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345" r:id="rId2"/>
    <p:sldId id="349" r:id="rId3"/>
    <p:sldId id="348" r:id="rId4"/>
    <p:sldId id="350" r:id="rId5"/>
    <p:sldId id="352" r:id="rId6"/>
    <p:sldId id="268" r:id="rId7"/>
    <p:sldId id="259" r:id="rId8"/>
    <p:sldId id="353" r:id="rId9"/>
    <p:sldId id="354" r:id="rId10"/>
    <p:sldId id="355" r:id="rId11"/>
    <p:sldId id="356" r:id="rId12"/>
    <p:sldId id="357" r:id="rId13"/>
    <p:sldId id="359" r:id="rId14"/>
    <p:sldId id="360" r:id="rId15"/>
    <p:sldId id="361" r:id="rId16"/>
    <p:sldId id="375" r:id="rId17"/>
    <p:sldId id="362" r:id="rId18"/>
    <p:sldId id="363" r:id="rId19"/>
    <p:sldId id="364" r:id="rId20"/>
    <p:sldId id="365" r:id="rId21"/>
    <p:sldId id="346" r:id="rId22"/>
    <p:sldId id="366" r:id="rId23"/>
    <p:sldId id="367" r:id="rId24"/>
    <p:sldId id="368" r:id="rId25"/>
    <p:sldId id="381" r:id="rId26"/>
    <p:sldId id="369" r:id="rId27"/>
    <p:sldId id="347" r:id="rId28"/>
    <p:sldId id="376" r:id="rId29"/>
    <p:sldId id="370" r:id="rId30"/>
    <p:sldId id="371" r:id="rId31"/>
    <p:sldId id="382" r:id="rId32"/>
    <p:sldId id="372" r:id="rId33"/>
    <p:sldId id="373" r:id="rId34"/>
    <p:sldId id="374" r:id="rId35"/>
    <p:sldId id="270" r:id="rId36"/>
    <p:sldId id="377" r:id="rId37"/>
    <p:sldId id="380" r:id="rId38"/>
    <p:sldId id="343" r:id="rId39"/>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CC"/>
    <a:srgbClr val="3366CC"/>
    <a:srgbClr val="339933"/>
    <a:srgbClr val="00CC00"/>
    <a:srgbClr val="1D74B8"/>
    <a:srgbClr val="2D368F"/>
    <a:srgbClr val="26A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876" y="-9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27E2C8-0FD9-4D56-B4BB-E15A17188347}" type="doc">
      <dgm:prSet loTypeId="urn:microsoft.com/office/officeart/2005/8/layout/cycle6" loCatId="relationship" qsTypeId="urn:microsoft.com/office/officeart/2005/8/quickstyle/simple1" qsCatId="simple" csTypeId="urn:microsoft.com/office/officeart/2005/8/colors/accent5_1" csCatId="accent5" phldr="1"/>
      <dgm:spPr/>
      <dgm:t>
        <a:bodyPr/>
        <a:lstStyle/>
        <a:p>
          <a:endParaRPr lang="zh-CN" altLang="en-US"/>
        </a:p>
      </dgm:t>
    </dgm:pt>
    <dgm:pt modelId="{50C78DC0-AD7D-42B8-9D95-7EE6C0321C48}">
      <dgm:prSet phldrT="[文本]"/>
      <dgm:spPr/>
      <dgm:t>
        <a:bodyPr/>
        <a:lstStyle/>
        <a:p>
          <a:r>
            <a:rPr lang="zh-CN" altLang="en-US" dirty="0" smtClean="0"/>
            <a:t>最终用户</a:t>
          </a:r>
          <a:endParaRPr lang="zh-CN" altLang="en-US" dirty="0"/>
        </a:p>
      </dgm:t>
    </dgm:pt>
    <dgm:pt modelId="{1AB81885-F5F5-46E9-B2A0-8E0479BD6462}" type="parTrans" cxnId="{2AE0D8D6-5093-4116-90EB-7E1AF351D833}">
      <dgm:prSet/>
      <dgm:spPr/>
      <dgm:t>
        <a:bodyPr/>
        <a:lstStyle/>
        <a:p>
          <a:endParaRPr lang="zh-CN" altLang="en-US"/>
        </a:p>
      </dgm:t>
    </dgm:pt>
    <dgm:pt modelId="{FD15E7CA-340E-4B33-A865-DDA8E227DDC4}" type="sibTrans" cxnId="{2AE0D8D6-5093-4116-90EB-7E1AF351D833}">
      <dgm:prSet/>
      <dgm:spPr/>
      <dgm:t>
        <a:bodyPr/>
        <a:lstStyle/>
        <a:p>
          <a:endParaRPr lang="zh-CN" altLang="en-US"/>
        </a:p>
      </dgm:t>
    </dgm:pt>
    <dgm:pt modelId="{233E1569-602F-4FD8-906C-0AA32DCFE538}">
      <dgm:prSet phldrT="[文本]"/>
      <dgm:spPr/>
      <dgm:t>
        <a:bodyPr/>
        <a:lstStyle/>
        <a:p>
          <a:r>
            <a:rPr lang="zh-CN" altLang="en-US" dirty="0" smtClean="0"/>
            <a:t>顾客规模</a:t>
          </a:r>
          <a:endParaRPr lang="zh-CN" altLang="en-US" dirty="0"/>
        </a:p>
      </dgm:t>
    </dgm:pt>
    <dgm:pt modelId="{6E1F19F0-1F3D-4457-854F-0B08649FCAEB}" type="parTrans" cxnId="{FA338084-42FA-40B5-8A61-776184847B85}">
      <dgm:prSet/>
      <dgm:spPr/>
      <dgm:t>
        <a:bodyPr/>
        <a:lstStyle/>
        <a:p>
          <a:endParaRPr lang="zh-CN" altLang="en-US"/>
        </a:p>
      </dgm:t>
    </dgm:pt>
    <dgm:pt modelId="{D893895C-5C50-472C-A048-9B1CF2FDC43F}" type="sibTrans" cxnId="{FA338084-42FA-40B5-8A61-776184847B85}">
      <dgm:prSet/>
      <dgm:spPr/>
      <dgm:t>
        <a:bodyPr/>
        <a:lstStyle/>
        <a:p>
          <a:endParaRPr lang="zh-CN" altLang="en-US"/>
        </a:p>
      </dgm:t>
    </dgm:pt>
    <dgm:pt modelId="{97049A0A-BD3F-4F0C-8884-0F98FD8B5C1D}">
      <dgm:prSet phldrT="[文本]"/>
      <dgm:spPr/>
      <dgm:t>
        <a:bodyPr/>
        <a:lstStyle/>
        <a:p>
          <a:r>
            <a:rPr lang="zh-CN" altLang="en-US" dirty="0" smtClean="0"/>
            <a:t>顾客位置</a:t>
          </a:r>
          <a:endParaRPr lang="zh-CN" altLang="en-US" dirty="0"/>
        </a:p>
      </dgm:t>
    </dgm:pt>
    <dgm:pt modelId="{516965E8-3F91-4C91-890C-5847E3335FD5}" type="parTrans" cxnId="{408B75A4-5393-46A2-8C2E-26248E9445E7}">
      <dgm:prSet/>
      <dgm:spPr/>
      <dgm:t>
        <a:bodyPr/>
        <a:lstStyle/>
        <a:p>
          <a:endParaRPr lang="zh-CN" altLang="en-US"/>
        </a:p>
      </dgm:t>
    </dgm:pt>
    <dgm:pt modelId="{133B6741-EFF5-4E80-B706-2B2FBC03A395}" type="sibTrans" cxnId="{408B75A4-5393-46A2-8C2E-26248E9445E7}">
      <dgm:prSet/>
      <dgm:spPr/>
      <dgm:t>
        <a:bodyPr/>
        <a:lstStyle/>
        <a:p>
          <a:endParaRPr lang="zh-CN" altLang="en-US"/>
        </a:p>
      </dgm:t>
    </dgm:pt>
    <dgm:pt modelId="{A6CD3E4D-CF7D-4CFD-9800-A648E3694607}">
      <dgm:prSet phldrT="[文本]"/>
      <dgm:spPr/>
      <dgm:t>
        <a:bodyPr/>
        <a:lstStyle/>
        <a:p>
          <a:r>
            <a:rPr lang="zh-CN" altLang="en-US" dirty="0" smtClean="0"/>
            <a:t>采购方式</a:t>
          </a:r>
          <a:endParaRPr lang="zh-CN" altLang="en-US" dirty="0"/>
        </a:p>
      </dgm:t>
    </dgm:pt>
    <dgm:pt modelId="{D88347B4-9D40-404C-A8F5-1265D5BA7385}" type="parTrans" cxnId="{B73ADAB5-69F9-4F0D-9C6F-A386F7CF2ACF}">
      <dgm:prSet/>
      <dgm:spPr/>
      <dgm:t>
        <a:bodyPr/>
        <a:lstStyle/>
        <a:p>
          <a:endParaRPr lang="zh-CN" altLang="en-US"/>
        </a:p>
      </dgm:t>
    </dgm:pt>
    <dgm:pt modelId="{0EEA12FB-ADA6-47BA-85EB-6B731F8068D6}" type="sibTrans" cxnId="{B73ADAB5-69F9-4F0D-9C6F-A386F7CF2ACF}">
      <dgm:prSet/>
      <dgm:spPr/>
      <dgm:t>
        <a:bodyPr/>
        <a:lstStyle/>
        <a:p>
          <a:endParaRPr lang="zh-CN" altLang="en-US"/>
        </a:p>
      </dgm:t>
    </dgm:pt>
    <dgm:pt modelId="{7EEA6ED3-52B2-4A76-BD17-0C62C103C329}">
      <dgm:prSet phldrT="[文本]"/>
      <dgm:spPr/>
      <dgm:t>
        <a:bodyPr/>
        <a:lstStyle/>
        <a:p>
          <a:r>
            <a:rPr lang="zh-CN" altLang="en-US" dirty="0" smtClean="0"/>
            <a:t>其他变量</a:t>
          </a:r>
          <a:endParaRPr lang="zh-CN" altLang="en-US" dirty="0"/>
        </a:p>
      </dgm:t>
    </dgm:pt>
    <dgm:pt modelId="{A7961BD8-4FF9-4972-9F1E-0E2CFA42D2AE}" type="parTrans" cxnId="{F876C5E6-28E4-4A9C-83BF-2185AE88D191}">
      <dgm:prSet/>
      <dgm:spPr/>
      <dgm:t>
        <a:bodyPr/>
        <a:lstStyle/>
        <a:p>
          <a:endParaRPr lang="zh-CN" altLang="en-US"/>
        </a:p>
      </dgm:t>
    </dgm:pt>
    <dgm:pt modelId="{90275A7A-9651-4161-B7F0-4F144FCC1DFB}" type="sibTrans" cxnId="{F876C5E6-28E4-4A9C-83BF-2185AE88D191}">
      <dgm:prSet/>
      <dgm:spPr/>
      <dgm:t>
        <a:bodyPr/>
        <a:lstStyle/>
        <a:p>
          <a:endParaRPr lang="zh-CN" altLang="en-US"/>
        </a:p>
      </dgm:t>
    </dgm:pt>
    <dgm:pt modelId="{470A4158-412D-45E6-A504-BD3687190084}" type="pres">
      <dgm:prSet presAssocID="{5C27E2C8-0FD9-4D56-B4BB-E15A17188347}" presName="cycle" presStyleCnt="0">
        <dgm:presLayoutVars>
          <dgm:dir/>
          <dgm:resizeHandles val="exact"/>
        </dgm:presLayoutVars>
      </dgm:prSet>
      <dgm:spPr/>
      <dgm:t>
        <a:bodyPr/>
        <a:lstStyle/>
        <a:p>
          <a:endParaRPr lang="zh-CN" altLang="en-US"/>
        </a:p>
      </dgm:t>
    </dgm:pt>
    <dgm:pt modelId="{C0CBA586-1183-49DA-AFE7-F71AA52ADE52}" type="pres">
      <dgm:prSet presAssocID="{50C78DC0-AD7D-42B8-9D95-7EE6C0321C48}" presName="node" presStyleLbl="node1" presStyleIdx="0" presStyleCnt="5">
        <dgm:presLayoutVars>
          <dgm:bulletEnabled val="1"/>
        </dgm:presLayoutVars>
      </dgm:prSet>
      <dgm:spPr/>
      <dgm:t>
        <a:bodyPr/>
        <a:lstStyle/>
        <a:p>
          <a:endParaRPr lang="zh-CN" altLang="en-US"/>
        </a:p>
      </dgm:t>
    </dgm:pt>
    <dgm:pt modelId="{4C56672C-088D-42C4-97B3-A861268E5BCE}" type="pres">
      <dgm:prSet presAssocID="{50C78DC0-AD7D-42B8-9D95-7EE6C0321C48}" presName="spNode" presStyleCnt="0"/>
      <dgm:spPr/>
    </dgm:pt>
    <dgm:pt modelId="{A0035013-3566-4827-87A5-A44937C9FB3B}" type="pres">
      <dgm:prSet presAssocID="{FD15E7CA-340E-4B33-A865-DDA8E227DDC4}" presName="sibTrans" presStyleLbl="sibTrans1D1" presStyleIdx="0" presStyleCnt="5"/>
      <dgm:spPr/>
      <dgm:t>
        <a:bodyPr/>
        <a:lstStyle/>
        <a:p>
          <a:endParaRPr lang="zh-CN" altLang="en-US"/>
        </a:p>
      </dgm:t>
    </dgm:pt>
    <dgm:pt modelId="{40C0020D-017E-46F3-82D9-3C86766EEF72}" type="pres">
      <dgm:prSet presAssocID="{233E1569-602F-4FD8-906C-0AA32DCFE538}" presName="node" presStyleLbl="node1" presStyleIdx="1" presStyleCnt="5">
        <dgm:presLayoutVars>
          <dgm:bulletEnabled val="1"/>
        </dgm:presLayoutVars>
      </dgm:prSet>
      <dgm:spPr/>
      <dgm:t>
        <a:bodyPr/>
        <a:lstStyle/>
        <a:p>
          <a:endParaRPr lang="zh-CN" altLang="en-US"/>
        </a:p>
      </dgm:t>
    </dgm:pt>
    <dgm:pt modelId="{3CF5AAC0-56EB-4F4B-B0D6-FD7B528B3557}" type="pres">
      <dgm:prSet presAssocID="{233E1569-602F-4FD8-906C-0AA32DCFE538}" presName="spNode" presStyleCnt="0"/>
      <dgm:spPr/>
    </dgm:pt>
    <dgm:pt modelId="{4DA1E488-1E5D-4FF5-80C8-1B02DD75E4D4}" type="pres">
      <dgm:prSet presAssocID="{D893895C-5C50-472C-A048-9B1CF2FDC43F}" presName="sibTrans" presStyleLbl="sibTrans1D1" presStyleIdx="1" presStyleCnt="5"/>
      <dgm:spPr/>
      <dgm:t>
        <a:bodyPr/>
        <a:lstStyle/>
        <a:p>
          <a:endParaRPr lang="zh-CN" altLang="en-US"/>
        </a:p>
      </dgm:t>
    </dgm:pt>
    <dgm:pt modelId="{3B89D662-B1A9-4455-B2B1-CFE45F57E78F}" type="pres">
      <dgm:prSet presAssocID="{97049A0A-BD3F-4F0C-8884-0F98FD8B5C1D}" presName="node" presStyleLbl="node1" presStyleIdx="2" presStyleCnt="5">
        <dgm:presLayoutVars>
          <dgm:bulletEnabled val="1"/>
        </dgm:presLayoutVars>
      </dgm:prSet>
      <dgm:spPr/>
      <dgm:t>
        <a:bodyPr/>
        <a:lstStyle/>
        <a:p>
          <a:endParaRPr lang="zh-CN" altLang="en-US"/>
        </a:p>
      </dgm:t>
    </dgm:pt>
    <dgm:pt modelId="{D9E41094-CA3C-4C70-9F8B-F8924A80FF4C}" type="pres">
      <dgm:prSet presAssocID="{97049A0A-BD3F-4F0C-8884-0F98FD8B5C1D}" presName="spNode" presStyleCnt="0"/>
      <dgm:spPr/>
    </dgm:pt>
    <dgm:pt modelId="{EA05EB4C-9963-458E-8CA5-52A886E2A1EE}" type="pres">
      <dgm:prSet presAssocID="{133B6741-EFF5-4E80-B706-2B2FBC03A395}" presName="sibTrans" presStyleLbl="sibTrans1D1" presStyleIdx="2" presStyleCnt="5"/>
      <dgm:spPr/>
      <dgm:t>
        <a:bodyPr/>
        <a:lstStyle/>
        <a:p>
          <a:endParaRPr lang="zh-CN" altLang="en-US"/>
        </a:p>
      </dgm:t>
    </dgm:pt>
    <dgm:pt modelId="{7E8A0D89-E461-4F90-85FA-77B5CCDDC405}" type="pres">
      <dgm:prSet presAssocID="{A6CD3E4D-CF7D-4CFD-9800-A648E3694607}" presName="node" presStyleLbl="node1" presStyleIdx="3" presStyleCnt="5">
        <dgm:presLayoutVars>
          <dgm:bulletEnabled val="1"/>
        </dgm:presLayoutVars>
      </dgm:prSet>
      <dgm:spPr/>
      <dgm:t>
        <a:bodyPr/>
        <a:lstStyle/>
        <a:p>
          <a:endParaRPr lang="zh-CN" altLang="en-US"/>
        </a:p>
      </dgm:t>
    </dgm:pt>
    <dgm:pt modelId="{BA34EC3C-101E-4B9D-A22B-8173D8BF87E2}" type="pres">
      <dgm:prSet presAssocID="{A6CD3E4D-CF7D-4CFD-9800-A648E3694607}" presName="spNode" presStyleCnt="0"/>
      <dgm:spPr/>
    </dgm:pt>
    <dgm:pt modelId="{44FB00A3-1F9C-40A0-A726-3EE882F9ABD7}" type="pres">
      <dgm:prSet presAssocID="{0EEA12FB-ADA6-47BA-85EB-6B731F8068D6}" presName="sibTrans" presStyleLbl="sibTrans1D1" presStyleIdx="3" presStyleCnt="5"/>
      <dgm:spPr/>
      <dgm:t>
        <a:bodyPr/>
        <a:lstStyle/>
        <a:p>
          <a:endParaRPr lang="zh-CN" altLang="en-US"/>
        </a:p>
      </dgm:t>
    </dgm:pt>
    <dgm:pt modelId="{79CCAB05-8585-4FD2-B2EA-25C79EBD813C}" type="pres">
      <dgm:prSet presAssocID="{7EEA6ED3-52B2-4A76-BD17-0C62C103C329}" presName="node" presStyleLbl="node1" presStyleIdx="4" presStyleCnt="5">
        <dgm:presLayoutVars>
          <dgm:bulletEnabled val="1"/>
        </dgm:presLayoutVars>
      </dgm:prSet>
      <dgm:spPr/>
      <dgm:t>
        <a:bodyPr/>
        <a:lstStyle/>
        <a:p>
          <a:endParaRPr lang="zh-CN" altLang="en-US"/>
        </a:p>
      </dgm:t>
    </dgm:pt>
    <dgm:pt modelId="{8D40DAF7-61AB-4BD1-9D26-28F3D2072C6A}" type="pres">
      <dgm:prSet presAssocID="{7EEA6ED3-52B2-4A76-BD17-0C62C103C329}" presName="spNode" presStyleCnt="0"/>
      <dgm:spPr/>
    </dgm:pt>
    <dgm:pt modelId="{EDDF18A0-95C4-4012-B1D7-658E91A90A1F}" type="pres">
      <dgm:prSet presAssocID="{90275A7A-9651-4161-B7F0-4F144FCC1DFB}" presName="sibTrans" presStyleLbl="sibTrans1D1" presStyleIdx="4" presStyleCnt="5"/>
      <dgm:spPr/>
      <dgm:t>
        <a:bodyPr/>
        <a:lstStyle/>
        <a:p>
          <a:endParaRPr lang="zh-CN" altLang="en-US"/>
        </a:p>
      </dgm:t>
    </dgm:pt>
  </dgm:ptLst>
  <dgm:cxnLst>
    <dgm:cxn modelId="{7C01595C-17D4-4235-A9A0-2CEB1270A7C1}" type="presOf" srcId="{50C78DC0-AD7D-42B8-9D95-7EE6C0321C48}" destId="{C0CBA586-1183-49DA-AFE7-F71AA52ADE52}" srcOrd="0" destOrd="0" presId="urn:microsoft.com/office/officeart/2005/8/layout/cycle6"/>
    <dgm:cxn modelId="{F876C5E6-28E4-4A9C-83BF-2185AE88D191}" srcId="{5C27E2C8-0FD9-4D56-B4BB-E15A17188347}" destId="{7EEA6ED3-52B2-4A76-BD17-0C62C103C329}" srcOrd="4" destOrd="0" parTransId="{A7961BD8-4FF9-4972-9F1E-0E2CFA42D2AE}" sibTransId="{90275A7A-9651-4161-B7F0-4F144FCC1DFB}"/>
    <dgm:cxn modelId="{348924C7-0703-46E6-BFFC-D45D1CD39F04}" type="presOf" srcId="{7EEA6ED3-52B2-4A76-BD17-0C62C103C329}" destId="{79CCAB05-8585-4FD2-B2EA-25C79EBD813C}" srcOrd="0" destOrd="0" presId="urn:microsoft.com/office/officeart/2005/8/layout/cycle6"/>
    <dgm:cxn modelId="{967FC38A-F754-4951-B62A-17C5A315ADBB}" type="presOf" srcId="{A6CD3E4D-CF7D-4CFD-9800-A648E3694607}" destId="{7E8A0D89-E461-4F90-85FA-77B5CCDDC405}" srcOrd="0" destOrd="0" presId="urn:microsoft.com/office/officeart/2005/8/layout/cycle6"/>
    <dgm:cxn modelId="{99402FA1-8621-492B-BA64-13044DF26A89}" type="presOf" srcId="{FD15E7CA-340E-4B33-A865-DDA8E227DDC4}" destId="{A0035013-3566-4827-87A5-A44937C9FB3B}" srcOrd="0" destOrd="0" presId="urn:microsoft.com/office/officeart/2005/8/layout/cycle6"/>
    <dgm:cxn modelId="{8FDDADB6-7883-4B30-8EEB-58208662D067}" type="presOf" srcId="{90275A7A-9651-4161-B7F0-4F144FCC1DFB}" destId="{EDDF18A0-95C4-4012-B1D7-658E91A90A1F}" srcOrd="0" destOrd="0" presId="urn:microsoft.com/office/officeart/2005/8/layout/cycle6"/>
    <dgm:cxn modelId="{DFFA4DD7-ED21-42B2-8553-0C2FAD4F97E9}" type="presOf" srcId="{233E1569-602F-4FD8-906C-0AA32DCFE538}" destId="{40C0020D-017E-46F3-82D9-3C86766EEF72}" srcOrd="0" destOrd="0" presId="urn:microsoft.com/office/officeart/2005/8/layout/cycle6"/>
    <dgm:cxn modelId="{FA338084-42FA-40B5-8A61-776184847B85}" srcId="{5C27E2C8-0FD9-4D56-B4BB-E15A17188347}" destId="{233E1569-602F-4FD8-906C-0AA32DCFE538}" srcOrd="1" destOrd="0" parTransId="{6E1F19F0-1F3D-4457-854F-0B08649FCAEB}" sibTransId="{D893895C-5C50-472C-A048-9B1CF2FDC43F}"/>
    <dgm:cxn modelId="{5ACD7ED3-9794-4428-BB87-2991DDF5A437}" type="presOf" srcId="{D893895C-5C50-472C-A048-9B1CF2FDC43F}" destId="{4DA1E488-1E5D-4FF5-80C8-1B02DD75E4D4}" srcOrd="0" destOrd="0" presId="urn:microsoft.com/office/officeart/2005/8/layout/cycle6"/>
    <dgm:cxn modelId="{408B75A4-5393-46A2-8C2E-26248E9445E7}" srcId="{5C27E2C8-0FD9-4D56-B4BB-E15A17188347}" destId="{97049A0A-BD3F-4F0C-8884-0F98FD8B5C1D}" srcOrd="2" destOrd="0" parTransId="{516965E8-3F91-4C91-890C-5847E3335FD5}" sibTransId="{133B6741-EFF5-4E80-B706-2B2FBC03A395}"/>
    <dgm:cxn modelId="{B73ADAB5-69F9-4F0D-9C6F-A386F7CF2ACF}" srcId="{5C27E2C8-0FD9-4D56-B4BB-E15A17188347}" destId="{A6CD3E4D-CF7D-4CFD-9800-A648E3694607}" srcOrd="3" destOrd="0" parTransId="{D88347B4-9D40-404C-A8F5-1265D5BA7385}" sibTransId="{0EEA12FB-ADA6-47BA-85EB-6B731F8068D6}"/>
    <dgm:cxn modelId="{9195D7C5-FF13-4398-ACF2-B6DBB64C5690}" type="presOf" srcId="{0EEA12FB-ADA6-47BA-85EB-6B731F8068D6}" destId="{44FB00A3-1F9C-40A0-A726-3EE882F9ABD7}" srcOrd="0" destOrd="0" presId="urn:microsoft.com/office/officeart/2005/8/layout/cycle6"/>
    <dgm:cxn modelId="{0509DC80-AC0A-4928-AA22-0105B40EB73D}" type="presOf" srcId="{133B6741-EFF5-4E80-B706-2B2FBC03A395}" destId="{EA05EB4C-9963-458E-8CA5-52A886E2A1EE}" srcOrd="0" destOrd="0" presId="urn:microsoft.com/office/officeart/2005/8/layout/cycle6"/>
    <dgm:cxn modelId="{C8033B91-2183-4A78-855B-7EE4FD2C5C45}" type="presOf" srcId="{5C27E2C8-0FD9-4D56-B4BB-E15A17188347}" destId="{470A4158-412D-45E6-A504-BD3687190084}" srcOrd="0" destOrd="0" presId="urn:microsoft.com/office/officeart/2005/8/layout/cycle6"/>
    <dgm:cxn modelId="{B9AB0AA1-C3C9-4A82-8B13-325C68863A37}" type="presOf" srcId="{97049A0A-BD3F-4F0C-8884-0F98FD8B5C1D}" destId="{3B89D662-B1A9-4455-B2B1-CFE45F57E78F}" srcOrd="0" destOrd="0" presId="urn:microsoft.com/office/officeart/2005/8/layout/cycle6"/>
    <dgm:cxn modelId="{2AE0D8D6-5093-4116-90EB-7E1AF351D833}" srcId="{5C27E2C8-0FD9-4D56-B4BB-E15A17188347}" destId="{50C78DC0-AD7D-42B8-9D95-7EE6C0321C48}" srcOrd="0" destOrd="0" parTransId="{1AB81885-F5F5-46E9-B2A0-8E0479BD6462}" sibTransId="{FD15E7CA-340E-4B33-A865-DDA8E227DDC4}"/>
    <dgm:cxn modelId="{30E4623C-49D3-4F40-8A9A-1267237A90AC}" type="presParOf" srcId="{470A4158-412D-45E6-A504-BD3687190084}" destId="{C0CBA586-1183-49DA-AFE7-F71AA52ADE52}" srcOrd="0" destOrd="0" presId="urn:microsoft.com/office/officeart/2005/8/layout/cycle6"/>
    <dgm:cxn modelId="{2101B3A9-B5BE-4FD9-B76D-967A6B89C624}" type="presParOf" srcId="{470A4158-412D-45E6-A504-BD3687190084}" destId="{4C56672C-088D-42C4-97B3-A861268E5BCE}" srcOrd="1" destOrd="0" presId="urn:microsoft.com/office/officeart/2005/8/layout/cycle6"/>
    <dgm:cxn modelId="{A576F381-1FDB-4C0C-BE48-FE1817BC7D85}" type="presParOf" srcId="{470A4158-412D-45E6-A504-BD3687190084}" destId="{A0035013-3566-4827-87A5-A44937C9FB3B}" srcOrd="2" destOrd="0" presId="urn:microsoft.com/office/officeart/2005/8/layout/cycle6"/>
    <dgm:cxn modelId="{833D83AD-B26C-4699-B224-93B92EEC026A}" type="presParOf" srcId="{470A4158-412D-45E6-A504-BD3687190084}" destId="{40C0020D-017E-46F3-82D9-3C86766EEF72}" srcOrd="3" destOrd="0" presId="urn:microsoft.com/office/officeart/2005/8/layout/cycle6"/>
    <dgm:cxn modelId="{C223214F-C6D2-40B0-925A-B9FE128E671C}" type="presParOf" srcId="{470A4158-412D-45E6-A504-BD3687190084}" destId="{3CF5AAC0-56EB-4F4B-B0D6-FD7B528B3557}" srcOrd="4" destOrd="0" presId="urn:microsoft.com/office/officeart/2005/8/layout/cycle6"/>
    <dgm:cxn modelId="{BC32459C-1C98-4CC2-BD61-D27BC3210730}" type="presParOf" srcId="{470A4158-412D-45E6-A504-BD3687190084}" destId="{4DA1E488-1E5D-4FF5-80C8-1B02DD75E4D4}" srcOrd="5" destOrd="0" presId="urn:microsoft.com/office/officeart/2005/8/layout/cycle6"/>
    <dgm:cxn modelId="{9AF1106D-42BC-4CE0-BB92-F8C9285E7B96}" type="presParOf" srcId="{470A4158-412D-45E6-A504-BD3687190084}" destId="{3B89D662-B1A9-4455-B2B1-CFE45F57E78F}" srcOrd="6" destOrd="0" presId="urn:microsoft.com/office/officeart/2005/8/layout/cycle6"/>
    <dgm:cxn modelId="{ADD16BBC-3E54-4257-B7DB-4A2B70F91FC3}" type="presParOf" srcId="{470A4158-412D-45E6-A504-BD3687190084}" destId="{D9E41094-CA3C-4C70-9F8B-F8924A80FF4C}" srcOrd="7" destOrd="0" presId="urn:microsoft.com/office/officeart/2005/8/layout/cycle6"/>
    <dgm:cxn modelId="{76764215-45A4-4E6D-B4C7-246237190BC6}" type="presParOf" srcId="{470A4158-412D-45E6-A504-BD3687190084}" destId="{EA05EB4C-9963-458E-8CA5-52A886E2A1EE}" srcOrd="8" destOrd="0" presId="urn:microsoft.com/office/officeart/2005/8/layout/cycle6"/>
    <dgm:cxn modelId="{F7853293-950F-48E9-8397-D161A33E55BB}" type="presParOf" srcId="{470A4158-412D-45E6-A504-BD3687190084}" destId="{7E8A0D89-E461-4F90-85FA-77B5CCDDC405}" srcOrd="9" destOrd="0" presId="urn:microsoft.com/office/officeart/2005/8/layout/cycle6"/>
    <dgm:cxn modelId="{CC78C8CA-0AFE-4A5F-87CB-288F5D709462}" type="presParOf" srcId="{470A4158-412D-45E6-A504-BD3687190084}" destId="{BA34EC3C-101E-4B9D-A22B-8173D8BF87E2}" srcOrd="10" destOrd="0" presId="urn:microsoft.com/office/officeart/2005/8/layout/cycle6"/>
    <dgm:cxn modelId="{744C3411-2671-4E48-94B5-05E1F3A2C56D}" type="presParOf" srcId="{470A4158-412D-45E6-A504-BD3687190084}" destId="{44FB00A3-1F9C-40A0-A726-3EE882F9ABD7}" srcOrd="11" destOrd="0" presId="urn:microsoft.com/office/officeart/2005/8/layout/cycle6"/>
    <dgm:cxn modelId="{957739B2-7DAB-4E79-BBF5-1FE09034200B}" type="presParOf" srcId="{470A4158-412D-45E6-A504-BD3687190084}" destId="{79CCAB05-8585-4FD2-B2EA-25C79EBD813C}" srcOrd="12" destOrd="0" presId="urn:microsoft.com/office/officeart/2005/8/layout/cycle6"/>
    <dgm:cxn modelId="{A8B502FE-435E-45F8-8A35-A3D07956917E}" type="presParOf" srcId="{470A4158-412D-45E6-A504-BD3687190084}" destId="{8D40DAF7-61AB-4BD1-9D26-28F3D2072C6A}" srcOrd="13" destOrd="0" presId="urn:microsoft.com/office/officeart/2005/8/layout/cycle6"/>
    <dgm:cxn modelId="{96D526B6-F47D-4863-AE18-6A8FD67BC773}" type="presParOf" srcId="{470A4158-412D-45E6-A504-BD3687190084}" destId="{EDDF18A0-95C4-4012-B1D7-658E91A90A1F}"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CBA586-1183-49DA-AFE7-F71AA52ADE52}">
      <dsp:nvSpPr>
        <dsp:cNvPr id="0" name=""/>
        <dsp:cNvSpPr/>
      </dsp:nvSpPr>
      <dsp:spPr>
        <a:xfrm>
          <a:off x="2728405" y="1443"/>
          <a:ext cx="1263302" cy="821146"/>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最终用户</a:t>
          </a:r>
          <a:endParaRPr lang="zh-CN" altLang="en-US" sz="2000" kern="1200" dirty="0"/>
        </a:p>
      </dsp:txBody>
      <dsp:txXfrm>
        <a:off x="2768490" y="41528"/>
        <a:ext cx="1183132" cy="740976"/>
      </dsp:txXfrm>
    </dsp:sp>
    <dsp:sp modelId="{A0035013-3566-4827-87A5-A44937C9FB3B}">
      <dsp:nvSpPr>
        <dsp:cNvPr id="0" name=""/>
        <dsp:cNvSpPr/>
      </dsp:nvSpPr>
      <dsp:spPr>
        <a:xfrm>
          <a:off x="1720047" y="412016"/>
          <a:ext cx="3280019" cy="3280019"/>
        </a:xfrm>
        <a:custGeom>
          <a:avLst/>
          <a:gdLst/>
          <a:ahLst/>
          <a:cxnLst/>
          <a:rect l="0" t="0" r="0" b="0"/>
          <a:pathLst>
            <a:path>
              <a:moveTo>
                <a:pt x="2280332" y="130169"/>
              </a:moveTo>
              <a:arcTo wR="1640009" hR="1640009" stAng="17578907" swAng="1960659"/>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0C0020D-017E-46F3-82D9-3C86766EEF72}">
      <dsp:nvSpPr>
        <dsp:cNvPr id="0" name=""/>
        <dsp:cNvSpPr/>
      </dsp:nvSpPr>
      <dsp:spPr>
        <a:xfrm>
          <a:off x="4288147" y="1134662"/>
          <a:ext cx="1263302" cy="821146"/>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顾客规模</a:t>
          </a:r>
          <a:endParaRPr lang="zh-CN" altLang="en-US" sz="2000" kern="1200" dirty="0"/>
        </a:p>
      </dsp:txBody>
      <dsp:txXfrm>
        <a:off x="4328232" y="1174747"/>
        <a:ext cx="1183132" cy="740976"/>
      </dsp:txXfrm>
    </dsp:sp>
    <dsp:sp modelId="{4DA1E488-1E5D-4FF5-80C8-1B02DD75E4D4}">
      <dsp:nvSpPr>
        <dsp:cNvPr id="0" name=""/>
        <dsp:cNvSpPr/>
      </dsp:nvSpPr>
      <dsp:spPr>
        <a:xfrm>
          <a:off x="1720047" y="412016"/>
          <a:ext cx="3280019" cy="3280019"/>
        </a:xfrm>
        <a:custGeom>
          <a:avLst/>
          <a:gdLst/>
          <a:ahLst/>
          <a:cxnLst/>
          <a:rect l="0" t="0" r="0" b="0"/>
          <a:pathLst>
            <a:path>
              <a:moveTo>
                <a:pt x="3277776" y="1554272"/>
              </a:moveTo>
              <a:arcTo wR="1640009" hR="1640009" stAng="21420198" swAng="2195627"/>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B89D662-B1A9-4455-B2B1-CFE45F57E78F}">
      <dsp:nvSpPr>
        <dsp:cNvPr id="0" name=""/>
        <dsp:cNvSpPr/>
      </dsp:nvSpPr>
      <dsp:spPr>
        <a:xfrm>
          <a:off x="3692379" y="2968248"/>
          <a:ext cx="1263302" cy="821146"/>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顾客位置</a:t>
          </a:r>
          <a:endParaRPr lang="zh-CN" altLang="en-US" sz="2000" kern="1200" dirty="0"/>
        </a:p>
      </dsp:txBody>
      <dsp:txXfrm>
        <a:off x="3732464" y="3008333"/>
        <a:ext cx="1183132" cy="740976"/>
      </dsp:txXfrm>
    </dsp:sp>
    <dsp:sp modelId="{EA05EB4C-9963-458E-8CA5-52A886E2A1EE}">
      <dsp:nvSpPr>
        <dsp:cNvPr id="0" name=""/>
        <dsp:cNvSpPr/>
      </dsp:nvSpPr>
      <dsp:spPr>
        <a:xfrm>
          <a:off x="1720047" y="412016"/>
          <a:ext cx="3280019" cy="3280019"/>
        </a:xfrm>
        <a:custGeom>
          <a:avLst/>
          <a:gdLst/>
          <a:ahLst/>
          <a:cxnLst/>
          <a:rect l="0" t="0" r="0" b="0"/>
          <a:pathLst>
            <a:path>
              <a:moveTo>
                <a:pt x="1965820" y="3247330"/>
              </a:moveTo>
              <a:arcTo wR="1640009" hR="1640009" stAng="4712469" swAng="1375062"/>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E8A0D89-E461-4F90-85FA-77B5CCDDC405}">
      <dsp:nvSpPr>
        <dsp:cNvPr id="0" name=""/>
        <dsp:cNvSpPr/>
      </dsp:nvSpPr>
      <dsp:spPr>
        <a:xfrm>
          <a:off x="1764432" y="2968248"/>
          <a:ext cx="1263302" cy="821146"/>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采购方式</a:t>
          </a:r>
          <a:endParaRPr lang="zh-CN" altLang="en-US" sz="2000" kern="1200" dirty="0"/>
        </a:p>
      </dsp:txBody>
      <dsp:txXfrm>
        <a:off x="1804517" y="3008333"/>
        <a:ext cx="1183132" cy="740976"/>
      </dsp:txXfrm>
    </dsp:sp>
    <dsp:sp modelId="{44FB00A3-1F9C-40A0-A726-3EE882F9ABD7}">
      <dsp:nvSpPr>
        <dsp:cNvPr id="0" name=""/>
        <dsp:cNvSpPr/>
      </dsp:nvSpPr>
      <dsp:spPr>
        <a:xfrm>
          <a:off x="1720047" y="412016"/>
          <a:ext cx="3280019" cy="3280019"/>
        </a:xfrm>
        <a:custGeom>
          <a:avLst/>
          <a:gdLst/>
          <a:ahLst/>
          <a:cxnLst/>
          <a:rect l="0" t="0" r="0" b="0"/>
          <a:pathLst>
            <a:path>
              <a:moveTo>
                <a:pt x="273964" y="2547507"/>
              </a:moveTo>
              <a:arcTo wR="1640009" hR="1640009" stAng="8784175" swAng="2195627"/>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9CCAB05-8585-4FD2-B2EA-25C79EBD813C}">
      <dsp:nvSpPr>
        <dsp:cNvPr id="0" name=""/>
        <dsp:cNvSpPr/>
      </dsp:nvSpPr>
      <dsp:spPr>
        <a:xfrm>
          <a:off x="1168663" y="1134662"/>
          <a:ext cx="1263302" cy="821146"/>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t>其他变量</a:t>
          </a:r>
          <a:endParaRPr lang="zh-CN" altLang="en-US" sz="2000" kern="1200" dirty="0"/>
        </a:p>
      </dsp:txBody>
      <dsp:txXfrm>
        <a:off x="1208748" y="1174747"/>
        <a:ext cx="1183132" cy="740976"/>
      </dsp:txXfrm>
    </dsp:sp>
    <dsp:sp modelId="{EDDF18A0-95C4-4012-B1D7-658E91A90A1F}">
      <dsp:nvSpPr>
        <dsp:cNvPr id="0" name=""/>
        <dsp:cNvSpPr/>
      </dsp:nvSpPr>
      <dsp:spPr>
        <a:xfrm>
          <a:off x="1720047" y="412016"/>
          <a:ext cx="3280019" cy="3280019"/>
        </a:xfrm>
        <a:custGeom>
          <a:avLst/>
          <a:gdLst/>
          <a:ahLst/>
          <a:cxnLst/>
          <a:rect l="0" t="0" r="0" b="0"/>
          <a:pathLst>
            <a:path>
              <a:moveTo>
                <a:pt x="285855" y="714862"/>
              </a:moveTo>
              <a:arcTo wR="1640009" hR="1640009" stAng="12860434" swAng="1960659"/>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E185C-1E2D-4EDB-B889-CB265A27ED08}" type="datetimeFigureOut">
              <a:rPr lang="zh-CN" altLang="en-US" smtClean="0"/>
              <a:t>2021/3/14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745D1-DA8F-4751-8CEF-38823D639981}" type="slidenum">
              <a:rPr lang="zh-CN" altLang="en-US" smtClean="0"/>
              <a:t>‹#›</a:t>
            </a:fld>
            <a:endParaRPr lang="zh-CN" altLang="en-US"/>
          </a:p>
        </p:txBody>
      </p:sp>
    </p:spTree>
    <p:extLst>
      <p:ext uri="{BB962C8B-B14F-4D97-AF65-F5344CB8AC3E}">
        <p14:creationId xmlns:p14="http://schemas.microsoft.com/office/powerpoint/2010/main" val="3378418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t>1</a:t>
            </a:fld>
            <a:endParaRPr lang="zh-CN" altLang="en-US"/>
          </a:p>
        </p:txBody>
      </p:sp>
    </p:spTree>
    <p:extLst>
      <p:ext uri="{BB962C8B-B14F-4D97-AF65-F5344CB8AC3E}">
        <p14:creationId xmlns:p14="http://schemas.microsoft.com/office/powerpoint/2010/main" val="389215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Times New Roman" panose="02020603050405020304" pitchFamily="18" charset="0"/>
              </a:rPr>
              <a:t>消费者的需求动机和购买行为的多元性与差异性同企业营销活动的局限性之间的</a:t>
            </a:r>
            <a:r>
              <a:rPr lang="zh-CN" altLang="en-US" sz="1200" dirty="0" smtClean="0">
                <a:solidFill>
                  <a:srgbClr val="000066"/>
                </a:solidFill>
                <a:latin typeface="Times New Roman" panose="02020603050405020304" pitchFamily="18" charset="0"/>
              </a:rPr>
              <a:t>矛盾。</a:t>
            </a:r>
          </a:p>
          <a:p>
            <a:endParaRPr lang="zh-CN" altLang="en-US" dirty="0"/>
          </a:p>
        </p:txBody>
      </p:sp>
      <p:sp>
        <p:nvSpPr>
          <p:cNvPr id="4" name="灯片编号占位符 3"/>
          <p:cNvSpPr>
            <a:spLocks noGrp="1"/>
          </p:cNvSpPr>
          <p:nvPr>
            <p:ph type="sldNum" sz="quarter" idx="10"/>
          </p:nvPr>
        </p:nvSpPr>
        <p:spPr/>
        <p:txBody>
          <a:bodyPr/>
          <a:lstStyle/>
          <a:p>
            <a:fld id="{6BBB7131-407D-4292-B8F7-42C89EC873A1}" type="slidenum">
              <a:rPr lang="zh-CN" altLang="en-US" smtClean="0"/>
              <a:t>10</a:t>
            </a:fld>
            <a:endParaRPr lang="zh-CN" altLang="en-US"/>
          </a:p>
        </p:txBody>
      </p:sp>
    </p:spTree>
    <p:extLst>
      <p:ext uri="{BB962C8B-B14F-4D97-AF65-F5344CB8AC3E}">
        <p14:creationId xmlns:p14="http://schemas.microsoft.com/office/powerpoint/2010/main" val="2062007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11</a:t>
            </a:fld>
            <a:endParaRPr lang="zh-CN" altLang="en-US"/>
          </a:p>
        </p:txBody>
      </p:sp>
    </p:spTree>
    <p:extLst>
      <p:ext uri="{BB962C8B-B14F-4D97-AF65-F5344CB8AC3E}">
        <p14:creationId xmlns:p14="http://schemas.microsoft.com/office/powerpoint/2010/main" val="2071558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12</a:t>
            </a:fld>
            <a:endParaRPr lang="zh-CN" altLang="en-US"/>
          </a:p>
        </p:txBody>
      </p:sp>
    </p:spTree>
    <p:extLst>
      <p:ext uri="{BB962C8B-B14F-4D97-AF65-F5344CB8AC3E}">
        <p14:creationId xmlns:p14="http://schemas.microsoft.com/office/powerpoint/2010/main" val="2071558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Lifestyle is the way we live——how we live our lives to achieve goals.(8 rhombics </a:t>
            </a:r>
            <a:r>
              <a:rPr lang="zh-CN" altLang="en-US" smtClean="0"/>
              <a:t>菱形）</a:t>
            </a:r>
            <a:endParaRPr lang="en-US" altLang="zh-CN" smtClean="0"/>
          </a:p>
          <a:p>
            <a:r>
              <a:rPr lang="en-US" altLang="zh-CN" smtClean="0"/>
              <a:t>VALS enables firms to identify target segments and underlying motivations. </a:t>
            </a:r>
            <a:r>
              <a:rPr lang="zh-CN" altLang="en-US" b="1" smtClean="0"/>
              <a:t>（</a:t>
            </a:r>
            <a:r>
              <a:rPr lang="en-US" altLang="zh-CN" b="1" smtClean="0"/>
              <a:t>same demographic segments-different motivations</a:t>
            </a:r>
            <a:r>
              <a:rPr lang="zh-CN" altLang="en-US" b="1" smtClean="0"/>
              <a:t>）</a:t>
            </a:r>
            <a:endParaRPr lang="en-US" altLang="zh-CN" b="1" smtClean="0"/>
          </a:p>
          <a:p>
            <a:r>
              <a:rPr lang="en-US" altLang="zh-CN" b="1" smtClean="0"/>
              <a:t>Is a good predictor to consumers behavior than are demographics </a:t>
            </a:r>
          </a:p>
          <a:p>
            <a:r>
              <a:rPr lang="en-US" altLang="zh-CN" b="1" smtClean="0"/>
              <a:t>upper segments ——</a:t>
            </a:r>
            <a:r>
              <a:rPr lang="en-US" altLang="zh-CN" smtClean="0"/>
              <a:t> </a:t>
            </a:r>
            <a:r>
              <a:rPr lang="en-US" altLang="zh-CN" b="1" smtClean="0"/>
              <a:t>more resources </a:t>
            </a:r>
            <a:r>
              <a:rPr lang="zh-CN" altLang="en-US" b="1" smtClean="0"/>
              <a:t>，</a:t>
            </a:r>
            <a:r>
              <a:rPr lang="en-US" altLang="zh-CN" b="1" smtClean="0"/>
              <a:t>more innovative ——</a:t>
            </a:r>
            <a:r>
              <a:rPr lang="en-US" altLang="zh-CN" smtClean="0"/>
              <a:t> those </a:t>
            </a:r>
            <a:r>
              <a:rPr lang="en-US" altLang="zh-CN" b="1" smtClean="0"/>
              <a:t>on the bottom.</a:t>
            </a:r>
          </a:p>
          <a:p>
            <a:r>
              <a:rPr lang="en-US" altLang="zh-CN" smtClean="0"/>
              <a:t>Vertical dimension </a:t>
            </a:r>
            <a:r>
              <a:rPr lang="en-US" altLang="zh-CN" b="1" smtClean="0"/>
              <a:t>indicates</a:t>
            </a:r>
            <a:r>
              <a:rPr lang="en-US" altLang="zh-CN" smtClean="0"/>
              <a:t>: resources and </a:t>
            </a:r>
            <a:r>
              <a:rPr lang="en-US" altLang="zh-CN" b="1" smtClean="0"/>
              <a:t>degree of innovativeness</a:t>
            </a:r>
            <a:r>
              <a:rPr lang="en-US" altLang="zh-CN" smtClean="0"/>
              <a:t>, </a:t>
            </a:r>
            <a:r>
              <a:rPr lang="en-US" altLang="zh-CN" b="1" smtClean="0"/>
              <a:t>income, education, health, energy level</a:t>
            </a:r>
            <a:r>
              <a:rPr lang="en-US" altLang="zh-CN" smtClean="0"/>
              <a:t>.</a:t>
            </a:r>
            <a:endParaRPr lang="en-US" altLang="zh-CN" b="1" smtClean="0"/>
          </a:p>
          <a:p>
            <a:r>
              <a:rPr lang="en-US" altLang="zh-CN" smtClean="0"/>
              <a:t>horizontal dimension </a:t>
            </a:r>
            <a:r>
              <a:rPr lang="en-US" altLang="zh-CN" b="1" smtClean="0"/>
              <a:t>shows: psychological motivation to buy——</a:t>
            </a:r>
            <a:r>
              <a:rPr lang="en-US" altLang="zh-CN" smtClean="0"/>
              <a:t>that is, how they </a:t>
            </a:r>
            <a:r>
              <a:rPr lang="en-US" altLang="zh-CN" b="1" smtClean="0"/>
              <a:t>see themselves in the world </a:t>
            </a:r>
            <a:r>
              <a:rPr lang="en-US" altLang="zh-CN" smtClean="0"/>
              <a:t>and how that </a:t>
            </a:r>
            <a:r>
              <a:rPr lang="en-US" altLang="zh-CN" b="1" smtClean="0"/>
              <a:t>selfimage</a:t>
            </a:r>
          </a:p>
          <a:p>
            <a:r>
              <a:rPr lang="en-US" altLang="zh-CN" b="1" smtClean="0"/>
              <a:t>governs their activities.</a:t>
            </a:r>
          </a:p>
          <a:p>
            <a:r>
              <a:rPr lang="en-US" altLang="zh-CN" b="1" smtClean="0"/>
              <a:t>3 primary motivation: 1.ideals——</a:t>
            </a:r>
            <a:r>
              <a:rPr lang="en-US" altLang="zh-CN" smtClean="0"/>
              <a:t>guided by knowledge and principles; 2.</a:t>
            </a:r>
            <a:r>
              <a:rPr lang="en-US" altLang="zh-CN" b="1" smtClean="0"/>
              <a:t>achievement——show their success to their peers; 3.self-expression——</a:t>
            </a:r>
            <a:r>
              <a:rPr lang="en-US" altLang="zh-CN" smtClean="0"/>
              <a:t>desire/like social or physical activity, variety, and risk</a:t>
            </a:r>
          </a:p>
          <a:p>
            <a:endParaRPr lang="en-US" altLang="zh-CN" b="1" smtClean="0"/>
          </a:p>
          <a:p>
            <a:endParaRPr lang="en-US" altLang="zh-CN" b="1" smtClean="0"/>
          </a:p>
        </p:txBody>
      </p:sp>
      <p:sp>
        <p:nvSpPr>
          <p:cNvPr id="297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黑体" panose="02010609060101010101" pitchFamily="49" charset="-122"/>
                <a:ea typeface="黑体" panose="02010609060101010101" pitchFamily="49" charset="-122"/>
              </a:defRPr>
            </a:lvl1pPr>
            <a:lvl2pPr marL="742950" indent="-285750">
              <a:defRPr kumimoji="1" sz="2400">
                <a:solidFill>
                  <a:schemeClr val="tx1"/>
                </a:solidFill>
                <a:latin typeface="黑体" panose="02010609060101010101" pitchFamily="49" charset="-122"/>
                <a:ea typeface="黑体" panose="02010609060101010101" pitchFamily="49" charset="-122"/>
              </a:defRPr>
            </a:lvl2pPr>
            <a:lvl3pPr marL="1143000" indent="-228600">
              <a:defRPr kumimoji="1" sz="2400">
                <a:solidFill>
                  <a:schemeClr val="tx1"/>
                </a:solidFill>
                <a:latin typeface="黑体" panose="02010609060101010101" pitchFamily="49" charset="-122"/>
                <a:ea typeface="黑体" panose="02010609060101010101" pitchFamily="49" charset="-122"/>
              </a:defRPr>
            </a:lvl3pPr>
            <a:lvl4pPr marL="1600200" indent="-228600">
              <a:defRPr kumimoji="1" sz="2400">
                <a:solidFill>
                  <a:schemeClr val="tx1"/>
                </a:solidFill>
                <a:latin typeface="黑体" panose="02010609060101010101" pitchFamily="49" charset="-122"/>
                <a:ea typeface="黑体" panose="02010609060101010101" pitchFamily="49" charset="-122"/>
              </a:defRPr>
            </a:lvl4pPr>
            <a:lvl5pPr marL="2057400" indent="-228600">
              <a:defRPr kumimoji="1"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黑体" panose="02010609060101010101" pitchFamily="49" charset="-122"/>
                <a:ea typeface="黑体" panose="02010609060101010101" pitchFamily="49" charset="-122"/>
              </a:defRPr>
            </a:lvl9pPr>
          </a:lstStyle>
          <a:p>
            <a:fld id="{C36E8C53-943E-4760-958E-FEA1E23637A8}" type="slidenum">
              <a:rPr lang="en-US" altLang="zh-CN" sz="1200" smtClean="0">
                <a:latin typeface="Calibri" panose="020F0502020204030204" pitchFamily="34" charset="0"/>
                <a:ea typeface="Gulim" panose="020B0600000101010101" pitchFamily="34" charset="-127"/>
              </a:rPr>
              <a:pPr/>
              <a:t>13</a:t>
            </a:fld>
            <a:endParaRPr lang="en-US" altLang="zh-CN" sz="1200" smtClean="0">
              <a:latin typeface="Calibri" panose="020F0502020204030204" pitchFamily="34" charset="0"/>
              <a:ea typeface="Gulim" panose="020B0600000101010101" pitchFamily="34" charset="-127"/>
            </a:endParaRPr>
          </a:p>
        </p:txBody>
      </p:sp>
    </p:spTree>
    <p:extLst>
      <p:ext uri="{BB962C8B-B14F-4D97-AF65-F5344CB8AC3E}">
        <p14:creationId xmlns:p14="http://schemas.microsoft.com/office/powerpoint/2010/main" val="2967887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14</a:t>
            </a:fld>
            <a:endParaRPr lang="zh-CN" altLang="en-US"/>
          </a:p>
        </p:txBody>
      </p:sp>
    </p:spTree>
    <p:extLst>
      <p:ext uri="{BB962C8B-B14F-4D97-AF65-F5344CB8AC3E}">
        <p14:creationId xmlns:p14="http://schemas.microsoft.com/office/powerpoint/2010/main" val="2071558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15</a:t>
            </a:fld>
            <a:endParaRPr lang="zh-CN" altLang="en-US"/>
          </a:p>
        </p:txBody>
      </p:sp>
    </p:spTree>
    <p:extLst>
      <p:ext uri="{BB962C8B-B14F-4D97-AF65-F5344CB8AC3E}">
        <p14:creationId xmlns:p14="http://schemas.microsoft.com/office/powerpoint/2010/main" val="2071558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17</a:t>
            </a:fld>
            <a:endParaRPr lang="zh-CN" altLang="en-US"/>
          </a:p>
        </p:txBody>
      </p:sp>
    </p:spTree>
    <p:extLst>
      <p:ext uri="{BB962C8B-B14F-4D97-AF65-F5344CB8AC3E}">
        <p14:creationId xmlns:p14="http://schemas.microsoft.com/office/powerpoint/2010/main" val="2071558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18</a:t>
            </a:fld>
            <a:endParaRPr lang="zh-CN" altLang="en-US"/>
          </a:p>
        </p:txBody>
      </p:sp>
    </p:spTree>
    <p:extLst>
      <p:ext uri="{BB962C8B-B14F-4D97-AF65-F5344CB8AC3E}">
        <p14:creationId xmlns:p14="http://schemas.microsoft.com/office/powerpoint/2010/main" val="2071558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19</a:t>
            </a:fld>
            <a:endParaRPr lang="zh-CN" altLang="en-US"/>
          </a:p>
        </p:txBody>
      </p:sp>
    </p:spTree>
    <p:extLst>
      <p:ext uri="{BB962C8B-B14F-4D97-AF65-F5344CB8AC3E}">
        <p14:creationId xmlns:p14="http://schemas.microsoft.com/office/powerpoint/2010/main" val="2071558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8745D1-DA8F-4751-8CEF-38823D639981}" type="slidenum">
              <a:rPr lang="zh-CN" altLang="en-US" smtClean="0"/>
              <a:t>20</a:t>
            </a:fld>
            <a:endParaRPr lang="zh-CN" altLang="en-US"/>
          </a:p>
        </p:txBody>
      </p:sp>
    </p:spTree>
    <p:extLst>
      <p:ext uri="{BB962C8B-B14F-4D97-AF65-F5344CB8AC3E}">
        <p14:creationId xmlns:p14="http://schemas.microsoft.com/office/powerpoint/2010/main" val="1996872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2</a:t>
            </a:fld>
            <a:endParaRPr lang="zh-CN" altLang="en-US"/>
          </a:p>
        </p:txBody>
      </p:sp>
    </p:spTree>
    <p:extLst>
      <p:ext uri="{BB962C8B-B14F-4D97-AF65-F5344CB8AC3E}">
        <p14:creationId xmlns:p14="http://schemas.microsoft.com/office/powerpoint/2010/main" val="967788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t>21</a:t>
            </a:fld>
            <a:endParaRPr lang="zh-CN" altLang="en-US"/>
          </a:p>
        </p:txBody>
      </p:sp>
    </p:spTree>
    <p:extLst>
      <p:ext uri="{BB962C8B-B14F-4D97-AF65-F5344CB8AC3E}">
        <p14:creationId xmlns:p14="http://schemas.microsoft.com/office/powerpoint/2010/main" val="199784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22</a:t>
            </a:fld>
            <a:endParaRPr lang="zh-CN" altLang="en-US"/>
          </a:p>
        </p:txBody>
      </p:sp>
    </p:spTree>
    <p:extLst>
      <p:ext uri="{BB962C8B-B14F-4D97-AF65-F5344CB8AC3E}">
        <p14:creationId xmlns:p14="http://schemas.microsoft.com/office/powerpoint/2010/main" val="2071558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23</a:t>
            </a:fld>
            <a:endParaRPr lang="zh-CN" altLang="en-US"/>
          </a:p>
        </p:txBody>
      </p:sp>
    </p:spTree>
    <p:extLst>
      <p:ext uri="{BB962C8B-B14F-4D97-AF65-F5344CB8AC3E}">
        <p14:creationId xmlns:p14="http://schemas.microsoft.com/office/powerpoint/2010/main" val="2071558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24</a:t>
            </a:fld>
            <a:endParaRPr lang="zh-CN" altLang="en-US"/>
          </a:p>
        </p:txBody>
      </p:sp>
    </p:spTree>
    <p:extLst>
      <p:ext uri="{BB962C8B-B14F-4D97-AF65-F5344CB8AC3E}">
        <p14:creationId xmlns:p14="http://schemas.microsoft.com/office/powerpoint/2010/main" val="2071558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25</a:t>
            </a:fld>
            <a:endParaRPr lang="zh-CN" altLang="en-US"/>
          </a:p>
        </p:txBody>
      </p:sp>
    </p:spTree>
    <p:extLst>
      <p:ext uri="{BB962C8B-B14F-4D97-AF65-F5344CB8AC3E}">
        <p14:creationId xmlns:p14="http://schemas.microsoft.com/office/powerpoint/2010/main" val="2071558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8745D1-DA8F-4751-8CEF-38823D639981}" type="slidenum">
              <a:rPr lang="zh-CN" altLang="en-US" smtClean="0"/>
              <a:t>26</a:t>
            </a:fld>
            <a:endParaRPr lang="zh-CN" altLang="en-US"/>
          </a:p>
        </p:txBody>
      </p:sp>
    </p:spTree>
    <p:extLst>
      <p:ext uri="{BB962C8B-B14F-4D97-AF65-F5344CB8AC3E}">
        <p14:creationId xmlns:p14="http://schemas.microsoft.com/office/powerpoint/2010/main" val="19968727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t>27</a:t>
            </a:fld>
            <a:endParaRPr lang="zh-CN" altLang="en-US"/>
          </a:p>
        </p:txBody>
      </p:sp>
    </p:spTree>
    <p:extLst>
      <p:ext uri="{BB962C8B-B14F-4D97-AF65-F5344CB8AC3E}">
        <p14:creationId xmlns:p14="http://schemas.microsoft.com/office/powerpoint/2010/main" val="1997847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28</a:t>
            </a:fld>
            <a:endParaRPr lang="zh-CN" altLang="en-US"/>
          </a:p>
        </p:txBody>
      </p:sp>
    </p:spTree>
    <p:extLst>
      <p:ext uri="{BB962C8B-B14F-4D97-AF65-F5344CB8AC3E}">
        <p14:creationId xmlns:p14="http://schemas.microsoft.com/office/powerpoint/2010/main" val="2071558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29</a:t>
            </a:fld>
            <a:endParaRPr lang="zh-CN" altLang="en-US"/>
          </a:p>
        </p:txBody>
      </p:sp>
    </p:spTree>
    <p:extLst>
      <p:ext uri="{BB962C8B-B14F-4D97-AF65-F5344CB8AC3E}">
        <p14:creationId xmlns:p14="http://schemas.microsoft.com/office/powerpoint/2010/main" val="2071558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30</a:t>
            </a:fld>
            <a:endParaRPr lang="zh-CN" altLang="en-US"/>
          </a:p>
        </p:txBody>
      </p:sp>
    </p:spTree>
    <p:extLst>
      <p:ext uri="{BB962C8B-B14F-4D97-AF65-F5344CB8AC3E}">
        <p14:creationId xmlns:p14="http://schemas.microsoft.com/office/powerpoint/2010/main" val="207155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3</a:t>
            </a:fld>
            <a:endParaRPr lang="zh-CN" altLang="en-US"/>
          </a:p>
        </p:txBody>
      </p:sp>
    </p:spTree>
    <p:extLst>
      <p:ext uri="{BB962C8B-B14F-4D97-AF65-F5344CB8AC3E}">
        <p14:creationId xmlns:p14="http://schemas.microsoft.com/office/powerpoint/2010/main" val="2484520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31</a:t>
            </a:fld>
            <a:endParaRPr lang="zh-CN" altLang="en-US"/>
          </a:p>
        </p:txBody>
      </p:sp>
    </p:spTree>
    <p:extLst>
      <p:ext uri="{BB962C8B-B14F-4D97-AF65-F5344CB8AC3E}">
        <p14:creationId xmlns:p14="http://schemas.microsoft.com/office/powerpoint/2010/main" val="2071558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32</a:t>
            </a:fld>
            <a:endParaRPr lang="zh-CN" altLang="en-US"/>
          </a:p>
        </p:txBody>
      </p:sp>
    </p:spTree>
    <p:extLst>
      <p:ext uri="{BB962C8B-B14F-4D97-AF65-F5344CB8AC3E}">
        <p14:creationId xmlns:p14="http://schemas.microsoft.com/office/powerpoint/2010/main" val="2071558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33</a:t>
            </a:fld>
            <a:endParaRPr lang="zh-CN" altLang="en-US"/>
          </a:p>
        </p:txBody>
      </p:sp>
    </p:spTree>
    <p:extLst>
      <p:ext uri="{BB962C8B-B14F-4D97-AF65-F5344CB8AC3E}">
        <p14:creationId xmlns:p14="http://schemas.microsoft.com/office/powerpoint/2010/main" val="2071558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34</a:t>
            </a:fld>
            <a:endParaRPr lang="zh-CN" altLang="en-US"/>
          </a:p>
        </p:txBody>
      </p:sp>
    </p:spTree>
    <p:extLst>
      <p:ext uri="{BB962C8B-B14F-4D97-AF65-F5344CB8AC3E}">
        <p14:creationId xmlns:p14="http://schemas.microsoft.com/office/powerpoint/2010/main" val="20715582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35</a:t>
            </a:fld>
            <a:endParaRPr lang="zh-CN" altLang="en-US"/>
          </a:p>
        </p:txBody>
      </p:sp>
    </p:spTree>
    <p:extLst>
      <p:ext uri="{BB962C8B-B14F-4D97-AF65-F5344CB8AC3E}">
        <p14:creationId xmlns:p14="http://schemas.microsoft.com/office/powerpoint/2010/main" val="37905553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t>36</a:t>
            </a:fld>
            <a:endParaRPr lang="zh-CN" altLang="en-US"/>
          </a:p>
        </p:txBody>
      </p:sp>
    </p:spTree>
    <p:extLst>
      <p:ext uri="{BB962C8B-B14F-4D97-AF65-F5344CB8AC3E}">
        <p14:creationId xmlns:p14="http://schemas.microsoft.com/office/powerpoint/2010/main" val="1997847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37</a:t>
            </a:fld>
            <a:endParaRPr lang="zh-CN" altLang="en-US"/>
          </a:p>
        </p:txBody>
      </p:sp>
    </p:spTree>
    <p:extLst>
      <p:ext uri="{BB962C8B-B14F-4D97-AF65-F5344CB8AC3E}">
        <p14:creationId xmlns:p14="http://schemas.microsoft.com/office/powerpoint/2010/main" val="9677881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t>38</a:t>
            </a:fld>
            <a:endParaRPr lang="zh-CN" altLang="en-US"/>
          </a:p>
        </p:txBody>
      </p:sp>
    </p:spTree>
    <p:extLst>
      <p:ext uri="{BB962C8B-B14F-4D97-AF65-F5344CB8AC3E}">
        <p14:creationId xmlns:p14="http://schemas.microsoft.com/office/powerpoint/2010/main" val="2290638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4</a:t>
            </a:fld>
            <a:endParaRPr lang="zh-CN" altLang="en-US"/>
          </a:p>
        </p:txBody>
      </p:sp>
    </p:spTree>
    <p:extLst>
      <p:ext uri="{BB962C8B-B14F-4D97-AF65-F5344CB8AC3E}">
        <p14:creationId xmlns:p14="http://schemas.microsoft.com/office/powerpoint/2010/main" val="2484520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5</a:t>
            </a:fld>
            <a:endParaRPr lang="zh-CN" altLang="en-US"/>
          </a:p>
        </p:txBody>
      </p:sp>
    </p:spTree>
    <p:extLst>
      <p:ext uri="{BB962C8B-B14F-4D97-AF65-F5344CB8AC3E}">
        <p14:creationId xmlns:p14="http://schemas.microsoft.com/office/powerpoint/2010/main" val="2484520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8745D1-DA8F-4751-8CEF-38823D639981}" type="slidenum">
              <a:rPr lang="zh-CN" altLang="en-US" smtClean="0"/>
              <a:t>6</a:t>
            </a:fld>
            <a:endParaRPr lang="zh-CN" altLang="en-US"/>
          </a:p>
        </p:txBody>
      </p:sp>
    </p:spTree>
    <p:extLst>
      <p:ext uri="{BB962C8B-B14F-4D97-AF65-F5344CB8AC3E}">
        <p14:creationId xmlns:p14="http://schemas.microsoft.com/office/powerpoint/2010/main" val="1996872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t>7</a:t>
            </a:fld>
            <a:endParaRPr lang="zh-CN" altLang="en-US"/>
          </a:p>
        </p:txBody>
      </p:sp>
    </p:spTree>
    <p:extLst>
      <p:ext uri="{BB962C8B-B14F-4D97-AF65-F5344CB8AC3E}">
        <p14:creationId xmlns:p14="http://schemas.microsoft.com/office/powerpoint/2010/main" val="199784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8</a:t>
            </a:fld>
            <a:endParaRPr lang="zh-CN" altLang="en-US"/>
          </a:p>
        </p:txBody>
      </p:sp>
    </p:spTree>
    <p:extLst>
      <p:ext uri="{BB962C8B-B14F-4D97-AF65-F5344CB8AC3E}">
        <p14:creationId xmlns:p14="http://schemas.microsoft.com/office/powerpoint/2010/main" val="3790555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9</a:t>
            </a:fld>
            <a:endParaRPr lang="zh-CN" altLang="en-US"/>
          </a:p>
        </p:txBody>
      </p:sp>
    </p:spTree>
    <p:extLst>
      <p:ext uri="{BB962C8B-B14F-4D97-AF65-F5344CB8AC3E}">
        <p14:creationId xmlns:p14="http://schemas.microsoft.com/office/powerpoint/2010/main" val="2071558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164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163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0" y="3429000"/>
            <a:ext cx="12192000" cy="3429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909878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5" name="图片占位符 14"/>
          <p:cNvSpPr>
            <a:spLocks noGrp="1"/>
          </p:cNvSpPr>
          <p:nvPr>
            <p:ph type="pic" sz="quarter" idx="10"/>
          </p:nvPr>
        </p:nvSpPr>
        <p:spPr>
          <a:xfrm>
            <a:off x="874712" y="3884398"/>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p>
            <a:endParaRPr lang="zh-CN" altLang="en-US"/>
          </a:p>
        </p:txBody>
      </p:sp>
      <p:sp>
        <p:nvSpPr>
          <p:cNvPr id="16" name="图片占位符 15"/>
          <p:cNvSpPr>
            <a:spLocks noGrp="1"/>
          </p:cNvSpPr>
          <p:nvPr>
            <p:ph type="pic" sz="quarter" idx="11"/>
          </p:nvPr>
        </p:nvSpPr>
        <p:spPr>
          <a:xfrm>
            <a:off x="3485356" y="1630482"/>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p>
            <a:endParaRPr lang="zh-CN" altLang="en-US"/>
          </a:p>
        </p:txBody>
      </p:sp>
      <p:sp>
        <p:nvSpPr>
          <p:cNvPr id="18" name="图片占位符 17"/>
          <p:cNvSpPr>
            <a:spLocks noGrp="1"/>
          </p:cNvSpPr>
          <p:nvPr>
            <p:ph type="pic" sz="quarter" idx="12"/>
          </p:nvPr>
        </p:nvSpPr>
        <p:spPr>
          <a:xfrm>
            <a:off x="6096000" y="3884398"/>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p>
            <a:endParaRPr lang="zh-CN" altLang="en-US"/>
          </a:p>
        </p:txBody>
      </p:sp>
      <p:sp>
        <p:nvSpPr>
          <p:cNvPr id="17" name="图片占位符 16"/>
          <p:cNvSpPr>
            <a:spLocks noGrp="1"/>
          </p:cNvSpPr>
          <p:nvPr>
            <p:ph type="pic" sz="quarter" idx="13"/>
          </p:nvPr>
        </p:nvSpPr>
        <p:spPr>
          <a:xfrm>
            <a:off x="8706643" y="1630482"/>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p>
            <a:endParaRPr lang="zh-CN" altLang="en-US" dirty="0"/>
          </a:p>
        </p:txBody>
      </p:sp>
    </p:spTree>
    <p:extLst>
      <p:ext uri="{BB962C8B-B14F-4D97-AF65-F5344CB8AC3E}">
        <p14:creationId xmlns:p14="http://schemas.microsoft.com/office/powerpoint/2010/main" val="274963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51B0295-D097-401B-9C5A-F894CE7A04F4}"/>
              </a:ext>
            </a:extLst>
          </p:cNvPr>
          <p:cNvSpPr>
            <a:spLocks noGrp="1"/>
          </p:cNvSpPr>
          <p:nvPr>
            <p:ph type="title"/>
          </p:nvPr>
        </p:nvSpPr>
        <p:spPr>
          <a:xfrm>
            <a:off x="838200" y="365125"/>
            <a:ext cx="10515600" cy="1325563"/>
          </a:xfrm>
          <a:prstGeom prst="rect">
            <a:avLst/>
          </a:prstGeom>
        </p:spPr>
        <p:txBody>
          <a:bodyPr/>
          <a:lstStyle>
            <a:lvl1pPr>
              <a:defRPr baseline="0">
                <a:ea typeface="黑体" panose="02010609060101010101" pitchFamily="49" charset="-122"/>
              </a:defRPr>
            </a:lvl1pPr>
          </a:lstStyle>
          <a:p>
            <a:r>
              <a:rPr lang="zh-CN" altLang="en-US" dirty="0"/>
              <a:t>单击此处编辑母版标题样式</a:t>
            </a:r>
          </a:p>
        </p:txBody>
      </p:sp>
    </p:spTree>
    <p:extLst>
      <p:ext uri="{BB962C8B-B14F-4D97-AF65-F5344CB8AC3E}">
        <p14:creationId xmlns:p14="http://schemas.microsoft.com/office/powerpoint/2010/main" val="14860733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extLst>
      <p:ext uri="{BB962C8B-B14F-4D97-AF65-F5344CB8AC3E}">
        <p14:creationId xmlns:p14="http://schemas.microsoft.com/office/powerpoint/2010/main" val="35320769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7" r:id="rId4"/>
    <p:sldLayoutId id="214748366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图片 83"/>
          <p:cNvPicPr>
            <a:picLocks noChangeAspect="1"/>
          </p:cNvPicPr>
          <p:nvPr/>
        </p:nvPicPr>
        <p:blipFill rotWithShape="1">
          <a:blip r:embed="rId3" cstate="print">
            <a:extLst>
              <a:ext uri="{28A0092B-C50C-407E-A947-70E740481C1C}">
                <a14:useLocalDpi xmlns:a14="http://schemas.microsoft.com/office/drawing/2010/main" val="0"/>
              </a:ext>
            </a:extLst>
          </a:blip>
          <a:srcRect t="3432" r="3996" b="15542"/>
          <a:stretch/>
        </p:blipFill>
        <p:spPr>
          <a:xfrm>
            <a:off x="-70067" y="0"/>
            <a:ext cx="12192000" cy="6610644"/>
          </a:xfrm>
          <a:prstGeom prst="rect">
            <a:avLst/>
          </a:prstGeom>
        </p:spPr>
      </p:pic>
      <p:sp>
        <p:nvSpPr>
          <p:cNvPr id="15" name="矩形 14">
            <a:extLst>
              <a:ext uri="{FF2B5EF4-FFF2-40B4-BE49-F238E27FC236}">
                <a16:creationId xmlns:a16="http://schemas.microsoft.com/office/drawing/2014/main" xmlns="" id="{CBCE2F27-1948-4AAF-B7D2-B7B4F23C2784}"/>
              </a:ext>
            </a:extLst>
          </p:cNvPr>
          <p:cNvSpPr/>
          <p:nvPr/>
        </p:nvSpPr>
        <p:spPr>
          <a:xfrm>
            <a:off x="1449553" y="2529449"/>
            <a:ext cx="6533196" cy="1005019"/>
          </a:xfrm>
          <a:prstGeom prst="rect">
            <a:avLst/>
          </a:prstGeom>
        </p:spPr>
        <p:txBody>
          <a:bodyPr wrap="square">
            <a:spAutoFit/>
            <a:scene3d>
              <a:camera prst="orthographicFront"/>
              <a:lightRig rig="threePt" dir="t"/>
            </a:scene3d>
            <a:sp3d/>
          </a:bodyPr>
          <a:lstStyle/>
          <a:p>
            <a:pPr algn="ctr">
              <a:lnSpc>
                <a:spcPct val="120000"/>
              </a:lnSpc>
            </a:pPr>
            <a:r>
              <a:rPr lang="zh-CN" altLang="en-US" sz="5400" b="1" dirty="0" smtClean="0">
                <a:solidFill>
                  <a:schemeClr val="accent2"/>
                </a:solidFill>
                <a:latin typeface="+mj-ea"/>
                <a:ea typeface="+mj-ea"/>
              </a:rPr>
              <a:t>第</a:t>
            </a:r>
            <a:r>
              <a:rPr lang="en-US" altLang="zh-CN" sz="5400" b="1" dirty="0" smtClean="0">
                <a:solidFill>
                  <a:schemeClr val="accent2"/>
                </a:solidFill>
                <a:latin typeface="+mj-ea"/>
                <a:ea typeface="+mj-ea"/>
              </a:rPr>
              <a:t>8</a:t>
            </a:r>
            <a:r>
              <a:rPr lang="zh-CN" altLang="en-US" sz="5400" b="1" dirty="0" smtClean="0">
                <a:solidFill>
                  <a:schemeClr val="accent2"/>
                </a:solidFill>
                <a:latin typeface="+mj-ea"/>
                <a:ea typeface="+mj-ea"/>
              </a:rPr>
              <a:t>章 目标营销战略</a:t>
            </a:r>
            <a:endParaRPr lang="zh-CN" altLang="en-US" sz="5400" b="1" dirty="0">
              <a:solidFill>
                <a:schemeClr val="accent2"/>
              </a:solidFill>
              <a:latin typeface="+mj-ea"/>
              <a:ea typeface="+mj-ea"/>
            </a:endParaRPr>
          </a:p>
        </p:txBody>
      </p:sp>
      <p:pic>
        <p:nvPicPr>
          <p:cNvPr id="17" name="图片 16"/>
          <p:cNvPicPr>
            <a:picLocks noChangeAspect="1"/>
          </p:cNvPicPr>
          <p:nvPr/>
        </p:nvPicPr>
        <p:blipFill rotWithShape="1">
          <a:blip r:embed="rId4"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pic>
        <p:nvPicPr>
          <p:cNvPr id="20" name="图片 19">
            <a:extLst>
              <a:ext uri="{FF2B5EF4-FFF2-40B4-BE49-F238E27FC236}">
                <a16:creationId xmlns:a16="http://schemas.microsoft.com/office/drawing/2014/main" xmlns="" id="{FDC4210C-D567-44D0-A3FF-2D4085E5A9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1265" y="247356"/>
            <a:ext cx="2400071" cy="605359"/>
          </a:xfrm>
          <a:prstGeom prst="rect">
            <a:avLst/>
          </a:prstGeom>
        </p:spPr>
      </p:pic>
      <p:sp>
        <p:nvSpPr>
          <p:cNvPr id="23" name="矩形 22">
            <a:extLst>
              <a:ext uri="{FF2B5EF4-FFF2-40B4-BE49-F238E27FC236}">
                <a16:creationId xmlns:a16="http://schemas.microsoft.com/office/drawing/2014/main" xmlns="" id="{41CE1CD8-0F24-46A5-B1C1-A8C0B4967D2B}"/>
              </a:ext>
            </a:extLst>
          </p:cNvPr>
          <p:cNvSpPr/>
          <p:nvPr/>
        </p:nvSpPr>
        <p:spPr>
          <a:xfrm>
            <a:off x="5588737" y="3575304"/>
            <a:ext cx="6533196" cy="497957"/>
          </a:xfrm>
          <a:prstGeom prst="rect">
            <a:avLst/>
          </a:prstGeom>
        </p:spPr>
        <p:txBody>
          <a:bodyPr wrap="square">
            <a:spAutoFit/>
            <a:scene3d>
              <a:camera prst="orthographicFront"/>
              <a:lightRig rig="threePt" dir="t"/>
            </a:scene3d>
            <a:sp3d/>
          </a:bodyPr>
          <a:lstStyle/>
          <a:p>
            <a:pPr>
              <a:lnSpc>
                <a:spcPct val="120000"/>
              </a:lnSpc>
            </a:pPr>
            <a:r>
              <a:rPr lang="zh-CN" altLang="en-US" sz="2400" dirty="0">
                <a:solidFill>
                  <a:schemeClr val="bg2">
                    <a:lumMod val="50000"/>
                  </a:schemeClr>
                </a:solidFill>
                <a:latin typeface="+mj-ea"/>
                <a:ea typeface="+mj-ea"/>
              </a:rPr>
              <a:t>主讲人</a:t>
            </a:r>
            <a:r>
              <a:rPr lang="zh-CN" altLang="en-US" sz="2400" dirty="0" smtClean="0">
                <a:solidFill>
                  <a:schemeClr val="bg2">
                    <a:lumMod val="50000"/>
                  </a:schemeClr>
                </a:solidFill>
                <a:latin typeface="+mj-ea"/>
                <a:ea typeface="+mj-ea"/>
              </a:rPr>
              <a:t>：雷晶</a:t>
            </a:r>
            <a:endParaRPr lang="zh-CN" altLang="en-US" sz="2400" dirty="0">
              <a:solidFill>
                <a:schemeClr val="bg2">
                  <a:lumMod val="50000"/>
                </a:schemeClr>
              </a:solidFill>
              <a:latin typeface="+mj-ea"/>
              <a:ea typeface="+mj-ea"/>
            </a:endParaRPr>
          </a:p>
        </p:txBody>
      </p:sp>
      <p:sp>
        <p:nvSpPr>
          <p:cNvPr id="24" name="矩形 23">
            <a:extLst>
              <a:ext uri="{FF2B5EF4-FFF2-40B4-BE49-F238E27FC236}">
                <a16:creationId xmlns:a16="http://schemas.microsoft.com/office/drawing/2014/main" xmlns="" id="{27B1A334-A540-425A-BB1C-438F99B26DDC}"/>
              </a:ext>
            </a:extLst>
          </p:cNvPr>
          <p:cNvSpPr/>
          <p:nvPr/>
        </p:nvSpPr>
        <p:spPr>
          <a:xfrm>
            <a:off x="2167128" y="3483864"/>
            <a:ext cx="5221224" cy="91440"/>
          </a:xfrm>
          <a:prstGeom prst="rect">
            <a:avLst/>
          </a:prstGeom>
          <a:solidFill>
            <a:srgbClr val="1D7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00026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750" fill="hold"/>
                                        <p:tgtEl>
                                          <p:spTgt spid="15"/>
                                        </p:tgtEl>
                                        <p:attrNameLst>
                                          <p:attrName>ppt_x</p:attrName>
                                        </p:attrNameLst>
                                      </p:cBhvr>
                                      <p:tavLst>
                                        <p:tav tm="0">
                                          <p:val>
                                            <p:strVal val="#ppt_x-#ppt_w/2"/>
                                          </p:val>
                                        </p:tav>
                                        <p:tav tm="100000">
                                          <p:val>
                                            <p:strVal val="#ppt_x"/>
                                          </p:val>
                                        </p:tav>
                                      </p:tavLst>
                                    </p:anim>
                                    <p:anim calcmode="lin" valueType="num">
                                      <p:cBhvr>
                                        <p:cTn id="8" dur="750" fill="hold"/>
                                        <p:tgtEl>
                                          <p:spTgt spid="15"/>
                                        </p:tgtEl>
                                        <p:attrNameLst>
                                          <p:attrName>ppt_y</p:attrName>
                                        </p:attrNameLst>
                                      </p:cBhvr>
                                      <p:tavLst>
                                        <p:tav tm="0">
                                          <p:val>
                                            <p:strVal val="#ppt_y"/>
                                          </p:val>
                                        </p:tav>
                                        <p:tav tm="100000">
                                          <p:val>
                                            <p:strVal val="#ppt_y"/>
                                          </p:val>
                                        </p:tav>
                                      </p:tavLst>
                                    </p:anim>
                                    <p:anim calcmode="lin" valueType="num">
                                      <p:cBhvr>
                                        <p:cTn id="9" dur="750" fill="hold"/>
                                        <p:tgtEl>
                                          <p:spTgt spid="15"/>
                                        </p:tgtEl>
                                        <p:attrNameLst>
                                          <p:attrName>ppt_w</p:attrName>
                                        </p:attrNameLst>
                                      </p:cBhvr>
                                      <p:tavLst>
                                        <p:tav tm="0">
                                          <p:val>
                                            <p:fltVal val="0"/>
                                          </p:val>
                                        </p:tav>
                                        <p:tav tm="100000">
                                          <p:val>
                                            <p:strVal val="#ppt_w"/>
                                          </p:val>
                                        </p:tav>
                                      </p:tavLst>
                                    </p:anim>
                                    <p:anim calcmode="lin" valueType="num">
                                      <p:cBhvr>
                                        <p:cTn id="10" dur="750" fill="hold"/>
                                        <p:tgtEl>
                                          <p:spTgt spid="15"/>
                                        </p:tgtEl>
                                        <p:attrNameLst>
                                          <p:attrName>ppt_h</p:attrName>
                                        </p:attrNameLst>
                                      </p:cBhvr>
                                      <p:tavLst>
                                        <p:tav tm="0">
                                          <p:val>
                                            <p:strVal val="#ppt_h"/>
                                          </p:val>
                                        </p:tav>
                                        <p:tav tm="100000">
                                          <p:val>
                                            <p:strVal val="#ppt_h"/>
                                          </p:val>
                                        </p:tav>
                                      </p:tavLst>
                                    </p:anim>
                                  </p:childTnLst>
                                </p:cTn>
                              </p:par>
                            </p:childTnLst>
                          </p:cTn>
                        </p:par>
                        <p:par>
                          <p:cTn id="11" fill="hold">
                            <p:stCondLst>
                              <p:cond delay="1350"/>
                            </p:stCondLst>
                            <p:childTnLst>
                              <p:par>
                                <p:cTn id="12" presetID="17" presetClass="entr" presetSubtype="8" fill="hold" grpId="0" nodeType="afterEffect">
                                  <p:stCondLst>
                                    <p:cond delay="0"/>
                                  </p:stCondLst>
                                  <p:iterate type="lt">
                                    <p:tmPct val="10000"/>
                                  </p:iterate>
                                  <p:childTnLst>
                                    <p:set>
                                      <p:cBhvr>
                                        <p:cTn id="13" dur="1" fill="hold">
                                          <p:stCondLst>
                                            <p:cond delay="0"/>
                                          </p:stCondLst>
                                        </p:cTn>
                                        <p:tgtEl>
                                          <p:spTgt spid="23"/>
                                        </p:tgtEl>
                                        <p:attrNameLst>
                                          <p:attrName>style.visibility</p:attrName>
                                        </p:attrNameLst>
                                      </p:cBhvr>
                                      <p:to>
                                        <p:strVal val="visible"/>
                                      </p:to>
                                    </p:set>
                                    <p:anim calcmode="lin" valueType="num">
                                      <p:cBhvr>
                                        <p:cTn id="14" dur="750" fill="hold"/>
                                        <p:tgtEl>
                                          <p:spTgt spid="23"/>
                                        </p:tgtEl>
                                        <p:attrNameLst>
                                          <p:attrName>ppt_x</p:attrName>
                                        </p:attrNameLst>
                                      </p:cBhvr>
                                      <p:tavLst>
                                        <p:tav tm="0">
                                          <p:val>
                                            <p:strVal val="#ppt_x-#ppt_w/2"/>
                                          </p:val>
                                        </p:tav>
                                        <p:tav tm="100000">
                                          <p:val>
                                            <p:strVal val="#ppt_x"/>
                                          </p:val>
                                        </p:tav>
                                      </p:tavLst>
                                    </p:anim>
                                    <p:anim calcmode="lin" valueType="num">
                                      <p:cBhvr>
                                        <p:cTn id="15" dur="750" fill="hold"/>
                                        <p:tgtEl>
                                          <p:spTgt spid="23"/>
                                        </p:tgtEl>
                                        <p:attrNameLst>
                                          <p:attrName>ppt_y</p:attrName>
                                        </p:attrNameLst>
                                      </p:cBhvr>
                                      <p:tavLst>
                                        <p:tav tm="0">
                                          <p:val>
                                            <p:strVal val="#ppt_y"/>
                                          </p:val>
                                        </p:tav>
                                        <p:tav tm="100000">
                                          <p:val>
                                            <p:strVal val="#ppt_y"/>
                                          </p:val>
                                        </p:tav>
                                      </p:tavLst>
                                    </p:anim>
                                    <p:anim calcmode="lin" valueType="num">
                                      <p:cBhvr>
                                        <p:cTn id="16" dur="750" fill="hold"/>
                                        <p:tgtEl>
                                          <p:spTgt spid="23"/>
                                        </p:tgtEl>
                                        <p:attrNameLst>
                                          <p:attrName>ppt_w</p:attrName>
                                        </p:attrNameLst>
                                      </p:cBhvr>
                                      <p:tavLst>
                                        <p:tav tm="0">
                                          <p:val>
                                            <p:fltVal val="0"/>
                                          </p:val>
                                        </p:tav>
                                        <p:tav tm="100000">
                                          <p:val>
                                            <p:strVal val="#ppt_w"/>
                                          </p:val>
                                        </p:tav>
                                      </p:tavLst>
                                    </p:anim>
                                    <p:anim calcmode="lin" valueType="num">
                                      <p:cBhvr>
                                        <p:cTn id="17" dur="75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8547238" y="1250347"/>
            <a:ext cx="2560559" cy="3559534"/>
            <a:chOff x="7073280" y="1697774"/>
            <a:chExt cx="2560559" cy="3559534"/>
          </a:xfrm>
        </p:grpSpPr>
        <p:sp>
          <p:nvSpPr>
            <p:cNvPr id="2" name="Freeform 1"/>
            <p:cNvSpPr/>
            <p:nvPr/>
          </p:nvSpPr>
          <p:spPr>
            <a:xfrm>
              <a:off x="7264497" y="2226095"/>
              <a:ext cx="2023343" cy="2561418"/>
            </a:xfrm>
            <a:custGeom>
              <a:avLst/>
              <a:gdLst/>
              <a:ahLst/>
              <a:cxnLst/>
              <a:rect l="l" t="t" r="r" b="b"/>
              <a:pathLst>
                <a:path w="1918429" h="2428604">
                  <a:moveTo>
                    <a:pt x="532346" y="2428604"/>
                  </a:moveTo>
                  <a:cubicBezTo>
                    <a:pt x="699503" y="2291098"/>
                    <a:pt x="779749" y="2110204"/>
                    <a:pt x="898622" y="1928358"/>
                  </a:cubicBezTo>
                  <a:cubicBezTo>
                    <a:pt x="1245177" y="1398461"/>
                    <a:pt x="1636207" y="893317"/>
                    <a:pt x="1918429" y="323705"/>
                  </a:cubicBezTo>
                  <a:lnTo>
                    <a:pt x="1479387" y="0"/>
                  </a:lnTo>
                  <a:lnTo>
                    <a:pt x="1373163" y="188511"/>
                  </a:lnTo>
                  <a:cubicBezTo>
                    <a:pt x="1173091" y="458492"/>
                    <a:pt x="611096" y="1245313"/>
                    <a:pt x="419729" y="1520870"/>
                  </a:cubicBezTo>
                  <a:cubicBezTo>
                    <a:pt x="299360" y="1694419"/>
                    <a:pt x="111801" y="1833150"/>
                    <a:pt x="0" y="2003571"/>
                  </a:cubicBezTo>
                </a:path>
              </a:pathLst>
            </a:custGeom>
            <a:solidFill>
              <a:srgbClr val="FDD67A"/>
            </a:solidFill>
          </p:spPr>
          <p:txBody>
            <a:bodyPr lIns="133945" rIns="133945" rtlCol="0" anchor="ctr"/>
            <a:lstStyle/>
            <a:p>
              <a:pPr algn="l"/>
              <a:endParaRPr lang="en-US" sz="1160"/>
            </a:p>
          </p:txBody>
        </p:sp>
        <p:sp>
          <p:nvSpPr>
            <p:cNvPr id="3" name="Freeform 2"/>
            <p:cNvSpPr/>
            <p:nvPr/>
          </p:nvSpPr>
          <p:spPr>
            <a:xfrm>
              <a:off x="7243268" y="2188942"/>
              <a:ext cx="2076419" cy="2618080"/>
            </a:xfrm>
            <a:custGeom>
              <a:avLst/>
              <a:gdLst/>
              <a:ahLst/>
              <a:cxnLst/>
              <a:rect l="l" t="t" r="r" b="b"/>
              <a:pathLst>
                <a:path w="1968753" h="2482328">
                  <a:moveTo>
                    <a:pt x="567708" y="2482329"/>
                  </a:moveTo>
                  <a:lnTo>
                    <a:pt x="537241" y="2445334"/>
                  </a:lnTo>
                  <a:cubicBezTo>
                    <a:pt x="659107" y="2345094"/>
                    <a:pt x="734184" y="2220100"/>
                    <a:pt x="813751" y="2087898"/>
                  </a:cubicBezTo>
                  <a:cubicBezTo>
                    <a:pt x="840681" y="2043151"/>
                    <a:pt x="868563" y="1996771"/>
                    <a:pt x="898757" y="1950528"/>
                  </a:cubicBezTo>
                  <a:cubicBezTo>
                    <a:pt x="998317" y="1798196"/>
                    <a:pt x="1103181" y="1645592"/>
                    <a:pt x="1204645" y="1498021"/>
                  </a:cubicBezTo>
                  <a:cubicBezTo>
                    <a:pt x="1452592" y="1137185"/>
                    <a:pt x="1708972" y="764380"/>
                    <a:pt x="1908091" y="366413"/>
                  </a:cubicBezTo>
                  <a:lnTo>
                    <a:pt x="1507132" y="70726"/>
                  </a:lnTo>
                  <a:lnTo>
                    <a:pt x="1412605" y="238155"/>
                  </a:lnTo>
                  <a:cubicBezTo>
                    <a:pt x="1213486" y="506912"/>
                    <a:pt x="650266" y="1295229"/>
                    <a:pt x="459579" y="1569970"/>
                  </a:cubicBezTo>
                  <a:cubicBezTo>
                    <a:pt x="399871" y="1656065"/>
                    <a:pt x="323705" y="1733999"/>
                    <a:pt x="249987" y="1809349"/>
                  </a:cubicBezTo>
                  <a:cubicBezTo>
                    <a:pt x="170965" y="1890275"/>
                    <a:pt x="96295" y="1966713"/>
                    <a:pt x="40123" y="2052263"/>
                  </a:cubicBezTo>
                  <a:lnTo>
                    <a:pt x="0" y="2025877"/>
                  </a:lnTo>
                  <a:cubicBezTo>
                    <a:pt x="58756" y="1936382"/>
                    <a:pt x="138458" y="1854776"/>
                    <a:pt x="215712" y="1775754"/>
                  </a:cubicBezTo>
                  <a:cubicBezTo>
                    <a:pt x="287934" y="1701764"/>
                    <a:pt x="362740" y="1625326"/>
                    <a:pt x="420136" y="1542632"/>
                  </a:cubicBezTo>
                  <a:cubicBezTo>
                    <a:pt x="610687" y="1268163"/>
                    <a:pt x="1172955" y="481070"/>
                    <a:pt x="1373026" y="210817"/>
                  </a:cubicBezTo>
                  <a:lnTo>
                    <a:pt x="1491763" y="0"/>
                  </a:lnTo>
                  <a:lnTo>
                    <a:pt x="1968752" y="351860"/>
                  </a:lnTo>
                  <a:lnTo>
                    <a:pt x="1959776" y="369949"/>
                  </a:lnTo>
                  <a:cubicBezTo>
                    <a:pt x="1757800" y="777709"/>
                    <a:pt x="1496524" y="1157722"/>
                    <a:pt x="1243816" y="1525359"/>
                  </a:cubicBezTo>
                  <a:cubicBezTo>
                    <a:pt x="1142488" y="1672794"/>
                    <a:pt x="1037760" y="1825126"/>
                    <a:pt x="938472" y="1977050"/>
                  </a:cubicBezTo>
                  <a:cubicBezTo>
                    <a:pt x="908822" y="2022477"/>
                    <a:pt x="881212" y="2068449"/>
                    <a:pt x="854418" y="2112788"/>
                  </a:cubicBezTo>
                  <a:cubicBezTo>
                    <a:pt x="773084" y="2248527"/>
                    <a:pt x="695966" y="2376921"/>
                    <a:pt x="567708" y="2482329"/>
                  </a:cubicBezTo>
                  <a:close/>
                </a:path>
              </a:pathLst>
            </a:custGeom>
            <a:solidFill>
              <a:srgbClr val="51647E"/>
            </a:solidFill>
          </p:spPr>
          <p:txBody>
            <a:bodyPr lIns="133945" rIns="133945" rtlCol="0" anchor="ctr"/>
            <a:lstStyle/>
            <a:p>
              <a:pPr algn="l"/>
              <a:endParaRPr lang="en-US" sz="1160"/>
            </a:p>
          </p:txBody>
        </p:sp>
        <p:sp>
          <p:nvSpPr>
            <p:cNvPr id="4" name="Freeform 3"/>
            <p:cNvSpPr/>
            <p:nvPr/>
          </p:nvSpPr>
          <p:spPr>
            <a:xfrm>
              <a:off x="7243984" y="4322597"/>
              <a:ext cx="619555" cy="434219"/>
            </a:xfrm>
            <a:custGeom>
              <a:avLst/>
              <a:gdLst/>
              <a:ahLst/>
              <a:cxnLst/>
              <a:rect l="l" t="t" r="r" b="b"/>
              <a:pathLst>
                <a:path w="587430" h="411704">
                  <a:moveTo>
                    <a:pt x="579813" y="411704"/>
                  </a:moveTo>
                  <a:cubicBezTo>
                    <a:pt x="448699" y="411704"/>
                    <a:pt x="108537" y="149068"/>
                    <a:pt x="0" y="32779"/>
                  </a:cubicBezTo>
                  <a:lnTo>
                    <a:pt x="35091" y="0"/>
                  </a:lnTo>
                  <a:cubicBezTo>
                    <a:pt x="159405" y="133155"/>
                    <a:pt x="489502" y="371989"/>
                    <a:pt x="583213" y="363556"/>
                  </a:cubicBezTo>
                  <a:lnTo>
                    <a:pt x="587430" y="411432"/>
                  </a:lnTo>
                  <a:cubicBezTo>
                    <a:pt x="584981" y="411704"/>
                    <a:pt x="582397" y="411704"/>
                    <a:pt x="579813" y="411704"/>
                  </a:cubicBezTo>
                  <a:close/>
                </a:path>
              </a:pathLst>
            </a:custGeom>
            <a:solidFill>
              <a:srgbClr val="51647E"/>
            </a:solidFill>
          </p:spPr>
          <p:txBody>
            <a:bodyPr lIns="133945" rIns="133945" rtlCol="0" anchor="ctr"/>
            <a:lstStyle/>
            <a:p>
              <a:pPr algn="l"/>
              <a:endParaRPr lang="en-US" sz="1160"/>
            </a:p>
          </p:txBody>
        </p:sp>
        <p:sp>
          <p:nvSpPr>
            <p:cNvPr id="5" name="Freeform 4"/>
            <p:cNvSpPr/>
            <p:nvPr/>
          </p:nvSpPr>
          <p:spPr>
            <a:xfrm>
              <a:off x="8835547" y="1697774"/>
              <a:ext cx="798292" cy="853089"/>
            </a:xfrm>
            <a:custGeom>
              <a:avLst/>
              <a:gdLst/>
              <a:ahLst/>
              <a:cxnLst/>
              <a:rect l="l" t="t" r="r" b="b"/>
              <a:pathLst>
                <a:path w="756899" h="808855">
                  <a:moveTo>
                    <a:pt x="453867" y="808855"/>
                  </a:moveTo>
                  <a:lnTo>
                    <a:pt x="415240" y="780293"/>
                  </a:lnTo>
                  <a:cubicBezTo>
                    <a:pt x="469916" y="706303"/>
                    <a:pt x="525136" y="619392"/>
                    <a:pt x="578589" y="535474"/>
                  </a:cubicBezTo>
                  <a:cubicBezTo>
                    <a:pt x="618168" y="473317"/>
                    <a:pt x="655707" y="414288"/>
                    <a:pt x="692021" y="361924"/>
                  </a:cubicBezTo>
                  <a:cubicBezTo>
                    <a:pt x="536153" y="234890"/>
                    <a:pt x="407487" y="140499"/>
                    <a:pt x="290518" y="67325"/>
                  </a:cubicBezTo>
                  <a:cubicBezTo>
                    <a:pt x="220473" y="193407"/>
                    <a:pt x="134922" y="344651"/>
                    <a:pt x="37131" y="463796"/>
                  </a:cubicBezTo>
                  <a:lnTo>
                    <a:pt x="0" y="433330"/>
                  </a:lnTo>
                  <a:cubicBezTo>
                    <a:pt x="100648" y="310376"/>
                    <a:pt x="189462" y="150428"/>
                    <a:pt x="260732" y="21898"/>
                  </a:cubicBezTo>
                  <a:lnTo>
                    <a:pt x="272837" y="0"/>
                  </a:lnTo>
                  <a:lnTo>
                    <a:pt x="294191" y="13057"/>
                  </a:lnTo>
                  <a:cubicBezTo>
                    <a:pt x="422993" y="91807"/>
                    <a:pt x="564443" y="195311"/>
                    <a:pt x="739625" y="338802"/>
                  </a:cubicBezTo>
                  <a:lnTo>
                    <a:pt x="756898" y="352948"/>
                  </a:lnTo>
                  <a:lnTo>
                    <a:pt x="743977" y="371173"/>
                  </a:lnTo>
                  <a:cubicBezTo>
                    <a:pt x="704398" y="427073"/>
                    <a:pt x="662915" y="492222"/>
                    <a:pt x="619120" y="561180"/>
                  </a:cubicBezTo>
                  <a:cubicBezTo>
                    <a:pt x="565260" y="645914"/>
                    <a:pt x="509495" y="733369"/>
                    <a:pt x="453867" y="808855"/>
                  </a:cubicBezTo>
                  <a:close/>
                </a:path>
              </a:pathLst>
            </a:custGeom>
            <a:solidFill>
              <a:srgbClr val="51647E"/>
            </a:solidFill>
          </p:spPr>
          <p:txBody>
            <a:bodyPr lIns="133945" rIns="133945" rtlCol="0" anchor="ctr"/>
            <a:lstStyle/>
            <a:p>
              <a:pPr algn="l"/>
              <a:endParaRPr lang="en-US" sz="1160"/>
            </a:p>
          </p:txBody>
        </p:sp>
        <p:sp>
          <p:nvSpPr>
            <p:cNvPr id="6" name="Freeform 5"/>
            <p:cNvSpPr/>
            <p:nvPr/>
          </p:nvSpPr>
          <p:spPr>
            <a:xfrm>
              <a:off x="7073280" y="4293477"/>
              <a:ext cx="790689" cy="963831"/>
            </a:xfrm>
            <a:custGeom>
              <a:avLst/>
              <a:gdLst/>
              <a:ahLst/>
              <a:cxnLst/>
              <a:rect l="l" t="t" r="r" b="b"/>
              <a:pathLst>
                <a:path w="749690" h="913855">
                  <a:moveTo>
                    <a:pt x="0" y="913855"/>
                  </a:moveTo>
                  <a:lnTo>
                    <a:pt x="408" y="868699"/>
                  </a:lnTo>
                  <a:cubicBezTo>
                    <a:pt x="3945" y="465020"/>
                    <a:pt x="63381" y="180894"/>
                    <a:pt x="182118" y="0"/>
                  </a:cubicBezTo>
                  <a:lnTo>
                    <a:pt x="222241" y="26386"/>
                  </a:lnTo>
                  <a:cubicBezTo>
                    <a:pt x="113025" y="192727"/>
                    <a:pt x="56173" y="454003"/>
                    <a:pt x="48964" y="824496"/>
                  </a:cubicBezTo>
                  <a:cubicBezTo>
                    <a:pt x="131658" y="772404"/>
                    <a:pt x="219249" y="725072"/>
                    <a:pt x="304256" y="679101"/>
                  </a:cubicBezTo>
                  <a:cubicBezTo>
                    <a:pt x="446931" y="601847"/>
                    <a:pt x="594502" y="522008"/>
                    <a:pt x="719224" y="419728"/>
                  </a:cubicBezTo>
                  <a:lnTo>
                    <a:pt x="749690" y="456859"/>
                  </a:lnTo>
                  <a:cubicBezTo>
                    <a:pt x="621568" y="562132"/>
                    <a:pt x="471821" y="643194"/>
                    <a:pt x="327106" y="721400"/>
                  </a:cubicBezTo>
                  <a:cubicBezTo>
                    <a:pt x="229858" y="774036"/>
                    <a:pt x="129346" y="828304"/>
                    <a:pt x="37675" y="889101"/>
                  </a:cubicBezTo>
                  <a:lnTo>
                    <a:pt x="0" y="913855"/>
                  </a:lnTo>
                  <a:close/>
                </a:path>
              </a:pathLst>
            </a:custGeom>
            <a:solidFill>
              <a:srgbClr val="51647E"/>
            </a:solidFill>
          </p:spPr>
          <p:txBody>
            <a:bodyPr lIns="133945" rIns="133945" rtlCol="0" anchor="ctr"/>
            <a:lstStyle/>
            <a:p>
              <a:pPr algn="l"/>
              <a:endParaRPr lang="en-US" sz="1160"/>
            </a:p>
          </p:txBody>
        </p:sp>
      </p:grpSp>
      <p:sp>
        <p:nvSpPr>
          <p:cNvPr id="8" name="TextBox 7"/>
          <p:cNvSpPr txBox="1"/>
          <p:nvPr/>
        </p:nvSpPr>
        <p:spPr>
          <a:xfrm>
            <a:off x="1392070" y="4809881"/>
            <a:ext cx="7451679" cy="723204"/>
          </a:xfrm>
          <a:prstGeom prst="rect">
            <a:avLst/>
          </a:prstGeom>
        </p:spPr>
        <p:txBody>
          <a:bodyPr wrap="square" lIns="33486" tIns="13395" rIns="33486" bIns="13395" rtlCol="0" anchor="t">
            <a:spAutoFit/>
          </a:bodyPr>
          <a:lstStyle/>
          <a:p>
            <a:pPr algn="r" latinLnBrk="1">
              <a:lnSpc>
                <a:spcPct val="116199"/>
              </a:lnSpc>
            </a:pPr>
            <a:endParaRPr lang="en-US" sz="1100" dirty="0"/>
          </a:p>
          <a:p>
            <a:pPr algn="just" latinLnBrk="1">
              <a:lnSpc>
                <a:spcPct val="116199"/>
              </a:lnSpc>
            </a:pPr>
            <a:r>
              <a:rPr lang="zh-CN" altLang="en-US" sz="2800" dirty="0" smtClean="0">
                <a:solidFill>
                  <a:srgbClr val="51647E"/>
                </a:solidFill>
                <a:latin typeface="Microsoft YaHei"/>
                <a:ea typeface="Microsoft YaHei"/>
              </a:rPr>
              <a:t>思考：为什么要进行市场细分</a:t>
            </a:r>
            <a:r>
              <a:rPr lang="en-US" altLang="zh-CN" sz="2800" dirty="0" smtClean="0">
                <a:solidFill>
                  <a:srgbClr val="51647E"/>
                </a:solidFill>
                <a:latin typeface="Microsoft YaHei"/>
                <a:ea typeface="Microsoft YaHei"/>
              </a:rPr>
              <a:t>?</a:t>
            </a:r>
            <a:endParaRPr lang="en-US" sz="2800" dirty="0">
              <a:solidFill>
                <a:srgbClr val="51647E"/>
              </a:solidFill>
              <a:latin typeface="Microsoft YaHei"/>
              <a:ea typeface="Microsoft YaHei"/>
            </a:endParaRPr>
          </a:p>
        </p:txBody>
      </p:sp>
      <p:pic>
        <p:nvPicPr>
          <p:cNvPr id="9" name="图片 8"/>
          <p:cNvPicPr>
            <a:picLocks noChangeAspect="1"/>
          </p:cNvPicPr>
          <p:nvPr/>
        </p:nvPicPr>
        <p:blipFill>
          <a:blip r:embed="rId3"/>
          <a:stretch>
            <a:fillRect/>
          </a:stretch>
        </p:blipFill>
        <p:spPr>
          <a:xfrm>
            <a:off x="1131982" y="721044"/>
            <a:ext cx="6058701" cy="3850955"/>
          </a:xfrm>
          <a:prstGeom prst="rect">
            <a:avLst/>
          </a:prstGeom>
        </p:spPr>
      </p:pic>
    </p:spTree>
    <p:extLst>
      <p:ext uri="{BB962C8B-B14F-4D97-AF65-F5344CB8AC3E}">
        <p14:creationId xmlns:p14="http://schemas.microsoft.com/office/powerpoint/2010/main" val="1287806741"/>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725871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smtClean="0">
                <a:solidFill>
                  <a:srgbClr val="003366"/>
                </a:solidFill>
                <a:latin typeface="黑体" panose="02010609060101010101" pitchFamily="49" charset="-122"/>
                <a:ea typeface="黑体" panose="02010609060101010101" pitchFamily="49" charset="-122"/>
                <a:cs typeface="+mj-cs"/>
              </a:rPr>
              <a:t>二、 消费者市场细分的依据</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grpSp>
        <p:nvGrpSpPr>
          <p:cNvPr id="5" name="组合 4"/>
          <p:cNvGrpSpPr/>
          <p:nvPr/>
        </p:nvGrpSpPr>
        <p:grpSpPr>
          <a:xfrm>
            <a:off x="1522223" y="2102269"/>
            <a:ext cx="8904913" cy="4254331"/>
            <a:chOff x="147638" y="1546225"/>
            <a:chExt cx="8764587" cy="5048250"/>
          </a:xfrm>
        </p:grpSpPr>
        <p:grpSp>
          <p:nvGrpSpPr>
            <p:cNvPr id="7" name="Group 3"/>
            <p:cNvGrpSpPr>
              <a:grpSpLocks/>
            </p:cNvGrpSpPr>
            <p:nvPr/>
          </p:nvGrpSpPr>
          <p:grpSpPr bwMode="auto">
            <a:xfrm>
              <a:off x="3929063" y="4894263"/>
              <a:ext cx="4983162" cy="1700212"/>
              <a:chOff x="2491" y="2882"/>
              <a:chExt cx="3139" cy="1071"/>
            </a:xfrm>
          </p:grpSpPr>
          <p:grpSp>
            <p:nvGrpSpPr>
              <p:cNvPr id="322" name="Group 4"/>
              <p:cNvGrpSpPr>
                <a:grpSpLocks/>
              </p:cNvGrpSpPr>
              <p:nvPr/>
            </p:nvGrpSpPr>
            <p:grpSpPr bwMode="auto">
              <a:xfrm>
                <a:off x="2491" y="2882"/>
                <a:ext cx="3139" cy="1071"/>
                <a:chOff x="2491" y="2882"/>
                <a:chExt cx="3139" cy="1071"/>
              </a:xfrm>
            </p:grpSpPr>
            <p:sp>
              <p:nvSpPr>
                <p:cNvPr id="324" name="Rectangle 5"/>
                <p:cNvSpPr>
                  <a:spLocks noChangeArrowheads="1"/>
                </p:cNvSpPr>
                <p:nvPr/>
              </p:nvSpPr>
              <p:spPr bwMode="auto">
                <a:xfrm>
                  <a:off x="3107" y="3012"/>
                  <a:ext cx="2032" cy="847"/>
                </a:xfrm>
                <a:prstGeom prst="rect">
                  <a:avLst/>
                </a:prstGeom>
                <a:gradFill rotWithShape="0">
                  <a:gsLst>
                    <a:gs pos="0">
                      <a:srgbClr val="E6FFCD"/>
                    </a:gs>
                    <a:gs pos="100000">
                      <a:srgbClr val="DBFFB8"/>
                    </a:gs>
                  </a:gsLst>
                  <a:lin ang="18900000" scaled="1"/>
                </a:gradFill>
                <a:ln w="12700">
                  <a:solidFill>
                    <a:schemeClr val="tx1"/>
                  </a:solidFill>
                  <a:miter lim="800000"/>
                  <a:headEnd/>
                  <a:tailEnd/>
                </a:ln>
                <a:effectLst>
                  <a:outerShdw dist="107763" dir="2700000" algn="ctr" rotWithShape="0">
                    <a:schemeClr val="tx1"/>
                  </a:outerShdw>
                </a:effec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25" name="Rectangle 6"/>
                <p:cNvSpPr>
                  <a:spLocks noChangeArrowheads="1"/>
                </p:cNvSpPr>
                <p:nvPr/>
              </p:nvSpPr>
              <p:spPr bwMode="auto">
                <a:xfrm>
                  <a:off x="3302" y="3378"/>
                  <a:ext cx="176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latinLnBrk="0">
                    <a:lnSpc>
                      <a:spcPct val="90000"/>
                    </a:lnSpc>
                    <a:spcBef>
                      <a:spcPct val="50000"/>
                    </a:spcBef>
                    <a:buFontTx/>
                    <a:buNone/>
                  </a:pPr>
                  <a:r>
                    <a:rPr kumimoji="0" lang="en-US" altLang="zh-CN" sz="1800">
                      <a:latin typeface="Arial" panose="020B0604020202020204" pitchFamily="34" charset="0"/>
                      <a:ea typeface="宋体" panose="02010600030101010101" pitchFamily="2" charset="-122"/>
                    </a:rPr>
                    <a:t>Occasions, Benefits, Uses, or Attitudes</a:t>
                  </a:r>
                </a:p>
              </p:txBody>
            </p:sp>
            <p:grpSp>
              <p:nvGrpSpPr>
                <p:cNvPr id="326" name="Group 7"/>
                <p:cNvGrpSpPr>
                  <a:grpSpLocks/>
                </p:cNvGrpSpPr>
                <p:nvPr/>
              </p:nvGrpSpPr>
              <p:grpSpPr bwMode="auto">
                <a:xfrm>
                  <a:off x="4255" y="2882"/>
                  <a:ext cx="1375" cy="460"/>
                  <a:chOff x="4203" y="3546"/>
                  <a:chExt cx="1375" cy="460"/>
                </a:xfrm>
              </p:grpSpPr>
              <p:grpSp>
                <p:nvGrpSpPr>
                  <p:cNvPr id="716" name="Group 8"/>
                  <p:cNvGrpSpPr>
                    <a:grpSpLocks/>
                  </p:cNvGrpSpPr>
                  <p:nvPr/>
                </p:nvGrpSpPr>
                <p:grpSpPr bwMode="auto">
                  <a:xfrm>
                    <a:off x="4203" y="3546"/>
                    <a:ext cx="888" cy="404"/>
                    <a:chOff x="4203" y="3546"/>
                    <a:chExt cx="888" cy="404"/>
                  </a:xfrm>
                </p:grpSpPr>
                <p:grpSp>
                  <p:nvGrpSpPr>
                    <p:cNvPr id="762" name="Group 9"/>
                    <p:cNvGrpSpPr>
                      <a:grpSpLocks/>
                    </p:cNvGrpSpPr>
                    <p:nvPr/>
                  </p:nvGrpSpPr>
                  <p:grpSpPr bwMode="auto">
                    <a:xfrm>
                      <a:off x="4523" y="3546"/>
                      <a:ext cx="314" cy="109"/>
                      <a:chOff x="4523" y="3546"/>
                      <a:chExt cx="314" cy="109"/>
                    </a:xfrm>
                  </p:grpSpPr>
                  <p:grpSp>
                    <p:nvGrpSpPr>
                      <p:cNvPr id="771" name="Group 10"/>
                      <p:cNvGrpSpPr>
                        <a:grpSpLocks/>
                      </p:cNvGrpSpPr>
                      <p:nvPr/>
                    </p:nvGrpSpPr>
                    <p:grpSpPr bwMode="auto">
                      <a:xfrm>
                        <a:off x="4561" y="3546"/>
                        <a:ext cx="120" cy="97"/>
                        <a:chOff x="4561" y="3546"/>
                        <a:chExt cx="120" cy="97"/>
                      </a:xfrm>
                    </p:grpSpPr>
                    <p:sp>
                      <p:nvSpPr>
                        <p:cNvPr id="782" name="Freeform 11"/>
                        <p:cNvSpPr>
                          <a:spLocks/>
                        </p:cNvSpPr>
                        <p:nvPr/>
                      </p:nvSpPr>
                      <p:spPr bwMode="auto">
                        <a:xfrm>
                          <a:off x="4585" y="3546"/>
                          <a:ext cx="96" cy="91"/>
                        </a:xfrm>
                        <a:custGeom>
                          <a:avLst/>
                          <a:gdLst>
                            <a:gd name="T0" fmla="*/ 20 w 96"/>
                            <a:gd name="T1" fmla="*/ 0 h 91"/>
                            <a:gd name="T2" fmla="*/ 36 w 96"/>
                            <a:gd name="T3" fmla="*/ 15 h 91"/>
                            <a:gd name="T4" fmla="*/ 49 w 96"/>
                            <a:gd name="T5" fmla="*/ 29 h 91"/>
                            <a:gd name="T6" fmla="*/ 57 w 96"/>
                            <a:gd name="T7" fmla="*/ 47 h 91"/>
                            <a:gd name="T8" fmla="*/ 60 w 96"/>
                            <a:gd name="T9" fmla="*/ 56 h 91"/>
                            <a:gd name="T10" fmla="*/ 71 w 96"/>
                            <a:gd name="T11" fmla="*/ 68 h 91"/>
                            <a:gd name="T12" fmla="*/ 95 w 96"/>
                            <a:gd name="T13" fmla="*/ 80 h 91"/>
                            <a:gd name="T14" fmla="*/ 62 w 96"/>
                            <a:gd name="T15" fmla="*/ 90 h 91"/>
                            <a:gd name="T16" fmla="*/ 40 w 96"/>
                            <a:gd name="T17" fmla="*/ 75 h 91"/>
                            <a:gd name="T18" fmla="*/ 31 w 96"/>
                            <a:gd name="T19" fmla="*/ 60 h 91"/>
                            <a:gd name="T20" fmla="*/ 27 w 96"/>
                            <a:gd name="T21" fmla="*/ 49 h 91"/>
                            <a:gd name="T22" fmla="*/ 18 w 96"/>
                            <a:gd name="T23" fmla="*/ 31 h 91"/>
                            <a:gd name="T24" fmla="*/ 0 w 96"/>
                            <a:gd name="T25" fmla="*/ 19 h 91"/>
                            <a:gd name="T26" fmla="*/ 20 w 96"/>
                            <a:gd name="T27" fmla="*/ 0 h 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91"/>
                            <a:gd name="T44" fmla="*/ 96 w 96"/>
                            <a:gd name="T45" fmla="*/ 91 h 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91">
                              <a:moveTo>
                                <a:pt x="20" y="0"/>
                              </a:moveTo>
                              <a:lnTo>
                                <a:pt x="36" y="15"/>
                              </a:lnTo>
                              <a:lnTo>
                                <a:pt x="49" y="29"/>
                              </a:lnTo>
                              <a:lnTo>
                                <a:pt x="57" y="47"/>
                              </a:lnTo>
                              <a:lnTo>
                                <a:pt x="60" y="56"/>
                              </a:lnTo>
                              <a:lnTo>
                                <a:pt x="71" y="68"/>
                              </a:lnTo>
                              <a:lnTo>
                                <a:pt x="95" y="80"/>
                              </a:lnTo>
                              <a:lnTo>
                                <a:pt x="62" y="90"/>
                              </a:lnTo>
                              <a:lnTo>
                                <a:pt x="40" y="75"/>
                              </a:lnTo>
                              <a:lnTo>
                                <a:pt x="31" y="60"/>
                              </a:lnTo>
                              <a:lnTo>
                                <a:pt x="27" y="49"/>
                              </a:lnTo>
                              <a:lnTo>
                                <a:pt x="18" y="31"/>
                              </a:lnTo>
                              <a:lnTo>
                                <a:pt x="0" y="19"/>
                              </a:lnTo>
                              <a:lnTo>
                                <a:pt x="20" y="0"/>
                              </a:lnTo>
                            </a:path>
                          </a:pathLst>
                        </a:custGeom>
                        <a:solidFill>
                          <a:srgbClr val="00E000"/>
                        </a:solidFill>
                        <a:ln w="12700" cap="rnd" cmpd="sng">
                          <a:solidFill>
                            <a:srgbClr val="000000"/>
                          </a:solidFill>
                          <a:prstDash val="solid"/>
                          <a:round/>
                          <a:headEnd type="none" w="med" len="med"/>
                          <a:tailEnd type="none" w="med" len="med"/>
                        </a:ln>
                      </p:spPr>
                      <p:txBody>
                        <a:bodyPr/>
                        <a:lstStyle/>
                        <a:p>
                          <a:endParaRPr lang="zh-CN" altLang="en-US"/>
                        </a:p>
                      </p:txBody>
                    </p:sp>
                    <p:sp>
                      <p:nvSpPr>
                        <p:cNvPr id="783" name="Freeform 12"/>
                        <p:cNvSpPr>
                          <a:spLocks/>
                        </p:cNvSpPr>
                        <p:nvPr/>
                      </p:nvSpPr>
                      <p:spPr bwMode="auto">
                        <a:xfrm>
                          <a:off x="4561" y="3546"/>
                          <a:ext cx="109" cy="97"/>
                        </a:xfrm>
                        <a:custGeom>
                          <a:avLst/>
                          <a:gdLst>
                            <a:gd name="T0" fmla="*/ 80 w 109"/>
                            <a:gd name="T1" fmla="*/ 96 h 97"/>
                            <a:gd name="T2" fmla="*/ 35 w 109"/>
                            <a:gd name="T3" fmla="*/ 91 h 97"/>
                            <a:gd name="T4" fmla="*/ 17 w 109"/>
                            <a:gd name="T5" fmla="*/ 80 h 97"/>
                            <a:gd name="T6" fmla="*/ 5 w 109"/>
                            <a:gd name="T7" fmla="*/ 62 h 97"/>
                            <a:gd name="T8" fmla="*/ 0 w 109"/>
                            <a:gd name="T9" fmla="*/ 42 h 97"/>
                            <a:gd name="T10" fmla="*/ 4 w 109"/>
                            <a:gd name="T11" fmla="*/ 21 h 97"/>
                            <a:gd name="T12" fmla="*/ 13 w 109"/>
                            <a:gd name="T13" fmla="*/ 11 h 97"/>
                            <a:gd name="T14" fmla="*/ 43 w 109"/>
                            <a:gd name="T15" fmla="*/ 0 h 97"/>
                            <a:gd name="T16" fmla="*/ 31 w 109"/>
                            <a:gd name="T17" fmla="*/ 24 h 97"/>
                            <a:gd name="T18" fmla="*/ 28 w 109"/>
                            <a:gd name="T19" fmla="*/ 43 h 97"/>
                            <a:gd name="T20" fmla="*/ 35 w 109"/>
                            <a:gd name="T21" fmla="*/ 64 h 97"/>
                            <a:gd name="T22" fmla="*/ 50 w 109"/>
                            <a:gd name="T23" fmla="*/ 74 h 97"/>
                            <a:gd name="T24" fmla="*/ 73 w 109"/>
                            <a:gd name="T25" fmla="*/ 81 h 97"/>
                            <a:gd name="T26" fmla="*/ 108 w 109"/>
                            <a:gd name="T27" fmla="*/ 85 h 97"/>
                            <a:gd name="T28" fmla="*/ 80 w 109"/>
                            <a:gd name="T29" fmla="*/ 96 h 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97"/>
                            <a:gd name="T47" fmla="*/ 109 w 109"/>
                            <a:gd name="T48" fmla="*/ 97 h 9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97">
                              <a:moveTo>
                                <a:pt x="80" y="96"/>
                              </a:moveTo>
                              <a:lnTo>
                                <a:pt x="35" y="91"/>
                              </a:lnTo>
                              <a:lnTo>
                                <a:pt x="17" y="80"/>
                              </a:lnTo>
                              <a:lnTo>
                                <a:pt x="5" y="62"/>
                              </a:lnTo>
                              <a:lnTo>
                                <a:pt x="0" y="42"/>
                              </a:lnTo>
                              <a:lnTo>
                                <a:pt x="4" y="21"/>
                              </a:lnTo>
                              <a:lnTo>
                                <a:pt x="13" y="11"/>
                              </a:lnTo>
                              <a:lnTo>
                                <a:pt x="43" y="0"/>
                              </a:lnTo>
                              <a:lnTo>
                                <a:pt x="31" y="24"/>
                              </a:lnTo>
                              <a:lnTo>
                                <a:pt x="28" y="43"/>
                              </a:lnTo>
                              <a:lnTo>
                                <a:pt x="35" y="64"/>
                              </a:lnTo>
                              <a:lnTo>
                                <a:pt x="50" y="74"/>
                              </a:lnTo>
                              <a:lnTo>
                                <a:pt x="73" y="81"/>
                              </a:lnTo>
                              <a:lnTo>
                                <a:pt x="108" y="85"/>
                              </a:lnTo>
                              <a:lnTo>
                                <a:pt x="80" y="96"/>
                              </a:lnTo>
                            </a:path>
                          </a:pathLst>
                        </a:custGeom>
                        <a:solidFill>
                          <a:srgbClr val="40FF40"/>
                        </a:solidFill>
                        <a:ln w="12700" cap="rnd" cmpd="sng">
                          <a:solidFill>
                            <a:srgbClr val="000000"/>
                          </a:solidFill>
                          <a:prstDash val="solid"/>
                          <a:round/>
                          <a:headEnd type="none" w="med" len="med"/>
                          <a:tailEnd type="none" w="med" len="med"/>
                        </a:ln>
                      </p:spPr>
                      <p:txBody>
                        <a:bodyPr/>
                        <a:lstStyle/>
                        <a:p>
                          <a:endParaRPr lang="zh-CN" altLang="en-US"/>
                        </a:p>
                      </p:txBody>
                    </p:sp>
                  </p:grpSp>
                  <p:grpSp>
                    <p:nvGrpSpPr>
                      <p:cNvPr id="772" name="Group 13"/>
                      <p:cNvGrpSpPr>
                        <a:grpSpLocks/>
                      </p:cNvGrpSpPr>
                      <p:nvPr/>
                    </p:nvGrpSpPr>
                    <p:grpSpPr bwMode="auto">
                      <a:xfrm>
                        <a:off x="4523" y="3562"/>
                        <a:ext cx="143" cy="90"/>
                        <a:chOff x="4523" y="3562"/>
                        <a:chExt cx="143" cy="90"/>
                      </a:xfrm>
                    </p:grpSpPr>
                    <p:sp>
                      <p:nvSpPr>
                        <p:cNvPr id="780" name="Freeform 14"/>
                        <p:cNvSpPr>
                          <a:spLocks/>
                        </p:cNvSpPr>
                        <p:nvPr/>
                      </p:nvSpPr>
                      <p:spPr bwMode="auto">
                        <a:xfrm>
                          <a:off x="4527" y="3562"/>
                          <a:ext cx="139" cy="84"/>
                        </a:xfrm>
                        <a:custGeom>
                          <a:avLst/>
                          <a:gdLst>
                            <a:gd name="T0" fmla="*/ 28 w 139"/>
                            <a:gd name="T1" fmla="*/ 0 h 84"/>
                            <a:gd name="T2" fmla="*/ 49 w 139"/>
                            <a:gd name="T3" fmla="*/ 8 h 84"/>
                            <a:gd name="T4" fmla="*/ 71 w 139"/>
                            <a:gd name="T5" fmla="*/ 33 h 84"/>
                            <a:gd name="T6" fmla="*/ 77 w 139"/>
                            <a:gd name="T7" fmla="*/ 52 h 84"/>
                            <a:gd name="T8" fmla="*/ 88 w 139"/>
                            <a:gd name="T9" fmla="*/ 64 h 84"/>
                            <a:gd name="T10" fmla="*/ 138 w 139"/>
                            <a:gd name="T11" fmla="*/ 72 h 84"/>
                            <a:gd name="T12" fmla="*/ 118 w 139"/>
                            <a:gd name="T13" fmla="*/ 83 h 84"/>
                            <a:gd name="T14" fmla="*/ 67 w 139"/>
                            <a:gd name="T15" fmla="*/ 77 h 84"/>
                            <a:gd name="T16" fmla="*/ 50 w 139"/>
                            <a:gd name="T17" fmla="*/ 65 h 84"/>
                            <a:gd name="T18" fmla="*/ 47 w 139"/>
                            <a:gd name="T19" fmla="*/ 38 h 84"/>
                            <a:gd name="T20" fmla="*/ 35 w 139"/>
                            <a:gd name="T21" fmla="*/ 28 h 84"/>
                            <a:gd name="T22" fmla="*/ 0 w 139"/>
                            <a:gd name="T23" fmla="*/ 16 h 84"/>
                            <a:gd name="T24" fmla="*/ 28 w 139"/>
                            <a:gd name="T25" fmla="*/ 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9"/>
                            <a:gd name="T40" fmla="*/ 0 h 84"/>
                            <a:gd name="T41" fmla="*/ 139 w 139"/>
                            <a:gd name="T42" fmla="*/ 84 h 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9" h="84">
                              <a:moveTo>
                                <a:pt x="28" y="0"/>
                              </a:moveTo>
                              <a:lnTo>
                                <a:pt x="49" y="8"/>
                              </a:lnTo>
                              <a:lnTo>
                                <a:pt x="71" y="33"/>
                              </a:lnTo>
                              <a:lnTo>
                                <a:pt x="77" y="52"/>
                              </a:lnTo>
                              <a:lnTo>
                                <a:pt x="88" y="64"/>
                              </a:lnTo>
                              <a:lnTo>
                                <a:pt x="138" y="72"/>
                              </a:lnTo>
                              <a:lnTo>
                                <a:pt x="118" y="83"/>
                              </a:lnTo>
                              <a:lnTo>
                                <a:pt x="67" y="77"/>
                              </a:lnTo>
                              <a:lnTo>
                                <a:pt x="50" y="65"/>
                              </a:lnTo>
                              <a:lnTo>
                                <a:pt x="47" y="38"/>
                              </a:lnTo>
                              <a:lnTo>
                                <a:pt x="35" y="28"/>
                              </a:lnTo>
                              <a:lnTo>
                                <a:pt x="0" y="16"/>
                              </a:lnTo>
                              <a:lnTo>
                                <a:pt x="28" y="0"/>
                              </a:lnTo>
                            </a:path>
                          </a:pathLst>
                        </a:custGeom>
                        <a:solidFill>
                          <a:srgbClr val="00C000"/>
                        </a:solidFill>
                        <a:ln w="12700" cap="rnd" cmpd="sng">
                          <a:solidFill>
                            <a:srgbClr val="000000"/>
                          </a:solidFill>
                          <a:prstDash val="solid"/>
                          <a:round/>
                          <a:headEnd type="none" w="med" len="med"/>
                          <a:tailEnd type="none" w="med" len="med"/>
                        </a:ln>
                      </p:spPr>
                      <p:txBody>
                        <a:bodyPr/>
                        <a:lstStyle/>
                        <a:p>
                          <a:endParaRPr lang="zh-CN" altLang="en-US"/>
                        </a:p>
                      </p:txBody>
                    </p:sp>
                    <p:sp>
                      <p:nvSpPr>
                        <p:cNvPr id="781" name="Freeform 15"/>
                        <p:cNvSpPr>
                          <a:spLocks/>
                        </p:cNvSpPr>
                        <p:nvPr/>
                      </p:nvSpPr>
                      <p:spPr bwMode="auto">
                        <a:xfrm>
                          <a:off x="4523" y="3562"/>
                          <a:ext cx="141" cy="90"/>
                        </a:xfrm>
                        <a:custGeom>
                          <a:avLst/>
                          <a:gdLst>
                            <a:gd name="T0" fmla="*/ 140 w 141"/>
                            <a:gd name="T1" fmla="*/ 71 h 90"/>
                            <a:gd name="T2" fmla="*/ 90 w 141"/>
                            <a:gd name="T3" fmla="*/ 69 h 90"/>
                            <a:gd name="T4" fmla="*/ 68 w 141"/>
                            <a:gd name="T5" fmla="*/ 65 h 90"/>
                            <a:gd name="T6" fmla="*/ 42 w 141"/>
                            <a:gd name="T7" fmla="*/ 53 h 90"/>
                            <a:gd name="T8" fmla="*/ 33 w 141"/>
                            <a:gd name="T9" fmla="*/ 41 h 90"/>
                            <a:gd name="T10" fmla="*/ 26 w 141"/>
                            <a:gd name="T11" fmla="*/ 11 h 90"/>
                            <a:gd name="T12" fmla="*/ 33 w 141"/>
                            <a:gd name="T13" fmla="*/ 0 h 90"/>
                            <a:gd name="T14" fmla="*/ 4 w 141"/>
                            <a:gd name="T15" fmla="*/ 16 h 90"/>
                            <a:gd name="T16" fmla="*/ 0 w 141"/>
                            <a:gd name="T17" fmla="*/ 31 h 90"/>
                            <a:gd name="T18" fmla="*/ 4 w 141"/>
                            <a:gd name="T19" fmla="*/ 49 h 90"/>
                            <a:gd name="T20" fmla="*/ 11 w 141"/>
                            <a:gd name="T21" fmla="*/ 61 h 90"/>
                            <a:gd name="T22" fmla="*/ 28 w 141"/>
                            <a:gd name="T23" fmla="*/ 73 h 90"/>
                            <a:gd name="T24" fmla="*/ 59 w 141"/>
                            <a:gd name="T25" fmla="*/ 81 h 90"/>
                            <a:gd name="T26" fmla="*/ 97 w 141"/>
                            <a:gd name="T27" fmla="*/ 87 h 90"/>
                            <a:gd name="T28" fmla="*/ 132 w 141"/>
                            <a:gd name="T29" fmla="*/ 89 h 90"/>
                            <a:gd name="T30" fmla="*/ 140 w 141"/>
                            <a:gd name="T31" fmla="*/ 71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1"/>
                            <a:gd name="T49" fmla="*/ 0 h 90"/>
                            <a:gd name="T50" fmla="*/ 141 w 141"/>
                            <a:gd name="T51" fmla="*/ 90 h 9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1" h="90">
                              <a:moveTo>
                                <a:pt x="140" y="71"/>
                              </a:moveTo>
                              <a:lnTo>
                                <a:pt x="90" y="69"/>
                              </a:lnTo>
                              <a:lnTo>
                                <a:pt x="68" y="65"/>
                              </a:lnTo>
                              <a:lnTo>
                                <a:pt x="42" y="53"/>
                              </a:lnTo>
                              <a:lnTo>
                                <a:pt x="33" y="41"/>
                              </a:lnTo>
                              <a:lnTo>
                                <a:pt x="26" y="11"/>
                              </a:lnTo>
                              <a:lnTo>
                                <a:pt x="33" y="0"/>
                              </a:lnTo>
                              <a:lnTo>
                                <a:pt x="4" y="16"/>
                              </a:lnTo>
                              <a:lnTo>
                                <a:pt x="0" y="31"/>
                              </a:lnTo>
                              <a:lnTo>
                                <a:pt x="4" y="49"/>
                              </a:lnTo>
                              <a:lnTo>
                                <a:pt x="11" y="61"/>
                              </a:lnTo>
                              <a:lnTo>
                                <a:pt x="28" y="73"/>
                              </a:lnTo>
                              <a:lnTo>
                                <a:pt x="59" y="81"/>
                              </a:lnTo>
                              <a:lnTo>
                                <a:pt x="97" y="87"/>
                              </a:lnTo>
                              <a:lnTo>
                                <a:pt x="132" y="89"/>
                              </a:lnTo>
                              <a:lnTo>
                                <a:pt x="140" y="71"/>
                              </a:lnTo>
                            </a:path>
                          </a:pathLst>
                        </a:custGeom>
                        <a:solidFill>
                          <a:srgbClr val="40FF40"/>
                        </a:solidFill>
                        <a:ln w="12700" cap="rnd" cmpd="sng">
                          <a:solidFill>
                            <a:srgbClr val="000000"/>
                          </a:solidFill>
                          <a:prstDash val="solid"/>
                          <a:round/>
                          <a:headEnd type="none" w="med" len="med"/>
                          <a:tailEnd type="none" w="med" len="med"/>
                        </a:ln>
                      </p:spPr>
                      <p:txBody>
                        <a:bodyPr/>
                        <a:lstStyle/>
                        <a:p>
                          <a:endParaRPr lang="zh-CN" altLang="en-US"/>
                        </a:p>
                      </p:txBody>
                    </p:sp>
                  </p:grpSp>
                  <p:grpSp>
                    <p:nvGrpSpPr>
                      <p:cNvPr id="773" name="Group 16"/>
                      <p:cNvGrpSpPr>
                        <a:grpSpLocks/>
                      </p:cNvGrpSpPr>
                      <p:nvPr/>
                    </p:nvGrpSpPr>
                    <p:grpSpPr bwMode="auto">
                      <a:xfrm>
                        <a:off x="4717" y="3549"/>
                        <a:ext cx="120" cy="97"/>
                        <a:chOff x="4717" y="3549"/>
                        <a:chExt cx="120" cy="97"/>
                      </a:xfrm>
                    </p:grpSpPr>
                    <p:sp>
                      <p:nvSpPr>
                        <p:cNvPr id="778" name="Freeform 17"/>
                        <p:cNvSpPr>
                          <a:spLocks/>
                        </p:cNvSpPr>
                        <p:nvPr/>
                      </p:nvSpPr>
                      <p:spPr bwMode="auto">
                        <a:xfrm>
                          <a:off x="4717" y="3549"/>
                          <a:ext cx="96" cy="91"/>
                        </a:xfrm>
                        <a:custGeom>
                          <a:avLst/>
                          <a:gdLst>
                            <a:gd name="T0" fmla="*/ 75 w 96"/>
                            <a:gd name="T1" fmla="*/ 0 h 91"/>
                            <a:gd name="T2" fmla="*/ 59 w 96"/>
                            <a:gd name="T3" fmla="*/ 15 h 91"/>
                            <a:gd name="T4" fmla="*/ 46 w 96"/>
                            <a:gd name="T5" fmla="*/ 29 h 91"/>
                            <a:gd name="T6" fmla="*/ 38 w 96"/>
                            <a:gd name="T7" fmla="*/ 48 h 91"/>
                            <a:gd name="T8" fmla="*/ 35 w 96"/>
                            <a:gd name="T9" fmla="*/ 56 h 91"/>
                            <a:gd name="T10" fmla="*/ 24 w 96"/>
                            <a:gd name="T11" fmla="*/ 68 h 91"/>
                            <a:gd name="T12" fmla="*/ 0 w 96"/>
                            <a:gd name="T13" fmla="*/ 80 h 91"/>
                            <a:gd name="T14" fmla="*/ 33 w 96"/>
                            <a:gd name="T15" fmla="*/ 90 h 91"/>
                            <a:gd name="T16" fmla="*/ 55 w 96"/>
                            <a:gd name="T17" fmla="*/ 75 h 91"/>
                            <a:gd name="T18" fmla="*/ 64 w 96"/>
                            <a:gd name="T19" fmla="*/ 60 h 91"/>
                            <a:gd name="T20" fmla="*/ 68 w 96"/>
                            <a:gd name="T21" fmla="*/ 49 h 91"/>
                            <a:gd name="T22" fmla="*/ 77 w 96"/>
                            <a:gd name="T23" fmla="*/ 31 h 91"/>
                            <a:gd name="T24" fmla="*/ 95 w 96"/>
                            <a:gd name="T25" fmla="*/ 19 h 91"/>
                            <a:gd name="T26" fmla="*/ 75 w 96"/>
                            <a:gd name="T27" fmla="*/ 0 h 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91"/>
                            <a:gd name="T44" fmla="*/ 96 w 96"/>
                            <a:gd name="T45" fmla="*/ 91 h 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91">
                              <a:moveTo>
                                <a:pt x="75" y="0"/>
                              </a:moveTo>
                              <a:lnTo>
                                <a:pt x="59" y="15"/>
                              </a:lnTo>
                              <a:lnTo>
                                <a:pt x="46" y="29"/>
                              </a:lnTo>
                              <a:lnTo>
                                <a:pt x="38" y="48"/>
                              </a:lnTo>
                              <a:lnTo>
                                <a:pt x="35" y="56"/>
                              </a:lnTo>
                              <a:lnTo>
                                <a:pt x="24" y="68"/>
                              </a:lnTo>
                              <a:lnTo>
                                <a:pt x="0" y="80"/>
                              </a:lnTo>
                              <a:lnTo>
                                <a:pt x="33" y="90"/>
                              </a:lnTo>
                              <a:lnTo>
                                <a:pt x="55" y="75"/>
                              </a:lnTo>
                              <a:lnTo>
                                <a:pt x="64" y="60"/>
                              </a:lnTo>
                              <a:lnTo>
                                <a:pt x="68" y="49"/>
                              </a:lnTo>
                              <a:lnTo>
                                <a:pt x="77" y="31"/>
                              </a:lnTo>
                              <a:lnTo>
                                <a:pt x="95" y="19"/>
                              </a:lnTo>
                              <a:lnTo>
                                <a:pt x="75" y="0"/>
                              </a:lnTo>
                            </a:path>
                          </a:pathLst>
                        </a:custGeom>
                        <a:solidFill>
                          <a:srgbClr val="00E000"/>
                        </a:solidFill>
                        <a:ln w="12700" cap="rnd" cmpd="sng">
                          <a:solidFill>
                            <a:srgbClr val="000000"/>
                          </a:solidFill>
                          <a:prstDash val="solid"/>
                          <a:round/>
                          <a:headEnd type="none" w="med" len="med"/>
                          <a:tailEnd type="none" w="med" len="med"/>
                        </a:ln>
                      </p:spPr>
                      <p:txBody>
                        <a:bodyPr/>
                        <a:lstStyle/>
                        <a:p>
                          <a:endParaRPr lang="zh-CN" altLang="en-US"/>
                        </a:p>
                      </p:txBody>
                    </p:sp>
                    <p:sp>
                      <p:nvSpPr>
                        <p:cNvPr id="779" name="Freeform 18"/>
                        <p:cNvSpPr>
                          <a:spLocks/>
                        </p:cNvSpPr>
                        <p:nvPr/>
                      </p:nvSpPr>
                      <p:spPr bwMode="auto">
                        <a:xfrm>
                          <a:off x="4729" y="3549"/>
                          <a:ext cx="108" cy="97"/>
                        </a:xfrm>
                        <a:custGeom>
                          <a:avLst/>
                          <a:gdLst>
                            <a:gd name="T0" fmla="*/ 28 w 108"/>
                            <a:gd name="T1" fmla="*/ 96 h 97"/>
                            <a:gd name="T2" fmla="*/ 72 w 108"/>
                            <a:gd name="T3" fmla="*/ 91 h 97"/>
                            <a:gd name="T4" fmla="*/ 91 w 108"/>
                            <a:gd name="T5" fmla="*/ 80 h 97"/>
                            <a:gd name="T6" fmla="*/ 101 w 108"/>
                            <a:gd name="T7" fmla="*/ 62 h 97"/>
                            <a:gd name="T8" fmla="*/ 107 w 108"/>
                            <a:gd name="T9" fmla="*/ 42 h 97"/>
                            <a:gd name="T10" fmla="*/ 103 w 108"/>
                            <a:gd name="T11" fmla="*/ 22 h 97"/>
                            <a:gd name="T12" fmla="*/ 94 w 108"/>
                            <a:gd name="T13" fmla="*/ 11 h 97"/>
                            <a:gd name="T14" fmla="*/ 65 w 108"/>
                            <a:gd name="T15" fmla="*/ 0 h 97"/>
                            <a:gd name="T16" fmla="*/ 76 w 108"/>
                            <a:gd name="T17" fmla="*/ 24 h 97"/>
                            <a:gd name="T18" fmla="*/ 79 w 108"/>
                            <a:gd name="T19" fmla="*/ 43 h 97"/>
                            <a:gd name="T20" fmla="*/ 72 w 108"/>
                            <a:gd name="T21" fmla="*/ 65 h 97"/>
                            <a:gd name="T22" fmla="*/ 57 w 108"/>
                            <a:gd name="T23" fmla="*/ 74 h 97"/>
                            <a:gd name="T24" fmla="*/ 35 w 108"/>
                            <a:gd name="T25" fmla="*/ 81 h 97"/>
                            <a:gd name="T26" fmla="*/ 0 w 108"/>
                            <a:gd name="T27" fmla="*/ 85 h 97"/>
                            <a:gd name="T28" fmla="*/ 28 w 108"/>
                            <a:gd name="T29" fmla="*/ 96 h 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8"/>
                            <a:gd name="T46" fmla="*/ 0 h 97"/>
                            <a:gd name="T47" fmla="*/ 108 w 108"/>
                            <a:gd name="T48" fmla="*/ 97 h 9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8" h="97">
                              <a:moveTo>
                                <a:pt x="28" y="96"/>
                              </a:moveTo>
                              <a:lnTo>
                                <a:pt x="72" y="91"/>
                              </a:lnTo>
                              <a:lnTo>
                                <a:pt x="91" y="80"/>
                              </a:lnTo>
                              <a:lnTo>
                                <a:pt x="101" y="62"/>
                              </a:lnTo>
                              <a:lnTo>
                                <a:pt x="107" y="42"/>
                              </a:lnTo>
                              <a:lnTo>
                                <a:pt x="103" y="22"/>
                              </a:lnTo>
                              <a:lnTo>
                                <a:pt x="94" y="11"/>
                              </a:lnTo>
                              <a:lnTo>
                                <a:pt x="65" y="0"/>
                              </a:lnTo>
                              <a:lnTo>
                                <a:pt x="76" y="24"/>
                              </a:lnTo>
                              <a:lnTo>
                                <a:pt x="79" y="43"/>
                              </a:lnTo>
                              <a:lnTo>
                                <a:pt x="72" y="65"/>
                              </a:lnTo>
                              <a:lnTo>
                                <a:pt x="57" y="74"/>
                              </a:lnTo>
                              <a:lnTo>
                                <a:pt x="35" y="81"/>
                              </a:lnTo>
                              <a:lnTo>
                                <a:pt x="0" y="85"/>
                              </a:lnTo>
                              <a:lnTo>
                                <a:pt x="28" y="96"/>
                              </a:lnTo>
                            </a:path>
                          </a:pathLst>
                        </a:custGeom>
                        <a:solidFill>
                          <a:srgbClr val="40FF40"/>
                        </a:solidFill>
                        <a:ln w="12700" cap="rnd" cmpd="sng">
                          <a:solidFill>
                            <a:srgbClr val="000000"/>
                          </a:solidFill>
                          <a:prstDash val="solid"/>
                          <a:round/>
                          <a:headEnd type="none" w="med" len="med"/>
                          <a:tailEnd type="none" w="med" len="med"/>
                        </a:ln>
                      </p:spPr>
                      <p:txBody>
                        <a:bodyPr/>
                        <a:lstStyle/>
                        <a:p>
                          <a:endParaRPr lang="zh-CN" altLang="en-US"/>
                        </a:p>
                      </p:txBody>
                    </p:sp>
                  </p:grpSp>
                  <p:grpSp>
                    <p:nvGrpSpPr>
                      <p:cNvPr id="774" name="Group 19"/>
                      <p:cNvGrpSpPr>
                        <a:grpSpLocks/>
                      </p:cNvGrpSpPr>
                      <p:nvPr/>
                    </p:nvGrpSpPr>
                    <p:grpSpPr bwMode="auto">
                      <a:xfrm>
                        <a:off x="4684" y="3564"/>
                        <a:ext cx="144" cy="89"/>
                        <a:chOff x="4684" y="3564"/>
                        <a:chExt cx="144" cy="89"/>
                      </a:xfrm>
                    </p:grpSpPr>
                    <p:sp>
                      <p:nvSpPr>
                        <p:cNvPr id="776" name="Freeform 20"/>
                        <p:cNvSpPr>
                          <a:spLocks/>
                        </p:cNvSpPr>
                        <p:nvPr/>
                      </p:nvSpPr>
                      <p:spPr bwMode="auto">
                        <a:xfrm>
                          <a:off x="4684" y="3564"/>
                          <a:ext cx="139" cy="83"/>
                        </a:xfrm>
                        <a:custGeom>
                          <a:avLst/>
                          <a:gdLst>
                            <a:gd name="T0" fmla="*/ 110 w 139"/>
                            <a:gd name="T1" fmla="*/ 0 h 83"/>
                            <a:gd name="T2" fmla="*/ 90 w 139"/>
                            <a:gd name="T3" fmla="*/ 7 h 83"/>
                            <a:gd name="T4" fmla="*/ 67 w 139"/>
                            <a:gd name="T5" fmla="*/ 32 h 83"/>
                            <a:gd name="T6" fmla="*/ 62 w 139"/>
                            <a:gd name="T7" fmla="*/ 51 h 83"/>
                            <a:gd name="T8" fmla="*/ 50 w 139"/>
                            <a:gd name="T9" fmla="*/ 63 h 83"/>
                            <a:gd name="T10" fmla="*/ 0 w 139"/>
                            <a:gd name="T11" fmla="*/ 71 h 83"/>
                            <a:gd name="T12" fmla="*/ 21 w 139"/>
                            <a:gd name="T13" fmla="*/ 82 h 83"/>
                            <a:gd name="T14" fmla="*/ 71 w 139"/>
                            <a:gd name="T15" fmla="*/ 76 h 83"/>
                            <a:gd name="T16" fmla="*/ 88 w 139"/>
                            <a:gd name="T17" fmla="*/ 65 h 83"/>
                            <a:gd name="T18" fmla="*/ 92 w 139"/>
                            <a:gd name="T19" fmla="*/ 37 h 83"/>
                            <a:gd name="T20" fmla="*/ 103 w 139"/>
                            <a:gd name="T21" fmla="*/ 27 h 83"/>
                            <a:gd name="T22" fmla="*/ 138 w 139"/>
                            <a:gd name="T23" fmla="*/ 16 h 83"/>
                            <a:gd name="T24" fmla="*/ 110 w 139"/>
                            <a:gd name="T25" fmla="*/ 0 h 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9"/>
                            <a:gd name="T40" fmla="*/ 0 h 83"/>
                            <a:gd name="T41" fmla="*/ 139 w 139"/>
                            <a:gd name="T42" fmla="*/ 83 h 8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9" h="83">
                              <a:moveTo>
                                <a:pt x="110" y="0"/>
                              </a:moveTo>
                              <a:lnTo>
                                <a:pt x="90" y="7"/>
                              </a:lnTo>
                              <a:lnTo>
                                <a:pt x="67" y="32"/>
                              </a:lnTo>
                              <a:lnTo>
                                <a:pt x="62" y="51"/>
                              </a:lnTo>
                              <a:lnTo>
                                <a:pt x="50" y="63"/>
                              </a:lnTo>
                              <a:lnTo>
                                <a:pt x="0" y="71"/>
                              </a:lnTo>
                              <a:lnTo>
                                <a:pt x="21" y="82"/>
                              </a:lnTo>
                              <a:lnTo>
                                <a:pt x="71" y="76"/>
                              </a:lnTo>
                              <a:lnTo>
                                <a:pt x="88" y="65"/>
                              </a:lnTo>
                              <a:lnTo>
                                <a:pt x="92" y="37"/>
                              </a:lnTo>
                              <a:lnTo>
                                <a:pt x="103" y="27"/>
                              </a:lnTo>
                              <a:lnTo>
                                <a:pt x="138" y="16"/>
                              </a:lnTo>
                              <a:lnTo>
                                <a:pt x="110" y="0"/>
                              </a:lnTo>
                            </a:path>
                          </a:pathLst>
                        </a:custGeom>
                        <a:solidFill>
                          <a:srgbClr val="00C000"/>
                        </a:solidFill>
                        <a:ln w="12700" cap="rnd" cmpd="sng">
                          <a:solidFill>
                            <a:srgbClr val="000000"/>
                          </a:solidFill>
                          <a:prstDash val="solid"/>
                          <a:round/>
                          <a:headEnd type="none" w="med" len="med"/>
                          <a:tailEnd type="none" w="med" len="med"/>
                        </a:ln>
                      </p:spPr>
                      <p:txBody>
                        <a:bodyPr/>
                        <a:lstStyle/>
                        <a:p>
                          <a:endParaRPr lang="zh-CN" altLang="en-US"/>
                        </a:p>
                      </p:txBody>
                    </p:sp>
                    <p:sp>
                      <p:nvSpPr>
                        <p:cNvPr id="777" name="Freeform 21"/>
                        <p:cNvSpPr>
                          <a:spLocks/>
                        </p:cNvSpPr>
                        <p:nvPr/>
                      </p:nvSpPr>
                      <p:spPr bwMode="auto">
                        <a:xfrm>
                          <a:off x="4686" y="3564"/>
                          <a:ext cx="142" cy="89"/>
                        </a:xfrm>
                        <a:custGeom>
                          <a:avLst/>
                          <a:gdLst>
                            <a:gd name="T0" fmla="*/ 0 w 142"/>
                            <a:gd name="T1" fmla="*/ 71 h 89"/>
                            <a:gd name="T2" fmla="*/ 50 w 142"/>
                            <a:gd name="T3" fmla="*/ 68 h 89"/>
                            <a:gd name="T4" fmla="*/ 72 w 142"/>
                            <a:gd name="T5" fmla="*/ 65 h 89"/>
                            <a:gd name="T6" fmla="*/ 98 w 142"/>
                            <a:gd name="T7" fmla="*/ 52 h 89"/>
                            <a:gd name="T8" fmla="*/ 108 w 142"/>
                            <a:gd name="T9" fmla="*/ 41 h 89"/>
                            <a:gd name="T10" fmla="*/ 115 w 142"/>
                            <a:gd name="T11" fmla="*/ 11 h 89"/>
                            <a:gd name="T12" fmla="*/ 108 w 142"/>
                            <a:gd name="T13" fmla="*/ 0 h 89"/>
                            <a:gd name="T14" fmla="*/ 137 w 142"/>
                            <a:gd name="T15" fmla="*/ 16 h 89"/>
                            <a:gd name="T16" fmla="*/ 141 w 142"/>
                            <a:gd name="T17" fmla="*/ 31 h 89"/>
                            <a:gd name="T18" fmla="*/ 137 w 142"/>
                            <a:gd name="T19" fmla="*/ 48 h 89"/>
                            <a:gd name="T20" fmla="*/ 130 w 142"/>
                            <a:gd name="T21" fmla="*/ 61 h 89"/>
                            <a:gd name="T22" fmla="*/ 113 w 142"/>
                            <a:gd name="T23" fmla="*/ 72 h 89"/>
                            <a:gd name="T24" fmla="*/ 82 w 142"/>
                            <a:gd name="T25" fmla="*/ 81 h 89"/>
                            <a:gd name="T26" fmla="*/ 43 w 142"/>
                            <a:gd name="T27" fmla="*/ 86 h 89"/>
                            <a:gd name="T28" fmla="*/ 7 w 142"/>
                            <a:gd name="T29" fmla="*/ 88 h 89"/>
                            <a:gd name="T30" fmla="*/ 0 w 142"/>
                            <a:gd name="T31" fmla="*/ 71 h 8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2"/>
                            <a:gd name="T49" fmla="*/ 0 h 89"/>
                            <a:gd name="T50" fmla="*/ 142 w 142"/>
                            <a:gd name="T51" fmla="*/ 89 h 8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2" h="89">
                              <a:moveTo>
                                <a:pt x="0" y="71"/>
                              </a:moveTo>
                              <a:lnTo>
                                <a:pt x="50" y="68"/>
                              </a:lnTo>
                              <a:lnTo>
                                <a:pt x="72" y="65"/>
                              </a:lnTo>
                              <a:lnTo>
                                <a:pt x="98" y="52"/>
                              </a:lnTo>
                              <a:lnTo>
                                <a:pt x="108" y="41"/>
                              </a:lnTo>
                              <a:lnTo>
                                <a:pt x="115" y="11"/>
                              </a:lnTo>
                              <a:lnTo>
                                <a:pt x="108" y="0"/>
                              </a:lnTo>
                              <a:lnTo>
                                <a:pt x="137" y="16"/>
                              </a:lnTo>
                              <a:lnTo>
                                <a:pt x="141" y="31"/>
                              </a:lnTo>
                              <a:lnTo>
                                <a:pt x="137" y="48"/>
                              </a:lnTo>
                              <a:lnTo>
                                <a:pt x="130" y="61"/>
                              </a:lnTo>
                              <a:lnTo>
                                <a:pt x="113" y="72"/>
                              </a:lnTo>
                              <a:lnTo>
                                <a:pt x="82" y="81"/>
                              </a:lnTo>
                              <a:lnTo>
                                <a:pt x="43" y="86"/>
                              </a:lnTo>
                              <a:lnTo>
                                <a:pt x="7" y="88"/>
                              </a:lnTo>
                              <a:lnTo>
                                <a:pt x="0" y="71"/>
                              </a:lnTo>
                            </a:path>
                          </a:pathLst>
                        </a:custGeom>
                        <a:solidFill>
                          <a:srgbClr val="40FF40"/>
                        </a:solidFill>
                        <a:ln w="12700" cap="rnd" cmpd="sng">
                          <a:solidFill>
                            <a:srgbClr val="000000"/>
                          </a:solidFill>
                          <a:prstDash val="solid"/>
                          <a:round/>
                          <a:headEnd type="none" w="med" len="med"/>
                          <a:tailEnd type="none" w="med" len="med"/>
                        </a:ln>
                      </p:spPr>
                      <p:txBody>
                        <a:bodyPr/>
                        <a:lstStyle/>
                        <a:p>
                          <a:endParaRPr lang="zh-CN" altLang="en-US"/>
                        </a:p>
                      </p:txBody>
                    </p:sp>
                  </p:grpSp>
                  <p:sp>
                    <p:nvSpPr>
                      <p:cNvPr id="775" name="Freeform 22"/>
                      <p:cNvSpPr>
                        <a:spLocks/>
                      </p:cNvSpPr>
                      <p:nvPr/>
                    </p:nvSpPr>
                    <p:spPr bwMode="auto">
                      <a:xfrm>
                        <a:off x="4655" y="3626"/>
                        <a:ext cx="79" cy="29"/>
                      </a:xfrm>
                      <a:custGeom>
                        <a:avLst/>
                        <a:gdLst>
                          <a:gd name="T0" fmla="*/ 0 w 79"/>
                          <a:gd name="T1" fmla="*/ 27 h 29"/>
                          <a:gd name="T2" fmla="*/ 7 w 79"/>
                          <a:gd name="T3" fmla="*/ 8 h 29"/>
                          <a:gd name="T4" fmla="*/ 29 w 79"/>
                          <a:gd name="T5" fmla="*/ 0 h 29"/>
                          <a:gd name="T6" fmla="*/ 78 w 79"/>
                          <a:gd name="T7" fmla="*/ 1 h 29"/>
                          <a:gd name="T8" fmla="*/ 40 w 79"/>
                          <a:gd name="T9" fmla="*/ 8 h 29"/>
                          <a:gd name="T10" fmla="*/ 38 w 79"/>
                          <a:gd name="T11" fmla="*/ 13 h 29"/>
                          <a:gd name="T12" fmla="*/ 34 w 79"/>
                          <a:gd name="T13" fmla="*/ 28 h 29"/>
                          <a:gd name="T14" fmla="*/ 0 w 79"/>
                          <a:gd name="T15" fmla="*/ 27 h 29"/>
                          <a:gd name="T16" fmla="*/ 0 60000 65536"/>
                          <a:gd name="T17" fmla="*/ 0 60000 65536"/>
                          <a:gd name="T18" fmla="*/ 0 60000 65536"/>
                          <a:gd name="T19" fmla="*/ 0 60000 65536"/>
                          <a:gd name="T20" fmla="*/ 0 60000 65536"/>
                          <a:gd name="T21" fmla="*/ 0 60000 65536"/>
                          <a:gd name="T22" fmla="*/ 0 60000 65536"/>
                          <a:gd name="T23" fmla="*/ 0 60000 65536"/>
                          <a:gd name="T24" fmla="*/ 0 w 79"/>
                          <a:gd name="T25" fmla="*/ 0 h 29"/>
                          <a:gd name="T26" fmla="*/ 79 w 79"/>
                          <a:gd name="T27" fmla="*/ 29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9" h="29">
                            <a:moveTo>
                              <a:pt x="0" y="27"/>
                            </a:moveTo>
                            <a:lnTo>
                              <a:pt x="7" y="8"/>
                            </a:lnTo>
                            <a:lnTo>
                              <a:pt x="29" y="0"/>
                            </a:lnTo>
                            <a:lnTo>
                              <a:pt x="78" y="1"/>
                            </a:lnTo>
                            <a:lnTo>
                              <a:pt x="40" y="8"/>
                            </a:lnTo>
                            <a:lnTo>
                              <a:pt x="38" y="13"/>
                            </a:lnTo>
                            <a:lnTo>
                              <a:pt x="34" y="28"/>
                            </a:lnTo>
                            <a:lnTo>
                              <a:pt x="0" y="27"/>
                            </a:lnTo>
                          </a:path>
                        </a:pathLst>
                      </a:custGeom>
                      <a:solidFill>
                        <a:srgbClr val="40FF40"/>
                      </a:solidFill>
                      <a:ln w="12700" cap="rnd" cmpd="sng">
                        <a:solidFill>
                          <a:srgbClr val="000000"/>
                        </a:solidFill>
                        <a:prstDash val="solid"/>
                        <a:round/>
                        <a:headEnd type="none" w="med" len="med"/>
                        <a:tailEnd type="none" w="med" len="med"/>
                      </a:ln>
                    </p:spPr>
                    <p:txBody>
                      <a:bodyPr/>
                      <a:lstStyle/>
                      <a:p>
                        <a:endParaRPr lang="zh-CN" altLang="en-US"/>
                      </a:p>
                    </p:txBody>
                  </p:sp>
                </p:grpSp>
                <p:grpSp>
                  <p:nvGrpSpPr>
                    <p:cNvPr id="763" name="Group 23"/>
                    <p:cNvGrpSpPr>
                      <a:grpSpLocks/>
                    </p:cNvGrpSpPr>
                    <p:nvPr/>
                  </p:nvGrpSpPr>
                  <p:grpSpPr bwMode="auto">
                    <a:xfrm>
                      <a:off x="4203" y="3648"/>
                      <a:ext cx="888" cy="302"/>
                      <a:chOff x="4203" y="3648"/>
                      <a:chExt cx="888" cy="302"/>
                    </a:xfrm>
                  </p:grpSpPr>
                  <p:grpSp>
                    <p:nvGrpSpPr>
                      <p:cNvPr id="764" name="Group 24"/>
                      <p:cNvGrpSpPr>
                        <a:grpSpLocks/>
                      </p:cNvGrpSpPr>
                      <p:nvPr/>
                    </p:nvGrpSpPr>
                    <p:grpSpPr bwMode="auto">
                      <a:xfrm>
                        <a:off x="4203" y="3648"/>
                        <a:ext cx="888" cy="302"/>
                        <a:chOff x="4203" y="3648"/>
                        <a:chExt cx="888" cy="302"/>
                      </a:xfrm>
                    </p:grpSpPr>
                    <p:sp>
                      <p:nvSpPr>
                        <p:cNvPr id="769" name="Freeform 25"/>
                        <p:cNvSpPr>
                          <a:spLocks/>
                        </p:cNvSpPr>
                        <p:nvPr/>
                      </p:nvSpPr>
                      <p:spPr bwMode="auto">
                        <a:xfrm>
                          <a:off x="4527" y="3648"/>
                          <a:ext cx="564" cy="302"/>
                        </a:xfrm>
                        <a:custGeom>
                          <a:avLst/>
                          <a:gdLst>
                            <a:gd name="T0" fmla="*/ 0 w 564"/>
                            <a:gd name="T1" fmla="*/ 0 h 302"/>
                            <a:gd name="T2" fmla="*/ 0 w 564"/>
                            <a:gd name="T3" fmla="*/ 301 h 302"/>
                            <a:gd name="T4" fmla="*/ 563 w 564"/>
                            <a:gd name="T5" fmla="*/ 241 h 302"/>
                            <a:gd name="T6" fmla="*/ 563 w 564"/>
                            <a:gd name="T7" fmla="*/ 0 h 302"/>
                            <a:gd name="T8" fmla="*/ 0 w 564"/>
                            <a:gd name="T9" fmla="*/ 0 h 302"/>
                            <a:gd name="T10" fmla="*/ 0 60000 65536"/>
                            <a:gd name="T11" fmla="*/ 0 60000 65536"/>
                            <a:gd name="T12" fmla="*/ 0 60000 65536"/>
                            <a:gd name="T13" fmla="*/ 0 60000 65536"/>
                            <a:gd name="T14" fmla="*/ 0 60000 65536"/>
                            <a:gd name="T15" fmla="*/ 0 w 564"/>
                            <a:gd name="T16" fmla="*/ 0 h 302"/>
                            <a:gd name="T17" fmla="*/ 564 w 564"/>
                            <a:gd name="T18" fmla="*/ 302 h 302"/>
                          </a:gdLst>
                          <a:ahLst/>
                          <a:cxnLst>
                            <a:cxn ang="T10">
                              <a:pos x="T0" y="T1"/>
                            </a:cxn>
                            <a:cxn ang="T11">
                              <a:pos x="T2" y="T3"/>
                            </a:cxn>
                            <a:cxn ang="T12">
                              <a:pos x="T4" y="T5"/>
                            </a:cxn>
                            <a:cxn ang="T13">
                              <a:pos x="T6" y="T7"/>
                            </a:cxn>
                            <a:cxn ang="T14">
                              <a:pos x="T8" y="T9"/>
                            </a:cxn>
                          </a:cxnLst>
                          <a:rect l="T15" t="T16" r="T17" b="T18"/>
                          <a:pathLst>
                            <a:path w="564" h="302">
                              <a:moveTo>
                                <a:pt x="0" y="0"/>
                              </a:moveTo>
                              <a:lnTo>
                                <a:pt x="0" y="301"/>
                              </a:lnTo>
                              <a:lnTo>
                                <a:pt x="563" y="241"/>
                              </a:lnTo>
                              <a:lnTo>
                                <a:pt x="563" y="0"/>
                              </a:lnTo>
                              <a:lnTo>
                                <a:pt x="0" y="0"/>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zh-CN" altLang="en-US"/>
                        </a:p>
                      </p:txBody>
                    </p:sp>
                    <p:sp>
                      <p:nvSpPr>
                        <p:cNvPr id="770" name="Freeform 26"/>
                        <p:cNvSpPr>
                          <a:spLocks/>
                        </p:cNvSpPr>
                        <p:nvPr/>
                      </p:nvSpPr>
                      <p:spPr bwMode="auto">
                        <a:xfrm>
                          <a:off x="4203" y="3648"/>
                          <a:ext cx="325" cy="302"/>
                        </a:xfrm>
                        <a:custGeom>
                          <a:avLst/>
                          <a:gdLst>
                            <a:gd name="T0" fmla="*/ 324 w 325"/>
                            <a:gd name="T1" fmla="*/ 301 h 302"/>
                            <a:gd name="T2" fmla="*/ 324 w 325"/>
                            <a:gd name="T3" fmla="*/ 0 h 302"/>
                            <a:gd name="T4" fmla="*/ 0 w 325"/>
                            <a:gd name="T5" fmla="*/ 11 h 302"/>
                            <a:gd name="T6" fmla="*/ 0 w 325"/>
                            <a:gd name="T7" fmla="*/ 261 h 302"/>
                            <a:gd name="T8" fmla="*/ 324 w 325"/>
                            <a:gd name="T9" fmla="*/ 301 h 302"/>
                            <a:gd name="T10" fmla="*/ 0 60000 65536"/>
                            <a:gd name="T11" fmla="*/ 0 60000 65536"/>
                            <a:gd name="T12" fmla="*/ 0 60000 65536"/>
                            <a:gd name="T13" fmla="*/ 0 60000 65536"/>
                            <a:gd name="T14" fmla="*/ 0 60000 65536"/>
                            <a:gd name="T15" fmla="*/ 0 w 325"/>
                            <a:gd name="T16" fmla="*/ 0 h 302"/>
                            <a:gd name="T17" fmla="*/ 325 w 325"/>
                            <a:gd name="T18" fmla="*/ 302 h 302"/>
                          </a:gdLst>
                          <a:ahLst/>
                          <a:cxnLst>
                            <a:cxn ang="T10">
                              <a:pos x="T0" y="T1"/>
                            </a:cxn>
                            <a:cxn ang="T11">
                              <a:pos x="T2" y="T3"/>
                            </a:cxn>
                            <a:cxn ang="T12">
                              <a:pos x="T4" y="T5"/>
                            </a:cxn>
                            <a:cxn ang="T13">
                              <a:pos x="T6" y="T7"/>
                            </a:cxn>
                            <a:cxn ang="T14">
                              <a:pos x="T8" y="T9"/>
                            </a:cxn>
                          </a:cxnLst>
                          <a:rect l="T15" t="T16" r="T17" b="T18"/>
                          <a:pathLst>
                            <a:path w="325" h="302">
                              <a:moveTo>
                                <a:pt x="324" y="301"/>
                              </a:moveTo>
                              <a:lnTo>
                                <a:pt x="324" y="0"/>
                              </a:lnTo>
                              <a:lnTo>
                                <a:pt x="0" y="11"/>
                              </a:lnTo>
                              <a:lnTo>
                                <a:pt x="0" y="261"/>
                              </a:lnTo>
                              <a:lnTo>
                                <a:pt x="324" y="301"/>
                              </a:lnTo>
                            </a:path>
                          </a:pathLst>
                        </a:custGeom>
                        <a:solidFill>
                          <a:srgbClr val="00C000"/>
                        </a:solidFill>
                        <a:ln w="12700" cap="rnd" cmpd="sng">
                          <a:solidFill>
                            <a:srgbClr val="000000"/>
                          </a:solidFill>
                          <a:prstDash val="solid"/>
                          <a:round/>
                          <a:headEnd type="none" w="med" len="med"/>
                          <a:tailEnd type="none" w="med" len="med"/>
                        </a:ln>
                      </p:spPr>
                      <p:txBody>
                        <a:bodyPr/>
                        <a:lstStyle/>
                        <a:p>
                          <a:endParaRPr lang="zh-CN" altLang="en-US"/>
                        </a:p>
                      </p:txBody>
                    </p:sp>
                  </p:grpSp>
                  <p:sp>
                    <p:nvSpPr>
                      <p:cNvPr id="765" name="Freeform 27"/>
                      <p:cNvSpPr>
                        <a:spLocks/>
                      </p:cNvSpPr>
                      <p:nvPr/>
                    </p:nvSpPr>
                    <p:spPr bwMode="auto">
                      <a:xfrm>
                        <a:off x="4321" y="3655"/>
                        <a:ext cx="35" cy="274"/>
                      </a:xfrm>
                      <a:custGeom>
                        <a:avLst/>
                        <a:gdLst>
                          <a:gd name="T0" fmla="*/ 0 w 35"/>
                          <a:gd name="T1" fmla="*/ 2 h 274"/>
                          <a:gd name="T2" fmla="*/ 0 w 35"/>
                          <a:gd name="T3" fmla="*/ 269 h 274"/>
                          <a:gd name="T4" fmla="*/ 34 w 35"/>
                          <a:gd name="T5" fmla="*/ 273 h 274"/>
                          <a:gd name="T6" fmla="*/ 34 w 35"/>
                          <a:gd name="T7" fmla="*/ 0 h 274"/>
                          <a:gd name="T8" fmla="*/ 0 w 35"/>
                          <a:gd name="T9" fmla="*/ 2 h 274"/>
                          <a:gd name="T10" fmla="*/ 0 60000 65536"/>
                          <a:gd name="T11" fmla="*/ 0 60000 65536"/>
                          <a:gd name="T12" fmla="*/ 0 60000 65536"/>
                          <a:gd name="T13" fmla="*/ 0 60000 65536"/>
                          <a:gd name="T14" fmla="*/ 0 60000 65536"/>
                          <a:gd name="T15" fmla="*/ 0 w 35"/>
                          <a:gd name="T16" fmla="*/ 0 h 274"/>
                          <a:gd name="T17" fmla="*/ 35 w 35"/>
                          <a:gd name="T18" fmla="*/ 274 h 274"/>
                        </a:gdLst>
                        <a:ahLst/>
                        <a:cxnLst>
                          <a:cxn ang="T10">
                            <a:pos x="T0" y="T1"/>
                          </a:cxn>
                          <a:cxn ang="T11">
                            <a:pos x="T2" y="T3"/>
                          </a:cxn>
                          <a:cxn ang="T12">
                            <a:pos x="T4" y="T5"/>
                          </a:cxn>
                          <a:cxn ang="T13">
                            <a:pos x="T6" y="T7"/>
                          </a:cxn>
                          <a:cxn ang="T14">
                            <a:pos x="T8" y="T9"/>
                          </a:cxn>
                        </a:cxnLst>
                        <a:rect l="T15" t="T16" r="T17" b="T18"/>
                        <a:pathLst>
                          <a:path w="35" h="274">
                            <a:moveTo>
                              <a:pt x="0" y="2"/>
                            </a:moveTo>
                            <a:lnTo>
                              <a:pt x="0" y="269"/>
                            </a:lnTo>
                            <a:lnTo>
                              <a:pt x="34" y="273"/>
                            </a:lnTo>
                            <a:lnTo>
                              <a:pt x="34" y="0"/>
                            </a:lnTo>
                            <a:lnTo>
                              <a:pt x="0" y="2"/>
                            </a:lnTo>
                          </a:path>
                        </a:pathLst>
                      </a:custGeom>
                      <a:solidFill>
                        <a:srgbClr val="40FF40"/>
                      </a:solidFill>
                      <a:ln w="12700" cap="rnd" cmpd="sng">
                        <a:solidFill>
                          <a:srgbClr val="000000"/>
                        </a:solidFill>
                        <a:prstDash val="solid"/>
                        <a:round/>
                        <a:headEnd type="none" w="med" len="med"/>
                        <a:tailEnd type="none" w="med" len="med"/>
                      </a:ln>
                    </p:spPr>
                    <p:txBody>
                      <a:bodyPr/>
                      <a:lstStyle/>
                      <a:p>
                        <a:endParaRPr lang="zh-CN" altLang="en-US"/>
                      </a:p>
                    </p:txBody>
                  </p:sp>
                  <p:sp>
                    <p:nvSpPr>
                      <p:cNvPr id="766" name="Freeform 28"/>
                      <p:cNvSpPr>
                        <a:spLocks/>
                      </p:cNvSpPr>
                      <p:nvPr/>
                    </p:nvSpPr>
                    <p:spPr bwMode="auto">
                      <a:xfrm>
                        <a:off x="4203" y="3774"/>
                        <a:ext cx="325" cy="46"/>
                      </a:xfrm>
                      <a:custGeom>
                        <a:avLst/>
                        <a:gdLst>
                          <a:gd name="T0" fmla="*/ 0 w 325"/>
                          <a:gd name="T1" fmla="*/ 0 h 46"/>
                          <a:gd name="T2" fmla="*/ 324 w 325"/>
                          <a:gd name="T3" fmla="*/ 14 h 46"/>
                          <a:gd name="T4" fmla="*/ 324 w 325"/>
                          <a:gd name="T5" fmla="*/ 45 h 46"/>
                          <a:gd name="T6" fmla="*/ 0 w 325"/>
                          <a:gd name="T7" fmla="*/ 24 h 46"/>
                          <a:gd name="T8" fmla="*/ 0 w 325"/>
                          <a:gd name="T9" fmla="*/ 0 h 46"/>
                          <a:gd name="T10" fmla="*/ 0 60000 65536"/>
                          <a:gd name="T11" fmla="*/ 0 60000 65536"/>
                          <a:gd name="T12" fmla="*/ 0 60000 65536"/>
                          <a:gd name="T13" fmla="*/ 0 60000 65536"/>
                          <a:gd name="T14" fmla="*/ 0 60000 65536"/>
                          <a:gd name="T15" fmla="*/ 0 w 325"/>
                          <a:gd name="T16" fmla="*/ 0 h 46"/>
                          <a:gd name="T17" fmla="*/ 325 w 325"/>
                          <a:gd name="T18" fmla="*/ 46 h 46"/>
                        </a:gdLst>
                        <a:ahLst/>
                        <a:cxnLst>
                          <a:cxn ang="T10">
                            <a:pos x="T0" y="T1"/>
                          </a:cxn>
                          <a:cxn ang="T11">
                            <a:pos x="T2" y="T3"/>
                          </a:cxn>
                          <a:cxn ang="T12">
                            <a:pos x="T4" y="T5"/>
                          </a:cxn>
                          <a:cxn ang="T13">
                            <a:pos x="T6" y="T7"/>
                          </a:cxn>
                          <a:cxn ang="T14">
                            <a:pos x="T8" y="T9"/>
                          </a:cxn>
                        </a:cxnLst>
                        <a:rect l="T15" t="T16" r="T17" b="T18"/>
                        <a:pathLst>
                          <a:path w="325" h="46">
                            <a:moveTo>
                              <a:pt x="0" y="0"/>
                            </a:moveTo>
                            <a:lnTo>
                              <a:pt x="324" y="14"/>
                            </a:lnTo>
                            <a:lnTo>
                              <a:pt x="324" y="45"/>
                            </a:lnTo>
                            <a:lnTo>
                              <a:pt x="0" y="24"/>
                            </a:lnTo>
                            <a:lnTo>
                              <a:pt x="0" y="0"/>
                            </a:lnTo>
                          </a:path>
                        </a:pathLst>
                      </a:custGeom>
                      <a:solidFill>
                        <a:srgbClr val="40FF40"/>
                      </a:solidFill>
                      <a:ln w="12700" cap="rnd" cmpd="sng">
                        <a:solidFill>
                          <a:srgbClr val="000000"/>
                        </a:solidFill>
                        <a:prstDash val="solid"/>
                        <a:round/>
                        <a:headEnd type="none" w="med" len="med"/>
                        <a:tailEnd type="none" w="med" len="med"/>
                      </a:ln>
                    </p:spPr>
                    <p:txBody>
                      <a:bodyPr/>
                      <a:lstStyle/>
                      <a:p>
                        <a:endParaRPr lang="zh-CN" altLang="en-US"/>
                      </a:p>
                    </p:txBody>
                  </p:sp>
                  <p:sp>
                    <p:nvSpPr>
                      <p:cNvPr id="767" name="Freeform 29"/>
                      <p:cNvSpPr>
                        <a:spLocks/>
                      </p:cNvSpPr>
                      <p:nvPr/>
                    </p:nvSpPr>
                    <p:spPr bwMode="auto">
                      <a:xfrm>
                        <a:off x="4529" y="3761"/>
                        <a:ext cx="562" cy="59"/>
                      </a:xfrm>
                      <a:custGeom>
                        <a:avLst/>
                        <a:gdLst>
                          <a:gd name="T0" fmla="*/ 0 w 562"/>
                          <a:gd name="T1" fmla="*/ 27 h 59"/>
                          <a:gd name="T2" fmla="*/ 561 w 562"/>
                          <a:gd name="T3" fmla="*/ 0 h 59"/>
                          <a:gd name="T4" fmla="*/ 560 w 562"/>
                          <a:gd name="T5" fmla="*/ 19 h 59"/>
                          <a:gd name="T6" fmla="*/ 0 w 562"/>
                          <a:gd name="T7" fmla="*/ 58 h 59"/>
                          <a:gd name="T8" fmla="*/ 0 w 562"/>
                          <a:gd name="T9" fmla="*/ 27 h 59"/>
                          <a:gd name="T10" fmla="*/ 0 60000 65536"/>
                          <a:gd name="T11" fmla="*/ 0 60000 65536"/>
                          <a:gd name="T12" fmla="*/ 0 60000 65536"/>
                          <a:gd name="T13" fmla="*/ 0 60000 65536"/>
                          <a:gd name="T14" fmla="*/ 0 60000 65536"/>
                          <a:gd name="T15" fmla="*/ 0 w 562"/>
                          <a:gd name="T16" fmla="*/ 0 h 59"/>
                          <a:gd name="T17" fmla="*/ 562 w 562"/>
                          <a:gd name="T18" fmla="*/ 59 h 59"/>
                        </a:gdLst>
                        <a:ahLst/>
                        <a:cxnLst>
                          <a:cxn ang="T10">
                            <a:pos x="T0" y="T1"/>
                          </a:cxn>
                          <a:cxn ang="T11">
                            <a:pos x="T2" y="T3"/>
                          </a:cxn>
                          <a:cxn ang="T12">
                            <a:pos x="T4" y="T5"/>
                          </a:cxn>
                          <a:cxn ang="T13">
                            <a:pos x="T6" y="T7"/>
                          </a:cxn>
                          <a:cxn ang="T14">
                            <a:pos x="T8" y="T9"/>
                          </a:cxn>
                        </a:cxnLst>
                        <a:rect l="T15" t="T16" r="T17" b="T18"/>
                        <a:pathLst>
                          <a:path w="562" h="59">
                            <a:moveTo>
                              <a:pt x="0" y="27"/>
                            </a:moveTo>
                            <a:lnTo>
                              <a:pt x="561" y="0"/>
                            </a:lnTo>
                            <a:lnTo>
                              <a:pt x="560" y="19"/>
                            </a:lnTo>
                            <a:lnTo>
                              <a:pt x="0" y="58"/>
                            </a:lnTo>
                            <a:lnTo>
                              <a:pt x="0" y="27"/>
                            </a:lnTo>
                          </a:path>
                        </a:pathLst>
                      </a:custGeom>
                      <a:solidFill>
                        <a:srgbClr val="00FF00"/>
                      </a:solidFill>
                      <a:ln w="12700" cap="rnd" cmpd="sng">
                        <a:solidFill>
                          <a:srgbClr val="000000"/>
                        </a:solidFill>
                        <a:prstDash val="solid"/>
                        <a:round/>
                        <a:headEnd type="none" w="med" len="med"/>
                        <a:tailEnd type="none" w="med" len="med"/>
                      </a:ln>
                    </p:spPr>
                    <p:txBody>
                      <a:bodyPr/>
                      <a:lstStyle/>
                      <a:p>
                        <a:endParaRPr lang="zh-CN" altLang="en-US"/>
                      </a:p>
                    </p:txBody>
                  </p:sp>
                  <p:sp>
                    <p:nvSpPr>
                      <p:cNvPr id="768" name="Freeform 30"/>
                      <p:cNvSpPr>
                        <a:spLocks/>
                      </p:cNvSpPr>
                      <p:nvPr/>
                    </p:nvSpPr>
                    <p:spPr bwMode="auto">
                      <a:xfrm>
                        <a:off x="4803" y="3649"/>
                        <a:ext cx="35" cy="274"/>
                      </a:xfrm>
                      <a:custGeom>
                        <a:avLst/>
                        <a:gdLst>
                          <a:gd name="T0" fmla="*/ 0 w 35"/>
                          <a:gd name="T1" fmla="*/ 0 h 274"/>
                          <a:gd name="T2" fmla="*/ 0 w 35"/>
                          <a:gd name="T3" fmla="*/ 273 h 274"/>
                          <a:gd name="T4" fmla="*/ 34 w 35"/>
                          <a:gd name="T5" fmla="*/ 269 h 274"/>
                          <a:gd name="T6" fmla="*/ 34 w 35"/>
                          <a:gd name="T7" fmla="*/ 0 h 274"/>
                          <a:gd name="T8" fmla="*/ 0 w 35"/>
                          <a:gd name="T9" fmla="*/ 0 h 274"/>
                          <a:gd name="T10" fmla="*/ 0 60000 65536"/>
                          <a:gd name="T11" fmla="*/ 0 60000 65536"/>
                          <a:gd name="T12" fmla="*/ 0 60000 65536"/>
                          <a:gd name="T13" fmla="*/ 0 60000 65536"/>
                          <a:gd name="T14" fmla="*/ 0 60000 65536"/>
                          <a:gd name="T15" fmla="*/ 0 w 35"/>
                          <a:gd name="T16" fmla="*/ 0 h 274"/>
                          <a:gd name="T17" fmla="*/ 35 w 35"/>
                          <a:gd name="T18" fmla="*/ 274 h 274"/>
                        </a:gdLst>
                        <a:ahLst/>
                        <a:cxnLst>
                          <a:cxn ang="T10">
                            <a:pos x="T0" y="T1"/>
                          </a:cxn>
                          <a:cxn ang="T11">
                            <a:pos x="T2" y="T3"/>
                          </a:cxn>
                          <a:cxn ang="T12">
                            <a:pos x="T4" y="T5"/>
                          </a:cxn>
                          <a:cxn ang="T13">
                            <a:pos x="T6" y="T7"/>
                          </a:cxn>
                          <a:cxn ang="T14">
                            <a:pos x="T8" y="T9"/>
                          </a:cxn>
                        </a:cxnLst>
                        <a:rect l="T15" t="T16" r="T17" b="T18"/>
                        <a:pathLst>
                          <a:path w="35" h="274">
                            <a:moveTo>
                              <a:pt x="0" y="0"/>
                            </a:moveTo>
                            <a:lnTo>
                              <a:pt x="0" y="273"/>
                            </a:lnTo>
                            <a:lnTo>
                              <a:pt x="34" y="269"/>
                            </a:lnTo>
                            <a:lnTo>
                              <a:pt x="34" y="0"/>
                            </a:lnTo>
                            <a:lnTo>
                              <a:pt x="0" y="0"/>
                            </a:lnTo>
                          </a:path>
                        </a:pathLst>
                      </a:custGeom>
                      <a:solidFill>
                        <a:srgbClr val="00FF00"/>
                      </a:solidFill>
                      <a:ln w="12700" cap="rnd" cmpd="sng">
                        <a:solidFill>
                          <a:srgbClr val="000000"/>
                        </a:solidFill>
                        <a:prstDash val="solid"/>
                        <a:round/>
                        <a:headEnd type="none" w="med" len="med"/>
                        <a:tailEnd type="none" w="med" len="med"/>
                      </a:ln>
                    </p:spPr>
                    <p:txBody>
                      <a:bodyPr/>
                      <a:lstStyle/>
                      <a:p>
                        <a:endParaRPr lang="zh-CN" altLang="en-US"/>
                      </a:p>
                    </p:txBody>
                  </p:sp>
                </p:grpSp>
              </p:grpSp>
              <p:grpSp>
                <p:nvGrpSpPr>
                  <p:cNvPr id="717" name="Group 31"/>
                  <p:cNvGrpSpPr>
                    <a:grpSpLocks/>
                  </p:cNvGrpSpPr>
                  <p:nvPr/>
                </p:nvGrpSpPr>
                <p:grpSpPr bwMode="auto">
                  <a:xfrm>
                    <a:off x="5147" y="3635"/>
                    <a:ext cx="431" cy="260"/>
                    <a:chOff x="5147" y="3635"/>
                    <a:chExt cx="431" cy="260"/>
                  </a:xfrm>
                </p:grpSpPr>
                <p:sp>
                  <p:nvSpPr>
                    <p:cNvPr id="741" name="Oval 32"/>
                    <p:cNvSpPr>
                      <a:spLocks noChangeArrowheads="1"/>
                    </p:cNvSpPr>
                    <p:nvPr/>
                  </p:nvSpPr>
                  <p:spPr bwMode="auto">
                    <a:xfrm>
                      <a:off x="5179" y="3845"/>
                      <a:ext cx="371" cy="47"/>
                    </a:xfrm>
                    <a:prstGeom prst="ellipse">
                      <a:avLst/>
                    </a:prstGeom>
                    <a:solidFill>
                      <a:srgbClr val="0000E0"/>
                    </a:solidFill>
                    <a:ln w="12700">
                      <a:solidFill>
                        <a:srgbClr val="000000"/>
                      </a:solidFill>
                      <a:round/>
                      <a:headEnd/>
                      <a:tailEnd/>
                    </a:ln>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742" name="Freeform 33"/>
                    <p:cNvSpPr>
                      <a:spLocks/>
                    </p:cNvSpPr>
                    <p:nvPr/>
                  </p:nvSpPr>
                  <p:spPr bwMode="auto">
                    <a:xfrm>
                      <a:off x="5160" y="3689"/>
                      <a:ext cx="410" cy="181"/>
                    </a:xfrm>
                    <a:custGeom>
                      <a:avLst/>
                      <a:gdLst>
                        <a:gd name="T0" fmla="*/ 0 w 410"/>
                        <a:gd name="T1" fmla="*/ 0 h 181"/>
                        <a:gd name="T2" fmla="*/ 17 w 410"/>
                        <a:gd name="T3" fmla="*/ 180 h 181"/>
                        <a:gd name="T4" fmla="*/ 391 w 410"/>
                        <a:gd name="T5" fmla="*/ 180 h 181"/>
                        <a:gd name="T6" fmla="*/ 409 w 410"/>
                        <a:gd name="T7" fmla="*/ 0 h 181"/>
                        <a:gd name="T8" fmla="*/ 0 w 410"/>
                        <a:gd name="T9" fmla="*/ 0 h 181"/>
                        <a:gd name="T10" fmla="*/ 0 60000 65536"/>
                        <a:gd name="T11" fmla="*/ 0 60000 65536"/>
                        <a:gd name="T12" fmla="*/ 0 60000 65536"/>
                        <a:gd name="T13" fmla="*/ 0 60000 65536"/>
                        <a:gd name="T14" fmla="*/ 0 60000 65536"/>
                        <a:gd name="T15" fmla="*/ 0 w 410"/>
                        <a:gd name="T16" fmla="*/ 0 h 181"/>
                        <a:gd name="T17" fmla="*/ 410 w 410"/>
                        <a:gd name="T18" fmla="*/ 181 h 181"/>
                      </a:gdLst>
                      <a:ahLst/>
                      <a:cxnLst>
                        <a:cxn ang="T10">
                          <a:pos x="T0" y="T1"/>
                        </a:cxn>
                        <a:cxn ang="T11">
                          <a:pos x="T2" y="T3"/>
                        </a:cxn>
                        <a:cxn ang="T12">
                          <a:pos x="T4" y="T5"/>
                        </a:cxn>
                        <a:cxn ang="T13">
                          <a:pos x="T6" y="T7"/>
                        </a:cxn>
                        <a:cxn ang="T14">
                          <a:pos x="T8" y="T9"/>
                        </a:cxn>
                      </a:cxnLst>
                      <a:rect l="T15" t="T16" r="T17" b="T18"/>
                      <a:pathLst>
                        <a:path w="410" h="181">
                          <a:moveTo>
                            <a:pt x="0" y="0"/>
                          </a:moveTo>
                          <a:lnTo>
                            <a:pt x="17" y="180"/>
                          </a:lnTo>
                          <a:lnTo>
                            <a:pt x="391" y="180"/>
                          </a:lnTo>
                          <a:lnTo>
                            <a:pt x="409" y="0"/>
                          </a:lnTo>
                          <a:lnTo>
                            <a:pt x="0" y="0"/>
                          </a:lnTo>
                        </a:path>
                      </a:pathLst>
                    </a:custGeom>
                    <a:solidFill>
                      <a:srgbClr val="0000E0"/>
                    </a:solidFill>
                    <a:ln w="12700" cap="rnd" cmpd="sng">
                      <a:solidFill>
                        <a:srgbClr val="000000"/>
                      </a:solidFill>
                      <a:prstDash val="solid"/>
                      <a:round/>
                      <a:headEnd type="none" w="med" len="med"/>
                      <a:tailEnd type="none" w="med" len="med"/>
                    </a:ln>
                  </p:spPr>
                  <p:txBody>
                    <a:bodyPr/>
                    <a:lstStyle/>
                    <a:p>
                      <a:endParaRPr lang="zh-CN" altLang="en-US"/>
                    </a:p>
                  </p:txBody>
                </p:sp>
                <p:sp>
                  <p:nvSpPr>
                    <p:cNvPr id="743" name="Freeform 34"/>
                    <p:cNvSpPr>
                      <a:spLocks/>
                    </p:cNvSpPr>
                    <p:nvPr/>
                  </p:nvSpPr>
                  <p:spPr bwMode="auto">
                    <a:xfrm>
                      <a:off x="5179" y="3861"/>
                      <a:ext cx="371" cy="10"/>
                    </a:xfrm>
                    <a:custGeom>
                      <a:avLst/>
                      <a:gdLst>
                        <a:gd name="T0" fmla="*/ 0 w 371"/>
                        <a:gd name="T1" fmla="*/ 0 h 10"/>
                        <a:gd name="T2" fmla="*/ 0 w 371"/>
                        <a:gd name="T3" fmla="*/ 9 h 10"/>
                        <a:gd name="T4" fmla="*/ 368 w 371"/>
                        <a:gd name="T5" fmla="*/ 9 h 10"/>
                        <a:gd name="T6" fmla="*/ 370 w 371"/>
                        <a:gd name="T7" fmla="*/ 0 h 10"/>
                        <a:gd name="T8" fmla="*/ 0 w 371"/>
                        <a:gd name="T9" fmla="*/ 0 h 10"/>
                        <a:gd name="T10" fmla="*/ 0 60000 65536"/>
                        <a:gd name="T11" fmla="*/ 0 60000 65536"/>
                        <a:gd name="T12" fmla="*/ 0 60000 65536"/>
                        <a:gd name="T13" fmla="*/ 0 60000 65536"/>
                        <a:gd name="T14" fmla="*/ 0 60000 65536"/>
                        <a:gd name="T15" fmla="*/ 0 w 371"/>
                        <a:gd name="T16" fmla="*/ 0 h 10"/>
                        <a:gd name="T17" fmla="*/ 371 w 371"/>
                        <a:gd name="T18" fmla="*/ 10 h 10"/>
                      </a:gdLst>
                      <a:ahLst/>
                      <a:cxnLst>
                        <a:cxn ang="T10">
                          <a:pos x="T0" y="T1"/>
                        </a:cxn>
                        <a:cxn ang="T11">
                          <a:pos x="T2" y="T3"/>
                        </a:cxn>
                        <a:cxn ang="T12">
                          <a:pos x="T4" y="T5"/>
                        </a:cxn>
                        <a:cxn ang="T13">
                          <a:pos x="T6" y="T7"/>
                        </a:cxn>
                        <a:cxn ang="T14">
                          <a:pos x="T8" y="T9"/>
                        </a:cxn>
                      </a:cxnLst>
                      <a:rect l="T15" t="T16" r="T17" b="T18"/>
                      <a:pathLst>
                        <a:path w="371" h="10">
                          <a:moveTo>
                            <a:pt x="0" y="0"/>
                          </a:moveTo>
                          <a:lnTo>
                            <a:pt x="0" y="9"/>
                          </a:lnTo>
                          <a:lnTo>
                            <a:pt x="368" y="9"/>
                          </a:lnTo>
                          <a:lnTo>
                            <a:pt x="370" y="0"/>
                          </a:lnTo>
                          <a:lnTo>
                            <a:pt x="0" y="0"/>
                          </a:lnTo>
                        </a:path>
                      </a:pathLst>
                    </a:custGeom>
                    <a:solidFill>
                      <a:srgbClr val="0000E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744" name="Oval 35"/>
                    <p:cNvSpPr>
                      <a:spLocks noChangeArrowheads="1"/>
                    </p:cNvSpPr>
                    <p:nvPr/>
                  </p:nvSpPr>
                  <p:spPr bwMode="auto">
                    <a:xfrm>
                      <a:off x="5151" y="3686"/>
                      <a:ext cx="423" cy="40"/>
                    </a:xfrm>
                    <a:prstGeom prst="ellipse">
                      <a:avLst/>
                    </a:prstGeom>
                    <a:solidFill>
                      <a:srgbClr val="0000FF"/>
                    </a:solidFill>
                    <a:ln w="12700">
                      <a:solidFill>
                        <a:srgbClr val="000000"/>
                      </a:solidFill>
                      <a:round/>
                      <a:headEnd/>
                      <a:tailEnd/>
                    </a:ln>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nvGrpSpPr>
                    <p:cNvPr id="745" name="Group 36"/>
                    <p:cNvGrpSpPr>
                      <a:grpSpLocks/>
                    </p:cNvGrpSpPr>
                    <p:nvPr/>
                  </p:nvGrpSpPr>
                  <p:grpSpPr bwMode="auto">
                    <a:xfrm>
                      <a:off x="5147" y="3691"/>
                      <a:ext cx="21" cy="15"/>
                      <a:chOff x="5147" y="3691"/>
                      <a:chExt cx="21" cy="15"/>
                    </a:xfrm>
                  </p:grpSpPr>
                  <p:sp>
                    <p:nvSpPr>
                      <p:cNvPr id="760" name="Freeform 37"/>
                      <p:cNvSpPr>
                        <a:spLocks/>
                      </p:cNvSpPr>
                      <p:nvPr/>
                    </p:nvSpPr>
                    <p:spPr bwMode="auto">
                      <a:xfrm>
                        <a:off x="5147" y="3691"/>
                        <a:ext cx="21" cy="15"/>
                      </a:xfrm>
                      <a:custGeom>
                        <a:avLst/>
                        <a:gdLst>
                          <a:gd name="T0" fmla="*/ 20 w 21"/>
                          <a:gd name="T1" fmla="*/ 14 h 15"/>
                          <a:gd name="T2" fmla="*/ 20 w 21"/>
                          <a:gd name="T3" fmla="*/ 0 h 15"/>
                          <a:gd name="T4" fmla="*/ 0 w 21"/>
                          <a:gd name="T5" fmla="*/ 0 h 15"/>
                          <a:gd name="T6" fmla="*/ 0 w 21"/>
                          <a:gd name="T7" fmla="*/ 14 h 15"/>
                          <a:gd name="T8" fmla="*/ 20 w 21"/>
                          <a:gd name="T9" fmla="*/ 14 h 15"/>
                          <a:gd name="T10" fmla="*/ 0 60000 65536"/>
                          <a:gd name="T11" fmla="*/ 0 60000 65536"/>
                          <a:gd name="T12" fmla="*/ 0 60000 65536"/>
                          <a:gd name="T13" fmla="*/ 0 60000 65536"/>
                          <a:gd name="T14" fmla="*/ 0 60000 65536"/>
                          <a:gd name="T15" fmla="*/ 0 w 21"/>
                          <a:gd name="T16" fmla="*/ 0 h 15"/>
                          <a:gd name="T17" fmla="*/ 21 w 21"/>
                          <a:gd name="T18" fmla="*/ 15 h 15"/>
                        </a:gdLst>
                        <a:ahLst/>
                        <a:cxnLst>
                          <a:cxn ang="T10">
                            <a:pos x="T0" y="T1"/>
                          </a:cxn>
                          <a:cxn ang="T11">
                            <a:pos x="T2" y="T3"/>
                          </a:cxn>
                          <a:cxn ang="T12">
                            <a:pos x="T4" y="T5"/>
                          </a:cxn>
                          <a:cxn ang="T13">
                            <a:pos x="T6" y="T7"/>
                          </a:cxn>
                          <a:cxn ang="T14">
                            <a:pos x="T8" y="T9"/>
                          </a:cxn>
                        </a:cxnLst>
                        <a:rect l="T15" t="T16" r="T17" b="T18"/>
                        <a:pathLst>
                          <a:path w="21" h="15">
                            <a:moveTo>
                              <a:pt x="20" y="14"/>
                            </a:moveTo>
                            <a:lnTo>
                              <a:pt x="20" y="0"/>
                            </a:lnTo>
                            <a:lnTo>
                              <a:pt x="0" y="0"/>
                            </a:lnTo>
                            <a:lnTo>
                              <a:pt x="0" y="14"/>
                            </a:lnTo>
                            <a:lnTo>
                              <a:pt x="20" y="14"/>
                            </a:lnTo>
                          </a:path>
                        </a:pathLst>
                      </a:custGeom>
                      <a:solidFill>
                        <a:srgbClr val="0000F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761" name="Line 38"/>
                      <p:cNvSpPr>
                        <a:spLocks noChangeShapeType="1"/>
                      </p:cNvSpPr>
                      <p:nvPr/>
                    </p:nvSpPr>
                    <p:spPr bwMode="auto">
                      <a:xfrm>
                        <a:off x="5149" y="3698"/>
                        <a:ext cx="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46" name="Group 39"/>
                    <p:cNvGrpSpPr>
                      <a:grpSpLocks/>
                    </p:cNvGrpSpPr>
                    <p:nvPr/>
                  </p:nvGrpSpPr>
                  <p:grpSpPr bwMode="auto">
                    <a:xfrm>
                      <a:off x="5559" y="3692"/>
                      <a:ext cx="19" cy="14"/>
                      <a:chOff x="5559" y="3692"/>
                      <a:chExt cx="19" cy="14"/>
                    </a:xfrm>
                  </p:grpSpPr>
                  <p:sp>
                    <p:nvSpPr>
                      <p:cNvPr id="758" name="Freeform 40"/>
                      <p:cNvSpPr>
                        <a:spLocks/>
                      </p:cNvSpPr>
                      <p:nvPr/>
                    </p:nvSpPr>
                    <p:spPr bwMode="auto">
                      <a:xfrm>
                        <a:off x="5559" y="3692"/>
                        <a:ext cx="19" cy="14"/>
                      </a:xfrm>
                      <a:custGeom>
                        <a:avLst/>
                        <a:gdLst>
                          <a:gd name="T0" fmla="*/ 0 w 19"/>
                          <a:gd name="T1" fmla="*/ 13 h 14"/>
                          <a:gd name="T2" fmla="*/ 0 w 19"/>
                          <a:gd name="T3" fmla="*/ 0 h 14"/>
                          <a:gd name="T4" fmla="*/ 18 w 19"/>
                          <a:gd name="T5" fmla="*/ 0 h 14"/>
                          <a:gd name="T6" fmla="*/ 18 w 19"/>
                          <a:gd name="T7" fmla="*/ 13 h 14"/>
                          <a:gd name="T8" fmla="*/ 0 w 19"/>
                          <a:gd name="T9" fmla="*/ 13 h 14"/>
                          <a:gd name="T10" fmla="*/ 0 60000 65536"/>
                          <a:gd name="T11" fmla="*/ 0 60000 65536"/>
                          <a:gd name="T12" fmla="*/ 0 60000 65536"/>
                          <a:gd name="T13" fmla="*/ 0 60000 65536"/>
                          <a:gd name="T14" fmla="*/ 0 60000 65536"/>
                          <a:gd name="T15" fmla="*/ 0 w 19"/>
                          <a:gd name="T16" fmla="*/ 0 h 14"/>
                          <a:gd name="T17" fmla="*/ 19 w 19"/>
                          <a:gd name="T18" fmla="*/ 14 h 14"/>
                        </a:gdLst>
                        <a:ahLst/>
                        <a:cxnLst>
                          <a:cxn ang="T10">
                            <a:pos x="T0" y="T1"/>
                          </a:cxn>
                          <a:cxn ang="T11">
                            <a:pos x="T2" y="T3"/>
                          </a:cxn>
                          <a:cxn ang="T12">
                            <a:pos x="T4" y="T5"/>
                          </a:cxn>
                          <a:cxn ang="T13">
                            <a:pos x="T6" y="T7"/>
                          </a:cxn>
                          <a:cxn ang="T14">
                            <a:pos x="T8" y="T9"/>
                          </a:cxn>
                        </a:cxnLst>
                        <a:rect l="T15" t="T16" r="T17" b="T18"/>
                        <a:pathLst>
                          <a:path w="19" h="14">
                            <a:moveTo>
                              <a:pt x="0" y="13"/>
                            </a:moveTo>
                            <a:lnTo>
                              <a:pt x="0" y="0"/>
                            </a:lnTo>
                            <a:lnTo>
                              <a:pt x="18" y="0"/>
                            </a:lnTo>
                            <a:lnTo>
                              <a:pt x="18" y="13"/>
                            </a:lnTo>
                            <a:lnTo>
                              <a:pt x="0" y="13"/>
                            </a:lnTo>
                          </a:path>
                        </a:pathLst>
                      </a:custGeom>
                      <a:solidFill>
                        <a:srgbClr val="0000F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759" name="Line 41"/>
                      <p:cNvSpPr>
                        <a:spLocks noChangeShapeType="1"/>
                      </p:cNvSpPr>
                      <p:nvPr/>
                    </p:nvSpPr>
                    <p:spPr bwMode="auto">
                      <a:xfrm>
                        <a:off x="5578" y="3700"/>
                        <a:ext cx="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47" name="Oval 42"/>
                    <p:cNvSpPr>
                      <a:spLocks noChangeArrowheads="1"/>
                    </p:cNvSpPr>
                    <p:nvPr/>
                  </p:nvSpPr>
                  <p:spPr bwMode="auto">
                    <a:xfrm>
                      <a:off x="5151" y="3668"/>
                      <a:ext cx="425" cy="39"/>
                    </a:xfrm>
                    <a:prstGeom prst="ellipse">
                      <a:avLst/>
                    </a:prstGeom>
                    <a:solidFill>
                      <a:srgbClr val="0000FF"/>
                    </a:solidFill>
                    <a:ln w="12700">
                      <a:solidFill>
                        <a:srgbClr val="000000"/>
                      </a:solidFill>
                      <a:round/>
                      <a:headEnd/>
                      <a:tailEnd/>
                    </a:ln>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748" name="Freeform 43"/>
                    <p:cNvSpPr>
                      <a:spLocks/>
                    </p:cNvSpPr>
                    <p:nvPr/>
                  </p:nvSpPr>
                  <p:spPr bwMode="auto">
                    <a:xfrm>
                      <a:off x="5302" y="3730"/>
                      <a:ext cx="27" cy="165"/>
                    </a:xfrm>
                    <a:custGeom>
                      <a:avLst/>
                      <a:gdLst>
                        <a:gd name="T0" fmla="*/ 0 w 27"/>
                        <a:gd name="T1" fmla="*/ 0 h 165"/>
                        <a:gd name="T2" fmla="*/ 0 w 27"/>
                        <a:gd name="T3" fmla="*/ 163 h 165"/>
                        <a:gd name="T4" fmla="*/ 26 w 27"/>
                        <a:gd name="T5" fmla="*/ 164 h 165"/>
                        <a:gd name="T6" fmla="*/ 26 w 27"/>
                        <a:gd name="T7" fmla="*/ 0 h 165"/>
                        <a:gd name="T8" fmla="*/ 0 w 27"/>
                        <a:gd name="T9" fmla="*/ 0 h 165"/>
                        <a:gd name="T10" fmla="*/ 0 60000 65536"/>
                        <a:gd name="T11" fmla="*/ 0 60000 65536"/>
                        <a:gd name="T12" fmla="*/ 0 60000 65536"/>
                        <a:gd name="T13" fmla="*/ 0 60000 65536"/>
                        <a:gd name="T14" fmla="*/ 0 60000 65536"/>
                        <a:gd name="T15" fmla="*/ 0 w 27"/>
                        <a:gd name="T16" fmla="*/ 0 h 165"/>
                        <a:gd name="T17" fmla="*/ 27 w 27"/>
                        <a:gd name="T18" fmla="*/ 165 h 165"/>
                      </a:gdLst>
                      <a:ahLst/>
                      <a:cxnLst>
                        <a:cxn ang="T10">
                          <a:pos x="T0" y="T1"/>
                        </a:cxn>
                        <a:cxn ang="T11">
                          <a:pos x="T2" y="T3"/>
                        </a:cxn>
                        <a:cxn ang="T12">
                          <a:pos x="T4" y="T5"/>
                        </a:cxn>
                        <a:cxn ang="T13">
                          <a:pos x="T6" y="T7"/>
                        </a:cxn>
                        <a:cxn ang="T14">
                          <a:pos x="T8" y="T9"/>
                        </a:cxn>
                      </a:cxnLst>
                      <a:rect l="T15" t="T16" r="T17" b="T18"/>
                      <a:pathLst>
                        <a:path w="27" h="165">
                          <a:moveTo>
                            <a:pt x="0" y="0"/>
                          </a:moveTo>
                          <a:lnTo>
                            <a:pt x="0" y="163"/>
                          </a:lnTo>
                          <a:lnTo>
                            <a:pt x="26" y="164"/>
                          </a:lnTo>
                          <a:lnTo>
                            <a:pt x="26" y="0"/>
                          </a:lnTo>
                          <a:lnTo>
                            <a:pt x="0" y="0"/>
                          </a:lnTo>
                        </a:path>
                      </a:pathLst>
                    </a:custGeom>
                    <a:solidFill>
                      <a:srgbClr val="E0E000"/>
                    </a:solidFill>
                    <a:ln w="12700" cap="rnd" cmpd="sng">
                      <a:solidFill>
                        <a:srgbClr val="000000"/>
                      </a:solidFill>
                      <a:prstDash val="solid"/>
                      <a:round/>
                      <a:headEnd type="none" w="med" len="med"/>
                      <a:tailEnd type="none" w="med" len="med"/>
                    </a:ln>
                  </p:spPr>
                  <p:txBody>
                    <a:bodyPr/>
                    <a:lstStyle/>
                    <a:p>
                      <a:endParaRPr lang="zh-CN" altLang="en-US"/>
                    </a:p>
                  </p:txBody>
                </p:sp>
                <p:sp>
                  <p:nvSpPr>
                    <p:cNvPr id="749" name="Freeform 44"/>
                    <p:cNvSpPr>
                      <a:spLocks/>
                    </p:cNvSpPr>
                    <p:nvPr/>
                  </p:nvSpPr>
                  <p:spPr bwMode="auto">
                    <a:xfrm>
                      <a:off x="5296" y="3709"/>
                      <a:ext cx="29" cy="22"/>
                    </a:xfrm>
                    <a:custGeom>
                      <a:avLst/>
                      <a:gdLst>
                        <a:gd name="T0" fmla="*/ 28 w 29"/>
                        <a:gd name="T1" fmla="*/ 1 h 22"/>
                        <a:gd name="T2" fmla="*/ 28 w 29"/>
                        <a:gd name="T3" fmla="*/ 21 h 22"/>
                        <a:gd name="T4" fmla="*/ 0 w 29"/>
                        <a:gd name="T5" fmla="*/ 21 h 22"/>
                        <a:gd name="T6" fmla="*/ 0 w 29"/>
                        <a:gd name="T7" fmla="*/ 0 h 22"/>
                        <a:gd name="T8" fmla="*/ 28 w 29"/>
                        <a:gd name="T9" fmla="*/ 1 h 22"/>
                        <a:gd name="T10" fmla="*/ 0 60000 65536"/>
                        <a:gd name="T11" fmla="*/ 0 60000 65536"/>
                        <a:gd name="T12" fmla="*/ 0 60000 65536"/>
                        <a:gd name="T13" fmla="*/ 0 60000 65536"/>
                        <a:gd name="T14" fmla="*/ 0 60000 65536"/>
                        <a:gd name="T15" fmla="*/ 0 w 29"/>
                        <a:gd name="T16" fmla="*/ 0 h 22"/>
                        <a:gd name="T17" fmla="*/ 29 w 29"/>
                        <a:gd name="T18" fmla="*/ 22 h 22"/>
                      </a:gdLst>
                      <a:ahLst/>
                      <a:cxnLst>
                        <a:cxn ang="T10">
                          <a:pos x="T0" y="T1"/>
                        </a:cxn>
                        <a:cxn ang="T11">
                          <a:pos x="T2" y="T3"/>
                        </a:cxn>
                        <a:cxn ang="T12">
                          <a:pos x="T4" y="T5"/>
                        </a:cxn>
                        <a:cxn ang="T13">
                          <a:pos x="T6" y="T7"/>
                        </a:cxn>
                        <a:cxn ang="T14">
                          <a:pos x="T8" y="T9"/>
                        </a:cxn>
                      </a:cxnLst>
                      <a:rect l="T15" t="T16" r="T17" b="T18"/>
                      <a:pathLst>
                        <a:path w="29" h="22">
                          <a:moveTo>
                            <a:pt x="28" y="1"/>
                          </a:moveTo>
                          <a:lnTo>
                            <a:pt x="28" y="21"/>
                          </a:lnTo>
                          <a:lnTo>
                            <a:pt x="0" y="21"/>
                          </a:lnTo>
                          <a:lnTo>
                            <a:pt x="0" y="0"/>
                          </a:lnTo>
                          <a:lnTo>
                            <a:pt x="28" y="1"/>
                          </a:lnTo>
                        </a:path>
                      </a:pathLst>
                    </a:custGeom>
                    <a:solidFill>
                      <a:srgbClr val="FFFF00"/>
                    </a:solidFill>
                    <a:ln w="12700" cap="rnd" cmpd="sng">
                      <a:solidFill>
                        <a:srgbClr val="000000"/>
                      </a:solidFill>
                      <a:prstDash val="solid"/>
                      <a:round/>
                      <a:headEnd type="none" w="med" len="med"/>
                      <a:tailEnd type="none" w="med" len="med"/>
                    </a:ln>
                  </p:spPr>
                  <p:txBody>
                    <a:bodyPr/>
                    <a:lstStyle/>
                    <a:p>
                      <a:endParaRPr lang="zh-CN" altLang="en-US"/>
                    </a:p>
                  </p:txBody>
                </p:sp>
                <p:sp>
                  <p:nvSpPr>
                    <p:cNvPr id="750" name="Freeform 45"/>
                    <p:cNvSpPr>
                      <a:spLocks/>
                    </p:cNvSpPr>
                    <p:nvPr/>
                  </p:nvSpPr>
                  <p:spPr bwMode="auto">
                    <a:xfrm>
                      <a:off x="5296" y="3666"/>
                      <a:ext cx="143" cy="44"/>
                    </a:xfrm>
                    <a:custGeom>
                      <a:avLst/>
                      <a:gdLst>
                        <a:gd name="T0" fmla="*/ 28 w 143"/>
                        <a:gd name="T1" fmla="*/ 43 h 44"/>
                        <a:gd name="T2" fmla="*/ 142 w 143"/>
                        <a:gd name="T3" fmla="*/ 1 h 44"/>
                        <a:gd name="T4" fmla="*/ 123 w 143"/>
                        <a:gd name="T5" fmla="*/ 0 h 44"/>
                        <a:gd name="T6" fmla="*/ 0 w 143"/>
                        <a:gd name="T7" fmla="*/ 43 h 44"/>
                        <a:gd name="T8" fmla="*/ 28 w 143"/>
                        <a:gd name="T9" fmla="*/ 43 h 44"/>
                        <a:gd name="T10" fmla="*/ 0 60000 65536"/>
                        <a:gd name="T11" fmla="*/ 0 60000 65536"/>
                        <a:gd name="T12" fmla="*/ 0 60000 65536"/>
                        <a:gd name="T13" fmla="*/ 0 60000 65536"/>
                        <a:gd name="T14" fmla="*/ 0 60000 65536"/>
                        <a:gd name="T15" fmla="*/ 0 w 143"/>
                        <a:gd name="T16" fmla="*/ 0 h 44"/>
                        <a:gd name="T17" fmla="*/ 143 w 143"/>
                        <a:gd name="T18" fmla="*/ 44 h 44"/>
                      </a:gdLst>
                      <a:ahLst/>
                      <a:cxnLst>
                        <a:cxn ang="T10">
                          <a:pos x="T0" y="T1"/>
                        </a:cxn>
                        <a:cxn ang="T11">
                          <a:pos x="T2" y="T3"/>
                        </a:cxn>
                        <a:cxn ang="T12">
                          <a:pos x="T4" y="T5"/>
                        </a:cxn>
                        <a:cxn ang="T13">
                          <a:pos x="T6" y="T7"/>
                        </a:cxn>
                        <a:cxn ang="T14">
                          <a:pos x="T8" y="T9"/>
                        </a:cxn>
                      </a:cxnLst>
                      <a:rect l="T15" t="T16" r="T17" b="T18"/>
                      <a:pathLst>
                        <a:path w="143" h="44">
                          <a:moveTo>
                            <a:pt x="28" y="43"/>
                          </a:moveTo>
                          <a:lnTo>
                            <a:pt x="142" y="1"/>
                          </a:lnTo>
                          <a:lnTo>
                            <a:pt x="123" y="0"/>
                          </a:lnTo>
                          <a:lnTo>
                            <a:pt x="0" y="43"/>
                          </a:lnTo>
                          <a:lnTo>
                            <a:pt x="28" y="43"/>
                          </a:lnTo>
                        </a:path>
                      </a:pathLst>
                    </a:custGeom>
                    <a:solidFill>
                      <a:srgbClr val="FFFF00"/>
                    </a:solidFill>
                    <a:ln w="12700" cap="rnd" cmpd="sng">
                      <a:solidFill>
                        <a:srgbClr val="000000"/>
                      </a:solidFill>
                      <a:prstDash val="solid"/>
                      <a:round/>
                      <a:headEnd type="none" w="med" len="med"/>
                      <a:tailEnd type="none" w="med" len="med"/>
                    </a:ln>
                  </p:spPr>
                  <p:txBody>
                    <a:bodyPr/>
                    <a:lstStyle/>
                    <a:p>
                      <a:endParaRPr lang="zh-CN" altLang="en-US"/>
                    </a:p>
                  </p:txBody>
                </p:sp>
                <p:grpSp>
                  <p:nvGrpSpPr>
                    <p:cNvPr id="751" name="Group 46"/>
                    <p:cNvGrpSpPr>
                      <a:grpSpLocks/>
                    </p:cNvGrpSpPr>
                    <p:nvPr/>
                  </p:nvGrpSpPr>
                  <p:grpSpPr bwMode="auto">
                    <a:xfrm>
                      <a:off x="5264" y="3635"/>
                      <a:ext cx="210" cy="56"/>
                      <a:chOff x="5264" y="3635"/>
                      <a:chExt cx="210" cy="56"/>
                    </a:xfrm>
                  </p:grpSpPr>
                  <p:sp>
                    <p:nvSpPr>
                      <p:cNvPr id="752" name="Freeform 47"/>
                      <p:cNvSpPr>
                        <a:spLocks/>
                      </p:cNvSpPr>
                      <p:nvPr/>
                    </p:nvSpPr>
                    <p:spPr bwMode="auto">
                      <a:xfrm>
                        <a:off x="5390" y="3663"/>
                        <a:ext cx="84" cy="28"/>
                      </a:xfrm>
                      <a:custGeom>
                        <a:avLst/>
                        <a:gdLst>
                          <a:gd name="T0" fmla="*/ 13 w 84"/>
                          <a:gd name="T1" fmla="*/ 1 h 28"/>
                          <a:gd name="T2" fmla="*/ 5 w 84"/>
                          <a:gd name="T3" fmla="*/ 5 h 28"/>
                          <a:gd name="T4" fmla="*/ 2 w 84"/>
                          <a:gd name="T5" fmla="*/ 11 h 28"/>
                          <a:gd name="T6" fmla="*/ 0 w 84"/>
                          <a:gd name="T7" fmla="*/ 15 h 28"/>
                          <a:gd name="T8" fmla="*/ 0 w 84"/>
                          <a:gd name="T9" fmla="*/ 19 h 28"/>
                          <a:gd name="T10" fmla="*/ 32 w 84"/>
                          <a:gd name="T11" fmla="*/ 25 h 28"/>
                          <a:gd name="T12" fmla="*/ 45 w 84"/>
                          <a:gd name="T13" fmla="*/ 27 h 28"/>
                          <a:gd name="T14" fmla="*/ 60 w 84"/>
                          <a:gd name="T15" fmla="*/ 27 h 28"/>
                          <a:gd name="T16" fmla="*/ 72 w 84"/>
                          <a:gd name="T17" fmla="*/ 25 h 28"/>
                          <a:gd name="T18" fmla="*/ 80 w 84"/>
                          <a:gd name="T19" fmla="*/ 19 h 28"/>
                          <a:gd name="T20" fmla="*/ 83 w 84"/>
                          <a:gd name="T21" fmla="*/ 14 h 28"/>
                          <a:gd name="T22" fmla="*/ 81 w 84"/>
                          <a:gd name="T23" fmla="*/ 0 h 28"/>
                          <a:gd name="T24" fmla="*/ 13 w 84"/>
                          <a:gd name="T25" fmla="*/ 1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28"/>
                          <a:gd name="T41" fmla="*/ 84 w 84"/>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28">
                            <a:moveTo>
                              <a:pt x="13" y="1"/>
                            </a:moveTo>
                            <a:lnTo>
                              <a:pt x="5" y="5"/>
                            </a:lnTo>
                            <a:lnTo>
                              <a:pt x="2" y="11"/>
                            </a:lnTo>
                            <a:lnTo>
                              <a:pt x="0" y="15"/>
                            </a:lnTo>
                            <a:lnTo>
                              <a:pt x="0" y="19"/>
                            </a:lnTo>
                            <a:lnTo>
                              <a:pt x="32" y="25"/>
                            </a:lnTo>
                            <a:lnTo>
                              <a:pt x="45" y="27"/>
                            </a:lnTo>
                            <a:lnTo>
                              <a:pt x="60" y="27"/>
                            </a:lnTo>
                            <a:lnTo>
                              <a:pt x="72" y="25"/>
                            </a:lnTo>
                            <a:lnTo>
                              <a:pt x="80" y="19"/>
                            </a:lnTo>
                            <a:lnTo>
                              <a:pt x="83" y="14"/>
                            </a:lnTo>
                            <a:lnTo>
                              <a:pt x="81" y="0"/>
                            </a:lnTo>
                            <a:lnTo>
                              <a:pt x="13" y="1"/>
                            </a:lnTo>
                          </a:path>
                        </a:pathLst>
                      </a:custGeom>
                      <a:solidFill>
                        <a:srgbClr val="E0E000"/>
                      </a:solidFill>
                      <a:ln w="12700" cap="rnd" cmpd="sng">
                        <a:solidFill>
                          <a:srgbClr val="000000"/>
                        </a:solidFill>
                        <a:prstDash val="solid"/>
                        <a:round/>
                        <a:headEnd type="none" w="med" len="med"/>
                        <a:tailEnd type="none" w="med" len="med"/>
                      </a:ln>
                    </p:spPr>
                    <p:txBody>
                      <a:bodyPr/>
                      <a:lstStyle/>
                      <a:p>
                        <a:endParaRPr lang="zh-CN" altLang="en-US"/>
                      </a:p>
                    </p:txBody>
                  </p:sp>
                  <p:sp>
                    <p:nvSpPr>
                      <p:cNvPr id="753" name="Freeform 48"/>
                      <p:cNvSpPr>
                        <a:spLocks/>
                      </p:cNvSpPr>
                      <p:nvPr/>
                    </p:nvSpPr>
                    <p:spPr bwMode="auto">
                      <a:xfrm>
                        <a:off x="5404" y="3655"/>
                        <a:ext cx="65" cy="15"/>
                      </a:xfrm>
                      <a:custGeom>
                        <a:avLst/>
                        <a:gdLst>
                          <a:gd name="T0" fmla="*/ 0 w 65"/>
                          <a:gd name="T1" fmla="*/ 8 h 15"/>
                          <a:gd name="T2" fmla="*/ 21 w 65"/>
                          <a:gd name="T3" fmla="*/ 12 h 15"/>
                          <a:gd name="T4" fmla="*/ 37 w 65"/>
                          <a:gd name="T5" fmla="*/ 14 h 15"/>
                          <a:gd name="T6" fmla="*/ 59 w 65"/>
                          <a:gd name="T7" fmla="*/ 12 h 15"/>
                          <a:gd name="T8" fmla="*/ 64 w 65"/>
                          <a:gd name="T9" fmla="*/ 8 h 15"/>
                          <a:gd name="T10" fmla="*/ 64 w 65"/>
                          <a:gd name="T11" fmla="*/ 3 h 15"/>
                          <a:gd name="T12" fmla="*/ 53 w 65"/>
                          <a:gd name="T13" fmla="*/ 1 h 15"/>
                          <a:gd name="T14" fmla="*/ 39 w 65"/>
                          <a:gd name="T15" fmla="*/ 0 h 15"/>
                          <a:gd name="T16" fmla="*/ 19 w 65"/>
                          <a:gd name="T17" fmla="*/ 2 h 15"/>
                          <a:gd name="T18" fmla="*/ 2 w 65"/>
                          <a:gd name="T19" fmla="*/ 4 h 15"/>
                          <a:gd name="T20" fmla="*/ 0 w 65"/>
                          <a:gd name="T21" fmla="*/ 8 h 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5"/>
                          <a:gd name="T35" fmla="*/ 65 w 65"/>
                          <a:gd name="T36" fmla="*/ 15 h 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5">
                            <a:moveTo>
                              <a:pt x="0" y="8"/>
                            </a:moveTo>
                            <a:lnTo>
                              <a:pt x="21" y="12"/>
                            </a:lnTo>
                            <a:lnTo>
                              <a:pt x="37" y="14"/>
                            </a:lnTo>
                            <a:lnTo>
                              <a:pt x="59" y="12"/>
                            </a:lnTo>
                            <a:lnTo>
                              <a:pt x="64" y="8"/>
                            </a:lnTo>
                            <a:lnTo>
                              <a:pt x="64" y="3"/>
                            </a:lnTo>
                            <a:lnTo>
                              <a:pt x="53" y="1"/>
                            </a:lnTo>
                            <a:lnTo>
                              <a:pt x="39" y="0"/>
                            </a:lnTo>
                            <a:lnTo>
                              <a:pt x="19" y="2"/>
                            </a:lnTo>
                            <a:lnTo>
                              <a:pt x="2" y="4"/>
                            </a:lnTo>
                            <a:lnTo>
                              <a:pt x="0" y="8"/>
                            </a:lnTo>
                          </a:path>
                        </a:pathLst>
                      </a:custGeom>
                      <a:solidFill>
                        <a:srgbClr val="A0A000"/>
                      </a:solidFill>
                      <a:ln w="12700" cap="rnd" cmpd="sng">
                        <a:solidFill>
                          <a:srgbClr val="000000"/>
                        </a:solidFill>
                        <a:prstDash val="solid"/>
                        <a:round/>
                        <a:headEnd type="none" w="med" len="med"/>
                        <a:tailEnd type="none" w="med" len="med"/>
                      </a:ln>
                    </p:spPr>
                    <p:txBody>
                      <a:bodyPr/>
                      <a:lstStyle/>
                      <a:p>
                        <a:endParaRPr lang="zh-CN" altLang="en-US"/>
                      </a:p>
                    </p:txBody>
                  </p:sp>
                  <p:sp>
                    <p:nvSpPr>
                      <p:cNvPr id="754" name="Freeform 49"/>
                      <p:cNvSpPr>
                        <a:spLocks/>
                      </p:cNvSpPr>
                      <p:nvPr/>
                    </p:nvSpPr>
                    <p:spPr bwMode="auto">
                      <a:xfrm>
                        <a:off x="5264" y="3635"/>
                        <a:ext cx="105" cy="38"/>
                      </a:xfrm>
                      <a:custGeom>
                        <a:avLst/>
                        <a:gdLst>
                          <a:gd name="T0" fmla="*/ 79 w 105"/>
                          <a:gd name="T1" fmla="*/ 37 h 38"/>
                          <a:gd name="T2" fmla="*/ 0 w 105"/>
                          <a:gd name="T3" fmla="*/ 16 h 38"/>
                          <a:gd name="T4" fmla="*/ 6 w 105"/>
                          <a:gd name="T5" fmla="*/ 8 h 38"/>
                          <a:gd name="T6" fmla="*/ 14 w 105"/>
                          <a:gd name="T7" fmla="*/ 3 h 38"/>
                          <a:gd name="T8" fmla="*/ 24 w 105"/>
                          <a:gd name="T9" fmla="*/ 0 h 38"/>
                          <a:gd name="T10" fmla="*/ 35 w 105"/>
                          <a:gd name="T11" fmla="*/ 0 h 38"/>
                          <a:gd name="T12" fmla="*/ 46 w 105"/>
                          <a:gd name="T13" fmla="*/ 0 h 38"/>
                          <a:gd name="T14" fmla="*/ 56 w 105"/>
                          <a:gd name="T15" fmla="*/ 2 h 38"/>
                          <a:gd name="T16" fmla="*/ 66 w 105"/>
                          <a:gd name="T17" fmla="*/ 6 h 38"/>
                          <a:gd name="T18" fmla="*/ 80 w 105"/>
                          <a:gd name="T19" fmla="*/ 13 h 38"/>
                          <a:gd name="T20" fmla="*/ 104 w 105"/>
                          <a:gd name="T21" fmla="*/ 27 h 38"/>
                          <a:gd name="T22" fmla="*/ 79 w 105"/>
                          <a:gd name="T23" fmla="*/ 37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
                          <a:gd name="T37" fmla="*/ 0 h 38"/>
                          <a:gd name="T38" fmla="*/ 105 w 105"/>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 h="38">
                            <a:moveTo>
                              <a:pt x="79" y="37"/>
                            </a:moveTo>
                            <a:lnTo>
                              <a:pt x="0" y="16"/>
                            </a:lnTo>
                            <a:lnTo>
                              <a:pt x="6" y="8"/>
                            </a:lnTo>
                            <a:lnTo>
                              <a:pt x="14" y="3"/>
                            </a:lnTo>
                            <a:lnTo>
                              <a:pt x="24" y="0"/>
                            </a:lnTo>
                            <a:lnTo>
                              <a:pt x="35" y="0"/>
                            </a:lnTo>
                            <a:lnTo>
                              <a:pt x="46" y="0"/>
                            </a:lnTo>
                            <a:lnTo>
                              <a:pt x="56" y="2"/>
                            </a:lnTo>
                            <a:lnTo>
                              <a:pt x="66" y="6"/>
                            </a:lnTo>
                            <a:lnTo>
                              <a:pt x="80" y="13"/>
                            </a:lnTo>
                            <a:lnTo>
                              <a:pt x="104" y="27"/>
                            </a:lnTo>
                            <a:lnTo>
                              <a:pt x="79" y="37"/>
                            </a:lnTo>
                          </a:path>
                        </a:pathLst>
                      </a:custGeom>
                      <a:solidFill>
                        <a:srgbClr val="FFFF00"/>
                      </a:solidFill>
                      <a:ln w="12700" cap="rnd" cmpd="sng">
                        <a:solidFill>
                          <a:srgbClr val="000000"/>
                        </a:solidFill>
                        <a:prstDash val="solid"/>
                        <a:round/>
                        <a:headEnd type="none" w="med" len="med"/>
                        <a:tailEnd type="none" w="med" len="med"/>
                      </a:ln>
                    </p:spPr>
                    <p:txBody>
                      <a:bodyPr/>
                      <a:lstStyle/>
                      <a:p>
                        <a:endParaRPr lang="zh-CN" altLang="en-US"/>
                      </a:p>
                    </p:txBody>
                  </p:sp>
                  <p:sp>
                    <p:nvSpPr>
                      <p:cNvPr id="755" name="Freeform 50"/>
                      <p:cNvSpPr>
                        <a:spLocks/>
                      </p:cNvSpPr>
                      <p:nvPr/>
                    </p:nvSpPr>
                    <p:spPr bwMode="auto">
                      <a:xfrm>
                        <a:off x="5348" y="3658"/>
                        <a:ext cx="61" cy="28"/>
                      </a:xfrm>
                      <a:custGeom>
                        <a:avLst/>
                        <a:gdLst>
                          <a:gd name="T0" fmla="*/ 15 w 61"/>
                          <a:gd name="T1" fmla="*/ 26 h 28"/>
                          <a:gd name="T2" fmla="*/ 0 w 61"/>
                          <a:gd name="T3" fmla="*/ 16 h 28"/>
                          <a:gd name="T4" fmla="*/ 0 w 61"/>
                          <a:gd name="T5" fmla="*/ 11 h 28"/>
                          <a:gd name="T6" fmla="*/ 4 w 61"/>
                          <a:gd name="T7" fmla="*/ 4 h 28"/>
                          <a:gd name="T8" fmla="*/ 12 w 61"/>
                          <a:gd name="T9" fmla="*/ 0 h 28"/>
                          <a:gd name="T10" fmla="*/ 60 w 61"/>
                          <a:gd name="T11" fmla="*/ 1 h 28"/>
                          <a:gd name="T12" fmla="*/ 50 w 61"/>
                          <a:gd name="T13" fmla="*/ 9 h 28"/>
                          <a:gd name="T14" fmla="*/ 43 w 61"/>
                          <a:gd name="T15" fmla="*/ 16 h 28"/>
                          <a:gd name="T16" fmla="*/ 46 w 61"/>
                          <a:gd name="T17" fmla="*/ 23 h 28"/>
                          <a:gd name="T18" fmla="*/ 37 w 61"/>
                          <a:gd name="T19" fmla="*/ 27 h 28"/>
                          <a:gd name="T20" fmla="*/ 15 w 61"/>
                          <a:gd name="T21" fmla="*/ 26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28"/>
                          <a:gd name="T35" fmla="*/ 61 w 61"/>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28">
                            <a:moveTo>
                              <a:pt x="15" y="26"/>
                            </a:moveTo>
                            <a:lnTo>
                              <a:pt x="0" y="16"/>
                            </a:lnTo>
                            <a:lnTo>
                              <a:pt x="0" y="11"/>
                            </a:lnTo>
                            <a:lnTo>
                              <a:pt x="4" y="4"/>
                            </a:lnTo>
                            <a:lnTo>
                              <a:pt x="12" y="0"/>
                            </a:lnTo>
                            <a:lnTo>
                              <a:pt x="60" y="1"/>
                            </a:lnTo>
                            <a:lnTo>
                              <a:pt x="50" y="9"/>
                            </a:lnTo>
                            <a:lnTo>
                              <a:pt x="43" y="16"/>
                            </a:lnTo>
                            <a:lnTo>
                              <a:pt x="46" y="23"/>
                            </a:lnTo>
                            <a:lnTo>
                              <a:pt x="37" y="27"/>
                            </a:lnTo>
                            <a:lnTo>
                              <a:pt x="15" y="26"/>
                            </a:lnTo>
                          </a:path>
                        </a:pathLst>
                      </a:custGeom>
                      <a:solidFill>
                        <a:srgbClr val="FFFF00"/>
                      </a:solidFill>
                      <a:ln w="12700" cap="rnd" cmpd="sng">
                        <a:solidFill>
                          <a:srgbClr val="000000"/>
                        </a:solidFill>
                        <a:prstDash val="solid"/>
                        <a:round/>
                        <a:headEnd type="none" w="med" len="med"/>
                        <a:tailEnd type="none" w="med" len="med"/>
                      </a:ln>
                    </p:spPr>
                    <p:txBody>
                      <a:bodyPr/>
                      <a:lstStyle/>
                      <a:p>
                        <a:endParaRPr lang="zh-CN" altLang="en-US"/>
                      </a:p>
                    </p:txBody>
                  </p:sp>
                  <p:sp>
                    <p:nvSpPr>
                      <p:cNvPr id="756" name="Freeform 51"/>
                      <p:cNvSpPr>
                        <a:spLocks/>
                      </p:cNvSpPr>
                      <p:nvPr/>
                    </p:nvSpPr>
                    <p:spPr bwMode="auto">
                      <a:xfrm>
                        <a:off x="5265" y="3646"/>
                        <a:ext cx="83" cy="31"/>
                      </a:xfrm>
                      <a:custGeom>
                        <a:avLst/>
                        <a:gdLst>
                          <a:gd name="T0" fmla="*/ 82 w 83"/>
                          <a:gd name="T1" fmla="*/ 30 h 31"/>
                          <a:gd name="T2" fmla="*/ 64 w 83"/>
                          <a:gd name="T3" fmla="*/ 15 h 31"/>
                          <a:gd name="T4" fmla="*/ 52 w 83"/>
                          <a:gd name="T5" fmla="*/ 8 h 31"/>
                          <a:gd name="T6" fmla="*/ 39 w 83"/>
                          <a:gd name="T7" fmla="*/ 4 h 31"/>
                          <a:gd name="T8" fmla="*/ 26 w 83"/>
                          <a:gd name="T9" fmla="*/ 1 h 31"/>
                          <a:gd name="T10" fmla="*/ 15 w 83"/>
                          <a:gd name="T11" fmla="*/ 0 h 31"/>
                          <a:gd name="T12" fmla="*/ 5 w 83"/>
                          <a:gd name="T13" fmla="*/ 1 h 31"/>
                          <a:gd name="T14" fmla="*/ 0 w 83"/>
                          <a:gd name="T15" fmla="*/ 5 h 31"/>
                          <a:gd name="T16" fmla="*/ 0 w 83"/>
                          <a:gd name="T17" fmla="*/ 9 h 31"/>
                          <a:gd name="T18" fmla="*/ 2 w 83"/>
                          <a:gd name="T19" fmla="*/ 15 h 31"/>
                          <a:gd name="T20" fmla="*/ 8 w 83"/>
                          <a:gd name="T21" fmla="*/ 21 h 31"/>
                          <a:gd name="T22" fmla="*/ 21 w 83"/>
                          <a:gd name="T23" fmla="*/ 25 h 31"/>
                          <a:gd name="T24" fmla="*/ 32 w 83"/>
                          <a:gd name="T25" fmla="*/ 27 h 31"/>
                          <a:gd name="T26" fmla="*/ 43 w 83"/>
                          <a:gd name="T27" fmla="*/ 26 h 31"/>
                          <a:gd name="T28" fmla="*/ 55 w 83"/>
                          <a:gd name="T29" fmla="*/ 26 h 31"/>
                          <a:gd name="T30" fmla="*/ 68 w 83"/>
                          <a:gd name="T31" fmla="*/ 28 h 31"/>
                          <a:gd name="T32" fmla="*/ 82 w 83"/>
                          <a:gd name="T33" fmla="*/ 30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31"/>
                          <a:gd name="T53" fmla="*/ 83 w 83"/>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31">
                            <a:moveTo>
                              <a:pt x="82" y="30"/>
                            </a:moveTo>
                            <a:lnTo>
                              <a:pt x="64" y="15"/>
                            </a:lnTo>
                            <a:lnTo>
                              <a:pt x="52" y="8"/>
                            </a:lnTo>
                            <a:lnTo>
                              <a:pt x="39" y="4"/>
                            </a:lnTo>
                            <a:lnTo>
                              <a:pt x="26" y="1"/>
                            </a:lnTo>
                            <a:lnTo>
                              <a:pt x="15" y="0"/>
                            </a:lnTo>
                            <a:lnTo>
                              <a:pt x="5" y="1"/>
                            </a:lnTo>
                            <a:lnTo>
                              <a:pt x="0" y="5"/>
                            </a:lnTo>
                            <a:lnTo>
                              <a:pt x="0" y="9"/>
                            </a:lnTo>
                            <a:lnTo>
                              <a:pt x="2" y="15"/>
                            </a:lnTo>
                            <a:lnTo>
                              <a:pt x="8" y="21"/>
                            </a:lnTo>
                            <a:lnTo>
                              <a:pt x="21" y="25"/>
                            </a:lnTo>
                            <a:lnTo>
                              <a:pt x="32" y="27"/>
                            </a:lnTo>
                            <a:lnTo>
                              <a:pt x="43" y="26"/>
                            </a:lnTo>
                            <a:lnTo>
                              <a:pt x="55" y="26"/>
                            </a:lnTo>
                            <a:lnTo>
                              <a:pt x="68" y="28"/>
                            </a:lnTo>
                            <a:lnTo>
                              <a:pt x="82" y="30"/>
                            </a:lnTo>
                          </a:path>
                        </a:pathLst>
                      </a:custGeom>
                      <a:solidFill>
                        <a:srgbClr val="A0A000"/>
                      </a:solidFill>
                      <a:ln w="12700" cap="rnd" cmpd="sng">
                        <a:solidFill>
                          <a:srgbClr val="000000"/>
                        </a:solidFill>
                        <a:prstDash val="solid"/>
                        <a:round/>
                        <a:headEnd type="none" w="med" len="med"/>
                        <a:tailEnd type="none" w="med" len="med"/>
                      </a:ln>
                    </p:spPr>
                    <p:txBody>
                      <a:bodyPr/>
                      <a:lstStyle/>
                      <a:p>
                        <a:endParaRPr lang="zh-CN" altLang="en-US"/>
                      </a:p>
                    </p:txBody>
                  </p:sp>
                  <p:sp>
                    <p:nvSpPr>
                      <p:cNvPr id="757" name="Freeform 52"/>
                      <p:cNvSpPr>
                        <a:spLocks/>
                      </p:cNvSpPr>
                      <p:nvPr/>
                    </p:nvSpPr>
                    <p:spPr bwMode="auto">
                      <a:xfrm>
                        <a:off x="5377" y="3658"/>
                        <a:ext cx="10" cy="28"/>
                      </a:xfrm>
                      <a:custGeom>
                        <a:avLst/>
                        <a:gdLst>
                          <a:gd name="T0" fmla="*/ 9 w 10"/>
                          <a:gd name="T1" fmla="*/ 0 h 28"/>
                          <a:gd name="T2" fmla="*/ 1 w 10"/>
                          <a:gd name="T3" fmla="*/ 5 h 28"/>
                          <a:gd name="T4" fmla="*/ 0 w 10"/>
                          <a:gd name="T5" fmla="*/ 10 h 28"/>
                          <a:gd name="T6" fmla="*/ 0 w 10"/>
                          <a:gd name="T7" fmla="*/ 15 h 28"/>
                          <a:gd name="T8" fmla="*/ 2 w 10"/>
                          <a:gd name="T9" fmla="*/ 19 h 28"/>
                          <a:gd name="T10" fmla="*/ 8 w 10"/>
                          <a:gd name="T11" fmla="*/ 27 h 28"/>
                          <a:gd name="T12" fmla="*/ 0 60000 65536"/>
                          <a:gd name="T13" fmla="*/ 0 60000 65536"/>
                          <a:gd name="T14" fmla="*/ 0 60000 65536"/>
                          <a:gd name="T15" fmla="*/ 0 60000 65536"/>
                          <a:gd name="T16" fmla="*/ 0 60000 65536"/>
                          <a:gd name="T17" fmla="*/ 0 60000 65536"/>
                          <a:gd name="T18" fmla="*/ 0 w 10"/>
                          <a:gd name="T19" fmla="*/ 0 h 28"/>
                          <a:gd name="T20" fmla="*/ 10 w 10"/>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10" h="28">
                            <a:moveTo>
                              <a:pt x="9" y="0"/>
                            </a:moveTo>
                            <a:lnTo>
                              <a:pt x="1" y="5"/>
                            </a:lnTo>
                            <a:lnTo>
                              <a:pt x="0" y="10"/>
                            </a:lnTo>
                            <a:lnTo>
                              <a:pt x="0" y="15"/>
                            </a:lnTo>
                            <a:lnTo>
                              <a:pt x="2" y="19"/>
                            </a:lnTo>
                            <a:lnTo>
                              <a:pt x="8" y="27"/>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718" name="Group 53"/>
                  <p:cNvGrpSpPr>
                    <a:grpSpLocks/>
                  </p:cNvGrpSpPr>
                  <p:nvPr/>
                </p:nvGrpSpPr>
                <p:grpSpPr bwMode="auto">
                  <a:xfrm>
                    <a:off x="4674" y="3846"/>
                    <a:ext cx="711" cy="160"/>
                    <a:chOff x="4674" y="3846"/>
                    <a:chExt cx="711" cy="160"/>
                  </a:xfrm>
                </p:grpSpPr>
                <p:grpSp>
                  <p:nvGrpSpPr>
                    <p:cNvPr id="735" name="Group 54"/>
                    <p:cNvGrpSpPr>
                      <a:grpSpLocks/>
                    </p:cNvGrpSpPr>
                    <p:nvPr/>
                  </p:nvGrpSpPr>
                  <p:grpSpPr bwMode="auto">
                    <a:xfrm>
                      <a:off x="4674" y="3846"/>
                      <a:ext cx="711" cy="160"/>
                      <a:chOff x="4674" y="3846"/>
                      <a:chExt cx="711" cy="160"/>
                    </a:xfrm>
                  </p:grpSpPr>
                  <p:sp>
                    <p:nvSpPr>
                      <p:cNvPr id="738" name="Freeform 55"/>
                      <p:cNvSpPr>
                        <a:spLocks/>
                      </p:cNvSpPr>
                      <p:nvPr/>
                    </p:nvSpPr>
                    <p:spPr bwMode="auto">
                      <a:xfrm>
                        <a:off x="4674" y="3915"/>
                        <a:ext cx="326" cy="91"/>
                      </a:xfrm>
                      <a:custGeom>
                        <a:avLst/>
                        <a:gdLst>
                          <a:gd name="T0" fmla="*/ 0 w 326"/>
                          <a:gd name="T1" fmla="*/ 0 h 91"/>
                          <a:gd name="T2" fmla="*/ 0 w 326"/>
                          <a:gd name="T3" fmla="*/ 50 h 91"/>
                          <a:gd name="T4" fmla="*/ 325 w 326"/>
                          <a:gd name="T5" fmla="*/ 90 h 91"/>
                          <a:gd name="T6" fmla="*/ 325 w 326"/>
                          <a:gd name="T7" fmla="*/ 30 h 91"/>
                          <a:gd name="T8" fmla="*/ 0 w 326"/>
                          <a:gd name="T9" fmla="*/ 0 h 91"/>
                          <a:gd name="T10" fmla="*/ 0 60000 65536"/>
                          <a:gd name="T11" fmla="*/ 0 60000 65536"/>
                          <a:gd name="T12" fmla="*/ 0 60000 65536"/>
                          <a:gd name="T13" fmla="*/ 0 60000 65536"/>
                          <a:gd name="T14" fmla="*/ 0 60000 65536"/>
                          <a:gd name="T15" fmla="*/ 0 w 326"/>
                          <a:gd name="T16" fmla="*/ 0 h 91"/>
                          <a:gd name="T17" fmla="*/ 326 w 326"/>
                          <a:gd name="T18" fmla="*/ 91 h 91"/>
                        </a:gdLst>
                        <a:ahLst/>
                        <a:cxnLst>
                          <a:cxn ang="T10">
                            <a:pos x="T0" y="T1"/>
                          </a:cxn>
                          <a:cxn ang="T11">
                            <a:pos x="T2" y="T3"/>
                          </a:cxn>
                          <a:cxn ang="T12">
                            <a:pos x="T4" y="T5"/>
                          </a:cxn>
                          <a:cxn ang="T13">
                            <a:pos x="T6" y="T7"/>
                          </a:cxn>
                          <a:cxn ang="T14">
                            <a:pos x="T8" y="T9"/>
                          </a:cxn>
                        </a:cxnLst>
                        <a:rect l="T15" t="T16" r="T17" b="T18"/>
                        <a:pathLst>
                          <a:path w="326" h="91">
                            <a:moveTo>
                              <a:pt x="0" y="0"/>
                            </a:moveTo>
                            <a:lnTo>
                              <a:pt x="0" y="50"/>
                            </a:lnTo>
                            <a:lnTo>
                              <a:pt x="325" y="90"/>
                            </a:lnTo>
                            <a:lnTo>
                              <a:pt x="325" y="30"/>
                            </a:lnTo>
                            <a:lnTo>
                              <a:pt x="0" y="0"/>
                            </a:lnTo>
                          </a:path>
                        </a:pathLst>
                      </a:custGeom>
                      <a:solidFill>
                        <a:srgbClr val="E08000"/>
                      </a:solidFill>
                      <a:ln w="12700" cap="rnd" cmpd="sng">
                        <a:solidFill>
                          <a:srgbClr val="000000"/>
                        </a:solidFill>
                        <a:prstDash val="solid"/>
                        <a:round/>
                        <a:headEnd type="none" w="med" len="med"/>
                        <a:tailEnd type="none" w="med" len="med"/>
                      </a:ln>
                    </p:spPr>
                    <p:txBody>
                      <a:bodyPr/>
                      <a:lstStyle/>
                      <a:p>
                        <a:endParaRPr lang="zh-CN" altLang="en-US"/>
                      </a:p>
                    </p:txBody>
                  </p:sp>
                  <p:sp>
                    <p:nvSpPr>
                      <p:cNvPr id="739" name="Freeform 56"/>
                      <p:cNvSpPr>
                        <a:spLocks/>
                      </p:cNvSpPr>
                      <p:nvPr/>
                    </p:nvSpPr>
                    <p:spPr bwMode="auto">
                      <a:xfrm>
                        <a:off x="4999" y="3857"/>
                        <a:ext cx="386" cy="149"/>
                      </a:xfrm>
                      <a:custGeom>
                        <a:avLst/>
                        <a:gdLst>
                          <a:gd name="T0" fmla="*/ 0 w 386"/>
                          <a:gd name="T1" fmla="*/ 148 h 149"/>
                          <a:gd name="T2" fmla="*/ 0 w 386"/>
                          <a:gd name="T3" fmla="*/ 88 h 149"/>
                          <a:gd name="T4" fmla="*/ 385 w 386"/>
                          <a:gd name="T5" fmla="*/ 0 h 149"/>
                          <a:gd name="T6" fmla="*/ 385 w 386"/>
                          <a:gd name="T7" fmla="*/ 48 h 149"/>
                          <a:gd name="T8" fmla="*/ 0 w 386"/>
                          <a:gd name="T9" fmla="*/ 148 h 149"/>
                          <a:gd name="T10" fmla="*/ 0 60000 65536"/>
                          <a:gd name="T11" fmla="*/ 0 60000 65536"/>
                          <a:gd name="T12" fmla="*/ 0 60000 65536"/>
                          <a:gd name="T13" fmla="*/ 0 60000 65536"/>
                          <a:gd name="T14" fmla="*/ 0 60000 65536"/>
                          <a:gd name="T15" fmla="*/ 0 w 386"/>
                          <a:gd name="T16" fmla="*/ 0 h 149"/>
                          <a:gd name="T17" fmla="*/ 386 w 386"/>
                          <a:gd name="T18" fmla="*/ 149 h 149"/>
                        </a:gdLst>
                        <a:ahLst/>
                        <a:cxnLst>
                          <a:cxn ang="T10">
                            <a:pos x="T0" y="T1"/>
                          </a:cxn>
                          <a:cxn ang="T11">
                            <a:pos x="T2" y="T3"/>
                          </a:cxn>
                          <a:cxn ang="T12">
                            <a:pos x="T4" y="T5"/>
                          </a:cxn>
                          <a:cxn ang="T13">
                            <a:pos x="T6" y="T7"/>
                          </a:cxn>
                          <a:cxn ang="T14">
                            <a:pos x="T8" y="T9"/>
                          </a:cxn>
                        </a:cxnLst>
                        <a:rect l="T15" t="T16" r="T17" b="T18"/>
                        <a:pathLst>
                          <a:path w="386" h="149">
                            <a:moveTo>
                              <a:pt x="0" y="148"/>
                            </a:moveTo>
                            <a:lnTo>
                              <a:pt x="0" y="88"/>
                            </a:lnTo>
                            <a:lnTo>
                              <a:pt x="385" y="0"/>
                            </a:lnTo>
                            <a:lnTo>
                              <a:pt x="385" y="48"/>
                            </a:lnTo>
                            <a:lnTo>
                              <a:pt x="0" y="148"/>
                            </a:lnTo>
                          </a:path>
                        </a:pathLst>
                      </a:custGeom>
                      <a:solidFill>
                        <a:srgbClr val="C06000"/>
                      </a:solidFill>
                      <a:ln w="12700" cap="rnd" cmpd="sng">
                        <a:solidFill>
                          <a:srgbClr val="000000"/>
                        </a:solidFill>
                        <a:prstDash val="solid"/>
                        <a:round/>
                        <a:headEnd type="none" w="med" len="med"/>
                        <a:tailEnd type="none" w="med" len="med"/>
                      </a:ln>
                    </p:spPr>
                    <p:txBody>
                      <a:bodyPr/>
                      <a:lstStyle/>
                      <a:p>
                        <a:endParaRPr lang="zh-CN" altLang="en-US"/>
                      </a:p>
                    </p:txBody>
                  </p:sp>
                  <p:sp>
                    <p:nvSpPr>
                      <p:cNvPr id="740" name="Freeform 57"/>
                      <p:cNvSpPr>
                        <a:spLocks/>
                      </p:cNvSpPr>
                      <p:nvPr/>
                    </p:nvSpPr>
                    <p:spPr bwMode="auto">
                      <a:xfrm>
                        <a:off x="4674" y="3846"/>
                        <a:ext cx="711" cy="100"/>
                      </a:xfrm>
                      <a:custGeom>
                        <a:avLst/>
                        <a:gdLst>
                          <a:gd name="T0" fmla="*/ 0 w 711"/>
                          <a:gd name="T1" fmla="*/ 69 h 100"/>
                          <a:gd name="T2" fmla="*/ 325 w 711"/>
                          <a:gd name="T3" fmla="*/ 99 h 100"/>
                          <a:gd name="T4" fmla="*/ 710 w 711"/>
                          <a:gd name="T5" fmla="*/ 12 h 100"/>
                          <a:gd name="T6" fmla="*/ 444 w 711"/>
                          <a:gd name="T7" fmla="*/ 0 h 100"/>
                          <a:gd name="T8" fmla="*/ 0 w 711"/>
                          <a:gd name="T9" fmla="*/ 69 h 100"/>
                          <a:gd name="T10" fmla="*/ 0 60000 65536"/>
                          <a:gd name="T11" fmla="*/ 0 60000 65536"/>
                          <a:gd name="T12" fmla="*/ 0 60000 65536"/>
                          <a:gd name="T13" fmla="*/ 0 60000 65536"/>
                          <a:gd name="T14" fmla="*/ 0 60000 65536"/>
                          <a:gd name="T15" fmla="*/ 0 w 711"/>
                          <a:gd name="T16" fmla="*/ 0 h 100"/>
                          <a:gd name="T17" fmla="*/ 711 w 711"/>
                          <a:gd name="T18" fmla="*/ 100 h 100"/>
                        </a:gdLst>
                        <a:ahLst/>
                        <a:cxnLst>
                          <a:cxn ang="T10">
                            <a:pos x="T0" y="T1"/>
                          </a:cxn>
                          <a:cxn ang="T11">
                            <a:pos x="T2" y="T3"/>
                          </a:cxn>
                          <a:cxn ang="T12">
                            <a:pos x="T4" y="T5"/>
                          </a:cxn>
                          <a:cxn ang="T13">
                            <a:pos x="T6" y="T7"/>
                          </a:cxn>
                          <a:cxn ang="T14">
                            <a:pos x="T8" y="T9"/>
                          </a:cxn>
                        </a:cxnLst>
                        <a:rect l="T15" t="T16" r="T17" b="T18"/>
                        <a:pathLst>
                          <a:path w="711" h="100">
                            <a:moveTo>
                              <a:pt x="0" y="69"/>
                            </a:moveTo>
                            <a:lnTo>
                              <a:pt x="325" y="99"/>
                            </a:lnTo>
                            <a:lnTo>
                              <a:pt x="710" y="12"/>
                            </a:lnTo>
                            <a:lnTo>
                              <a:pt x="444" y="0"/>
                            </a:lnTo>
                            <a:lnTo>
                              <a:pt x="0" y="69"/>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zh-CN" altLang="en-US"/>
                      </a:p>
                    </p:txBody>
                  </p:sp>
                </p:grpSp>
                <p:sp>
                  <p:nvSpPr>
                    <p:cNvPr id="736" name="Freeform 58"/>
                    <p:cNvSpPr>
                      <a:spLocks/>
                    </p:cNvSpPr>
                    <p:nvPr/>
                  </p:nvSpPr>
                  <p:spPr bwMode="auto">
                    <a:xfrm>
                      <a:off x="4819" y="3924"/>
                      <a:ext cx="332" cy="65"/>
                    </a:xfrm>
                    <a:custGeom>
                      <a:avLst/>
                      <a:gdLst>
                        <a:gd name="T0" fmla="*/ 34 w 332"/>
                        <a:gd name="T1" fmla="*/ 64 h 65"/>
                        <a:gd name="T2" fmla="*/ 93 w 332"/>
                        <a:gd name="T3" fmla="*/ 12 h 65"/>
                        <a:gd name="T4" fmla="*/ 244 w 332"/>
                        <a:gd name="T5" fmla="*/ 7 h 65"/>
                        <a:gd name="T6" fmla="*/ 298 w 332"/>
                        <a:gd name="T7" fmla="*/ 51 h 65"/>
                        <a:gd name="T8" fmla="*/ 331 w 332"/>
                        <a:gd name="T9" fmla="*/ 43 h 65"/>
                        <a:gd name="T10" fmla="*/ 274 w 332"/>
                        <a:gd name="T11" fmla="*/ 0 h 65"/>
                        <a:gd name="T12" fmla="*/ 58 w 332"/>
                        <a:gd name="T13" fmla="*/ 9 h 65"/>
                        <a:gd name="T14" fmla="*/ 0 w 332"/>
                        <a:gd name="T15" fmla="*/ 59 h 65"/>
                        <a:gd name="T16" fmla="*/ 34 w 332"/>
                        <a:gd name="T17" fmla="*/ 64 h 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2"/>
                        <a:gd name="T28" fmla="*/ 0 h 65"/>
                        <a:gd name="T29" fmla="*/ 332 w 332"/>
                        <a:gd name="T30" fmla="*/ 65 h 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2" h="65">
                          <a:moveTo>
                            <a:pt x="34" y="64"/>
                          </a:moveTo>
                          <a:lnTo>
                            <a:pt x="93" y="12"/>
                          </a:lnTo>
                          <a:lnTo>
                            <a:pt x="244" y="7"/>
                          </a:lnTo>
                          <a:lnTo>
                            <a:pt x="298" y="51"/>
                          </a:lnTo>
                          <a:lnTo>
                            <a:pt x="331" y="43"/>
                          </a:lnTo>
                          <a:lnTo>
                            <a:pt x="274" y="0"/>
                          </a:lnTo>
                          <a:lnTo>
                            <a:pt x="58" y="9"/>
                          </a:lnTo>
                          <a:lnTo>
                            <a:pt x="0" y="59"/>
                          </a:lnTo>
                          <a:lnTo>
                            <a:pt x="34" y="64"/>
                          </a:lnTo>
                        </a:path>
                      </a:pathLst>
                    </a:custGeom>
                    <a:solidFill>
                      <a:srgbClr val="40FF40"/>
                    </a:solidFill>
                    <a:ln w="12700" cap="rnd" cmpd="sng">
                      <a:solidFill>
                        <a:srgbClr val="000000"/>
                      </a:solidFill>
                      <a:prstDash val="solid"/>
                      <a:round/>
                      <a:headEnd type="none" w="med" len="med"/>
                      <a:tailEnd type="none" w="med" len="med"/>
                    </a:ln>
                  </p:spPr>
                  <p:txBody>
                    <a:bodyPr/>
                    <a:lstStyle/>
                    <a:p>
                      <a:endParaRPr lang="zh-CN" altLang="en-US"/>
                    </a:p>
                  </p:txBody>
                </p:sp>
                <p:sp>
                  <p:nvSpPr>
                    <p:cNvPr id="737" name="Freeform 59"/>
                    <p:cNvSpPr>
                      <a:spLocks/>
                    </p:cNvSpPr>
                    <p:nvPr/>
                  </p:nvSpPr>
                  <p:spPr bwMode="auto">
                    <a:xfrm>
                      <a:off x="5029" y="3846"/>
                      <a:ext cx="157" cy="14"/>
                    </a:xfrm>
                    <a:custGeom>
                      <a:avLst/>
                      <a:gdLst>
                        <a:gd name="T0" fmla="*/ 0 w 157"/>
                        <a:gd name="T1" fmla="*/ 13 h 14"/>
                        <a:gd name="T2" fmla="*/ 156 w 157"/>
                        <a:gd name="T3" fmla="*/ 2 h 14"/>
                        <a:gd name="T4" fmla="*/ 119 w 157"/>
                        <a:gd name="T5" fmla="*/ 0 h 14"/>
                        <a:gd name="T6" fmla="*/ 48 w 157"/>
                        <a:gd name="T7" fmla="*/ 5 h 14"/>
                        <a:gd name="T8" fmla="*/ 0 w 157"/>
                        <a:gd name="T9" fmla="*/ 13 h 14"/>
                        <a:gd name="T10" fmla="*/ 0 60000 65536"/>
                        <a:gd name="T11" fmla="*/ 0 60000 65536"/>
                        <a:gd name="T12" fmla="*/ 0 60000 65536"/>
                        <a:gd name="T13" fmla="*/ 0 60000 65536"/>
                        <a:gd name="T14" fmla="*/ 0 60000 65536"/>
                        <a:gd name="T15" fmla="*/ 0 w 157"/>
                        <a:gd name="T16" fmla="*/ 0 h 14"/>
                        <a:gd name="T17" fmla="*/ 157 w 157"/>
                        <a:gd name="T18" fmla="*/ 14 h 14"/>
                      </a:gdLst>
                      <a:ahLst/>
                      <a:cxnLst>
                        <a:cxn ang="T10">
                          <a:pos x="T0" y="T1"/>
                        </a:cxn>
                        <a:cxn ang="T11">
                          <a:pos x="T2" y="T3"/>
                        </a:cxn>
                        <a:cxn ang="T12">
                          <a:pos x="T4" y="T5"/>
                        </a:cxn>
                        <a:cxn ang="T13">
                          <a:pos x="T6" y="T7"/>
                        </a:cxn>
                        <a:cxn ang="T14">
                          <a:pos x="T8" y="T9"/>
                        </a:cxn>
                      </a:cxnLst>
                      <a:rect l="T15" t="T16" r="T17" b="T18"/>
                      <a:pathLst>
                        <a:path w="157" h="14">
                          <a:moveTo>
                            <a:pt x="0" y="13"/>
                          </a:moveTo>
                          <a:lnTo>
                            <a:pt x="156" y="2"/>
                          </a:lnTo>
                          <a:lnTo>
                            <a:pt x="119" y="0"/>
                          </a:lnTo>
                          <a:lnTo>
                            <a:pt x="48" y="5"/>
                          </a:lnTo>
                          <a:lnTo>
                            <a:pt x="0" y="13"/>
                          </a:lnTo>
                        </a:path>
                      </a:pathLst>
                    </a:custGeom>
                    <a:solidFill>
                      <a:srgbClr val="40FF40"/>
                    </a:solidFill>
                    <a:ln w="12700" cap="rnd" cmpd="sng">
                      <a:solidFill>
                        <a:srgbClr val="000000"/>
                      </a:solidFill>
                      <a:prstDash val="solid"/>
                      <a:round/>
                      <a:headEnd type="none" w="med" len="med"/>
                      <a:tailEnd type="none" w="med" len="med"/>
                    </a:ln>
                  </p:spPr>
                  <p:txBody>
                    <a:bodyPr/>
                    <a:lstStyle/>
                    <a:p>
                      <a:endParaRPr lang="zh-CN" altLang="en-US"/>
                    </a:p>
                  </p:txBody>
                </p:sp>
              </p:grpSp>
              <p:grpSp>
                <p:nvGrpSpPr>
                  <p:cNvPr id="719" name="Group 60"/>
                  <p:cNvGrpSpPr>
                    <a:grpSpLocks/>
                  </p:cNvGrpSpPr>
                  <p:nvPr/>
                </p:nvGrpSpPr>
                <p:grpSpPr bwMode="auto">
                  <a:xfrm>
                    <a:off x="4836" y="3787"/>
                    <a:ext cx="293" cy="131"/>
                    <a:chOff x="4836" y="3787"/>
                    <a:chExt cx="293" cy="131"/>
                  </a:xfrm>
                </p:grpSpPr>
                <p:grpSp>
                  <p:nvGrpSpPr>
                    <p:cNvPr id="720" name="Group 61"/>
                    <p:cNvGrpSpPr>
                      <a:grpSpLocks/>
                    </p:cNvGrpSpPr>
                    <p:nvPr/>
                  </p:nvGrpSpPr>
                  <p:grpSpPr bwMode="auto">
                    <a:xfrm>
                      <a:off x="4836" y="3807"/>
                      <a:ext cx="293" cy="111"/>
                      <a:chOff x="4836" y="3807"/>
                      <a:chExt cx="293" cy="111"/>
                    </a:xfrm>
                  </p:grpSpPr>
                  <p:grpSp>
                    <p:nvGrpSpPr>
                      <p:cNvPr id="728" name="Group 62"/>
                      <p:cNvGrpSpPr>
                        <a:grpSpLocks/>
                      </p:cNvGrpSpPr>
                      <p:nvPr/>
                    </p:nvGrpSpPr>
                    <p:grpSpPr bwMode="auto">
                      <a:xfrm>
                        <a:off x="4836" y="3807"/>
                        <a:ext cx="293" cy="111"/>
                        <a:chOff x="4836" y="3807"/>
                        <a:chExt cx="293" cy="111"/>
                      </a:xfrm>
                    </p:grpSpPr>
                    <p:sp>
                      <p:nvSpPr>
                        <p:cNvPr id="732" name="Freeform 63"/>
                        <p:cNvSpPr>
                          <a:spLocks/>
                        </p:cNvSpPr>
                        <p:nvPr/>
                      </p:nvSpPr>
                      <p:spPr bwMode="auto">
                        <a:xfrm>
                          <a:off x="4836" y="3820"/>
                          <a:ext cx="148" cy="98"/>
                        </a:xfrm>
                        <a:custGeom>
                          <a:avLst/>
                          <a:gdLst>
                            <a:gd name="T0" fmla="*/ 147 w 148"/>
                            <a:gd name="T1" fmla="*/ 6 h 98"/>
                            <a:gd name="T2" fmla="*/ 147 w 148"/>
                            <a:gd name="T3" fmla="*/ 97 h 98"/>
                            <a:gd name="T4" fmla="*/ 0 w 148"/>
                            <a:gd name="T5" fmla="*/ 87 h 98"/>
                            <a:gd name="T6" fmla="*/ 0 w 148"/>
                            <a:gd name="T7" fmla="*/ 0 h 98"/>
                            <a:gd name="T8" fmla="*/ 147 w 148"/>
                            <a:gd name="T9" fmla="*/ 6 h 98"/>
                            <a:gd name="T10" fmla="*/ 0 60000 65536"/>
                            <a:gd name="T11" fmla="*/ 0 60000 65536"/>
                            <a:gd name="T12" fmla="*/ 0 60000 65536"/>
                            <a:gd name="T13" fmla="*/ 0 60000 65536"/>
                            <a:gd name="T14" fmla="*/ 0 60000 65536"/>
                            <a:gd name="T15" fmla="*/ 0 w 148"/>
                            <a:gd name="T16" fmla="*/ 0 h 98"/>
                            <a:gd name="T17" fmla="*/ 148 w 148"/>
                            <a:gd name="T18" fmla="*/ 98 h 98"/>
                          </a:gdLst>
                          <a:ahLst/>
                          <a:cxnLst>
                            <a:cxn ang="T10">
                              <a:pos x="T0" y="T1"/>
                            </a:cxn>
                            <a:cxn ang="T11">
                              <a:pos x="T2" y="T3"/>
                            </a:cxn>
                            <a:cxn ang="T12">
                              <a:pos x="T4" y="T5"/>
                            </a:cxn>
                            <a:cxn ang="T13">
                              <a:pos x="T6" y="T7"/>
                            </a:cxn>
                            <a:cxn ang="T14">
                              <a:pos x="T8" y="T9"/>
                            </a:cxn>
                          </a:cxnLst>
                          <a:rect l="T15" t="T16" r="T17" b="T18"/>
                          <a:pathLst>
                            <a:path w="148" h="98">
                              <a:moveTo>
                                <a:pt x="147" y="6"/>
                              </a:moveTo>
                              <a:lnTo>
                                <a:pt x="147" y="97"/>
                              </a:lnTo>
                              <a:lnTo>
                                <a:pt x="0" y="87"/>
                              </a:lnTo>
                              <a:lnTo>
                                <a:pt x="0" y="0"/>
                              </a:lnTo>
                              <a:lnTo>
                                <a:pt x="147" y="6"/>
                              </a:lnTo>
                            </a:path>
                          </a:pathLst>
                        </a:custGeom>
                        <a:solidFill>
                          <a:srgbClr val="C00000"/>
                        </a:solidFill>
                        <a:ln w="12700" cap="rnd" cmpd="sng">
                          <a:solidFill>
                            <a:srgbClr val="000000"/>
                          </a:solidFill>
                          <a:prstDash val="solid"/>
                          <a:round/>
                          <a:headEnd type="none" w="med" len="med"/>
                          <a:tailEnd type="none" w="med" len="med"/>
                        </a:ln>
                      </p:spPr>
                      <p:txBody>
                        <a:bodyPr/>
                        <a:lstStyle/>
                        <a:p>
                          <a:endParaRPr lang="zh-CN" altLang="en-US"/>
                        </a:p>
                      </p:txBody>
                    </p:sp>
                    <p:sp>
                      <p:nvSpPr>
                        <p:cNvPr id="733" name="Freeform 64"/>
                        <p:cNvSpPr>
                          <a:spLocks/>
                        </p:cNvSpPr>
                        <p:nvPr/>
                      </p:nvSpPr>
                      <p:spPr bwMode="auto">
                        <a:xfrm>
                          <a:off x="4983" y="3810"/>
                          <a:ext cx="146" cy="108"/>
                        </a:xfrm>
                        <a:custGeom>
                          <a:avLst/>
                          <a:gdLst>
                            <a:gd name="T0" fmla="*/ 0 w 146"/>
                            <a:gd name="T1" fmla="*/ 107 h 108"/>
                            <a:gd name="T2" fmla="*/ 0 w 146"/>
                            <a:gd name="T3" fmla="*/ 16 h 108"/>
                            <a:gd name="T4" fmla="*/ 145 w 146"/>
                            <a:gd name="T5" fmla="*/ 0 h 108"/>
                            <a:gd name="T6" fmla="*/ 145 w 146"/>
                            <a:gd name="T7" fmla="*/ 77 h 108"/>
                            <a:gd name="T8" fmla="*/ 0 w 146"/>
                            <a:gd name="T9" fmla="*/ 107 h 108"/>
                            <a:gd name="T10" fmla="*/ 0 60000 65536"/>
                            <a:gd name="T11" fmla="*/ 0 60000 65536"/>
                            <a:gd name="T12" fmla="*/ 0 60000 65536"/>
                            <a:gd name="T13" fmla="*/ 0 60000 65536"/>
                            <a:gd name="T14" fmla="*/ 0 60000 65536"/>
                            <a:gd name="T15" fmla="*/ 0 w 146"/>
                            <a:gd name="T16" fmla="*/ 0 h 108"/>
                            <a:gd name="T17" fmla="*/ 146 w 146"/>
                            <a:gd name="T18" fmla="*/ 108 h 108"/>
                          </a:gdLst>
                          <a:ahLst/>
                          <a:cxnLst>
                            <a:cxn ang="T10">
                              <a:pos x="T0" y="T1"/>
                            </a:cxn>
                            <a:cxn ang="T11">
                              <a:pos x="T2" y="T3"/>
                            </a:cxn>
                            <a:cxn ang="T12">
                              <a:pos x="T4" y="T5"/>
                            </a:cxn>
                            <a:cxn ang="T13">
                              <a:pos x="T6" y="T7"/>
                            </a:cxn>
                            <a:cxn ang="T14">
                              <a:pos x="T8" y="T9"/>
                            </a:cxn>
                          </a:cxnLst>
                          <a:rect l="T15" t="T16" r="T17" b="T18"/>
                          <a:pathLst>
                            <a:path w="146" h="108">
                              <a:moveTo>
                                <a:pt x="0" y="107"/>
                              </a:moveTo>
                              <a:lnTo>
                                <a:pt x="0" y="16"/>
                              </a:lnTo>
                              <a:lnTo>
                                <a:pt x="145" y="0"/>
                              </a:lnTo>
                              <a:lnTo>
                                <a:pt x="145" y="77"/>
                              </a:lnTo>
                              <a:lnTo>
                                <a:pt x="0" y="107"/>
                              </a:lnTo>
                            </a:path>
                          </a:pathLst>
                        </a:custGeom>
                        <a:solidFill>
                          <a:srgbClr val="A00000"/>
                        </a:solidFill>
                        <a:ln w="12700" cap="rnd" cmpd="sng">
                          <a:solidFill>
                            <a:srgbClr val="000000"/>
                          </a:solidFill>
                          <a:prstDash val="solid"/>
                          <a:round/>
                          <a:headEnd type="none" w="med" len="med"/>
                          <a:tailEnd type="none" w="med" len="med"/>
                        </a:ln>
                      </p:spPr>
                      <p:txBody>
                        <a:bodyPr/>
                        <a:lstStyle/>
                        <a:p>
                          <a:endParaRPr lang="zh-CN" altLang="en-US"/>
                        </a:p>
                      </p:txBody>
                    </p:sp>
                    <p:sp>
                      <p:nvSpPr>
                        <p:cNvPr id="734" name="Freeform 65"/>
                        <p:cNvSpPr>
                          <a:spLocks/>
                        </p:cNvSpPr>
                        <p:nvPr/>
                      </p:nvSpPr>
                      <p:spPr bwMode="auto">
                        <a:xfrm>
                          <a:off x="4836" y="3807"/>
                          <a:ext cx="293" cy="22"/>
                        </a:xfrm>
                        <a:custGeom>
                          <a:avLst/>
                          <a:gdLst>
                            <a:gd name="T0" fmla="*/ 0 w 293"/>
                            <a:gd name="T1" fmla="*/ 15 h 22"/>
                            <a:gd name="T2" fmla="*/ 150 w 293"/>
                            <a:gd name="T3" fmla="*/ 21 h 22"/>
                            <a:gd name="T4" fmla="*/ 292 w 293"/>
                            <a:gd name="T5" fmla="*/ 5 h 22"/>
                            <a:gd name="T6" fmla="*/ 146 w 293"/>
                            <a:gd name="T7" fmla="*/ 0 h 22"/>
                            <a:gd name="T8" fmla="*/ 0 w 293"/>
                            <a:gd name="T9" fmla="*/ 15 h 22"/>
                            <a:gd name="T10" fmla="*/ 0 60000 65536"/>
                            <a:gd name="T11" fmla="*/ 0 60000 65536"/>
                            <a:gd name="T12" fmla="*/ 0 60000 65536"/>
                            <a:gd name="T13" fmla="*/ 0 60000 65536"/>
                            <a:gd name="T14" fmla="*/ 0 60000 65536"/>
                            <a:gd name="T15" fmla="*/ 0 w 293"/>
                            <a:gd name="T16" fmla="*/ 0 h 22"/>
                            <a:gd name="T17" fmla="*/ 293 w 293"/>
                            <a:gd name="T18" fmla="*/ 22 h 22"/>
                          </a:gdLst>
                          <a:ahLst/>
                          <a:cxnLst>
                            <a:cxn ang="T10">
                              <a:pos x="T0" y="T1"/>
                            </a:cxn>
                            <a:cxn ang="T11">
                              <a:pos x="T2" y="T3"/>
                            </a:cxn>
                            <a:cxn ang="T12">
                              <a:pos x="T4" y="T5"/>
                            </a:cxn>
                            <a:cxn ang="T13">
                              <a:pos x="T6" y="T7"/>
                            </a:cxn>
                            <a:cxn ang="T14">
                              <a:pos x="T8" y="T9"/>
                            </a:cxn>
                          </a:cxnLst>
                          <a:rect l="T15" t="T16" r="T17" b="T18"/>
                          <a:pathLst>
                            <a:path w="293" h="22">
                              <a:moveTo>
                                <a:pt x="0" y="15"/>
                              </a:moveTo>
                              <a:lnTo>
                                <a:pt x="150" y="21"/>
                              </a:lnTo>
                              <a:lnTo>
                                <a:pt x="292" y="5"/>
                              </a:lnTo>
                              <a:lnTo>
                                <a:pt x="146" y="0"/>
                              </a:lnTo>
                              <a:lnTo>
                                <a:pt x="0" y="15"/>
                              </a:lnTo>
                            </a:path>
                          </a:pathLst>
                        </a:custGeom>
                        <a:solidFill>
                          <a:srgbClr val="FF0000"/>
                        </a:solidFill>
                        <a:ln w="12700" cap="rnd" cmpd="sng">
                          <a:solidFill>
                            <a:srgbClr val="000000"/>
                          </a:solidFill>
                          <a:prstDash val="solid"/>
                          <a:round/>
                          <a:headEnd type="none" w="med" len="med"/>
                          <a:tailEnd type="none" w="med" len="med"/>
                        </a:ln>
                      </p:spPr>
                      <p:txBody>
                        <a:bodyPr/>
                        <a:lstStyle/>
                        <a:p>
                          <a:endParaRPr lang="zh-CN" altLang="en-US"/>
                        </a:p>
                      </p:txBody>
                    </p:sp>
                  </p:grpSp>
                  <p:sp>
                    <p:nvSpPr>
                      <p:cNvPr id="729" name="Freeform 66"/>
                      <p:cNvSpPr>
                        <a:spLocks/>
                      </p:cNvSpPr>
                      <p:nvPr/>
                    </p:nvSpPr>
                    <p:spPr bwMode="auto">
                      <a:xfrm>
                        <a:off x="4885" y="3823"/>
                        <a:ext cx="41" cy="91"/>
                      </a:xfrm>
                      <a:custGeom>
                        <a:avLst/>
                        <a:gdLst>
                          <a:gd name="T0" fmla="*/ 40 w 41"/>
                          <a:gd name="T1" fmla="*/ 90 h 91"/>
                          <a:gd name="T2" fmla="*/ 40 w 41"/>
                          <a:gd name="T3" fmla="*/ 1 h 91"/>
                          <a:gd name="T4" fmla="*/ 0 w 41"/>
                          <a:gd name="T5" fmla="*/ 0 h 91"/>
                          <a:gd name="T6" fmla="*/ 0 w 41"/>
                          <a:gd name="T7" fmla="*/ 87 h 91"/>
                          <a:gd name="T8" fmla="*/ 40 w 41"/>
                          <a:gd name="T9" fmla="*/ 90 h 91"/>
                          <a:gd name="T10" fmla="*/ 0 60000 65536"/>
                          <a:gd name="T11" fmla="*/ 0 60000 65536"/>
                          <a:gd name="T12" fmla="*/ 0 60000 65536"/>
                          <a:gd name="T13" fmla="*/ 0 60000 65536"/>
                          <a:gd name="T14" fmla="*/ 0 60000 65536"/>
                          <a:gd name="T15" fmla="*/ 0 w 41"/>
                          <a:gd name="T16" fmla="*/ 0 h 91"/>
                          <a:gd name="T17" fmla="*/ 41 w 41"/>
                          <a:gd name="T18" fmla="*/ 91 h 91"/>
                        </a:gdLst>
                        <a:ahLst/>
                        <a:cxnLst>
                          <a:cxn ang="T10">
                            <a:pos x="T0" y="T1"/>
                          </a:cxn>
                          <a:cxn ang="T11">
                            <a:pos x="T2" y="T3"/>
                          </a:cxn>
                          <a:cxn ang="T12">
                            <a:pos x="T4" y="T5"/>
                          </a:cxn>
                          <a:cxn ang="T13">
                            <a:pos x="T6" y="T7"/>
                          </a:cxn>
                          <a:cxn ang="T14">
                            <a:pos x="T8" y="T9"/>
                          </a:cxn>
                        </a:cxnLst>
                        <a:rect l="T15" t="T16" r="T17" b="T18"/>
                        <a:pathLst>
                          <a:path w="41" h="91">
                            <a:moveTo>
                              <a:pt x="40" y="90"/>
                            </a:moveTo>
                            <a:lnTo>
                              <a:pt x="40" y="1"/>
                            </a:lnTo>
                            <a:lnTo>
                              <a:pt x="0" y="0"/>
                            </a:lnTo>
                            <a:lnTo>
                              <a:pt x="0" y="87"/>
                            </a:lnTo>
                            <a:lnTo>
                              <a:pt x="40" y="90"/>
                            </a:lnTo>
                          </a:path>
                        </a:pathLst>
                      </a:custGeom>
                      <a:solidFill>
                        <a:srgbClr val="00E0E0"/>
                      </a:solidFill>
                      <a:ln w="12700" cap="rnd" cmpd="sng">
                        <a:solidFill>
                          <a:srgbClr val="000000"/>
                        </a:solidFill>
                        <a:prstDash val="solid"/>
                        <a:round/>
                        <a:headEnd type="none" w="med" len="med"/>
                        <a:tailEnd type="none" w="med" len="med"/>
                      </a:ln>
                    </p:spPr>
                    <p:txBody>
                      <a:bodyPr/>
                      <a:lstStyle/>
                      <a:p>
                        <a:endParaRPr lang="zh-CN" altLang="en-US"/>
                      </a:p>
                    </p:txBody>
                  </p:sp>
                  <p:sp>
                    <p:nvSpPr>
                      <p:cNvPr id="730" name="Freeform 67"/>
                      <p:cNvSpPr>
                        <a:spLocks/>
                      </p:cNvSpPr>
                      <p:nvPr/>
                    </p:nvSpPr>
                    <p:spPr bwMode="auto">
                      <a:xfrm>
                        <a:off x="5043" y="3817"/>
                        <a:ext cx="37" cy="89"/>
                      </a:xfrm>
                      <a:custGeom>
                        <a:avLst/>
                        <a:gdLst>
                          <a:gd name="T0" fmla="*/ 0 w 37"/>
                          <a:gd name="T1" fmla="*/ 5 h 89"/>
                          <a:gd name="T2" fmla="*/ 0 w 37"/>
                          <a:gd name="T3" fmla="*/ 88 h 89"/>
                          <a:gd name="T4" fmla="*/ 36 w 37"/>
                          <a:gd name="T5" fmla="*/ 80 h 89"/>
                          <a:gd name="T6" fmla="*/ 36 w 37"/>
                          <a:gd name="T7" fmla="*/ 0 h 89"/>
                          <a:gd name="T8" fmla="*/ 0 w 37"/>
                          <a:gd name="T9" fmla="*/ 5 h 89"/>
                          <a:gd name="T10" fmla="*/ 0 60000 65536"/>
                          <a:gd name="T11" fmla="*/ 0 60000 65536"/>
                          <a:gd name="T12" fmla="*/ 0 60000 65536"/>
                          <a:gd name="T13" fmla="*/ 0 60000 65536"/>
                          <a:gd name="T14" fmla="*/ 0 60000 65536"/>
                          <a:gd name="T15" fmla="*/ 0 w 37"/>
                          <a:gd name="T16" fmla="*/ 0 h 89"/>
                          <a:gd name="T17" fmla="*/ 37 w 37"/>
                          <a:gd name="T18" fmla="*/ 89 h 89"/>
                        </a:gdLst>
                        <a:ahLst/>
                        <a:cxnLst>
                          <a:cxn ang="T10">
                            <a:pos x="T0" y="T1"/>
                          </a:cxn>
                          <a:cxn ang="T11">
                            <a:pos x="T2" y="T3"/>
                          </a:cxn>
                          <a:cxn ang="T12">
                            <a:pos x="T4" y="T5"/>
                          </a:cxn>
                          <a:cxn ang="T13">
                            <a:pos x="T6" y="T7"/>
                          </a:cxn>
                          <a:cxn ang="T14">
                            <a:pos x="T8" y="T9"/>
                          </a:cxn>
                        </a:cxnLst>
                        <a:rect l="T15" t="T16" r="T17" b="T18"/>
                        <a:pathLst>
                          <a:path w="37" h="89">
                            <a:moveTo>
                              <a:pt x="0" y="5"/>
                            </a:moveTo>
                            <a:lnTo>
                              <a:pt x="0" y="88"/>
                            </a:lnTo>
                            <a:lnTo>
                              <a:pt x="36" y="80"/>
                            </a:lnTo>
                            <a:lnTo>
                              <a:pt x="36" y="0"/>
                            </a:lnTo>
                            <a:lnTo>
                              <a:pt x="0" y="5"/>
                            </a:lnTo>
                          </a:path>
                        </a:pathLst>
                      </a:custGeom>
                      <a:solidFill>
                        <a:srgbClr val="00A0A0"/>
                      </a:solidFill>
                      <a:ln w="12700" cap="rnd" cmpd="sng">
                        <a:solidFill>
                          <a:srgbClr val="000000"/>
                        </a:solidFill>
                        <a:prstDash val="solid"/>
                        <a:round/>
                        <a:headEnd type="none" w="med" len="med"/>
                        <a:tailEnd type="none" w="med" len="med"/>
                      </a:ln>
                    </p:spPr>
                    <p:txBody>
                      <a:bodyPr/>
                      <a:lstStyle/>
                      <a:p>
                        <a:endParaRPr lang="zh-CN" altLang="en-US"/>
                      </a:p>
                    </p:txBody>
                  </p:sp>
                  <p:sp>
                    <p:nvSpPr>
                      <p:cNvPr id="731" name="Freeform 68"/>
                      <p:cNvSpPr>
                        <a:spLocks/>
                      </p:cNvSpPr>
                      <p:nvPr/>
                    </p:nvSpPr>
                    <p:spPr bwMode="auto">
                      <a:xfrm>
                        <a:off x="4884" y="3808"/>
                        <a:ext cx="198" cy="17"/>
                      </a:xfrm>
                      <a:custGeom>
                        <a:avLst/>
                        <a:gdLst>
                          <a:gd name="T0" fmla="*/ 41 w 198"/>
                          <a:gd name="T1" fmla="*/ 16 h 17"/>
                          <a:gd name="T2" fmla="*/ 105 w 198"/>
                          <a:gd name="T3" fmla="*/ 10 h 17"/>
                          <a:gd name="T4" fmla="*/ 161 w 198"/>
                          <a:gd name="T5" fmla="*/ 13 h 17"/>
                          <a:gd name="T6" fmla="*/ 197 w 198"/>
                          <a:gd name="T7" fmla="*/ 8 h 17"/>
                          <a:gd name="T8" fmla="*/ 144 w 198"/>
                          <a:gd name="T9" fmla="*/ 6 h 17"/>
                          <a:gd name="T10" fmla="*/ 182 w 198"/>
                          <a:gd name="T11" fmla="*/ 1 h 17"/>
                          <a:gd name="T12" fmla="*/ 139 w 198"/>
                          <a:gd name="T13" fmla="*/ 0 h 17"/>
                          <a:gd name="T14" fmla="*/ 106 w 198"/>
                          <a:gd name="T15" fmla="*/ 3 h 17"/>
                          <a:gd name="T16" fmla="*/ 68 w 198"/>
                          <a:gd name="T17" fmla="*/ 1 h 17"/>
                          <a:gd name="T18" fmla="*/ 34 w 198"/>
                          <a:gd name="T19" fmla="*/ 4 h 17"/>
                          <a:gd name="T20" fmla="*/ 78 w 198"/>
                          <a:gd name="T21" fmla="*/ 6 h 17"/>
                          <a:gd name="T22" fmla="*/ 0 w 198"/>
                          <a:gd name="T23" fmla="*/ 15 h 17"/>
                          <a:gd name="T24" fmla="*/ 41 w 198"/>
                          <a:gd name="T25" fmla="*/ 16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8"/>
                          <a:gd name="T40" fmla="*/ 0 h 17"/>
                          <a:gd name="T41" fmla="*/ 198 w 198"/>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8" h="17">
                            <a:moveTo>
                              <a:pt x="41" y="16"/>
                            </a:moveTo>
                            <a:lnTo>
                              <a:pt x="105" y="10"/>
                            </a:lnTo>
                            <a:lnTo>
                              <a:pt x="161" y="13"/>
                            </a:lnTo>
                            <a:lnTo>
                              <a:pt x="197" y="8"/>
                            </a:lnTo>
                            <a:lnTo>
                              <a:pt x="144" y="6"/>
                            </a:lnTo>
                            <a:lnTo>
                              <a:pt x="182" y="1"/>
                            </a:lnTo>
                            <a:lnTo>
                              <a:pt x="139" y="0"/>
                            </a:lnTo>
                            <a:lnTo>
                              <a:pt x="106" y="3"/>
                            </a:lnTo>
                            <a:lnTo>
                              <a:pt x="68" y="1"/>
                            </a:lnTo>
                            <a:lnTo>
                              <a:pt x="34" y="4"/>
                            </a:lnTo>
                            <a:lnTo>
                              <a:pt x="78" y="6"/>
                            </a:lnTo>
                            <a:lnTo>
                              <a:pt x="0" y="15"/>
                            </a:lnTo>
                            <a:lnTo>
                              <a:pt x="41" y="16"/>
                            </a:lnTo>
                          </a:path>
                        </a:pathLst>
                      </a:custGeom>
                      <a:solidFill>
                        <a:srgbClr val="00FFFF"/>
                      </a:solidFill>
                      <a:ln w="12700" cap="rnd" cmpd="sng">
                        <a:solidFill>
                          <a:srgbClr val="000000"/>
                        </a:solidFill>
                        <a:prstDash val="solid"/>
                        <a:round/>
                        <a:headEnd type="none" w="med" len="med"/>
                        <a:tailEnd type="none" w="med" len="med"/>
                      </a:ln>
                    </p:spPr>
                    <p:txBody>
                      <a:bodyPr/>
                      <a:lstStyle/>
                      <a:p>
                        <a:endParaRPr lang="zh-CN" altLang="en-US"/>
                      </a:p>
                    </p:txBody>
                  </p:sp>
                </p:grpSp>
                <p:grpSp>
                  <p:nvGrpSpPr>
                    <p:cNvPr id="721" name="Group 69"/>
                    <p:cNvGrpSpPr>
                      <a:grpSpLocks/>
                    </p:cNvGrpSpPr>
                    <p:nvPr/>
                  </p:nvGrpSpPr>
                  <p:grpSpPr bwMode="auto">
                    <a:xfrm>
                      <a:off x="4893" y="3787"/>
                      <a:ext cx="156" cy="33"/>
                      <a:chOff x="4893" y="3787"/>
                      <a:chExt cx="156" cy="33"/>
                    </a:xfrm>
                  </p:grpSpPr>
                  <p:sp>
                    <p:nvSpPr>
                      <p:cNvPr id="722" name="Freeform 70"/>
                      <p:cNvSpPr>
                        <a:spLocks/>
                      </p:cNvSpPr>
                      <p:nvPr/>
                    </p:nvSpPr>
                    <p:spPr bwMode="auto">
                      <a:xfrm>
                        <a:off x="4987" y="3803"/>
                        <a:ext cx="62" cy="17"/>
                      </a:xfrm>
                      <a:custGeom>
                        <a:avLst/>
                        <a:gdLst>
                          <a:gd name="T0" fmla="*/ 10 w 62"/>
                          <a:gd name="T1" fmla="*/ 1 h 17"/>
                          <a:gd name="T2" fmla="*/ 4 w 62"/>
                          <a:gd name="T3" fmla="*/ 3 h 17"/>
                          <a:gd name="T4" fmla="*/ 2 w 62"/>
                          <a:gd name="T5" fmla="*/ 7 h 17"/>
                          <a:gd name="T6" fmla="*/ 0 w 62"/>
                          <a:gd name="T7" fmla="*/ 9 h 17"/>
                          <a:gd name="T8" fmla="*/ 1 w 62"/>
                          <a:gd name="T9" fmla="*/ 12 h 17"/>
                          <a:gd name="T10" fmla="*/ 24 w 62"/>
                          <a:gd name="T11" fmla="*/ 15 h 17"/>
                          <a:gd name="T12" fmla="*/ 33 w 62"/>
                          <a:gd name="T13" fmla="*/ 16 h 17"/>
                          <a:gd name="T14" fmla="*/ 44 w 62"/>
                          <a:gd name="T15" fmla="*/ 16 h 17"/>
                          <a:gd name="T16" fmla="*/ 54 w 62"/>
                          <a:gd name="T17" fmla="*/ 15 h 17"/>
                          <a:gd name="T18" fmla="*/ 59 w 62"/>
                          <a:gd name="T19" fmla="*/ 12 h 17"/>
                          <a:gd name="T20" fmla="*/ 61 w 62"/>
                          <a:gd name="T21" fmla="*/ 9 h 17"/>
                          <a:gd name="T22" fmla="*/ 60 w 62"/>
                          <a:gd name="T23" fmla="*/ 0 h 17"/>
                          <a:gd name="T24" fmla="*/ 10 w 62"/>
                          <a:gd name="T25" fmla="*/ 1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2"/>
                          <a:gd name="T40" fmla="*/ 0 h 17"/>
                          <a:gd name="T41" fmla="*/ 62 w 62"/>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2" h="17">
                            <a:moveTo>
                              <a:pt x="10" y="1"/>
                            </a:moveTo>
                            <a:lnTo>
                              <a:pt x="4" y="3"/>
                            </a:lnTo>
                            <a:lnTo>
                              <a:pt x="2" y="7"/>
                            </a:lnTo>
                            <a:lnTo>
                              <a:pt x="0" y="9"/>
                            </a:lnTo>
                            <a:lnTo>
                              <a:pt x="1" y="12"/>
                            </a:lnTo>
                            <a:lnTo>
                              <a:pt x="24" y="15"/>
                            </a:lnTo>
                            <a:lnTo>
                              <a:pt x="33" y="16"/>
                            </a:lnTo>
                            <a:lnTo>
                              <a:pt x="44" y="16"/>
                            </a:lnTo>
                            <a:lnTo>
                              <a:pt x="54" y="15"/>
                            </a:lnTo>
                            <a:lnTo>
                              <a:pt x="59" y="12"/>
                            </a:lnTo>
                            <a:lnTo>
                              <a:pt x="61" y="9"/>
                            </a:lnTo>
                            <a:lnTo>
                              <a:pt x="60" y="0"/>
                            </a:lnTo>
                            <a:lnTo>
                              <a:pt x="10" y="1"/>
                            </a:lnTo>
                          </a:path>
                        </a:pathLst>
                      </a:custGeom>
                      <a:solidFill>
                        <a:srgbClr val="00C0C0"/>
                      </a:solidFill>
                      <a:ln w="12700" cap="rnd" cmpd="sng">
                        <a:solidFill>
                          <a:srgbClr val="000000"/>
                        </a:solidFill>
                        <a:prstDash val="solid"/>
                        <a:round/>
                        <a:headEnd type="none" w="med" len="med"/>
                        <a:tailEnd type="none" w="med" len="med"/>
                      </a:ln>
                    </p:spPr>
                    <p:txBody>
                      <a:bodyPr/>
                      <a:lstStyle/>
                      <a:p>
                        <a:endParaRPr lang="zh-CN" altLang="en-US"/>
                      </a:p>
                    </p:txBody>
                  </p:sp>
                  <p:sp>
                    <p:nvSpPr>
                      <p:cNvPr id="723" name="Freeform 71"/>
                      <p:cNvSpPr>
                        <a:spLocks/>
                      </p:cNvSpPr>
                      <p:nvPr/>
                    </p:nvSpPr>
                    <p:spPr bwMode="auto">
                      <a:xfrm>
                        <a:off x="4997" y="3798"/>
                        <a:ext cx="50" cy="11"/>
                      </a:xfrm>
                      <a:custGeom>
                        <a:avLst/>
                        <a:gdLst>
                          <a:gd name="T0" fmla="*/ 0 w 50"/>
                          <a:gd name="T1" fmla="*/ 6 h 11"/>
                          <a:gd name="T2" fmla="*/ 16 w 50"/>
                          <a:gd name="T3" fmla="*/ 9 h 11"/>
                          <a:gd name="T4" fmla="*/ 28 w 50"/>
                          <a:gd name="T5" fmla="*/ 10 h 11"/>
                          <a:gd name="T6" fmla="*/ 45 w 50"/>
                          <a:gd name="T7" fmla="*/ 8 h 11"/>
                          <a:gd name="T8" fmla="*/ 49 w 50"/>
                          <a:gd name="T9" fmla="*/ 6 h 11"/>
                          <a:gd name="T10" fmla="*/ 48 w 50"/>
                          <a:gd name="T11" fmla="*/ 3 h 11"/>
                          <a:gd name="T12" fmla="*/ 40 w 50"/>
                          <a:gd name="T13" fmla="*/ 1 h 11"/>
                          <a:gd name="T14" fmla="*/ 30 w 50"/>
                          <a:gd name="T15" fmla="*/ 0 h 11"/>
                          <a:gd name="T16" fmla="*/ 14 w 50"/>
                          <a:gd name="T17" fmla="*/ 2 h 11"/>
                          <a:gd name="T18" fmla="*/ 2 w 50"/>
                          <a:gd name="T19" fmla="*/ 3 h 11"/>
                          <a:gd name="T20" fmla="*/ 0 w 50"/>
                          <a:gd name="T21" fmla="*/ 6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11"/>
                          <a:gd name="T35" fmla="*/ 50 w 50"/>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11">
                            <a:moveTo>
                              <a:pt x="0" y="6"/>
                            </a:moveTo>
                            <a:lnTo>
                              <a:pt x="16" y="9"/>
                            </a:lnTo>
                            <a:lnTo>
                              <a:pt x="28" y="10"/>
                            </a:lnTo>
                            <a:lnTo>
                              <a:pt x="45" y="8"/>
                            </a:lnTo>
                            <a:lnTo>
                              <a:pt x="49" y="6"/>
                            </a:lnTo>
                            <a:lnTo>
                              <a:pt x="48" y="3"/>
                            </a:lnTo>
                            <a:lnTo>
                              <a:pt x="40" y="1"/>
                            </a:lnTo>
                            <a:lnTo>
                              <a:pt x="30" y="0"/>
                            </a:lnTo>
                            <a:lnTo>
                              <a:pt x="14" y="2"/>
                            </a:lnTo>
                            <a:lnTo>
                              <a:pt x="2" y="3"/>
                            </a:lnTo>
                            <a:lnTo>
                              <a:pt x="0" y="6"/>
                            </a:lnTo>
                          </a:path>
                        </a:pathLst>
                      </a:custGeom>
                      <a:solidFill>
                        <a:srgbClr val="00A0A0"/>
                      </a:solidFill>
                      <a:ln w="12700" cap="rnd" cmpd="sng">
                        <a:solidFill>
                          <a:srgbClr val="000000"/>
                        </a:solidFill>
                        <a:prstDash val="solid"/>
                        <a:round/>
                        <a:headEnd type="none" w="med" len="med"/>
                        <a:tailEnd type="none" w="med" len="med"/>
                      </a:ln>
                    </p:spPr>
                    <p:txBody>
                      <a:bodyPr/>
                      <a:lstStyle/>
                      <a:p>
                        <a:endParaRPr lang="zh-CN" altLang="en-US"/>
                      </a:p>
                    </p:txBody>
                  </p:sp>
                  <p:sp>
                    <p:nvSpPr>
                      <p:cNvPr id="724" name="Freeform 72"/>
                      <p:cNvSpPr>
                        <a:spLocks/>
                      </p:cNvSpPr>
                      <p:nvPr/>
                    </p:nvSpPr>
                    <p:spPr bwMode="auto">
                      <a:xfrm>
                        <a:off x="4893" y="3787"/>
                        <a:ext cx="79" cy="23"/>
                      </a:xfrm>
                      <a:custGeom>
                        <a:avLst/>
                        <a:gdLst>
                          <a:gd name="T0" fmla="*/ 59 w 79"/>
                          <a:gd name="T1" fmla="*/ 22 h 23"/>
                          <a:gd name="T2" fmla="*/ 0 w 79"/>
                          <a:gd name="T3" fmla="*/ 9 h 23"/>
                          <a:gd name="T4" fmla="*/ 4 w 79"/>
                          <a:gd name="T5" fmla="*/ 5 h 23"/>
                          <a:gd name="T6" fmla="*/ 10 w 79"/>
                          <a:gd name="T7" fmla="*/ 2 h 23"/>
                          <a:gd name="T8" fmla="*/ 18 w 79"/>
                          <a:gd name="T9" fmla="*/ 0 h 23"/>
                          <a:gd name="T10" fmla="*/ 25 w 79"/>
                          <a:gd name="T11" fmla="*/ 0 h 23"/>
                          <a:gd name="T12" fmla="*/ 34 w 79"/>
                          <a:gd name="T13" fmla="*/ 0 h 23"/>
                          <a:gd name="T14" fmla="*/ 41 w 79"/>
                          <a:gd name="T15" fmla="*/ 1 h 23"/>
                          <a:gd name="T16" fmla="*/ 49 w 79"/>
                          <a:gd name="T17" fmla="*/ 3 h 23"/>
                          <a:gd name="T18" fmla="*/ 59 w 79"/>
                          <a:gd name="T19" fmla="*/ 7 h 23"/>
                          <a:gd name="T20" fmla="*/ 78 w 79"/>
                          <a:gd name="T21" fmla="*/ 16 h 23"/>
                          <a:gd name="T22" fmla="*/ 59 w 79"/>
                          <a:gd name="T23" fmla="*/ 22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9"/>
                          <a:gd name="T37" fmla="*/ 0 h 23"/>
                          <a:gd name="T38" fmla="*/ 79 w 79"/>
                          <a:gd name="T39" fmla="*/ 23 h 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9" h="23">
                            <a:moveTo>
                              <a:pt x="59" y="22"/>
                            </a:moveTo>
                            <a:lnTo>
                              <a:pt x="0" y="9"/>
                            </a:lnTo>
                            <a:lnTo>
                              <a:pt x="4" y="5"/>
                            </a:lnTo>
                            <a:lnTo>
                              <a:pt x="10" y="2"/>
                            </a:lnTo>
                            <a:lnTo>
                              <a:pt x="18" y="0"/>
                            </a:lnTo>
                            <a:lnTo>
                              <a:pt x="25" y="0"/>
                            </a:lnTo>
                            <a:lnTo>
                              <a:pt x="34" y="0"/>
                            </a:lnTo>
                            <a:lnTo>
                              <a:pt x="41" y="1"/>
                            </a:lnTo>
                            <a:lnTo>
                              <a:pt x="49" y="3"/>
                            </a:lnTo>
                            <a:lnTo>
                              <a:pt x="59" y="7"/>
                            </a:lnTo>
                            <a:lnTo>
                              <a:pt x="78" y="16"/>
                            </a:lnTo>
                            <a:lnTo>
                              <a:pt x="59" y="22"/>
                            </a:lnTo>
                          </a:path>
                        </a:pathLst>
                      </a:custGeom>
                      <a:solidFill>
                        <a:srgbClr val="00C0C0"/>
                      </a:solidFill>
                      <a:ln w="12700" cap="rnd" cmpd="sng">
                        <a:solidFill>
                          <a:srgbClr val="000000"/>
                        </a:solidFill>
                        <a:prstDash val="solid"/>
                        <a:round/>
                        <a:headEnd type="none" w="med" len="med"/>
                        <a:tailEnd type="none" w="med" len="med"/>
                      </a:ln>
                    </p:spPr>
                    <p:txBody>
                      <a:bodyPr/>
                      <a:lstStyle/>
                      <a:p>
                        <a:endParaRPr lang="zh-CN" altLang="en-US"/>
                      </a:p>
                    </p:txBody>
                  </p:sp>
                  <p:sp>
                    <p:nvSpPr>
                      <p:cNvPr id="725" name="Freeform 73"/>
                      <p:cNvSpPr>
                        <a:spLocks/>
                      </p:cNvSpPr>
                      <p:nvPr/>
                    </p:nvSpPr>
                    <p:spPr bwMode="auto">
                      <a:xfrm>
                        <a:off x="4955" y="3802"/>
                        <a:ext cx="45" cy="16"/>
                      </a:xfrm>
                      <a:custGeom>
                        <a:avLst/>
                        <a:gdLst>
                          <a:gd name="T0" fmla="*/ 11 w 45"/>
                          <a:gd name="T1" fmla="*/ 15 h 16"/>
                          <a:gd name="T2" fmla="*/ 0 w 45"/>
                          <a:gd name="T3" fmla="*/ 9 h 16"/>
                          <a:gd name="T4" fmla="*/ 0 w 45"/>
                          <a:gd name="T5" fmla="*/ 6 h 16"/>
                          <a:gd name="T6" fmla="*/ 3 w 45"/>
                          <a:gd name="T7" fmla="*/ 2 h 16"/>
                          <a:gd name="T8" fmla="*/ 9 w 45"/>
                          <a:gd name="T9" fmla="*/ 0 h 16"/>
                          <a:gd name="T10" fmla="*/ 44 w 45"/>
                          <a:gd name="T11" fmla="*/ 0 h 16"/>
                          <a:gd name="T12" fmla="*/ 36 w 45"/>
                          <a:gd name="T13" fmla="*/ 5 h 16"/>
                          <a:gd name="T14" fmla="*/ 31 w 45"/>
                          <a:gd name="T15" fmla="*/ 9 h 16"/>
                          <a:gd name="T16" fmla="*/ 33 w 45"/>
                          <a:gd name="T17" fmla="*/ 13 h 16"/>
                          <a:gd name="T18" fmla="*/ 27 w 45"/>
                          <a:gd name="T19" fmla="*/ 15 h 16"/>
                          <a:gd name="T20" fmla="*/ 11 w 45"/>
                          <a:gd name="T21" fmla="*/ 15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5"/>
                          <a:gd name="T34" fmla="*/ 0 h 16"/>
                          <a:gd name="T35" fmla="*/ 45 w 45"/>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5" h="16">
                            <a:moveTo>
                              <a:pt x="11" y="15"/>
                            </a:moveTo>
                            <a:lnTo>
                              <a:pt x="0" y="9"/>
                            </a:lnTo>
                            <a:lnTo>
                              <a:pt x="0" y="6"/>
                            </a:lnTo>
                            <a:lnTo>
                              <a:pt x="3" y="2"/>
                            </a:lnTo>
                            <a:lnTo>
                              <a:pt x="9" y="0"/>
                            </a:lnTo>
                            <a:lnTo>
                              <a:pt x="44" y="0"/>
                            </a:lnTo>
                            <a:lnTo>
                              <a:pt x="36" y="5"/>
                            </a:lnTo>
                            <a:lnTo>
                              <a:pt x="31" y="9"/>
                            </a:lnTo>
                            <a:lnTo>
                              <a:pt x="33" y="13"/>
                            </a:lnTo>
                            <a:lnTo>
                              <a:pt x="27" y="15"/>
                            </a:lnTo>
                            <a:lnTo>
                              <a:pt x="11" y="15"/>
                            </a:lnTo>
                          </a:path>
                        </a:pathLst>
                      </a:custGeom>
                      <a:solidFill>
                        <a:srgbClr val="00C0C0"/>
                      </a:solidFill>
                      <a:ln w="12700" cap="rnd" cmpd="sng">
                        <a:solidFill>
                          <a:srgbClr val="000000"/>
                        </a:solidFill>
                        <a:prstDash val="solid"/>
                        <a:round/>
                        <a:headEnd type="none" w="med" len="med"/>
                        <a:tailEnd type="none" w="med" len="med"/>
                      </a:ln>
                    </p:spPr>
                    <p:txBody>
                      <a:bodyPr/>
                      <a:lstStyle/>
                      <a:p>
                        <a:endParaRPr lang="zh-CN" altLang="en-US"/>
                      </a:p>
                    </p:txBody>
                  </p:sp>
                  <p:sp>
                    <p:nvSpPr>
                      <p:cNvPr id="726" name="Freeform 74"/>
                      <p:cNvSpPr>
                        <a:spLocks/>
                      </p:cNvSpPr>
                      <p:nvPr/>
                    </p:nvSpPr>
                    <p:spPr bwMode="auto">
                      <a:xfrm>
                        <a:off x="4893" y="3793"/>
                        <a:ext cx="63" cy="18"/>
                      </a:xfrm>
                      <a:custGeom>
                        <a:avLst/>
                        <a:gdLst>
                          <a:gd name="T0" fmla="*/ 62 w 63"/>
                          <a:gd name="T1" fmla="*/ 17 h 18"/>
                          <a:gd name="T2" fmla="*/ 49 w 63"/>
                          <a:gd name="T3" fmla="*/ 8 h 18"/>
                          <a:gd name="T4" fmla="*/ 39 w 63"/>
                          <a:gd name="T5" fmla="*/ 5 h 18"/>
                          <a:gd name="T6" fmla="*/ 29 w 63"/>
                          <a:gd name="T7" fmla="*/ 2 h 18"/>
                          <a:gd name="T8" fmla="*/ 20 w 63"/>
                          <a:gd name="T9" fmla="*/ 1 h 18"/>
                          <a:gd name="T10" fmla="*/ 11 w 63"/>
                          <a:gd name="T11" fmla="*/ 0 h 18"/>
                          <a:gd name="T12" fmla="*/ 4 w 63"/>
                          <a:gd name="T13" fmla="*/ 1 h 18"/>
                          <a:gd name="T14" fmla="*/ 0 w 63"/>
                          <a:gd name="T15" fmla="*/ 3 h 18"/>
                          <a:gd name="T16" fmla="*/ 0 w 63"/>
                          <a:gd name="T17" fmla="*/ 5 h 18"/>
                          <a:gd name="T18" fmla="*/ 1 w 63"/>
                          <a:gd name="T19" fmla="*/ 8 h 18"/>
                          <a:gd name="T20" fmla="*/ 6 w 63"/>
                          <a:gd name="T21" fmla="*/ 11 h 18"/>
                          <a:gd name="T22" fmla="*/ 16 w 63"/>
                          <a:gd name="T23" fmla="*/ 14 h 18"/>
                          <a:gd name="T24" fmla="*/ 24 w 63"/>
                          <a:gd name="T25" fmla="*/ 15 h 18"/>
                          <a:gd name="T26" fmla="*/ 32 w 63"/>
                          <a:gd name="T27" fmla="*/ 15 h 18"/>
                          <a:gd name="T28" fmla="*/ 42 w 63"/>
                          <a:gd name="T29" fmla="*/ 14 h 18"/>
                          <a:gd name="T30" fmla="*/ 51 w 63"/>
                          <a:gd name="T31" fmla="*/ 16 h 18"/>
                          <a:gd name="T32" fmla="*/ 62 w 63"/>
                          <a:gd name="T33" fmla="*/ 1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18"/>
                          <a:gd name="T53" fmla="*/ 63 w 63"/>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18">
                            <a:moveTo>
                              <a:pt x="62" y="17"/>
                            </a:moveTo>
                            <a:lnTo>
                              <a:pt x="49" y="8"/>
                            </a:lnTo>
                            <a:lnTo>
                              <a:pt x="39" y="5"/>
                            </a:lnTo>
                            <a:lnTo>
                              <a:pt x="29" y="2"/>
                            </a:lnTo>
                            <a:lnTo>
                              <a:pt x="20" y="1"/>
                            </a:lnTo>
                            <a:lnTo>
                              <a:pt x="11" y="0"/>
                            </a:lnTo>
                            <a:lnTo>
                              <a:pt x="4" y="1"/>
                            </a:lnTo>
                            <a:lnTo>
                              <a:pt x="0" y="3"/>
                            </a:lnTo>
                            <a:lnTo>
                              <a:pt x="0" y="5"/>
                            </a:lnTo>
                            <a:lnTo>
                              <a:pt x="1" y="8"/>
                            </a:lnTo>
                            <a:lnTo>
                              <a:pt x="6" y="11"/>
                            </a:lnTo>
                            <a:lnTo>
                              <a:pt x="16" y="14"/>
                            </a:lnTo>
                            <a:lnTo>
                              <a:pt x="24" y="15"/>
                            </a:lnTo>
                            <a:lnTo>
                              <a:pt x="32" y="15"/>
                            </a:lnTo>
                            <a:lnTo>
                              <a:pt x="42" y="14"/>
                            </a:lnTo>
                            <a:lnTo>
                              <a:pt x="51" y="16"/>
                            </a:lnTo>
                            <a:lnTo>
                              <a:pt x="62" y="17"/>
                            </a:lnTo>
                          </a:path>
                        </a:pathLst>
                      </a:custGeom>
                      <a:solidFill>
                        <a:srgbClr val="00A0A0"/>
                      </a:solidFill>
                      <a:ln w="12700" cap="rnd" cmpd="sng">
                        <a:solidFill>
                          <a:srgbClr val="000000"/>
                        </a:solidFill>
                        <a:prstDash val="solid"/>
                        <a:round/>
                        <a:headEnd type="none" w="med" len="med"/>
                        <a:tailEnd type="none" w="med" len="med"/>
                      </a:ln>
                    </p:spPr>
                    <p:txBody>
                      <a:bodyPr/>
                      <a:lstStyle/>
                      <a:p>
                        <a:endParaRPr lang="zh-CN" altLang="en-US"/>
                      </a:p>
                    </p:txBody>
                  </p:sp>
                  <p:sp>
                    <p:nvSpPr>
                      <p:cNvPr id="727" name="Freeform 75"/>
                      <p:cNvSpPr>
                        <a:spLocks/>
                      </p:cNvSpPr>
                      <p:nvPr/>
                    </p:nvSpPr>
                    <p:spPr bwMode="auto">
                      <a:xfrm>
                        <a:off x="4976" y="3802"/>
                        <a:ext cx="9" cy="16"/>
                      </a:xfrm>
                      <a:custGeom>
                        <a:avLst/>
                        <a:gdLst>
                          <a:gd name="T0" fmla="*/ 8 w 9"/>
                          <a:gd name="T1" fmla="*/ 0 h 16"/>
                          <a:gd name="T2" fmla="*/ 1 w 9"/>
                          <a:gd name="T3" fmla="*/ 3 h 16"/>
                          <a:gd name="T4" fmla="*/ 0 w 9"/>
                          <a:gd name="T5" fmla="*/ 6 h 16"/>
                          <a:gd name="T6" fmla="*/ 0 w 9"/>
                          <a:gd name="T7" fmla="*/ 8 h 16"/>
                          <a:gd name="T8" fmla="*/ 2 w 9"/>
                          <a:gd name="T9" fmla="*/ 10 h 16"/>
                          <a:gd name="T10" fmla="*/ 7 w 9"/>
                          <a:gd name="T11" fmla="*/ 15 h 16"/>
                          <a:gd name="T12" fmla="*/ 0 60000 65536"/>
                          <a:gd name="T13" fmla="*/ 0 60000 65536"/>
                          <a:gd name="T14" fmla="*/ 0 60000 65536"/>
                          <a:gd name="T15" fmla="*/ 0 60000 65536"/>
                          <a:gd name="T16" fmla="*/ 0 60000 65536"/>
                          <a:gd name="T17" fmla="*/ 0 60000 65536"/>
                          <a:gd name="T18" fmla="*/ 0 w 9"/>
                          <a:gd name="T19" fmla="*/ 0 h 16"/>
                          <a:gd name="T20" fmla="*/ 9 w 9"/>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9" h="16">
                            <a:moveTo>
                              <a:pt x="8" y="0"/>
                            </a:moveTo>
                            <a:lnTo>
                              <a:pt x="1" y="3"/>
                            </a:lnTo>
                            <a:lnTo>
                              <a:pt x="0" y="6"/>
                            </a:lnTo>
                            <a:lnTo>
                              <a:pt x="0" y="8"/>
                            </a:lnTo>
                            <a:lnTo>
                              <a:pt x="2" y="10"/>
                            </a:lnTo>
                            <a:lnTo>
                              <a:pt x="7" y="15"/>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nvGrpSpPr>
                <p:cNvPr id="327" name="Group 76"/>
                <p:cNvGrpSpPr>
                  <a:grpSpLocks/>
                </p:cNvGrpSpPr>
                <p:nvPr/>
              </p:nvGrpSpPr>
              <p:grpSpPr bwMode="auto">
                <a:xfrm>
                  <a:off x="2491" y="3368"/>
                  <a:ext cx="804" cy="585"/>
                  <a:chOff x="2439" y="4032"/>
                  <a:chExt cx="804" cy="585"/>
                </a:xfrm>
              </p:grpSpPr>
              <p:grpSp>
                <p:nvGrpSpPr>
                  <p:cNvPr id="328" name="Group 77"/>
                  <p:cNvGrpSpPr>
                    <a:grpSpLocks/>
                  </p:cNvGrpSpPr>
                  <p:nvPr/>
                </p:nvGrpSpPr>
                <p:grpSpPr bwMode="auto">
                  <a:xfrm>
                    <a:off x="2439" y="4032"/>
                    <a:ext cx="405" cy="286"/>
                    <a:chOff x="2439" y="4032"/>
                    <a:chExt cx="405" cy="286"/>
                  </a:xfrm>
                </p:grpSpPr>
                <p:sp>
                  <p:nvSpPr>
                    <p:cNvPr id="452" name="Freeform 78"/>
                    <p:cNvSpPr>
                      <a:spLocks/>
                    </p:cNvSpPr>
                    <p:nvPr/>
                  </p:nvSpPr>
                  <p:spPr bwMode="auto">
                    <a:xfrm>
                      <a:off x="2494" y="4032"/>
                      <a:ext cx="328" cy="286"/>
                    </a:xfrm>
                    <a:custGeom>
                      <a:avLst/>
                      <a:gdLst>
                        <a:gd name="T0" fmla="*/ 287 w 328"/>
                        <a:gd name="T1" fmla="*/ 197 h 286"/>
                        <a:gd name="T2" fmla="*/ 224 w 328"/>
                        <a:gd name="T3" fmla="*/ 143 h 286"/>
                        <a:gd name="T4" fmla="*/ 200 w 328"/>
                        <a:gd name="T5" fmla="*/ 94 h 286"/>
                        <a:gd name="T6" fmla="*/ 187 w 328"/>
                        <a:gd name="T7" fmla="*/ 48 h 286"/>
                        <a:gd name="T8" fmla="*/ 186 w 328"/>
                        <a:gd name="T9" fmla="*/ 73 h 286"/>
                        <a:gd name="T10" fmla="*/ 172 w 328"/>
                        <a:gd name="T11" fmla="*/ 61 h 286"/>
                        <a:gd name="T12" fmla="*/ 146 w 328"/>
                        <a:gd name="T13" fmla="*/ 16 h 286"/>
                        <a:gd name="T14" fmla="*/ 139 w 328"/>
                        <a:gd name="T15" fmla="*/ 20 h 286"/>
                        <a:gd name="T16" fmla="*/ 156 w 328"/>
                        <a:gd name="T17" fmla="*/ 64 h 286"/>
                        <a:gd name="T18" fmla="*/ 170 w 328"/>
                        <a:gd name="T19" fmla="*/ 102 h 286"/>
                        <a:gd name="T20" fmla="*/ 165 w 328"/>
                        <a:gd name="T21" fmla="*/ 105 h 286"/>
                        <a:gd name="T22" fmla="*/ 135 w 328"/>
                        <a:gd name="T23" fmla="*/ 74 h 286"/>
                        <a:gd name="T24" fmla="*/ 102 w 328"/>
                        <a:gd name="T25" fmla="*/ 50 h 286"/>
                        <a:gd name="T26" fmla="*/ 53 w 328"/>
                        <a:gd name="T27" fmla="*/ 37 h 286"/>
                        <a:gd name="T28" fmla="*/ 83 w 328"/>
                        <a:gd name="T29" fmla="*/ 52 h 286"/>
                        <a:gd name="T30" fmla="*/ 115 w 328"/>
                        <a:gd name="T31" fmla="*/ 76 h 286"/>
                        <a:gd name="T32" fmla="*/ 143 w 328"/>
                        <a:gd name="T33" fmla="*/ 105 h 286"/>
                        <a:gd name="T34" fmla="*/ 164 w 328"/>
                        <a:gd name="T35" fmla="*/ 143 h 286"/>
                        <a:gd name="T36" fmla="*/ 133 w 328"/>
                        <a:gd name="T37" fmla="*/ 114 h 286"/>
                        <a:gd name="T38" fmla="*/ 105 w 328"/>
                        <a:gd name="T39" fmla="*/ 100 h 286"/>
                        <a:gd name="T40" fmla="*/ 70 w 328"/>
                        <a:gd name="T41" fmla="*/ 92 h 286"/>
                        <a:gd name="T42" fmla="*/ 28 w 328"/>
                        <a:gd name="T43" fmla="*/ 98 h 286"/>
                        <a:gd name="T44" fmla="*/ 15 w 328"/>
                        <a:gd name="T45" fmla="*/ 124 h 286"/>
                        <a:gd name="T46" fmla="*/ 36 w 328"/>
                        <a:gd name="T47" fmla="*/ 103 h 286"/>
                        <a:gd name="T48" fmla="*/ 74 w 328"/>
                        <a:gd name="T49" fmla="*/ 103 h 286"/>
                        <a:gd name="T50" fmla="*/ 104 w 328"/>
                        <a:gd name="T51" fmla="*/ 121 h 286"/>
                        <a:gd name="T52" fmla="*/ 95 w 328"/>
                        <a:gd name="T53" fmla="*/ 130 h 286"/>
                        <a:gd name="T54" fmla="*/ 61 w 328"/>
                        <a:gd name="T55" fmla="*/ 124 h 286"/>
                        <a:gd name="T56" fmla="*/ 61 w 328"/>
                        <a:gd name="T57" fmla="*/ 132 h 286"/>
                        <a:gd name="T58" fmla="*/ 91 w 328"/>
                        <a:gd name="T59" fmla="*/ 143 h 286"/>
                        <a:gd name="T60" fmla="*/ 74 w 328"/>
                        <a:gd name="T61" fmla="*/ 151 h 286"/>
                        <a:gd name="T62" fmla="*/ 37 w 328"/>
                        <a:gd name="T63" fmla="*/ 151 h 286"/>
                        <a:gd name="T64" fmla="*/ 46 w 328"/>
                        <a:gd name="T65" fmla="*/ 156 h 286"/>
                        <a:gd name="T66" fmla="*/ 56 w 328"/>
                        <a:gd name="T67" fmla="*/ 165 h 286"/>
                        <a:gd name="T68" fmla="*/ 23 w 328"/>
                        <a:gd name="T69" fmla="*/ 179 h 286"/>
                        <a:gd name="T70" fmla="*/ 36 w 328"/>
                        <a:gd name="T71" fmla="*/ 181 h 286"/>
                        <a:gd name="T72" fmla="*/ 73 w 328"/>
                        <a:gd name="T73" fmla="*/ 179 h 286"/>
                        <a:gd name="T74" fmla="*/ 114 w 328"/>
                        <a:gd name="T75" fmla="*/ 188 h 286"/>
                        <a:gd name="T76" fmla="*/ 118 w 328"/>
                        <a:gd name="T77" fmla="*/ 198 h 286"/>
                        <a:gd name="T78" fmla="*/ 112 w 328"/>
                        <a:gd name="T79" fmla="*/ 204 h 286"/>
                        <a:gd name="T80" fmla="*/ 91 w 328"/>
                        <a:gd name="T81" fmla="*/ 221 h 286"/>
                        <a:gd name="T82" fmla="*/ 159 w 328"/>
                        <a:gd name="T83" fmla="*/ 214 h 286"/>
                        <a:gd name="T84" fmla="*/ 200 w 328"/>
                        <a:gd name="T85" fmla="*/ 235 h 286"/>
                        <a:gd name="T86" fmla="*/ 327 w 328"/>
                        <a:gd name="T87" fmla="*/ 221 h 2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8"/>
                        <a:gd name="T133" fmla="*/ 0 h 286"/>
                        <a:gd name="T134" fmla="*/ 328 w 328"/>
                        <a:gd name="T135" fmla="*/ 286 h 28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8" h="286">
                          <a:moveTo>
                            <a:pt x="327" y="221"/>
                          </a:moveTo>
                          <a:lnTo>
                            <a:pt x="287" y="197"/>
                          </a:lnTo>
                          <a:lnTo>
                            <a:pt x="244" y="167"/>
                          </a:lnTo>
                          <a:lnTo>
                            <a:pt x="224" y="143"/>
                          </a:lnTo>
                          <a:lnTo>
                            <a:pt x="208" y="116"/>
                          </a:lnTo>
                          <a:lnTo>
                            <a:pt x="200" y="94"/>
                          </a:lnTo>
                          <a:lnTo>
                            <a:pt x="195" y="74"/>
                          </a:lnTo>
                          <a:lnTo>
                            <a:pt x="187" y="48"/>
                          </a:lnTo>
                          <a:lnTo>
                            <a:pt x="187" y="60"/>
                          </a:lnTo>
                          <a:lnTo>
                            <a:pt x="186" y="73"/>
                          </a:lnTo>
                          <a:lnTo>
                            <a:pt x="183" y="86"/>
                          </a:lnTo>
                          <a:lnTo>
                            <a:pt x="172" y="61"/>
                          </a:lnTo>
                          <a:lnTo>
                            <a:pt x="160" y="36"/>
                          </a:lnTo>
                          <a:lnTo>
                            <a:pt x="146" y="16"/>
                          </a:lnTo>
                          <a:lnTo>
                            <a:pt x="128" y="0"/>
                          </a:lnTo>
                          <a:lnTo>
                            <a:pt x="139" y="20"/>
                          </a:lnTo>
                          <a:lnTo>
                            <a:pt x="149" y="44"/>
                          </a:lnTo>
                          <a:lnTo>
                            <a:pt x="156" y="64"/>
                          </a:lnTo>
                          <a:lnTo>
                            <a:pt x="164" y="84"/>
                          </a:lnTo>
                          <a:lnTo>
                            <a:pt x="170" y="102"/>
                          </a:lnTo>
                          <a:lnTo>
                            <a:pt x="180" y="126"/>
                          </a:lnTo>
                          <a:lnTo>
                            <a:pt x="165" y="105"/>
                          </a:lnTo>
                          <a:lnTo>
                            <a:pt x="153" y="91"/>
                          </a:lnTo>
                          <a:lnTo>
                            <a:pt x="135" y="74"/>
                          </a:lnTo>
                          <a:lnTo>
                            <a:pt x="119" y="62"/>
                          </a:lnTo>
                          <a:lnTo>
                            <a:pt x="102" y="50"/>
                          </a:lnTo>
                          <a:lnTo>
                            <a:pt x="87" y="44"/>
                          </a:lnTo>
                          <a:lnTo>
                            <a:pt x="53" y="37"/>
                          </a:lnTo>
                          <a:lnTo>
                            <a:pt x="71" y="44"/>
                          </a:lnTo>
                          <a:lnTo>
                            <a:pt x="83" y="52"/>
                          </a:lnTo>
                          <a:lnTo>
                            <a:pt x="100" y="62"/>
                          </a:lnTo>
                          <a:lnTo>
                            <a:pt x="115" y="76"/>
                          </a:lnTo>
                          <a:lnTo>
                            <a:pt x="131" y="91"/>
                          </a:lnTo>
                          <a:lnTo>
                            <a:pt x="143" y="105"/>
                          </a:lnTo>
                          <a:lnTo>
                            <a:pt x="155" y="121"/>
                          </a:lnTo>
                          <a:lnTo>
                            <a:pt x="164" y="143"/>
                          </a:lnTo>
                          <a:lnTo>
                            <a:pt x="148" y="126"/>
                          </a:lnTo>
                          <a:lnTo>
                            <a:pt x="133" y="114"/>
                          </a:lnTo>
                          <a:lnTo>
                            <a:pt x="121" y="106"/>
                          </a:lnTo>
                          <a:lnTo>
                            <a:pt x="105" y="100"/>
                          </a:lnTo>
                          <a:lnTo>
                            <a:pt x="87" y="95"/>
                          </a:lnTo>
                          <a:lnTo>
                            <a:pt x="70" y="92"/>
                          </a:lnTo>
                          <a:lnTo>
                            <a:pt x="50" y="93"/>
                          </a:lnTo>
                          <a:lnTo>
                            <a:pt x="28" y="98"/>
                          </a:lnTo>
                          <a:lnTo>
                            <a:pt x="17" y="108"/>
                          </a:lnTo>
                          <a:lnTo>
                            <a:pt x="15" y="124"/>
                          </a:lnTo>
                          <a:lnTo>
                            <a:pt x="26" y="108"/>
                          </a:lnTo>
                          <a:lnTo>
                            <a:pt x="36" y="103"/>
                          </a:lnTo>
                          <a:lnTo>
                            <a:pt x="53" y="100"/>
                          </a:lnTo>
                          <a:lnTo>
                            <a:pt x="74" y="103"/>
                          </a:lnTo>
                          <a:lnTo>
                            <a:pt x="91" y="110"/>
                          </a:lnTo>
                          <a:lnTo>
                            <a:pt x="104" y="121"/>
                          </a:lnTo>
                          <a:lnTo>
                            <a:pt x="111" y="134"/>
                          </a:lnTo>
                          <a:lnTo>
                            <a:pt x="95" y="130"/>
                          </a:lnTo>
                          <a:lnTo>
                            <a:pt x="75" y="125"/>
                          </a:lnTo>
                          <a:lnTo>
                            <a:pt x="61" y="124"/>
                          </a:lnTo>
                          <a:lnTo>
                            <a:pt x="40" y="127"/>
                          </a:lnTo>
                          <a:lnTo>
                            <a:pt x="61" y="132"/>
                          </a:lnTo>
                          <a:lnTo>
                            <a:pt x="78" y="137"/>
                          </a:lnTo>
                          <a:lnTo>
                            <a:pt x="91" y="143"/>
                          </a:lnTo>
                          <a:lnTo>
                            <a:pt x="107" y="153"/>
                          </a:lnTo>
                          <a:lnTo>
                            <a:pt x="74" y="151"/>
                          </a:lnTo>
                          <a:lnTo>
                            <a:pt x="53" y="151"/>
                          </a:lnTo>
                          <a:lnTo>
                            <a:pt x="37" y="151"/>
                          </a:lnTo>
                          <a:lnTo>
                            <a:pt x="0" y="158"/>
                          </a:lnTo>
                          <a:lnTo>
                            <a:pt x="46" y="156"/>
                          </a:lnTo>
                          <a:lnTo>
                            <a:pt x="74" y="161"/>
                          </a:lnTo>
                          <a:lnTo>
                            <a:pt x="56" y="165"/>
                          </a:lnTo>
                          <a:lnTo>
                            <a:pt x="40" y="171"/>
                          </a:lnTo>
                          <a:lnTo>
                            <a:pt x="23" y="179"/>
                          </a:lnTo>
                          <a:lnTo>
                            <a:pt x="11" y="187"/>
                          </a:lnTo>
                          <a:lnTo>
                            <a:pt x="36" y="181"/>
                          </a:lnTo>
                          <a:lnTo>
                            <a:pt x="54" y="178"/>
                          </a:lnTo>
                          <a:lnTo>
                            <a:pt x="73" y="179"/>
                          </a:lnTo>
                          <a:lnTo>
                            <a:pt x="94" y="182"/>
                          </a:lnTo>
                          <a:lnTo>
                            <a:pt x="114" y="188"/>
                          </a:lnTo>
                          <a:lnTo>
                            <a:pt x="135" y="195"/>
                          </a:lnTo>
                          <a:lnTo>
                            <a:pt x="118" y="198"/>
                          </a:lnTo>
                          <a:lnTo>
                            <a:pt x="70" y="208"/>
                          </a:lnTo>
                          <a:lnTo>
                            <a:pt x="112" y="204"/>
                          </a:lnTo>
                          <a:lnTo>
                            <a:pt x="134" y="206"/>
                          </a:lnTo>
                          <a:lnTo>
                            <a:pt x="91" y="221"/>
                          </a:lnTo>
                          <a:lnTo>
                            <a:pt x="135" y="213"/>
                          </a:lnTo>
                          <a:lnTo>
                            <a:pt x="159" y="214"/>
                          </a:lnTo>
                          <a:lnTo>
                            <a:pt x="180" y="223"/>
                          </a:lnTo>
                          <a:lnTo>
                            <a:pt x="200" y="235"/>
                          </a:lnTo>
                          <a:lnTo>
                            <a:pt x="291" y="285"/>
                          </a:lnTo>
                          <a:lnTo>
                            <a:pt x="327" y="221"/>
                          </a:lnTo>
                        </a:path>
                      </a:pathLst>
                    </a:custGeom>
                    <a:solidFill>
                      <a:srgbClr val="00E0E0"/>
                    </a:solidFill>
                    <a:ln w="12700" cap="rnd" cmpd="sng">
                      <a:solidFill>
                        <a:srgbClr val="00C0C0"/>
                      </a:solidFill>
                      <a:prstDash val="solid"/>
                      <a:round/>
                      <a:headEnd type="none" w="med" len="med"/>
                      <a:tailEnd type="none" w="med" len="med"/>
                    </a:ln>
                  </p:spPr>
                  <p:txBody>
                    <a:bodyPr/>
                    <a:lstStyle/>
                    <a:p>
                      <a:endParaRPr lang="zh-CN" altLang="en-US"/>
                    </a:p>
                  </p:txBody>
                </p:sp>
                <p:grpSp>
                  <p:nvGrpSpPr>
                    <p:cNvPr id="453" name="Group 79"/>
                    <p:cNvGrpSpPr>
                      <a:grpSpLocks/>
                    </p:cNvGrpSpPr>
                    <p:nvPr/>
                  </p:nvGrpSpPr>
                  <p:grpSpPr bwMode="auto">
                    <a:xfrm>
                      <a:off x="2439" y="4032"/>
                      <a:ext cx="142" cy="108"/>
                      <a:chOff x="2439" y="4032"/>
                      <a:chExt cx="142" cy="108"/>
                    </a:xfrm>
                  </p:grpSpPr>
                  <p:sp>
                    <p:nvSpPr>
                      <p:cNvPr id="713" name="Freeform 80"/>
                      <p:cNvSpPr>
                        <a:spLocks/>
                      </p:cNvSpPr>
                      <p:nvPr/>
                    </p:nvSpPr>
                    <p:spPr bwMode="auto">
                      <a:xfrm>
                        <a:off x="2439" y="4032"/>
                        <a:ext cx="117" cy="92"/>
                      </a:xfrm>
                      <a:custGeom>
                        <a:avLst/>
                        <a:gdLst>
                          <a:gd name="T0" fmla="*/ 115 w 117"/>
                          <a:gd name="T1" fmla="*/ 28 h 92"/>
                          <a:gd name="T2" fmla="*/ 116 w 117"/>
                          <a:gd name="T3" fmla="*/ 17 h 92"/>
                          <a:gd name="T4" fmla="*/ 114 w 117"/>
                          <a:gd name="T5" fmla="*/ 9 h 92"/>
                          <a:gd name="T6" fmla="*/ 108 w 117"/>
                          <a:gd name="T7" fmla="*/ 3 h 92"/>
                          <a:gd name="T8" fmla="*/ 97 w 117"/>
                          <a:gd name="T9" fmla="*/ 0 h 92"/>
                          <a:gd name="T10" fmla="*/ 81 w 117"/>
                          <a:gd name="T11" fmla="*/ 0 h 92"/>
                          <a:gd name="T12" fmla="*/ 63 w 117"/>
                          <a:gd name="T13" fmla="*/ 1 h 92"/>
                          <a:gd name="T14" fmla="*/ 47 w 117"/>
                          <a:gd name="T15" fmla="*/ 5 h 92"/>
                          <a:gd name="T16" fmla="*/ 34 w 117"/>
                          <a:gd name="T17" fmla="*/ 10 h 92"/>
                          <a:gd name="T18" fmla="*/ 24 w 117"/>
                          <a:gd name="T19" fmla="*/ 17 h 92"/>
                          <a:gd name="T20" fmla="*/ 14 w 117"/>
                          <a:gd name="T21" fmla="*/ 27 h 92"/>
                          <a:gd name="T22" fmla="*/ 6 w 117"/>
                          <a:gd name="T23" fmla="*/ 38 h 92"/>
                          <a:gd name="T24" fmla="*/ 2 w 117"/>
                          <a:gd name="T25" fmla="*/ 50 h 92"/>
                          <a:gd name="T26" fmla="*/ 0 w 117"/>
                          <a:gd name="T27" fmla="*/ 60 h 92"/>
                          <a:gd name="T28" fmla="*/ 2 w 117"/>
                          <a:gd name="T29" fmla="*/ 68 h 92"/>
                          <a:gd name="T30" fmla="*/ 4 w 117"/>
                          <a:gd name="T31" fmla="*/ 78 h 92"/>
                          <a:gd name="T32" fmla="*/ 10 w 117"/>
                          <a:gd name="T33" fmla="*/ 85 h 92"/>
                          <a:gd name="T34" fmla="*/ 16 w 117"/>
                          <a:gd name="T35" fmla="*/ 88 h 92"/>
                          <a:gd name="T36" fmla="*/ 26 w 117"/>
                          <a:gd name="T37" fmla="*/ 91 h 92"/>
                          <a:gd name="T38" fmla="*/ 38 w 117"/>
                          <a:gd name="T39" fmla="*/ 88 h 92"/>
                          <a:gd name="T40" fmla="*/ 115 w 117"/>
                          <a:gd name="T41" fmla="*/ 28 h 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7"/>
                          <a:gd name="T64" fmla="*/ 0 h 92"/>
                          <a:gd name="T65" fmla="*/ 117 w 117"/>
                          <a:gd name="T66" fmla="*/ 92 h 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7" h="92">
                            <a:moveTo>
                              <a:pt x="115" y="28"/>
                            </a:moveTo>
                            <a:lnTo>
                              <a:pt x="116" y="17"/>
                            </a:lnTo>
                            <a:lnTo>
                              <a:pt x="114" y="9"/>
                            </a:lnTo>
                            <a:lnTo>
                              <a:pt x="108" y="3"/>
                            </a:lnTo>
                            <a:lnTo>
                              <a:pt x="97" y="0"/>
                            </a:lnTo>
                            <a:lnTo>
                              <a:pt x="81" y="0"/>
                            </a:lnTo>
                            <a:lnTo>
                              <a:pt x="63" y="1"/>
                            </a:lnTo>
                            <a:lnTo>
                              <a:pt x="47" y="5"/>
                            </a:lnTo>
                            <a:lnTo>
                              <a:pt x="34" y="10"/>
                            </a:lnTo>
                            <a:lnTo>
                              <a:pt x="24" y="17"/>
                            </a:lnTo>
                            <a:lnTo>
                              <a:pt x="14" y="27"/>
                            </a:lnTo>
                            <a:lnTo>
                              <a:pt x="6" y="38"/>
                            </a:lnTo>
                            <a:lnTo>
                              <a:pt x="2" y="50"/>
                            </a:lnTo>
                            <a:lnTo>
                              <a:pt x="0" y="60"/>
                            </a:lnTo>
                            <a:lnTo>
                              <a:pt x="2" y="68"/>
                            </a:lnTo>
                            <a:lnTo>
                              <a:pt x="4" y="78"/>
                            </a:lnTo>
                            <a:lnTo>
                              <a:pt x="10" y="85"/>
                            </a:lnTo>
                            <a:lnTo>
                              <a:pt x="16" y="88"/>
                            </a:lnTo>
                            <a:lnTo>
                              <a:pt x="26" y="91"/>
                            </a:lnTo>
                            <a:lnTo>
                              <a:pt x="38" y="88"/>
                            </a:lnTo>
                            <a:lnTo>
                              <a:pt x="115" y="28"/>
                            </a:lnTo>
                          </a:path>
                        </a:pathLst>
                      </a:custGeom>
                      <a:solidFill>
                        <a:srgbClr val="E08000"/>
                      </a:solidFill>
                      <a:ln w="12700" cap="rnd" cmpd="sng">
                        <a:solidFill>
                          <a:srgbClr val="000000"/>
                        </a:solidFill>
                        <a:prstDash val="solid"/>
                        <a:round/>
                        <a:headEnd type="none" w="med" len="med"/>
                        <a:tailEnd type="none" w="med" len="med"/>
                      </a:ln>
                    </p:spPr>
                    <p:txBody>
                      <a:bodyPr/>
                      <a:lstStyle/>
                      <a:p>
                        <a:endParaRPr lang="zh-CN" altLang="en-US"/>
                      </a:p>
                    </p:txBody>
                  </p:sp>
                  <p:sp>
                    <p:nvSpPr>
                      <p:cNvPr id="714" name="Freeform 81"/>
                      <p:cNvSpPr>
                        <a:spLocks/>
                      </p:cNvSpPr>
                      <p:nvPr/>
                    </p:nvSpPr>
                    <p:spPr bwMode="auto">
                      <a:xfrm>
                        <a:off x="2497" y="4071"/>
                        <a:ext cx="84" cy="69"/>
                      </a:xfrm>
                      <a:custGeom>
                        <a:avLst/>
                        <a:gdLst>
                          <a:gd name="T0" fmla="*/ 4 w 84"/>
                          <a:gd name="T1" fmla="*/ 67 h 69"/>
                          <a:gd name="T2" fmla="*/ 13 w 84"/>
                          <a:gd name="T3" fmla="*/ 68 h 69"/>
                          <a:gd name="T4" fmla="*/ 23 w 84"/>
                          <a:gd name="T5" fmla="*/ 67 h 69"/>
                          <a:gd name="T6" fmla="*/ 34 w 84"/>
                          <a:gd name="T7" fmla="*/ 64 h 69"/>
                          <a:gd name="T8" fmla="*/ 43 w 84"/>
                          <a:gd name="T9" fmla="*/ 60 h 69"/>
                          <a:gd name="T10" fmla="*/ 53 w 84"/>
                          <a:gd name="T11" fmla="*/ 55 h 69"/>
                          <a:gd name="T12" fmla="*/ 62 w 84"/>
                          <a:gd name="T13" fmla="*/ 48 h 69"/>
                          <a:gd name="T14" fmla="*/ 69 w 84"/>
                          <a:gd name="T15" fmla="*/ 41 h 69"/>
                          <a:gd name="T16" fmla="*/ 76 w 84"/>
                          <a:gd name="T17" fmla="*/ 32 h 69"/>
                          <a:gd name="T18" fmla="*/ 81 w 84"/>
                          <a:gd name="T19" fmla="*/ 22 h 69"/>
                          <a:gd name="T20" fmla="*/ 82 w 84"/>
                          <a:gd name="T21" fmla="*/ 15 h 69"/>
                          <a:gd name="T22" fmla="*/ 83 w 84"/>
                          <a:gd name="T23" fmla="*/ 7 h 69"/>
                          <a:gd name="T24" fmla="*/ 80 w 84"/>
                          <a:gd name="T25" fmla="*/ 0 h 69"/>
                          <a:gd name="T26" fmla="*/ 49 w 84"/>
                          <a:gd name="T27" fmla="*/ 3 h 69"/>
                          <a:gd name="T28" fmla="*/ 14 w 84"/>
                          <a:gd name="T29" fmla="*/ 14 h 69"/>
                          <a:gd name="T30" fmla="*/ 0 w 84"/>
                          <a:gd name="T31" fmla="*/ 44 h 69"/>
                          <a:gd name="T32" fmla="*/ 4 w 84"/>
                          <a:gd name="T33" fmla="*/ 67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69"/>
                          <a:gd name="T53" fmla="*/ 84 w 84"/>
                          <a:gd name="T54" fmla="*/ 69 h 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69">
                            <a:moveTo>
                              <a:pt x="4" y="67"/>
                            </a:moveTo>
                            <a:lnTo>
                              <a:pt x="13" y="68"/>
                            </a:lnTo>
                            <a:lnTo>
                              <a:pt x="23" y="67"/>
                            </a:lnTo>
                            <a:lnTo>
                              <a:pt x="34" y="64"/>
                            </a:lnTo>
                            <a:lnTo>
                              <a:pt x="43" y="60"/>
                            </a:lnTo>
                            <a:lnTo>
                              <a:pt x="53" y="55"/>
                            </a:lnTo>
                            <a:lnTo>
                              <a:pt x="62" y="48"/>
                            </a:lnTo>
                            <a:lnTo>
                              <a:pt x="69" y="41"/>
                            </a:lnTo>
                            <a:lnTo>
                              <a:pt x="76" y="32"/>
                            </a:lnTo>
                            <a:lnTo>
                              <a:pt x="81" y="22"/>
                            </a:lnTo>
                            <a:lnTo>
                              <a:pt x="82" y="15"/>
                            </a:lnTo>
                            <a:lnTo>
                              <a:pt x="83" y="7"/>
                            </a:lnTo>
                            <a:lnTo>
                              <a:pt x="80" y="0"/>
                            </a:lnTo>
                            <a:lnTo>
                              <a:pt x="49" y="3"/>
                            </a:lnTo>
                            <a:lnTo>
                              <a:pt x="14" y="14"/>
                            </a:lnTo>
                            <a:lnTo>
                              <a:pt x="0" y="44"/>
                            </a:lnTo>
                            <a:lnTo>
                              <a:pt x="4" y="67"/>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zh-CN" altLang="en-US"/>
                      </a:p>
                    </p:txBody>
                  </p:sp>
                  <p:sp>
                    <p:nvSpPr>
                      <p:cNvPr id="715" name="Freeform 82"/>
                      <p:cNvSpPr>
                        <a:spLocks/>
                      </p:cNvSpPr>
                      <p:nvPr/>
                    </p:nvSpPr>
                    <p:spPr bwMode="auto">
                      <a:xfrm>
                        <a:off x="2469" y="4054"/>
                        <a:ext cx="110" cy="85"/>
                      </a:xfrm>
                      <a:custGeom>
                        <a:avLst/>
                        <a:gdLst>
                          <a:gd name="T0" fmla="*/ 81 w 110"/>
                          <a:gd name="T1" fmla="*/ 0 h 85"/>
                          <a:gd name="T2" fmla="*/ 68 w 110"/>
                          <a:gd name="T3" fmla="*/ 0 h 85"/>
                          <a:gd name="T4" fmla="*/ 53 w 110"/>
                          <a:gd name="T5" fmla="*/ 2 h 85"/>
                          <a:gd name="T6" fmla="*/ 41 w 110"/>
                          <a:gd name="T7" fmla="*/ 5 h 85"/>
                          <a:gd name="T8" fmla="*/ 30 w 110"/>
                          <a:gd name="T9" fmla="*/ 9 h 85"/>
                          <a:gd name="T10" fmla="*/ 20 w 110"/>
                          <a:gd name="T11" fmla="*/ 15 h 85"/>
                          <a:gd name="T12" fmla="*/ 12 w 110"/>
                          <a:gd name="T13" fmla="*/ 22 h 85"/>
                          <a:gd name="T14" fmla="*/ 6 w 110"/>
                          <a:gd name="T15" fmla="*/ 29 h 85"/>
                          <a:gd name="T16" fmla="*/ 2 w 110"/>
                          <a:gd name="T17" fmla="*/ 37 h 85"/>
                          <a:gd name="T18" fmla="*/ 0 w 110"/>
                          <a:gd name="T19" fmla="*/ 45 h 85"/>
                          <a:gd name="T20" fmla="*/ 0 w 110"/>
                          <a:gd name="T21" fmla="*/ 53 h 85"/>
                          <a:gd name="T22" fmla="*/ 1 w 110"/>
                          <a:gd name="T23" fmla="*/ 63 h 85"/>
                          <a:gd name="T24" fmla="*/ 31 w 110"/>
                          <a:gd name="T25" fmla="*/ 84 h 85"/>
                          <a:gd name="T26" fmla="*/ 33 w 110"/>
                          <a:gd name="T27" fmla="*/ 72 h 85"/>
                          <a:gd name="T28" fmla="*/ 37 w 110"/>
                          <a:gd name="T29" fmla="*/ 63 h 85"/>
                          <a:gd name="T30" fmla="*/ 44 w 110"/>
                          <a:gd name="T31" fmla="*/ 51 h 85"/>
                          <a:gd name="T32" fmla="*/ 53 w 110"/>
                          <a:gd name="T33" fmla="*/ 42 h 85"/>
                          <a:gd name="T34" fmla="*/ 65 w 110"/>
                          <a:gd name="T35" fmla="*/ 33 h 85"/>
                          <a:gd name="T36" fmla="*/ 81 w 110"/>
                          <a:gd name="T37" fmla="*/ 24 h 85"/>
                          <a:gd name="T38" fmla="*/ 94 w 110"/>
                          <a:gd name="T39" fmla="*/ 20 h 85"/>
                          <a:gd name="T40" fmla="*/ 109 w 110"/>
                          <a:gd name="T41" fmla="*/ 17 h 85"/>
                          <a:gd name="T42" fmla="*/ 81 w 110"/>
                          <a:gd name="T43" fmla="*/ 0 h 8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0"/>
                          <a:gd name="T67" fmla="*/ 0 h 85"/>
                          <a:gd name="T68" fmla="*/ 110 w 110"/>
                          <a:gd name="T69" fmla="*/ 85 h 8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0" h="85">
                            <a:moveTo>
                              <a:pt x="81" y="0"/>
                            </a:moveTo>
                            <a:lnTo>
                              <a:pt x="68" y="0"/>
                            </a:lnTo>
                            <a:lnTo>
                              <a:pt x="53" y="2"/>
                            </a:lnTo>
                            <a:lnTo>
                              <a:pt x="41" y="5"/>
                            </a:lnTo>
                            <a:lnTo>
                              <a:pt x="30" y="9"/>
                            </a:lnTo>
                            <a:lnTo>
                              <a:pt x="20" y="15"/>
                            </a:lnTo>
                            <a:lnTo>
                              <a:pt x="12" y="22"/>
                            </a:lnTo>
                            <a:lnTo>
                              <a:pt x="6" y="29"/>
                            </a:lnTo>
                            <a:lnTo>
                              <a:pt x="2" y="37"/>
                            </a:lnTo>
                            <a:lnTo>
                              <a:pt x="0" y="45"/>
                            </a:lnTo>
                            <a:lnTo>
                              <a:pt x="0" y="53"/>
                            </a:lnTo>
                            <a:lnTo>
                              <a:pt x="1" y="63"/>
                            </a:lnTo>
                            <a:lnTo>
                              <a:pt x="31" y="84"/>
                            </a:lnTo>
                            <a:lnTo>
                              <a:pt x="33" y="72"/>
                            </a:lnTo>
                            <a:lnTo>
                              <a:pt x="37" y="63"/>
                            </a:lnTo>
                            <a:lnTo>
                              <a:pt x="44" y="51"/>
                            </a:lnTo>
                            <a:lnTo>
                              <a:pt x="53" y="42"/>
                            </a:lnTo>
                            <a:lnTo>
                              <a:pt x="65" y="33"/>
                            </a:lnTo>
                            <a:lnTo>
                              <a:pt x="81" y="24"/>
                            </a:lnTo>
                            <a:lnTo>
                              <a:pt x="94" y="20"/>
                            </a:lnTo>
                            <a:lnTo>
                              <a:pt x="109" y="17"/>
                            </a:lnTo>
                            <a:lnTo>
                              <a:pt x="81" y="0"/>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zh-CN" altLang="en-US"/>
                      </a:p>
                    </p:txBody>
                  </p:sp>
                </p:grpSp>
                <p:grpSp>
                  <p:nvGrpSpPr>
                    <p:cNvPr id="454" name="Group 83"/>
                    <p:cNvGrpSpPr>
                      <a:grpSpLocks/>
                    </p:cNvGrpSpPr>
                    <p:nvPr/>
                  </p:nvGrpSpPr>
                  <p:grpSpPr bwMode="auto">
                    <a:xfrm>
                      <a:off x="2481" y="4055"/>
                      <a:ext cx="363" cy="234"/>
                      <a:chOff x="2481" y="4055"/>
                      <a:chExt cx="363" cy="234"/>
                    </a:xfrm>
                  </p:grpSpPr>
                  <p:grpSp>
                    <p:nvGrpSpPr>
                      <p:cNvPr id="455" name="Group 84"/>
                      <p:cNvGrpSpPr>
                        <a:grpSpLocks/>
                      </p:cNvGrpSpPr>
                      <p:nvPr/>
                    </p:nvGrpSpPr>
                    <p:grpSpPr bwMode="auto">
                      <a:xfrm>
                        <a:off x="2654" y="4217"/>
                        <a:ext cx="33" cy="28"/>
                        <a:chOff x="2654" y="4217"/>
                        <a:chExt cx="33" cy="28"/>
                      </a:xfrm>
                    </p:grpSpPr>
                    <p:sp>
                      <p:nvSpPr>
                        <p:cNvPr id="708" name="Oval 85"/>
                        <p:cNvSpPr>
                          <a:spLocks noChangeArrowheads="1"/>
                        </p:cNvSpPr>
                        <p:nvPr/>
                      </p:nvSpPr>
                      <p:spPr bwMode="auto">
                        <a:xfrm>
                          <a:off x="2654" y="4217"/>
                          <a:ext cx="33" cy="28"/>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709" name="Oval 86"/>
                        <p:cNvSpPr>
                          <a:spLocks noChangeArrowheads="1"/>
                        </p:cNvSpPr>
                        <p:nvPr/>
                      </p:nvSpPr>
                      <p:spPr bwMode="auto">
                        <a:xfrm>
                          <a:off x="2657" y="4219"/>
                          <a:ext cx="23" cy="20"/>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710" name="Oval 87"/>
                        <p:cNvSpPr>
                          <a:spLocks noChangeArrowheads="1"/>
                        </p:cNvSpPr>
                        <p:nvPr/>
                      </p:nvSpPr>
                      <p:spPr bwMode="auto">
                        <a:xfrm>
                          <a:off x="2660" y="4219"/>
                          <a:ext cx="24" cy="24"/>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711" name="Oval 88"/>
                        <p:cNvSpPr>
                          <a:spLocks noChangeArrowheads="1"/>
                        </p:cNvSpPr>
                        <p:nvPr/>
                      </p:nvSpPr>
                      <p:spPr bwMode="auto">
                        <a:xfrm>
                          <a:off x="2670" y="4222"/>
                          <a:ext cx="12" cy="13"/>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712" name="Oval 89"/>
                        <p:cNvSpPr>
                          <a:spLocks noChangeArrowheads="1"/>
                        </p:cNvSpPr>
                        <p:nvPr/>
                      </p:nvSpPr>
                      <p:spPr bwMode="auto">
                        <a:xfrm>
                          <a:off x="2679" y="4227"/>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56" name="Group 90"/>
                      <p:cNvGrpSpPr>
                        <a:grpSpLocks/>
                      </p:cNvGrpSpPr>
                      <p:nvPr/>
                    </p:nvGrpSpPr>
                    <p:grpSpPr bwMode="auto">
                      <a:xfrm>
                        <a:off x="2637" y="4182"/>
                        <a:ext cx="33" cy="28"/>
                        <a:chOff x="2637" y="4182"/>
                        <a:chExt cx="33" cy="28"/>
                      </a:xfrm>
                    </p:grpSpPr>
                    <p:sp>
                      <p:nvSpPr>
                        <p:cNvPr id="703" name="Oval 91"/>
                        <p:cNvSpPr>
                          <a:spLocks noChangeArrowheads="1"/>
                        </p:cNvSpPr>
                        <p:nvPr/>
                      </p:nvSpPr>
                      <p:spPr bwMode="auto">
                        <a:xfrm>
                          <a:off x="2637" y="4182"/>
                          <a:ext cx="33" cy="28"/>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704" name="Oval 92"/>
                        <p:cNvSpPr>
                          <a:spLocks noChangeArrowheads="1"/>
                        </p:cNvSpPr>
                        <p:nvPr/>
                      </p:nvSpPr>
                      <p:spPr bwMode="auto">
                        <a:xfrm>
                          <a:off x="2644" y="4188"/>
                          <a:ext cx="22" cy="20"/>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705" name="Oval 93"/>
                        <p:cNvSpPr>
                          <a:spLocks noChangeArrowheads="1"/>
                        </p:cNvSpPr>
                        <p:nvPr/>
                      </p:nvSpPr>
                      <p:spPr bwMode="auto">
                        <a:xfrm>
                          <a:off x="2639" y="4183"/>
                          <a:ext cx="24" cy="25"/>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706" name="Oval 94"/>
                        <p:cNvSpPr>
                          <a:spLocks noChangeArrowheads="1"/>
                        </p:cNvSpPr>
                        <p:nvPr/>
                      </p:nvSpPr>
                      <p:spPr bwMode="auto">
                        <a:xfrm>
                          <a:off x="2641" y="4193"/>
                          <a:ext cx="13" cy="12"/>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707" name="Oval 95"/>
                        <p:cNvSpPr>
                          <a:spLocks noChangeArrowheads="1"/>
                        </p:cNvSpPr>
                        <p:nvPr/>
                      </p:nvSpPr>
                      <p:spPr bwMode="auto">
                        <a:xfrm>
                          <a:off x="2644" y="4199"/>
                          <a:ext cx="1" cy="2"/>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57" name="Group 96"/>
                      <p:cNvGrpSpPr>
                        <a:grpSpLocks/>
                      </p:cNvGrpSpPr>
                      <p:nvPr/>
                    </p:nvGrpSpPr>
                    <p:grpSpPr bwMode="auto">
                      <a:xfrm>
                        <a:off x="2692" y="4186"/>
                        <a:ext cx="33" cy="27"/>
                        <a:chOff x="2692" y="4186"/>
                        <a:chExt cx="33" cy="27"/>
                      </a:xfrm>
                    </p:grpSpPr>
                    <p:sp>
                      <p:nvSpPr>
                        <p:cNvPr id="698" name="Oval 97"/>
                        <p:cNvSpPr>
                          <a:spLocks noChangeArrowheads="1"/>
                        </p:cNvSpPr>
                        <p:nvPr/>
                      </p:nvSpPr>
                      <p:spPr bwMode="auto">
                        <a:xfrm>
                          <a:off x="2692" y="4186"/>
                          <a:ext cx="33" cy="27"/>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99" name="Oval 98"/>
                        <p:cNvSpPr>
                          <a:spLocks noChangeArrowheads="1"/>
                        </p:cNvSpPr>
                        <p:nvPr/>
                      </p:nvSpPr>
                      <p:spPr bwMode="auto">
                        <a:xfrm>
                          <a:off x="2698" y="4188"/>
                          <a:ext cx="23" cy="20"/>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700" name="Oval 99"/>
                        <p:cNvSpPr>
                          <a:spLocks noChangeArrowheads="1"/>
                        </p:cNvSpPr>
                        <p:nvPr/>
                      </p:nvSpPr>
                      <p:spPr bwMode="auto">
                        <a:xfrm>
                          <a:off x="2695" y="4188"/>
                          <a:ext cx="23" cy="24"/>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701" name="Oval 100"/>
                        <p:cNvSpPr>
                          <a:spLocks noChangeArrowheads="1"/>
                        </p:cNvSpPr>
                        <p:nvPr/>
                      </p:nvSpPr>
                      <p:spPr bwMode="auto">
                        <a:xfrm>
                          <a:off x="2697" y="4190"/>
                          <a:ext cx="13" cy="13"/>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702" name="Oval 101"/>
                        <p:cNvSpPr>
                          <a:spLocks noChangeArrowheads="1"/>
                        </p:cNvSpPr>
                        <p:nvPr/>
                      </p:nvSpPr>
                      <p:spPr bwMode="auto">
                        <a:xfrm>
                          <a:off x="2699" y="4196"/>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58" name="Group 102"/>
                      <p:cNvGrpSpPr>
                        <a:grpSpLocks/>
                      </p:cNvGrpSpPr>
                      <p:nvPr/>
                    </p:nvGrpSpPr>
                    <p:grpSpPr bwMode="auto">
                      <a:xfrm>
                        <a:off x="2740" y="4205"/>
                        <a:ext cx="24" cy="19"/>
                        <a:chOff x="2740" y="4205"/>
                        <a:chExt cx="24" cy="19"/>
                      </a:xfrm>
                    </p:grpSpPr>
                    <p:sp>
                      <p:nvSpPr>
                        <p:cNvPr id="693" name="Oval 103"/>
                        <p:cNvSpPr>
                          <a:spLocks noChangeArrowheads="1"/>
                        </p:cNvSpPr>
                        <p:nvPr/>
                      </p:nvSpPr>
                      <p:spPr bwMode="auto">
                        <a:xfrm>
                          <a:off x="2740" y="4205"/>
                          <a:ext cx="24" cy="19"/>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94" name="Oval 104"/>
                        <p:cNvSpPr>
                          <a:spLocks noChangeArrowheads="1"/>
                        </p:cNvSpPr>
                        <p:nvPr/>
                      </p:nvSpPr>
                      <p:spPr bwMode="auto">
                        <a:xfrm>
                          <a:off x="2745" y="4208"/>
                          <a:ext cx="16" cy="10"/>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95" name="Oval 105"/>
                        <p:cNvSpPr>
                          <a:spLocks noChangeArrowheads="1"/>
                        </p:cNvSpPr>
                        <p:nvPr/>
                      </p:nvSpPr>
                      <p:spPr bwMode="auto">
                        <a:xfrm>
                          <a:off x="2743" y="4208"/>
                          <a:ext cx="16" cy="13"/>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96" name="Oval 106"/>
                        <p:cNvSpPr>
                          <a:spLocks noChangeArrowheads="1"/>
                        </p:cNvSpPr>
                        <p:nvPr/>
                      </p:nvSpPr>
                      <p:spPr bwMode="auto">
                        <a:xfrm>
                          <a:off x="2744" y="4209"/>
                          <a:ext cx="8" cy="6"/>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97" name="Oval 107"/>
                        <p:cNvSpPr>
                          <a:spLocks noChangeArrowheads="1"/>
                        </p:cNvSpPr>
                        <p:nvPr/>
                      </p:nvSpPr>
                      <p:spPr bwMode="auto">
                        <a:xfrm>
                          <a:off x="2744" y="4211"/>
                          <a:ext cx="2"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59" name="Group 108"/>
                      <p:cNvGrpSpPr>
                        <a:grpSpLocks/>
                      </p:cNvGrpSpPr>
                      <p:nvPr/>
                    </p:nvGrpSpPr>
                    <p:grpSpPr bwMode="auto">
                      <a:xfrm>
                        <a:off x="2710" y="4216"/>
                        <a:ext cx="29" cy="22"/>
                        <a:chOff x="2710" y="4216"/>
                        <a:chExt cx="29" cy="22"/>
                      </a:xfrm>
                    </p:grpSpPr>
                    <p:sp>
                      <p:nvSpPr>
                        <p:cNvPr id="688" name="Oval 109"/>
                        <p:cNvSpPr>
                          <a:spLocks noChangeArrowheads="1"/>
                        </p:cNvSpPr>
                        <p:nvPr/>
                      </p:nvSpPr>
                      <p:spPr bwMode="auto">
                        <a:xfrm>
                          <a:off x="2710" y="4216"/>
                          <a:ext cx="29" cy="22"/>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89" name="Oval 110"/>
                        <p:cNvSpPr>
                          <a:spLocks noChangeArrowheads="1"/>
                        </p:cNvSpPr>
                        <p:nvPr/>
                      </p:nvSpPr>
                      <p:spPr bwMode="auto">
                        <a:xfrm>
                          <a:off x="2714" y="4217"/>
                          <a:ext cx="18" cy="14"/>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90" name="Oval 111"/>
                        <p:cNvSpPr>
                          <a:spLocks noChangeArrowheads="1"/>
                        </p:cNvSpPr>
                        <p:nvPr/>
                      </p:nvSpPr>
                      <p:spPr bwMode="auto">
                        <a:xfrm>
                          <a:off x="2716" y="4217"/>
                          <a:ext cx="20" cy="19"/>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91" name="Oval 112"/>
                        <p:cNvSpPr>
                          <a:spLocks noChangeArrowheads="1"/>
                        </p:cNvSpPr>
                        <p:nvPr/>
                      </p:nvSpPr>
                      <p:spPr bwMode="auto">
                        <a:xfrm>
                          <a:off x="2723" y="4219"/>
                          <a:ext cx="11" cy="10"/>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92" name="Oval 113"/>
                        <p:cNvSpPr>
                          <a:spLocks noChangeArrowheads="1"/>
                        </p:cNvSpPr>
                        <p:nvPr/>
                      </p:nvSpPr>
                      <p:spPr bwMode="auto">
                        <a:xfrm>
                          <a:off x="2731" y="4224"/>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60" name="Group 114"/>
                      <p:cNvGrpSpPr>
                        <a:grpSpLocks/>
                      </p:cNvGrpSpPr>
                      <p:nvPr/>
                    </p:nvGrpSpPr>
                    <p:grpSpPr bwMode="auto">
                      <a:xfrm>
                        <a:off x="2666" y="4204"/>
                        <a:ext cx="18" cy="14"/>
                        <a:chOff x="2666" y="4204"/>
                        <a:chExt cx="18" cy="14"/>
                      </a:xfrm>
                    </p:grpSpPr>
                    <p:sp>
                      <p:nvSpPr>
                        <p:cNvPr id="683" name="Oval 115"/>
                        <p:cNvSpPr>
                          <a:spLocks noChangeArrowheads="1"/>
                        </p:cNvSpPr>
                        <p:nvPr/>
                      </p:nvSpPr>
                      <p:spPr bwMode="auto">
                        <a:xfrm>
                          <a:off x="2666" y="4204"/>
                          <a:ext cx="18" cy="14"/>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84" name="Oval 116"/>
                        <p:cNvSpPr>
                          <a:spLocks noChangeArrowheads="1"/>
                        </p:cNvSpPr>
                        <p:nvPr/>
                      </p:nvSpPr>
                      <p:spPr bwMode="auto">
                        <a:xfrm>
                          <a:off x="2670" y="4205"/>
                          <a:ext cx="12" cy="10"/>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85" name="Oval 117"/>
                        <p:cNvSpPr>
                          <a:spLocks noChangeArrowheads="1"/>
                        </p:cNvSpPr>
                        <p:nvPr/>
                      </p:nvSpPr>
                      <p:spPr bwMode="auto">
                        <a:xfrm>
                          <a:off x="2668" y="4205"/>
                          <a:ext cx="12" cy="12"/>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86" name="Oval 118"/>
                        <p:cNvSpPr>
                          <a:spLocks noChangeArrowheads="1"/>
                        </p:cNvSpPr>
                        <p:nvPr/>
                      </p:nvSpPr>
                      <p:spPr bwMode="auto">
                        <a:xfrm>
                          <a:off x="2670" y="4208"/>
                          <a:ext cx="5" cy="4"/>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87" name="Oval 119"/>
                        <p:cNvSpPr>
                          <a:spLocks noChangeArrowheads="1"/>
                        </p:cNvSpPr>
                        <p:nvPr/>
                      </p:nvSpPr>
                      <p:spPr bwMode="auto">
                        <a:xfrm>
                          <a:off x="2668" y="4210"/>
                          <a:ext cx="3"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61" name="Group 120"/>
                      <p:cNvGrpSpPr>
                        <a:grpSpLocks/>
                      </p:cNvGrpSpPr>
                      <p:nvPr/>
                    </p:nvGrpSpPr>
                    <p:grpSpPr bwMode="auto">
                      <a:xfrm>
                        <a:off x="2674" y="4158"/>
                        <a:ext cx="32" cy="28"/>
                        <a:chOff x="2674" y="4158"/>
                        <a:chExt cx="32" cy="28"/>
                      </a:xfrm>
                    </p:grpSpPr>
                    <p:sp>
                      <p:nvSpPr>
                        <p:cNvPr id="678" name="Oval 121"/>
                        <p:cNvSpPr>
                          <a:spLocks noChangeArrowheads="1"/>
                        </p:cNvSpPr>
                        <p:nvPr/>
                      </p:nvSpPr>
                      <p:spPr bwMode="auto">
                        <a:xfrm>
                          <a:off x="2674" y="4158"/>
                          <a:ext cx="32" cy="28"/>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79" name="Oval 122"/>
                        <p:cNvSpPr>
                          <a:spLocks noChangeArrowheads="1"/>
                        </p:cNvSpPr>
                        <p:nvPr/>
                      </p:nvSpPr>
                      <p:spPr bwMode="auto">
                        <a:xfrm>
                          <a:off x="2677" y="4160"/>
                          <a:ext cx="23" cy="18"/>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80" name="Oval 123"/>
                        <p:cNvSpPr>
                          <a:spLocks noChangeArrowheads="1"/>
                        </p:cNvSpPr>
                        <p:nvPr/>
                      </p:nvSpPr>
                      <p:spPr bwMode="auto">
                        <a:xfrm>
                          <a:off x="2680" y="4160"/>
                          <a:ext cx="24" cy="24"/>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81" name="Oval 124"/>
                        <p:cNvSpPr>
                          <a:spLocks noChangeArrowheads="1"/>
                        </p:cNvSpPr>
                        <p:nvPr/>
                      </p:nvSpPr>
                      <p:spPr bwMode="auto">
                        <a:xfrm>
                          <a:off x="2689" y="4163"/>
                          <a:ext cx="14" cy="13"/>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82" name="Oval 125"/>
                        <p:cNvSpPr>
                          <a:spLocks noChangeArrowheads="1"/>
                        </p:cNvSpPr>
                        <p:nvPr/>
                      </p:nvSpPr>
                      <p:spPr bwMode="auto">
                        <a:xfrm>
                          <a:off x="2699" y="4167"/>
                          <a:ext cx="1" cy="2"/>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62" name="Group 126"/>
                      <p:cNvGrpSpPr>
                        <a:grpSpLocks/>
                      </p:cNvGrpSpPr>
                      <p:nvPr/>
                    </p:nvGrpSpPr>
                    <p:grpSpPr bwMode="auto">
                      <a:xfrm>
                        <a:off x="2657" y="4122"/>
                        <a:ext cx="33" cy="27"/>
                        <a:chOff x="2657" y="4122"/>
                        <a:chExt cx="33" cy="27"/>
                      </a:xfrm>
                    </p:grpSpPr>
                    <p:sp>
                      <p:nvSpPr>
                        <p:cNvPr id="673" name="Oval 127"/>
                        <p:cNvSpPr>
                          <a:spLocks noChangeArrowheads="1"/>
                        </p:cNvSpPr>
                        <p:nvPr/>
                      </p:nvSpPr>
                      <p:spPr bwMode="auto">
                        <a:xfrm>
                          <a:off x="2657" y="4122"/>
                          <a:ext cx="33" cy="27"/>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74" name="Oval 128"/>
                        <p:cNvSpPr>
                          <a:spLocks noChangeArrowheads="1"/>
                        </p:cNvSpPr>
                        <p:nvPr/>
                      </p:nvSpPr>
                      <p:spPr bwMode="auto">
                        <a:xfrm>
                          <a:off x="2663" y="4130"/>
                          <a:ext cx="22" cy="18"/>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75" name="Oval 129"/>
                        <p:cNvSpPr>
                          <a:spLocks noChangeArrowheads="1"/>
                        </p:cNvSpPr>
                        <p:nvPr/>
                      </p:nvSpPr>
                      <p:spPr bwMode="auto">
                        <a:xfrm>
                          <a:off x="2660" y="4123"/>
                          <a:ext cx="24" cy="24"/>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76" name="Oval 130"/>
                        <p:cNvSpPr>
                          <a:spLocks noChangeArrowheads="1"/>
                        </p:cNvSpPr>
                        <p:nvPr/>
                      </p:nvSpPr>
                      <p:spPr bwMode="auto">
                        <a:xfrm>
                          <a:off x="2662" y="4134"/>
                          <a:ext cx="12" cy="12"/>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77" name="Oval 131"/>
                        <p:cNvSpPr>
                          <a:spLocks noChangeArrowheads="1"/>
                        </p:cNvSpPr>
                        <p:nvPr/>
                      </p:nvSpPr>
                      <p:spPr bwMode="auto">
                        <a:xfrm>
                          <a:off x="2665" y="4140"/>
                          <a:ext cx="1" cy="3"/>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63" name="Group 132"/>
                      <p:cNvGrpSpPr>
                        <a:grpSpLocks/>
                      </p:cNvGrpSpPr>
                      <p:nvPr/>
                    </p:nvGrpSpPr>
                    <p:grpSpPr bwMode="auto">
                      <a:xfrm>
                        <a:off x="2708" y="4128"/>
                        <a:ext cx="32" cy="28"/>
                        <a:chOff x="2708" y="4128"/>
                        <a:chExt cx="32" cy="28"/>
                      </a:xfrm>
                    </p:grpSpPr>
                    <p:sp>
                      <p:nvSpPr>
                        <p:cNvPr id="668" name="Oval 133"/>
                        <p:cNvSpPr>
                          <a:spLocks noChangeArrowheads="1"/>
                        </p:cNvSpPr>
                        <p:nvPr/>
                      </p:nvSpPr>
                      <p:spPr bwMode="auto">
                        <a:xfrm>
                          <a:off x="2708" y="4128"/>
                          <a:ext cx="32" cy="28"/>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69" name="Oval 134"/>
                        <p:cNvSpPr>
                          <a:spLocks noChangeArrowheads="1"/>
                        </p:cNvSpPr>
                        <p:nvPr/>
                      </p:nvSpPr>
                      <p:spPr bwMode="auto">
                        <a:xfrm>
                          <a:off x="2715" y="4131"/>
                          <a:ext cx="22" cy="18"/>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70" name="Oval 135"/>
                        <p:cNvSpPr>
                          <a:spLocks noChangeArrowheads="1"/>
                        </p:cNvSpPr>
                        <p:nvPr/>
                      </p:nvSpPr>
                      <p:spPr bwMode="auto">
                        <a:xfrm>
                          <a:off x="2710" y="4131"/>
                          <a:ext cx="25" cy="22"/>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71" name="Oval 136"/>
                        <p:cNvSpPr>
                          <a:spLocks noChangeArrowheads="1"/>
                        </p:cNvSpPr>
                        <p:nvPr/>
                      </p:nvSpPr>
                      <p:spPr bwMode="auto">
                        <a:xfrm>
                          <a:off x="2712" y="4133"/>
                          <a:ext cx="14" cy="13"/>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72" name="Oval 137"/>
                        <p:cNvSpPr>
                          <a:spLocks noChangeArrowheads="1"/>
                        </p:cNvSpPr>
                        <p:nvPr/>
                      </p:nvSpPr>
                      <p:spPr bwMode="auto">
                        <a:xfrm>
                          <a:off x="2716" y="4137"/>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64" name="Group 138"/>
                      <p:cNvGrpSpPr>
                        <a:grpSpLocks/>
                      </p:cNvGrpSpPr>
                      <p:nvPr/>
                    </p:nvGrpSpPr>
                    <p:grpSpPr bwMode="auto">
                      <a:xfrm>
                        <a:off x="2761" y="4146"/>
                        <a:ext cx="22" cy="18"/>
                        <a:chOff x="2761" y="4146"/>
                        <a:chExt cx="22" cy="18"/>
                      </a:xfrm>
                    </p:grpSpPr>
                    <p:sp>
                      <p:nvSpPr>
                        <p:cNvPr id="663" name="Oval 139"/>
                        <p:cNvSpPr>
                          <a:spLocks noChangeArrowheads="1"/>
                        </p:cNvSpPr>
                        <p:nvPr/>
                      </p:nvSpPr>
                      <p:spPr bwMode="auto">
                        <a:xfrm>
                          <a:off x="2761" y="4146"/>
                          <a:ext cx="22" cy="18"/>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64" name="Oval 140"/>
                        <p:cNvSpPr>
                          <a:spLocks noChangeArrowheads="1"/>
                        </p:cNvSpPr>
                        <p:nvPr/>
                      </p:nvSpPr>
                      <p:spPr bwMode="auto">
                        <a:xfrm>
                          <a:off x="2766" y="4147"/>
                          <a:ext cx="15" cy="13"/>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65" name="Oval 141"/>
                        <p:cNvSpPr>
                          <a:spLocks noChangeArrowheads="1"/>
                        </p:cNvSpPr>
                        <p:nvPr/>
                      </p:nvSpPr>
                      <p:spPr bwMode="auto">
                        <a:xfrm>
                          <a:off x="2764" y="4148"/>
                          <a:ext cx="15" cy="14"/>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66" name="Oval 142"/>
                        <p:cNvSpPr>
                          <a:spLocks noChangeArrowheads="1"/>
                        </p:cNvSpPr>
                        <p:nvPr/>
                      </p:nvSpPr>
                      <p:spPr bwMode="auto">
                        <a:xfrm>
                          <a:off x="2764" y="4149"/>
                          <a:ext cx="8" cy="8"/>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67" name="Oval 143"/>
                        <p:cNvSpPr>
                          <a:spLocks noChangeArrowheads="1"/>
                        </p:cNvSpPr>
                        <p:nvPr/>
                      </p:nvSpPr>
                      <p:spPr bwMode="auto">
                        <a:xfrm>
                          <a:off x="2764" y="4151"/>
                          <a:ext cx="3"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65" name="Group 144"/>
                      <p:cNvGrpSpPr>
                        <a:grpSpLocks/>
                      </p:cNvGrpSpPr>
                      <p:nvPr/>
                    </p:nvGrpSpPr>
                    <p:grpSpPr bwMode="auto">
                      <a:xfrm>
                        <a:off x="2731" y="4157"/>
                        <a:ext cx="28" cy="21"/>
                        <a:chOff x="2731" y="4157"/>
                        <a:chExt cx="28" cy="21"/>
                      </a:xfrm>
                    </p:grpSpPr>
                    <p:sp>
                      <p:nvSpPr>
                        <p:cNvPr id="658" name="Oval 145"/>
                        <p:cNvSpPr>
                          <a:spLocks noChangeArrowheads="1"/>
                        </p:cNvSpPr>
                        <p:nvPr/>
                      </p:nvSpPr>
                      <p:spPr bwMode="auto">
                        <a:xfrm>
                          <a:off x="2731" y="4157"/>
                          <a:ext cx="28" cy="21"/>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59" name="Oval 146"/>
                        <p:cNvSpPr>
                          <a:spLocks noChangeArrowheads="1"/>
                        </p:cNvSpPr>
                        <p:nvPr/>
                      </p:nvSpPr>
                      <p:spPr bwMode="auto">
                        <a:xfrm>
                          <a:off x="2733" y="4159"/>
                          <a:ext cx="19" cy="14"/>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60" name="Oval 147"/>
                        <p:cNvSpPr>
                          <a:spLocks noChangeArrowheads="1"/>
                        </p:cNvSpPr>
                        <p:nvPr/>
                      </p:nvSpPr>
                      <p:spPr bwMode="auto">
                        <a:xfrm>
                          <a:off x="2736" y="4159"/>
                          <a:ext cx="20" cy="17"/>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61" name="Oval 148"/>
                        <p:cNvSpPr>
                          <a:spLocks noChangeArrowheads="1"/>
                        </p:cNvSpPr>
                        <p:nvPr/>
                      </p:nvSpPr>
                      <p:spPr bwMode="auto">
                        <a:xfrm>
                          <a:off x="2744" y="4160"/>
                          <a:ext cx="10" cy="10"/>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62" name="Oval 149"/>
                        <p:cNvSpPr>
                          <a:spLocks noChangeArrowheads="1"/>
                        </p:cNvSpPr>
                        <p:nvPr/>
                      </p:nvSpPr>
                      <p:spPr bwMode="auto">
                        <a:xfrm>
                          <a:off x="2752" y="4164"/>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66" name="Group 150"/>
                      <p:cNvGrpSpPr>
                        <a:grpSpLocks/>
                      </p:cNvGrpSpPr>
                      <p:nvPr/>
                    </p:nvGrpSpPr>
                    <p:grpSpPr bwMode="auto">
                      <a:xfrm>
                        <a:off x="2687" y="4146"/>
                        <a:ext cx="16" cy="14"/>
                        <a:chOff x="2687" y="4146"/>
                        <a:chExt cx="16" cy="14"/>
                      </a:xfrm>
                    </p:grpSpPr>
                    <p:sp>
                      <p:nvSpPr>
                        <p:cNvPr id="653" name="Oval 151"/>
                        <p:cNvSpPr>
                          <a:spLocks noChangeArrowheads="1"/>
                        </p:cNvSpPr>
                        <p:nvPr/>
                      </p:nvSpPr>
                      <p:spPr bwMode="auto">
                        <a:xfrm>
                          <a:off x="2687" y="4146"/>
                          <a:ext cx="16" cy="14"/>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54" name="Oval 152"/>
                        <p:cNvSpPr>
                          <a:spLocks noChangeArrowheads="1"/>
                        </p:cNvSpPr>
                        <p:nvPr/>
                      </p:nvSpPr>
                      <p:spPr bwMode="auto">
                        <a:xfrm>
                          <a:off x="2690" y="4146"/>
                          <a:ext cx="11" cy="10"/>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55" name="Oval 153"/>
                        <p:cNvSpPr>
                          <a:spLocks noChangeArrowheads="1"/>
                        </p:cNvSpPr>
                        <p:nvPr/>
                      </p:nvSpPr>
                      <p:spPr bwMode="auto">
                        <a:xfrm>
                          <a:off x="2688" y="4146"/>
                          <a:ext cx="12" cy="12"/>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56" name="Oval 154"/>
                        <p:cNvSpPr>
                          <a:spLocks noChangeArrowheads="1"/>
                        </p:cNvSpPr>
                        <p:nvPr/>
                      </p:nvSpPr>
                      <p:spPr bwMode="auto">
                        <a:xfrm>
                          <a:off x="2689" y="4147"/>
                          <a:ext cx="6" cy="5"/>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57" name="Oval 155"/>
                        <p:cNvSpPr>
                          <a:spLocks noChangeArrowheads="1"/>
                        </p:cNvSpPr>
                        <p:nvPr/>
                      </p:nvSpPr>
                      <p:spPr bwMode="auto">
                        <a:xfrm>
                          <a:off x="2689" y="4149"/>
                          <a:ext cx="2"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67" name="Group 156"/>
                      <p:cNvGrpSpPr>
                        <a:grpSpLocks/>
                      </p:cNvGrpSpPr>
                      <p:nvPr/>
                    </p:nvGrpSpPr>
                    <p:grpSpPr bwMode="auto">
                      <a:xfrm>
                        <a:off x="2558" y="4195"/>
                        <a:ext cx="25" cy="20"/>
                        <a:chOff x="2558" y="4195"/>
                        <a:chExt cx="25" cy="20"/>
                      </a:xfrm>
                    </p:grpSpPr>
                    <p:sp>
                      <p:nvSpPr>
                        <p:cNvPr id="648" name="Oval 157"/>
                        <p:cNvSpPr>
                          <a:spLocks noChangeArrowheads="1"/>
                        </p:cNvSpPr>
                        <p:nvPr/>
                      </p:nvSpPr>
                      <p:spPr bwMode="auto">
                        <a:xfrm>
                          <a:off x="2558" y="4195"/>
                          <a:ext cx="25" cy="20"/>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49" name="Oval 158"/>
                        <p:cNvSpPr>
                          <a:spLocks noChangeArrowheads="1"/>
                        </p:cNvSpPr>
                        <p:nvPr/>
                      </p:nvSpPr>
                      <p:spPr bwMode="auto">
                        <a:xfrm>
                          <a:off x="2561" y="4197"/>
                          <a:ext cx="17" cy="13"/>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50" name="Oval 159"/>
                        <p:cNvSpPr>
                          <a:spLocks noChangeArrowheads="1"/>
                        </p:cNvSpPr>
                        <p:nvPr/>
                      </p:nvSpPr>
                      <p:spPr bwMode="auto">
                        <a:xfrm>
                          <a:off x="2563" y="4197"/>
                          <a:ext cx="17" cy="16"/>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51" name="Oval 160"/>
                        <p:cNvSpPr>
                          <a:spLocks noChangeArrowheads="1"/>
                        </p:cNvSpPr>
                        <p:nvPr/>
                      </p:nvSpPr>
                      <p:spPr bwMode="auto">
                        <a:xfrm>
                          <a:off x="2570" y="4199"/>
                          <a:ext cx="10" cy="9"/>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52" name="Oval 161"/>
                        <p:cNvSpPr>
                          <a:spLocks noChangeArrowheads="1"/>
                        </p:cNvSpPr>
                        <p:nvPr/>
                      </p:nvSpPr>
                      <p:spPr bwMode="auto">
                        <a:xfrm>
                          <a:off x="2577" y="4201"/>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68" name="Group 162"/>
                      <p:cNvGrpSpPr>
                        <a:grpSpLocks/>
                      </p:cNvGrpSpPr>
                      <p:nvPr/>
                    </p:nvGrpSpPr>
                    <p:grpSpPr bwMode="auto">
                      <a:xfrm>
                        <a:off x="2591" y="4161"/>
                        <a:ext cx="25" cy="24"/>
                        <a:chOff x="2591" y="4161"/>
                        <a:chExt cx="25" cy="24"/>
                      </a:xfrm>
                    </p:grpSpPr>
                    <p:sp>
                      <p:nvSpPr>
                        <p:cNvPr id="643" name="Oval 163"/>
                        <p:cNvSpPr>
                          <a:spLocks noChangeArrowheads="1"/>
                        </p:cNvSpPr>
                        <p:nvPr/>
                      </p:nvSpPr>
                      <p:spPr bwMode="auto">
                        <a:xfrm>
                          <a:off x="2591" y="4161"/>
                          <a:ext cx="25" cy="24"/>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44" name="Oval 164"/>
                        <p:cNvSpPr>
                          <a:spLocks noChangeArrowheads="1"/>
                        </p:cNvSpPr>
                        <p:nvPr/>
                      </p:nvSpPr>
                      <p:spPr bwMode="auto">
                        <a:xfrm>
                          <a:off x="2596" y="4164"/>
                          <a:ext cx="18" cy="14"/>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45" name="Oval 165"/>
                        <p:cNvSpPr>
                          <a:spLocks noChangeArrowheads="1"/>
                        </p:cNvSpPr>
                        <p:nvPr/>
                      </p:nvSpPr>
                      <p:spPr bwMode="auto">
                        <a:xfrm>
                          <a:off x="2593" y="4164"/>
                          <a:ext cx="19" cy="19"/>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46" name="Oval 166"/>
                        <p:cNvSpPr>
                          <a:spLocks noChangeArrowheads="1"/>
                        </p:cNvSpPr>
                        <p:nvPr/>
                      </p:nvSpPr>
                      <p:spPr bwMode="auto">
                        <a:xfrm>
                          <a:off x="2594" y="4165"/>
                          <a:ext cx="10" cy="11"/>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47" name="Oval 167"/>
                        <p:cNvSpPr>
                          <a:spLocks noChangeArrowheads="1"/>
                        </p:cNvSpPr>
                        <p:nvPr/>
                      </p:nvSpPr>
                      <p:spPr bwMode="auto">
                        <a:xfrm>
                          <a:off x="2596" y="4169"/>
                          <a:ext cx="1" cy="2"/>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69" name="Group 168"/>
                      <p:cNvGrpSpPr>
                        <a:grpSpLocks/>
                      </p:cNvGrpSpPr>
                      <p:nvPr/>
                    </p:nvGrpSpPr>
                    <p:grpSpPr bwMode="auto">
                      <a:xfrm>
                        <a:off x="2634" y="4167"/>
                        <a:ext cx="23" cy="18"/>
                        <a:chOff x="2634" y="4167"/>
                        <a:chExt cx="23" cy="18"/>
                      </a:xfrm>
                    </p:grpSpPr>
                    <p:sp>
                      <p:nvSpPr>
                        <p:cNvPr id="638" name="Oval 169"/>
                        <p:cNvSpPr>
                          <a:spLocks noChangeArrowheads="1"/>
                        </p:cNvSpPr>
                        <p:nvPr/>
                      </p:nvSpPr>
                      <p:spPr bwMode="auto">
                        <a:xfrm>
                          <a:off x="2634" y="4167"/>
                          <a:ext cx="23" cy="18"/>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39" name="Oval 170"/>
                        <p:cNvSpPr>
                          <a:spLocks noChangeArrowheads="1"/>
                        </p:cNvSpPr>
                        <p:nvPr/>
                      </p:nvSpPr>
                      <p:spPr bwMode="auto">
                        <a:xfrm>
                          <a:off x="2639" y="4169"/>
                          <a:ext cx="15" cy="10"/>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40" name="Oval 171"/>
                        <p:cNvSpPr>
                          <a:spLocks noChangeArrowheads="1"/>
                        </p:cNvSpPr>
                        <p:nvPr/>
                      </p:nvSpPr>
                      <p:spPr bwMode="auto">
                        <a:xfrm>
                          <a:off x="2636" y="4169"/>
                          <a:ext cx="16" cy="14"/>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41" name="Oval 172"/>
                        <p:cNvSpPr>
                          <a:spLocks noChangeArrowheads="1"/>
                        </p:cNvSpPr>
                        <p:nvPr/>
                      </p:nvSpPr>
                      <p:spPr bwMode="auto">
                        <a:xfrm>
                          <a:off x="2638" y="4172"/>
                          <a:ext cx="8" cy="5"/>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42" name="Oval 173"/>
                        <p:cNvSpPr>
                          <a:spLocks noChangeArrowheads="1"/>
                        </p:cNvSpPr>
                        <p:nvPr/>
                      </p:nvSpPr>
                      <p:spPr bwMode="auto">
                        <a:xfrm>
                          <a:off x="2639" y="4173"/>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70" name="Group 174"/>
                      <p:cNvGrpSpPr>
                        <a:grpSpLocks/>
                      </p:cNvGrpSpPr>
                      <p:nvPr/>
                    </p:nvGrpSpPr>
                    <p:grpSpPr bwMode="auto">
                      <a:xfrm>
                        <a:off x="2607" y="4186"/>
                        <a:ext cx="27" cy="22"/>
                        <a:chOff x="2607" y="4186"/>
                        <a:chExt cx="27" cy="22"/>
                      </a:xfrm>
                    </p:grpSpPr>
                    <p:sp>
                      <p:nvSpPr>
                        <p:cNvPr id="633" name="Oval 175"/>
                        <p:cNvSpPr>
                          <a:spLocks noChangeArrowheads="1"/>
                        </p:cNvSpPr>
                        <p:nvPr/>
                      </p:nvSpPr>
                      <p:spPr bwMode="auto">
                        <a:xfrm>
                          <a:off x="2607" y="4186"/>
                          <a:ext cx="27" cy="22"/>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34" name="Oval 176"/>
                        <p:cNvSpPr>
                          <a:spLocks noChangeArrowheads="1"/>
                        </p:cNvSpPr>
                        <p:nvPr/>
                      </p:nvSpPr>
                      <p:spPr bwMode="auto">
                        <a:xfrm>
                          <a:off x="2610" y="4188"/>
                          <a:ext cx="19" cy="13"/>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35" name="Oval 177"/>
                        <p:cNvSpPr>
                          <a:spLocks noChangeArrowheads="1"/>
                        </p:cNvSpPr>
                        <p:nvPr/>
                      </p:nvSpPr>
                      <p:spPr bwMode="auto">
                        <a:xfrm>
                          <a:off x="2612" y="4188"/>
                          <a:ext cx="20" cy="17"/>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36" name="Oval 178"/>
                        <p:cNvSpPr>
                          <a:spLocks noChangeArrowheads="1"/>
                        </p:cNvSpPr>
                        <p:nvPr/>
                      </p:nvSpPr>
                      <p:spPr bwMode="auto">
                        <a:xfrm>
                          <a:off x="2619" y="4190"/>
                          <a:ext cx="11" cy="9"/>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37" name="Oval 179"/>
                        <p:cNvSpPr>
                          <a:spLocks noChangeArrowheads="1"/>
                        </p:cNvSpPr>
                        <p:nvPr/>
                      </p:nvSpPr>
                      <p:spPr bwMode="auto">
                        <a:xfrm>
                          <a:off x="2629" y="4193"/>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71" name="Group 180"/>
                      <p:cNvGrpSpPr>
                        <a:grpSpLocks/>
                      </p:cNvGrpSpPr>
                      <p:nvPr/>
                    </p:nvGrpSpPr>
                    <p:grpSpPr bwMode="auto">
                      <a:xfrm>
                        <a:off x="2481" y="4184"/>
                        <a:ext cx="18" cy="15"/>
                        <a:chOff x="2481" y="4184"/>
                        <a:chExt cx="18" cy="15"/>
                      </a:xfrm>
                    </p:grpSpPr>
                    <p:sp>
                      <p:nvSpPr>
                        <p:cNvPr id="628" name="Oval 181"/>
                        <p:cNvSpPr>
                          <a:spLocks noChangeArrowheads="1"/>
                        </p:cNvSpPr>
                        <p:nvPr/>
                      </p:nvSpPr>
                      <p:spPr bwMode="auto">
                        <a:xfrm>
                          <a:off x="2481" y="4184"/>
                          <a:ext cx="18" cy="15"/>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29" name="Oval 182"/>
                        <p:cNvSpPr>
                          <a:spLocks noChangeArrowheads="1"/>
                        </p:cNvSpPr>
                        <p:nvPr/>
                      </p:nvSpPr>
                      <p:spPr bwMode="auto">
                        <a:xfrm>
                          <a:off x="2486" y="4185"/>
                          <a:ext cx="11" cy="8"/>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30" name="Oval 183"/>
                        <p:cNvSpPr>
                          <a:spLocks noChangeArrowheads="1"/>
                        </p:cNvSpPr>
                        <p:nvPr/>
                      </p:nvSpPr>
                      <p:spPr bwMode="auto">
                        <a:xfrm>
                          <a:off x="2484" y="4185"/>
                          <a:ext cx="11" cy="13"/>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31" name="Oval 184"/>
                        <p:cNvSpPr>
                          <a:spLocks noChangeArrowheads="1"/>
                        </p:cNvSpPr>
                        <p:nvPr/>
                      </p:nvSpPr>
                      <p:spPr bwMode="auto">
                        <a:xfrm>
                          <a:off x="2484" y="4186"/>
                          <a:ext cx="7" cy="5"/>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32" name="Oval 185"/>
                        <p:cNvSpPr>
                          <a:spLocks noChangeArrowheads="1"/>
                        </p:cNvSpPr>
                        <p:nvPr/>
                      </p:nvSpPr>
                      <p:spPr bwMode="auto">
                        <a:xfrm>
                          <a:off x="2484" y="4188"/>
                          <a:ext cx="2"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72" name="Group 186"/>
                      <p:cNvGrpSpPr>
                        <a:grpSpLocks/>
                      </p:cNvGrpSpPr>
                      <p:nvPr/>
                    </p:nvGrpSpPr>
                    <p:grpSpPr bwMode="auto">
                      <a:xfrm>
                        <a:off x="2734" y="4174"/>
                        <a:ext cx="33" cy="27"/>
                        <a:chOff x="2734" y="4174"/>
                        <a:chExt cx="33" cy="27"/>
                      </a:xfrm>
                    </p:grpSpPr>
                    <p:sp>
                      <p:nvSpPr>
                        <p:cNvPr id="623" name="Oval 187"/>
                        <p:cNvSpPr>
                          <a:spLocks noChangeArrowheads="1"/>
                        </p:cNvSpPr>
                        <p:nvPr/>
                      </p:nvSpPr>
                      <p:spPr bwMode="auto">
                        <a:xfrm>
                          <a:off x="2734" y="4174"/>
                          <a:ext cx="33" cy="27"/>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24" name="Oval 188"/>
                        <p:cNvSpPr>
                          <a:spLocks noChangeArrowheads="1"/>
                        </p:cNvSpPr>
                        <p:nvPr/>
                      </p:nvSpPr>
                      <p:spPr bwMode="auto">
                        <a:xfrm>
                          <a:off x="2737" y="4176"/>
                          <a:ext cx="22" cy="20"/>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25" name="Oval 189"/>
                        <p:cNvSpPr>
                          <a:spLocks noChangeArrowheads="1"/>
                        </p:cNvSpPr>
                        <p:nvPr/>
                      </p:nvSpPr>
                      <p:spPr bwMode="auto">
                        <a:xfrm>
                          <a:off x="2739" y="4176"/>
                          <a:ext cx="25" cy="24"/>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26" name="Oval 190"/>
                        <p:cNvSpPr>
                          <a:spLocks noChangeArrowheads="1"/>
                        </p:cNvSpPr>
                        <p:nvPr/>
                      </p:nvSpPr>
                      <p:spPr bwMode="auto">
                        <a:xfrm>
                          <a:off x="2749" y="4178"/>
                          <a:ext cx="13" cy="12"/>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27" name="Oval 191"/>
                        <p:cNvSpPr>
                          <a:spLocks noChangeArrowheads="1"/>
                        </p:cNvSpPr>
                        <p:nvPr/>
                      </p:nvSpPr>
                      <p:spPr bwMode="auto">
                        <a:xfrm>
                          <a:off x="2759" y="4183"/>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73" name="Group 192"/>
                      <p:cNvGrpSpPr>
                        <a:grpSpLocks/>
                      </p:cNvGrpSpPr>
                      <p:nvPr/>
                    </p:nvGrpSpPr>
                    <p:grpSpPr bwMode="auto">
                      <a:xfrm>
                        <a:off x="2726" y="4112"/>
                        <a:ext cx="33" cy="27"/>
                        <a:chOff x="2726" y="4112"/>
                        <a:chExt cx="33" cy="27"/>
                      </a:xfrm>
                    </p:grpSpPr>
                    <p:sp>
                      <p:nvSpPr>
                        <p:cNvPr id="618" name="Oval 193"/>
                        <p:cNvSpPr>
                          <a:spLocks noChangeArrowheads="1"/>
                        </p:cNvSpPr>
                        <p:nvPr/>
                      </p:nvSpPr>
                      <p:spPr bwMode="auto">
                        <a:xfrm>
                          <a:off x="2726" y="4112"/>
                          <a:ext cx="33" cy="27"/>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19" name="Oval 194"/>
                        <p:cNvSpPr>
                          <a:spLocks noChangeArrowheads="1"/>
                        </p:cNvSpPr>
                        <p:nvPr/>
                      </p:nvSpPr>
                      <p:spPr bwMode="auto">
                        <a:xfrm>
                          <a:off x="2733" y="4118"/>
                          <a:ext cx="23" cy="19"/>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20" name="Oval 195"/>
                        <p:cNvSpPr>
                          <a:spLocks noChangeArrowheads="1"/>
                        </p:cNvSpPr>
                        <p:nvPr/>
                      </p:nvSpPr>
                      <p:spPr bwMode="auto">
                        <a:xfrm>
                          <a:off x="2729" y="4113"/>
                          <a:ext cx="25" cy="24"/>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21" name="Oval 196"/>
                        <p:cNvSpPr>
                          <a:spLocks noChangeArrowheads="1"/>
                        </p:cNvSpPr>
                        <p:nvPr/>
                      </p:nvSpPr>
                      <p:spPr bwMode="auto">
                        <a:xfrm>
                          <a:off x="2731" y="4122"/>
                          <a:ext cx="13" cy="13"/>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22" name="Oval 197"/>
                        <p:cNvSpPr>
                          <a:spLocks noChangeArrowheads="1"/>
                        </p:cNvSpPr>
                        <p:nvPr/>
                      </p:nvSpPr>
                      <p:spPr bwMode="auto">
                        <a:xfrm>
                          <a:off x="2734" y="4128"/>
                          <a:ext cx="1" cy="3"/>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74" name="Group 198"/>
                      <p:cNvGrpSpPr>
                        <a:grpSpLocks/>
                      </p:cNvGrpSpPr>
                      <p:nvPr/>
                    </p:nvGrpSpPr>
                    <p:grpSpPr bwMode="auto">
                      <a:xfrm>
                        <a:off x="2780" y="4136"/>
                        <a:ext cx="33" cy="28"/>
                        <a:chOff x="2780" y="4136"/>
                        <a:chExt cx="33" cy="28"/>
                      </a:xfrm>
                    </p:grpSpPr>
                    <p:sp>
                      <p:nvSpPr>
                        <p:cNvPr id="613" name="Oval 199"/>
                        <p:cNvSpPr>
                          <a:spLocks noChangeArrowheads="1"/>
                        </p:cNvSpPr>
                        <p:nvPr/>
                      </p:nvSpPr>
                      <p:spPr bwMode="auto">
                        <a:xfrm>
                          <a:off x="2780" y="4136"/>
                          <a:ext cx="33" cy="28"/>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14" name="Oval 200"/>
                        <p:cNvSpPr>
                          <a:spLocks noChangeArrowheads="1"/>
                        </p:cNvSpPr>
                        <p:nvPr/>
                      </p:nvSpPr>
                      <p:spPr bwMode="auto">
                        <a:xfrm>
                          <a:off x="2787" y="4138"/>
                          <a:ext cx="23" cy="19"/>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15" name="Oval 201"/>
                        <p:cNvSpPr>
                          <a:spLocks noChangeArrowheads="1"/>
                        </p:cNvSpPr>
                        <p:nvPr/>
                      </p:nvSpPr>
                      <p:spPr bwMode="auto">
                        <a:xfrm>
                          <a:off x="2783" y="4138"/>
                          <a:ext cx="24" cy="23"/>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16" name="Oval 202"/>
                        <p:cNvSpPr>
                          <a:spLocks noChangeArrowheads="1"/>
                        </p:cNvSpPr>
                        <p:nvPr/>
                      </p:nvSpPr>
                      <p:spPr bwMode="auto">
                        <a:xfrm>
                          <a:off x="2785" y="4140"/>
                          <a:ext cx="12" cy="12"/>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17" name="Oval 203"/>
                        <p:cNvSpPr>
                          <a:spLocks noChangeArrowheads="1"/>
                        </p:cNvSpPr>
                        <p:nvPr/>
                      </p:nvSpPr>
                      <p:spPr bwMode="auto">
                        <a:xfrm>
                          <a:off x="2788" y="4146"/>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75" name="Group 204"/>
                      <p:cNvGrpSpPr>
                        <a:grpSpLocks/>
                      </p:cNvGrpSpPr>
                      <p:nvPr/>
                    </p:nvGrpSpPr>
                    <p:grpSpPr bwMode="auto">
                      <a:xfrm>
                        <a:off x="2822" y="4154"/>
                        <a:ext cx="22" cy="18"/>
                        <a:chOff x="2822" y="4154"/>
                        <a:chExt cx="22" cy="18"/>
                      </a:xfrm>
                    </p:grpSpPr>
                    <p:sp>
                      <p:nvSpPr>
                        <p:cNvPr id="608" name="Oval 205"/>
                        <p:cNvSpPr>
                          <a:spLocks noChangeArrowheads="1"/>
                        </p:cNvSpPr>
                        <p:nvPr/>
                      </p:nvSpPr>
                      <p:spPr bwMode="auto">
                        <a:xfrm>
                          <a:off x="2822" y="4154"/>
                          <a:ext cx="22" cy="18"/>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09" name="Oval 206"/>
                        <p:cNvSpPr>
                          <a:spLocks noChangeArrowheads="1"/>
                        </p:cNvSpPr>
                        <p:nvPr/>
                      </p:nvSpPr>
                      <p:spPr bwMode="auto">
                        <a:xfrm>
                          <a:off x="2827" y="4157"/>
                          <a:ext cx="15" cy="10"/>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10" name="Oval 207"/>
                        <p:cNvSpPr>
                          <a:spLocks noChangeArrowheads="1"/>
                        </p:cNvSpPr>
                        <p:nvPr/>
                      </p:nvSpPr>
                      <p:spPr bwMode="auto">
                        <a:xfrm>
                          <a:off x="2824" y="4157"/>
                          <a:ext cx="17" cy="15"/>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11" name="Oval 208"/>
                        <p:cNvSpPr>
                          <a:spLocks noChangeArrowheads="1"/>
                        </p:cNvSpPr>
                        <p:nvPr/>
                      </p:nvSpPr>
                      <p:spPr bwMode="auto">
                        <a:xfrm>
                          <a:off x="2825" y="4158"/>
                          <a:ext cx="8" cy="7"/>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12" name="Oval 209"/>
                        <p:cNvSpPr>
                          <a:spLocks noChangeArrowheads="1"/>
                        </p:cNvSpPr>
                        <p:nvPr/>
                      </p:nvSpPr>
                      <p:spPr bwMode="auto">
                        <a:xfrm>
                          <a:off x="2826" y="4160"/>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76" name="Group 210"/>
                      <p:cNvGrpSpPr>
                        <a:grpSpLocks/>
                      </p:cNvGrpSpPr>
                      <p:nvPr/>
                    </p:nvGrpSpPr>
                    <p:grpSpPr bwMode="auto">
                      <a:xfrm>
                        <a:off x="2680" y="4215"/>
                        <a:ext cx="27" cy="21"/>
                        <a:chOff x="2680" y="4215"/>
                        <a:chExt cx="27" cy="21"/>
                      </a:xfrm>
                    </p:grpSpPr>
                    <p:sp>
                      <p:nvSpPr>
                        <p:cNvPr id="603" name="Oval 211"/>
                        <p:cNvSpPr>
                          <a:spLocks noChangeArrowheads="1"/>
                        </p:cNvSpPr>
                        <p:nvPr/>
                      </p:nvSpPr>
                      <p:spPr bwMode="auto">
                        <a:xfrm>
                          <a:off x="2680" y="4215"/>
                          <a:ext cx="27" cy="21"/>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04" name="Oval 212"/>
                        <p:cNvSpPr>
                          <a:spLocks noChangeArrowheads="1"/>
                        </p:cNvSpPr>
                        <p:nvPr/>
                      </p:nvSpPr>
                      <p:spPr bwMode="auto">
                        <a:xfrm>
                          <a:off x="2683" y="4216"/>
                          <a:ext cx="18" cy="15"/>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05" name="Oval 213"/>
                        <p:cNvSpPr>
                          <a:spLocks noChangeArrowheads="1"/>
                        </p:cNvSpPr>
                        <p:nvPr/>
                      </p:nvSpPr>
                      <p:spPr bwMode="auto">
                        <a:xfrm>
                          <a:off x="2685" y="4216"/>
                          <a:ext cx="20" cy="19"/>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06" name="Oval 214"/>
                        <p:cNvSpPr>
                          <a:spLocks noChangeArrowheads="1"/>
                        </p:cNvSpPr>
                        <p:nvPr/>
                      </p:nvSpPr>
                      <p:spPr bwMode="auto">
                        <a:xfrm>
                          <a:off x="2693" y="4217"/>
                          <a:ext cx="10" cy="10"/>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07" name="Oval 215"/>
                        <p:cNvSpPr>
                          <a:spLocks noChangeArrowheads="1"/>
                        </p:cNvSpPr>
                        <p:nvPr/>
                      </p:nvSpPr>
                      <p:spPr bwMode="auto">
                        <a:xfrm>
                          <a:off x="2701" y="4221"/>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77" name="Group 216"/>
                      <p:cNvGrpSpPr>
                        <a:grpSpLocks/>
                      </p:cNvGrpSpPr>
                      <p:nvPr/>
                    </p:nvGrpSpPr>
                    <p:grpSpPr bwMode="auto">
                      <a:xfrm>
                        <a:off x="2805" y="4091"/>
                        <a:ext cx="16" cy="15"/>
                        <a:chOff x="2805" y="4091"/>
                        <a:chExt cx="16" cy="15"/>
                      </a:xfrm>
                    </p:grpSpPr>
                    <p:sp>
                      <p:nvSpPr>
                        <p:cNvPr id="598" name="Oval 217"/>
                        <p:cNvSpPr>
                          <a:spLocks noChangeArrowheads="1"/>
                        </p:cNvSpPr>
                        <p:nvPr/>
                      </p:nvSpPr>
                      <p:spPr bwMode="auto">
                        <a:xfrm>
                          <a:off x="2805" y="4091"/>
                          <a:ext cx="16" cy="15"/>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99" name="Oval 218"/>
                        <p:cNvSpPr>
                          <a:spLocks noChangeArrowheads="1"/>
                        </p:cNvSpPr>
                        <p:nvPr/>
                      </p:nvSpPr>
                      <p:spPr bwMode="auto">
                        <a:xfrm>
                          <a:off x="2807" y="4093"/>
                          <a:ext cx="12" cy="8"/>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00" name="Oval 219"/>
                        <p:cNvSpPr>
                          <a:spLocks noChangeArrowheads="1"/>
                        </p:cNvSpPr>
                        <p:nvPr/>
                      </p:nvSpPr>
                      <p:spPr bwMode="auto">
                        <a:xfrm>
                          <a:off x="2805" y="4093"/>
                          <a:ext cx="12" cy="12"/>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01" name="Oval 220"/>
                        <p:cNvSpPr>
                          <a:spLocks noChangeArrowheads="1"/>
                        </p:cNvSpPr>
                        <p:nvPr/>
                      </p:nvSpPr>
                      <p:spPr bwMode="auto">
                        <a:xfrm>
                          <a:off x="2806" y="4094"/>
                          <a:ext cx="6" cy="5"/>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602" name="Oval 221"/>
                        <p:cNvSpPr>
                          <a:spLocks noChangeArrowheads="1"/>
                        </p:cNvSpPr>
                        <p:nvPr/>
                      </p:nvSpPr>
                      <p:spPr bwMode="auto">
                        <a:xfrm>
                          <a:off x="2806" y="4096"/>
                          <a:ext cx="2"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78" name="Group 222"/>
                      <p:cNvGrpSpPr>
                        <a:grpSpLocks/>
                      </p:cNvGrpSpPr>
                      <p:nvPr/>
                    </p:nvGrpSpPr>
                    <p:grpSpPr bwMode="auto">
                      <a:xfrm>
                        <a:off x="2560" y="4237"/>
                        <a:ext cx="19" cy="14"/>
                        <a:chOff x="2560" y="4237"/>
                        <a:chExt cx="19" cy="14"/>
                      </a:xfrm>
                    </p:grpSpPr>
                    <p:sp>
                      <p:nvSpPr>
                        <p:cNvPr id="593" name="Oval 223"/>
                        <p:cNvSpPr>
                          <a:spLocks noChangeArrowheads="1"/>
                        </p:cNvSpPr>
                        <p:nvPr/>
                      </p:nvSpPr>
                      <p:spPr bwMode="auto">
                        <a:xfrm>
                          <a:off x="2560" y="4237"/>
                          <a:ext cx="19" cy="14"/>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94" name="Oval 224"/>
                        <p:cNvSpPr>
                          <a:spLocks noChangeArrowheads="1"/>
                        </p:cNvSpPr>
                        <p:nvPr/>
                      </p:nvSpPr>
                      <p:spPr bwMode="auto">
                        <a:xfrm>
                          <a:off x="2563" y="4238"/>
                          <a:ext cx="12" cy="10"/>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95" name="Oval 225"/>
                        <p:cNvSpPr>
                          <a:spLocks noChangeArrowheads="1"/>
                        </p:cNvSpPr>
                        <p:nvPr/>
                      </p:nvSpPr>
                      <p:spPr bwMode="auto">
                        <a:xfrm>
                          <a:off x="2564" y="4239"/>
                          <a:ext cx="13" cy="11"/>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96" name="Oval 226"/>
                        <p:cNvSpPr>
                          <a:spLocks noChangeArrowheads="1"/>
                        </p:cNvSpPr>
                        <p:nvPr/>
                      </p:nvSpPr>
                      <p:spPr bwMode="auto">
                        <a:xfrm>
                          <a:off x="2570" y="4239"/>
                          <a:ext cx="6" cy="6"/>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97" name="Oval 227"/>
                        <p:cNvSpPr>
                          <a:spLocks noChangeArrowheads="1"/>
                        </p:cNvSpPr>
                        <p:nvPr/>
                      </p:nvSpPr>
                      <p:spPr bwMode="auto">
                        <a:xfrm>
                          <a:off x="2574" y="4241"/>
                          <a:ext cx="2"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79" name="Group 228"/>
                      <p:cNvGrpSpPr>
                        <a:grpSpLocks/>
                      </p:cNvGrpSpPr>
                      <p:nvPr/>
                    </p:nvGrpSpPr>
                    <p:grpSpPr bwMode="auto">
                      <a:xfrm>
                        <a:off x="2539" y="4201"/>
                        <a:ext cx="22" cy="17"/>
                        <a:chOff x="2539" y="4201"/>
                        <a:chExt cx="22" cy="17"/>
                      </a:xfrm>
                    </p:grpSpPr>
                    <p:sp>
                      <p:nvSpPr>
                        <p:cNvPr id="588" name="Oval 229"/>
                        <p:cNvSpPr>
                          <a:spLocks noChangeArrowheads="1"/>
                        </p:cNvSpPr>
                        <p:nvPr/>
                      </p:nvSpPr>
                      <p:spPr bwMode="auto">
                        <a:xfrm>
                          <a:off x="2539" y="4201"/>
                          <a:ext cx="22" cy="17"/>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89" name="Oval 230"/>
                        <p:cNvSpPr>
                          <a:spLocks noChangeArrowheads="1"/>
                        </p:cNvSpPr>
                        <p:nvPr/>
                      </p:nvSpPr>
                      <p:spPr bwMode="auto">
                        <a:xfrm>
                          <a:off x="2544" y="4205"/>
                          <a:ext cx="14" cy="11"/>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90" name="Oval 231"/>
                        <p:cNvSpPr>
                          <a:spLocks noChangeArrowheads="1"/>
                        </p:cNvSpPr>
                        <p:nvPr/>
                      </p:nvSpPr>
                      <p:spPr bwMode="auto">
                        <a:xfrm>
                          <a:off x="2541" y="4201"/>
                          <a:ext cx="16" cy="15"/>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91" name="Oval 232"/>
                        <p:cNvSpPr>
                          <a:spLocks noChangeArrowheads="1"/>
                        </p:cNvSpPr>
                        <p:nvPr/>
                      </p:nvSpPr>
                      <p:spPr bwMode="auto">
                        <a:xfrm>
                          <a:off x="2542" y="4209"/>
                          <a:ext cx="8" cy="6"/>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92" name="Oval 233"/>
                        <p:cNvSpPr>
                          <a:spLocks noChangeArrowheads="1"/>
                        </p:cNvSpPr>
                        <p:nvPr/>
                      </p:nvSpPr>
                      <p:spPr bwMode="auto">
                        <a:xfrm>
                          <a:off x="2543" y="4212"/>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80" name="Group 234"/>
                      <p:cNvGrpSpPr>
                        <a:grpSpLocks/>
                      </p:cNvGrpSpPr>
                      <p:nvPr/>
                    </p:nvGrpSpPr>
                    <p:grpSpPr bwMode="auto">
                      <a:xfrm>
                        <a:off x="2591" y="4206"/>
                        <a:ext cx="21" cy="18"/>
                        <a:chOff x="2591" y="4206"/>
                        <a:chExt cx="21" cy="18"/>
                      </a:xfrm>
                    </p:grpSpPr>
                    <p:sp>
                      <p:nvSpPr>
                        <p:cNvPr id="583" name="Oval 235"/>
                        <p:cNvSpPr>
                          <a:spLocks noChangeArrowheads="1"/>
                        </p:cNvSpPr>
                        <p:nvPr/>
                      </p:nvSpPr>
                      <p:spPr bwMode="auto">
                        <a:xfrm>
                          <a:off x="2591" y="4206"/>
                          <a:ext cx="21" cy="18"/>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84" name="Oval 236"/>
                        <p:cNvSpPr>
                          <a:spLocks noChangeArrowheads="1"/>
                        </p:cNvSpPr>
                        <p:nvPr/>
                      </p:nvSpPr>
                      <p:spPr bwMode="auto">
                        <a:xfrm>
                          <a:off x="2596" y="4209"/>
                          <a:ext cx="14" cy="9"/>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85" name="Oval 237"/>
                        <p:cNvSpPr>
                          <a:spLocks noChangeArrowheads="1"/>
                        </p:cNvSpPr>
                        <p:nvPr/>
                      </p:nvSpPr>
                      <p:spPr bwMode="auto">
                        <a:xfrm>
                          <a:off x="2594" y="4209"/>
                          <a:ext cx="15" cy="13"/>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86" name="Oval 238"/>
                        <p:cNvSpPr>
                          <a:spLocks noChangeArrowheads="1"/>
                        </p:cNvSpPr>
                        <p:nvPr/>
                      </p:nvSpPr>
                      <p:spPr bwMode="auto">
                        <a:xfrm>
                          <a:off x="2595" y="4210"/>
                          <a:ext cx="7" cy="6"/>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87" name="Oval 239"/>
                        <p:cNvSpPr>
                          <a:spLocks noChangeArrowheads="1"/>
                        </p:cNvSpPr>
                        <p:nvPr/>
                      </p:nvSpPr>
                      <p:spPr bwMode="auto">
                        <a:xfrm>
                          <a:off x="2596" y="4212"/>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81" name="Group 240"/>
                      <p:cNvGrpSpPr>
                        <a:grpSpLocks/>
                      </p:cNvGrpSpPr>
                      <p:nvPr/>
                    </p:nvGrpSpPr>
                    <p:grpSpPr bwMode="auto">
                      <a:xfrm>
                        <a:off x="2667" y="4247"/>
                        <a:ext cx="22" cy="18"/>
                        <a:chOff x="2667" y="4247"/>
                        <a:chExt cx="22" cy="18"/>
                      </a:xfrm>
                    </p:grpSpPr>
                    <p:sp>
                      <p:nvSpPr>
                        <p:cNvPr id="578" name="Oval 241"/>
                        <p:cNvSpPr>
                          <a:spLocks noChangeArrowheads="1"/>
                        </p:cNvSpPr>
                        <p:nvPr/>
                      </p:nvSpPr>
                      <p:spPr bwMode="auto">
                        <a:xfrm>
                          <a:off x="2667" y="4247"/>
                          <a:ext cx="22" cy="18"/>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79" name="Oval 242"/>
                        <p:cNvSpPr>
                          <a:spLocks noChangeArrowheads="1"/>
                        </p:cNvSpPr>
                        <p:nvPr/>
                      </p:nvSpPr>
                      <p:spPr bwMode="auto">
                        <a:xfrm>
                          <a:off x="2671" y="4249"/>
                          <a:ext cx="16" cy="12"/>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80" name="Oval 243"/>
                        <p:cNvSpPr>
                          <a:spLocks noChangeArrowheads="1"/>
                        </p:cNvSpPr>
                        <p:nvPr/>
                      </p:nvSpPr>
                      <p:spPr bwMode="auto">
                        <a:xfrm>
                          <a:off x="2668" y="4249"/>
                          <a:ext cx="17" cy="15"/>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81" name="Oval 244"/>
                        <p:cNvSpPr>
                          <a:spLocks noChangeArrowheads="1"/>
                        </p:cNvSpPr>
                        <p:nvPr/>
                      </p:nvSpPr>
                      <p:spPr bwMode="auto">
                        <a:xfrm>
                          <a:off x="2670" y="4250"/>
                          <a:ext cx="8" cy="7"/>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82" name="Oval 245"/>
                        <p:cNvSpPr>
                          <a:spLocks noChangeArrowheads="1"/>
                        </p:cNvSpPr>
                        <p:nvPr/>
                      </p:nvSpPr>
                      <p:spPr bwMode="auto">
                        <a:xfrm>
                          <a:off x="2671" y="4253"/>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82" name="Group 246"/>
                      <p:cNvGrpSpPr>
                        <a:grpSpLocks/>
                      </p:cNvGrpSpPr>
                      <p:nvPr/>
                    </p:nvGrpSpPr>
                    <p:grpSpPr bwMode="auto">
                      <a:xfrm>
                        <a:off x="2603" y="4235"/>
                        <a:ext cx="26" cy="21"/>
                        <a:chOff x="2603" y="4235"/>
                        <a:chExt cx="26" cy="21"/>
                      </a:xfrm>
                    </p:grpSpPr>
                    <p:sp>
                      <p:nvSpPr>
                        <p:cNvPr id="573" name="Oval 247"/>
                        <p:cNvSpPr>
                          <a:spLocks noChangeArrowheads="1"/>
                        </p:cNvSpPr>
                        <p:nvPr/>
                      </p:nvSpPr>
                      <p:spPr bwMode="auto">
                        <a:xfrm>
                          <a:off x="2603" y="4235"/>
                          <a:ext cx="26" cy="21"/>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74" name="Oval 248"/>
                        <p:cNvSpPr>
                          <a:spLocks noChangeArrowheads="1"/>
                        </p:cNvSpPr>
                        <p:nvPr/>
                      </p:nvSpPr>
                      <p:spPr bwMode="auto">
                        <a:xfrm>
                          <a:off x="2605" y="4238"/>
                          <a:ext cx="19" cy="13"/>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75" name="Oval 249"/>
                        <p:cNvSpPr>
                          <a:spLocks noChangeArrowheads="1"/>
                        </p:cNvSpPr>
                        <p:nvPr/>
                      </p:nvSpPr>
                      <p:spPr bwMode="auto">
                        <a:xfrm>
                          <a:off x="2607" y="4238"/>
                          <a:ext cx="20" cy="16"/>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76" name="Oval 250"/>
                        <p:cNvSpPr>
                          <a:spLocks noChangeArrowheads="1"/>
                        </p:cNvSpPr>
                        <p:nvPr/>
                      </p:nvSpPr>
                      <p:spPr bwMode="auto">
                        <a:xfrm>
                          <a:off x="2615" y="4239"/>
                          <a:ext cx="11" cy="9"/>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77" name="Oval 251"/>
                        <p:cNvSpPr>
                          <a:spLocks noChangeArrowheads="1"/>
                        </p:cNvSpPr>
                        <p:nvPr/>
                      </p:nvSpPr>
                      <p:spPr bwMode="auto">
                        <a:xfrm>
                          <a:off x="2624" y="4242"/>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83" name="Group 252"/>
                      <p:cNvGrpSpPr>
                        <a:grpSpLocks/>
                      </p:cNvGrpSpPr>
                      <p:nvPr/>
                    </p:nvGrpSpPr>
                    <p:grpSpPr bwMode="auto">
                      <a:xfrm>
                        <a:off x="2509" y="4275"/>
                        <a:ext cx="18" cy="14"/>
                        <a:chOff x="2509" y="4275"/>
                        <a:chExt cx="18" cy="14"/>
                      </a:xfrm>
                    </p:grpSpPr>
                    <p:sp>
                      <p:nvSpPr>
                        <p:cNvPr id="568" name="Oval 253"/>
                        <p:cNvSpPr>
                          <a:spLocks noChangeArrowheads="1"/>
                        </p:cNvSpPr>
                        <p:nvPr/>
                      </p:nvSpPr>
                      <p:spPr bwMode="auto">
                        <a:xfrm>
                          <a:off x="2509" y="4275"/>
                          <a:ext cx="18" cy="14"/>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69" name="Oval 254"/>
                        <p:cNvSpPr>
                          <a:spLocks noChangeArrowheads="1"/>
                        </p:cNvSpPr>
                        <p:nvPr/>
                      </p:nvSpPr>
                      <p:spPr bwMode="auto">
                        <a:xfrm>
                          <a:off x="2514" y="4276"/>
                          <a:ext cx="10" cy="8"/>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70" name="Oval 255"/>
                        <p:cNvSpPr>
                          <a:spLocks noChangeArrowheads="1"/>
                        </p:cNvSpPr>
                        <p:nvPr/>
                      </p:nvSpPr>
                      <p:spPr bwMode="auto">
                        <a:xfrm>
                          <a:off x="2511" y="4276"/>
                          <a:ext cx="12" cy="11"/>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71" name="Oval 256"/>
                        <p:cNvSpPr>
                          <a:spLocks noChangeArrowheads="1"/>
                        </p:cNvSpPr>
                        <p:nvPr/>
                      </p:nvSpPr>
                      <p:spPr bwMode="auto">
                        <a:xfrm>
                          <a:off x="2512" y="4276"/>
                          <a:ext cx="6" cy="6"/>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72" name="Oval 257"/>
                        <p:cNvSpPr>
                          <a:spLocks noChangeArrowheads="1"/>
                        </p:cNvSpPr>
                        <p:nvPr/>
                      </p:nvSpPr>
                      <p:spPr bwMode="auto">
                        <a:xfrm>
                          <a:off x="2512" y="4279"/>
                          <a:ext cx="2"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84" name="Group 258"/>
                      <p:cNvGrpSpPr>
                        <a:grpSpLocks/>
                      </p:cNvGrpSpPr>
                      <p:nvPr/>
                    </p:nvGrpSpPr>
                    <p:grpSpPr bwMode="auto">
                      <a:xfrm>
                        <a:off x="2639" y="4134"/>
                        <a:ext cx="24" cy="22"/>
                        <a:chOff x="2639" y="4134"/>
                        <a:chExt cx="24" cy="22"/>
                      </a:xfrm>
                    </p:grpSpPr>
                    <p:sp>
                      <p:nvSpPr>
                        <p:cNvPr id="563" name="Oval 259"/>
                        <p:cNvSpPr>
                          <a:spLocks noChangeArrowheads="1"/>
                        </p:cNvSpPr>
                        <p:nvPr/>
                      </p:nvSpPr>
                      <p:spPr bwMode="auto">
                        <a:xfrm>
                          <a:off x="2639" y="4134"/>
                          <a:ext cx="24" cy="22"/>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64" name="Oval 260"/>
                        <p:cNvSpPr>
                          <a:spLocks noChangeArrowheads="1"/>
                        </p:cNvSpPr>
                        <p:nvPr/>
                      </p:nvSpPr>
                      <p:spPr bwMode="auto">
                        <a:xfrm>
                          <a:off x="2642" y="4135"/>
                          <a:ext cx="17" cy="15"/>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65" name="Oval 261"/>
                        <p:cNvSpPr>
                          <a:spLocks noChangeArrowheads="1"/>
                        </p:cNvSpPr>
                        <p:nvPr/>
                      </p:nvSpPr>
                      <p:spPr bwMode="auto">
                        <a:xfrm>
                          <a:off x="2644" y="4136"/>
                          <a:ext cx="18" cy="17"/>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66" name="Oval 262"/>
                        <p:cNvSpPr>
                          <a:spLocks noChangeArrowheads="1"/>
                        </p:cNvSpPr>
                        <p:nvPr/>
                      </p:nvSpPr>
                      <p:spPr bwMode="auto">
                        <a:xfrm>
                          <a:off x="2651" y="4138"/>
                          <a:ext cx="9" cy="8"/>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67" name="Oval 263"/>
                        <p:cNvSpPr>
                          <a:spLocks noChangeArrowheads="1"/>
                        </p:cNvSpPr>
                        <p:nvPr/>
                      </p:nvSpPr>
                      <p:spPr bwMode="auto">
                        <a:xfrm>
                          <a:off x="2658" y="4140"/>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85" name="Group 264"/>
                      <p:cNvGrpSpPr>
                        <a:grpSpLocks/>
                      </p:cNvGrpSpPr>
                      <p:nvPr/>
                    </p:nvGrpSpPr>
                    <p:grpSpPr bwMode="auto">
                      <a:xfrm>
                        <a:off x="2626" y="4098"/>
                        <a:ext cx="20" cy="21"/>
                        <a:chOff x="2626" y="4098"/>
                        <a:chExt cx="20" cy="21"/>
                      </a:xfrm>
                    </p:grpSpPr>
                    <p:sp>
                      <p:nvSpPr>
                        <p:cNvPr id="558" name="Oval 265"/>
                        <p:cNvSpPr>
                          <a:spLocks noChangeArrowheads="1"/>
                        </p:cNvSpPr>
                        <p:nvPr/>
                      </p:nvSpPr>
                      <p:spPr bwMode="auto">
                        <a:xfrm>
                          <a:off x="2626" y="4098"/>
                          <a:ext cx="20" cy="21"/>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59" name="Oval 266"/>
                        <p:cNvSpPr>
                          <a:spLocks noChangeArrowheads="1"/>
                        </p:cNvSpPr>
                        <p:nvPr/>
                      </p:nvSpPr>
                      <p:spPr bwMode="auto">
                        <a:xfrm>
                          <a:off x="2630" y="4105"/>
                          <a:ext cx="14" cy="13"/>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60" name="Oval 267"/>
                        <p:cNvSpPr>
                          <a:spLocks noChangeArrowheads="1"/>
                        </p:cNvSpPr>
                        <p:nvPr/>
                      </p:nvSpPr>
                      <p:spPr bwMode="auto">
                        <a:xfrm>
                          <a:off x="2629" y="4100"/>
                          <a:ext cx="13" cy="18"/>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61" name="Oval 268"/>
                        <p:cNvSpPr>
                          <a:spLocks noChangeArrowheads="1"/>
                        </p:cNvSpPr>
                        <p:nvPr/>
                      </p:nvSpPr>
                      <p:spPr bwMode="auto">
                        <a:xfrm>
                          <a:off x="2629" y="4107"/>
                          <a:ext cx="7" cy="8"/>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62" name="Oval 269"/>
                        <p:cNvSpPr>
                          <a:spLocks noChangeArrowheads="1"/>
                        </p:cNvSpPr>
                        <p:nvPr/>
                      </p:nvSpPr>
                      <p:spPr bwMode="auto">
                        <a:xfrm>
                          <a:off x="2629" y="4112"/>
                          <a:ext cx="2"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86" name="Group 270"/>
                      <p:cNvGrpSpPr>
                        <a:grpSpLocks/>
                      </p:cNvGrpSpPr>
                      <p:nvPr/>
                    </p:nvGrpSpPr>
                    <p:grpSpPr bwMode="auto">
                      <a:xfrm>
                        <a:off x="2643" y="4114"/>
                        <a:ext cx="17" cy="16"/>
                        <a:chOff x="2643" y="4114"/>
                        <a:chExt cx="17" cy="16"/>
                      </a:xfrm>
                    </p:grpSpPr>
                    <p:sp>
                      <p:nvSpPr>
                        <p:cNvPr id="553" name="Oval 271"/>
                        <p:cNvSpPr>
                          <a:spLocks noChangeArrowheads="1"/>
                        </p:cNvSpPr>
                        <p:nvPr/>
                      </p:nvSpPr>
                      <p:spPr bwMode="auto">
                        <a:xfrm>
                          <a:off x="2643" y="4114"/>
                          <a:ext cx="17" cy="16"/>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54" name="Oval 272"/>
                        <p:cNvSpPr>
                          <a:spLocks noChangeArrowheads="1"/>
                        </p:cNvSpPr>
                        <p:nvPr/>
                      </p:nvSpPr>
                      <p:spPr bwMode="auto">
                        <a:xfrm>
                          <a:off x="2647" y="4115"/>
                          <a:ext cx="11" cy="10"/>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55" name="Oval 273"/>
                        <p:cNvSpPr>
                          <a:spLocks noChangeArrowheads="1"/>
                        </p:cNvSpPr>
                        <p:nvPr/>
                      </p:nvSpPr>
                      <p:spPr bwMode="auto">
                        <a:xfrm>
                          <a:off x="2644" y="4115"/>
                          <a:ext cx="13" cy="12"/>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56" name="Oval 274"/>
                        <p:cNvSpPr>
                          <a:spLocks noChangeArrowheads="1"/>
                        </p:cNvSpPr>
                        <p:nvPr/>
                      </p:nvSpPr>
                      <p:spPr bwMode="auto">
                        <a:xfrm>
                          <a:off x="2645" y="4118"/>
                          <a:ext cx="7" cy="5"/>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57" name="Oval 275"/>
                        <p:cNvSpPr>
                          <a:spLocks noChangeArrowheads="1"/>
                        </p:cNvSpPr>
                        <p:nvPr/>
                      </p:nvSpPr>
                      <p:spPr bwMode="auto">
                        <a:xfrm>
                          <a:off x="2645" y="4119"/>
                          <a:ext cx="3"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87" name="Group 276"/>
                      <p:cNvGrpSpPr>
                        <a:grpSpLocks/>
                      </p:cNvGrpSpPr>
                      <p:nvPr/>
                    </p:nvGrpSpPr>
                    <p:grpSpPr bwMode="auto">
                      <a:xfrm>
                        <a:off x="2651" y="4069"/>
                        <a:ext cx="32" cy="28"/>
                        <a:chOff x="2651" y="4069"/>
                        <a:chExt cx="32" cy="28"/>
                      </a:xfrm>
                    </p:grpSpPr>
                    <p:sp>
                      <p:nvSpPr>
                        <p:cNvPr id="548" name="Oval 277"/>
                        <p:cNvSpPr>
                          <a:spLocks noChangeArrowheads="1"/>
                        </p:cNvSpPr>
                        <p:nvPr/>
                      </p:nvSpPr>
                      <p:spPr bwMode="auto">
                        <a:xfrm>
                          <a:off x="2651" y="4069"/>
                          <a:ext cx="32" cy="28"/>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49" name="Oval 278"/>
                        <p:cNvSpPr>
                          <a:spLocks noChangeArrowheads="1"/>
                        </p:cNvSpPr>
                        <p:nvPr/>
                      </p:nvSpPr>
                      <p:spPr bwMode="auto">
                        <a:xfrm>
                          <a:off x="2654" y="4071"/>
                          <a:ext cx="23" cy="18"/>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50" name="Oval 279"/>
                        <p:cNvSpPr>
                          <a:spLocks noChangeArrowheads="1"/>
                        </p:cNvSpPr>
                        <p:nvPr/>
                      </p:nvSpPr>
                      <p:spPr bwMode="auto">
                        <a:xfrm>
                          <a:off x="2657" y="4071"/>
                          <a:ext cx="24" cy="23"/>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51" name="Oval 280"/>
                        <p:cNvSpPr>
                          <a:spLocks noChangeArrowheads="1"/>
                        </p:cNvSpPr>
                        <p:nvPr/>
                      </p:nvSpPr>
                      <p:spPr bwMode="auto">
                        <a:xfrm>
                          <a:off x="2666" y="4074"/>
                          <a:ext cx="13" cy="11"/>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52" name="Oval 281"/>
                        <p:cNvSpPr>
                          <a:spLocks noChangeArrowheads="1"/>
                        </p:cNvSpPr>
                        <p:nvPr/>
                      </p:nvSpPr>
                      <p:spPr bwMode="auto">
                        <a:xfrm>
                          <a:off x="2676" y="4079"/>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88" name="Group 282"/>
                      <p:cNvGrpSpPr>
                        <a:grpSpLocks/>
                      </p:cNvGrpSpPr>
                      <p:nvPr/>
                    </p:nvGrpSpPr>
                    <p:grpSpPr bwMode="auto">
                      <a:xfrm>
                        <a:off x="2662" y="4055"/>
                        <a:ext cx="18" cy="15"/>
                        <a:chOff x="2662" y="4055"/>
                        <a:chExt cx="18" cy="15"/>
                      </a:xfrm>
                    </p:grpSpPr>
                    <p:sp>
                      <p:nvSpPr>
                        <p:cNvPr id="543" name="Oval 283"/>
                        <p:cNvSpPr>
                          <a:spLocks noChangeArrowheads="1"/>
                        </p:cNvSpPr>
                        <p:nvPr/>
                      </p:nvSpPr>
                      <p:spPr bwMode="auto">
                        <a:xfrm>
                          <a:off x="2662" y="4055"/>
                          <a:ext cx="18" cy="15"/>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44" name="Oval 284"/>
                        <p:cNvSpPr>
                          <a:spLocks noChangeArrowheads="1"/>
                        </p:cNvSpPr>
                        <p:nvPr/>
                      </p:nvSpPr>
                      <p:spPr bwMode="auto">
                        <a:xfrm>
                          <a:off x="2667" y="4056"/>
                          <a:ext cx="11" cy="10"/>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45" name="Oval 285"/>
                        <p:cNvSpPr>
                          <a:spLocks noChangeArrowheads="1"/>
                        </p:cNvSpPr>
                        <p:nvPr/>
                      </p:nvSpPr>
                      <p:spPr bwMode="auto">
                        <a:xfrm>
                          <a:off x="2665" y="4056"/>
                          <a:ext cx="12" cy="12"/>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46" name="Oval 286"/>
                        <p:cNvSpPr>
                          <a:spLocks noChangeArrowheads="1"/>
                        </p:cNvSpPr>
                        <p:nvPr/>
                      </p:nvSpPr>
                      <p:spPr bwMode="auto">
                        <a:xfrm>
                          <a:off x="2666" y="4058"/>
                          <a:ext cx="6" cy="5"/>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47" name="Oval 287"/>
                        <p:cNvSpPr>
                          <a:spLocks noChangeArrowheads="1"/>
                        </p:cNvSpPr>
                        <p:nvPr/>
                      </p:nvSpPr>
                      <p:spPr bwMode="auto">
                        <a:xfrm>
                          <a:off x="2665" y="4060"/>
                          <a:ext cx="2"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89" name="Group 288"/>
                      <p:cNvGrpSpPr>
                        <a:grpSpLocks/>
                      </p:cNvGrpSpPr>
                      <p:nvPr/>
                    </p:nvGrpSpPr>
                    <p:grpSpPr bwMode="auto">
                      <a:xfrm>
                        <a:off x="2569" y="4075"/>
                        <a:ext cx="24" cy="20"/>
                        <a:chOff x="2569" y="4075"/>
                        <a:chExt cx="24" cy="20"/>
                      </a:xfrm>
                    </p:grpSpPr>
                    <p:sp>
                      <p:nvSpPr>
                        <p:cNvPr id="538" name="Oval 289"/>
                        <p:cNvSpPr>
                          <a:spLocks noChangeArrowheads="1"/>
                        </p:cNvSpPr>
                        <p:nvPr/>
                      </p:nvSpPr>
                      <p:spPr bwMode="auto">
                        <a:xfrm>
                          <a:off x="2569" y="4075"/>
                          <a:ext cx="24" cy="20"/>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39" name="Oval 290"/>
                        <p:cNvSpPr>
                          <a:spLocks noChangeArrowheads="1"/>
                        </p:cNvSpPr>
                        <p:nvPr/>
                      </p:nvSpPr>
                      <p:spPr bwMode="auto">
                        <a:xfrm>
                          <a:off x="2574" y="4078"/>
                          <a:ext cx="17" cy="11"/>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40" name="Oval 291"/>
                        <p:cNvSpPr>
                          <a:spLocks noChangeArrowheads="1"/>
                        </p:cNvSpPr>
                        <p:nvPr/>
                      </p:nvSpPr>
                      <p:spPr bwMode="auto">
                        <a:xfrm>
                          <a:off x="2571" y="4078"/>
                          <a:ext cx="17" cy="16"/>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41" name="Oval 292"/>
                        <p:cNvSpPr>
                          <a:spLocks noChangeArrowheads="1"/>
                        </p:cNvSpPr>
                        <p:nvPr/>
                      </p:nvSpPr>
                      <p:spPr bwMode="auto">
                        <a:xfrm>
                          <a:off x="2572" y="4079"/>
                          <a:ext cx="10" cy="7"/>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42" name="Oval 293"/>
                        <p:cNvSpPr>
                          <a:spLocks noChangeArrowheads="1"/>
                        </p:cNvSpPr>
                        <p:nvPr/>
                      </p:nvSpPr>
                      <p:spPr bwMode="auto">
                        <a:xfrm>
                          <a:off x="2574" y="4082"/>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90" name="Group 294"/>
                      <p:cNvGrpSpPr>
                        <a:grpSpLocks/>
                      </p:cNvGrpSpPr>
                      <p:nvPr/>
                    </p:nvGrpSpPr>
                    <p:grpSpPr bwMode="auto">
                      <a:xfrm>
                        <a:off x="2611" y="4079"/>
                        <a:ext cx="22" cy="16"/>
                        <a:chOff x="2611" y="4079"/>
                        <a:chExt cx="22" cy="16"/>
                      </a:xfrm>
                    </p:grpSpPr>
                    <p:sp>
                      <p:nvSpPr>
                        <p:cNvPr id="533" name="Oval 295"/>
                        <p:cNvSpPr>
                          <a:spLocks noChangeArrowheads="1"/>
                        </p:cNvSpPr>
                        <p:nvPr/>
                      </p:nvSpPr>
                      <p:spPr bwMode="auto">
                        <a:xfrm>
                          <a:off x="2611" y="4079"/>
                          <a:ext cx="22" cy="16"/>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34" name="Oval 296"/>
                        <p:cNvSpPr>
                          <a:spLocks noChangeArrowheads="1"/>
                        </p:cNvSpPr>
                        <p:nvPr/>
                      </p:nvSpPr>
                      <p:spPr bwMode="auto">
                        <a:xfrm>
                          <a:off x="2615" y="4079"/>
                          <a:ext cx="15" cy="12"/>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35" name="Oval 297"/>
                        <p:cNvSpPr>
                          <a:spLocks noChangeArrowheads="1"/>
                        </p:cNvSpPr>
                        <p:nvPr/>
                      </p:nvSpPr>
                      <p:spPr bwMode="auto">
                        <a:xfrm>
                          <a:off x="2613" y="4079"/>
                          <a:ext cx="16" cy="15"/>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36" name="Oval 298"/>
                        <p:cNvSpPr>
                          <a:spLocks noChangeArrowheads="1"/>
                        </p:cNvSpPr>
                        <p:nvPr/>
                      </p:nvSpPr>
                      <p:spPr bwMode="auto">
                        <a:xfrm>
                          <a:off x="2614" y="4081"/>
                          <a:ext cx="8" cy="6"/>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37" name="Oval 299"/>
                        <p:cNvSpPr>
                          <a:spLocks noChangeArrowheads="1"/>
                        </p:cNvSpPr>
                        <p:nvPr/>
                      </p:nvSpPr>
                      <p:spPr bwMode="auto">
                        <a:xfrm>
                          <a:off x="2615" y="4083"/>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91" name="Group 300"/>
                      <p:cNvGrpSpPr>
                        <a:grpSpLocks/>
                      </p:cNvGrpSpPr>
                      <p:nvPr/>
                    </p:nvGrpSpPr>
                    <p:grpSpPr bwMode="auto">
                      <a:xfrm>
                        <a:off x="2583" y="4097"/>
                        <a:ext cx="27" cy="21"/>
                        <a:chOff x="2583" y="4097"/>
                        <a:chExt cx="27" cy="21"/>
                      </a:xfrm>
                    </p:grpSpPr>
                    <p:sp>
                      <p:nvSpPr>
                        <p:cNvPr id="528" name="Oval 301"/>
                        <p:cNvSpPr>
                          <a:spLocks noChangeArrowheads="1"/>
                        </p:cNvSpPr>
                        <p:nvPr/>
                      </p:nvSpPr>
                      <p:spPr bwMode="auto">
                        <a:xfrm>
                          <a:off x="2583" y="4097"/>
                          <a:ext cx="27" cy="21"/>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29" name="Oval 302"/>
                        <p:cNvSpPr>
                          <a:spLocks noChangeArrowheads="1"/>
                        </p:cNvSpPr>
                        <p:nvPr/>
                      </p:nvSpPr>
                      <p:spPr bwMode="auto">
                        <a:xfrm>
                          <a:off x="2587" y="4098"/>
                          <a:ext cx="18" cy="14"/>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30" name="Oval 303"/>
                        <p:cNvSpPr>
                          <a:spLocks noChangeArrowheads="1"/>
                        </p:cNvSpPr>
                        <p:nvPr/>
                      </p:nvSpPr>
                      <p:spPr bwMode="auto">
                        <a:xfrm>
                          <a:off x="2588" y="4098"/>
                          <a:ext cx="21" cy="17"/>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31" name="Oval 304"/>
                        <p:cNvSpPr>
                          <a:spLocks noChangeArrowheads="1"/>
                        </p:cNvSpPr>
                        <p:nvPr/>
                      </p:nvSpPr>
                      <p:spPr bwMode="auto">
                        <a:xfrm>
                          <a:off x="2596" y="4100"/>
                          <a:ext cx="11" cy="9"/>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32" name="Oval 305"/>
                        <p:cNvSpPr>
                          <a:spLocks noChangeArrowheads="1"/>
                        </p:cNvSpPr>
                        <p:nvPr/>
                      </p:nvSpPr>
                      <p:spPr bwMode="auto">
                        <a:xfrm>
                          <a:off x="2605" y="4105"/>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92" name="Group 306"/>
                      <p:cNvGrpSpPr>
                        <a:grpSpLocks/>
                      </p:cNvGrpSpPr>
                      <p:nvPr/>
                    </p:nvGrpSpPr>
                    <p:grpSpPr bwMode="auto">
                      <a:xfrm>
                        <a:off x="2539" y="4084"/>
                        <a:ext cx="17" cy="14"/>
                        <a:chOff x="2539" y="4084"/>
                        <a:chExt cx="17" cy="14"/>
                      </a:xfrm>
                    </p:grpSpPr>
                    <p:sp>
                      <p:nvSpPr>
                        <p:cNvPr id="523" name="Oval 307"/>
                        <p:cNvSpPr>
                          <a:spLocks noChangeArrowheads="1"/>
                        </p:cNvSpPr>
                        <p:nvPr/>
                      </p:nvSpPr>
                      <p:spPr bwMode="auto">
                        <a:xfrm>
                          <a:off x="2539" y="4084"/>
                          <a:ext cx="17" cy="14"/>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24" name="Oval 308"/>
                        <p:cNvSpPr>
                          <a:spLocks noChangeArrowheads="1"/>
                        </p:cNvSpPr>
                        <p:nvPr/>
                      </p:nvSpPr>
                      <p:spPr bwMode="auto">
                        <a:xfrm>
                          <a:off x="2543" y="4085"/>
                          <a:ext cx="12" cy="10"/>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25" name="Oval 309"/>
                        <p:cNvSpPr>
                          <a:spLocks noChangeArrowheads="1"/>
                        </p:cNvSpPr>
                        <p:nvPr/>
                      </p:nvSpPr>
                      <p:spPr bwMode="auto">
                        <a:xfrm>
                          <a:off x="2541" y="4085"/>
                          <a:ext cx="11" cy="12"/>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26" name="Oval 310"/>
                        <p:cNvSpPr>
                          <a:spLocks noChangeArrowheads="1"/>
                        </p:cNvSpPr>
                        <p:nvPr/>
                      </p:nvSpPr>
                      <p:spPr bwMode="auto">
                        <a:xfrm>
                          <a:off x="2542" y="4086"/>
                          <a:ext cx="5" cy="7"/>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27" name="Oval 311"/>
                        <p:cNvSpPr>
                          <a:spLocks noChangeArrowheads="1"/>
                        </p:cNvSpPr>
                        <p:nvPr/>
                      </p:nvSpPr>
                      <p:spPr bwMode="auto">
                        <a:xfrm>
                          <a:off x="2542" y="4088"/>
                          <a:ext cx="2"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93" name="Group 312"/>
                      <p:cNvGrpSpPr>
                        <a:grpSpLocks/>
                      </p:cNvGrpSpPr>
                      <p:nvPr/>
                    </p:nvGrpSpPr>
                    <p:grpSpPr bwMode="auto">
                      <a:xfrm>
                        <a:off x="2505" y="4151"/>
                        <a:ext cx="23" cy="21"/>
                        <a:chOff x="2505" y="4151"/>
                        <a:chExt cx="23" cy="21"/>
                      </a:xfrm>
                    </p:grpSpPr>
                    <p:sp>
                      <p:nvSpPr>
                        <p:cNvPr id="518" name="Oval 313"/>
                        <p:cNvSpPr>
                          <a:spLocks noChangeArrowheads="1"/>
                        </p:cNvSpPr>
                        <p:nvPr/>
                      </p:nvSpPr>
                      <p:spPr bwMode="auto">
                        <a:xfrm>
                          <a:off x="2505" y="4151"/>
                          <a:ext cx="23" cy="21"/>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19" name="Oval 314"/>
                        <p:cNvSpPr>
                          <a:spLocks noChangeArrowheads="1"/>
                        </p:cNvSpPr>
                        <p:nvPr/>
                      </p:nvSpPr>
                      <p:spPr bwMode="auto">
                        <a:xfrm>
                          <a:off x="2508" y="4152"/>
                          <a:ext cx="15" cy="14"/>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20" name="Oval 315"/>
                        <p:cNvSpPr>
                          <a:spLocks noChangeArrowheads="1"/>
                        </p:cNvSpPr>
                        <p:nvPr/>
                      </p:nvSpPr>
                      <p:spPr bwMode="auto">
                        <a:xfrm>
                          <a:off x="2509" y="4152"/>
                          <a:ext cx="17" cy="18"/>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21" name="Oval 316"/>
                        <p:cNvSpPr>
                          <a:spLocks noChangeArrowheads="1"/>
                        </p:cNvSpPr>
                        <p:nvPr/>
                      </p:nvSpPr>
                      <p:spPr bwMode="auto">
                        <a:xfrm>
                          <a:off x="2516" y="4154"/>
                          <a:ext cx="8" cy="9"/>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22" name="Oval 317"/>
                        <p:cNvSpPr>
                          <a:spLocks noChangeArrowheads="1"/>
                        </p:cNvSpPr>
                        <p:nvPr/>
                      </p:nvSpPr>
                      <p:spPr bwMode="auto">
                        <a:xfrm>
                          <a:off x="2522" y="4158"/>
                          <a:ext cx="2"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94" name="Group 318"/>
                      <p:cNvGrpSpPr>
                        <a:grpSpLocks/>
                      </p:cNvGrpSpPr>
                      <p:nvPr/>
                    </p:nvGrpSpPr>
                    <p:grpSpPr bwMode="auto">
                      <a:xfrm>
                        <a:off x="2563" y="4125"/>
                        <a:ext cx="25" cy="20"/>
                        <a:chOff x="2563" y="4125"/>
                        <a:chExt cx="25" cy="20"/>
                      </a:xfrm>
                    </p:grpSpPr>
                    <p:sp>
                      <p:nvSpPr>
                        <p:cNvPr id="513" name="Oval 319"/>
                        <p:cNvSpPr>
                          <a:spLocks noChangeArrowheads="1"/>
                        </p:cNvSpPr>
                        <p:nvPr/>
                      </p:nvSpPr>
                      <p:spPr bwMode="auto">
                        <a:xfrm>
                          <a:off x="2563" y="4125"/>
                          <a:ext cx="25" cy="20"/>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14" name="Oval 320"/>
                        <p:cNvSpPr>
                          <a:spLocks noChangeArrowheads="1"/>
                        </p:cNvSpPr>
                        <p:nvPr/>
                      </p:nvSpPr>
                      <p:spPr bwMode="auto">
                        <a:xfrm>
                          <a:off x="2568" y="4126"/>
                          <a:ext cx="18" cy="13"/>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15" name="Oval 321"/>
                        <p:cNvSpPr>
                          <a:spLocks noChangeArrowheads="1"/>
                        </p:cNvSpPr>
                        <p:nvPr/>
                      </p:nvSpPr>
                      <p:spPr bwMode="auto">
                        <a:xfrm>
                          <a:off x="2565" y="4126"/>
                          <a:ext cx="20" cy="18"/>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16" name="Oval 322"/>
                        <p:cNvSpPr>
                          <a:spLocks noChangeArrowheads="1"/>
                        </p:cNvSpPr>
                        <p:nvPr/>
                      </p:nvSpPr>
                      <p:spPr bwMode="auto">
                        <a:xfrm>
                          <a:off x="2566" y="4128"/>
                          <a:ext cx="11" cy="9"/>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17" name="Oval 323"/>
                        <p:cNvSpPr>
                          <a:spLocks noChangeArrowheads="1"/>
                        </p:cNvSpPr>
                        <p:nvPr/>
                      </p:nvSpPr>
                      <p:spPr bwMode="auto">
                        <a:xfrm>
                          <a:off x="2568" y="4131"/>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95" name="Group 324"/>
                      <p:cNvGrpSpPr>
                        <a:grpSpLocks/>
                      </p:cNvGrpSpPr>
                      <p:nvPr/>
                    </p:nvGrpSpPr>
                    <p:grpSpPr bwMode="auto">
                      <a:xfrm>
                        <a:off x="2610" y="4135"/>
                        <a:ext cx="22" cy="16"/>
                        <a:chOff x="2610" y="4135"/>
                        <a:chExt cx="22" cy="16"/>
                      </a:xfrm>
                    </p:grpSpPr>
                    <p:sp>
                      <p:nvSpPr>
                        <p:cNvPr id="508" name="Oval 325"/>
                        <p:cNvSpPr>
                          <a:spLocks noChangeArrowheads="1"/>
                        </p:cNvSpPr>
                        <p:nvPr/>
                      </p:nvSpPr>
                      <p:spPr bwMode="auto">
                        <a:xfrm>
                          <a:off x="2610" y="4135"/>
                          <a:ext cx="22" cy="16"/>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09" name="Oval 326"/>
                        <p:cNvSpPr>
                          <a:spLocks noChangeArrowheads="1"/>
                        </p:cNvSpPr>
                        <p:nvPr/>
                      </p:nvSpPr>
                      <p:spPr bwMode="auto">
                        <a:xfrm>
                          <a:off x="2614" y="4136"/>
                          <a:ext cx="15" cy="12"/>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10" name="Oval 327"/>
                        <p:cNvSpPr>
                          <a:spLocks noChangeArrowheads="1"/>
                        </p:cNvSpPr>
                        <p:nvPr/>
                      </p:nvSpPr>
                      <p:spPr bwMode="auto">
                        <a:xfrm>
                          <a:off x="2611" y="4137"/>
                          <a:ext cx="18" cy="14"/>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11" name="Oval 328"/>
                        <p:cNvSpPr>
                          <a:spLocks noChangeArrowheads="1"/>
                        </p:cNvSpPr>
                        <p:nvPr/>
                      </p:nvSpPr>
                      <p:spPr bwMode="auto">
                        <a:xfrm>
                          <a:off x="2613" y="4138"/>
                          <a:ext cx="8" cy="8"/>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12" name="Oval 329"/>
                        <p:cNvSpPr>
                          <a:spLocks noChangeArrowheads="1"/>
                        </p:cNvSpPr>
                        <p:nvPr/>
                      </p:nvSpPr>
                      <p:spPr bwMode="auto">
                        <a:xfrm>
                          <a:off x="2614" y="4140"/>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96" name="Group 330"/>
                      <p:cNvGrpSpPr>
                        <a:grpSpLocks/>
                      </p:cNvGrpSpPr>
                      <p:nvPr/>
                    </p:nvGrpSpPr>
                    <p:grpSpPr bwMode="auto">
                      <a:xfrm>
                        <a:off x="2580" y="4146"/>
                        <a:ext cx="26" cy="21"/>
                        <a:chOff x="2580" y="4146"/>
                        <a:chExt cx="26" cy="21"/>
                      </a:xfrm>
                    </p:grpSpPr>
                    <p:sp>
                      <p:nvSpPr>
                        <p:cNvPr id="503" name="Oval 331"/>
                        <p:cNvSpPr>
                          <a:spLocks noChangeArrowheads="1"/>
                        </p:cNvSpPr>
                        <p:nvPr/>
                      </p:nvSpPr>
                      <p:spPr bwMode="auto">
                        <a:xfrm>
                          <a:off x="2580" y="4146"/>
                          <a:ext cx="26" cy="21"/>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04" name="Oval 332"/>
                        <p:cNvSpPr>
                          <a:spLocks noChangeArrowheads="1"/>
                        </p:cNvSpPr>
                        <p:nvPr/>
                      </p:nvSpPr>
                      <p:spPr bwMode="auto">
                        <a:xfrm>
                          <a:off x="2582" y="4148"/>
                          <a:ext cx="19" cy="13"/>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05" name="Oval 333"/>
                        <p:cNvSpPr>
                          <a:spLocks noChangeArrowheads="1"/>
                        </p:cNvSpPr>
                        <p:nvPr/>
                      </p:nvSpPr>
                      <p:spPr bwMode="auto">
                        <a:xfrm>
                          <a:off x="2585" y="4148"/>
                          <a:ext cx="19" cy="17"/>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06" name="Oval 334"/>
                        <p:cNvSpPr>
                          <a:spLocks noChangeArrowheads="1"/>
                        </p:cNvSpPr>
                        <p:nvPr/>
                      </p:nvSpPr>
                      <p:spPr bwMode="auto">
                        <a:xfrm>
                          <a:off x="2591" y="4149"/>
                          <a:ext cx="12" cy="9"/>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07" name="Oval 335"/>
                        <p:cNvSpPr>
                          <a:spLocks noChangeArrowheads="1"/>
                        </p:cNvSpPr>
                        <p:nvPr/>
                      </p:nvSpPr>
                      <p:spPr bwMode="auto">
                        <a:xfrm>
                          <a:off x="2601" y="4152"/>
                          <a:ext cx="1"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497" name="Group 336"/>
                      <p:cNvGrpSpPr>
                        <a:grpSpLocks/>
                      </p:cNvGrpSpPr>
                      <p:nvPr/>
                    </p:nvGrpSpPr>
                    <p:grpSpPr bwMode="auto">
                      <a:xfrm>
                        <a:off x="2535" y="4134"/>
                        <a:ext cx="17" cy="14"/>
                        <a:chOff x="2535" y="4134"/>
                        <a:chExt cx="17" cy="14"/>
                      </a:xfrm>
                    </p:grpSpPr>
                    <p:sp>
                      <p:nvSpPr>
                        <p:cNvPr id="498" name="Oval 337"/>
                        <p:cNvSpPr>
                          <a:spLocks noChangeArrowheads="1"/>
                        </p:cNvSpPr>
                        <p:nvPr/>
                      </p:nvSpPr>
                      <p:spPr bwMode="auto">
                        <a:xfrm>
                          <a:off x="2535" y="4134"/>
                          <a:ext cx="17" cy="14"/>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99" name="Oval 338"/>
                        <p:cNvSpPr>
                          <a:spLocks noChangeArrowheads="1"/>
                        </p:cNvSpPr>
                        <p:nvPr/>
                      </p:nvSpPr>
                      <p:spPr bwMode="auto">
                        <a:xfrm>
                          <a:off x="2539" y="4135"/>
                          <a:ext cx="11" cy="10"/>
                        </a:xfrm>
                        <a:prstGeom prst="ellipse">
                          <a:avLst/>
                        </a:prstGeom>
                        <a:solidFill>
                          <a:srgbClr val="00E0E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00" name="Oval 339"/>
                        <p:cNvSpPr>
                          <a:spLocks noChangeArrowheads="1"/>
                        </p:cNvSpPr>
                        <p:nvPr/>
                      </p:nvSpPr>
                      <p:spPr bwMode="auto">
                        <a:xfrm>
                          <a:off x="2537" y="4135"/>
                          <a:ext cx="12" cy="11"/>
                        </a:xfrm>
                        <a:prstGeom prst="ellipse">
                          <a:avLst/>
                        </a:prstGeom>
                        <a:solidFill>
                          <a:srgbClr val="8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01" name="Oval 340"/>
                        <p:cNvSpPr>
                          <a:spLocks noChangeArrowheads="1"/>
                        </p:cNvSpPr>
                        <p:nvPr/>
                      </p:nvSpPr>
                      <p:spPr bwMode="auto">
                        <a:xfrm>
                          <a:off x="2537" y="4136"/>
                          <a:ext cx="7" cy="7"/>
                        </a:xfrm>
                        <a:prstGeom prst="ellipse">
                          <a:avLst/>
                        </a:prstGeom>
                        <a:solidFill>
                          <a:srgbClr val="C0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502" name="Oval 341"/>
                        <p:cNvSpPr>
                          <a:spLocks noChangeArrowheads="1"/>
                        </p:cNvSpPr>
                        <p:nvPr/>
                      </p:nvSpPr>
                      <p:spPr bwMode="auto">
                        <a:xfrm>
                          <a:off x="2537" y="4138"/>
                          <a:ext cx="2" cy="1"/>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grpSp>
              <p:grpSp>
                <p:nvGrpSpPr>
                  <p:cNvPr id="329" name="Group 342"/>
                  <p:cNvGrpSpPr>
                    <a:grpSpLocks/>
                  </p:cNvGrpSpPr>
                  <p:nvPr/>
                </p:nvGrpSpPr>
                <p:grpSpPr bwMode="auto">
                  <a:xfrm>
                    <a:off x="2696" y="4214"/>
                    <a:ext cx="547" cy="403"/>
                    <a:chOff x="2696" y="4214"/>
                    <a:chExt cx="547" cy="403"/>
                  </a:xfrm>
                </p:grpSpPr>
                <p:sp>
                  <p:nvSpPr>
                    <p:cNvPr id="330" name="Oval 343"/>
                    <p:cNvSpPr>
                      <a:spLocks noChangeArrowheads="1"/>
                    </p:cNvSpPr>
                    <p:nvPr/>
                  </p:nvSpPr>
                  <p:spPr bwMode="auto">
                    <a:xfrm>
                      <a:off x="2918" y="4329"/>
                      <a:ext cx="284" cy="210"/>
                    </a:xfrm>
                    <a:prstGeom prst="ellipse">
                      <a:avLst/>
                    </a:prstGeom>
                    <a:solidFill>
                      <a:srgbClr val="00A000"/>
                    </a:solidFill>
                    <a:ln w="12700">
                      <a:solidFill>
                        <a:srgbClr val="000000"/>
                      </a:solidFill>
                      <a:round/>
                      <a:headEnd/>
                      <a:tailEnd/>
                    </a:ln>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31" name="Freeform 344"/>
                    <p:cNvSpPr>
                      <a:spLocks/>
                    </p:cNvSpPr>
                    <p:nvPr/>
                  </p:nvSpPr>
                  <p:spPr bwMode="auto">
                    <a:xfrm>
                      <a:off x="2912" y="4372"/>
                      <a:ext cx="144" cy="105"/>
                    </a:xfrm>
                    <a:custGeom>
                      <a:avLst/>
                      <a:gdLst>
                        <a:gd name="T0" fmla="*/ 87 w 144"/>
                        <a:gd name="T1" fmla="*/ 104 h 105"/>
                        <a:gd name="T2" fmla="*/ 52 w 144"/>
                        <a:gd name="T3" fmla="*/ 90 h 105"/>
                        <a:gd name="T4" fmla="*/ 23 w 144"/>
                        <a:gd name="T5" fmla="*/ 60 h 105"/>
                        <a:gd name="T6" fmla="*/ 0 w 144"/>
                        <a:gd name="T7" fmla="*/ 16 h 105"/>
                        <a:gd name="T8" fmla="*/ 46 w 144"/>
                        <a:gd name="T9" fmla="*/ 0 h 105"/>
                        <a:gd name="T10" fmla="*/ 65 w 144"/>
                        <a:gd name="T11" fmla="*/ 19 h 105"/>
                        <a:gd name="T12" fmla="*/ 84 w 144"/>
                        <a:gd name="T13" fmla="*/ 31 h 105"/>
                        <a:gd name="T14" fmla="*/ 108 w 144"/>
                        <a:gd name="T15" fmla="*/ 39 h 105"/>
                        <a:gd name="T16" fmla="*/ 143 w 144"/>
                        <a:gd name="T17" fmla="*/ 48 h 105"/>
                        <a:gd name="T18" fmla="*/ 87 w 144"/>
                        <a:gd name="T19" fmla="*/ 104 h 1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4"/>
                        <a:gd name="T31" fmla="*/ 0 h 105"/>
                        <a:gd name="T32" fmla="*/ 144 w 144"/>
                        <a:gd name="T33" fmla="*/ 105 h 10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4" h="105">
                          <a:moveTo>
                            <a:pt x="87" y="104"/>
                          </a:moveTo>
                          <a:lnTo>
                            <a:pt x="52" y="90"/>
                          </a:lnTo>
                          <a:lnTo>
                            <a:pt x="23" y="60"/>
                          </a:lnTo>
                          <a:lnTo>
                            <a:pt x="0" y="16"/>
                          </a:lnTo>
                          <a:lnTo>
                            <a:pt x="46" y="0"/>
                          </a:lnTo>
                          <a:lnTo>
                            <a:pt x="65" y="19"/>
                          </a:lnTo>
                          <a:lnTo>
                            <a:pt x="84" y="31"/>
                          </a:lnTo>
                          <a:lnTo>
                            <a:pt x="108" y="39"/>
                          </a:lnTo>
                          <a:lnTo>
                            <a:pt x="143" y="48"/>
                          </a:lnTo>
                          <a:lnTo>
                            <a:pt x="87" y="104"/>
                          </a:lnTo>
                        </a:path>
                      </a:pathLst>
                    </a:custGeom>
                    <a:solidFill>
                      <a:srgbClr val="008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32" name="Freeform 345"/>
                    <p:cNvSpPr>
                      <a:spLocks/>
                    </p:cNvSpPr>
                    <p:nvPr/>
                  </p:nvSpPr>
                  <p:spPr bwMode="auto">
                    <a:xfrm>
                      <a:off x="2925" y="4407"/>
                      <a:ext cx="69" cy="98"/>
                    </a:xfrm>
                    <a:custGeom>
                      <a:avLst/>
                      <a:gdLst>
                        <a:gd name="T0" fmla="*/ 0 w 69"/>
                        <a:gd name="T1" fmla="*/ 34 h 98"/>
                        <a:gd name="T2" fmla="*/ 16 w 69"/>
                        <a:gd name="T3" fmla="*/ 66 h 98"/>
                        <a:gd name="T4" fmla="*/ 28 w 69"/>
                        <a:gd name="T5" fmla="*/ 82 h 98"/>
                        <a:gd name="T6" fmla="*/ 41 w 69"/>
                        <a:gd name="T7" fmla="*/ 97 h 98"/>
                        <a:gd name="T8" fmla="*/ 63 w 69"/>
                        <a:gd name="T9" fmla="*/ 78 h 98"/>
                        <a:gd name="T10" fmla="*/ 68 w 69"/>
                        <a:gd name="T11" fmla="*/ 60 h 98"/>
                        <a:gd name="T12" fmla="*/ 45 w 69"/>
                        <a:gd name="T13" fmla="*/ 47 h 98"/>
                        <a:gd name="T14" fmla="*/ 34 w 69"/>
                        <a:gd name="T15" fmla="*/ 37 h 98"/>
                        <a:gd name="T16" fmla="*/ 21 w 69"/>
                        <a:gd name="T17" fmla="*/ 22 h 98"/>
                        <a:gd name="T18" fmla="*/ 6 w 69"/>
                        <a:gd name="T19" fmla="*/ 0 h 98"/>
                        <a:gd name="T20" fmla="*/ 0 w 69"/>
                        <a:gd name="T21" fmla="*/ 34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
                        <a:gd name="T34" fmla="*/ 0 h 98"/>
                        <a:gd name="T35" fmla="*/ 69 w 69"/>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 h="98">
                          <a:moveTo>
                            <a:pt x="0" y="34"/>
                          </a:moveTo>
                          <a:lnTo>
                            <a:pt x="16" y="66"/>
                          </a:lnTo>
                          <a:lnTo>
                            <a:pt x="28" y="82"/>
                          </a:lnTo>
                          <a:lnTo>
                            <a:pt x="41" y="97"/>
                          </a:lnTo>
                          <a:lnTo>
                            <a:pt x="63" y="78"/>
                          </a:lnTo>
                          <a:lnTo>
                            <a:pt x="68" y="60"/>
                          </a:lnTo>
                          <a:lnTo>
                            <a:pt x="45" y="47"/>
                          </a:lnTo>
                          <a:lnTo>
                            <a:pt x="34" y="37"/>
                          </a:lnTo>
                          <a:lnTo>
                            <a:pt x="21" y="22"/>
                          </a:lnTo>
                          <a:lnTo>
                            <a:pt x="6" y="0"/>
                          </a:lnTo>
                          <a:lnTo>
                            <a:pt x="0" y="34"/>
                          </a:lnTo>
                        </a:path>
                      </a:pathLst>
                    </a:custGeom>
                    <a:solidFill>
                      <a:srgbClr val="006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33" name="Freeform 346"/>
                    <p:cNvSpPr>
                      <a:spLocks/>
                    </p:cNvSpPr>
                    <p:nvPr/>
                  </p:nvSpPr>
                  <p:spPr bwMode="auto">
                    <a:xfrm>
                      <a:off x="2703" y="4217"/>
                      <a:ext cx="254" cy="169"/>
                    </a:xfrm>
                    <a:custGeom>
                      <a:avLst/>
                      <a:gdLst>
                        <a:gd name="T0" fmla="*/ 84 w 254"/>
                        <a:gd name="T1" fmla="*/ 2 h 169"/>
                        <a:gd name="T2" fmla="*/ 253 w 254"/>
                        <a:gd name="T3" fmla="*/ 92 h 169"/>
                        <a:gd name="T4" fmla="*/ 170 w 254"/>
                        <a:gd name="T5" fmla="*/ 168 h 169"/>
                        <a:gd name="T6" fmla="*/ 5 w 254"/>
                        <a:gd name="T7" fmla="*/ 69 h 169"/>
                        <a:gd name="T8" fmla="*/ 0 w 254"/>
                        <a:gd name="T9" fmla="*/ 55 h 169"/>
                        <a:gd name="T10" fmla="*/ 4 w 254"/>
                        <a:gd name="T11" fmla="*/ 37 h 169"/>
                        <a:gd name="T12" fmla="*/ 23 w 254"/>
                        <a:gd name="T13" fmla="*/ 16 h 169"/>
                        <a:gd name="T14" fmla="*/ 61 w 254"/>
                        <a:gd name="T15" fmla="*/ 0 h 169"/>
                        <a:gd name="T16" fmla="*/ 84 w 254"/>
                        <a:gd name="T17" fmla="*/ 2 h 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4"/>
                        <a:gd name="T28" fmla="*/ 0 h 169"/>
                        <a:gd name="T29" fmla="*/ 254 w 254"/>
                        <a:gd name="T30" fmla="*/ 169 h 1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4" h="169">
                          <a:moveTo>
                            <a:pt x="84" y="2"/>
                          </a:moveTo>
                          <a:lnTo>
                            <a:pt x="253" y="92"/>
                          </a:lnTo>
                          <a:lnTo>
                            <a:pt x="170" y="168"/>
                          </a:lnTo>
                          <a:lnTo>
                            <a:pt x="5" y="69"/>
                          </a:lnTo>
                          <a:lnTo>
                            <a:pt x="0" y="55"/>
                          </a:lnTo>
                          <a:lnTo>
                            <a:pt x="4" y="37"/>
                          </a:lnTo>
                          <a:lnTo>
                            <a:pt x="23" y="16"/>
                          </a:lnTo>
                          <a:lnTo>
                            <a:pt x="61" y="0"/>
                          </a:lnTo>
                          <a:lnTo>
                            <a:pt x="84" y="2"/>
                          </a:lnTo>
                        </a:path>
                      </a:pathLst>
                    </a:custGeom>
                    <a:solidFill>
                      <a:srgbClr val="00A000"/>
                    </a:solidFill>
                    <a:ln w="12700" cap="rnd" cmpd="sng">
                      <a:solidFill>
                        <a:srgbClr val="000000"/>
                      </a:solidFill>
                      <a:prstDash val="solid"/>
                      <a:round/>
                      <a:headEnd type="none" w="med" len="med"/>
                      <a:tailEnd type="none" w="med" len="med"/>
                    </a:ln>
                  </p:spPr>
                  <p:txBody>
                    <a:bodyPr/>
                    <a:lstStyle/>
                    <a:p>
                      <a:endParaRPr lang="zh-CN" altLang="en-US"/>
                    </a:p>
                  </p:txBody>
                </p:sp>
                <p:sp>
                  <p:nvSpPr>
                    <p:cNvPr id="334" name="Freeform 347"/>
                    <p:cNvSpPr>
                      <a:spLocks/>
                    </p:cNvSpPr>
                    <p:nvPr/>
                  </p:nvSpPr>
                  <p:spPr bwMode="auto">
                    <a:xfrm>
                      <a:off x="2710" y="4248"/>
                      <a:ext cx="187" cy="128"/>
                    </a:xfrm>
                    <a:custGeom>
                      <a:avLst/>
                      <a:gdLst>
                        <a:gd name="T0" fmla="*/ 2 w 187"/>
                        <a:gd name="T1" fmla="*/ 27 h 128"/>
                        <a:gd name="T2" fmla="*/ 176 w 187"/>
                        <a:gd name="T3" fmla="*/ 127 h 128"/>
                        <a:gd name="T4" fmla="*/ 186 w 187"/>
                        <a:gd name="T5" fmla="*/ 96 h 128"/>
                        <a:gd name="T6" fmla="*/ 8 w 187"/>
                        <a:gd name="T7" fmla="*/ 0 h 128"/>
                        <a:gd name="T8" fmla="*/ 0 w 187"/>
                        <a:gd name="T9" fmla="*/ 17 h 128"/>
                        <a:gd name="T10" fmla="*/ 2 w 187"/>
                        <a:gd name="T11" fmla="*/ 27 h 128"/>
                        <a:gd name="T12" fmla="*/ 0 60000 65536"/>
                        <a:gd name="T13" fmla="*/ 0 60000 65536"/>
                        <a:gd name="T14" fmla="*/ 0 60000 65536"/>
                        <a:gd name="T15" fmla="*/ 0 60000 65536"/>
                        <a:gd name="T16" fmla="*/ 0 60000 65536"/>
                        <a:gd name="T17" fmla="*/ 0 60000 65536"/>
                        <a:gd name="T18" fmla="*/ 0 w 187"/>
                        <a:gd name="T19" fmla="*/ 0 h 128"/>
                        <a:gd name="T20" fmla="*/ 187 w 187"/>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187" h="128">
                          <a:moveTo>
                            <a:pt x="2" y="27"/>
                          </a:moveTo>
                          <a:lnTo>
                            <a:pt x="176" y="127"/>
                          </a:lnTo>
                          <a:lnTo>
                            <a:pt x="186" y="96"/>
                          </a:lnTo>
                          <a:lnTo>
                            <a:pt x="8" y="0"/>
                          </a:lnTo>
                          <a:lnTo>
                            <a:pt x="0" y="17"/>
                          </a:lnTo>
                          <a:lnTo>
                            <a:pt x="2" y="27"/>
                          </a:lnTo>
                        </a:path>
                      </a:pathLst>
                    </a:custGeom>
                    <a:solidFill>
                      <a:srgbClr val="006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35" name="Freeform 348"/>
                    <p:cNvSpPr>
                      <a:spLocks/>
                    </p:cNvSpPr>
                    <p:nvPr/>
                  </p:nvSpPr>
                  <p:spPr bwMode="auto">
                    <a:xfrm>
                      <a:off x="2718" y="4229"/>
                      <a:ext cx="211" cy="114"/>
                    </a:xfrm>
                    <a:custGeom>
                      <a:avLst/>
                      <a:gdLst>
                        <a:gd name="T0" fmla="*/ 179 w 211"/>
                        <a:gd name="T1" fmla="*/ 113 h 114"/>
                        <a:gd name="T2" fmla="*/ 0 w 211"/>
                        <a:gd name="T3" fmla="*/ 19 h 114"/>
                        <a:gd name="T4" fmla="*/ 8 w 211"/>
                        <a:gd name="T5" fmla="*/ 8 h 114"/>
                        <a:gd name="T6" fmla="*/ 21 w 211"/>
                        <a:gd name="T7" fmla="*/ 0 h 114"/>
                        <a:gd name="T8" fmla="*/ 210 w 211"/>
                        <a:gd name="T9" fmla="*/ 94 h 114"/>
                        <a:gd name="T10" fmla="*/ 179 w 211"/>
                        <a:gd name="T11" fmla="*/ 113 h 114"/>
                        <a:gd name="T12" fmla="*/ 0 60000 65536"/>
                        <a:gd name="T13" fmla="*/ 0 60000 65536"/>
                        <a:gd name="T14" fmla="*/ 0 60000 65536"/>
                        <a:gd name="T15" fmla="*/ 0 60000 65536"/>
                        <a:gd name="T16" fmla="*/ 0 60000 65536"/>
                        <a:gd name="T17" fmla="*/ 0 60000 65536"/>
                        <a:gd name="T18" fmla="*/ 0 w 211"/>
                        <a:gd name="T19" fmla="*/ 0 h 114"/>
                        <a:gd name="T20" fmla="*/ 211 w 211"/>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211" h="114">
                          <a:moveTo>
                            <a:pt x="179" y="113"/>
                          </a:moveTo>
                          <a:lnTo>
                            <a:pt x="0" y="19"/>
                          </a:lnTo>
                          <a:lnTo>
                            <a:pt x="8" y="8"/>
                          </a:lnTo>
                          <a:lnTo>
                            <a:pt x="21" y="0"/>
                          </a:lnTo>
                          <a:lnTo>
                            <a:pt x="210" y="94"/>
                          </a:lnTo>
                          <a:lnTo>
                            <a:pt x="179" y="113"/>
                          </a:lnTo>
                        </a:path>
                      </a:pathLst>
                    </a:custGeom>
                    <a:solidFill>
                      <a:srgbClr val="008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36" name="Freeform 349"/>
                    <p:cNvSpPr>
                      <a:spLocks/>
                    </p:cNvSpPr>
                    <p:nvPr/>
                  </p:nvSpPr>
                  <p:spPr bwMode="auto">
                    <a:xfrm>
                      <a:off x="2696" y="4214"/>
                      <a:ext cx="97" cy="78"/>
                    </a:xfrm>
                    <a:custGeom>
                      <a:avLst/>
                      <a:gdLst>
                        <a:gd name="T0" fmla="*/ 89 w 97"/>
                        <a:gd name="T1" fmla="*/ 1 h 78"/>
                        <a:gd name="T2" fmla="*/ 83 w 97"/>
                        <a:gd name="T3" fmla="*/ 0 h 78"/>
                        <a:gd name="T4" fmla="*/ 75 w 97"/>
                        <a:gd name="T5" fmla="*/ 0 h 78"/>
                        <a:gd name="T6" fmla="*/ 67 w 97"/>
                        <a:gd name="T7" fmla="*/ 1 h 78"/>
                        <a:gd name="T8" fmla="*/ 59 w 97"/>
                        <a:gd name="T9" fmla="*/ 2 h 78"/>
                        <a:gd name="T10" fmla="*/ 52 w 97"/>
                        <a:gd name="T11" fmla="*/ 4 h 78"/>
                        <a:gd name="T12" fmla="*/ 46 w 97"/>
                        <a:gd name="T13" fmla="*/ 6 h 78"/>
                        <a:gd name="T14" fmla="*/ 40 w 97"/>
                        <a:gd name="T15" fmla="*/ 8 h 78"/>
                        <a:gd name="T16" fmla="*/ 34 w 97"/>
                        <a:gd name="T17" fmla="*/ 11 h 78"/>
                        <a:gd name="T18" fmla="*/ 27 w 97"/>
                        <a:gd name="T19" fmla="*/ 15 h 78"/>
                        <a:gd name="T20" fmla="*/ 23 w 97"/>
                        <a:gd name="T21" fmla="*/ 18 h 78"/>
                        <a:gd name="T22" fmla="*/ 19 w 97"/>
                        <a:gd name="T23" fmla="*/ 21 h 78"/>
                        <a:gd name="T24" fmla="*/ 15 w 97"/>
                        <a:gd name="T25" fmla="*/ 26 h 78"/>
                        <a:gd name="T26" fmla="*/ 10 w 97"/>
                        <a:gd name="T27" fmla="*/ 31 h 78"/>
                        <a:gd name="T28" fmla="*/ 7 w 97"/>
                        <a:gd name="T29" fmla="*/ 36 h 78"/>
                        <a:gd name="T30" fmla="*/ 5 w 97"/>
                        <a:gd name="T31" fmla="*/ 40 h 78"/>
                        <a:gd name="T32" fmla="*/ 2 w 97"/>
                        <a:gd name="T33" fmla="*/ 46 h 78"/>
                        <a:gd name="T34" fmla="*/ 1 w 97"/>
                        <a:gd name="T35" fmla="*/ 51 h 78"/>
                        <a:gd name="T36" fmla="*/ 0 w 97"/>
                        <a:gd name="T37" fmla="*/ 56 h 78"/>
                        <a:gd name="T38" fmla="*/ 0 w 97"/>
                        <a:gd name="T39" fmla="*/ 61 h 78"/>
                        <a:gd name="T40" fmla="*/ 0 w 97"/>
                        <a:gd name="T41" fmla="*/ 65 h 78"/>
                        <a:gd name="T42" fmla="*/ 1 w 97"/>
                        <a:gd name="T43" fmla="*/ 69 h 78"/>
                        <a:gd name="T44" fmla="*/ 2 w 97"/>
                        <a:gd name="T45" fmla="*/ 74 h 78"/>
                        <a:gd name="T46" fmla="*/ 6 w 97"/>
                        <a:gd name="T47" fmla="*/ 76 h 78"/>
                        <a:gd name="T48" fmla="*/ 9 w 97"/>
                        <a:gd name="T49" fmla="*/ 77 h 78"/>
                        <a:gd name="T50" fmla="*/ 12 w 97"/>
                        <a:gd name="T51" fmla="*/ 77 h 78"/>
                        <a:gd name="T52" fmla="*/ 12 w 97"/>
                        <a:gd name="T53" fmla="*/ 73 h 78"/>
                        <a:gd name="T54" fmla="*/ 11 w 97"/>
                        <a:gd name="T55" fmla="*/ 67 h 78"/>
                        <a:gd name="T56" fmla="*/ 11 w 97"/>
                        <a:gd name="T57" fmla="*/ 62 h 78"/>
                        <a:gd name="T58" fmla="*/ 12 w 97"/>
                        <a:gd name="T59" fmla="*/ 56 h 78"/>
                        <a:gd name="T60" fmla="*/ 13 w 97"/>
                        <a:gd name="T61" fmla="*/ 52 h 78"/>
                        <a:gd name="T62" fmla="*/ 15 w 97"/>
                        <a:gd name="T63" fmla="*/ 47 h 78"/>
                        <a:gd name="T64" fmla="*/ 16 w 97"/>
                        <a:gd name="T65" fmla="*/ 42 h 78"/>
                        <a:gd name="T66" fmla="*/ 19 w 97"/>
                        <a:gd name="T67" fmla="*/ 38 h 78"/>
                        <a:gd name="T68" fmla="*/ 22 w 97"/>
                        <a:gd name="T69" fmla="*/ 33 h 78"/>
                        <a:gd name="T70" fmla="*/ 25 w 97"/>
                        <a:gd name="T71" fmla="*/ 29 h 78"/>
                        <a:gd name="T72" fmla="*/ 29 w 97"/>
                        <a:gd name="T73" fmla="*/ 25 h 78"/>
                        <a:gd name="T74" fmla="*/ 35 w 97"/>
                        <a:gd name="T75" fmla="*/ 21 h 78"/>
                        <a:gd name="T76" fmla="*/ 39 w 97"/>
                        <a:gd name="T77" fmla="*/ 19 h 78"/>
                        <a:gd name="T78" fmla="*/ 44 w 97"/>
                        <a:gd name="T79" fmla="*/ 16 h 78"/>
                        <a:gd name="T80" fmla="*/ 49 w 97"/>
                        <a:gd name="T81" fmla="*/ 13 h 78"/>
                        <a:gd name="T82" fmla="*/ 55 w 97"/>
                        <a:gd name="T83" fmla="*/ 12 h 78"/>
                        <a:gd name="T84" fmla="*/ 62 w 97"/>
                        <a:gd name="T85" fmla="*/ 9 h 78"/>
                        <a:gd name="T86" fmla="*/ 69 w 97"/>
                        <a:gd name="T87" fmla="*/ 8 h 78"/>
                        <a:gd name="T88" fmla="*/ 76 w 97"/>
                        <a:gd name="T89" fmla="*/ 7 h 78"/>
                        <a:gd name="T90" fmla="*/ 83 w 97"/>
                        <a:gd name="T91" fmla="*/ 6 h 78"/>
                        <a:gd name="T92" fmla="*/ 91 w 97"/>
                        <a:gd name="T93" fmla="*/ 8 h 78"/>
                        <a:gd name="T94" fmla="*/ 96 w 97"/>
                        <a:gd name="T95" fmla="*/ 8 h 78"/>
                        <a:gd name="T96" fmla="*/ 96 w 97"/>
                        <a:gd name="T97" fmla="*/ 4 h 78"/>
                        <a:gd name="T98" fmla="*/ 94 w 97"/>
                        <a:gd name="T99" fmla="*/ 2 h 78"/>
                        <a:gd name="T100" fmla="*/ 89 w 97"/>
                        <a:gd name="T101" fmla="*/ 1 h 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7"/>
                        <a:gd name="T154" fmla="*/ 0 h 78"/>
                        <a:gd name="T155" fmla="*/ 97 w 97"/>
                        <a:gd name="T156" fmla="*/ 78 h 7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7" h="78">
                          <a:moveTo>
                            <a:pt x="89" y="1"/>
                          </a:moveTo>
                          <a:lnTo>
                            <a:pt x="83" y="0"/>
                          </a:lnTo>
                          <a:lnTo>
                            <a:pt x="75" y="0"/>
                          </a:lnTo>
                          <a:lnTo>
                            <a:pt x="67" y="1"/>
                          </a:lnTo>
                          <a:lnTo>
                            <a:pt x="59" y="2"/>
                          </a:lnTo>
                          <a:lnTo>
                            <a:pt x="52" y="4"/>
                          </a:lnTo>
                          <a:lnTo>
                            <a:pt x="46" y="6"/>
                          </a:lnTo>
                          <a:lnTo>
                            <a:pt x="40" y="8"/>
                          </a:lnTo>
                          <a:lnTo>
                            <a:pt x="34" y="11"/>
                          </a:lnTo>
                          <a:lnTo>
                            <a:pt x="27" y="15"/>
                          </a:lnTo>
                          <a:lnTo>
                            <a:pt x="23" y="18"/>
                          </a:lnTo>
                          <a:lnTo>
                            <a:pt x="19" y="21"/>
                          </a:lnTo>
                          <a:lnTo>
                            <a:pt x="15" y="26"/>
                          </a:lnTo>
                          <a:lnTo>
                            <a:pt x="10" y="31"/>
                          </a:lnTo>
                          <a:lnTo>
                            <a:pt x="7" y="36"/>
                          </a:lnTo>
                          <a:lnTo>
                            <a:pt x="5" y="40"/>
                          </a:lnTo>
                          <a:lnTo>
                            <a:pt x="2" y="46"/>
                          </a:lnTo>
                          <a:lnTo>
                            <a:pt x="1" y="51"/>
                          </a:lnTo>
                          <a:lnTo>
                            <a:pt x="0" y="56"/>
                          </a:lnTo>
                          <a:lnTo>
                            <a:pt x="0" y="61"/>
                          </a:lnTo>
                          <a:lnTo>
                            <a:pt x="0" y="65"/>
                          </a:lnTo>
                          <a:lnTo>
                            <a:pt x="1" y="69"/>
                          </a:lnTo>
                          <a:lnTo>
                            <a:pt x="2" y="74"/>
                          </a:lnTo>
                          <a:lnTo>
                            <a:pt x="6" y="76"/>
                          </a:lnTo>
                          <a:lnTo>
                            <a:pt x="9" y="77"/>
                          </a:lnTo>
                          <a:lnTo>
                            <a:pt x="12" y="77"/>
                          </a:lnTo>
                          <a:lnTo>
                            <a:pt x="12" y="73"/>
                          </a:lnTo>
                          <a:lnTo>
                            <a:pt x="11" y="67"/>
                          </a:lnTo>
                          <a:lnTo>
                            <a:pt x="11" y="62"/>
                          </a:lnTo>
                          <a:lnTo>
                            <a:pt x="12" y="56"/>
                          </a:lnTo>
                          <a:lnTo>
                            <a:pt x="13" y="52"/>
                          </a:lnTo>
                          <a:lnTo>
                            <a:pt x="15" y="47"/>
                          </a:lnTo>
                          <a:lnTo>
                            <a:pt x="16" y="42"/>
                          </a:lnTo>
                          <a:lnTo>
                            <a:pt x="19" y="38"/>
                          </a:lnTo>
                          <a:lnTo>
                            <a:pt x="22" y="33"/>
                          </a:lnTo>
                          <a:lnTo>
                            <a:pt x="25" y="29"/>
                          </a:lnTo>
                          <a:lnTo>
                            <a:pt x="29" y="25"/>
                          </a:lnTo>
                          <a:lnTo>
                            <a:pt x="35" y="21"/>
                          </a:lnTo>
                          <a:lnTo>
                            <a:pt x="39" y="19"/>
                          </a:lnTo>
                          <a:lnTo>
                            <a:pt x="44" y="16"/>
                          </a:lnTo>
                          <a:lnTo>
                            <a:pt x="49" y="13"/>
                          </a:lnTo>
                          <a:lnTo>
                            <a:pt x="55" y="12"/>
                          </a:lnTo>
                          <a:lnTo>
                            <a:pt x="62" y="9"/>
                          </a:lnTo>
                          <a:lnTo>
                            <a:pt x="69" y="8"/>
                          </a:lnTo>
                          <a:lnTo>
                            <a:pt x="76" y="7"/>
                          </a:lnTo>
                          <a:lnTo>
                            <a:pt x="83" y="6"/>
                          </a:lnTo>
                          <a:lnTo>
                            <a:pt x="91" y="8"/>
                          </a:lnTo>
                          <a:lnTo>
                            <a:pt x="96" y="8"/>
                          </a:lnTo>
                          <a:lnTo>
                            <a:pt x="96" y="4"/>
                          </a:lnTo>
                          <a:lnTo>
                            <a:pt x="94" y="2"/>
                          </a:lnTo>
                          <a:lnTo>
                            <a:pt x="89" y="1"/>
                          </a:lnTo>
                        </a:path>
                      </a:pathLst>
                    </a:custGeom>
                    <a:solidFill>
                      <a:srgbClr val="006000"/>
                    </a:solidFill>
                    <a:ln w="12700" cap="rnd" cmpd="sng">
                      <a:solidFill>
                        <a:srgbClr val="000000"/>
                      </a:solidFill>
                      <a:prstDash val="solid"/>
                      <a:round/>
                      <a:headEnd type="none" w="med" len="med"/>
                      <a:tailEnd type="none" w="med" len="med"/>
                    </a:ln>
                  </p:spPr>
                  <p:txBody>
                    <a:bodyPr/>
                    <a:lstStyle/>
                    <a:p>
                      <a:endParaRPr lang="zh-CN" altLang="en-US"/>
                    </a:p>
                  </p:txBody>
                </p:sp>
                <p:sp>
                  <p:nvSpPr>
                    <p:cNvPr id="337" name="Freeform 350"/>
                    <p:cNvSpPr>
                      <a:spLocks/>
                    </p:cNvSpPr>
                    <p:nvPr/>
                  </p:nvSpPr>
                  <p:spPr bwMode="auto">
                    <a:xfrm>
                      <a:off x="2759" y="4249"/>
                      <a:ext cx="97" cy="77"/>
                    </a:xfrm>
                    <a:custGeom>
                      <a:avLst/>
                      <a:gdLst>
                        <a:gd name="T0" fmla="*/ 67 w 97"/>
                        <a:gd name="T1" fmla="*/ 2 h 77"/>
                        <a:gd name="T2" fmla="*/ 52 w 97"/>
                        <a:gd name="T3" fmla="*/ 6 h 77"/>
                        <a:gd name="T4" fmla="*/ 39 w 97"/>
                        <a:gd name="T5" fmla="*/ 11 h 77"/>
                        <a:gd name="T6" fmla="*/ 29 w 97"/>
                        <a:gd name="T7" fmla="*/ 16 h 77"/>
                        <a:gd name="T8" fmla="*/ 19 w 97"/>
                        <a:gd name="T9" fmla="*/ 24 h 77"/>
                        <a:gd name="T10" fmla="*/ 12 w 97"/>
                        <a:gd name="T11" fmla="*/ 32 h 77"/>
                        <a:gd name="T12" fmla="*/ 7 w 97"/>
                        <a:gd name="T13" fmla="*/ 40 h 77"/>
                        <a:gd name="T14" fmla="*/ 3 w 97"/>
                        <a:gd name="T15" fmla="*/ 49 h 77"/>
                        <a:gd name="T16" fmla="*/ 1 w 97"/>
                        <a:gd name="T17" fmla="*/ 57 h 77"/>
                        <a:gd name="T18" fmla="*/ 0 w 97"/>
                        <a:gd name="T19" fmla="*/ 65 h 77"/>
                        <a:gd name="T20" fmla="*/ 2 w 97"/>
                        <a:gd name="T21" fmla="*/ 71 h 77"/>
                        <a:gd name="T22" fmla="*/ 5 w 97"/>
                        <a:gd name="T23" fmla="*/ 74 h 77"/>
                        <a:gd name="T24" fmla="*/ 8 w 97"/>
                        <a:gd name="T25" fmla="*/ 76 h 77"/>
                        <a:gd name="T26" fmla="*/ 11 w 97"/>
                        <a:gd name="T27" fmla="*/ 76 h 77"/>
                        <a:gd name="T28" fmla="*/ 11 w 97"/>
                        <a:gd name="T29" fmla="*/ 65 h 77"/>
                        <a:gd name="T30" fmla="*/ 13 w 97"/>
                        <a:gd name="T31" fmla="*/ 56 h 77"/>
                        <a:gd name="T32" fmla="*/ 17 w 97"/>
                        <a:gd name="T33" fmla="*/ 47 h 77"/>
                        <a:gd name="T34" fmla="*/ 23 w 97"/>
                        <a:gd name="T35" fmla="*/ 39 h 77"/>
                        <a:gd name="T36" fmla="*/ 29 w 97"/>
                        <a:gd name="T37" fmla="*/ 31 h 77"/>
                        <a:gd name="T38" fmla="*/ 39 w 97"/>
                        <a:gd name="T39" fmla="*/ 24 h 77"/>
                        <a:gd name="T40" fmla="*/ 48 w 97"/>
                        <a:gd name="T41" fmla="*/ 18 h 77"/>
                        <a:gd name="T42" fmla="*/ 61 w 97"/>
                        <a:gd name="T43" fmla="*/ 13 h 77"/>
                        <a:gd name="T44" fmla="*/ 76 w 97"/>
                        <a:gd name="T45" fmla="*/ 9 h 77"/>
                        <a:gd name="T46" fmla="*/ 86 w 97"/>
                        <a:gd name="T47" fmla="*/ 7 h 77"/>
                        <a:gd name="T48" fmla="*/ 96 w 97"/>
                        <a:gd name="T49" fmla="*/ 6 h 77"/>
                        <a:gd name="T50" fmla="*/ 94 w 97"/>
                        <a:gd name="T51" fmla="*/ 4 h 77"/>
                        <a:gd name="T52" fmla="*/ 92 w 97"/>
                        <a:gd name="T53" fmla="*/ 1 h 77"/>
                        <a:gd name="T54" fmla="*/ 86 w 97"/>
                        <a:gd name="T55" fmla="*/ 0 h 77"/>
                        <a:gd name="T56" fmla="*/ 80 w 97"/>
                        <a:gd name="T57" fmla="*/ 0 h 77"/>
                        <a:gd name="T58" fmla="*/ 67 w 97"/>
                        <a:gd name="T59" fmla="*/ 2 h 7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7"/>
                        <a:gd name="T91" fmla="*/ 0 h 77"/>
                        <a:gd name="T92" fmla="*/ 97 w 97"/>
                        <a:gd name="T93" fmla="*/ 77 h 7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7" h="77">
                          <a:moveTo>
                            <a:pt x="67" y="2"/>
                          </a:moveTo>
                          <a:lnTo>
                            <a:pt x="52" y="6"/>
                          </a:lnTo>
                          <a:lnTo>
                            <a:pt x="39" y="11"/>
                          </a:lnTo>
                          <a:lnTo>
                            <a:pt x="29" y="16"/>
                          </a:lnTo>
                          <a:lnTo>
                            <a:pt x="19" y="24"/>
                          </a:lnTo>
                          <a:lnTo>
                            <a:pt x="12" y="32"/>
                          </a:lnTo>
                          <a:lnTo>
                            <a:pt x="7" y="40"/>
                          </a:lnTo>
                          <a:lnTo>
                            <a:pt x="3" y="49"/>
                          </a:lnTo>
                          <a:lnTo>
                            <a:pt x="1" y="57"/>
                          </a:lnTo>
                          <a:lnTo>
                            <a:pt x="0" y="65"/>
                          </a:lnTo>
                          <a:lnTo>
                            <a:pt x="2" y="71"/>
                          </a:lnTo>
                          <a:lnTo>
                            <a:pt x="5" y="74"/>
                          </a:lnTo>
                          <a:lnTo>
                            <a:pt x="8" y="76"/>
                          </a:lnTo>
                          <a:lnTo>
                            <a:pt x="11" y="76"/>
                          </a:lnTo>
                          <a:lnTo>
                            <a:pt x="11" y="65"/>
                          </a:lnTo>
                          <a:lnTo>
                            <a:pt x="13" y="56"/>
                          </a:lnTo>
                          <a:lnTo>
                            <a:pt x="17" y="47"/>
                          </a:lnTo>
                          <a:lnTo>
                            <a:pt x="23" y="39"/>
                          </a:lnTo>
                          <a:lnTo>
                            <a:pt x="29" y="31"/>
                          </a:lnTo>
                          <a:lnTo>
                            <a:pt x="39" y="24"/>
                          </a:lnTo>
                          <a:lnTo>
                            <a:pt x="48" y="18"/>
                          </a:lnTo>
                          <a:lnTo>
                            <a:pt x="61" y="13"/>
                          </a:lnTo>
                          <a:lnTo>
                            <a:pt x="76" y="9"/>
                          </a:lnTo>
                          <a:lnTo>
                            <a:pt x="86" y="7"/>
                          </a:lnTo>
                          <a:lnTo>
                            <a:pt x="96" y="6"/>
                          </a:lnTo>
                          <a:lnTo>
                            <a:pt x="94" y="4"/>
                          </a:lnTo>
                          <a:lnTo>
                            <a:pt x="92" y="1"/>
                          </a:lnTo>
                          <a:lnTo>
                            <a:pt x="86" y="0"/>
                          </a:lnTo>
                          <a:lnTo>
                            <a:pt x="80" y="0"/>
                          </a:lnTo>
                          <a:lnTo>
                            <a:pt x="67" y="2"/>
                          </a:lnTo>
                        </a:path>
                      </a:pathLst>
                    </a:custGeom>
                    <a:solidFill>
                      <a:srgbClr val="006000"/>
                    </a:solidFill>
                    <a:ln w="12700" cap="rnd" cmpd="sng">
                      <a:solidFill>
                        <a:srgbClr val="000000"/>
                      </a:solidFill>
                      <a:prstDash val="solid"/>
                      <a:round/>
                      <a:headEnd type="none" w="med" len="med"/>
                      <a:tailEnd type="none" w="med" len="med"/>
                    </a:ln>
                  </p:spPr>
                  <p:txBody>
                    <a:bodyPr/>
                    <a:lstStyle/>
                    <a:p>
                      <a:endParaRPr lang="zh-CN" altLang="en-US"/>
                    </a:p>
                  </p:txBody>
                </p:sp>
                <p:sp>
                  <p:nvSpPr>
                    <p:cNvPr id="338" name="Freeform 351"/>
                    <p:cNvSpPr>
                      <a:spLocks/>
                    </p:cNvSpPr>
                    <p:nvPr/>
                  </p:nvSpPr>
                  <p:spPr bwMode="auto">
                    <a:xfrm>
                      <a:off x="2871" y="4309"/>
                      <a:ext cx="202" cy="162"/>
                    </a:xfrm>
                    <a:custGeom>
                      <a:avLst/>
                      <a:gdLst>
                        <a:gd name="T0" fmla="*/ 65 w 202"/>
                        <a:gd name="T1" fmla="*/ 5 h 162"/>
                        <a:gd name="T2" fmla="*/ 57 w 202"/>
                        <a:gd name="T3" fmla="*/ 7 h 162"/>
                        <a:gd name="T4" fmla="*/ 46 w 202"/>
                        <a:gd name="T5" fmla="*/ 12 h 162"/>
                        <a:gd name="T6" fmla="*/ 36 w 202"/>
                        <a:gd name="T7" fmla="*/ 18 h 162"/>
                        <a:gd name="T8" fmla="*/ 25 w 202"/>
                        <a:gd name="T9" fmla="*/ 25 h 162"/>
                        <a:gd name="T10" fmla="*/ 19 w 202"/>
                        <a:gd name="T11" fmla="*/ 31 h 162"/>
                        <a:gd name="T12" fmla="*/ 12 w 202"/>
                        <a:gd name="T13" fmla="*/ 40 h 162"/>
                        <a:gd name="T14" fmla="*/ 9 w 202"/>
                        <a:gd name="T15" fmla="*/ 47 h 162"/>
                        <a:gd name="T16" fmla="*/ 5 w 202"/>
                        <a:gd name="T17" fmla="*/ 55 h 162"/>
                        <a:gd name="T18" fmla="*/ 2 w 202"/>
                        <a:gd name="T19" fmla="*/ 63 h 162"/>
                        <a:gd name="T20" fmla="*/ 0 w 202"/>
                        <a:gd name="T21" fmla="*/ 76 h 162"/>
                        <a:gd name="T22" fmla="*/ 12 w 202"/>
                        <a:gd name="T23" fmla="*/ 90 h 162"/>
                        <a:gd name="T24" fmla="*/ 19 w 202"/>
                        <a:gd name="T25" fmla="*/ 102 h 162"/>
                        <a:gd name="T26" fmla="*/ 26 w 202"/>
                        <a:gd name="T27" fmla="*/ 115 h 162"/>
                        <a:gd name="T28" fmla="*/ 31 w 202"/>
                        <a:gd name="T29" fmla="*/ 128 h 162"/>
                        <a:gd name="T30" fmla="*/ 46 w 202"/>
                        <a:gd name="T31" fmla="*/ 161 h 162"/>
                        <a:gd name="T32" fmla="*/ 52 w 202"/>
                        <a:gd name="T33" fmla="*/ 137 h 162"/>
                        <a:gd name="T34" fmla="*/ 57 w 202"/>
                        <a:gd name="T35" fmla="*/ 122 h 162"/>
                        <a:gd name="T36" fmla="*/ 64 w 202"/>
                        <a:gd name="T37" fmla="*/ 108 h 162"/>
                        <a:gd name="T38" fmla="*/ 72 w 202"/>
                        <a:gd name="T39" fmla="*/ 95 h 162"/>
                        <a:gd name="T40" fmla="*/ 85 w 202"/>
                        <a:gd name="T41" fmla="*/ 80 h 162"/>
                        <a:gd name="T42" fmla="*/ 98 w 202"/>
                        <a:gd name="T43" fmla="*/ 64 h 162"/>
                        <a:gd name="T44" fmla="*/ 115 w 202"/>
                        <a:gd name="T45" fmla="*/ 52 h 162"/>
                        <a:gd name="T46" fmla="*/ 132 w 202"/>
                        <a:gd name="T47" fmla="*/ 42 h 162"/>
                        <a:gd name="T48" fmla="*/ 150 w 202"/>
                        <a:gd name="T49" fmla="*/ 33 h 162"/>
                        <a:gd name="T50" fmla="*/ 172 w 202"/>
                        <a:gd name="T51" fmla="*/ 24 h 162"/>
                        <a:gd name="T52" fmla="*/ 201 w 202"/>
                        <a:gd name="T53" fmla="*/ 14 h 162"/>
                        <a:gd name="T54" fmla="*/ 163 w 202"/>
                        <a:gd name="T55" fmla="*/ 11 h 162"/>
                        <a:gd name="T56" fmla="*/ 141 w 202"/>
                        <a:gd name="T57" fmla="*/ 9 h 162"/>
                        <a:gd name="T58" fmla="*/ 118 w 202"/>
                        <a:gd name="T59" fmla="*/ 6 h 162"/>
                        <a:gd name="T60" fmla="*/ 102 w 202"/>
                        <a:gd name="T61" fmla="*/ 4 h 162"/>
                        <a:gd name="T62" fmla="*/ 86 w 202"/>
                        <a:gd name="T63" fmla="*/ 0 h 162"/>
                        <a:gd name="T64" fmla="*/ 77 w 202"/>
                        <a:gd name="T65" fmla="*/ 2 h 162"/>
                        <a:gd name="T66" fmla="*/ 65 w 202"/>
                        <a:gd name="T67" fmla="*/ 5 h 1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2"/>
                        <a:gd name="T103" fmla="*/ 0 h 162"/>
                        <a:gd name="T104" fmla="*/ 202 w 202"/>
                        <a:gd name="T105" fmla="*/ 162 h 1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2" h="162">
                          <a:moveTo>
                            <a:pt x="65" y="5"/>
                          </a:moveTo>
                          <a:lnTo>
                            <a:pt x="57" y="7"/>
                          </a:lnTo>
                          <a:lnTo>
                            <a:pt x="46" y="12"/>
                          </a:lnTo>
                          <a:lnTo>
                            <a:pt x="36" y="18"/>
                          </a:lnTo>
                          <a:lnTo>
                            <a:pt x="25" y="25"/>
                          </a:lnTo>
                          <a:lnTo>
                            <a:pt x="19" y="31"/>
                          </a:lnTo>
                          <a:lnTo>
                            <a:pt x="12" y="40"/>
                          </a:lnTo>
                          <a:lnTo>
                            <a:pt x="9" y="47"/>
                          </a:lnTo>
                          <a:lnTo>
                            <a:pt x="5" y="55"/>
                          </a:lnTo>
                          <a:lnTo>
                            <a:pt x="2" y="63"/>
                          </a:lnTo>
                          <a:lnTo>
                            <a:pt x="0" y="76"/>
                          </a:lnTo>
                          <a:lnTo>
                            <a:pt x="12" y="90"/>
                          </a:lnTo>
                          <a:lnTo>
                            <a:pt x="19" y="102"/>
                          </a:lnTo>
                          <a:lnTo>
                            <a:pt x="26" y="115"/>
                          </a:lnTo>
                          <a:lnTo>
                            <a:pt x="31" y="128"/>
                          </a:lnTo>
                          <a:lnTo>
                            <a:pt x="46" y="161"/>
                          </a:lnTo>
                          <a:lnTo>
                            <a:pt x="52" y="137"/>
                          </a:lnTo>
                          <a:lnTo>
                            <a:pt x="57" y="122"/>
                          </a:lnTo>
                          <a:lnTo>
                            <a:pt x="64" y="108"/>
                          </a:lnTo>
                          <a:lnTo>
                            <a:pt x="72" y="95"/>
                          </a:lnTo>
                          <a:lnTo>
                            <a:pt x="85" y="80"/>
                          </a:lnTo>
                          <a:lnTo>
                            <a:pt x="98" y="64"/>
                          </a:lnTo>
                          <a:lnTo>
                            <a:pt x="115" y="52"/>
                          </a:lnTo>
                          <a:lnTo>
                            <a:pt x="132" y="42"/>
                          </a:lnTo>
                          <a:lnTo>
                            <a:pt x="150" y="33"/>
                          </a:lnTo>
                          <a:lnTo>
                            <a:pt x="172" y="24"/>
                          </a:lnTo>
                          <a:lnTo>
                            <a:pt x="201" y="14"/>
                          </a:lnTo>
                          <a:lnTo>
                            <a:pt x="163" y="11"/>
                          </a:lnTo>
                          <a:lnTo>
                            <a:pt x="141" y="9"/>
                          </a:lnTo>
                          <a:lnTo>
                            <a:pt x="118" y="6"/>
                          </a:lnTo>
                          <a:lnTo>
                            <a:pt x="102" y="4"/>
                          </a:lnTo>
                          <a:lnTo>
                            <a:pt x="86" y="0"/>
                          </a:lnTo>
                          <a:lnTo>
                            <a:pt x="77" y="2"/>
                          </a:lnTo>
                          <a:lnTo>
                            <a:pt x="65" y="5"/>
                          </a:lnTo>
                        </a:path>
                      </a:pathLst>
                    </a:custGeom>
                    <a:solidFill>
                      <a:srgbClr val="800080"/>
                    </a:solidFill>
                    <a:ln w="12700" cap="rnd" cmpd="sng">
                      <a:solidFill>
                        <a:srgbClr val="000000"/>
                      </a:solidFill>
                      <a:prstDash val="solid"/>
                      <a:round/>
                      <a:headEnd type="none" w="med" len="med"/>
                      <a:tailEnd type="none" w="med" len="med"/>
                    </a:ln>
                  </p:spPr>
                  <p:txBody>
                    <a:bodyPr/>
                    <a:lstStyle/>
                    <a:p>
                      <a:endParaRPr lang="zh-CN" altLang="en-US"/>
                    </a:p>
                  </p:txBody>
                </p:sp>
                <p:sp>
                  <p:nvSpPr>
                    <p:cNvPr id="339" name="Freeform 352"/>
                    <p:cNvSpPr>
                      <a:spLocks/>
                    </p:cNvSpPr>
                    <p:nvPr/>
                  </p:nvSpPr>
                  <p:spPr bwMode="auto">
                    <a:xfrm>
                      <a:off x="2960" y="4349"/>
                      <a:ext cx="283" cy="268"/>
                    </a:xfrm>
                    <a:custGeom>
                      <a:avLst/>
                      <a:gdLst>
                        <a:gd name="T0" fmla="*/ 190 w 283"/>
                        <a:gd name="T1" fmla="*/ 0 h 268"/>
                        <a:gd name="T2" fmla="*/ 282 w 283"/>
                        <a:gd name="T3" fmla="*/ 58 h 268"/>
                        <a:gd name="T4" fmla="*/ 282 w 283"/>
                        <a:gd name="T5" fmla="*/ 267 h 268"/>
                        <a:gd name="T6" fmla="*/ 165 w 283"/>
                        <a:gd name="T7" fmla="*/ 267 h 268"/>
                        <a:gd name="T8" fmla="*/ 0 w 283"/>
                        <a:gd name="T9" fmla="*/ 171 h 268"/>
                        <a:gd name="T10" fmla="*/ 6 w 283"/>
                        <a:gd name="T11" fmla="*/ 154 h 268"/>
                        <a:gd name="T12" fmla="*/ 15 w 283"/>
                        <a:gd name="T13" fmla="*/ 136 h 268"/>
                        <a:gd name="T14" fmla="*/ 30 w 283"/>
                        <a:gd name="T15" fmla="*/ 115 h 268"/>
                        <a:gd name="T16" fmla="*/ 51 w 283"/>
                        <a:gd name="T17" fmla="*/ 91 h 268"/>
                        <a:gd name="T18" fmla="*/ 76 w 283"/>
                        <a:gd name="T19" fmla="*/ 68 h 268"/>
                        <a:gd name="T20" fmla="*/ 105 w 283"/>
                        <a:gd name="T21" fmla="*/ 45 h 268"/>
                        <a:gd name="T22" fmla="*/ 135 w 283"/>
                        <a:gd name="T23" fmla="*/ 25 h 268"/>
                        <a:gd name="T24" fmla="*/ 165 w 283"/>
                        <a:gd name="T25" fmla="*/ 9 h 268"/>
                        <a:gd name="T26" fmla="*/ 190 w 283"/>
                        <a:gd name="T27" fmla="*/ 0 h 2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3"/>
                        <a:gd name="T43" fmla="*/ 0 h 268"/>
                        <a:gd name="T44" fmla="*/ 283 w 283"/>
                        <a:gd name="T45" fmla="*/ 268 h 2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3" h="268">
                          <a:moveTo>
                            <a:pt x="190" y="0"/>
                          </a:moveTo>
                          <a:lnTo>
                            <a:pt x="282" y="58"/>
                          </a:lnTo>
                          <a:lnTo>
                            <a:pt x="282" y="267"/>
                          </a:lnTo>
                          <a:lnTo>
                            <a:pt x="165" y="267"/>
                          </a:lnTo>
                          <a:lnTo>
                            <a:pt x="0" y="171"/>
                          </a:lnTo>
                          <a:lnTo>
                            <a:pt x="6" y="154"/>
                          </a:lnTo>
                          <a:lnTo>
                            <a:pt x="15" y="136"/>
                          </a:lnTo>
                          <a:lnTo>
                            <a:pt x="30" y="115"/>
                          </a:lnTo>
                          <a:lnTo>
                            <a:pt x="51" y="91"/>
                          </a:lnTo>
                          <a:lnTo>
                            <a:pt x="76" y="68"/>
                          </a:lnTo>
                          <a:lnTo>
                            <a:pt x="105" y="45"/>
                          </a:lnTo>
                          <a:lnTo>
                            <a:pt x="135" y="25"/>
                          </a:lnTo>
                          <a:lnTo>
                            <a:pt x="165" y="9"/>
                          </a:lnTo>
                          <a:lnTo>
                            <a:pt x="190" y="0"/>
                          </a:lnTo>
                        </a:path>
                      </a:pathLst>
                    </a:custGeom>
                    <a:solidFill>
                      <a:srgbClr val="800080"/>
                    </a:solidFill>
                    <a:ln w="12700" cap="rnd" cmpd="sng">
                      <a:solidFill>
                        <a:srgbClr val="000000"/>
                      </a:solidFill>
                      <a:prstDash val="solid"/>
                      <a:round/>
                      <a:headEnd type="none" w="med" len="med"/>
                      <a:tailEnd type="none" w="med" len="med"/>
                    </a:ln>
                  </p:spPr>
                  <p:txBody>
                    <a:bodyPr/>
                    <a:lstStyle/>
                    <a:p>
                      <a:endParaRPr lang="zh-CN" altLang="en-US"/>
                    </a:p>
                  </p:txBody>
                </p:sp>
                <p:grpSp>
                  <p:nvGrpSpPr>
                    <p:cNvPr id="340" name="Group 353"/>
                    <p:cNvGrpSpPr>
                      <a:grpSpLocks/>
                    </p:cNvGrpSpPr>
                    <p:nvPr/>
                  </p:nvGrpSpPr>
                  <p:grpSpPr bwMode="auto">
                    <a:xfrm>
                      <a:off x="2937" y="4437"/>
                      <a:ext cx="11" cy="10"/>
                      <a:chOff x="2937" y="4437"/>
                      <a:chExt cx="11" cy="10"/>
                    </a:xfrm>
                  </p:grpSpPr>
                  <p:sp>
                    <p:nvSpPr>
                      <p:cNvPr id="449" name="Oval 354"/>
                      <p:cNvSpPr>
                        <a:spLocks noChangeArrowheads="1"/>
                      </p:cNvSpPr>
                      <p:nvPr/>
                    </p:nvSpPr>
                    <p:spPr bwMode="auto">
                      <a:xfrm>
                        <a:off x="2940" y="4437"/>
                        <a:ext cx="8" cy="10"/>
                      </a:xfrm>
                      <a:prstGeom prst="ellipse">
                        <a:avLst/>
                      </a:prstGeom>
                      <a:solidFill>
                        <a:srgbClr val="004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50" name="Oval 355"/>
                      <p:cNvSpPr>
                        <a:spLocks noChangeArrowheads="1"/>
                      </p:cNvSpPr>
                      <p:nvPr/>
                    </p:nvSpPr>
                    <p:spPr bwMode="auto">
                      <a:xfrm>
                        <a:off x="2937" y="4437"/>
                        <a:ext cx="9" cy="10"/>
                      </a:xfrm>
                      <a:prstGeom prst="ellipse">
                        <a:avLst/>
                      </a:prstGeom>
                      <a:solidFill>
                        <a:srgbClr val="00C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51" name="Oval 356"/>
                      <p:cNvSpPr>
                        <a:spLocks noChangeArrowheads="1"/>
                      </p:cNvSpPr>
                      <p:nvPr/>
                    </p:nvSpPr>
                    <p:spPr bwMode="auto">
                      <a:xfrm>
                        <a:off x="2941" y="4437"/>
                        <a:ext cx="1" cy="2"/>
                      </a:xfrm>
                      <a:prstGeom prst="ellipse">
                        <a:avLst/>
                      </a:prstGeom>
                      <a:solidFill>
                        <a:srgbClr val="40FF4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41" name="Group 357"/>
                    <p:cNvGrpSpPr>
                      <a:grpSpLocks/>
                    </p:cNvGrpSpPr>
                    <p:nvPr/>
                  </p:nvGrpSpPr>
                  <p:grpSpPr bwMode="auto">
                    <a:xfrm>
                      <a:off x="2987" y="4430"/>
                      <a:ext cx="10" cy="9"/>
                      <a:chOff x="2987" y="4430"/>
                      <a:chExt cx="10" cy="9"/>
                    </a:xfrm>
                  </p:grpSpPr>
                  <p:sp>
                    <p:nvSpPr>
                      <p:cNvPr id="446" name="Oval 358"/>
                      <p:cNvSpPr>
                        <a:spLocks noChangeArrowheads="1"/>
                      </p:cNvSpPr>
                      <p:nvPr/>
                    </p:nvSpPr>
                    <p:spPr bwMode="auto">
                      <a:xfrm>
                        <a:off x="2989" y="4431"/>
                        <a:ext cx="8" cy="8"/>
                      </a:xfrm>
                      <a:prstGeom prst="ellipse">
                        <a:avLst/>
                      </a:prstGeom>
                      <a:solidFill>
                        <a:srgbClr val="004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47" name="Oval 359"/>
                      <p:cNvSpPr>
                        <a:spLocks noChangeArrowheads="1"/>
                      </p:cNvSpPr>
                      <p:nvPr/>
                    </p:nvSpPr>
                    <p:spPr bwMode="auto">
                      <a:xfrm>
                        <a:off x="2987" y="4430"/>
                        <a:ext cx="9" cy="8"/>
                      </a:xfrm>
                      <a:prstGeom prst="ellipse">
                        <a:avLst/>
                      </a:prstGeom>
                      <a:solidFill>
                        <a:srgbClr val="00C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48" name="Oval 360"/>
                      <p:cNvSpPr>
                        <a:spLocks noChangeArrowheads="1"/>
                      </p:cNvSpPr>
                      <p:nvPr/>
                    </p:nvSpPr>
                    <p:spPr bwMode="auto">
                      <a:xfrm>
                        <a:off x="2990" y="4431"/>
                        <a:ext cx="1" cy="1"/>
                      </a:xfrm>
                      <a:prstGeom prst="ellipse">
                        <a:avLst/>
                      </a:prstGeom>
                      <a:solidFill>
                        <a:srgbClr val="40FF4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42" name="Group 361"/>
                    <p:cNvGrpSpPr>
                      <a:grpSpLocks/>
                    </p:cNvGrpSpPr>
                    <p:nvPr/>
                  </p:nvGrpSpPr>
                  <p:grpSpPr bwMode="auto">
                    <a:xfrm>
                      <a:off x="2968" y="4455"/>
                      <a:ext cx="7" cy="7"/>
                      <a:chOff x="2968" y="4455"/>
                      <a:chExt cx="7" cy="7"/>
                    </a:xfrm>
                  </p:grpSpPr>
                  <p:sp>
                    <p:nvSpPr>
                      <p:cNvPr id="443" name="Oval 362"/>
                      <p:cNvSpPr>
                        <a:spLocks noChangeArrowheads="1"/>
                      </p:cNvSpPr>
                      <p:nvPr/>
                    </p:nvSpPr>
                    <p:spPr bwMode="auto">
                      <a:xfrm>
                        <a:off x="2971" y="4456"/>
                        <a:ext cx="4" cy="6"/>
                      </a:xfrm>
                      <a:prstGeom prst="ellipse">
                        <a:avLst/>
                      </a:prstGeom>
                      <a:solidFill>
                        <a:srgbClr val="004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44" name="Oval 363"/>
                      <p:cNvSpPr>
                        <a:spLocks noChangeArrowheads="1"/>
                      </p:cNvSpPr>
                      <p:nvPr/>
                    </p:nvSpPr>
                    <p:spPr bwMode="auto">
                      <a:xfrm>
                        <a:off x="2968" y="4455"/>
                        <a:ext cx="6" cy="6"/>
                      </a:xfrm>
                      <a:prstGeom prst="ellipse">
                        <a:avLst/>
                      </a:prstGeom>
                      <a:solidFill>
                        <a:srgbClr val="00C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45" name="Oval 364"/>
                      <p:cNvSpPr>
                        <a:spLocks noChangeArrowheads="1"/>
                      </p:cNvSpPr>
                      <p:nvPr/>
                    </p:nvSpPr>
                    <p:spPr bwMode="auto">
                      <a:xfrm>
                        <a:off x="2971" y="4456"/>
                        <a:ext cx="1" cy="1"/>
                      </a:xfrm>
                      <a:prstGeom prst="ellipse">
                        <a:avLst/>
                      </a:prstGeom>
                      <a:solidFill>
                        <a:srgbClr val="40FF4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43" name="Group 365"/>
                    <p:cNvGrpSpPr>
                      <a:grpSpLocks/>
                    </p:cNvGrpSpPr>
                    <p:nvPr/>
                  </p:nvGrpSpPr>
                  <p:grpSpPr bwMode="auto">
                    <a:xfrm>
                      <a:off x="2932" y="4462"/>
                      <a:ext cx="3" cy="3"/>
                      <a:chOff x="2932" y="4462"/>
                      <a:chExt cx="3" cy="3"/>
                    </a:xfrm>
                  </p:grpSpPr>
                  <p:sp>
                    <p:nvSpPr>
                      <p:cNvPr id="440" name="Oval 366"/>
                      <p:cNvSpPr>
                        <a:spLocks noChangeArrowheads="1"/>
                      </p:cNvSpPr>
                      <p:nvPr/>
                    </p:nvSpPr>
                    <p:spPr bwMode="auto">
                      <a:xfrm>
                        <a:off x="2932" y="4462"/>
                        <a:ext cx="2" cy="3"/>
                      </a:xfrm>
                      <a:prstGeom prst="ellipse">
                        <a:avLst/>
                      </a:prstGeom>
                      <a:solidFill>
                        <a:srgbClr val="004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41" name="Oval 367"/>
                      <p:cNvSpPr>
                        <a:spLocks noChangeArrowheads="1"/>
                      </p:cNvSpPr>
                      <p:nvPr/>
                    </p:nvSpPr>
                    <p:spPr bwMode="auto">
                      <a:xfrm>
                        <a:off x="2932" y="4462"/>
                        <a:ext cx="1" cy="3"/>
                      </a:xfrm>
                      <a:prstGeom prst="ellipse">
                        <a:avLst/>
                      </a:prstGeom>
                      <a:solidFill>
                        <a:srgbClr val="00C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42" name="Oval 368"/>
                      <p:cNvSpPr>
                        <a:spLocks noChangeArrowheads="1"/>
                      </p:cNvSpPr>
                      <p:nvPr/>
                    </p:nvSpPr>
                    <p:spPr bwMode="auto">
                      <a:xfrm>
                        <a:off x="2932" y="4462"/>
                        <a:ext cx="3" cy="1"/>
                      </a:xfrm>
                      <a:prstGeom prst="ellipse">
                        <a:avLst/>
                      </a:prstGeom>
                      <a:solidFill>
                        <a:srgbClr val="40FF4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44" name="Group 369"/>
                    <p:cNvGrpSpPr>
                      <a:grpSpLocks/>
                    </p:cNvGrpSpPr>
                    <p:nvPr/>
                  </p:nvGrpSpPr>
                  <p:grpSpPr bwMode="auto">
                    <a:xfrm>
                      <a:off x="2949" y="4414"/>
                      <a:ext cx="3" cy="4"/>
                      <a:chOff x="2949" y="4414"/>
                      <a:chExt cx="3" cy="4"/>
                    </a:xfrm>
                  </p:grpSpPr>
                  <p:sp>
                    <p:nvSpPr>
                      <p:cNvPr id="437" name="Oval 370"/>
                      <p:cNvSpPr>
                        <a:spLocks noChangeArrowheads="1"/>
                      </p:cNvSpPr>
                      <p:nvPr/>
                    </p:nvSpPr>
                    <p:spPr bwMode="auto">
                      <a:xfrm>
                        <a:off x="2951" y="4414"/>
                        <a:ext cx="1" cy="4"/>
                      </a:xfrm>
                      <a:prstGeom prst="ellipse">
                        <a:avLst/>
                      </a:prstGeom>
                      <a:solidFill>
                        <a:srgbClr val="004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38" name="Oval 371"/>
                      <p:cNvSpPr>
                        <a:spLocks noChangeArrowheads="1"/>
                      </p:cNvSpPr>
                      <p:nvPr/>
                    </p:nvSpPr>
                    <p:spPr bwMode="auto">
                      <a:xfrm>
                        <a:off x="2951" y="4414"/>
                        <a:ext cx="1" cy="4"/>
                      </a:xfrm>
                      <a:prstGeom prst="ellipse">
                        <a:avLst/>
                      </a:prstGeom>
                      <a:solidFill>
                        <a:srgbClr val="00C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39" name="Oval 372"/>
                      <p:cNvSpPr>
                        <a:spLocks noChangeArrowheads="1"/>
                      </p:cNvSpPr>
                      <p:nvPr/>
                    </p:nvSpPr>
                    <p:spPr bwMode="auto">
                      <a:xfrm>
                        <a:off x="2949" y="4414"/>
                        <a:ext cx="3" cy="1"/>
                      </a:xfrm>
                      <a:prstGeom prst="ellipse">
                        <a:avLst/>
                      </a:prstGeom>
                      <a:solidFill>
                        <a:srgbClr val="40FF4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45" name="Group 373"/>
                    <p:cNvGrpSpPr>
                      <a:grpSpLocks/>
                    </p:cNvGrpSpPr>
                    <p:nvPr/>
                  </p:nvGrpSpPr>
                  <p:grpSpPr bwMode="auto">
                    <a:xfrm>
                      <a:off x="2797" y="4307"/>
                      <a:ext cx="9" cy="11"/>
                      <a:chOff x="2797" y="4307"/>
                      <a:chExt cx="9" cy="11"/>
                    </a:xfrm>
                  </p:grpSpPr>
                  <p:sp>
                    <p:nvSpPr>
                      <p:cNvPr id="434" name="Oval 374"/>
                      <p:cNvSpPr>
                        <a:spLocks noChangeArrowheads="1"/>
                      </p:cNvSpPr>
                      <p:nvPr/>
                    </p:nvSpPr>
                    <p:spPr bwMode="auto">
                      <a:xfrm>
                        <a:off x="2797" y="4308"/>
                        <a:ext cx="9" cy="10"/>
                      </a:xfrm>
                      <a:prstGeom prst="ellipse">
                        <a:avLst/>
                      </a:prstGeom>
                      <a:solidFill>
                        <a:srgbClr val="004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35" name="Oval 375"/>
                      <p:cNvSpPr>
                        <a:spLocks noChangeArrowheads="1"/>
                      </p:cNvSpPr>
                      <p:nvPr/>
                    </p:nvSpPr>
                    <p:spPr bwMode="auto">
                      <a:xfrm>
                        <a:off x="2797" y="4307"/>
                        <a:ext cx="8" cy="9"/>
                      </a:xfrm>
                      <a:prstGeom prst="ellipse">
                        <a:avLst/>
                      </a:prstGeom>
                      <a:solidFill>
                        <a:srgbClr val="00C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36" name="Oval 376"/>
                      <p:cNvSpPr>
                        <a:spLocks noChangeArrowheads="1"/>
                      </p:cNvSpPr>
                      <p:nvPr/>
                    </p:nvSpPr>
                    <p:spPr bwMode="auto">
                      <a:xfrm>
                        <a:off x="2800" y="4308"/>
                        <a:ext cx="1" cy="1"/>
                      </a:xfrm>
                      <a:prstGeom prst="ellipse">
                        <a:avLst/>
                      </a:prstGeom>
                      <a:solidFill>
                        <a:srgbClr val="40FF4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46" name="Group 377"/>
                    <p:cNvGrpSpPr>
                      <a:grpSpLocks/>
                    </p:cNvGrpSpPr>
                    <p:nvPr/>
                  </p:nvGrpSpPr>
                  <p:grpSpPr bwMode="auto">
                    <a:xfrm>
                      <a:off x="2866" y="4327"/>
                      <a:ext cx="10" cy="11"/>
                      <a:chOff x="2866" y="4327"/>
                      <a:chExt cx="10" cy="11"/>
                    </a:xfrm>
                  </p:grpSpPr>
                  <p:sp>
                    <p:nvSpPr>
                      <p:cNvPr id="431" name="Oval 378"/>
                      <p:cNvSpPr>
                        <a:spLocks noChangeArrowheads="1"/>
                      </p:cNvSpPr>
                      <p:nvPr/>
                    </p:nvSpPr>
                    <p:spPr bwMode="auto">
                      <a:xfrm>
                        <a:off x="2868" y="4328"/>
                        <a:ext cx="8" cy="10"/>
                      </a:xfrm>
                      <a:prstGeom prst="ellipse">
                        <a:avLst/>
                      </a:prstGeom>
                      <a:solidFill>
                        <a:srgbClr val="004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32" name="Oval 379"/>
                      <p:cNvSpPr>
                        <a:spLocks noChangeArrowheads="1"/>
                      </p:cNvSpPr>
                      <p:nvPr/>
                    </p:nvSpPr>
                    <p:spPr bwMode="auto">
                      <a:xfrm>
                        <a:off x="2866" y="4327"/>
                        <a:ext cx="10" cy="9"/>
                      </a:xfrm>
                      <a:prstGeom prst="ellipse">
                        <a:avLst/>
                      </a:prstGeom>
                      <a:solidFill>
                        <a:srgbClr val="00C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33" name="Oval 380"/>
                      <p:cNvSpPr>
                        <a:spLocks noChangeArrowheads="1"/>
                      </p:cNvSpPr>
                      <p:nvPr/>
                    </p:nvSpPr>
                    <p:spPr bwMode="auto">
                      <a:xfrm>
                        <a:off x="2869" y="4328"/>
                        <a:ext cx="2" cy="2"/>
                      </a:xfrm>
                      <a:prstGeom prst="ellipse">
                        <a:avLst/>
                      </a:prstGeom>
                      <a:solidFill>
                        <a:srgbClr val="40FF4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47" name="Group 381"/>
                    <p:cNvGrpSpPr>
                      <a:grpSpLocks/>
                    </p:cNvGrpSpPr>
                    <p:nvPr/>
                  </p:nvGrpSpPr>
                  <p:grpSpPr bwMode="auto">
                    <a:xfrm>
                      <a:off x="2828" y="4326"/>
                      <a:ext cx="5" cy="6"/>
                      <a:chOff x="2828" y="4326"/>
                      <a:chExt cx="5" cy="6"/>
                    </a:xfrm>
                  </p:grpSpPr>
                  <p:sp>
                    <p:nvSpPr>
                      <p:cNvPr id="428" name="Oval 382"/>
                      <p:cNvSpPr>
                        <a:spLocks noChangeArrowheads="1"/>
                      </p:cNvSpPr>
                      <p:nvPr/>
                    </p:nvSpPr>
                    <p:spPr bwMode="auto">
                      <a:xfrm>
                        <a:off x="2830" y="4327"/>
                        <a:ext cx="3" cy="5"/>
                      </a:xfrm>
                      <a:prstGeom prst="ellipse">
                        <a:avLst/>
                      </a:prstGeom>
                      <a:solidFill>
                        <a:srgbClr val="004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29" name="Oval 383"/>
                      <p:cNvSpPr>
                        <a:spLocks noChangeArrowheads="1"/>
                      </p:cNvSpPr>
                      <p:nvPr/>
                    </p:nvSpPr>
                    <p:spPr bwMode="auto">
                      <a:xfrm>
                        <a:off x="2828" y="4326"/>
                        <a:ext cx="5" cy="5"/>
                      </a:xfrm>
                      <a:prstGeom prst="ellipse">
                        <a:avLst/>
                      </a:prstGeom>
                      <a:solidFill>
                        <a:srgbClr val="00C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30" name="Oval 384"/>
                      <p:cNvSpPr>
                        <a:spLocks noChangeArrowheads="1"/>
                      </p:cNvSpPr>
                      <p:nvPr/>
                    </p:nvSpPr>
                    <p:spPr bwMode="auto">
                      <a:xfrm>
                        <a:off x="2830" y="4327"/>
                        <a:ext cx="1" cy="1"/>
                      </a:xfrm>
                      <a:prstGeom prst="ellipse">
                        <a:avLst/>
                      </a:prstGeom>
                      <a:solidFill>
                        <a:srgbClr val="40FF4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48" name="Group 385"/>
                    <p:cNvGrpSpPr>
                      <a:grpSpLocks/>
                    </p:cNvGrpSpPr>
                    <p:nvPr/>
                  </p:nvGrpSpPr>
                  <p:grpSpPr bwMode="auto">
                    <a:xfrm>
                      <a:off x="2860" y="4348"/>
                      <a:ext cx="3" cy="6"/>
                      <a:chOff x="2860" y="4348"/>
                      <a:chExt cx="3" cy="6"/>
                    </a:xfrm>
                  </p:grpSpPr>
                  <p:sp>
                    <p:nvSpPr>
                      <p:cNvPr id="425" name="Oval 386"/>
                      <p:cNvSpPr>
                        <a:spLocks noChangeArrowheads="1"/>
                      </p:cNvSpPr>
                      <p:nvPr/>
                    </p:nvSpPr>
                    <p:spPr bwMode="auto">
                      <a:xfrm>
                        <a:off x="2862" y="4349"/>
                        <a:ext cx="1" cy="5"/>
                      </a:xfrm>
                      <a:prstGeom prst="ellipse">
                        <a:avLst/>
                      </a:prstGeom>
                      <a:solidFill>
                        <a:srgbClr val="004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26" name="Oval 387"/>
                      <p:cNvSpPr>
                        <a:spLocks noChangeArrowheads="1"/>
                      </p:cNvSpPr>
                      <p:nvPr/>
                    </p:nvSpPr>
                    <p:spPr bwMode="auto">
                      <a:xfrm>
                        <a:off x="2862" y="4349"/>
                        <a:ext cx="1" cy="4"/>
                      </a:xfrm>
                      <a:prstGeom prst="ellipse">
                        <a:avLst/>
                      </a:prstGeom>
                      <a:solidFill>
                        <a:srgbClr val="00C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27" name="Oval 388"/>
                      <p:cNvSpPr>
                        <a:spLocks noChangeArrowheads="1"/>
                      </p:cNvSpPr>
                      <p:nvPr/>
                    </p:nvSpPr>
                    <p:spPr bwMode="auto">
                      <a:xfrm>
                        <a:off x="2860" y="4348"/>
                        <a:ext cx="3" cy="1"/>
                      </a:xfrm>
                      <a:prstGeom prst="ellipse">
                        <a:avLst/>
                      </a:prstGeom>
                      <a:solidFill>
                        <a:srgbClr val="40FF4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49" name="Group 389"/>
                    <p:cNvGrpSpPr>
                      <a:grpSpLocks/>
                    </p:cNvGrpSpPr>
                    <p:nvPr/>
                  </p:nvGrpSpPr>
                  <p:grpSpPr bwMode="auto">
                    <a:xfrm>
                      <a:off x="2808" y="4284"/>
                      <a:ext cx="3" cy="5"/>
                      <a:chOff x="2808" y="4284"/>
                      <a:chExt cx="3" cy="5"/>
                    </a:xfrm>
                  </p:grpSpPr>
                  <p:sp>
                    <p:nvSpPr>
                      <p:cNvPr id="422" name="Oval 390"/>
                      <p:cNvSpPr>
                        <a:spLocks noChangeArrowheads="1"/>
                      </p:cNvSpPr>
                      <p:nvPr/>
                    </p:nvSpPr>
                    <p:spPr bwMode="auto">
                      <a:xfrm>
                        <a:off x="2810" y="4286"/>
                        <a:ext cx="1" cy="3"/>
                      </a:xfrm>
                      <a:prstGeom prst="ellipse">
                        <a:avLst/>
                      </a:prstGeom>
                      <a:solidFill>
                        <a:srgbClr val="004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23" name="Oval 391"/>
                      <p:cNvSpPr>
                        <a:spLocks noChangeArrowheads="1"/>
                      </p:cNvSpPr>
                      <p:nvPr/>
                    </p:nvSpPr>
                    <p:spPr bwMode="auto">
                      <a:xfrm>
                        <a:off x="2810" y="4284"/>
                        <a:ext cx="1" cy="4"/>
                      </a:xfrm>
                      <a:prstGeom prst="ellipse">
                        <a:avLst/>
                      </a:prstGeom>
                      <a:solidFill>
                        <a:srgbClr val="00C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24" name="Oval 392"/>
                      <p:cNvSpPr>
                        <a:spLocks noChangeArrowheads="1"/>
                      </p:cNvSpPr>
                      <p:nvPr/>
                    </p:nvSpPr>
                    <p:spPr bwMode="auto">
                      <a:xfrm>
                        <a:off x="2808" y="4284"/>
                        <a:ext cx="3" cy="2"/>
                      </a:xfrm>
                      <a:prstGeom prst="ellipse">
                        <a:avLst/>
                      </a:prstGeom>
                      <a:solidFill>
                        <a:srgbClr val="40FF4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50" name="Group 393"/>
                    <p:cNvGrpSpPr>
                      <a:grpSpLocks/>
                    </p:cNvGrpSpPr>
                    <p:nvPr/>
                  </p:nvGrpSpPr>
                  <p:grpSpPr bwMode="auto">
                    <a:xfrm>
                      <a:off x="2725" y="4257"/>
                      <a:ext cx="11" cy="11"/>
                      <a:chOff x="2725" y="4257"/>
                      <a:chExt cx="11" cy="11"/>
                    </a:xfrm>
                  </p:grpSpPr>
                  <p:sp>
                    <p:nvSpPr>
                      <p:cNvPr id="419" name="Oval 394"/>
                      <p:cNvSpPr>
                        <a:spLocks noChangeArrowheads="1"/>
                      </p:cNvSpPr>
                      <p:nvPr/>
                    </p:nvSpPr>
                    <p:spPr bwMode="auto">
                      <a:xfrm>
                        <a:off x="2726" y="4257"/>
                        <a:ext cx="10" cy="11"/>
                      </a:xfrm>
                      <a:prstGeom prst="ellipse">
                        <a:avLst/>
                      </a:prstGeom>
                      <a:solidFill>
                        <a:srgbClr val="004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20" name="Oval 395"/>
                      <p:cNvSpPr>
                        <a:spLocks noChangeArrowheads="1"/>
                      </p:cNvSpPr>
                      <p:nvPr/>
                    </p:nvSpPr>
                    <p:spPr bwMode="auto">
                      <a:xfrm>
                        <a:off x="2725" y="4257"/>
                        <a:ext cx="10" cy="10"/>
                      </a:xfrm>
                      <a:prstGeom prst="ellipse">
                        <a:avLst/>
                      </a:prstGeom>
                      <a:solidFill>
                        <a:srgbClr val="00C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21" name="Oval 396"/>
                      <p:cNvSpPr>
                        <a:spLocks noChangeArrowheads="1"/>
                      </p:cNvSpPr>
                      <p:nvPr/>
                    </p:nvSpPr>
                    <p:spPr bwMode="auto">
                      <a:xfrm>
                        <a:off x="2729" y="4257"/>
                        <a:ext cx="1" cy="4"/>
                      </a:xfrm>
                      <a:prstGeom prst="ellipse">
                        <a:avLst/>
                      </a:prstGeom>
                      <a:solidFill>
                        <a:srgbClr val="40FF4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51" name="Group 397"/>
                    <p:cNvGrpSpPr>
                      <a:grpSpLocks/>
                    </p:cNvGrpSpPr>
                    <p:nvPr/>
                  </p:nvGrpSpPr>
                  <p:grpSpPr bwMode="auto">
                    <a:xfrm>
                      <a:off x="3044" y="4368"/>
                      <a:ext cx="14" cy="7"/>
                      <a:chOff x="3044" y="4368"/>
                      <a:chExt cx="14" cy="7"/>
                    </a:xfrm>
                  </p:grpSpPr>
                  <p:sp>
                    <p:nvSpPr>
                      <p:cNvPr id="416" name="Oval 398"/>
                      <p:cNvSpPr>
                        <a:spLocks noChangeArrowheads="1"/>
                      </p:cNvSpPr>
                      <p:nvPr/>
                    </p:nvSpPr>
                    <p:spPr bwMode="auto">
                      <a:xfrm>
                        <a:off x="3045" y="4369"/>
                        <a:ext cx="13" cy="6"/>
                      </a:xfrm>
                      <a:prstGeom prst="ellipse">
                        <a:avLst/>
                      </a:prstGeom>
                      <a:solidFill>
                        <a:srgbClr val="004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17" name="Oval 399"/>
                      <p:cNvSpPr>
                        <a:spLocks noChangeArrowheads="1"/>
                      </p:cNvSpPr>
                      <p:nvPr/>
                    </p:nvSpPr>
                    <p:spPr bwMode="auto">
                      <a:xfrm>
                        <a:off x="3044" y="4368"/>
                        <a:ext cx="13" cy="5"/>
                      </a:xfrm>
                      <a:prstGeom prst="ellipse">
                        <a:avLst/>
                      </a:prstGeom>
                      <a:solidFill>
                        <a:srgbClr val="00C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18" name="Oval 400"/>
                      <p:cNvSpPr>
                        <a:spLocks noChangeArrowheads="1"/>
                      </p:cNvSpPr>
                      <p:nvPr/>
                    </p:nvSpPr>
                    <p:spPr bwMode="auto">
                      <a:xfrm>
                        <a:off x="3047" y="4369"/>
                        <a:ext cx="4" cy="1"/>
                      </a:xfrm>
                      <a:prstGeom prst="ellipse">
                        <a:avLst/>
                      </a:prstGeom>
                      <a:solidFill>
                        <a:srgbClr val="40FF4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52" name="Group 401"/>
                    <p:cNvGrpSpPr>
                      <a:grpSpLocks/>
                    </p:cNvGrpSpPr>
                    <p:nvPr/>
                  </p:nvGrpSpPr>
                  <p:grpSpPr bwMode="auto">
                    <a:xfrm>
                      <a:off x="3080" y="4332"/>
                      <a:ext cx="8" cy="4"/>
                      <a:chOff x="3080" y="4332"/>
                      <a:chExt cx="8" cy="4"/>
                    </a:xfrm>
                  </p:grpSpPr>
                  <p:sp>
                    <p:nvSpPr>
                      <p:cNvPr id="413" name="Oval 402"/>
                      <p:cNvSpPr>
                        <a:spLocks noChangeArrowheads="1"/>
                      </p:cNvSpPr>
                      <p:nvPr/>
                    </p:nvSpPr>
                    <p:spPr bwMode="auto">
                      <a:xfrm>
                        <a:off x="3081" y="4332"/>
                        <a:ext cx="7" cy="4"/>
                      </a:xfrm>
                      <a:prstGeom prst="ellipse">
                        <a:avLst/>
                      </a:prstGeom>
                      <a:solidFill>
                        <a:srgbClr val="004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14" name="Oval 403"/>
                      <p:cNvSpPr>
                        <a:spLocks noChangeArrowheads="1"/>
                      </p:cNvSpPr>
                      <p:nvPr/>
                    </p:nvSpPr>
                    <p:spPr bwMode="auto">
                      <a:xfrm>
                        <a:off x="3080" y="4332"/>
                        <a:ext cx="6" cy="3"/>
                      </a:xfrm>
                      <a:prstGeom prst="ellipse">
                        <a:avLst/>
                      </a:prstGeom>
                      <a:solidFill>
                        <a:srgbClr val="00C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15" name="Oval 404"/>
                      <p:cNvSpPr>
                        <a:spLocks noChangeArrowheads="1"/>
                      </p:cNvSpPr>
                      <p:nvPr/>
                    </p:nvSpPr>
                    <p:spPr bwMode="auto">
                      <a:xfrm>
                        <a:off x="3083" y="4332"/>
                        <a:ext cx="1" cy="1"/>
                      </a:xfrm>
                      <a:prstGeom prst="ellipse">
                        <a:avLst/>
                      </a:prstGeom>
                      <a:solidFill>
                        <a:srgbClr val="40FF4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53" name="Group 405"/>
                    <p:cNvGrpSpPr>
                      <a:grpSpLocks/>
                    </p:cNvGrpSpPr>
                    <p:nvPr/>
                  </p:nvGrpSpPr>
                  <p:grpSpPr bwMode="auto">
                    <a:xfrm>
                      <a:off x="2845" y="4265"/>
                      <a:ext cx="7" cy="3"/>
                      <a:chOff x="2845" y="4265"/>
                      <a:chExt cx="7" cy="3"/>
                    </a:xfrm>
                  </p:grpSpPr>
                  <p:sp>
                    <p:nvSpPr>
                      <p:cNvPr id="410" name="Oval 406"/>
                      <p:cNvSpPr>
                        <a:spLocks noChangeArrowheads="1"/>
                      </p:cNvSpPr>
                      <p:nvPr/>
                    </p:nvSpPr>
                    <p:spPr bwMode="auto">
                      <a:xfrm>
                        <a:off x="2846" y="4265"/>
                        <a:ext cx="6" cy="3"/>
                      </a:xfrm>
                      <a:prstGeom prst="ellipse">
                        <a:avLst/>
                      </a:prstGeom>
                      <a:solidFill>
                        <a:srgbClr val="004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11" name="Oval 407"/>
                      <p:cNvSpPr>
                        <a:spLocks noChangeArrowheads="1"/>
                      </p:cNvSpPr>
                      <p:nvPr/>
                    </p:nvSpPr>
                    <p:spPr bwMode="auto">
                      <a:xfrm>
                        <a:off x="2845" y="4265"/>
                        <a:ext cx="6" cy="3"/>
                      </a:xfrm>
                      <a:prstGeom prst="ellipse">
                        <a:avLst/>
                      </a:prstGeom>
                      <a:solidFill>
                        <a:srgbClr val="00C00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12" name="Oval 408"/>
                      <p:cNvSpPr>
                        <a:spLocks noChangeArrowheads="1"/>
                      </p:cNvSpPr>
                      <p:nvPr/>
                    </p:nvSpPr>
                    <p:spPr bwMode="auto">
                      <a:xfrm>
                        <a:off x="2847" y="4265"/>
                        <a:ext cx="1" cy="1"/>
                      </a:xfrm>
                      <a:prstGeom prst="ellipse">
                        <a:avLst/>
                      </a:prstGeom>
                      <a:solidFill>
                        <a:srgbClr val="40FF4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sp>
                  <p:nvSpPr>
                    <p:cNvPr id="354" name="Freeform 409"/>
                    <p:cNvSpPr>
                      <a:spLocks/>
                    </p:cNvSpPr>
                    <p:nvPr/>
                  </p:nvSpPr>
                  <p:spPr bwMode="auto">
                    <a:xfrm>
                      <a:off x="2879" y="4342"/>
                      <a:ext cx="56" cy="99"/>
                    </a:xfrm>
                    <a:custGeom>
                      <a:avLst/>
                      <a:gdLst>
                        <a:gd name="T0" fmla="*/ 44 w 56"/>
                        <a:gd name="T1" fmla="*/ 98 h 99"/>
                        <a:gd name="T2" fmla="*/ 46 w 56"/>
                        <a:gd name="T3" fmla="*/ 91 h 99"/>
                        <a:gd name="T4" fmla="*/ 48 w 56"/>
                        <a:gd name="T5" fmla="*/ 85 h 99"/>
                        <a:gd name="T6" fmla="*/ 51 w 56"/>
                        <a:gd name="T7" fmla="*/ 80 h 99"/>
                        <a:gd name="T8" fmla="*/ 53 w 56"/>
                        <a:gd name="T9" fmla="*/ 76 h 99"/>
                        <a:gd name="T10" fmla="*/ 55 w 56"/>
                        <a:gd name="T11" fmla="*/ 70 h 99"/>
                        <a:gd name="T12" fmla="*/ 55 w 56"/>
                        <a:gd name="T13" fmla="*/ 59 h 99"/>
                        <a:gd name="T14" fmla="*/ 40 w 56"/>
                        <a:gd name="T15" fmla="*/ 30 h 99"/>
                        <a:gd name="T16" fmla="*/ 21 w 56"/>
                        <a:gd name="T17" fmla="*/ 7 h 99"/>
                        <a:gd name="T18" fmla="*/ 15 w 56"/>
                        <a:gd name="T19" fmla="*/ 0 h 99"/>
                        <a:gd name="T20" fmla="*/ 12 w 56"/>
                        <a:gd name="T21" fmla="*/ 4 h 99"/>
                        <a:gd name="T22" fmla="*/ 10 w 56"/>
                        <a:gd name="T23" fmla="*/ 8 h 99"/>
                        <a:gd name="T24" fmla="*/ 7 w 56"/>
                        <a:gd name="T25" fmla="*/ 11 h 99"/>
                        <a:gd name="T26" fmla="*/ 5 w 56"/>
                        <a:gd name="T27" fmla="*/ 15 h 99"/>
                        <a:gd name="T28" fmla="*/ 3 w 56"/>
                        <a:gd name="T29" fmla="*/ 21 h 99"/>
                        <a:gd name="T30" fmla="*/ 2 w 56"/>
                        <a:gd name="T31" fmla="*/ 25 h 99"/>
                        <a:gd name="T32" fmla="*/ 0 w 56"/>
                        <a:gd name="T33" fmla="*/ 29 h 99"/>
                        <a:gd name="T34" fmla="*/ 5 w 56"/>
                        <a:gd name="T35" fmla="*/ 35 h 99"/>
                        <a:gd name="T36" fmla="*/ 10 w 56"/>
                        <a:gd name="T37" fmla="*/ 42 h 99"/>
                        <a:gd name="T38" fmla="*/ 16 w 56"/>
                        <a:gd name="T39" fmla="*/ 49 h 99"/>
                        <a:gd name="T40" fmla="*/ 22 w 56"/>
                        <a:gd name="T41" fmla="*/ 59 h 99"/>
                        <a:gd name="T42" fmla="*/ 27 w 56"/>
                        <a:gd name="T43" fmla="*/ 69 h 99"/>
                        <a:gd name="T44" fmla="*/ 34 w 56"/>
                        <a:gd name="T45" fmla="*/ 80 h 99"/>
                        <a:gd name="T46" fmla="*/ 38 w 56"/>
                        <a:gd name="T47" fmla="*/ 88 h 99"/>
                        <a:gd name="T48" fmla="*/ 44 w 56"/>
                        <a:gd name="T49" fmla="*/ 98 h 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6"/>
                        <a:gd name="T76" fmla="*/ 0 h 99"/>
                        <a:gd name="T77" fmla="*/ 56 w 56"/>
                        <a:gd name="T78" fmla="*/ 99 h 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6" h="99">
                          <a:moveTo>
                            <a:pt x="44" y="98"/>
                          </a:moveTo>
                          <a:lnTo>
                            <a:pt x="46" y="91"/>
                          </a:lnTo>
                          <a:lnTo>
                            <a:pt x="48" y="85"/>
                          </a:lnTo>
                          <a:lnTo>
                            <a:pt x="51" y="80"/>
                          </a:lnTo>
                          <a:lnTo>
                            <a:pt x="53" y="76"/>
                          </a:lnTo>
                          <a:lnTo>
                            <a:pt x="55" y="70"/>
                          </a:lnTo>
                          <a:lnTo>
                            <a:pt x="55" y="59"/>
                          </a:lnTo>
                          <a:lnTo>
                            <a:pt x="40" y="30"/>
                          </a:lnTo>
                          <a:lnTo>
                            <a:pt x="21" y="7"/>
                          </a:lnTo>
                          <a:lnTo>
                            <a:pt x="15" y="0"/>
                          </a:lnTo>
                          <a:lnTo>
                            <a:pt x="12" y="4"/>
                          </a:lnTo>
                          <a:lnTo>
                            <a:pt x="10" y="8"/>
                          </a:lnTo>
                          <a:lnTo>
                            <a:pt x="7" y="11"/>
                          </a:lnTo>
                          <a:lnTo>
                            <a:pt x="5" y="15"/>
                          </a:lnTo>
                          <a:lnTo>
                            <a:pt x="3" y="21"/>
                          </a:lnTo>
                          <a:lnTo>
                            <a:pt x="2" y="25"/>
                          </a:lnTo>
                          <a:lnTo>
                            <a:pt x="0" y="29"/>
                          </a:lnTo>
                          <a:lnTo>
                            <a:pt x="5" y="35"/>
                          </a:lnTo>
                          <a:lnTo>
                            <a:pt x="10" y="42"/>
                          </a:lnTo>
                          <a:lnTo>
                            <a:pt x="16" y="49"/>
                          </a:lnTo>
                          <a:lnTo>
                            <a:pt x="22" y="59"/>
                          </a:lnTo>
                          <a:lnTo>
                            <a:pt x="27" y="69"/>
                          </a:lnTo>
                          <a:lnTo>
                            <a:pt x="34" y="80"/>
                          </a:lnTo>
                          <a:lnTo>
                            <a:pt x="38" y="88"/>
                          </a:lnTo>
                          <a:lnTo>
                            <a:pt x="44" y="98"/>
                          </a:lnTo>
                        </a:path>
                      </a:pathLst>
                    </a:custGeom>
                    <a:solidFill>
                      <a:srgbClr val="40004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55" name="Freeform 410"/>
                    <p:cNvSpPr>
                      <a:spLocks/>
                    </p:cNvSpPr>
                    <p:nvPr/>
                  </p:nvSpPr>
                  <p:spPr bwMode="auto">
                    <a:xfrm>
                      <a:off x="2895" y="4325"/>
                      <a:ext cx="69" cy="89"/>
                    </a:xfrm>
                    <a:custGeom>
                      <a:avLst/>
                      <a:gdLst>
                        <a:gd name="T0" fmla="*/ 27 w 69"/>
                        <a:gd name="T1" fmla="*/ 0 h 89"/>
                        <a:gd name="T2" fmla="*/ 34 w 69"/>
                        <a:gd name="T3" fmla="*/ 7 h 89"/>
                        <a:gd name="T4" fmla="*/ 41 w 69"/>
                        <a:gd name="T5" fmla="*/ 14 h 89"/>
                        <a:gd name="T6" fmla="*/ 47 w 69"/>
                        <a:gd name="T7" fmla="*/ 21 h 89"/>
                        <a:gd name="T8" fmla="*/ 54 w 69"/>
                        <a:gd name="T9" fmla="*/ 28 h 89"/>
                        <a:gd name="T10" fmla="*/ 60 w 69"/>
                        <a:gd name="T11" fmla="*/ 39 h 89"/>
                        <a:gd name="T12" fmla="*/ 68 w 69"/>
                        <a:gd name="T13" fmla="*/ 52 h 89"/>
                        <a:gd name="T14" fmla="*/ 58 w 69"/>
                        <a:gd name="T15" fmla="*/ 63 h 89"/>
                        <a:gd name="T16" fmla="*/ 52 w 69"/>
                        <a:gd name="T17" fmla="*/ 71 h 89"/>
                        <a:gd name="T18" fmla="*/ 46 w 69"/>
                        <a:gd name="T19" fmla="*/ 79 h 89"/>
                        <a:gd name="T20" fmla="*/ 41 w 69"/>
                        <a:gd name="T21" fmla="*/ 88 h 89"/>
                        <a:gd name="T22" fmla="*/ 35 w 69"/>
                        <a:gd name="T23" fmla="*/ 78 h 89"/>
                        <a:gd name="T24" fmla="*/ 31 w 69"/>
                        <a:gd name="T25" fmla="*/ 66 h 89"/>
                        <a:gd name="T26" fmla="*/ 25 w 69"/>
                        <a:gd name="T27" fmla="*/ 55 h 89"/>
                        <a:gd name="T28" fmla="*/ 18 w 69"/>
                        <a:gd name="T29" fmla="*/ 44 h 89"/>
                        <a:gd name="T30" fmla="*/ 12 w 69"/>
                        <a:gd name="T31" fmla="*/ 35 h 89"/>
                        <a:gd name="T32" fmla="*/ 6 w 69"/>
                        <a:gd name="T33" fmla="*/ 28 h 89"/>
                        <a:gd name="T34" fmla="*/ 0 w 69"/>
                        <a:gd name="T35" fmla="*/ 19 h 89"/>
                        <a:gd name="T36" fmla="*/ 3 w 69"/>
                        <a:gd name="T37" fmla="*/ 16 h 89"/>
                        <a:gd name="T38" fmla="*/ 7 w 69"/>
                        <a:gd name="T39" fmla="*/ 12 h 89"/>
                        <a:gd name="T40" fmla="*/ 12 w 69"/>
                        <a:gd name="T41" fmla="*/ 8 h 89"/>
                        <a:gd name="T42" fmla="*/ 18 w 69"/>
                        <a:gd name="T43" fmla="*/ 5 h 89"/>
                        <a:gd name="T44" fmla="*/ 27 w 69"/>
                        <a:gd name="T45" fmla="*/ 0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9"/>
                        <a:gd name="T70" fmla="*/ 0 h 89"/>
                        <a:gd name="T71" fmla="*/ 69 w 69"/>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9" h="89">
                          <a:moveTo>
                            <a:pt x="27" y="0"/>
                          </a:moveTo>
                          <a:lnTo>
                            <a:pt x="34" y="7"/>
                          </a:lnTo>
                          <a:lnTo>
                            <a:pt x="41" y="14"/>
                          </a:lnTo>
                          <a:lnTo>
                            <a:pt x="47" y="21"/>
                          </a:lnTo>
                          <a:lnTo>
                            <a:pt x="54" y="28"/>
                          </a:lnTo>
                          <a:lnTo>
                            <a:pt x="60" y="39"/>
                          </a:lnTo>
                          <a:lnTo>
                            <a:pt x="68" y="52"/>
                          </a:lnTo>
                          <a:lnTo>
                            <a:pt x="58" y="63"/>
                          </a:lnTo>
                          <a:lnTo>
                            <a:pt x="52" y="71"/>
                          </a:lnTo>
                          <a:lnTo>
                            <a:pt x="46" y="79"/>
                          </a:lnTo>
                          <a:lnTo>
                            <a:pt x="41" y="88"/>
                          </a:lnTo>
                          <a:lnTo>
                            <a:pt x="35" y="78"/>
                          </a:lnTo>
                          <a:lnTo>
                            <a:pt x="31" y="66"/>
                          </a:lnTo>
                          <a:lnTo>
                            <a:pt x="25" y="55"/>
                          </a:lnTo>
                          <a:lnTo>
                            <a:pt x="18" y="44"/>
                          </a:lnTo>
                          <a:lnTo>
                            <a:pt x="12" y="35"/>
                          </a:lnTo>
                          <a:lnTo>
                            <a:pt x="6" y="28"/>
                          </a:lnTo>
                          <a:lnTo>
                            <a:pt x="0" y="19"/>
                          </a:lnTo>
                          <a:lnTo>
                            <a:pt x="3" y="16"/>
                          </a:lnTo>
                          <a:lnTo>
                            <a:pt x="7" y="12"/>
                          </a:lnTo>
                          <a:lnTo>
                            <a:pt x="12" y="8"/>
                          </a:lnTo>
                          <a:lnTo>
                            <a:pt x="18" y="5"/>
                          </a:lnTo>
                          <a:lnTo>
                            <a:pt x="27" y="0"/>
                          </a:lnTo>
                        </a:path>
                      </a:pathLst>
                    </a:custGeom>
                    <a:solidFill>
                      <a:srgbClr val="60006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56" name="Freeform 411"/>
                    <p:cNvSpPr>
                      <a:spLocks/>
                    </p:cNvSpPr>
                    <p:nvPr/>
                  </p:nvSpPr>
                  <p:spPr bwMode="auto">
                    <a:xfrm>
                      <a:off x="2971" y="4470"/>
                      <a:ext cx="262" cy="142"/>
                    </a:xfrm>
                    <a:custGeom>
                      <a:avLst/>
                      <a:gdLst>
                        <a:gd name="T0" fmla="*/ 0 w 262"/>
                        <a:gd name="T1" fmla="*/ 40 h 142"/>
                        <a:gd name="T2" fmla="*/ 2 w 262"/>
                        <a:gd name="T3" fmla="*/ 34 h 142"/>
                        <a:gd name="T4" fmla="*/ 5 w 262"/>
                        <a:gd name="T5" fmla="*/ 29 h 142"/>
                        <a:gd name="T6" fmla="*/ 8 w 262"/>
                        <a:gd name="T7" fmla="*/ 23 h 142"/>
                        <a:gd name="T8" fmla="*/ 10 w 262"/>
                        <a:gd name="T9" fmla="*/ 18 h 142"/>
                        <a:gd name="T10" fmla="*/ 14 w 262"/>
                        <a:gd name="T11" fmla="*/ 12 h 142"/>
                        <a:gd name="T12" fmla="*/ 17 w 262"/>
                        <a:gd name="T13" fmla="*/ 7 h 142"/>
                        <a:gd name="T14" fmla="*/ 21 w 262"/>
                        <a:gd name="T15" fmla="*/ 3 h 142"/>
                        <a:gd name="T16" fmla="*/ 23 w 262"/>
                        <a:gd name="T17" fmla="*/ 0 h 142"/>
                        <a:gd name="T18" fmla="*/ 261 w 262"/>
                        <a:gd name="T19" fmla="*/ 141 h 142"/>
                        <a:gd name="T20" fmla="*/ 173 w 262"/>
                        <a:gd name="T21" fmla="*/ 141 h 142"/>
                        <a:gd name="T22" fmla="*/ 0 w 262"/>
                        <a:gd name="T23" fmla="*/ 40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2"/>
                        <a:gd name="T37" fmla="*/ 0 h 142"/>
                        <a:gd name="T38" fmla="*/ 262 w 262"/>
                        <a:gd name="T39" fmla="*/ 142 h 1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2" h="142">
                          <a:moveTo>
                            <a:pt x="0" y="40"/>
                          </a:moveTo>
                          <a:lnTo>
                            <a:pt x="2" y="34"/>
                          </a:lnTo>
                          <a:lnTo>
                            <a:pt x="5" y="29"/>
                          </a:lnTo>
                          <a:lnTo>
                            <a:pt x="8" y="23"/>
                          </a:lnTo>
                          <a:lnTo>
                            <a:pt x="10" y="18"/>
                          </a:lnTo>
                          <a:lnTo>
                            <a:pt x="14" y="12"/>
                          </a:lnTo>
                          <a:lnTo>
                            <a:pt x="17" y="7"/>
                          </a:lnTo>
                          <a:lnTo>
                            <a:pt x="21" y="3"/>
                          </a:lnTo>
                          <a:lnTo>
                            <a:pt x="23" y="0"/>
                          </a:lnTo>
                          <a:lnTo>
                            <a:pt x="261" y="141"/>
                          </a:lnTo>
                          <a:lnTo>
                            <a:pt x="173" y="141"/>
                          </a:lnTo>
                          <a:lnTo>
                            <a:pt x="0" y="40"/>
                          </a:lnTo>
                        </a:path>
                      </a:pathLst>
                    </a:custGeom>
                    <a:solidFill>
                      <a:srgbClr val="40004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57" name="Freeform 412"/>
                    <p:cNvSpPr>
                      <a:spLocks/>
                    </p:cNvSpPr>
                    <p:nvPr/>
                  </p:nvSpPr>
                  <p:spPr bwMode="auto">
                    <a:xfrm>
                      <a:off x="2994" y="4420"/>
                      <a:ext cx="247" cy="192"/>
                    </a:xfrm>
                    <a:custGeom>
                      <a:avLst/>
                      <a:gdLst>
                        <a:gd name="T0" fmla="*/ 246 w 247"/>
                        <a:gd name="T1" fmla="*/ 191 h 192"/>
                        <a:gd name="T2" fmla="*/ 237 w 247"/>
                        <a:gd name="T3" fmla="*/ 191 h 192"/>
                        <a:gd name="T4" fmla="*/ 0 w 247"/>
                        <a:gd name="T5" fmla="*/ 49 h 192"/>
                        <a:gd name="T6" fmla="*/ 4 w 247"/>
                        <a:gd name="T7" fmla="*/ 43 h 192"/>
                        <a:gd name="T8" fmla="*/ 8 w 247"/>
                        <a:gd name="T9" fmla="*/ 38 h 192"/>
                        <a:gd name="T10" fmla="*/ 13 w 247"/>
                        <a:gd name="T11" fmla="*/ 32 h 192"/>
                        <a:gd name="T12" fmla="*/ 19 w 247"/>
                        <a:gd name="T13" fmla="*/ 26 h 192"/>
                        <a:gd name="T14" fmla="*/ 24 w 247"/>
                        <a:gd name="T15" fmla="*/ 20 h 192"/>
                        <a:gd name="T16" fmla="*/ 29 w 247"/>
                        <a:gd name="T17" fmla="*/ 15 h 192"/>
                        <a:gd name="T18" fmla="*/ 35 w 247"/>
                        <a:gd name="T19" fmla="*/ 11 h 192"/>
                        <a:gd name="T20" fmla="*/ 39 w 247"/>
                        <a:gd name="T21" fmla="*/ 7 h 192"/>
                        <a:gd name="T22" fmla="*/ 44 w 247"/>
                        <a:gd name="T23" fmla="*/ 3 h 192"/>
                        <a:gd name="T24" fmla="*/ 47 w 247"/>
                        <a:gd name="T25" fmla="*/ 0 h 192"/>
                        <a:gd name="T26" fmla="*/ 246 w 247"/>
                        <a:gd name="T27" fmla="*/ 124 h 192"/>
                        <a:gd name="T28" fmla="*/ 246 w 247"/>
                        <a:gd name="T29" fmla="*/ 191 h 1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7"/>
                        <a:gd name="T46" fmla="*/ 0 h 192"/>
                        <a:gd name="T47" fmla="*/ 247 w 247"/>
                        <a:gd name="T48" fmla="*/ 192 h 19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7" h="192">
                          <a:moveTo>
                            <a:pt x="246" y="191"/>
                          </a:moveTo>
                          <a:lnTo>
                            <a:pt x="237" y="191"/>
                          </a:lnTo>
                          <a:lnTo>
                            <a:pt x="0" y="49"/>
                          </a:lnTo>
                          <a:lnTo>
                            <a:pt x="4" y="43"/>
                          </a:lnTo>
                          <a:lnTo>
                            <a:pt x="8" y="38"/>
                          </a:lnTo>
                          <a:lnTo>
                            <a:pt x="13" y="32"/>
                          </a:lnTo>
                          <a:lnTo>
                            <a:pt x="19" y="26"/>
                          </a:lnTo>
                          <a:lnTo>
                            <a:pt x="24" y="20"/>
                          </a:lnTo>
                          <a:lnTo>
                            <a:pt x="29" y="15"/>
                          </a:lnTo>
                          <a:lnTo>
                            <a:pt x="35" y="11"/>
                          </a:lnTo>
                          <a:lnTo>
                            <a:pt x="39" y="7"/>
                          </a:lnTo>
                          <a:lnTo>
                            <a:pt x="44" y="3"/>
                          </a:lnTo>
                          <a:lnTo>
                            <a:pt x="47" y="0"/>
                          </a:lnTo>
                          <a:lnTo>
                            <a:pt x="246" y="124"/>
                          </a:lnTo>
                          <a:lnTo>
                            <a:pt x="246" y="191"/>
                          </a:lnTo>
                        </a:path>
                      </a:pathLst>
                    </a:custGeom>
                    <a:solidFill>
                      <a:srgbClr val="60006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nvGrpSpPr>
                    <p:cNvPr id="358" name="Group 413"/>
                    <p:cNvGrpSpPr>
                      <a:grpSpLocks/>
                    </p:cNvGrpSpPr>
                    <p:nvPr/>
                  </p:nvGrpSpPr>
                  <p:grpSpPr bwMode="auto">
                    <a:xfrm>
                      <a:off x="2987" y="4496"/>
                      <a:ext cx="11" cy="11"/>
                      <a:chOff x="2987" y="4496"/>
                      <a:chExt cx="11" cy="11"/>
                    </a:xfrm>
                  </p:grpSpPr>
                  <p:sp>
                    <p:nvSpPr>
                      <p:cNvPr id="407" name="Oval 414"/>
                      <p:cNvSpPr>
                        <a:spLocks noChangeArrowheads="1"/>
                      </p:cNvSpPr>
                      <p:nvPr/>
                    </p:nvSpPr>
                    <p:spPr bwMode="auto">
                      <a:xfrm>
                        <a:off x="2989" y="4496"/>
                        <a:ext cx="9" cy="11"/>
                      </a:xfrm>
                      <a:prstGeom prst="ellipse">
                        <a:avLst/>
                      </a:prstGeom>
                      <a:solidFill>
                        <a:srgbClr val="20002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08" name="Oval 415"/>
                      <p:cNvSpPr>
                        <a:spLocks noChangeArrowheads="1"/>
                      </p:cNvSpPr>
                      <p:nvPr/>
                    </p:nvSpPr>
                    <p:spPr bwMode="auto">
                      <a:xfrm>
                        <a:off x="2987" y="4496"/>
                        <a:ext cx="11" cy="9"/>
                      </a:xfrm>
                      <a:prstGeom prst="ellipse">
                        <a:avLst/>
                      </a:prstGeom>
                      <a:solidFill>
                        <a:srgbClr val="A000A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09" name="Oval 416"/>
                      <p:cNvSpPr>
                        <a:spLocks noChangeArrowheads="1"/>
                      </p:cNvSpPr>
                      <p:nvPr/>
                    </p:nvSpPr>
                    <p:spPr bwMode="auto">
                      <a:xfrm>
                        <a:off x="2991" y="4496"/>
                        <a:ext cx="1" cy="3"/>
                      </a:xfrm>
                      <a:prstGeom prst="ellipse">
                        <a:avLst/>
                      </a:prstGeom>
                      <a:solidFill>
                        <a:srgbClr val="FF00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59" name="Group 417"/>
                    <p:cNvGrpSpPr>
                      <a:grpSpLocks/>
                    </p:cNvGrpSpPr>
                    <p:nvPr/>
                  </p:nvGrpSpPr>
                  <p:grpSpPr bwMode="auto">
                    <a:xfrm>
                      <a:off x="3042" y="4495"/>
                      <a:ext cx="6" cy="7"/>
                      <a:chOff x="3042" y="4495"/>
                      <a:chExt cx="6" cy="7"/>
                    </a:xfrm>
                  </p:grpSpPr>
                  <p:sp>
                    <p:nvSpPr>
                      <p:cNvPr id="404" name="Oval 418"/>
                      <p:cNvSpPr>
                        <a:spLocks noChangeArrowheads="1"/>
                      </p:cNvSpPr>
                      <p:nvPr/>
                    </p:nvSpPr>
                    <p:spPr bwMode="auto">
                      <a:xfrm>
                        <a:off x="3042" y="4496"/>
                        <a:ext cx="6" cy="6"/>
                      </a:xfrm>
                      <a:prstGeom prst="ellipse">
                        <a:avLst/>
                      </a:prstGeom>
                      <a:solidFill>
                        <a:srgbClr val="20002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05" name="Oval 419"/>
                      <p:cNvSpPr>
                        <a:spLocks noChangeArrowheads="1"/>
                      </p:cNvSpPr>
                      <p:nvPr/>
                    </p:nvSpPr>
                    <p:spPr bwMode="auto">
                      <a:xfrm>
                        <a:off x="3042" y="4495"/>
                        <a:ext cx="6" cy="7"/>
                      </a:xfrm>
                      <a:prstGeom prst="ellipse">
                        <a:avLst/>
                      </a:prstGeom>
                      <a:solidFill>
                        <a:srgbClr val="A000A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06" name="Oval 420"/>
                      <p:cNvSpPr>
                        <a:spLocks noChangeArrowheads="1"/>
                      </p:cNvSpPr>
                      <p:nvPr/>
                    </p:nvSpPr>
                    <p:spPr bwMode="auto">
                      <a:xfrm>
                        <a:off x="3044" y="4496"/>
                        <a:ext cx="1" cy="1"/>
                      </a:xfrm>
                      <a:prstGeom prst="ellipse">
                        <a:avLst/>
                      </a:prstGeom>
                      <a:solidFill>
                        <a:srgbClr val="FF00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60" name="Group 421"/>
                    <p:cNvGrpSpPr>
                      <a:grpSpLocks/>
                    </p:cNvGrpSpPr>
                    <p:nvPr/>
                  </p:nvGrpSpPr>
                  <p:grpSpPr bwMode="auto">
                    <a:xfrm>
                      <a:off x="2999" y="4472"/>
                      <a:ext cx="5" cy="4"/>
                      <a:chOff x="2999" y="4472"/>
                      <a:chExt cx="5" cy="4"/>
                    </a:xfrm>
                  </p:grpSpPr>
                  <p:sp>
                    <p:nvSpPr>
                      <p:cNvPr id="401" name="Oval 422"/>
                      <p:cNvSpPr>
                        <a:spLocks noChangeArrowheads="1"/>
                      </p:cNvSpPr>
                      <p:nvPr/>
                    </p:nvSpPr>
                    <p:spPr bwMode="auto">
                      <a:xfrm>
                        <a:off x="3000" y="4472"/>
                        <a:ext cx="4" cy="4"/>
                      </a:xfrm>
                      <a:prstGeom prst="ellipse">
                        <a:avLst/>
                      </a:prstGeom>
                      <a:solidFill>
                        <a:srgbClr val="20002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02" name="Oval 423"/>
                      <p:cNvSpPr>
                        <a:spLocks noChangeArrowheads="1"/>
                      </p:cNvSpPr>
                      <p:nvPr/>
                    </p:nvSpPr>
                    <p:spPr bwMode="auto">
                      <a:xfrm>
                        <a:off x="2999" y="4472"/>
                        <a:ext cx="5" cy="4"/>
                      </a:xfrm>
                      <a:prstGeom prst="ellipse">
                        <a:avLst/>
                      </a:prstGeom>
                      <a:solidFill>
                        <a:srgbClr val="A000A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03" name="Oval 424"/>
                      <p:cNvSpPr>
                        <a:spLocks noChangeArrowheads="1"/>
                      </p:cNvSpPr>
                      <p:nvPr/>
                    </p:nvSpPr>
                    <p:spPr bwMode="auto">
                      <a:xfrm>
                        <a:off x="3001" y="4472"/>
                        <a:ext cx="1" cy="1"/>
                      </a:xfrm>
                      <a:prstGeom prst="ellipse">
                        <a:avLst/>
                      </a:prstGeom>
                      <a:solidFill>
                        <a:srgbClr val="FF00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61" name="Group 425"/>
                    <p:cNvGrpSpPr>
                      <a:grpSpLocks/>
                    </p:cNvGrpSpPr>
                    <p:nvPr/>
                  </p:nvGrpSpPr>
                  <p:grpSpPr bwMode="auto">
                    <a:xfrm>
                      <a:off x="3009" y="4529"/>
                      <a:ext cx="9" cy="10"/>
                      <a:chOff x="3009" y="4529"/>
                      <a:chExt cx="9" cy="10"/>
                    </a:xfrm>
                  </p:grpSpPr>
                  <p:sp>
                    <p:nvSpPr>
                      <p:cNvPr id="398" name="Oval 426"/>
                      <p:cNvSpPr>
                        <a:spLocks noChangeArrowheads="1"/>
                      </p:cNvSpPr>
                      <p:nvPr/>
                    </p:nvSpPr>
                    <p:spPr bwMode="auto">
                      <a:xfrm>
                        <a:off x="3011" y="4529"/>
                        <a:ext cx="7" cy="10"/>
                      </a:xfrm>
                      <a:prstGeom prst="ellipse">
                        <a:avLst/>
                      </a:prstGeom>
                      <a:solidFill>
                        <a:srgbClr val="20002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99" name="Oval 427"/>
                      <p:cNvSpPr>
                        <a:spLocks noChangeArrowheads="1"/>
                      </p:cNvSpPr>
                      <p:nvPr/>
                    </p:nvSpPr>
                    <p:spPr bwMode="auto">
                      <a:xfrm>
                        <a:off x="3009" y="4529"/>
                        <a:ext cx="9" cy="10"/>
                      </a:xfrm>
                      <a:prstGeom prst="ellipse">
                        <a:avLst/>
                      </a:prstGeom>
                      <a:solidFill>
                        <a:srgbClr val="A000A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400" name="Oval 428"/>
                      <p:cNvSpPr>
                        <a:spLocks noChangeArrowheads="1"/>
                      </p:cNvSpPr>
                      <p:nvPr/>
                    </p:nvSpPr>
                    <p:spPr bwMode="auto">
                      <a:xfrm>
                        <a:off x="3014" y="4529"/>
                        <a:ext cx="1" cy="4"/>
                      </a:xfrm>
                      <a:prstGeom prst="ellipse">
                        <a:avLst/>
                      </a:prstGeom>
                      <a:solidFill>
                        <a:srgbClr val="FF00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62" name="Group 429"/>
                    <p:cNvGrpSpPr>
                      <a:grpSpLocks/>
                    </p:cNvGrpSpPr>
                    <p:nvPr/>
                  </p:nvGrpSpPr>
                  <p:grpSpPr bwMode="auto">
                    <a:xfrm>
                      <a:off x="3092" y="4482"/>
                      <a:ext cx="16" cy="13"/>
                      <a:chOff x="3092" y="4482"/>
                      <a:chExt cx="16" cy="13"/>
                    </a:xfrm>
                  </p:grpSpPr>
                  <p:sp>
                    <p:nvSpPr>
                      <p:cNvPr id="395" name="Oval 430"/>
                      <p:cNvSpPr>
                        <a:spLocks noChangeArrowheads="1"/>
                      </p:cNvSpPr>
                      <p:nvPr/>
                    </p:nvSpPr>
                    <p:spPr bwMode="auto">
                      <a:xfrm>
                        <a:off x="3094" y="4483"/>
                        <a:ext cx="14" cy="12"/>
                      </a:xfrm>
                      <a:prstGeom prst="ellipse">
                        <a:avLst/>
                      </a:prstGeom>
                      <a:solidFill>
                        <a:srgbClr val="20002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96" name="Oval 431"/>
                      <p:cNvSpPr>
                        <a:spLocks noChangeArrowheads="1"/>
                      </p:cNvSpPr>
                      <p:nvPr/>
                    </p:nvSpPr>
                    <p:spPr bwMode="auto">
                      <a:xfrm>
                        <a:off x="3092" y="4482"/>
                        <a:ext cx="16" cy="12"/>
                      </a:xfrm>
                      <a:prstGeom prst="ellipse">
                        <a:avLst/>
                      </a:prstGeom>
                      <a:solidFill>
                        <a:srgbClr val="A000A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97" name="Oval 432"/>
                      <p:cNvSpPr>
                        <a:spLocks noChangeArrowheads="1"/>
                      </p:cNvSpPr>
                      <p:nvPr/>
                    </p:nvSpPr>
                    <p:spPr bwMode="auto">
                      <a:xfrm>
                        <a:off x="3097" y="4483"/>
                        <a:ext cx="4" cy="4"/>
                      </a:xfrm>
                      <a:prstGeom prst="ellipse">
                        <a:avLst/>
                      </a:prstGeom>
                      <a:solidFill>
                        <a:srgbClr val="FF00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63" name="Group 433"/>
                    <p:cNvGrpSpPr>
                      <a:grpSpLocks/>
                    </p:cNvGrpSpPr>
                    <p:nvPr/>
                  </p:nvGrpSpPr>
                  <p:grpSpPr bwMode="auto">
                    <a:xfrm>
                      <a:off x="3077" y="4436"/>
                      <a:ext cx="8" cy="8"/>
                      <a:chOff x="3077" y="4436"/>
                      <a:chExt cx="8" cy="8"/>
                    </a:xfrm>
                  </p:grpSpPr>
                  <p:sp>
                    <p:nvSpPr>
                      <p:cNvPr id="392" name="Oval 434"/>
                      <p:cNvSpPr>
                        <a:spLocks noChangeArrowheads="1"/>
                      </p:cNvSpPr>
                      <p:nvPr/>
                    </p:nvSpPr>
                    <p:spPr bwMode="auto">
                      <a:xfrm>
                        <a:off x="3078" y="4437"/>
                        <a:ext cx="7" cy="7"/>
                      </a:xfrm>
                      <a:prstGeom prst="ellipse">
                        <a:avLst/>
                      </a:prstGeom>
                      <a:solidFill>
                        <a:srgbClr val="20002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93" name="Oval 435"/>
                      <p:cNvSpPr>
                        <a:spLocks noChangeArrowheads="1"/>
                      </p:cNvSpPr>
                      <p:nvPr/>
                    </p:nvSpPr>
                    <p:spPr bwMode="auto">
                      <a:xfrm>
                        <a:off x="3077" y="4436"/>
                        <a:ext cx="8" cy="7"/>
                      </a:xfrm>
                      <a:prstGeom prst="ellipse">
                        <a:avLst/>
                      </a:prstGeom>
                      <a:solidFill>
                        <a:srgbClr val="A000A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94" name="Oval 436"/>
                      <p:cNvSpPr>
                        <a:spLocks noChangeArrowheads="1"/>
                      </p:cNvSpPr>
                      <p:nvPr/>
                    </p:nvSpPr>
                    <p:spPr bwMode="auto">
                      <a:xfrm>
                        <a:off x="3080" y="4437"/>
                        <a:ext cx="1" cy="1"/>
                      </a:xfrm>
                      <a:prstGeom prst="ellipse">
                        <a:avLst/>
                      </a:prstGeom>
                      <a:solidFill>
                        <a:srgbClr val="FF00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64" name="Group 437"/>
                    <p:cNvGrpSpPr>
                      <a:grpSpLocks/>
                    </p:cNvGrpSpPr>
                    <p:nvPr/>
                  </p:nvGrpSpPr>
                  <p:grpSpPr bwMode="auto">
                    <a:xfrm>
                      <a:off x="3125" y="4548"/>
                      <a:ext cx="18" cy="13"/>
                      <a:chOff x="3125" y="4548"/>
                      <a:chExt cx="18" cy="13"/>
                    </a:xfrm>
                  </p:grpSpPr>
                  <p:sp>
                    <p:nvSpPr>
                      <p:cNvPr id="389" name="Oval 438"/>
                      <p:cNvSpPr>
                        <a:spLocks noChangeArrowheads="1"/>
                      </p:cNvSpPr>
                      <p:nvPr/>
                    </p:nvSpPr>
                    <p:spPr bwMode="auto">
                      <a:xfrm>
                        <a:off x="3126" y="4549"/>
                        <a:ext cx="17" cy="12"/>
                      </a:xfrm>
                      <a:prstGeom prst="ellipse">
                        <a:avLst/>
                      </a:prstGeom>
                      <a:solidFill>
                        <a:srgbClr val="20002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90" name="Oval 439"/>
                      <p:cNvSpPr>
                        <a:spLocks noChangeArrowheads="1"/>
                      </p:cNvSpPr>
                      <p:nvPr/>
                    </p:nvSpPr>
                    <p:spPr bwMode="auto">
                      <a:xfrm>
                        <a:off x="3125" y="4548"/>
                        <a:ext cx="18" cy="11"/>
                      </a:xfrm>
                      <a:prstGeom prst="ellipse">
                        <a:avLst/>
                      </a:prstGeom>
                      <a:solidFill>
                        <a:srgbClr val="A000A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91" name="Oval 440"/>
                      <p:cNvSpPr>
                        <a:spLocks noChangeArrowheads="1"/>
                      </p:cNvSpPr>
                      <p:nvPr/>
                    </p:nvSpPr>
                    <p:spPr bwMode="auto">
                      <a:xfrm>
                        <a:off x="3130" y="4549"/>
                        <a:ext cx="4" cy="2"/>
                      </a:xfrm>
                      <a:prstGeom prst="ellipse">
                        <a:avLst/>
                      </a:prstGeom>
                      <a:solidFill>
                        <a:srgbClr val="FF00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65" name="Group 441"/>
                    <p:cNvGrpSpPr>
                      <a:grpSpLocks/>
                    </p:cNvGrpSpPr>
                    <p:nvPr/>
                  </p:nvGrpSpPr>
                  <p:grpSpPr bwMode="auto">
                    <a:xfrm>
                      <a:off x="2915" y="4416"/>
                      <a:ext cx="6" cy="8"/>
                      <a:chOff x="2915" y="4416"/>
                      <a:chExt cx="6" cy="8"/>
                    </a:xfrm>
                  </p:grpSpPr>
                  <p:sp>
                    <p:nvSpPr>
                      <p:cNvPr id="386" name="Oval 442"/>
                      <p:cNvSpPr>
                        <a:spLocks noChangeArrowheads="1"/>
                      </p:cNvSpPr>
                      <p:nvPr/>
                    </p:nvSpPr>
                    <p:spPr bwMode="auto">
                      <a:xfrm>
                        <a:off x="2915" y="4417"/>
                        <a:ext cx="6" cy="7"/>
                      </a:xfrm>
                      <a:prstGeom prst="ellipse">
                        <a:avLst/>
                      </a:prstGeom>
                      <a:solidFill>
                        <a:srgbClr val="20002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87" name="Oval 443"/>
                      <p:cNvSpPr>
                        <a:spLocks noChangeArrowheads="1"/>
                      </p:cNvSpPr>
                      <p:nvPr/>
                    </p:nvSpPr>
                    <p:spPr bwMode="auto">
                      <a:xfrm>
                        <a:off x="2915" y="4416"/>
                        <a:ext cx="5" cy="7"/>
                      </a:xfrm>
                      <a:prstGeom prst="ellipse">
                        <a:avLst/>
                      </a:prstGeom>
                      <a:solidFill>
                        <a:srgbClr val="A000A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88" name="Oval 444"/>
                      <p:cNvSpPr>
                        <a:spLocks noChangeArrowheads="1"/>
                      </p:cNvSpPr>
                      <p:nvPr/>
                    </p:nvSpPr>
                    <p:spPr bwMode="auto">
                      <a:xfrm>
                        <a:off x="2917" y="4417"/>
                        <a:ext cx="1" cy="1"/>
                      </a:xfrm>
                      <a:prstGeom prst="ellipse">
                        <a:avLst/>
                      </a:prstGeom>
                      <a:solidFill>
                        <a:srgbClr val="FF00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66" name="Group 445"/>
                    <p:cNvGrpSpPr>
                      <a:grpSpLocks/>
                    </p:cNvGrpSpPr>
                    <p:nvPr/>
                  </p:nvGrpSpPr>
                  <p:grpSpPr bwMode="auto">
                    <a:xfrm>
                      <a:off x="2912" y="4386"/>
                      <a:ext cx="12" cy="12"/>
                      <a:chOff x="2912" y="4386"/>
                      <a:chExt cx="12" cy="12"/>
                    </a:xfrm>
                  </p:grpSpPr>
                  <p:sp>
                    <p:nvSpPr>
                      <p:cNvPr id="383" name="Oval 446"/>
                      <p:cNvSpPr>
                        <a:spLocks noChangeArrowheads="1"/>
                      </p:cNvSpPr>
                      <p:nvPr/>
                    </p:nvSpPr>
                    <p:spPr bwMode="auto">
                      <a:xfrm>
                        <a:off x="2913" y="4387"/>
                        <a:ext cx="11" cy="11"/>
                      </a:xfrm>
                      <a:prstGeom prst="ellipse">
                        <a:avLst/>
                      </a:prstGeom>
                      <a:solidFill>
                        <a:srgbClr val="20002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84" name="Oval 447"/>
                      <p:cNvSpPr>
                        <a:spLocks noChangeArrowheads="1"/>
                      </p:cNvSpPr>
                      <p:nvPr/>
                    </p:nvSpPr>
                    <p:spPr bwMode="auto">
                      <a:xfrm>
                        <a:off x="2912" y="4386"/>
                        <a:ext cx="11" cy="11"/>
                      </a:xfrm>
                      <a:prstGeom prst="ellipse">
                        <a:avLst/>
                      </a:prstGeom>
                      <a:solidFill>
                        <a:srgbClr val="A000A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85" name="Oval 448"/>
                      <p:cNvSpPr>
                        <a:spLocks noChangeArrowheads="1"/>
                      </p:cNvSpPr>
                      <p:nvPr/>
                    </p:nvSpPr>
                    <p:spPr bwMode="auto">
                      <a:xfrm>
                        <a:off x="2917" y="4387"/>
                        <a:ext cx="1" cy="4"/>
                      </a:xfrm>
                      <a:prstGeom prst="ellipse">
                        <a:avLst/>
                      </a:prstGeom>
                      <a:solidFill>
                        <a:srgbClr val="FF00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67" name="Group 449"/>
                    <p:cNvGrpSpPr>
                      <a:grpSpLocks/>
                    </p:cNvGrpSpPr>
                    <p:nvPr/>
                  </p:nvGrpSpPr>
                  <p:grpSpPr bwMode="auto">
                    <a:xfrm>
                      <a:off x="2893" y="4366"/>
                      <a:ext cx="5" cy="6"/>
                      <a:chOff x="2893" y="4366"/>
                      <a:chExt cx="5" cy="6"/>
                    </a:xfrm>
                  </p:grpSpPr>
                  <p:sp>
                    <p:nvSpPr>
                      <p:cNvPr id="380" name="Oval 450"/>
                      <p:cNvSpPr>
                        <a:spLocks noChangeArrowheads="1"/>
                      </p:cNvSpPr>
                      <p:nvPr/>
                    </p:nvSpPr>
                    <p:spPr bwMode="auto">
                      <a:xfrm>
                        <a:off x="2894" y="4366"/>
                        <a:ext cx="4" cy="6"/>
                      </a:xfrm>
                      <a:prstGeom prst="ellipse">
                        <a:avLst/>
                      </a:prstGeom>
                      <a:solidFill>
                        <a:srgbClr val="20002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81" name="Oval 451"/>
                      <p:cNvSpPr>
                        <a:spLocks noChangeArrowheads="1"/>
                      </p:cNvSpPr>
                      <p:nvPr/>
                    </p:nvSpPr>
                    <p:spPr bwMode="auto">
                      <a:xfrm>
                        <a:off x="2893" y="4366"/>
                        <a:ext cx="5" cy="5"/>
                      </a:xfrm>
                      <a:prstGeom prst="ellipse">
                        <a:avLst/>
                      </a:prstGeom>
                      <a:solidFill>
                        <a:srgbClr val="A000A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82" name="Oval 452"/>
                      <p:cNvSpPr>
                        <a:spLocks noChangeArrowheads="1"/>
                      </p:cNvSpPr>
                      <p:nvPr/>
                    </p:nvSpPr>
                    <p:spPr bwMode="auto">
                      <a:xfrm>
                        <a:off x="2894" y="4366"/>
                        <a:ext cx="2" cy="1"/>
                      </a:xfrm>
                      <a:prstGeom prst="ellipse">
                        <a:avLst/>
                      </a:prstGeom>
                      <a:solidFill>
                        <a:srgbClr val="FF00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68" name="Group 453"/>
                    <p:cNvGrpSpPr>
                      <a:grpSpLocks/>
                    </p:cNvGrpSpPr>
                    <p:nvPr/>
                  </p:nvGrpSpPr>
                  <p:grpSpPr bwMode="auto">
                    <a:xfrm>
                      <a:off x="2927" y="4327"/>
                      <a:ext cx="10" cy="3"/>
                      <a:chOff x="2927" y="4327"/>
                      <a:chExt cx="10" cy="3"/>
                    </a:xfrm>
                  </p:grpSpPr>
                  <p:sp>
                    <p:nvSpPr>
                      <p:cNvPr id="377" name="Oval 454"/>
                      <p:cNvSpPr>
                        <a:spLocks noChangeArrowheads="1"/>
                      </p:cNvSpPr>
                      <p:nvPr/>
                    </p:nvSpPr>
                    <p:spPr bwMode="auto">
                      <a:xfrm>
                        <a:off x="2929" y="4327"/>
                        <a:ext cx="8" cy="3"/>
                      </a:xfrm>
                      <a:prstGeom prst="ellipse">
                        <a:avLst/>
                      </a:prstGeom>
                      <a:solidFill>
                        <a:srgbClr val="20002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78" name="Oval 455"/>
                      <p:cNvSpPr>
                        <a:spLocks noChangeArrowheads="1"/>
                      </p:cNvSpPr>
                      <p:nvPr/>
                    </p:nvSpPr>
                    <p:spPr bwMode="auto">
                      <a:xfrm>
                        <a:off x="2927" y="4327"/>
                        <a:ext cx="10" cy="2"/>
                      </a:xfrm>
                      <a:prstGeom prst="ellipse">
                        <a:avLst/>
                      </a:prstGeom>
                      <a:solidFill>
                        <a:srgbClr val="A000A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79" name="Oval 456"/>
                      <p:cNvSpPr>
                        <a:spLocks noChangeArrowheads="1"/>
                      </p:cNvSpPr>
                      <p:nvPr/>
                    </p:nvSpPr>
                    <p:spPr bwMode="auto">
                      <a:xfrm>
                        <a:off x="2932" y="4327"/>
                        <a:ext cx="1" cy="1"/>
                      </a:xfrm>
                      <a:prstGeom prst="ellipse">
                        <a:avLst/>
                      </a:prstGeom>
                      <a:solidFill>
                        <a:srgbClr val="FF00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69" name="Group 457"/>
                    <p:cNvGrpSpPr>
                      <a:grpSpLocks/>
                    </p:cNvGrpSpPr>
                    <p:nvPr/>
                  </p:nvGrpSpPr>
                  <p:grpSpPr bwMode="auto">
                    <a:xfrm>
                      <a:off x="2997" y="4328"/>
                      <a:ext cx="17" cy="7"/>
                      <a:chOff x="2997" y="4328"/>
                      <a:chExt cx="17" cy="7"/>
                    </a:xfrm>
                  </p:grpSpPr>
                  <p:sp>
                    <p:nvSpPr>
                      <p:cNvPr id="374" name="Oval 458"/>
                      <p:cNvSpPr>
                        <a:spLocks noChangeArrowheads="1"/>
                      </p:cNvSpPr>
                      <p:nvPr/>
                    </p:nvSpPr>
                    <p:spPr bwMode="auto">
                      <a:xfrm>
                        <a:off x="2999" y="4329"/>
                        <a:ext cx="15" cy="6"/>
                      </a:xfrm>
                      <a:prstGeom prst="ellipse">
                        <a:avLst/>
                      </a:prstGeom>
                      <a:solidFill>
                        <a:srgbClr val="20002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75" name="Oval 459"/>
                      <p:cNvSpPr>
                        <a:spLocks noChangeArrowheads="1"/>
                      </p:cNvSpPr>
                      <p:nvPr/>
                    </p:nvSpPr>
                    <p:spPr bwMode="auto">
                      <a:xfrm>
                        <a:off x="2997" y="4328"/>
                        <a:ext cx="17" cy="6"/>
                      </a:xfrm>
                      <a:prstGeom prst="ellipse">
                        <a:avLst/>
                      </a:prstGeom>
                      <a:solidFill>
                        <a:srgbClr val="A000A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76" name="Oval 460"/>
                      <p:cNvSpPr>
                        <a:spLocks noChangeArrowheads="1"/>
                      </p:cNvSpPr>
                      <p:nvPr/>
                    </p:nvSpPr>
                    <p:spPr bwMode="auto">
                      <a:xfrm>
                        <a:off x="3003" y="4329"/>
                        <a:ext cx="3" cy="1"/>
                      </a:xfrm>
                      <a:prstGeom prst="ellipse">
                        <a:avLst/>
                      </a:prstGeom>
                      <a:solidFill>
                        <a:srgbClr val="FF00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370" name="Group 461"/>
                    <p:cNvGrpSpPr>
                      <a:grpSpLocks/>
                    </p:cNvGrpSpPr>
                    <p:nvPr/>
                  </p:nvGrpSpPr>
                  <p:grpSpPr bwMode="auto">
                    <a:xfrm>
                      <a:off x="3144" y="4380"/>
                      <a:ext cx="19" cy="11"/>
                      <a:chOff x="3144" y="4380"/>
                      <a:chExt cx="19" cy="11"/>
                    </a:xfrm>
                  </p:grpSpPr>
                  <p:sp>
                    <p:nvSpPr>
                      <p:cNvPr id="371" name="Oval 462"/>
                      <p:cNvSpPr>
                        <a:spLocks noChangeArrowheads="1"/>
                      </p:cNvSpPr>
                      <p:nvPr/>
                    </p:nvSpPr>
                    <p:spPr bwMode="auto">
                      <a:xfrm>
                        <a:off x="3144" y="4380"/>
                        <a:ext cx="19" cy="11"/>
                      </a:xfrm>
                      <a:prstGeom prst="ellipse">
                        <a:avLst/>
                      </a:prstGeom>
                      <a:solidFill>
                        <a:srgbClr val="20002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72" name="Oval 463"/>
                      <p:cNvSpPr>
                        <a:spLocks noChangeArrowheads="1"/>
                      </p:cNvSpPr>
                      <p:nvPr/>
                    </p:nvSpPr>
                    <p:spPr bwMode="auto">
                      <a:xfrm>
                        <a:off x="3144" y="4380"/>
                        <a:ext cx="18" cy="11"/>
                      </a:xfrm>
                      <a:prstGeom prst="ellipse">
                        <a:avLst/>
                      </a:prstGeom>
                      <a:solidFill>
                        <a:srgbClr val="A000A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sp>
                    <p:nvSpPr>
                      <p:cNvPr id="373" name="Oval 464"/>
                      <p:cNvSpPr>
                        <a:spLocks noChangeArrowheads="1"/>
                      </p:cNvSpPr>
                      <p:nvPr/>
                    </p:nvSpPr>
                    <p:spPr bwMode="auto">
                      <a:xfrm>
                        <a:off x="3149" y="4380"/>
                        <a:ext cx="5" cy="3"/>
                      </a:xfrm>
                      <a:prstGeom prst="ellipse">
                        <a:avLst/>
                      </a:prstGeom>
                      <a:solidFill>
                        <a:srgbClr val="FF00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grpSp>
          </p:grpSp>
          <p:sp>
            <p:nvSpPr>
              <p:cNvPr id="323" name="Rectangle 465"/>
              <p:cNvSpPr>
                <a:spLocks noChangeArrowheads="1"/>
              </p:cNvSpPr>
              <p:nvPr/>
            </p:nvSpPr>
            <p:spPr bwMode="auto">
              <a:xfrm>
                <a:off x="3167" y="3126"/>
                <a:ext cx="160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latinLnBrk="0">
                  <a:lnSpc>
                    <a:spcPct val="90000"/>
                  </a:lnSpc>
                  <a:spcBef>
                    <a:spcPct val="50000"/>
                  </a:spcBef>
                  <a:buFontTx/>
                  <a:buNone/>
                </a:pPr>
                <a:r>
                  <a:rPr kumimoji="0" lang="en-US" altLang="zh-CN" sz="2400">
                    <a:latin typeface="Arial" panose="020B0604020202020204" pitchFamily="34" charset="0"/>
                    <a:ea typeface="宋体" panose="02010600030101010101" pitchFamily="2" charset="-122"/>
                  </a:rPr>
                  <a:t>Behavioral</a:t>
                </a:r>
              </a:p>
            </p:txBody>
          </p:sp>
        </p:grpSp>
        <p:grpSp>
          <p:nvGrpSpPr>
            <p:cNvPr id="8" name="Group 466"/>
            <p:cNvGrpSpPr>
              <a:grpSpLocks/>
            </p:cNvGrpSpPr>
            <p:nvPr/>
          </p:nvGrpSpPr>
          <p:grpSpPr bwMode="auto">
            <a:xfrm>
              <a:off x="147638" y="1546225"/>
              <a:ext cx="5238750" cy="1665288"/>
              <a:chOff x="109" y="773"/>
              <a:chExt cx="3300" cy="1049"/>
            </a:xfrm>
          </p:grpSpPr>
          <p:sp>
            <p:nvSpPr>
              <p:cNvPr id="266" name="Rectangle 467"/>
              <p:cNvSpPr>
                <a:spLocks noChangeArrowheads="1"/>
              </p:cNvSpPr>
              <p:nvPr/>
            </p:nvSpPr>
            <p:spPr bwMode="auto">
              <a:xfrm>
                <a:off x="355" y="977"/>
                <a:ext cx="2035" cy="829"/>
              </a:xfrm>
              <a:prstGeom prst="rect">
                <a:avLst/>
              </a:prstGeom>
              <a:gradFill rotWithShape="0">
                <a:gsLst>
                  <a:gs pos="0">
                    <a:srgbClr val="FFFFFF"/>
                  </a:gs>
                  <a:gs pos="100000">
                    <a:srgbClr val="F95AB7"/>
                  </a:gs>
                </a:gsLst>
                <a:lin ang="18900000" scaled="1"/>
              </a:gradFill>
              <a:ln w="12700">
                <a:solidFill>
                  <a:schemeClr val="tx1"/>
                </a:solidFill>
                <a:miter lim="800000"/>
                <a:headEnd/>
                <a:tailEnd/>
              </a:ln>
              <a:effectLst>
                <a:outerShdw dist="107763" dir="2700000" algn="ctr" rotWithShape="0">
                  <a:srgbClr val="414141"/>
                </a:outerShdw>
              </a:effec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nvGrpSpPr>
              <p:cNvPr id="267" name="Group 468"/>
              <p:cNvGrpSpPr>
                <a:grpSpLocks/>
              </p:cNvGrpSpPr>
              <p:nvPr/>
            </p:nvGrpSpPr>
            <p:grpSpPr bwMode="auto">
              <a:xfrm>
                <a:off x="1572" y="773"/>
                <a:ext cx="1837" cy="829"/>
                <a:chOff x="1557" y="756"/>
                <a:chExt cx="1837" cy="829"/>
              </a:xfrm>
            </p:grpSpPr>
            <p:sp>
              <p:nvSpPr>
                <p:cNvPr id="270" name="Freeform 469"/>
                <p:cNvSpPr>
                  <a:spLocks/>
                </p:cNvSpPr>
                <p:nvPr/>
              </p:nvSpPr>
              <p:spPr bwMode="auto">
                <a:xfrm>
                  <a:off x="3257" y="756"/>
                  <a:ext cx="137" cy="156"/>
                </a:xfrm>
                <a:custGeom>
                  <a:avLst/>
                  <a:gdLst>
                    <a:gd name="T0" fmla="*/ 32 w 137"/>
                    <a:gd name="T1" fmla="*/ 5 h 156"/>
                    <a:gd name="T2" fmla="*/ 12 w 137"/>
                    <a:gd name="T3" fmla="*/ 33 h 156"/>
                    <a:gd name="T4" fmla="*/ 21 w 137"/>
                    <a:gd name="T5" fmla="*/ 44 h 156"/>
                    <a:gd name="T6" fmla="*/ 12 w 137"/>
                    <a:gd name="T7" fmla="*/ 57 h 156"/>
                    <a:gd name="T8" fmla="*/ 17 w 137"/>
                    <a:gd name="T9" fmla="*/ 61 h 156"/>
                    <a:gd name="T10" fmla="*/ 14 w 137"/>
                    <a:gd name="T11" fmla="*/ 70 h 156"/>
                    <a:gd name="T12" fmla="*/ 14 w 137"/>
                    <a:gd name="T13" fmla="*/ 85 h 156"/>
                    <a:gd name="T14" fmla="*/ 0 w 137"/>
                    <a:gd name="T15" fmla="*/ 90 h 156"/>
                    <a:gd name="T16" fmla="*/ 5 w 137"/>
                    <a:gd name="T17" fmla="*/ 94 h 156"/>
                    <a:gd name="T18" fmla="*/ 34 w 137"/>
                    <a:gd name="T19" fmla="*/ 148 h 156"/>
                    <a:gd name="T20" fmla="*/ 56 w 137"/>
                    <a:gd name="T21" fmla="*/ 155 h 156"/>
                    <a:gd name="T22" fmla="*/ 55 w 137"/>
                    <a:gd name="T23" fmla="*/ 144 h 156"/>
                    <a:gd name="T24" fmla="*/ 66 w 137"/>
                    <a:gd name="T25" fmla="*/ 135 h 156"/>
                    <a:gd name="T26" fmla="*/ 62 w 137"/>
                    <a:gd name="T27" fmla="*/ 126 h 156"/>
                    <a:gd name="T28" fmla="*/ 90 w 137"/>
                    <a:gd name="T29" fmla="*/ 115 h 156"/>
                    <a:gd name="T30" fmla="*/ 91 w 137"/>
                    <a:gd name="T31" fmla="*/ 100 h 156"/>
                    <a:gd name="T32" fmla="*/ 108 w 137"/>
                    <a:gd name="T33" fmla="*/ 99 h 156"/>
                    <a:gd name="T34" fmla="*/ 120 w 137"/>
                    <a:gd name="T35" fmla="*/ 87 h 156"/>
                    <a:gd name="T36" fmla="*/ 136 w 137"/>
                    <a:gd name="T37" fmla="*/ 80 h 156"/>
                    <a:gd name="T38" fmla="*/ 136 w 137"/>
                    <a:gd name="T39" fmla="*/ 70 h 156"/>
                    <a:gd name="T40" fmla="*/ 115 w 137"/>
                    <a:gd name="T41" fmla="*/ 67 h 156"/>
                    <a:gd name="T42" fmla="*/ 111 w 137"/>
                    <a:gd name="T43" fmla="*/ 56 h 156"/>
                    <a:gd name="T44" fmla="*/ 89 w 137"/>
                    <a:gd name="T45" fmla="*/ 55 h 156"/>
                    <a:gd name="T46" fmla="*/ 72 w 137"/>
                    <a:gd name="T47" fmla="*/ 9 h 156"/>
                    <a:gd name="T48" fmla="*/ 64 w 137"/>
                    <a:gd name="T49" fmla="*/ 0 h 156"/>
                    <a:gd name="T50" fmla="*/ 43 w 137"/>
                    <a:gd name="T51" fmla="*/ 4 h 156"/>
                    <a:gd name="T52" fmla="*/ 39 w 137"/>
                    <a:gd name="T53" fmla="*/ 8 h 156"/>
                    <a:gd name="T54" fmla="*/ 32 w 137"/>
                    <a:gd name="T55" fmla="*/ 5 h 15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7"/>
                    <a:gd name="T85" fmla="*/ 0 h 156"/>
                    <a:gd name="T86" fmla="*/ 137 w 137"/>
                    <a:gd name="T87" fmla="*/ 156 h 15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7" h="156">
                      <a:moveTo>
                        <a:pt x="32" y="5"/>
                      </a:moveTo>
                      <a:lnTo>
                        <a:pt x="12" y="33"/>
                      </a:lnTo>
                      <a:lnTo>
                        <a:pt x="21" y="44"/>
                      </a:lnTo>
                      <a:lnTo>
                        <a:pt x="12" y="57"/>
                      </a:lnTo>
                      <a:lnTo>
                        <a:pt x="17" y="61"/>
                      </a:lnTo>
                      <a:lnTo>
                        <a:pt x="14" y="70"/>
                      </a:lnTo>
                      <a:lnTo>
                        <a:pt x="14" y="85"/>
                      </a:lnTo>
                      <a:lnTo>
                        <a:pt x="0" y="90"/>
                      </a:lnTo>
                      <a:lnTo>
                        <a:pt x="5" y="94"/>
                      </a:lnTo>
                      <a:lnTo>
                        <a:pt x="34" y="148"/>
                      </a:lnTo>
                      <a:lnTo>
                        <a:pt x="56" y="155"/>
                      </a:lnTo>
                      <a:lnTo>
                        <a:pt x="55" y="144"/>
                      </a:lnTo>
                      <a:lnTo>
                        <a:pt x="66" y="135"/>
                      </a:lnTo>
                      <a:lnTo>
                        <a:pt x="62" y="126"/>
                      </a:lnTo>
                      <a:lnTo>
                        <a:pt x="90" y="115"/>
                      </a:lnTo>
                      <a:lnTo>
                        <a:pt x="91" y="100"/>
                      </a:lnTo>
                      <a:lnTo>
                        <a:pt x="108" y="99"/>
                      </a:lnTo>
                      <a:lnTo>
                        <a:pt x="120" y="87"/>
                      </a:lnTo>
                      <a:lnTo>
                        <a:pt x="136" y="80"/>
                      </a:lnTo>
                      <a:lnTo>
                        <a:pt x="136" y="70"/>
                      </a:lnTo>
                      <a:lnTo>
                        <a:pt x="115" y="67"/>
                      </a:lnTo>
                      <a:lnTo>
                        <a:pt x="111" y="56"/>
                      </a:lnTo>
                      <a:lnTo>
                        <a:pt x="89" y="55"/>
                      </a:lnTo>
                      <a:lnTo>
                        <a:pt x="72" y="9"/>
                      </a:lnTo>
                      <a:lnTo>
                        <a:pt x="64" y="0"/>
                      </a:lnTo>
                      <a:lnTo>
                        <a:pt x="43" y="4"/>
                      </a:lnTo>
                      <a:lnTo>
                        <a:pt x="39" y="8"/>
                      </a:lnTo>
                      <a:lnTo>
                        <a:pt x="32" y="5"/>
                      </a:lnTo>
                    </a:path>
                  </a:pathLst>
                </a:custGeom>
                <a:solidFill>
                  <a:srgbClr val="001F9F"/>
                </a:solidFill>
                <a:ln w="12700" cap="rnd" cmpd="sng">
                  <a:solidFill>
                    <a:srgbClr val="000000"/>
                  </a:solidFill>
                  <a:prstDash val="solid"/>
                  <a:round/>
                  <a:headEnd type="none" w="med" len="med"/>
                  <a:tailEnd type="none" w="med" len="med"/>
                </a:ln>
              </p:spPr>
              <p:txBody>
                <a:bodyPr/>
                <a:lstStyle/>
                <a:p>
                  <a:endParaRPr lang="zh-CN" altLang="en-US"/>
                </a:p>
              </p:txBody>
            </p:sp>
            <p:grpSp>
              <p:nvGrpSpPr>
                <p:cNvPr id="271" name="Group 470"/>
                <p:cNvGrpSpPr>
                  <a:grpSpLocks/>
                </p:cNvGrpSpPr>
                <p:nvPr/>
              </p:nvGrpSpPr>
              <p:grpSpPr bwMode="auto">
                <a:xfrm>
                  <a:off x="1557" y="769"/>
                  <a:ext cx="1801" cy="816"/>
                  <a:chOff x="1557" y="769"/>
                  <a:chExt cx="1801" cy="816"/>
                </a:xfrm>
              </p:grpSpPr>
              <p:sp>
                <p:nvSpPr>
                  <p:cNvPr id="272" name="Freeform 471"/>
                  <p:cNvSpPr>
                    <a:spLocks/>
                  </p:cNvSpPr>
                  <p:nvPr/>
                </p:nvSpPr>
                <p:spPr bwMode="auto">
                  <a:xfrm>
                    <a:off x="3055" y="1059"/>
                    <a:ext cx="176" cy="56"/>
                  </a:xfrm>
                  <a:custGeom>
                    <a:avLst/>
                    <a:gdLst>
                      <a:gd name="T0" fmla="*/ 0 w 176"/>
                      <a:gd name="T1" fmla="*/ 19 h 56"/>
                      <a:gd name="T2" fmla="*/ 130 w 176"/>
                      <a:gd name="T3" fmla="*/ 0 h 56"/>
                      <a:gd name="T4" fmla="*/ 152 w 176"/>
                      <a:gd name="T5" fmla="*/ 38 h 56"/>
                      <a:gd name="T6" fmla="*/ 174 w 176"/>
                      <a:gd name="T7" fmla="*/ 34 h 56"/>
                      <a:gd name="T8" fmla="*/ 175 w 176"/>
                      <a:gd name="T9" fmla="*/ 53 h 56"/>
                      <a:gd name="T10" fmla="*/ 157 w 176"/>
                      <a:gd name="T11" fmla="*/ 55 h 56"/>
                      <a:gd name="T12" fmla="*/ 141 w 176"/>
                      <a:gd name="T13" fmla="*/ 43 h 56"/>
                      <a:gd name="T14" fmla="*/ 130 w 176"/>
                      <a:gd name="T15" fmla="*/ 28 h 56"/>
                      <a:gd name="T16" fmla="*/ 128 w 176"/>
                      <a:gd name="T17" fmla="*/ 7 h 56"/>
                      <a:gd name="T18" fmla="*/ 121 w 176"/>
                      <a:gd name="T19" fmla="*/ 17 h 56"/>
                      <a:gd name="T20" fmla="*/ 130 w 176"/>
                      <a:gd name="T21" fmla="*/ 49 h 56"/>
                      <a:gd name="T22" fmla="*/ 91 w 176"/>
                      <a:gd name="T23" fmla="*/ 53 h 56"/>
                      <a:gd name="T24" fmla="*/ 90 w 176"/>
                      <a:gd name="T25" fmla="*/ 30 h 56"/>
                      <a:gd name="T26" fmla="*/ 67 w 176"/>
                      <a:gd name="T27" fmla="*/ 20 h 56"/>
                      <a:gd name="T28" fmla="*/ 47 w 176"/>
                      <a:gd name="T29" fmla="*/ 18 h 56"/>
                      <a:gd name="T30" fmla="*/ 5 w 176"/>
                      <a:gd name="T31" fmla="*/ 34 h 56"/>
                      <a:gd name="T32" fmla="*/ 0 w 176"/>
                      <a:gd name="T33" fmla="*/ 19 h 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6"/>
                      <a:gd name="T52" fmla="*/ 0 h 56"/>
                      <a:gd name="T53" fmla="*/ 176 w 176"/>
                      <a:gd name="T54" fmla="*/ 56 h 5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6" h="56">
                        <a:moveTo>
                          <a:pt x="0" y="19"/>
                        </a:moveTo>
                        <a:lnTo>
                          <a:pt x="130" y="0"/>
                        </a:lnTo>
                        <a:lnTo>
                          <a:pt x="152" y="38"/>
                        </a:lnTo>
                        <a:lnTo>
                          <a:pt x="174" y="34"/>
                        </a:lnTo>
                        <a:lnTo>
                          <a:pt x="175" y="53"/>
                        </a:lnTo>
                        <a:lnTo>
                          <a:pt x="157" y="55"/>
                        </a:lnTo>
                        <a:lnTo>
                          <a:pt x="141" y="43"/>
                        </a:lnTo>
                        <a:lnTo>
                          <a:pt x="130" y="28"/>
                        </a:lnTo>
                        <a:lnTo>
                          <a:pt x="128" y="7"/>
                        </a:lnTo>
                        <a:lnTo>
                          <a:pt x="121" y="17"/>
                        </a:lnTo>
                        <a:lnTo>
                          <a:pt x="130" y="49"/>
                        </a:lnTo>
                        <a:lnTo>
                          <a:pt x="91" y="53"/>
                        </a:lnTo>
                        <a:lnTo>
                          <a:pt x="90" y="30"/>
                        </a:lnTo>
                        <a:lnTo>
                          <a:pt x="67" y="20"/>
                        </a:lnTo>
                        <a:lnTo>
                          <a:pt x="47" y="18"/>
                        </a:lnTo>
                        <a:lnTo>
                          <a:pt x="5" y="34"/>
                        </a:lnTo>
                        <a:lnTo>
                          <a:pt x="0" y="19"/>
                        </a:lnTo>
                      </a:path>
                    </a:pathLst>
                  </a:custGeom>
                  <a:solidFill>
                    <a:srgbClr val="BFBFDF"/>
                  </a:solidFill>
                  <a:ln w="12700" cap="rnd" cmpd="sng">
                    <a:solidFill>
                      <a:srgbClr val="000000"/>
                    </a:solidFill>
                    <a:prstDash val="solid"/>
                    <a:round/>
                    <a:headEnd type="none" w="med" len="med"/>
                    <a:tailEnd type="none" w="med" len="med"/>
                  </a:ln>
                </p:spPr>
                <p:txBody>
                  <a:bodyPr/>
                  <a:lstStyle/>
                  <a:p>
                    <a:endParaRPr lang="zh-CN" altLang="en-US"/>
                  </a:p>
                </p:txBody>
              </p:sp>
              <p:sp>
                <p:nvSpPr>
                  <p:cNvPr id="273" name="Freeform 472"/>
                  <p:cNvSpPr>
                    <a:spLocks/>
                  </p:cNvSpPr>
                  <p:nvPr/>
                </p:nvSpPr>
                <p:spPr bwMode="auto">
                  <a:xfrm>
                    <a:off x="1634" y="769"/>
                    <a:ext cx="231" cy="126"/>
                  </a:xfrm>
                  <a:custGeom>
                    <a:avLst/>
                    <a:gdLst>
                      <a:gd name="T0" fmla="*/ 58 w 231"/>
                      <a:gd name="T1" fmla="*/ 0 h 126"/>
                      <a:gd name="T2" fmla="*/ 105 w 231"/>
                      <a:gd name="T3" fmla="*/ 10 h 126"/>
                      <a:gd name="T4" fmla="*/ 141 w 231"/>
                      <a:gd name="T5" fmla="*/ 16 h 126"/>
                      <a:gd name="T6" fmla="*/ 159 w 231"/>
                      <a:gd name="T7" fmla="*/ 19 h 126"/>
                      <a:gd name="T8" fmla="*/ 177 w 231"/>
                      <a:gd name="T9" fmla="*/ 21 h 126"/>
                      <a:gd name="T10" fmla="*/ 201 w 231"/>
                      <a:gd name="T11" fmla="*/ 24 h 126"/>
                      <a:gd name="T12" fmla="*/ 230 w 231"/>
                      <a:gd name="T13" fmla="*/ 28 h 126"/>
                      <a:gd name="T14" fmla="*/ 211 w 231"/>
                      <a:gd name="T15" fmla="*/ 125 h 126"/>
                      <a:gd name="T16" fmla="*/ 122 w 231"/>
                      <a:gd name="T17" fmla="*/ 111 h 126"/>
                      <a:gd name="T18" fmla="*/ 110 w 231"/>
                      <a:gd name="T19" fmla="*/ 117 h 126"/>
                      <a:gd name="T20" fmla="*/ 94 w 231"/>
                      <a:gd name="T21" fmla="*/ 108 h 126"/>
                      <a:gd name="T22" fmla="*/ 79 w 231"/>
                      <a:gd name="T23" fmla="*/ 117 h 126"/>
                      <a:gd name="T24" fmla="*/ 67 w 231"/>
                      <a:gd name="T25" fmla="*/ 109 h 126"/>
                      <a:gd name="T26" fmla="*/ 30 w 231"/>
                      <a:gd name="T27" fmla="*/ 108 h 126"/>
                      <a:gd name="T28" fmla="*/ 35 w 231"/>
                      <a:gd name="T29" fmla="*/ 92 h 126"/>
                      <a:gd name="T30" fmla="*/ 8 w 231"/>
                      <a:gd name="T31" fmla="*/ 91 h 126"/>
                      <a:gd name="T32" fmla="*/ 6 w 231"/>
                      <a:gd name="T33" fmla="*/ 81 h 126"/>
                      <a:gd name="T34" fmla="*/ 11 w 231"/>
                      <a:gd name="T35" fmla="*/ 72 h 126"/>
                      <a:gd name="T36" fmla="*/ 5 w 231"/>
                      <a:gd name="T37" fmla="*/ 63 h 126"/>
                      <a:gd name="T38" fmla="*/ 5 w 231"/>
                      <a:gd name="T39" fmla="*/ 39 h 126"/>
                      <a:gd name="T40" fmla="*/ 0 w 231"/>
                      <a:gd name="T41" fmla="*/ 20 h 126"/>
                      <a:gd name="T42" fmla="*/ 3 w 231"/>
                      <a:gd name="T43" fmla="*/ 13 h 126"/>
                      <a:gd name="T44" fmla="*/ 15 w 231"/>
                      <a:gd name="T45" fmla="*/ 16 h 126"/>
                      <a:gd name="T46" fmla="*/ 27 w 231"/>
                      <a:gd name="T47" fmla="*/ 27 h 126"/>
                      <a:gd name="T48" fmla="*/ 50 w 231"/>
                      <a:gd name="T49" fmla="*/ 29 h 126"/>
                      <a:gd name="T50" fmla="*/ 56 w 231"/>
                      <a:gd name="T51" fmla="*/ 38 h 126"/>
                      <a:gd name="T52" fmla="*/ 45 w 231"/>
                      <a:gd name="T53" fmla="*/ 38 h 126"/>
                      <a:gd name="T54" fmla="*/ 43 w 231"/>
                      <a:gd name="T55" fmla="*/ 46 h 126"/>
                      <a:gd name="T56" fmla="*/ 50 w 231"/>
                      <a:gd name="T57" fmla="*/ 47 h 126"/>
                      <a:gd name="T58" fmla="*/ 52 w 231"/>
                      <a:gd name="T59" fmla="*/ 55 h 126"/>
                      <a:gd name="T60" fmla="*/ 39 w 231"/>
                      <a:gd name="T61" fmla="*/ 60 h 126"/>
                      <a:gd name="T62" fmla="*/ 39 w 231"/>
                      <a:gd name="T63" fmla="*/ 66 h 126"/>
                      <a:gd name="T64" fmla="*/ 54 w 231"/>
                      <a:gd name="T65" fmla="*/ 66 h 126"/>
                      <a:gd name="T66" fmla="*/ 58 w 231"/>
                      <a:gd name="T67" fmla="*/ 52 h 126"/>
                      <a:gd name="T68" fmla="*/ 70 w 231"/>
                      <a:gd name="T69" fmla="*/ 44 h 126"/>
                      <a:gd name="T70" fmla="*/ 56 w 231"/>
                      <a:gd name="T71" fmla="*/ 23 h 126"/>
                      <a:gd name="T72" fmla="*/ 65 w 231"/>
                      <a:gd name="T73" fmla="*/ 16 h 126"/>
                      <a:gd name="T74" fmla="*/ 58 w 231"/>
                      <a:gd name="T75" fmla="*/ 0 h 12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126"/>
                      <a:gd name="T116" fmla="*/ 231 w 231"/>
                      <a:gd name="T117" fmla="*/ 126 h 12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126">
                        <a:moveTo>
                          <a:pt x="58" y="0"/>
                        </a:moveTo>
                        <a:lnTo>
                          <a:pt x="105" y="10"/>
                        </a:lnTo>
                        <a:lnTo>
                          <a:pt x="141" y="16"/>
                        </a:lnTo>
                        <a:lnTo>
                          <a:pt x="159" y="19"/>
                        </a:lnTo>
                        <a:lnTo>
                          <a:pt x="177" y="21"/>
                        </a:lnTo>
                        <a:lnTo>
                          <a:pt x="201" y="24"/>
                        </a:lnTo>
                        <a:lnTo>
                          <a:pt x="230" y="28"/>
                        </a:lnTo>
                        <a:lnTo>
                          <a:pt x="211" y="125"/>
                        </a:lnTo>
                        <a:lnTo>
                          <a:pt x="122" y="111"/>
                        </a:lnTo>
                        <a:lnTo>
                          <a:pt x="110" y="117"/>
                        </a:lnTo>
                        <a:lnTo>
                          <a:pt x="94" y="108"/>
                        </a:lnTo>
                        <a:lnTo>
                          <a:pt x="79" y="117"/>
                        </a:lnTo>
                        <a:lnTo>
                          <a:pt x="67" y="109"/>
                        </a:lnTo>
                        <a:lnTo>
                          <a:pt x="30" y="108"/>
                        </a:lnTo>
                        <a:lnTo>
                          <a:pt x="35" y="92"/>
                        </a:lnTo>
                        <a:lnTo>
                          <a:pt x="8" y="91"/>
                        </a:lnTo>
                        <a:lnTo>
                          <a:pt x="6" y="81"/>
                        </a:lnTo>
                        <a:lnTo>
                          <a:pt x="11" y="72"/>
                        </a:lnTo>
                        <a:lnTo>
                          <a:pt x="5" y="63"/>
                        </a:lnTo>
                        <a:lnTo>
                          <a:pt x="5" y="39"/>
                        </a:lnTo>
                        <a:lnTo>
                          <a:pt x="0" y="20"/>
                        </a:lnTo>
                        <a:lnTo>
                          <a:pt x="3" y="13"/>
                        </a:lnTo>
                        <a:lnTo>
                          <a:pt x="15" y="16"/>
                        </a:lnTo>
                        <a:lnTo>
                          <a:pt x="27" y="27"/>
                        </a:lnTo>
                        <a:lnTo>
                          <a:pt x="50" y="29"/>
                        </a:lnTo>
                        <a:lnTo>
                          <a:pt x="56" y="38"/>
                        </a:lnTo>
                        <a:lnTo>
                          <a:pt x="45" y="38"/>
                        </a:lnTo>
                        <a:lnTo>
                          <a:pt x="43" y="46"/>
                        </a:lnTo>
                        <a:lnTo>
                          <a:pt x="50" y="47"/>
                        </a:lnTo>
                        <a:lnTo>
                          <a:pt x="52" y="55"/>
                        </a:lnTo>
                        <a:lnTo>
                          <a:pt x="39" y="60"/>
                        </a:lnTo>
                        <a:lnTo>
                          <a:pt x="39" y="66"/>
                        </a:lnTo>
                        <a:lnTo>
                          <a:pt x="54" y="66"/>
                        </a:lnTo>
                        <a:lnTo>
                          <a:pt x="58" y="52"/>
                        </a:lnTo>
                        <a:lnTo>
                          <a:pt x="70" y="44"/>
                        </a:lnTo>
                        <a:lnTo>
                          <a:pt x="56" y="23"/>
                        </a:lnTo>
                        <a:lnTo>
                          <a:pt x="65" y="16"/>
                        </a:lnTo>
                        <a:lnTo>
                          <a:pt x="58" y="0"/>
                        </a:lnTo>
                      </a:path>
                    </a:pathLst>
                  </a:custGeom>
                  <a:solidFill>
                    <a:srgbClr val="007F9F"/>
                  </a:solidFill>
                  <a:ln w="12700" cap="rnd" cmpd="sng">
                    <a:solidFill>
                      <a:srgbClr val="000000"/>
                    </a:solidFill>
                    <a:prstDash val="solid"/>
                    <a:round/>
                    <a:headEnd type="none" w="med" len="med"/>
                    <a:tailEnd type="none" w="med" len="med"/>
                  </a:ln>
                </p:spPr>
                <p:txBody>
                  <a:bodyPr/>
                  <a:lstStyle/>
                  <a:p>
                    <a:endParaRPr lang="zh-CN" altLang="en-US"/>
                  </a:p>
                </p:txBody>
              </p:sp>
              <p:sp>
                <p:nvSpPr>
                  <p:cNvPr id="274" name="Freeform 473"/>
                  <p:cNvSpPr>
                    <a:spLocks/>
                  </p:cNvSpPr>
                  <p:nvPr/>
                </p:nvSpPr>
                <p:spPr bwMode="auto">
                  <a:xfrm>
                    <a:off x="1580" y="859"/>
                    <a:ext cx="287" cy="163"/>
                  </a:xfrm>
                  <a:custGeom>
                    <a:avLst/>
                    <a:gdLst>
                      <a:gd name="T0" fmla="*/ 62 w 287"/>
                      <a:gd name="T1" fmla="*/ 0 h 163"/>
                      <a:gd name="T2" fmla="*/ 54 w 287"/>
                      <a:gd name="T3" fmla="*/ 3 h 163"/>
                      <a:gd name="T4" fmla="*/ 49 w 287"/>
                      <a:gd name="T5" fmla="*/ 18 h 163"/>
                      <a:gd name="T6" fmla="*/ 44 w 287"/>
                      <a:gd name="T7" fmla="*/ 30 h 163"/>
                      <a:gd name="T8" fmla="*/ 40 w 287"/>
                      <a:gd name="T9" fmla="*/ 39 h 163"/>
                      <a:gd name="T10" fmla="*/ 35 w 287"/>
                      <a:gd name="T11" fmla="*/ 50 h 163"/>
                      <a:gd name="T12" fmla="*/ 29 w 287"/>
                      <a:gd name="T13" fmla="*/ 60 h 163"/>
                      <a:gd name="T14" fmla="*/ 21 w 287"/>
                      <a:gd name="T15" fmla="*/ 72 h 163"/>
                      <a:gd name="T16" fmla="*/ 11 w 287"/>
                      <a:gd name="T17" fmla="*/ 85 h 163"/>
                      <a:gd name="T18" fmla="*/ 0 w 287"/>
                      <a:gd name="T19" fmla="*/ 98 h 163"/>
                      <a:gd name="T20" fmla="*/ 0 w 287"/>
                      <a:gd name="T21" fmla="*/ 126 h 163"/>
                      <a:gd name="T22" fmla="*/ 160 w 287"/>
                      <a:gd name="T23" fmla="*/ 151 h 163"/>
                      <a:gd name="T24" fmla="*/ 234 w 287"/>
                      <a:gd name="T25" fmla="*/ 162 h 163"/>
                      <a:gd name="T26" fmla="*/ 250 w 287"/>
                      <a:gd name="T27" fmla="*/ 106 h 163"/>
                      <a:gd name="T28" fmla="*/ 260 w 287"/>
                      <a:gd name="T29" fmla="*/ 101 h 163"/>
                      <a:gd name="T30" fmla="*/ 251 w 287"/>
                      <a:gd name="T31" fmla="*/ 88 h 163"/>
                      <a:gd name="T32" fmla="*/ 255 w 287"/>
                      <a:gd name="T33" fmla="*/ 76 h 163"/>
                      <a:gd name="T34" fmla="*/ 286 w 287"/>
                      <a:gd name="T35" fmla="*/ 54 h 163"/>
                      <a:gd name="T36" fmla="*/ 265 w 287"/>
                      <a:gd name="T37" fmla="*/ 34 h 163"/>
                      <a:gd name="T38" fmla="*/ 176 w 287"/>
                      <a:gd name="T39" fmla="*/ 21 h 163"/>
                      <a:gd name="T40" fmla="*/ 164 w 287"/>
                      <a:gd name="T41" fmla="*/ 26 h 163"/>
                      <a:gd name="T42" fmla="*/ 148 w 287"/>
                      <a:gd name="T43" fmla="*/ 17 h 163"/>
                      <a:gd name="T44" fmla="*/ 133 w 287"/>
                      <a:gd name="T45" fmla="*/ 27 h 163"/>
                      <a:gd name="T46" fmla="*/ 120 w 287"/>
                      <a:gd name="T47" fmla="*/ 17 h 163"/>
                      <a:gd name="T48" fmla="*/ 84 w 287"/>
                      <a:gd name="T49" fmla="*/ 17 h 163"/>
                      <a:gd name="T50" fmla="*/ 89 w 287"/>
                      <a:gd name="T51" fmla="*/ 1 h 163"/>
                      <a:gd name="T52" fmla="*/ 62 w 287"/>
                      <a:gd name="T53" fmla="*/ 0 h 16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87"/>
                      <a:gd name="T82" fmla="*/ 0 h 163"/>
                      <a:gd name="T83" fmla="*/ 287 w 287"/>
                      <a:gd name="T84" fmla="*/ 163 h 16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87" h="163">
                        <a:moveTo>
                          <a:pt x="62" y="0"/>
                        </a:moveTo>
                        <a:lnTo>
                          <a:pt x="54" y="3"/>
                        </a:lnTo>
                        <a:lnTo>
                          <a:pt x="49" y="18"/>
                        </a:lnTo>
                        <a:lnTo>
                          <a:pt x="44" y="30"/>
                        </a:lnTo>
                        <a:lnTo>
                          <a:pt x="40" y="39"/>
                        </a:lnTo>
                        <a:lnTo>
                          <a:pt x="35" y="50"/>
                        </a:lnTo>
                        <a:lnTo>
                          <a:pt x="29" y="60"/>
                        </a:lnTo>
                        <a:lnTo>
                          <a:pt x="21" y="72"/>
                        </a:lnTo>
                        <a:lnTo>
                          <a:pt x="11" y="85"/>
                        </a:lnTo>
                        <a:lnTo>
                          <a:pt x="0" y="98"/>
                        </a:lnTo>
                        <a:lnTo>
                          <a:pt x="0" y="126"/>
                        </a:lnTo>
                        <a:lnTo>
                          <a:pt x="160" y="151"/>
                        </a:lnTo>
                        <a:lnTo>
                          <a:pt x="234" y="162"/>
                        </a:lnTo>
                        <a:lnTo>
                          <a:pt x="250" y="106"/>
                        </a:lnTo>
                        <a:lnTo>
                          <a:pt x="260" y="101"/>
                        </a:lnTo>
                        <a:lnTo>
                          <a:pt x="251" y="88"/>
                        </a:lnTo>
                        <a:lnTo>
                          <a:pt x="255" y="76"/>
                        </a:lnTo>
                        <a:lnTo>
                          <a:pt x="286" y="54"/>
                        </a:lnTo>
                        <a:lnTo>
                          <a:pt x="265" y="34"/>
                        </a:lnTo>
                        <a:lnTo>
                          <a:pt x="176" y="21"/>
                        </a:lnTo>
                        <a:lnTo>
                          <a:pt x="164" y="26"/>
                        </a:lnTo>
                        <a:lnTo>
                          <a:pt x="148" y="17"/>
                        </a:lnTo>
                        <a:lnTo>
                          <a:pt x="133" y="27"/>
                        </a:lnTo>
                        <a:lnTo>
                          <a:pt x="120" y="17"/>
                        </a:lnTo>
                        <a:lnTo>
                          <a:pt x="84" y="17"/>
                        </a:lnTo>
                        <a:lnTo>
                          <a:pt x="89" y="1"/>
                        </a:lnTo>
                        <a:lnTo>
                          <a:pt x="62" y="0"/>
                        </a:lnTo>
                      </a:path>
                    </a:pathLst>
                  </a:custGeom>
                  <a:solidFill>
                    <a:srgbClr val="3F5F00"/>
                  </a:solidFill>
                  <a:ln w="12700" cap="rnd" cmpd="sng">
                    <a:solidFill>
                      <a:srgbClr val="000000"/>
                    </a:solidFill>
                    <a:prstDash val="solid"/>
                    <a:round/>
                    <a:headEnd type="none" w="med" len="med"/>
                    <a:tailEnd type="none" w="med" len="med"/>
                  </a:ln>
                </p:spPr>
                <p:txBody>
                  <a:bodyPr/>
                  <a:lstStyle/>
                  <a:p>
                    <a:endParaRPr lang="zh-CN" altLang="en-US"/>
                  </a:p>
                </p:txBody>
              </p:sp>
              <p:sp>
                <p:nvSpPr>
                  <p:cNvPr id="275" name="Freeform 474"/>
                  <p:cNvSpPr>
                    <a:spLocks/>
                  </p:cNvSpPr>
                  <p:nvPr/>
                </p:nvSpPr>
                <p:spPr bwMode="auto">
                  <a:xfrm>
                    <a:off x="1557" y="985"/>
                    <a:ext cx="302" cy="346"/>
                  </a:xfrm>
                  <a:custGeom>
                    <a:avLst/>
                    <a:gdLst>
                      <a:gd name="T0" fmla="*/ 23 w 302"/>
                      <a:gd name="T1" fmla="*/ 0 h 346"/>
                      <a:gd name="T2" fmla="*/ 161 w 302"/>
                      <a:gd name="T3" fmla="*/ 21 h 346"/>
                      <a:gd name="T4" fmla="*/ 131 w 302"/>
                      <a:gd name="T5" fmla="*/ 122 h 346"/>
                      <a:gd name="T6" fmla="*/ 287 w 302"/>
                      <a:gd name="T7" fmla="*/ 277 h 346"/>
                      <a:gd name="T8" fmla="*/ 301 w 302"/>
                      <a:gd name="T9" fmla="*/ 297 h 346"/>
                      <a:gd name="T10" fmla="*/ 286 w 302"/>
                      <a:gd name="T11" fmla="*/ 306 h 346"/>
                      <a:gd name="T12" fmla="*/ 277 w 302"/>
                      <a:gd name="T13" fmla="*/ 323 h 346"/>
                      <a:gd name="T14" fmla="*/ 268 w 302"/>
                      <a:gd name="T15" fmla="*/ 333 h 346"/>
                      <a:gd name="T16" fmla="*/ 277 w 302"/>
                      <a:gd name="T17" fmla="*/ 342 h 346"/>
                      <a:gd name="T18" fmla="*/ 261 w 302"/>
                      <a:gd name="T19" fmla="*/ 345 h 346"/>
                      <a:gd name="T20" fmla="*/ 170 w 302"/>
                      <a:gd name="T21" fmla="*/ 343 h 346"/>
                      <a:gd name="T22" fmla="*/ 164 w 302"/>
                      <a:gd name="T23" fmla="*/ 323 h 346"/>
                      <a:gd name="T24" fmla="*/ 148 w 302"/>
                      <a:gd name="T25" fmla="*/ 308 h 346"/>
                      <a:gd name="T26" fmla="*/ 136 w 302"/>
                      <a:gd name="T27" fmla="*/ 303 h 346"/>
                      <a:gd name="T28" fmla="*/ 133 w 302"/>
                      <a:gd name="T29" fmla="*/ 292 h 346"/>
                      <a:gd name="T30" fmla="*/ 123 w 302"/>
                      <a:gd name="T31" fmla="*/ 287 h 346"/>
                      <a:gd name="T32" fmla="*/ 114 w 302"/>
                      <a:gd name="T33" fmla="*/ 280 h 346"/>
                      <a:gd name="T34" fmla="*/ 111 w 302"/>
                      <a:gd name="T35" fmla="*/ 271 h 346"/>
                      <a:gd name="T36" fmla="*/ 102 w 302"/>
                      <a:gd name="T37" fmla="*/ 266 h 346"/>
                      <a:gd name="T38" fmla="*/ 87 w 302"/>
                      <a:gd name="T39" fmla="*/ 269 h 346"/>
                      <a:gd name="T40" fmla="*/ 71 w 302"/>
                      <a:gd name="T41" fmla="*/ 265 h 346"/>
                      <a:gd name="T42" fmla="*/ 71 w 302"/>
                      <a:gd name="T43" fmla="*/ 260 h 346"/>
                      <a:gd name="T44" fmla="*/ 71 w 302"/>
                      <a:gd name="T45" fmla="*/ 251 h 346"/>
                      <a:gd name="T46" fmla="*/ 64 w 302"/>
                      <a:gd name="T47" fmla="*/ 240 h 346"/>
                      <a:gd name="T48" fmla="*/ 64 w 302"/>
                      <a:gd name="T49" fmla="*/ 232 h 346"/>
                      <a:gd name="T50" fmla="*/ 57 w 302"/>
                      <a:gd name="T51" fmla="*/ 224 h 346"/>
                      <a:gd name="T52" fmla="*/ 59 w 302"/>
                      <a:gd name="T53" fmla="*/ 217 h 346"/>
                      <a:gd name="T54" fmla="*/ 39 w 302"/>
                      <a:gd name="T55" fmla="*/ 199 h 346"/>
                      <a:gd name="T56" fmla="*/ 39 w 302"/>
                      <a:gd name="T57" fmla="*/ 189 h 346"/>
                      <a:gd name="T58" fmla="*/ 49 w 302"/>
                      <a:gd name="T59" fmla="*/ 185 h 346"/>
                      <a:gd name="T60" fmla="*/ 49 w 302"/>
                      <a:gd name="T61" fmla="*/ 179 h 346"/>
                      <a:gd name="T62" fmla="*/ 39 w 302"/>
                      <a:gd name="T63" fmla="*/ 177 h 346"/>
                      <a:gd name="T64" fmla="*/ 34 w 302"/>
                      <a:gd name="T65" fmla="*/ 168 h 346"/>
                      <a:gd name="T66" fmla="*/ 29 w 302"/>
                      <a:gd name="T67" fmla="*/ 151 h 346"/>
                      <a:gd name="T68" fmla="*/ 44 w 302"/>
                      <a:gd name="T69" fmla="*/ 160 h 346"/>
                      <a:gd name="T70" fmla="*/ 38 w 302"/>
                      <a:gd name="T71" fmla="*/ 148 h 346"/>
                      <a:gd name="T72" fmla="*/ 49 w 302"/>
                      <a:gd name="T73" fmla="*/ 148 h 346"/>
                      <a:gd name="T74" fmla="*/ 49 w 302"/>
                      <a:gd name="T75" fmla="*/ 140 h 346"/>
                      <a:gd name="T76" fmla="*/ 38 w 302"/>
                      <a:gd name="T77" fmla="*/ 134 h 346"/>
                      <a:gd name="T78" fmla="*/ 33 w 302"/>
                      <a:gd name="T79" fmla="*/ 142 h 346"/>
                      <a:gd name="T80" fmla="*/ 23 w 302"/>
                      <a:gd name="T81" fmla="*/ 139 h 346"/>
                      <a:gd name="T82" fmla="*/ 4 w 302"/>
                      <a:gd name="T83" fmla="*/ 100 h 346"/>
                      <a:gd name="T84" fmla="*/ 9 w 302"/>
                      <a:gd name="T85" fmla="*/ 73 h 346"/>
                      <a:gd name="T86" fmla="*/ 0 w 302"/>
                      <a:gd name="T87" fmla="*/ 57 h 346"/>
                      <a:gd name="T88" fmla="*/ 5 w 302"/>
                      <a:gd name="T89" fmla="*/ 45 h 346"/>
                      <a:gd name="T90" fmla="*/ 14 w 302"/>
                      <a:gd name="T91" fmla="*/ 43 h 346"/>
                      <a:gd name="T92" fmla="*/ 23 w 302"/>
                      <a:gd name="T93" fmla="*/ 23 h 346"/>
                      <a:gd name="T94" fmla="*/ 23 w 302"/>
                      <a:gd name="T95" fmla="*/ 0 h 34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02"/>
                      <a:gd name="T145" fmla="*/ 0 h 346"/>
                      <a:gd name="T146" fmla="*/ 302 w 302"/>
                      <a:gd name="T147" fmla="*/ 346 h 34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02" h="346">
                        <a:moveTo>
                          <a:pt x="23" y="0"/>
                        </a:moveTo>
                        <a:lnTo>
                          <a:pt x="161" y="21"/>
                        </a:lnTo>
                        <a:lnTo>
                          <a:pt x="131" y="122"/>
                        </a:lnTo>
                        <a:lnTo>
                          <a:pt x="287" y="277"/>
                        </a:lnTo>
                        <a:lnTo>
                          <a:pt x="301" y="297"/>
                        </a:lnTo>
                        <a:lnTo>
                          <a:pt x="286" y="306"/>
                        </a:lnTo>
                        <a:lnTo>
                          <a:pt x="277" y="323"/>
                        </a:lnTo>
                        <a:lnTo>
                          <a:pt x="268" y="333"/>
                        </a:lnTo>
                        <a:lnTo>
                          <a:pt x="277" y="342"/>
                        </a:lnTo>
                        <a:lnTo>
                          <a:pt x="261" y="345"/>
                        </a:lnTo>
                        <a:lnTo>
                          <a:pt x="170" y="343"/>
                        </a:lnTo>
                        <a:lnTo>
                          <a:pt x="164" y="323"/>
                        </a:lnTo>
                        <a:lnTo>
                          <a:pt x="148" y="308"/>
                        </a:lnTo>
                        <a:lnTo>
                          <a:pt x="136" y="303"/>
                        </a:lnTo>
                        <a:lnTo>
                          <a:pt x="133" y="292"/>
                        </a:lnTo>
                        <a:lnTo>
                          <a:pt x="123" y="287"/>
                        </a:lnTo>
                        <a:lnTo>
                          <a:pt x="114" y="280"/>
                        </a:lnTo>
                        <a:lnTo>
                          <a:pt x="111" y="271"/>
                        </a:lnTo>
                        <a:lnTo>
                          <a:pt x="102" y="266"/>
                        </a:lnTo>
                        <a:lnTo>
                          <a:pt x="87" y="269"/>
                        </a:lnTo>
                        <a:lnTo>
                          <a:pt x="71" y="265"/>
                        </a:lnTo>
                        <a:lnTo>
                          <a:pt x="71" y="260"/>
                        </a:lnTo>
                        <a:lnTo>
                          <a:pt x="71" y="251"/>
                        </a:lnTo>
                        <a:lnTo>
                          <a:pt x="64" y="240"/>
                        </a:lnTo>
                        <a:lnTo>
                          <a:pt x="64" y="232"/>
                        </a:lnTo>
                        <a:lnTo>
                          <a:pt x="57" y="224"/>
                        </a:lnTo>
                        <a:lnTo>
                          <a:pt x="59" y="217"/>
                        </a:lnTo>
                        <a:lnTo>
                          <a:pt x="39" y="199"/>
                        </a:lnTo>
                        <a:lnTo>
                          <a:pt x="39" y="189"/>
                        </a:lnTo>
                        <a:lnTo>
                          <a:pt x="49" y="185"/>
                        </a:lnTo>
                        <a:lnTo>
                          <a:pt x="49" y="179"/>
                        </a:lnTo>
                        <a:lnTo>
                          <a:pt x="39" y="177"/>
                        </a:lnTo>
                        <a:lnTo>
                          <a:pt x="34" y="168"/>
                        </a:lnTo>
                        <a:lnTo>
                          <a:pt x="29" y="151"/>
                        </a:lnTo>
                        <a:lnTo>
                          <a:pt x="44" y="160"/>
                        </a:lnTo>
                        <a:lnTo>
                          <a:pt x="38" y="148"/>
                        </a:lnTo>
                        <a:lnTo>
                          <a:pt x="49" y="148"/>
                        </a:lnTo>
                        <a:lnTo>
                          <a:pt x="49" y="140"/>
                        </a:lnTo>
                        <a:lnTo>
                          <a:pt x="38" y="134"/>
                        </a:lnTo>
                        <a:lnTo>
                          <a:pt x="33" y="142"/>
                        </a:lnTo>
                        <a:lnTo>
                          <a:pt x="23" y="139"/>
                        </a:lnTo>
                        <a:lnTo>
                          <a:pt x="4" y="100"/>
                        </a:lnTo>
                        <a:lnTo>
                          <a:pt x="9" y="73"/>
                        </a:lnTo>
                        <a:lnTo>
                          <a:pt x="0" y="57"/>
                        </a:lnTo>
                        <a:lnTo>
                          <a:pt x="5" y="45"/>
                        </a:lnTo>
                        <a:lnTo>
                          <a:pt x="14" y="43"/>
                        </a:lnTo>
                        <a:lnTo>
                          <a:pt x="23" y="23"/>
                        </a:lnTo>
                        <a:lnTo>
                          <a:pt x="23" y="0"/>
                        </a:lnTo>
                      </a:path>
                    </a:pathLst>
                  </a:custGeom>
                  <a:solidFill>
                    <a:srgbClr val="00DFBF"/>
                  </a:solidFill>
                  <a:ln w="12700" cap="rnd" cmpd="sng">
                    <a:solidFill>
                      <a:srgbClr val="000000"/>
                    </a:solidFill>
                    <a:prstDash val="solid"/>
                    <a:round/>
                    <a:headEnd type="none" w="med" len="med"/>
                    <a:tailEnd type="none" w="med" len="med"/>
                  </a:ln>
                </p:spPr>
                <p:txBody>
                  <a:bodyPr/>
                  <a:lstStyle/>
                  <a:p>
                    <a:endParaRPr lang="zh-CN" altLang="en-US"/>
                  </a:p>
                </p:txBody>
              </p:sp>
              <p:sp>
                <p:nvSpPr>
                  <p:cNvPr id="276" name="Freeform 475"/>
                  <p:cNvSpPr>
                    <a:spLocks/>
                  </p:cNvSpPr>
                  <p:nvPr/>
                </p:nvSpPr>
                <p:spPr bwMode="auto">
                  <a:xfrm>
                    <a:off x="1688" y="1006"/>
                    <a:ext cx="230" cy="257"/>
                  </a:xfrm>
                  <a:custGeom>
                    <a:avLst/>
                    <a:gdLst>
                      <a:gd name="T0" fmla="*/ 29 w 230"/>
                      <a:gd name="T1" fmla="*/ 0 h 257"/>
                      <a:gd name="T2" fmla="*/ 0 w 230"/>
                      <a:gd name="T3" fmla="*/ 101 h 257"/>
                      <a:gd name="T4" fmla="*/ 156 w 230"/>
                      <a:gd name="T5" fmla="*/ 256 h 257"/>
                      <a:gd name="T6" fmla="*/ 166 w 230"/>
                      <a:gd name="T7" fmla="*/ 249 h 257"/>
                      <a:gd name="T8" fmla="*/ 165 w 230"/>
                      <a:gd name="T9" fmla="*/ 219 h 257"/>
                      <a:gd name="T10" fmla="*/ 184 w 230"/>
                      <a:gd name="T11" fmla="*/ 221 h 257"/>
                      <a:gd name="T12" fmla="*/ 204 w 230"/>
                      <a:gd name="T13" fmla="*/ 127 h 257"/>
                      <a:gd name="T14" fmla="*/ 218 w 230"/>
                      <a:gd name="T15" fmla="*/ 64 h 257"/>
                      <a:gd name="T16" fmla="*/ 222 w 230"/>
                      <a:gd name="T17" fmla="*/ 45 h 257"/>
                      <a:gd name="T18" fmla="*/ 229 w 230"/>
                      <a:gd name="T19" fmla="*/ 27 h 257"/>
                      <a:gd name="T20" fmla="*/ 126 w 230"/>
                      <a:gd name="T21" fmla="*/ 15 h 257"/>
                      <a:gd name="T22" fmla="*/ 29 w 230"/>
                      <a:gd name="T23" fmla="*/ 0 h 2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0"/>
                      <a:gd name="T37" fmla="*/ 0 h 257"/>
                      <a:gd name="T38" fmla="*/ 230 w 230"/>
                      <a:gd name="T39" fmla="*/ 257 h 2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0" h="257">
                        <a:moveTo>
                          <a:pt x="29" y="0"/>
                        </a:moveTo>
                        <a:lnTo>
                          <a:pt x="0" y="101"/>
                        </a:lnTo>
                        <a:lnTo>
                          <a:pt x="156" y="256"/>
                        </a:lnTo>
                        <a:lnTo>
                          <a:pt x="166" y="249"/>
                        </a:lnTo>
                        <a:lnTo>
                          <a:pt x="165" y="219"/>
                        </a:lnTo>
                        <a:lnTo>
                          <a:pt x="184" y="221"/>
                        </a:lnTo>
                        <a:lnTo>
                          <a:pt x="204" y="127"/>
                        </a:lnTo>
                        <a:lnTo>
                          <a:pt x="218" y="64"/>
                        </a:lnTo>
                        <a:lnTo>
                          <a:pt x="222" y="45"/>
                        </a:lnTo>
                        <a:lnTo>
                          <a:pt x="229" y="27"/>
                        </a:lnTo>
                        <a:lnTo>
                          <a:pt x="126" y="15"/>
                        </a:lnTo>
                        <a:lnTo>
                          <a:pt x="29" y="0"/>
                        </a:lnTo>
                      </a:path>
                    </a:pathLst>
                  </a:custGeom>
                  <a:solidFill>
                    <a:srgbClr val="5FDF00"/>
                  </a:solidFill>
                  <a:ln w="12700" cap="rnd" cmpd="sng">
                    <a:solidFill>
                      <a:srgbClr val="000000"/>
                    </a:solidFill>
                    <a:prstDash val="solid"/>
                    <a:round/>
                    <a:headEnd type="none" w="med" len="med"/>
                    <a:tailEnd type="none" w="med" len="med"/>
                  </a:ln>
                </p:spPr>
                <p:txBody>
                  <a:bodyPr/>
                  <a:lstStyle/>
                  <a:p>
                    <a:endParaRPr lang="zh-CN" altLang="en-US"/>
                  </a:p>
                </p:txBody>
              </p:sp>
              <p:sp>
                <p:nvSpPr>
                  <p:cNvPr id="277" name="Freeform 476"/>
                  <p:cNvSpPr>
                    <a:spLocks/>
                  </p:cNvSpPr>
                  <p:nvPr/>
                </p:nvSpPr>
                <p:spPr bwMode="auto">
                  <a:xfrm>
                    <a:off x="1814" y="796"/>
                    <a:ext cx="207" cy="248"/>
                  </a:xfrm>
                  <a:custGeom>
                    <a:avLst/>
                    <a:gdLst>
                      <a:gd name="T0" fmla="*/ 50 w 207"/>
                      <a:gd name="T1" fmla="*/ 0 h 248"/>
                      <a:gd name="T2" fmla="*/ 31 w 207"/>
                      <a:gd name="T3" fmla="*/ 97 h 248"/>
                      <a:gd name="T4" fmla="*/ 50 w 207"/>
                      <a:gd name="T5" fmla="*/ 117 h 248"/>
                      <a:gd name="T6" fmla="*/ 20 w 207"/>
                      <a:gd name="T7" fmla="*/ 139 h 248"/>
                      <a:gd name="T8" fmla="*/ 16 w 207"/>
                      <a:gd name="T9" fmla="*/ 153 h 248"/>
                      <a:gd name="T10" fmla="*/ 25 w 207"/>
                      <a:gd name="T11" fmla="*/ 164 h 248"/>
                      <a:gd name="T12" fmla="*/ 16 w 207"/>
                      <a:gd name="T13" fmla="*/ 169 h 248"/>
                      <a:gd name="T14" fmla="*/ 0 w 207"/>
                      <a:gd name="T15" fmla="*/ 225 h 248"/>
                      <a:gd name="T16" fmla="*/ 98 w 207"/>
                      <a:gd name="T17" fmla="*/ 238 h 248"/>
                      <a:gd name="T18" fmla="*/ 191 w 207"/>
                      <a:gd name="T19" fmla="*/ 247 h 248"/>
                      <a:gd name="T20" fmla="*/ 201 w 207"/>
                      <a:gd name="T21" fmla="*/ 196 h 248"/>
                      <a:gd name="T22" fmla="*/ 206 w 207"/>
                      <a:gd name="T23" fmla="*/ 168 h 248"/>
                      <a:gd name="T24" fmla="*/ 197 w 207"/>
                      <a:gd name="T25" fmla="*/ 158 h 248"/>
                      <a:gd name="T26" fmla="*/ 176 w 207"/>
                      <a:gd name="T27" fmla="*/ 161 h 248"/>
                      <a:gd name="T28" fmla="*/ 148 w 207"/>
                      <a:gd name="T29" fmla="*/ 163 h 248"/>
                      <a:gd name="T30" fmla="*/ 143 w 207"/>
                      <a:gd name="T31" fmla="*/ 140 h 248"/>
                      <a:gd name="T32" fmla="*/ 109 w 207"/>
                      <a:gd name="T33" fmla="*/ 121 h 248"/>
                      <a:gd name="T34" fmla="*/ 114 w 207"/>
                      <a:gd name="T35" fmla="*/ 109 h 248"/>
                      <a:gd name="T36" fmla="*/ 117 w 207"/>
                      <a:gd name="T37" fmla="*/ 88 h 248"/>
                      <a:gd name="T38" fmla="*/ 74 w 207"/>
                      <a:gd name="T39" fmla="*/ 43 h 248"/>
                      <a:gd name="T40" fmla="*/ 79 w 207"/>
                      <a:gd name="T41" fmla="*/ 3 h 248"/>
                      <a:gd name="T42" fmla="*/ 50 w 207"/>
                      <a:gd name="T43" fmla="*/ 0 h 24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7"/>
                      <a:gd name="T67" fmla="*/ 0 h 248"/>
                      <a:gd name="T68" fmla="*/ 207 w 207"/>
                      <a:gd name="T69" fmla="*/ 248 h 24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7" h="248">
                        <a:moveTo>
                          <a:pt x="50" y="0"/>
                        </a:moveTo>
                        <a:lnTo>
                          <a:pt x="31" y="97"/>
                        </a:lnTo>
                        <a:lnTo>
                          <a:pt x="50" y="117"/>
                        </a:lnTo>
                        <a:lnTo>
                          <a:pt x="20" y="139"/>
                        </a:lnTo>
                        <a:lnTo>
                          <a:pt x="16" y="153"/>
                        </a:lnTo>
                        <a:lnTo>
                          <a:pt x="25" y="164"/>
                        </a:lnTo>
                        <a:lnTo>
                          <a:pt x="16" y="169"/>
                        </a:lnTo>
                        <a:lnTo>
                          <a:pt x="0" y="225"/>
                        </a:lnTo>
                        <a:lnTo>
                          <a:pt x="98" y="238"/>
                        </a:lnTo>
                        <a:lnTo>
                          <a:pt x="191" y="247"/>
                        </a:lnTo>
                        <a:lnTo>
                          <a:pt x="201" y="196"/>
                        </a:lnTo>
                        <a:lnTo>
                          <a:pt x="206" y="168"/>
                        </a:lnTo>
                        <a:lnTo>
                          <a:pt x="197" y="158"/>
                        </a:lnTo>
                        <a:lnTo>
                          <a:pt x="176" y="161"/>
                        </a:lnTo>
                        <a:lnTo>
                          <a:pt x="148" y="163"/>
                        </a:lnTo>
                        <a:lnTo>
                          <a:pt x="143" y="140"/>
                        </a:lnTo>
                        <a:lnTo>
                          <a:pt x="109" y="121"/>
                        </a:lnTo>
                        <a:lnTo>
                          <a:pt x="114" y="109"/>
                        </a:lnTo>
                        <a:lnTo>
                          <a:pt x="117" y="88"/>
                        </a:lnTo>
                        <a:lnTo>
                          <a:pt x="74" y="43"/>
                        </a:lnTo>
                        <a:lnTo>
                          <a:pt x="79" y="3"/>
                        </a:lnTo>
                        <a:lnTo>
                          <a:pt x="50" y="0"/>
                        </a:lnTo>
                      </a:path>
                    </a:pathLst>
                  </a:custGeom>
                  <a:solidFill>
                    <a:srgbClr val="5F7FFF"/>
                  </a:solidFill>
                  <a:ln w="12700" cap="rnd" cmpd="sng">
                    <a:solidFill>
                      <a:srgbClr val="000000"/>
                    </a:solidFill>
                    <a:prstDash val="solid"/>
                    <a:round/>
                    <a:headEnd type="none" w="med" len="med"/>
                    <a:tailEnd type="none" w="med" len="med"/>
                  </a:ln>
                </p:spPr>
                <p:txBody>
                  <a:bodyPr/>
                  <a:lstStyle/>
                  <a:p>
                    <a:endParaRPr lang="zh-CN" altLang="en-US"/>
                  </a:p>
                </p:txBody>
              </p:sp>
              <p:sp>
                <p:nvSpPr>
                  <p:cNvPr id="278" name="Freeform 477"/>
                  <p:cNvSpPr>
                    <a:spLocks/>
                  </p:cNvSpPr>
                  <p:nvPr/>
                </p:nvSpPr>
                <p:spPr bwMode="auto">
                  <a:xfrm>
                    <a:off x="1878" y="1034"/>
                    <a:ext cx="191" cy="182"/>
                  </a:xfrm>
                  <a:custGeom>
                    <a:avLst/>
                    <a:gdLst>
                      <a:gd name="T0" fmla="*/ 35 w 191"/>
                      <a:gd name="T1" fmla="*/ 0 h 182"/>
                      <a:gd name="T2" fmla="*/ 128 w 191"/>
                      <a:gd name="T3" fmla="*/ 9 h 182"/>
                      <a:gd name="T4" fmla="*/ 122 w 191"/>
                      <a:gd name="T5" fmla="*/ 44 h 182"/>
                      <a:gd name="T6" fmla="*/ 190 w 191"/>
                      <a:gd name="T7" fmla="*/ 49 h 182"/>
                      <a:gd name="T8" fmla="*/ 171 w 191"/>
                      <a:gd name="T9" fmla="*/ 181 h 182"/>
                      <a:gd name="T10" fmla="*/ 0 w 191"/>
                      <a:gd name="T11" fmla="*/ 167 h 182"/>
                      <a:gd name="T12" fmla="*/ 17 w 191"/>
                      <a:gd name="T13" fmla="*/ 83 h 182"/>
                      <a:gd name="T14" fmla="*/ 35 w 191"/>
                      <a:gd name="T15" fmla="*/ 0 h 182"/>
                      <a:gd name="T16" fmla="*/ 0 60000 65536"/>
                      <a:gd name="T17" fmla="*/ 0 60000 65536"/>
                      <a:gd name="T18" fmla="*/ 0 60000 65536"/>
                      <a:gd name="T19" fmla="*/ 0 60000 65536"/>
                      <a:gd name="T20" fmla="*/ 0 60000 65536"/>
                      <a:gd name="T21" fmla="*/ 0 60000 65536"/>
                      <a:gd name="T22" fmla="*/ 0 60000 65536"/>
                      <a:gd name="T23" fmla="*/ 0 60000 65536"/>
                      <a:gd name="T24" fmla="*/ 0 w 191"/>
                      <a:gd name="T25" fmla="*/ 0 h 182"/>
                      <a:gd name="T26" fmla="*/ 191 w 191"/>
                      <a:gd name="T27" fmla="*/ 182 h 1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1" h="182">
                        <a:moveTo>
                          <a:pt x="35" y="0"/>
                        </a:moveTo>
                        <a:lnTo>
                          <a:pt x="128" y="9"/>
                        </a:lnTo>
                        <a:lnTo>
                          <a:pt x="122" y="44"/>
                        </a:lnTo>
                        <a:lnTo>
                          <a:pt x="190" y="49"/>
                        </a:lnTo>
                        <a:lnTo>
                          <a:pt x="171" y="181"/>
                        </a:lnTo>
                        <a:lnTo>
                          <a:pt x="0" y="167"/>
                        </a:lnTo>
                        <a:lnTo>
                          <a:pt x="17" y="83"/>
                        </a:lnTo>
                        <a:lnTo>
                          <a:pt x="35" y="0"/>
                        </a:lnTo>
                      </a:path>
                    </a:pathLst>
                  </a:custGeom>
                  <a:solidFill>
                    <a:srgbClr val="3F7FFF"/>
                  </a:solidFill>
                  <a:ln w="12700" cap="rnd" cmpd="sng">
                    <a:solidFill>
                      <a:srgbClr val="000000"/>
                    </a:solidFill>
                    <a:prstDash val="solid"/>
                    <a:round/>
                    <a:headEnd type="none" w="med" len="med"/>
                    <a:tailEnd type="none" w="med" len="med"/>
                  </a:ln>
                </p:spPr>
                <p:txBody>
                  <a:bodyPr/>
                  <a:lstStyle/>
                  <a:p>
                    <a:endParaRPr lang="zh-CN" altLang="en-US"/>
                  </a:p>
                </p:txBody>
              </p:sp>
              <p:sp>
                <p:nvSpPr>
                  <p:cNvPr id="279" name="Freeform 478"/>
                  <p:cNvSpPr>
                    <a:spLocks/>
                  </p:cNvSpPr>
                  <p:nvPr/>
                </p:nvSpPr>
                <p:spPr bwMode="auto">
                  <a:xfrm>
                    <a:off x="1887" y="798"/>
                    <a:ext cx="358" cy="167"/>
                  </a:xfrm>
                  <a:custGeom>
                    <a:avLst/>
                    <a:gdLst>
                      <a:gd name="T0" fmla="*/ 6 w 358"/>
                      <a:gd name="T1" fmla="*/ 0 h 167"/>
                      <a:gd name="T2" fmla="*/ 76 w 358"/>
                      <a:gd name="T3" fmla="*/ 7 h 167"/>
                      <a:gd name="T4" fmla="*/ 119 w 358"/>
                      <a:gd name="T5" fmla="*/ 11 h 167"/>
                      <a:gd name="T6" fmla="*/ 175 w 358"/>
                      <a:gd name="T7" fmla="*/ 15 h 167"/>
                      <a:gd name="T8" fmla="*/ 226 w 358"/>
                      <a:gd name="T9" fmla="*/ 19 h 167"/>
                      <a:gd name="T10" fmla="*/ 315 w 358"/>
                      <a:gd name="T11" fmla="*/ 24 h 167"/>
                      <a:gd name="T12" fmla="*/ 357 w 358"/>
                      <a:gd name="T13" fmla="*/ 26 h 167"/>
                      <a:gd name="T14" fmla="*/ 356 w 358"/>
                      <a:gd name="T15" fmla="*/ 162 h 167"/>
                      <a:gd name="T16" fmla="*/ 137 w 358"/>
                      <a:gd name="T17" fmla="*/ 148 h 167"/>
                      <a:gd name="T18" fmla="*/ 133 w 358"/>
                      <a:gd name="T19" fmla="*/ 166 h 167"/>
                      <a:gd name="T20" fmla="*/ 124 w 358"/>
                      <a:gd name="T21" fmla="*/ 157 h 167"/>
                      <a:gd name="T22" fmla="*/ 104 w 358"/>
                      <a:gd name="T23" fmla="*/ 159 h 167"/>
                      <a:gd name="T24" fmla="*/ 75 w 358"/>
                      <a:gd name="T25" fmla="*/ 162 h 167"/>
                      <a:gd name="T26" fmla="*/ 70 w 358"/>
                      <a:gd name="T27" fmla="*/ 139 h 167"/>
                      <a:gd name="T28" fmla="*/ 36 w 358"/>
                      <a:gd name="T29" fmla="*/ 120 h 167"/>
                      <a:gd name="T30" fmla="*/ 41 w 358"/>
                      <a:gd name="T31" fmla="*/ 102 h 167"/>
                      <a:gd name="T32" fmla="*/ 44 w 358"/>
                      <a:gd name="T33" fmla="*/ 88 h 167"/>
                      <a:gd name="T34" fmla="*/ 0 w 358"/>
                      <a:gd name="T35" fmla="*/ 41 h 167"/>
                      <a:gd name="T36" fmla="*/ 6 w 358"/>
                      <a:gd name="T37" fmla="*/ 0 h 1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8"/>
                      <a:gd name="T58" fmla="*/ 0 h 167"/>
                      <a:gd name="T59" fmla="*/ 358 w 358"/>
                      <a:gd name="T60" fmla="*/ 167 h 16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8" h="167">
                        <a:moveTo>
                          <a:pt x="6" y="0"/>
                        </a:moveTo>
                        <a:lnTo>
                          <a:pt x="76" y="7"/>
                        </a:lnTo>
                        <a:lnTo>
                          <a:pt x="119" y="11"/>
                        </a:lnTo>
                        <a:lnTo>
                          <a:pt x="175" y="15"/>
                        </a:lnTo>
                        <a:lnTo>
                          <a:pt x="226" y="19"/>
                        </a:lnTo>
                        <a:lnTo>
                          <a:pt x="315" y="24"/>
                        </a:lnTo>
                        <a:lnTo>
                          <a:pt x="357" y="26"/>
                        </a:lnTo>
                        <a:lnTo>
                          <a:pt x="356" y="162"/>
                        </a:lnTo>
                        <a:lnTo>
                          <a:pt x="137" y="148"/>
                        </a:lnTo>
                        <a:lnTo>
                          <a:pt x="133" y="166"/>
                        </a:lnTo>
                        <a:lnTo>
                          <a:pt x="124" y="157"/>
                        </a:lnTo>
                        <a:lnTo>
                          <a:pt x="104" y="159"/>
                        </a:lnTo>
                        <a:lnTo>
                          <a:pt x="75" y="162"/>
                        </a:lnTo>
                        <a:lnTo>
                          <a:pt x="70" y="139"/>
                        </a:lnTo>
                        <a:lnTo>
                          <a:pt x="36" y="120"/>
                        </a:lnTo>
                        <a:lnTo>
                          <a:pt x="41" y="102"/>
                        </a:lnTo>
                        <a:lnTo>
                          <a:pt x="44" y="88"/>
                        </a:lnTo>
                        <a:lnTo>
                          <a:pt x="0" y="41"/>
                        </a:lnTo>
                        <a:lnTo>
                          <a:pt x="6" y="0"/>
                        </a:lnTo>
                      </a:path>
                    </a:pathLst>
                  </a:custGeom>
                  <a:solidFill>
                    <a:srgbClr val="9FBFFF"/>
                  </a:solidFill>
                  <a:ln w="12700" cap="rnd" cmpd="sng">
                    <a:solidFill>
                      <a:srgbClr val="000000"/>
                    </a:solidFill>
                    <a:prstDash val="solid"/>
                    <a:round/>
                    <a:headEnd type="none" w="med" len="med"/>
                    <a:tailEnd type="none" w="med" len="med"/>
                  </a:ln>
                </p:spPr>
                <p:txBody>
                  <a:bodyPr/>
                  <a:lstStyle/>
                  <a:p>
                    <a:endParaRPr lang="zh-CN" altLang="en-US"/>
                  </a:p>
                </p:txBody>
              </p:sp>
              <p:sp>
                <p:nvSpPr>
                  <p:cNvPr id="280" name="Freeform 479"/>
                  <p:cNvSpPr>
                    <a:spLocks/>
                  </p:cNvSpPr>
                  <p:nvPr/>
                </p:nvSpPr>
                <p:spPr bwMode="auto">
                  <a:xfrm>
                    <a:off x="1998" y="945"/>
                    <a:ext cx="246" cy="149"/>
                  </a:xfrm>
                  <a:custGeom>
                    <a:avLst/>
                    <a:gdLst>
                      <a:gd name="T0" fmla="*/ 24 w 246"/>
                      <a:gd name="T1" fmla="*/ 0 h 149"/>
                      <a:gd name="T2" fmla="*/ 15 w 246"/>
                      <a:gd name="T3" fmla="*/ 55 h 149"/>
                      <a:gd name="T4" fmla="*/ 0 w 246"/>
                      <a:gd name="T5" fmla="*/ 134 h 149"/>
                      <a:gd name="T6" fmla="*/ 71 w 246"/>
                      <a:gd name="T7" fmla="*/ 138 h 149"/>
                      <a:gd name="T8" fmla="*/ 237 w 246"/>
                      <a:gd name="T9" fmla="*/ 148 h 149"/>
                      <a:gd name="T10" fmla="*/ 245 w 246"/>
                      <a:gd name="T11" fmla="*/ 15 h 149"/>
                      <a:gd name="T12" fmla="*/ 24 w 246"/>
                      <a:gd name="T13" fmla="*/ 0 h 149"/>
                      <a:gd name="T14" fmla="*/ 0 60000 65536"/>
                      <a:gd name="T15" fmla="*/ 0 60000 65536"/>
                      <a:gd name="T16" fmla="*/ 0 60000 65536"/>
                      <a:gd name="T17" fmla="*/ 0 60000 65536"/>
                      <a:gd name="T18" fmla="*/ 0 60000 65536"/>
                      <a:gd name="T19" fmla="*/ 0 60000 65536"/>
                      <a:gd name="T20" fmla="*/ 0 60000 65536"/>
                      <a:gd name="T21" fmla="*/ 0 w 246"/>
                      <a:gd name="T22" fmla="*/ 0 h 149"/>
                      <a:gd name="T23" fmla="*/ 246 w 246"/>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6" h="149">
                        <a:moveTo>
                          <a:pt x="24" y="0"/>
                        </a:moveTo>
                        <a:lnTo>
                          <a:pt x="15" y="55"/>
                        </a:lnTo>
                        <a:lnTo>
                          <a:pt x="0" y="134"/>
                        </a:lnTo>
                        <a:lnTo>
                          <a:pt x="71" y="138"/>
                        </a:lnTo>
                        <a:lnTo>
                          <a:pt x="237" y="148"/>
                        </a:lnTo>
                        <a:lnTo>
                          <a:pt x="245" y="15"/>
                        </a:lnTo>
                        <a:lnTo>
                          <a:pt x="24" y="0"/>
                        </a:lnTo>
                      </a:path>
                    </a:pathLst>
                  </a:custGeom>
                  <a:solidFill>
                    <a:srgbClr val="9F7F5F"/>
                  </a:solidFill>
                  <a:ln w="12700" cap="rnd" cmpd="sng">
                    <a:solidFill>
                      <a:srgbClr val="000000"/>
                    </a:solidFill>
                    <a:prstDash val="solid"/>
                    <a:round/>
                    <a:headEnd type="none" w="med" len="med"/>
                    <a:tailEnd type="none" w="med" len="med"/>
                  </a:ln>
                </p:spPr>
                <p:txBody>
                  <a:bodyPr/>
                  <a:lstStyle/>
                  <a:p>
                    <a:endParaRPr lang="zh-CN" altLang="en-US"/>
                  </a:p>
                </p:txBody>
              </p:sp>
              <p:sp>
                <p:nvSpPr>
                  <p:cNvPr id="281" name="Freeform 480"/>
                  <p:cNvSpPr>
                    <a:spLocks/>
                  </p:cNvSpPr>
                  <p:nvPr/>
                </p:nvSpPr>
                <p:spPr bwMode="auto">
                  <a:xfrm>
                    <a:off x="2048" y="1084"/>
                    <a:ext cx="255" cy="142"/>
                  </a:xfrm>
                  <a:custGeom>
                    <a:avLst/>
                    <a:gdLst>
                      <a:gd name="T0" fmla="*/ 21 w 255"/>
                      <a:gd name="T1" fmla="*/ 0 h 142"/>
                      <a:gd name="T2" fmla="*/ 8 w 255"/>
                      <a:gd name="T3" fmla="*/ 85 h 142"/>
                      <a:gd name="T4" fmla="*/ 0 w 255"/>
                      <a:gd name="T5" fmla="*/ 133 h 142"/>
                      <a:gd name="T6" fmla="*/ 127 w 255"/>
                      <a:gd name="T7" fmla="*/ 138 h 142"/>
                      <a:gd name="T8" fmla="*/ 248 w 255"/>
                      <a:gd name="T9" fmla="*/ 141 h 142"/>
                      <a:gd name="T10" fmla="*/ 252 w 255"/>
                      <a:gd name="T11" fmla="*/ 75 h 142"/>
                      <a:gd name="T12" fmla="*/ 254 w 255"/>
                      <a:gd name="T13" fmla="*/ 11 h 142"/>
                      <a:gd name="T14" fmla="*/ 185 w 255"/>
                      <a:gd name="T15" fmla="*/ 10 h 142"/>
                      <a:gd name="T16" fmla="*/ 21 w 255"/>
                      <a:gd name="T17" fmla="*/ 0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5"/>
                      <a:gd name="T28" fmla="*/ 0 h 142"/>
                      <a:gd name="T29" fmla="*/ 255 w 255"/>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5" h="142">
                        <a:moveTo>
                          <a:pt x="21" y="0"/>
                        </a:moveTo>
                        <a:lnTo>
                          <a:pt x="8" y="85"/>
                        </a:lnTo>
                        <a:lnTo>
                          <a:pt x="0" y="133"/>
                        </a:lnTo>
                        <a:lnTo>
                          <a:pt x="127" y="138"/>
                        </a:lnTo>
                        <a:lnTo>
                          <a:pt x="248" y="141"/>
                        </a:lnTo>
                        <a:lnTo>
                          <a:pt x="252" y="75"/>
                        </a:lnTo>
                        <a:lnTo>
                          <a:pt x="254" y="11"/>
                        </a:lnTo>
                        <a:lnTo>
                          <a:pt x="185" y="10"/>
                        </a:lnTo>
                        <a:lnTo>
                          <a:pt x="21" y="0"/>
                        </a:lnTo>
                      </a:path>
                    </a:pathLst>
                  </a:custGeom>
                  <a:solidFill>
                    <a:srgbClr val="9F9FBF"/>
                  </a:solidFill>
                  <a:ln w="12700" cap="rnd" cmpd="sng">
                    <a:solidFill>
                      <a:srgbClr val="000000"/>
                    </a:solidFill>
                    <a:prstDash val="solid"/>
                    <a:round/>
                    <a:headEnd type="none" w="med" len="med"/>
                    <a:tailEnd type="none" w="med" len="med"/>
                  </a:ln>
                </p:spPr>
                <p:txBody>
                  <a:bodyPr/>
                  <a:lstStyle/>
                  <a:p>
                    <a:endParaRPr lang="zh-CN" altLang="en-US"/>
                  </a:p>
                </p:txBody>
              </p:sp>
              <p:sp>
                <p:nvSpPr>
                  <p:cNvPr id="282" name="Freeform 481"/>
                  <p:cNvSpPr>
                    <a:spLocks/>
                  </p:cNvSpPr>
                  <p:nvPr/>
                </p:nvSpPr>
                <p:spPr bwMode="auto">
                  <a:xfrm>
                    <a:off x="1819" y="1203"/>
                    <a:ext cx="231" cy="191"/>
                  </a:xfrm>
                  <a:custGeom>
                    <a:avLst/>
                    <a:gdLst>
                      <a:gd name="T0" fmla="*/ 58 w 231"/>
                      <a:gd name="T1" fmla="*/ 0 h 191"/>
                      <a:gd name="T2" fmla="*/ 54 w 231"/>
                      <a:gd name="T3" fmla="*/ 25 h 191"/>
                      <a:gd name="T4" fmla="*/ 34 w 231"/>
                      <a:gd name="T5" fmla="*/ 22 h 191"/>
                      <a:gd name="T6" fmla="*/ 35 w 231"/>
                      <a:gd name="T7" fmla="*/ 54 h 191"/>
                      <a:gd name="T8" fmla="*/ 26 w 231"/>
                      <a:gd name="T9" fmla="*/ 60 h 191"/>
                      <a:gd name="T10" fmla="*/ 40 w 231"/>
                      <a:gd name="T11" fmla="*/ 80 h 191"/>
                      <a:gd name="T12" fmla="*/ 26 w 231"/>
                      <a:gd name="T13" fmla="*/ 88 h 191"/>
                      <a:gd name="T14" fmla="*/ 18 w 231"/>
                      <a:gd name="T15" fmla="*/ 102 h 191"/>
                      <a:gd name="T16" fmla="*/ 7 w 231"/>
                      <a:gd name="T17" fmla="*/ 116 h 191"/>
                      <a:gd name="T18" fmla="*/ 15 w 231"/>
                      <a:gd name="T19" fmla="*/ 124 h 191"/>
                      <a:gd name="T20" fmla="*/ 1 w 231"/>
                      <a:gd name="T21" fmla="*/ 127 h 191"/>
                      <a:gd name="T22" fmla="*/ 0 w 231"/>
                      <a:gd name="T23" fmla="*/ 140 h 191"/>
                      <a:gd name="T24" fmla="*/ 129 w 231"/>
                      <a:gd name="T25" fmla="*/ 189 h 191"/>
                      <a:gd name="T26" fmla="*/ 202 w 231"/>
                      <a:gd name="T27" fmla="*/ 190 h 191"/>
                      <a:gd name="T28" fmla="*/ 230 w 231"/>
                      <a:gd name="T29" fmla="*/ 15 h 191"/>
                      <a:gd name="T30" fmla="*/ 58 w 231"/>
                      <a:gd name="T31" fmla="*/ 0 h 1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31"/>
                      <a:gd name="T49" fmla="*/ 0 h 191"/>
                      <a:gd name="T50" fmla="*/ 231 w 231"/>
                      <a:gd name="T51" fmla="*/ 191 h 1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1" h="191">
                        <a:moveTo>
                          <a:pt x="58" y="0"/>
                        </a:moveTo>
                        <a:lnTo>
                          <a:pt x="54" y="25"/>
                        </a:lnTo>
                        <a:lnTo>
                          <a:pt x="34" y="22"/>
                        </a:lnTo>
                        <a:lnTo>
                          <a:pt x="35" y="54"/>
                        </a:lnTo>
                        <a:lnTo>
                          <a:pt x="26" y="60"/>
                        </a:lnTo>
                        <a:lnTo>
                          <a:pt x="40" y="80"/>
                        </a:lnTo>
                        <a:lnTo>
                          <a:pt x="26" y="88"/>
                        </a:lnTo>
                        <a:lnTo>
                          <a:pt x="18" y="102"/>
                        </a:lnTo>
                        <a:lnTo>
                          <a:pt x="7" y="116"/>
                        </a:lnTo>
                        <a:lnTo>
                          <a:pt x="15" y="124"/>
                        </a:lnTo>
                        <a:lnTo>
                          <a:pt x="1" y="127"/>
                        </a:lnTo>
                        <a:lnTo>
                          <a:pt x="0" y="140"/>
                        </a:lnTo>
                        <a:lnTo>
                          <a:pt x="129" y="189"/>
                        </a:lnTo>
                        <a:lnTo>
                          <a:pt x="202" y="190"/>
                        </a:lnTo>
                        <a:lnTo>
                          <a:pt x="230" y="15"/>
                        </a:lnTo>
                        <a:lnTo>
                          <a:pt x="58" y="0"/>
                        </a:lnTo>
                      </a:path>
                    </a:pathLst>
                  </a:custGeom>
                  <a:solidFill>
                    <a:srgbClr val="BFBF00"/>
                  </a:solidFill>
                  <a:ln w="12700" cap="rnd" cmpd="sng">
                    <a:solidFill>
                      <a:srgbClr val="000000"/>
                    </a:solidFill>
                    <a:prstDash val="solid"/>
                    <a:round/>
                    <a:headEnd type="none" w="med" len="med"/>
                    <a:tailEnd type="none" w="med" len="med"/>
                  </a:ln>
                </p:spPr>
                <p:txBody>
                  <a:bodyPr/>
                  <a:lstStyle/>
                  <a:p>
                    <a:endParaRPr lang="zh-CN" altLang="en-US"/>
                  </a:p>
                </p:txBody>
              </p:sp>
              <p:sp>
                <p:nvSpPr>
                  <p:cNvPr id="283" name="Freeform 482"/>
                  <p:cNvSpPr>
                    <a:spLocks/>
                  </p:cNvSpPr>
                  <p:nvPr/>
                </p:nvSpPr>
                <p:spPr bwMode="auto">
                  <a:xfrm>
                    <a:off x="2020" y="1215"/>
                    <a:ext cx="246" cy="181"/>
                  </a:xfrm>
                  <a:custGeom>
                    <a:avLst/>
                    <a:gdLst>
                      <a:gd name="T0" fmla="*/ 30 w 246"/>
                      <a:gd name="T1" fmla="*/ 0 h 181"/>
                      <a:gd name="T2" fmla="*/ 245 w 246"/>
                      <a:gd name="T3" fmla="*/ 7 h 181"/>
                      <a:gd name="T4" fmla="*/ 235 w 246"/>
                      <a:gd name="T5" fmla="*/ 166 h 181"/>
                      <a:gd name="T6" fmla="*/ 164 w 246"/>
                      <a:gd name="T7" fmla="*/ 163 h 181"/>
                      <a:gd name="T8" fmla="*/ 99 w 246"/>
                      <a:gd name="T9" fmla="*/ 162 h 181"/>
                      <a:gd name="T10" fmla="*/ 99 w 246"/>
                      <a:gd name="T11" fmla="*/ 168 h 181"/>
                      <a:gd name="T12" fmla="*/ 44 w 246"/>
                      <a:gd name="T13" fmla="*/ 168 h 181"/>
                      <a:gd name="T14" fmla="*/ 41 w 246"/>
                      <a:gd name="T15" fmla="*/ 180 h 181"/>
                      <a:gd name="T16" fmla="*/ 0 w 246"/>
                      <a:gd name="T17" fmla="*/ 176 h 181"/>
                      <a:gd name="T18" fmla="*/ 23 w 246"/>
                      <a:gd name="T19" fmla="*/ 42 h 181"/>
                      <a:gd name="T20" fmla="*/ 30 w 246"/>
                      <a:gd name="T21" fmla="*/ 0 h 1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6"/>
                      <a:gd name="T34" fmla="*/ 0 h 181"/>
                      <a:gd name="T35" fmla="*/ 246 w 246"/>
                      <a:gd name="T36" fmla="*/ 181 h 1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6" h="181">
                        <a:moveTo>
                          <a:pt x="30" y="0"/>
                        </a:moveTo>
                        <a:lnTo>
                          <a:pt x="245" y="7"/>
                        </a:lnTo>
                        <a:lnTo>
                          <a:pt x="235" y="166"/>
                        </a:lnTo>
                        <a:lnTo>
                          <a:pt x="164" y="163"/>
                        </a:lnTo>
                        <a:lnTo>
                          <a:pt x="99" y="162"/>
                        </a:lnTo>
                        <a:lnTo>
                          <a:pt x="99" y="168"/>
                        </a:lnTo>
                        <a:lnTo>
                          <a:pt x="44" y="168"/>
                        </a:lnTo>
                        <a:lnTo>
                          <a:pt x="41" y="180"/>
                        </a:lnTo>
                        <a:lnTo>
                          <a:pt x="0" y="176"/>
                        </a:lnTo>
                        <a:lnTo>
                          <a:pt x="23" y="42"/>
                        </a:lnTo>
                        <a:lnTo>
                          <a:pt x="30" y="0"/>
                        </a:lnTo>
                      </a:path>
                    </a:pathLst>
                  </a:custGeom>
                  <a:solidFill>
                    <a:srgbClr val="800080"/>
                  </a:solidFill>
                  <a:ln w="12700" cap="rnd" cmpd="sng">
                    <a:solidFill>
                      <a:srgbClr val="000000"/>
                    </a:solidFill>
                    <a:prstDash val="solid"/>
                    <a:round/>
                    <a:headEnd type="none" w="med" len="med"/>
                    <a:tailEnd type="none" w="med" len="med"/>
                  </a:ln>
                </p:spPr>
                <p:txBody>
                  <a:bodyPr/>
                  <a:lstStyle/>
                  <a:p>
                    <a:endParaRPr lang="zh-CN" altLang="en-US"/>
                  </a:p>
                </p:txBody>
              </p:sp>
              <p:sp>
                <p:nvSpPr>
                  <p:cNvPr id="284" name="Freeform 483"/>
                  <p:cNvSpPr>
                    <a:spLocks/>
                  </p:cNvSpPr>
                  <p:nvPr/>
                </p:nvSpPr>
                <p:spPr bwMode="auto">
                  <a:xfrm>
                    <a:off x="2117" y="1242"/>
                    <a:ext cx="500" cy="343"/>
                  </a:xfrm>
                  <a:custGeom>
                    <a:avLst/>
                    <a:gdLst>
                      <a:gd name="T0" fmla="*/ 144 w 500"/>
                      <a:gd name="T1" fmla="*/ 0 h 343"/>
                      <a:gd name="T2" fmla="*/ 255 w 500"/>
                      <a:gd name="T3" fmla="*/ 3 h 343"/>
                      <a:gd name="T4" fmla="*/ 255 w 500"/>
                      <a:gd name="T5" fmla="*/ 65 h 343"/>
                      <a:gd name="T6" fmla="*/ 311 w 500"/>
                      <a:gd name="T7" fmla="*/ 82 h 343"/>
                      <a:gd name="T8" fmla="*/ 326 w 500"/>
                      <a:gd name="T9" fmla="*/ 76 h 343"/>
                      <a:gd name="T10" fmla="*/ 363 w 500"/>
                      <a:gd name="T11" fmla="*/ 89 h 343"/>
                      <a:gd name="T12" fmla="*/ 385 w 500"/>
                      <a:gd name="T13" fmla="*/ 88 h 343"/>
                      <a:gd name="T14" fmla="*/ 428 w 500"/>
                      <a:gd name="T15" fmla="*/ 75 h 343"/>
                      <a:gd name="T16" fmla="*/ 452 w 500"/>
                      <a:gd name="T17" fmla="*/ 88 h 343"/>
                      <a:gd name="T18" fmla="*/ 474 w 500"/>
                      <a:gd name="T19" fmla="*/ 91 h 343"/>
                      <a:gd name="T20" fmla="*/ 474 w 500"/>
                      <a:gd name="T21" fmla="*/ 142 h 343"/>
                      <a:gd name="T22" fmla="*/ 499 w 500"/>
                      <a:gd name="T23" fmla="*/ 174 h 343"/>
                      <a:gd name="T24" fmla="*/ 493 w 500"/>
                      <a:gd name="T25" fmla="*/ 217 h 343"/>
                      <a:gd name="T26" fmla="*/ 466 w 500"/>
                      <a:gd name="T27" fmla="*/ 234 h 343"/>
                      <a:gd name="T28" fmla="*/ 460 w 500"/>
                      <a:gd name="T29" fmla="*/ 218 h 343"/>
                      <a:gd name="T30" fmla="*/ 452 w 500"/>
                      <a:gd name="T31" fmla="*/ 225 h 343"/>
                      <a:gd name="T32" fmla="*/ 458 w 500"/>
                      <a:gd name="T33" fmla="*/ 235 h 343"/>
                      <a:gd name="T34" fmla="*/ 410 w 500"/>
                      <a:gd name="T35" fmla="*/ 261 h 343"/>
                      <a:gd name="T36" fmla="*/ 398 w 500"/>
                      <a:gd name="T37" fmla="*/ 263 h 343"/>
                      <a:gd name="T38" fmla="*/ 373 w 500"/>
                      <a:gd name="T39" fmla="*/ 276 h 343"/>
                      <a:gd name="T40" fmla="*/ 373 w 500"/>
                      <a:gd name="T41" fmla="*/ 283 h 343"/>
                      <a:gd name="T42" fmla="*/ 365 w 500"/>
                      <a:gd name="T43" fmla="*/ 284 h 343"/>
                      <a:gd name="T44" fmla="*/ 371 w 500"/>
                      <a:gd name="T45" fmla="*/ 293 h 343"/>
                      <a:gd name="T46" fmla="*/ 357 w 500"/>
                      <a:gd name="T47" fmla="*/ 306 h 343"/>
                      <a:gd name="T48" fmla="*/ 365 w 500"/>
                      <a:gd name="T49" fmla="*/ 324 h 343"/>
                      <a:gd name="T50" fmla="*/ 373 w 500"/>
                      <a:gd name="T51" fmla="*/ 331 h 343"/>
                      <a:gd name="T52" fmla="*/ 371 w 500"/>
                      <a:gd name="T53" fmla="*/ 342 h 343"/>
                      <a:gd name="T54" fmla="*/ 352 w 500"/>
                      <a:gd name="T55" fmla="*/ 342 h 343"/>
                      <a:gd name="T56" fmla="*/ 334 w 500"/>
                      <a:gd name="T57" fmla="*/ 336 h 343"/>
                      <a:gd name="T58" fmla="*/ 323 w 500"/>
                      <a:gd name="T59" fmla="*/ 338 h 343"/>
                      <a:gd name="T60" fmla="*/ 284 w 500"/>
                      <a:gd name="T61" fmla="*/ 328 h 343"/>
                      <a:gd name="T62" fmla="*/ 266 w 500"/>
                      <a:gd name="T63" fmla="*/ 288 h 343"/>
                      <a:gd name="T64" fmla="*/ 239 w 500"/>
                      <a:gd name="T65" fmla="*/ 270 h 343"/>
                      <a:gd name="T66" fmla="*/ 215 w 500"/>
                      <a:gd name="T67" fmla="*/ 235 h 343"/>
                      <a:gd name="T68" fmla="*/ 204 w 500"/>
                      <a:gd name="T69" fmla="*/ 232 h 343"/>
                      <a:gd name="T70" fmla="*/ 191 w 500"/>
                      <a:gd name="T71" fmla="*/ 223 h 343"/>
                      <a:gd name="T72" fmla="*/ 179 w 500"/>
                      <a:gd name="T73" fmla="*/ 223 h 343"/>
                      <a:gd name="T74" fmla="*/ 160 w 500"/>
                      <a:gd name="T75" fmla="*/ 221 h 343"/>
                      <a:gd name="T76" fmla="*/ 146 w 500"/>
                      <a:gd name="T77" fmla="*/ 223 h 343"/>
                      <a:gd name="T78" fmla="*/ 136 w 500"/>
                      <a:gd name="T79" fmla="*/ 241 h 343"/>
                      <a:gd name="T80" fmla="*/ 122 w 500"/>
                      <a:gd name="T81" fmla="*/ 243 h 343"/>
                      <a:gd name="T82" fmla="*/ 90 w 500"/>
                      <a:gd name="T83" fmla="*/ 230 h 343"/>
                      <a:gd name="T84" fmla="*/ 71 w 500"/>
                      <a:gd name="T85" fmla="*/ 214 h 343"/>
                      <a:gd name="T86" fmla="*/ 68 w 500"/>
                      <a:gd name="T87" fmla="*/ 194 h 343"/>
                      <a:gd name="T88" fmla="*/ 54 w 500"/>
                      <a:gd name="T89" fmla="*/ 181 h 343"/>
                      <a:gd name="T90" fmla="*/ 23 w 500"/>
                      <a:gd name="T91" fmla="*/ 162 h 343"/>
                      <a:gd name="T92" fmla="*/ 0 w 500"/>
                      <a:gd name="T93" fmla="*/ 143 h 343"/>
                      <a:gd name="T94" fmla="*/ 0 w 500"/>
                      <a:gd name="T95" fmla="*/ 134 h 343"/>
                      <a:gd name="T96" fmla="*/ 75 w 500"/>
                      <a:gd name="T97" fmla="*/ 135 h 343"/>
                      <a:gd name="T98" fmla="*/ 136 w 500"/>
                      <a:gd name="T99" fmla="*/ 139 h 343"/>
                      <a:gd name="T100" fmla="*/ 144 w 500"/>
                      <a:gd name="T101" fmla="*/ 0 h 34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00"/>
                      <a:gd name="T154" fmla="*/ 0 h 343"/>
                      <a:gd name="T155" fmla="*/ 500 w 500"/>
                      <a:gd name="T156" fmla="*/ 343 h 34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00" h="343">
                        <a:moveTo>
                          <a:pt x="144" y="0"/>
                        </a:moveTo>
                        <a:lnTo>
                          <a:pt x="255" y="3"/>
                        </a:lnTo>
                        <a:lnTo>
                          <a:pt x="255" y="65"/>
                        </a:lnTo>
                        <a:lnTo>
                          <a:pt x="311" y="82"/>
                        </a:lnTo>
                        <a:lnTo>
                          <a:pt x="326" y="76"/>
                        </a:lnTo>
                        <a:lnTo>
                          <a:pt x="363" y="89"/>
                        </a:lnTo>
                        <a:lnTo>
                          <a:pt x="385" y="88"/>
                        </a:lnTo>
                        <a:lnTo>
                          <a:pt x="428" y="75"/>
                        </a:lnTo>
                        <a:lnTo>
                          <a:pt x="452" y="88"/>
                        </a:lnTo>
                        <a:lnTo>
                          <a:pt x="474" y="91"/>
                        </a:lnTo>
                        <a:lnTo>
                          <a:pt x="474" y="142"/>
                        </a:lnTo>
                        <a:lnTo>
                          <a:pt x="499" y="174"/>
                        </a:lnTo>
                        <a:lnTo>
                          <a:pt x="493" y="217"/>
                        </a:lnTo>
                        <a:lnTo>
                          <a:pt x="466" y="234"/>
                        </a:lnTo>
                        <a:lnTo>
                          <a:pt x="460" y="218"/>
                        </a:lnTo>
                        <a:lnTo>
                          <a:pt x="452" y="225"/>
                        </a:lnTo>
                        <a:lnTo>
                          <a:pt x="458" y="235"/>
                        </a:lnTo>
                        <a:lnTo>
                          <a:pt x="410" y="261"/>
                        </a:lnTo>
                        <a:lnTo>
                          <a:pt x="398" y="263"/>
                        </a:lnTo>
                        <a:lnTo>
                          <a:pt x="373" y="276"/>
                        </a:lnTo>
                        <a:lnTo>
                          <a:pt x="373" y="283"/>
                        </a:lnTo>
                        <a:lnTo>
                          <a:pt x="365" y="284"/>
                        </a:lnTo>
                        <a:lnTo>
                          <a:pt x="371" y="293"/>
                        </a:lnTo>
                        <a:lnTo>
                          <a:pt x="357" y="306"/>
                        </a:lnTo>
                        <a:lnTo>
                          <a:pt x="365" y="324"/>
                        </a:lnTo>
                        <a:lnTo>
                          <a:pt x="373" y="331"/>
                        </a:lnTo>
                        <a:lnTo>
                          <a:pt x="371" y="342"/>
                        </a:lnTo>
                        <a:lnTo>
                          <a:pt x="352" y="342"/>
                        </a:lnTo>
                        <a:lnTo>
                          <a:pt x="334" y="336"/>
                        </a:lnTo>
                        <a:lnTo>
                          <a:pt x="323" y="338"/>
                        </a:lnTo>
                        <a:lnTo>
                          <a:pt x="284" y="328"/>
                        </a:lnTo>
                        <a:lnTo>
                          <a:pt x="266" y="288"/>
                        </a:lnTo>
                        <a:lnTo>
                          <a:pt x="239" y="270"/>
                        </a:lnTo>
                        <a:lnTo>
                          <a:pt x="215" y="235"/>
                        </a:lnTo>
                        <a:lnTo>
                          <a:pt x="204" y="232"/>
                        </a:lnTo>
                        <a:lnTo>
                          <a:pt x="191" y="223"/>
                        </a:lnTo>
                        <a:lnTo>
                          <a:pt x="179" y="223"/>
                        </a:lnTo>
                        <a:lnTo>
                          <a:pt x="160" y="221"/>
                        </a:lnTo>
                        <a:lnTo>
                          <a:pt x="146" y="223"/>
                        </a:lnTo>
                        <a:lnTo>
                          <a:pt x="136" y="241"/>
                        </a:lnTo>
                        <a:lnTo>
                          <a:pt x="122" y="243"/>
                        </a:lnTo>
                        <a:lnTo>
                          <a:pt x="90" y="230"/>
                        </a:lnTo>
                        <a:lnTo>
                          <a:pt x="71" y="214"/>
                        </a:lnTo>
                        <a:lnTo>
                          <a:pt x="68" y="194"/>
                        </a:lnTo>
                        <a:lnTo>
                          <a:pt x="54" y="181"/>
                        </a:lnTo>
                        <a:lnTo>
                          <a:pt x="23" y="162"/>
                        </a:lnTo>
                        <a:lnTo>
                          <a:pt x="0" y="143"/>
                        </a:lnTo>
                        <a:lnTo>
                          <a:pt x="0" y="134"/>
                        </a:lnTo>
                        <a:lnTo>
                          <a:pt x="75" y="135"/>
                        </a:lnTo>
                        <a:lnTo>
                          <a:pt x="136" y="139"/>
                        </a:lnTo>
                        <a:lnTo>
                          <a:pt x="144" y="0"/>
                        </a:lnTo>
                      </a:path>
                    </a:pathLst>
                  </a:custGeom>
                  <a:solidFill>
                    <a:srgbClr val="7FFF00"/>
                  </a:solidFill>
                  <a:ln w="12700" cap="rnd" cmpd="sng">
                    <a:solidFill>
                      <a:srgbClr val="000000"/>
                    </a:solidFill>
                    <a:prstDash val="solid"/>
                    <a:round/>
                    <a:headEnd type="none" w="med" len="med"/>
                    <a:tailEnd type="none" w="med" len="med"/>
                  </a:ln>
                </p:spPr>
                <p:txBody>
                  <a:bodyPr/>
                  <a:lstStyle/>
                  <a:p>
                    <a:endParaRPr lang="zh-CN" altLang="en-US"/>
                  </a:p>
                </p:txBody>
              </p:sp>
              <p:sp>
                <p:nvSpPr>
                  <p:cNvPr id="285" name="Freeform 484"/>
                  <p:cNvSpPr>
                    <a:spLocks/>
                  </p:cNvSpPr>
                  <p:nvPr/>
                </p:nvSpPr>
                <p:spPr bwMode="auto">
                  <a:xfrm>
                    <a:off x="2243" y="824"/>
                    <a:ext cx="241" cy="107"/>
                  </a:xfrm>
                  <a:custGeom>
                    <a:avLst/>
                    <a:gdLst>
                      <a:gd name="T0" fmla="*/ 1 w 241"/>
                      <a:gd name="T1" fmla="*/ 0 h 107"/>
                      <a:gd name="T2" fmla="*/ 201 w 241"/>
                      <a:gd name="T3" fmla="*/ 3 h 107"/>
                      <a:gd name="T4" fmla="*/ 216 w 241"/>
                      <a:gd name="T5" fmla="*/ 35 h 107"/>
                      <a:gd name="T6" fmla="*/ 230 w 241"/>
                      <a:gd name="T7" fmla="*/ 58 h 107"/>
                      <a:gd name="T8" fmla="*/ 240 w 241"/>
                      <a:gd name="T9" fmla="*/ 97 h 107"/>
                      <a:gd name="T10" fmla="*/ 234 w 241"/>
                      <a:gd name="T11" fmla="*/ 106 h 107"/>
                      <a:gd name="T12" fmla="*/ 160 w 241"/>
                      <a:gd name="T13" fmla="*/ 105 h 107"/>
                      <a:gd name="T14" fmla="*/ 0 w 241"/>
                      <a:gd name="T15" fmla="*/ 103 h 107"/>
                      <a:gd name="T16" fmla="*/ 1 w 241"/>
                      <a:gd name="T17" fmla="*/ 0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1"/>
                      <a:gd name="T28" fmla="*/ 0 h 107"/>
                      <a:gd name="T29" fmla="*/ 241 w 241"/>
                      <a:gd name="T30" fmla="*/ 107 h 1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1" h="107">
                        <a:moveTo>
                          <a:pt x="1" y="0"/>
                        </a:moveTo>
                        <a:lnTo>
                          <a:pt x="201" y="3"/>
                        </a:lnTo>
                        <a:lnTo>
                          <a:pt x="216" y="35"/>
                        </a:lnTo>
                        <a:lnTo>
                          <a:pt x="230" y="58"/>
                        </a:lnTo>
                        <a:lnTo>
                          <a:pt x="240" y="97"/>
                        </a:lnTo>
                        <a:lnTo>
                          <a:pt x="234" y="106"/>
                        </a:lnTo>
                        <a:lnTo>
                          <a:pt x="160" y="105"/>
                        </a:lnTo>
                        <a:lnTo>
                          <a:pt x="0" y="103"/>
                        </a:lnTo>
                        <a:lnTo>
                          <a:pt x="1" y="0"/>
                        </a:lnTo>
                      </a:path>
                    </a:pathLst>
                  </a:custGeom>
                  <a:solidFill>
                    <a:srgbClr val="800000"/>
                  </a:solidFill>
                  <a:ln w="12700" cap="rnd" cmpd="sng">
                    <a:solidFill>
                      <a:srgbClr val="000000"/>
                    </a:solidFill>
                    <a:prstDash val="solid"/>
                    <a:round/>
                    <a:headEnd type="none" w="med" len="med"/>
                    <a:tailEnd type="none" w="med" len="med"/>
                  </a:ln>
                </p:spPr>
                <p:txBody>
                  <a:bodyPr/>
                  <a:lstStyle/>
                  <a:p>
                    <a:endParaRPr lang="zh-CN" altLang="en-US"/>
                  </a:p>
                </p:txBody>
              </p:sp>
              <p:sp>
                <p:nvSpPr>
                  <p:cNvPr id="286" name="Freeform 485"/>
                  <p:cNvSpPr>
                    <a:spLocks/>
                  </p:cNvSpPr>
                  <p:nvPr/>
                </p:nvSpPr>
                <p:spPr bwMode="auto">
                  <a:xfrm>
                    <a:off x="2237" y="925"/>
                    <a:ext cx="253" cy="124"/>
                  </a:xfrm>
                  <a:custGeom>
                    <a:avLst/>
                    <a:gdLst>
                      <a:gd name="T0" fmla="*/ 5 w 253"/>
                      <a:gd name="T1" fmla="*/ 0 h 124"/>
                      <a:gd name="T2" fmla="*/ 4 w 253"/>
                      <a:gd name="T3" fmla="*/ 48 h 124"/>
                      <a:gd name="T4" fmla="*/ 0 w 253"/>
                      <a:gd name="T5" fmla="*/ 104 h 124"/>
                      <a:gd name="T6" fmla="*/ 183 w 253"/>
                      <a:gd name="T7" fmla="*/ 106 h 124"/>
                      <a:gd name="T8" fmla="*/ 202 w 253"/>
                      <a:gd name="T9" fmla="*/ 113 h 124"/>
                      <a:gd name="T10" fmla="*/ 216 w 253"/>
                      <a:gd name="T11" fmla="*/ 103 h 124"/>
                      <a:gd name="T12" fmla="*/ 252 w 253"/>
                      <a:gd name="T13" fmla="*/ 123 h 124"/>
                      <a:gd name="T14" fmla="*/ 247 w 253"/>
                      <a:gd name="T15" fmla="*/ 102 h 124"/>
                      <a:gd name="T16" fmla="*/ 250 w 253"/>
                      <a:gd name="T17" fmla="*/ 85 h 124"/>
                      <a:gd name="T18" fmla="*/ 252 w 253"/>
                      <a:gd name="T19" fmla="*/ 29 h 124"/>
                      <a:gd name="T20" fmla="*/ 236 w 253"/>
                      <a:gd name="T21" fmla="*/ 17 h 124"/>
                      <a:gd name="T22" fmla="*/ 242 w 253"/>
                      <a:gd name="T23" fmla="*/ 2 h 124"/>
                      <a:gd name="T24" fmla="*/ 122 w 253"/>
                      <a:gd name="T25" fmla="*/ 1 h 124"/>
                      <a:gd name="T26" fmla="*/ 5 w 253"/>
                      <a:gd name="T27" fmla="*/ 0 h 1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3"/>
                      <a:gd name="T43" fmla="*/ 0 h 124"/>
                      <a:gd name="T44" fmla="*/ 253 w 253"/>
                      <a:gd name="T45" fmla="*/ 124 h 1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3" h="124">
                        <a:moveTo>
                          <a:pt x="5" y="0"/>
                        </a:moveTo>
                        <a:lnTo>
                          <a:pt x="4" y="48"/>
                        </a:lnTo>
                        <a:lnTo>
                          <a:pt x="0" y="104"/>
                        </a:lnTo>
                        <a:lnTo>
                          <a:pt x="183" y="106"/>
                        </a:lnTo>
                        <a:lnTo>
                          <a:pt x="202" y="113"/>
                        </a:lnTo>
                        <a:lnTo>
                          <a:pt x="216" y="103"/>
                        </a:lnTo>
                        <a:lnTo>
                          <a:pt x="252" y="123"/>
                        </a:lnTo>
                        <a:lnTo>
                          <a:pt x="247" y="102"/>
                        </a:lnTo>
                        <a:lnTo>
                          <a:pt x="250" y="85"/>
                        </a:lnTo>
                        <a:lnTo>
                          <a:pt x="252" y="29"/>
                        </a:lnTo>
                        <a:lnTo>
                          <a:pt x="236" y="17"/>
                        </a:lnTo>
                        <a:lnTo>
                          <a:pt x="242" y="2"/>
                        </a:lnTo>
                        <a:lnTo>
                          <a:pt x="122" y="1"/>
                        </a:lnTo>
                        <a:lnTo>
                          <a:pt x="5" y="0"/>
                        </a:lnTo>
                      </a:path>
                    </a:pathLst>
                  </a:custGeom>
                  <a:solidFill>
                    <a:srgbClr val="808000"/>
                  </a:solidFill>
                  <a:ln w="12700" cap="rnd" cmpd="sng">
                    <a:solidFill>
                      <a:srgbClr val="000000"/>
                    </a:solidFill>
                    <a:prstDash val="solid"/>
                    <a:round/>
                    <a:headEnd type="none" w="med" len="med"/>
                    <a:tailEnd type="none" w="med" len="med"/>
                  </a:ln>
                </p:spPr>
                <p:txBody>
                  <a:bodyPr/>
                  <a:lstStyle/>
                  <a:p>
                    <a:endParaRPr lang="zh-CN" altLang="en-US"/>
                  </a:p>
                </p:txBody>
              </p:sp>
              <p:sp>
                <p:nvSpPr>
                  <p:cNvPr id="287" name="Freeform 486"/>
                  <p:cNvSpPr>
                    <a:spLocks/>
                  </p:cNvSpPr>
                  <p:nvPr/>
                </p:nvSpPr>
                <p:spPr bwMode="auto">
                  <a:xfrm>
                    <a:off x="2233" y="1027"/>
                    <a:ext cx="301" cy="101"/>
                  </a:xfrm>
                  <a:custGeom>
                    <a:avLst/>
                    <a:gdLst>
                      <a:gd name="T0" fmla="*/ 3 w 301"/>
                      <a:gd name="T1" fmla="*/ 0 h 101"/>
                      <a:gd name="T2" fmla="*/ 0 w 301"/>
                      <a:gd name="T3" fmla="*/ 66 h 101"/>
                      <a:gd name="T4" fmla="*/ 68 w 301"/>
                      <a:gd name="T5" fmla="*/ 68 h 101"/>
                      <a:gd name="T6" fmla="*/ 67 w 301"/>
                      <a:gd name="T7" fmla="*/ 100 h 101"/>
                      <a:gd name="T8" fmla="*/ 158 w 301"/>
                      <a:gd name="T9" fmla="*/ 99 h 101"/>
                      <a:gd name="T10" fmla="*/ 240 w 301"/>
                      <a:gd name="T11" fmla="*/ 98 h 101"/>
                      <a:gd name="T12" fmla="*/ 300 w 301"/>
                      <a:gd name="T13" fmla="*/ 99 h 101"/>
                      <a:gd name="T14" fmla="*/ 281 w 301"/>
                      <a:gd name="T15" fmla="*/ 71 h 101"/>
                      <a:gd name="T16" fmla="*/ 268 w 301"/>
                      <a:gd name="T17" fmla="*/ 45 h 101"/>
                      <a:gd name="T18" fmla="*/ 254 w 301"/>
                      <a:gd name="T19" fmla="*/ 18 h 101"/>
                      <a:gd name="T20" fmla="*/ 220 w 301"/>
                      <a:gd name="T21" fmla="*/ 0 h 101"/>
                      <a:gd name="T22" fmla="*/ 205 w 301"/>
                      <a:gd name="T23" fmla="*/ 10 h 101"/>
                      <a:gd name="T24" fmla="*/ 186 w 301"/>
                      <a:gd name="T25" fmla="*/ 3 h 101"/>
                      <a:gd name="T26" fmla="*/ 104 w 301"/>
                      <a:gd name="T27" fmla="*/ 1 h 101"/>
                      <a:gd name="T28" fmla="*/ 3 w 301"/>
                      <a:gd name="T29" fmla="*/ 0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1"/>
                      <a:gd name="T46" fmla="*/ 0 h 101"/>
                      <a:gd name="T47" fmla="*/ 301 w 301"/>
                      <a:gd name="T48" fmla="*/ 101 h 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1" h="101">
                        <a:moveTo>
                          <a:pt x="3" y="0"/>
                        </a:moveTo>
                        <a:lnTo>
                          <a:pt x="0" y="66"/>
                        </a:lnTo>
                        <a:lnTo>
                          <a:pt x="68" y="68"/>
                        </a:lnTo>
                        <a:lnTo>
                          <a:pt x="67" y="100"/>
                        </a:lnTo>
                        <a:lnTo>
                          <a:pt x="158" y="99"/>
                        </a:lnTo>
                        <a:lnTo>
                          <a:pt x="240" y="98"/>
                        </a:lnTo>
                        <a:lnTo>
                          <a:pt x="300" y="99"/>
                        </a:lnTo>
                        <a:lnTo>
                          <a:pt x="281" y="71"/>
                        </a:lnTo>
                        <a:lnTo>
                          <a:pt x="268" y="45"/>
                        </a:lnTo>
                        <a:lnTo>
                          <a:pt x="254" y="18"/>
                        </a:lnTo>
                        <a:lnTo>
                          <a:pt x="220" y="0"/>
                        </a:lnTo>
                        <a:lnTo>
                          <a:pt x="205" y="10"/>
                        </a:lnTo>
                        <a:lnTo>
                          <a:pt x="186" y="3"/>
                        </a:lnTo>
                        <a:lnTo>
                          <a:pt x="104" y="1"/>
                        </a:lnTo>
                        <a:lnTo>
                          <a:pt x="3" y="0"/>
                        </a:lnTo>
                      </a:path>
                    </a:pathLst>
                  </a:custGeom>
                  <a:solidFill>
                    <a:srgbClr val="FF7F3F"/>
                  </a:solidFill>
                  <a:ln w="12700" cap="rnd" cmpd="sng">
                    <a:solidFill>
                      <a:srgbClr val="000000"/>
                    </a:solidFill>
                    <a:prstDash val="solid"/>
                    <a:round/>
                    <a:headEnd type="none" w="med" len="med"/>
                    <a:tailEnd type="none" w="med" len="med"/>
                  </a:ln>
                </p:spPr>
                <p:txBody>
                  <a:bodyPr/>
                  <a:lstStyle/>
                  <a:p>
                    <a:endParaRPr lang="zh-CN" altLang="en-US"/>
                  </a:p>
                </p:txBody>
              </p:sp>
              <p:sp>
                <p:nvSpPr>
                  <p:cNvPr id="288" name="Freeform 487"/>
                  <p:cNvSpPr>
                    <a:spLocks/>
                  </p:cNvSpPr>
                  <p:nvPr/>
                </p:nvSpPr>
                <p:spPr bwMode="auto">
                  <a:xfrm>
                    <a:off x="2297" y="1125"/>
                    <a:ext cx="266" cy="101"/>
                  </a:xfrm>
                  <a:custGeom>
                    <a:avLst/>
                    <a:gdLst>
                      <a:gd name="T0" fmla="*/ 3 w 266"/>
                      <a:gd name="T1" fmla="*/ 1 h 101"/>
                      <a:gd name="T2" fmla="*/ 2 w 266"/>
                      <a:gd name="T3" fmla="*/ 58 h 101"/>
                      <a:gd name="T4" fmla="*/ 0 w 266"/>
                      <a:gd name="T5" fmla="*/ 99 h 101"/>
                      <a:gd name="T6" fmla="*/ 265 w 266"/>
                      <a:gd name="T7" fmla="*/ 100 h 101"/>
                      <a:gd name="T8" fmla="*/ 260 w 266"/>
                      <a:gd name="T9" fmla="*/ 48 h 101"/>
                      <a:gd name="T10" fmla="*/ 260 w 266"/>
                      <a:gd name="T11" fmla="*/ 28 h 101"/>
                      <a:gd name="T12" fmla="*/ 239 w 266"/>
                      <a:gd name="T13" fmla="*/ 16 h 101"/>
                      <a:gd name="T14" fmla="*/ 245 w 266"/>
                      <a:gd name="T15" fmla="*/ 6 h 101"/>
                      <a:gd name="T16" fmla="*/ 236 w 266"/>
                      <a:gd name="T17" fmla="*/ 0 h 101"/>
                      <a:gd name="T18" fmla="*/ 116 w 266"/>
                      <a:gd name="T19" fmla="*/ 1 h 101"/>
                      <a:gd name="T20" fmla="*/ 3 w 266"/>
                      <a:gd name="T21" fmla="*/ 1 h 1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6"/>
                      <a:gd name="T34" fmla="*/ 0 h 101"/>
                      <a:gd name="T35" fmla="*/ 266 w 266"/>
                      <a:gd name="T36" fmla="*/ 101 h 1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6" h="101">
                        <a:moveTo>
                          <a:pt x="3" y="1"/>
                        </a:moveTo>
                        <a:lnTo>
                          <a:pt x="2" y="58"/>
                        </a:lnTo>
                        <a:lnTo>
                          <a:pt x="0" y="99"/>
                        </a:lnTo>
                        <a:lnTo>
                          <a:pt x="265" y="100"/>
                        </a:lnTo>
                        <a:lnTo>
                          <a:pt x="260" y="48"/>
                        </a:lnTo>
                        <a:lnTo>
                          <a:pt x="260" y="28"/>
                        </a:lnTo>
                        <a:lnTo>
                          <a:pt x="239" y="16"/>
                        </a:lnTo>
                        <a:lnTo>
                          <a:pt x="245" y="6"/>
                        </a:lnTo>
                        <a:lnTo>
                          <a:pt x="236" y="0"/>
                        </a:lnTo>
                        <a:lnTo>
                          <a:pt x="116" y="1"/>
                        </a:lnTo>
                        <a:lnTo>
                          <a:pt x="3" y="1"/>
                        </a:lnTo>
                      </a:path>
                    </a:pathLst>
                  </a:custGeom>
                  <a:solidFill>
                    <a:srgbClr val="005F7F"/>
                  </a:solidFill>
                  <a:ln w="12700" cap="rnd" cmpd="sng">
                    <a:solidFill>
                      <a:srgbClr val="000000"/>
                    </a:solidFill>
                    <a:prstDash val="solid"/>
                    <a:round/>
                    <a:headEnd type="none" w="med" len="med"/>
                    <a:tailEnd type="none" w="med" len="med"/>
                  </a:ln>
                </p:spPr>
                <p:txBody>
                  <a:bodyPr/>
                  <a:lstStyle/>
                  <a:p>
                    <a:endParaRPr lang="zh-CN" altLang="en-US"/>
                  </a:p>
                </p:txBody>
              </p:sp>
              <p:sp>
                <p:nvSpPr>
                  <p:cNvPr id="289" name="Freeform 488"/>
                  <p:cNvSpPr>
                    <a:spLocks/>
                  </p:cNvSpPr>
                  <p:nvPr/>
                </p:nvSpPr>
                <p:spPr bwMode="auto">
                  <a:xfrm>
                    <a:off x="2260" y="1222"/>
                    <a:ext cx="309" cy="111"/>
                  </a:xfrm>
                  <a:custGeom>
                    <a:avLst/>
                    <a:gdLst>
                      <a:gd name="T0" fmla="*/ 2 w 309"/>
                      <a:gd name="T1" fmla="*/ 0 h 111"/>
                      <a:gd name="T2" fmla="*/ 0 w 309"/>
                      <a:gd name="T3" fmla="*/ 20 h 111"/>
                      <a:gd name="T4" fmla="*/ 110 w 309"/>
                      <a:gd name="T5" fmla="*/ 23 h 111"/>
                      <a:gd name="T6" fmla="*/ 110 w 309"/>
                      <a:gd name="T7" fmla="*/ 85 h 111"/>
                      <a:gd name="T8" fmla="*/ 166 w 309"/>
                      <a:gd name="T9" fmla="*/ 102 h 111"/>
                      <a:gd name="T10" fmla="*/ 182 w 309"/>
                      <a:gd name="T11" fmla="*/ 96 h 111"/>
                      <a:gd name="T12" fmla="*/ 217 w 309"/>
                      <a:gd name="T13" fmla="*/ 110 h 111"/>
                      <a:gd name="T14" fmla="*/ 240 w 309"/>
                      <a:gd name="T15" fmla="*/ 110 h 111"/>
                      <a:gd name="T16" fmla="*/ 283 w 309"/>
                      <a:gd name="T17" fmla="*/ 96 h 111"/>
                      <a:gd name="T18" fmla="*/ 308 w 309"/>
                      <a:gd name="T19" fmla="*/ 109 h 111"/>
                      <a:gd name="T20" fmla="*/ 308 w 309"/>
                      <a:gd name="T21" fmla="*/ 41 h 111"/>
                      <a:gd name="T22" fmla="*/ 300 w 309"/>
                      <a:gd name="T23" fmla="*/ 1 h 111"/>
                      <a:gd name="T24" fmla="*/ 2 w 309"/>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9"/>
                      <a:gd name="T40" fmla="*/ 0 h 111"/>
                      <a:gd name="T41" fmla="*/ 309 w 309"/>
                      <a:gd name="T42" fmla="*/ 111 h 1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9" h="111">
                        <a:moveTo>
                          <a:pt x="2" y="0"/>
                        </a:moveTo>
                        <a:lnTo>
                          <a:pt x="0" y="20"/>
                        </a:lnTo>
                        <a:lnTo>
                          <a:pt x="110" y="23"/>
                        </a:lnTo>
                        <a:lnTo>
                          <a:pt x="110" y="85"/>
                        </a:lnTo>
                        <a:lnTo>
                          <a:pt x="166" y="102"/>
                        </a:lnTo>
                        <a:lnTo>
                          <a:pt x="182" y="96"/>
                        </a:lnTo>
                        <a:lnTo>
                          <a:pt x="217" y="110"/>
                        </a:lnTo>
                        <a:lnTo>
                          <a:pt x="240" y="110"/>
                        </a:lnTo>
                        <a:lnTo>
                          <a:pt x="283" y="96"/>
                        </a:lnTo>
                        <a:lnTo>
                          <a:pt x="308" y="109"/>
                        </a:lnTo>
                        <a:lnTo>
                          <a:pt x="308" y="41"/>
                        </a:lnTo>
                        <a:lnTo>
                          <a:pt x="300" y="1"/>
                        </a:lnTo>
                        <a:lnTo>
                          <a:pt x="2" y="0"/>
                        </a:lnTo>
                      </a:path>
                    </a:pathLst>
                  </a:custGeom>
                  <a:solidFill>
                    <a:srgbClr val="9FBFFF"/>
                  </a:solidFill>
                  <a:ln w="12700" cap="rnd" cmpd="sng">
                    <a:solidFill>
                      <a:srgbClr val="000000"/>
                    </a:solidFill>
                    <a:prstDash val="solid"/>
                    <a:round/>
                    <a:headEnd type="none" w="med" len="med"/>
                    <a:tailEnd type="none" w="med" len="med"/>
                  </a:ln>
                </p:spPr>
                <p:txBody>
                  <a:bodyPr/>
                  <a:lstStyle/>
                  <a:p>
                    <a:endParaRPr lang="zh-CN" altLang="en-US"/>
                  </a:p>
                </p:txBody>
              </p:sp>
              <p:sp>
                <p:nvSpPr>
                  <p:cNvPr id="290" name="Freeform 489"/>
                  <p:cNvSpPr>
                    <a:spLocks/>
                  </p:cNvSpPr>
                  <p:nvPr/>
                </p:nvSpPr>
                <p:spPr bwMode="auto">
                  <a:xfrm>
                    <a:off x="2564" y="1228"/>
                    <a:ext cx="174" cy="120"/>
                  </a:xfrm>
                  <a:custGeom>
                    <a:avLst/>
                    <a:gdLst>
                      <a:gd name="T0" fmla="*/ 0 w 174"/>
                      <a:gd name="T1" fmla="*/ 11 h 120"/>
                      <a:gd name="T2" fmla="*/ 68 w 174"/>
                      <a:gd name="T3" fmla="*/ 5 h 120"/>
                      <a:gd name="T4" fmla="*/ 152 w 174"/>
                      <a:gd name="T5" fmla="*/ 0 h 120"/>
                      <a:gd name="T6" fmla="*/ 148 w 174"/>
                      <a:gd name="T7" fmla="*/ 16 h 120"/>
                      <a:gd name="T8" fmla="*/ 167 w 174"/>
                      <a:gd name="T9" fmla="*/ 12 h 120"/>
                      <a:gd name="T10" fmla="*/ 173 w 174"/>
                      <a:gd name="T11" fmla="*/ 23 h 120"/>
                      <a:gd name="T12" fmla="*/ 154 w 174"/>
                      <a:gd name="T13" fmla="*/ 32 h 120"/>
                      <a:gd name="T14" fmla="*/ 158 w 174"/>
                      <a:gd name="T15" fmla="*/ 49 h 120"/>
                      <a:gd name="T16" fmla="*/ 138 w 174"/>
                      <a:gd name="T17" fmla="*/ 76 h 120"/>
                      <a:gd name="T18" fmla="*/ 123 w 174"/>
                      <a:gd name="T19" fmla="*/ 93 h 120"/>
                      <a:gd name="T20" fmla="*/ 132 w 174"/>
                      <a:gd name="T21" fmla="*/ 115 h 120"/>
                      <a:gd name="T22" fmla="*/ 25 w 174"/>
                      <a:gd name="T23" fmla="*/ 119 h 120"/>
                      <a:gd name="T24" fmla="*/ 24 w 174"/>
                      <a:gd name="T25" fmla="*/ 106 h 120"/>
                      <a:gd name="T26" fmla="*/ 3 w 174"/>
                      <a:gd name="T27" fmla="*/ 103 h 120"/>
                      <a:gd name="T28" fmla="*/ 3 w 174"/>
                      <a:gd name="T29" fmla="*/ 32 h 120"/>
                      <a:gd name="T30" fmla="*/ 0 w 174"/>
                      <a:gd name="T31" fmla="*/ 11 h 1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4"/>
                      <a:gd name="T49" fmla="*/ 0 h 120"/>
                      <a:gd name="T50" fmla="*/ 174 w 174"/>
                      <a:gd name="T51" fmla="*/ 120 h 1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4" h="120">
                        <a:moveTo>
                          <a:pt x="0" y="11"/>
                        </a:moveTo>
                        <a:lnTo>
                          <a:pt x="68" y="5"/>
                        </a:lnTo>
                        <a:lnTo>
                          <a:pt x="152" y="0"/>
                        </a:lnTo>
                        <a:lnTo>
                          <a:pt x="148" y="16"/>
                        </a:lnTo>
                        <a:lnTo>
                          <a:pt x="167" y="12"/>
                        </a:lnTo>
                        <a:lnTo>
                          <a:pt x="173" y="23"/>
                        </a:lnTo>
                        <a:lnTo>
                          <a:pt x="154" y="32"/>
                        </a:lnTo>
                        <a:lnTo>
                          <a:pt x="158" y="49"/>
                        </a:lnTo>
                        <a:lnTo>
                          <a:pt x="138" y="76"/>
                        </a:lnTo>
                        <a:lnTo>
                          <a:pt x="123" y="93"/>
                        </a:lnTo>
                        <a:lnTo>
                          <a:pt x="132" y="115"/>
                        </a:lnTo>
                        <a:lnTo>
                          <a:pt x="25" y="119"/>
                        </a:lnTo>
                        <a:lnTo>
                          <a:pt x="24" y="106"/>
                        </a:lnTo>
                        <a:lnTo>
                          <a:pt x="3" y="103"/>
                        </a:lnTo>
                        <a:lnTo>
                          <a:pt x="3" y="32"/>
                        </a:lnTo>
                        <a:lnTo>
                          <a:pt x="0" y="11"/>
                        </a:lnTo>
                      </a:path>
                    </a:pathLst>
                  </a:custGeom>
                  <a:solidFill>
                    <a:srgbClr val="7FFFDF"/>
                  </a:solidFill>
                  <a:ln w="12700" cap="rnd" cmpd="sng">
                    <a:solidFill>
                      <a:srgbClr val="000000"/>
                    </a:solidFill>
                    <a:prstDash val="solid"/>
                    <a:round/>
                    <a:headEnd type="none" w="med" len="med"/>
                    <a:tailEnd type="none" w="med" len="med"/>
                  </a:ln>
                </p:spPr>
                <p:txBody>
                  <a:bodyPr/>
                  <a:lstStyle/>
                  <a:p>
                    <a:endParaRPr lang="zh-CN" altLang="en-US"/>
                  </a:p>
                </p:txBody>
              </p:sp>
              <p:sp>
                <p:nvSpPr>
                  <p:cNvPr id="291" name="Freeform 490"/>
                  <p:cNvSpPr>
                    <a:spLocks/>
                  </p:cNvSpPr>
                  <p:nvPr/>
                </p:nvSpPr>
                <p:spPr bwMode="auto">
                  <a:xfrm>
                    <a:off x="2588" y="1343"/>
                    <a:ext cx="213" cy="127"/>
                  </a:xfrm>
                  <a:custGeom>
                    <a:avLst/>
                    <a:gdLst>
                      <a:gd name="T0" fmla="*/ 0 w 213"/>
                      <a:gd name="T1" fmla="*/ 3 h 127"/>
                      <a:gd name="T2" fmla="*/ 106 w 213"/>
                      <a:gd name="T3" fmla="*/ 0 h 127"/>
                      <a:gd name="T4" fmla="*/ 125 w 213"/>
                      <a:gd name="T5" fmla="*/ 26 h 127"/>
                      <a:gd name="T6" fmla="*/ 109 w 213"/>
                      <a:gd name="T7" fmla="*/ 57 h 127"/>
                      <a:gd name="T8" fmla="*/ 103 w 213"/>
                      <a:gd name="T9" fmla="*/ 70 h 127"/>
                      <a:gd name="T10" fmla="*/ 175 w 213"/>
                      <a:gd name="T11" fmla="*/ 65 h 127"/>
                      <a:gd name="T12" fmla="*/ 179 w 213"/>
                      <a:gd name="T13" fmla="*/ 85 h 127"/>
                      <a:gd name="T14" fmla="*/ 158 w 213"/>
                      <a:gd name="T15" fmla="*/ 83 h 127"/>
                      <a:gd name="T16" fmla="*/ 148 w 213"/>
                      <a:gd name="T17" fmla="*/ 92 h 127"/>
                      <a:gd name="T18" fmla="*/ 159 w 213"/>
                      <a:gd name="T19" fmla="*/ 97 h 127"/>
                      <a:gd name="T20" fmla="*/ 178 w 213"/>
                      <a:gd name="T21" fmla="*/ 91 h 127"/>
                      <a:gd name="T22" fmla="*/ 179 w 213"/>
                      <a:gd name="T23" fmla="*/ 100 h 127"/>
                      <a:gd name="T24" fmla="*/ 191 w 213"/>
                      <a:gd name="T25" fmla="*/ 92 h 127"/>
                      <a:gd name="T26" fmla="*/ 198 w 213"/>
                      <a:gd name="T27" fmla="*/ 92 h 127"/>
                      <a:gd name="T28" fmla="*/ 189 w 213"/>
                      <a:gd name="T29" fmla="*/ 109 h 127"/>
                      <a:gd name="T30" fmla="*/ 207 w 213"/>
                      <a:gd name="T31" fmla="*/ 112 h 127"/>
                      <a:gd name="T32" fmla="*/ 212 w 213"/>
                      <a:gd name="T33" fmla="*/ 121 h 127"/>
                      <a:gd name="T34" fmla="*/ 204 w 213"/>
                      <a:gd name="T35" fmla="*/ 124 h 127"/>
                      <a:gd name="T36" fmla="*/ 193 w 213"/>
                      <a:gd name="T37" fmla="*/ 118 h 127"/>
                      <a:gd name="T38" fmla="*/ 173 w 213"/>
                      <a:gd name="T39" fmla="*/ 114 h 127"/>
                      <a:gd name="T40" fmla="*/ 177 w 213"/>
                      <a:gd name="T41" fmla="*/ 125 h 127"/>
                      <a:gd name="T42" fmla="*/ 167 w 213"/>
                      <a:gd name="T43" fmla="*/ 126 h 127"/>
                      <a:gd name="T44" fmla="*/ 158 w 213"/>
                      <a:gd name="T45" fmla="*/ 116 h 127"/>
                      <a:gd name="T46" fmla="*/ 153 w 213"/>
                      <a:gd name="T47" fmla="*/ 122 h 127"/>
                      <a:gd name="T48" fmla="*/ 122 w 213"/>
                      <a:gd name="T49" fmla="*/ 122 h 127"/>
                      <a:gd name="T50" fmla="*/ 122 w 213"/>
                      <a:gd name="T51" fmla="*/ 116 h 127"/>
                      <a:gd name="T52" fmla="*/ 111 w 213"/>
                      <a:gd name="T53" fmla="*/ 109 h 127"/>
                      <a:gd name="T54" fmla="*/ 87 w 213"/>
                      <a:gd name="T55" fmla="*/ 108 h 127"/>
                      <a:gd name="T56" fmla="*/ 107 w 213"/>
                      <a:gd name="T57" fmla="*/ 116 h 127"/>
                      <a:gd name="T58" fmla="*/ 80 w 213"/>
                      <a:gd name="T59" fmla="*/ 120 h 127"/>
                      <a:gd name="T60" fmla="*/ 37 w 213"/>
                      <a:gd name="T61" fmla="*/ 115 h 127"/>
                      <a:gd name="T62" fmla="*/ 21 w 213"/>
                      <a:gd name="T63" fmla="*/ 116 h 127"/>
                      <a:gd name="T64" fmla="*/ 27 w 213"/>
                      <a:gd name="T65" fmla="*/ 74 h 127"/>
                      <a:gd name="T66" fmla="*/ 1 w 213"/>
                      <a:gd name="T67" fmla="*/ 40 h 127"/>
                      <a:gd name="T68" fmla="*/ 0 w 213"/>
                      <a:gd name="T69" fmla="*/ 3 h 1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3"/>
                      <a:gd name="T106" fmla="*/ 0 h 127"/>
                      <a:gd name="T107" fmla="*/ 213 w 213"/>
                      <a:gd name="T108" fmla="*/ 127 h 1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3" h="127">
                        <a:moveTo>
                          <a:pt x="0" y="3"/>
                        </a:moveTo>
                        <a:lnTo>
                          <a:pt x="106" y="0"/>
                        </a:lnTo>
                        <a:lnTo>
                          <a:pt x="125" y="26"/>
                        </a:lnTo>
                        <a:lnTo>
                          <a:pt x="109" y="57"/>
                        </a:lnTo>
                        <a:lnTo>
                          <a:pt x="103" y="70"/>
                        </a:lnTo>
                        <a:lnTo>
                          <a:pt x="175" y="65"/>
                        </a:lnTo>
                        <a:lnTo>
                          <a:pt x="179" y="85"/>
                        </a:lnTo>
                        <a:lnTo>
                          <a:pt x="158" y="83"/>
                        </a:lnTo>
                        <a:lnTo>
                          <a:pt x="148" y="92"/>
                        </a:lnTo>
                        <a:lnTo>
                          <a:pt x="159" y="97"/>
                        </a:lnTo>
                        <a:lnTo>
                          <a:pt x="178" y="91"/>
                        </a:lnTo>
                        <a:lnTo>
                          <a:pt x="179" y="100"/>
                        </a:lnTo>
                        <a:lnTo>
                          <a:pt x="191" y="92"/>
                        </a:lnTo>
                        <a:lnTo>
                          <a:pt x="198" y="92"/>
                        </a:lnTo>
                        <a:lnTo>
                          <a:pt x="189" y="109"/>
                        </a:lnTo>
                        <a:lnTo>
                          <a:pt x="207" y="112"/>
                        </a:lnTo>
                        <a:lnTo>
                          <a:pt x="212" y="121"/>
                        </a:lnTo>
                        <a:lnTo>
                          <a:pt x="204" y="124"/>
                        </a:lnTo>
                        <a:lnTo>
                          <a:pt x="193" y="118"/>
                        </a:lnTo>
                        <a:lnTo>
                          <a:pt x="173" y="114"/>
                        </a:lnTo>
                        <a:lnTo>
                          <a:pt x="177" y="125"/>
                        </a:lnTo>
                        <a:lnTo>
                          <a:pt x="167" y="126"/>
                        </a:lnTo>
                        <a:lnTo>
                          <a:pt x="158" y="116"/>
                        </a:lnTo>
                        <a:lnTo>
                          <a:pt x="153" y="122"/>
                        </a:lnTo>
                        <a:lnTo>
                          <a:pt x="122" y="122"/>
                        </a:lnTo>
                        <a:lnTo>
                          <a:pt x="122" y="116"/>
                        </a:lnTo>
                        <a:lnTo>
                          <a:pt x="111" y="109"/>
                        </a:lnTo>
                        <a:lnTo>
                          <a:pt x="87" y="108"/>
                        </a:lnTo>
                        <a:lnTo>
                          <a:pt x="107" y="116"/>
                        </a:lnTo>
                        <a:lnTo>
                          <a:pt x="80" y="120"/>
                        </a:lnTo>
                        <a:lnTo>
                          <a:pt x="37" y="115"/>
                        </a:lnTo>
                        <a:lnTo>
                          <a:pt x="21" y="116"/>
                        </a:lnTo>
                        <a:lnTo>
                          <a:pt x="27" y="74"/>
                        </a:lnTo>
                        <a:lnTo>
                          <a:pt x="1" y="40"/>
                        </a:lnTo>
                        <a:lnTo>
                          <a:pt x="0" y="3"/>
                        </a:lnTo>
                      </a:path>
                    </a:pathLst>
                  </a:custGeom>
                  <a:solidFill>
                    <a:srgbClr val="FF7F9F"/>
                  </a:solidFill>
                  <a:ln w="12700" cap="rnd" cmpd="sng">
                    <a:solidFill>
                      <a:srgbClr val="000000"/>
                    </a:solidFill>
                    <a:prstDash val="solid"/>
                    <a:round/>
                    <a:headEnd type="none" w="med" len="med"/>
                    <a:tailEnd type="none" w="med" len="med"/>
                  </a:ln>
                </p:spPr>
                <p:txBody>
                  <a:bodyPr/>
                  <a:lstStyle/>
                  <a:p>
                    <a:endParaRPr lang="zh-CN" altLang="en-US"/>
                  </a:p>
                </p:txBody>
              </p:sp>
              <p:sp>
                <p:nvSpPr>
                  <p:cNvPr id="292" name="Freeform 491"/>
                  <p:cNvSpPr>
                    <a:spLocks/>
                  </p:cNvSpPr>
                  <p:nvPr/>
                </p:nvSpPr>
                <p:spPr bwMode="auto">
                  <a:xfrm>
                    <a:off x="2444" y="812"/>
                    <a:ext cx="237" cy="198"/>
                  </a:xfrm>
                  <a:custGeom>
                    <a:avLst/>
                    <a:gdLst>
                      <a:gd name="T0" fmla="*/ 0 w 237"/>
                      <a:gd name="T1" fmla="*/ 15 h 198"/>
                      <a:gd name="T2" fmla="*/ 62 w 237"/>
                      <a:gd name="T3" fmla="*/ 15 h 198"/>
                      <a:gd name="T4" fmla="*/ 61 w 237"/>
                      <a:gd name="T5" fmla="*/ 0 h 198"/>
                      <a:gd name="T6" fmla="*/ 75 w 237"/>
                      <a:gd name="T7" fmla="*/ 4 h 198"/>
                      <a:gd name="T8" fmla="*/ 77 w 237"/>
                      <a:gd name="T9" fmla="*/ 16 h 198"/>
                      <a:gd name="T10" fmla="*/ 107 w 237"/>
                      <a:gd name="T11" fmla="*/ 29 h 198"/>
                      <a:gd name="T12" fmla="*/ 116 w 237"/>
                      <a:gd name="T13" fmla="*/ 23 h 198"/>
                      <a:gd name="T14" fmla="*/ 133 w 237"/>
                      <a:gd name="T15" fmla="*/ 23 h 198"/>
                      <a:gd name="T16" fmla="*/ 147 w 237"/>
                      <a:gd name="T17" fmla="*/ 35 h 198"/>
                      <a:gd name="T18" fmla="*/ 156 w 237"/>
                      <a:gd name="T19" fmla="*/ 31 h 198"/>
                      <a:gd name="T20" fmla="*/ 182 w 237"/>
                      <a:gd name="T21" fmla="*/ 35 h 198"/>
                      <a:gd name="T22" fmla="*/ 191 w 237"/>
                      <a:gd name="T23" fmla="*/ 27 h 198"/>
                      <a:gd name="T24" fmla="*/ 207 w 237"/>
                      <a:gd name="T25" fmla="*/ 33 h 198"/>
                      <a:gd name="T26" fmla="*/ 236 w 237"/>
                      <a:gd name="T27" fmla="*/ 33 h 198"/>
                      <a:gd name="T28" fmla="*/ 189 w 237"/>
                      <a:gd name="T29" fmla="*/ 57 h 198"/>
                      <a:gd name="T30" fmla="*/ 166 w 237"/>
                      <a:gd name="T31" fmla="*/ 78 h 198"/>
                      <a:gd name="T32" fmla="*/ 170 w 237"/>
                      <a:gd name="T33" fmla="*/ 109 h 198"/>
                      <a:gd name="T34" fmla="*/ 154 w 237"/>
                      <a:gd name="T35" fmla="*/ 122 h 198"/>
                      <a:gd name="T36" fmla="*/ 161 w 237"/>
                      <a:gd name="T37" fmla="*/ 131 h 198"/>
                      <a:gd name="T38" fmla="*/ 161 w 237"/>
                      <a:gd name="T39" fmla="*/ 154 h 198"/>
                      <a:gd name="T40" fmla="*/ 177 w 237"/>
                      <a:gd name="T41" fmla="*/ 154 h 198"/>
                      <a:gd name="T42" fmla="*/ 201 w 237"/>
                      <a:gd name="T43" fmla="*/ 171 h 198"/>
                      <a:gd name="T44" fmla="*/ 210 w 237"/>
                      <a:gd name="T45" fmla="*/ 191 h 198"/>
                      <a:gd name="T46" fmla="*/ 43 w 237"/>
                      <a:gd name="T47" fmla="*/ 197 h 198"/>
                      <a:gd name="T48" fmla="*/ 44 w 237"/>
                      <a:gd name="T49" fmla="*/ 142 h 198"/>
                      <a:gd name="T50" fmla="*/ 29 w 237"/>
                      <a:gd name="T51" fmla="*/ 131 h 198"/>
                      <a:gd name="T52" fmla="*/ 34 w 237"/>
                      <a:gd name="T53" fmla="*/ 116 h 198"/>
                      <a:gd name="T54" fmla="*/ 39 w 237"/>
                      <a:gd name="T55" fmla="*/ 108 h 198"/>
                      <a:gd name="T56" fmla="*/ 29 w 237"/>
                      <a:gd name="T57" fmla="*/ 70 h 198"/>
                      <a:gd name="T58" fmla="*/ 15 w 237"/>
                      <a:gd name="T59" fmla="*/ 45 h 198"/>
                      <a:gd name="T60" fmla="*/ 0 w 237"/>
                      <a:gd name="T61" fmla="*/ 15 h 19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37"/>
                      <a:gd name="T94" fmla="*/ 0 h 198"/>
                      <a:gd name="T95" fmla="*/ 237 w 237"/>
                      <a:gd name="T96" fmla="*/ 198 h 19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37" h="198">
                        <a:moveTo>
                          <a:pt x="0" y="15"/>
                        </a:moveTo>
                        <a:lnTo>
                          <a:pt x="62" y="15"/>
                        </a:lnTo>
                        <a:lnTo>
                          <a:pt x="61" y="0"/>
                        </a:lnTo>
                        <a:lnTo>
                          <a:pt x="75" y="4"/>
                        </a:lnTo>
                        <a:lnTo>
                          <a:pt x="77" y="16"/>
                        </a:lnTo>
                        <a:lnTo>
                          <a:pt x="107" y="29"/>
                        </a:lnTo>
                        <a:lnTo>
                          <a:pt x="116" y="23"/>
                        </a:lnTo>
                        <a:lnTo>
                          <a:pt x="133" y="23"/>
                        </a:lnTo>
                        <a:lnTo>
                          <a:pt x="147" y="35"/>
                        </a:lnTo>
                        <a:lnTo>
                          <a:pt x="156" y="31"/>
                        </a:lnTo>
                        <a:lnTo>
                          <a:pt x="182" y="35"/>
                        </a:lnTo>
                        <a:lnTo>
                          <a:pt x="191" y="27"/>
                        </a:lnTo>
                        <a:lnTo>
                          <a:pt x="207" y="33"/>
                        </a:lnTo>
                        <a:lnTo>
                          <a:pt x="236" y="33"/>
                        </a:lnTo>
                        <a:lnTo>
                          <a:pt x="189" y="57"/>
                        </a:lnTo>
                        <a:lnTo>
                          <a:pt x="166" y="78"/>
                        </a:lnTo>
                        <a:lnTo>
                          <a:pt x="170" y="109"/>
                        </a:lnTo>
                        <a:lnTo>
                          <a:pt x="154" y="122"/>
                        </a:lnTo>
                        <a:lnTo>
                          <a:pt x="161" y="131"/>
                        </a:lnTo>
                        <a:lnTo>
                          <a:pt x="161" y="154"/>
                        </a:lnTo>
                        <a:lnTo>
                          <a:pt x="177" y="154"/>
                        </a:lnTo>
                        <a:lnTo>
                          <a:pt x="201" y="171"/>
                        </a:lnTo>
                        <a:lnTo>
                          <a:pt x="210" y="191"/>
                        </a:lnTo>
                        <a:lnTo>
                          <a:pt x="43" y="197"/>
                        </a:lnTo>
                        <a:lnTo>
                          <a:pt x="44" y="142"/>
                        </a:lnTo>
                        <a:lnTo>
                          <a:pt x="29" y="131"/>
                        </a:lnTo>
                        <a:lnTo>
                          <a:pt x="34" y="116"/>
                        </a:lnTo>
                        <a:lnTo>
                          <a:pt x="39" y="108"/>
                        </a:lnTo>
                        <a:lnTo>
                          <a:pt x="29" y="70"/>
                        </a:lnTo>
                        <a:lnTo>
                          <a:pt x="15" y="45"/>
                        </a:lnTo>
                        <a:lnTo>
                          <a:pt x="0" y="15"/>
                        </a:lnTo>
                      </a:path>
                    </a:pathLst>
                  </a:custGeom>
                  <a:solidFill>
                    <a:srgbClr val="5FC000"/>
                  </a:solidFill>
                  <a:ln w="12700" cap="rnd" cmpd="sng">
                    <a:solidFill>
                      <a:srgbClr val="000000"/>
                    </a:solidFill>
                    <a:prstDash val="solid"/>
                    <a:round/>
                    <a:headEnd type="none" w="med" len="med"/>
                    <a:tailEnd type="none" w="med" len="med"/>
                  </a:ln>
                </p:spPr>
                <p:txBody>
                  <a:bodyPr/>
                  <a:lstStyle/>
                  <a:p>
                    <a:endParaRPr lang="zh-CN" altLang="en-US"/>
                  </a:p>
                </p:txBody>
              </p:sp>
              <p:sp>
                <p:nvSpPr>
                  <p:cNvPr id="293" name="Freeform 492"/>
                  <p:cNvSpPr>
                    <a:spLocks/>
                  </p:cNvSpPr>
                  <p:nvPr/>
                </p:nvSpPr>
                <p:spPr bwMode="auto">
                  <a:xfrm>
                    <a:off x="2597" y="880"/>
                    <a:ext cx="179" cy="156"/>
                  </a:xfrm>
                  <a:custGeom>
                    <a:avLst/>
                    <a:gdLst>
                      <a:gd name="T0" fmla="*/ 13 w 179"/>
                      <a:gd name="T1" fmla="*/ 10 h 156"/>
                      <a:gd name="T2" fmla="*/ 26 w 179"/>
                      <a:gd name="T3" fmla="*/ 9 h 156"/>
                      <a:gd name="T4" fmla="*/ 38 w 179"/>
                      <a:gd name="T5" fmla="*/ 9 h 156"/>
                      <a:gd name="T6" fmla="*/ 46 w 179"/>
                      <a:gd name="T7" fmla="*/ 0 h 156"/>
                      <a:gd name="T8" fmla="*/ 52 w 179"/>
                      <a:gd name="T9" fmla="*/ 11 h 156"/>
                      <a:gd name="T10" fmla="*/ 71 w 179"/>
                      <a:gd name="T11" fmla="*/ 11 h 156"/>
                      <a:gd name="T12" fmla="*/ 81 w 179"/>
                      <a:gd name="T13" fmla="*/ 22 h 156"/>
                      <a:gd name="T14" fmla="*/ 101 w 179"/>
                      <a:gd name="T15" fmla="*/ 19 h 156"/>
                      <a:gd name="T16" fmla="*/ 115 w 179"/>
                      <a:gd name="T17" fmla="*/ 26 h 156"/>
                      <a:gd name="T18" fmla="*/ 140 w 179"/>
                      <a:gd name="T19" fmla="*/ 31 h 156"/>
                      <a:gd name="T20" fmla="*/ 144 w 179"/>
                      <a:gd name="T21" fmla="*/ 39 h 156"/>
                      <a:gd name="T22" fmla="*/ 157 w 179"/>
                      <a:gd name="T23" fmla="*/ 39 h 156"/>
                      <a:gd name="T24" fmla="*/ 153 w 179"/>
                      <a:gd name="T25" fmla="*/ 47 h 156"/>
                      <a:gd name="T26" fmla="*/ 158 w 179"/>
                      <a:gd name="T27" fmla="*/ 56 h 156"/>
                      <a:gd name="T28" fmla="*/ 149 w 179"/>
                      <a:gd name="T29" fmla="*/ 68 h 156"/>
                      <a:gd name="T30" fmla="*/ 155 w 179"/>
                      <a:gd name="T31" fmla="*/ 70 h 156"/>
                      <a:gd name="T32" fmla="*/ 169 w 179"/>
                      <a:gd name="T33" fmla="*/ 58 h 156"/>
                      <a:gd name="T34" fmla="*/ 168 w 179"/>
                      <a:gd name="T35" fmla="*/ 53 h 156"/>
                      <a:gd name="T36" fmla="*/ 174 w 179"/>
                      <a:gd name="T37" fmla="*/ 52 h 156"/>
                      <a:gd name="T38" fmla="*/ 178 w 179"/>
                      <a:gd name="T39" fmla="*/ 58 h 156"/>
                      <a:gd name="T40" fmla="*/ 167 w 179"/>
                      <a:gd name="T41" fmla="*/ 66 h 156"/>
                      <a:gd name="T42" fmla="*/ 163 w 179"/>
                      <a:gd name="T43" fmla="*/ 86 h 156"/>
                      <a:gd name="T44" fmla="*/ 163 w 179"/>
                      <a:gd name="T45" fmla="*/ 119 h 156"/>
                      <a:gd name="T46" fmla="*/ 169 w 179"/>
                      <a:gd name="T47" fmla="*/ 124 h 156"/>
                      <a:gd name="T48" fmla="*/ 166 w 179"/>
                      <a:gd name="T49" fmla="*/ 145 h 156"/>
                      <a:gd name="T50" fmla="*/ 82 w 179"/>
                      <a:gd name="T51" fmla="*/ 155 h 156"/>
                      <a:gd name="T52" fmla="*/ 61 w 179"/>
                      <a:gd name="T53" fmla="*/ 145 h 156"/>
                      <a:gd name="T54" fmla="*/ 65 w 179"/>
                      <a:gd name="T55" fmla="*/ 133 h 156"/>
                      <a:gd name="T56" fmla="*/ 55 w 179"/>
                      <a:gd name="T57" fmla="*/ 120 h 156"/>
                      <a:gd name="T58" fmla="*/ 46 w 179"/>
                      <a:gd name="T59" fmla="*/ 103 h 156"/>
                      <a:gd name="T60" fmla="*/ 22 w 179"/>
                      <a:gd name="T61" fmla="*/ 86 h 156"/>
                      <a:gd name="T62" fmla="*/ 8 w 179"/>
                      <a:gd name="T63" fmla="*/ 86 h 156"/>
                      <a:gd name="T64" fmla="*/ 8 w 179"/>
                      <a:gd name="T65" fmla="*/ 63 h 156"/>
                      <a:gd name="T66" fmla="*/ 0 w 179"/>
                      <a:gd name="T67" fmla="*/ 55 h 156"/>
                      <a:gd name="T68" fmla="*/ 17 w 179"/>
                      <a:gd name="T69" fmla="*/ 41 h 156"/>
                      <a:gd name="T70" fmla="*/ 13 w 179"/>
                      <a:gd name="T71" fmla="*/ 10 h 15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9"/>
                      <a:gd name="T109" fmla="*/ 0 h 156"/>
                      <a:gd name="T110" fmla="*/ 179 w 179"/>
                      <a:gd name="T111" fmla="*/ 156 h 15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9" h="156">
                        <a:moveTo>
                          <a:pt x="13" y="10"/>
                        </a:moveTo>
                        <a:lnTo>
                          <a:pt x="26" y="9"/>
                        </a:lnTo>
                        <a:lnTo>
                          <a:pt x="38" y="9"/>
                        </a:lnTo>
                        <a:lnTo>
                          <a:pt x="46" y="0"/>
                        </a:lnTo>
                        <a:lnTo>
                          <a:pt x="52" y="11"/>
                        </a:lnTo>
                        <a:lnTo>
                          <a:pt x="71" y="11"/>
                        </a:lnTo>
                        <a:lnTo>
                          <a:pt x="81" y="22"/>
                        </a:lnTo>
                        <a:lnTo>
                          <a:pt x="101" y="19"/>
                        </a:lnTo>
                        <a:lnTo>
                          <a:pt x="115" y="26"/>
                        </a:lnTo>
                        <a:lnTo>
                          <a:pt x="140" y="31"/>
                        </a:lnTo>
                        <a:lnTo>
                          <a:pt x="144" y="39"/>
                        </a:lnTo>
                        <a:lnTo>
                          <a:pt x="157" y="39"/>
                        </a:lnTo>
                        <a:lnTo>
                          <a:pt x="153" y="47"/>
                        </a:lnTo>
                        <a:lnTo>
                          <a:pt x="158" y="56"/>
                        </a:lnTo>
                        <a:lnTo>
                          <a:pt x="149" y="68"/>
                        </a:lnTo>
                        <a:lnTo>
                          <a:pt x="155" y="70"/>
                        </a:lnTo>
                        <a:lnTo>
                          <a:pt x="169" y="58"/>
                        </a:lnTo>
                        <a:lnTo>
                          <a:pt x="168" y="53"/>
                        </a:lnTo>
                        <a:lnTo>
                          <a:pt x="174" y="52"/>
                        </a:lnTo>
                        <a:lnTo>
                          <a:pt x="178" y="58"/>
                        </a:lnTo>
                        <a:lnTo>
                          <a:pt x="167" y="66"/>
                        </a:lnTo>
                        <a:lnTo>
                          <a:pt x="163" y="86"/>
                        </a:lnTo>
                        <a:lnTo>
                          <a:pt x="163" y="119"/>
                        </a:lnTo>
                        <a:lnTo>
                          <a:pt x="169" y="124"/>
                        </a:lnTo>
                        <a:lnTo>
                          <a:pt x="166" y="145"/>
                        </a:lnTo>
                        <a:lnTo>
                          <a:pt x="82" y="155"/>
                        </a:lnTo>
                        <a:lnTo>
                          <a:pt x="61" y="145"/>
                        </a:lnTo>
                        <a:lnTo>
                          <a:pt x="65" y="133"/>
                        </a:lnTo>
                        <a:lnTo>
                          <a:pt x="55" y="120"/>
                        </a:lnTo>
                        <a:lnTo>
                          <a:pt x="46" y="103"/>
                        </a:lnTo>
                        <a:lnTo>
                          <a:pt x="22" y="86"/>
                        </a:lnTo>
                        <a:lnTo>
                          <a:pt x="8" y="86"/>
                        </a:lnTo>
                        <a:lnTo>
                          <a:pt x="8" y="63"/>
                        </a:lnTo>
                        <a:lnTo>
                          <a:pt x="0" y="55"/>
                        </a:lnTo>
                        <a:lnTo>
                          <a:pt x="17" y="41"/>
                        </a:lnTo>
                        <a:lnTo>
                          <a:pt x="13" y="10"/>
                        </a:lnTo>
                      </a:path>
                    </a:pathLst>
                  </a:custGeom>
                  <a:solidFill>
                    <a:srgbClr val="000080"/>
                  </a:solidFill>
                  <a:ln w="12700" cap="rnd" cmpd="sng">
                    <a:solidFill>
                      <a:srgbClr val="000000"/>
                    </a:solidFill>
                    <a:prstDash val="solid"/>
                    <a:round/>
                    <a:headEnd type="none" w="med" len="med"/>
                    <a:tailEnd type="none" w="med" len="med"/>
                  </a:ln>
                </p:spPr>
                <p:txBody>
                  <a:bodyPr/>
                  <a:lstStyle/>
                  <a:p>
                    <a:endParaRPr lang="zh-CN" altLang="en-US"/>
                  </a:p>
                </p:txBody>
              </p:sp>
              <p:sp>
                <p:nvSpPr>
                  <p:cNvPr id="294" name="Freeform 493"/>
                  <p:cNvSpPr>
                    <a:spLocks/>
                  </p:cNvSpPr>
                  <p:nvPr/>
                </p:nvSpPr>
                <p:spPr bwMode="auto">
                  <a:xfrm>
                    <a:off x="2483" y="1003"/>
                    <a:ext cx="209" cy="102"/>
                  </a:xfrm>
                  <a:custGeom>
                    <a:avLst/>
                    <a:gdLst>
                      <a:gd name="T0" fmla="*/ 3 w 209"/>
                      <a:gd name="T1" fmla="*/ 5 h 102"/>
                      <a:gd name="T2" fmla="*/ 0 w 209"/>
                      <a:gd name="T3" fmla="*/ 23 h 102"/>
                      <a:gd name="T4" fmla="*/ 5 w 209"/>
                      <a:gd name="T5" fmla="*/ 42 h 102"/>
                      <a:gd name="T6" fmla="*/ 24 w 209"/>
                      <a:gd name="T7" fmla="*/ 80 h 102"/>
                      <a:gd name="T8" fmla="*/ 35 w 209"/>
                      <a:gd name="T9" fmla="*/ 101 h 102"/>
                      <a:gd name="T10" fmla="*/ 157 w 209"/>
                      <a:gd name="T11" fmla="*/ 96 h 102"/>
                      <a:gd name="T12" fmla="*/ 177 w 209"/>
                      <a:gd name="T13" fmla="*/ 101 h 102"/>
                      <a:gd name="T14" fmla="*/ 189 w 209"/>
                      <a:gd name="T15" fmla="*/ 81 h 102"/>
                      <a:gd name="T16" fmla="*/ 185 w 209"/>
                      <a:gd name="T17" fmla="*/ 67 h 102"/>
                      <a:gd name="T18" fmla="*/ 205 w 209"/>
                      <a:gd name="T19" fmla="*/ 64 h 102"/>
                      <a:gd name="T20" fmla="*/ 208 w 209"/>
                      <a:gd name="T21" fmla="*/ 42 h 102"/>
                      <a:gd name="T22" fmla="*/ 196 w 209"/>
                      <a:gd name="T23" fmla="*/ 33 h 102"/>
                      <a:gd name="T24" fmla="*/ 175 w 209"/>
                      <a:gd name="T25" fmla="*/ 23 h 102"/>
                      <a:gd name="T26" fmla="*/ 179 w 209"/>
                      <a:gd name="T27" fmla="*/ 10 h 102"/>
                      <a:gd name="T28" fmla="*/ 170 w 209"/>
                      <a:gd name="T29" fmla="*/ 0 h 102"/>
                      <a:gd name="T30" fmla="*/ 124 w 209"/>
                      <a:gd name="T31" fmla="*/ 1 h 102"/>
                      <a:gd name="T32" fmla="*/ 78 w 209"/>
                      <a:gd name="T33" fmla="*/ 3 h 102"/>
                      <a:gd name="T34" fmla="*/ 3 w 209"/>
                      <a:gd name="T35" fmla="*/ 5 h 1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9"/>
                      <a:gd name="T55" fmla="*/ 0 h 102"/>
                      <a:gd name="T56" fmla="*/ 209 w 209"/>
                      <a:gd name="T57" fmla="*/ 102 h 10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9" h="102">
                        <a:moveTo>
                          <a:pt x="3" y="5"/>
                        </a:moveTo>
                        <a:lnTo>
                          <a:pt x="0" y="23"/>
                        </a:lnTo>
                        <a:lnTo>
                          <a:pt x="5" y="42"/>
                        </a:lnTo>
                        <a:lnTo>
                          <a:pt x="24" y="80"/>
                        </a:lnTo>
                        <a:lnTo>
                          <a:pt x="35" y="101"/>
                        </a:lnTo>
                        <a:lnTo>
                          <a:pt x="157" y="96"/>
                        </a:lnTo>
                        <a:lnTo>
                          <a:pt x="177" y="101"/>
                        </a:lnTo>
                        <a:lnTo>
                          <a:pt x="189" y="81"/>
                        </a:lnTo>
                        <a:lnTo>
                          <a:pt x="185" y="67"/>
                        </a:lnTo>
                        <a:lnTo>
                          <a:pt x="205" y="64"/>
                        </a:lnTo>
                        <a:lnTo>
                          <a:pt x="208" y="42"/>
                        </a:lnTo>
                        <a:lnTo>
                          <a:pt x="196" y="33"/>
                        </a:lnTo>
                        <a:lnTo>
                          <a:pt x="175" y="23"/>
                        </a:lnTo>
                        <a:lnTo>
                          <a:pt x="179" y="10"/>
                        </a:lnTo>
                        <a:lnTo>
                          <a:pt x="170" y="0"/>
                        </a:lnTo>
                        <a:lnTo>
                          <a:pt x="124" y="1"/>
                        </a:lnTo>
                        <a:lnTo>
                          <a:pt x="78" y="3"/>
                        </a:lnTo>
                        <a:lnTo>
                          <a:pt x="3" y="5"/>
                        </a:lnTo>
                      </a:path>
                    </a:pathLst>
                  </a:custGeom>
                  <a:solidFill>
                    <a:srgbClr val="00BFDF"/>
                  </a:solidFill>
                  <a:ln w="12700" cap="rnd" cmpd="sng">
                    <a:solidFill>
                      <a:srgbClr val="000000"/>
                    </a:solidFill>
                    <a:prstDash val="solid"/>
                    <a:round/>
                    <a:headEnd type="none" w="med" len="med"/>
                    <a:tailEnd type="none" w="med" len="med"/>
                  </a:ln>
                </p:spPr>
                <p:txBody>
                  <a:bodyPr/>
                  <a:lstStyle/>
                  <a:p>
                    <a:endParaRPr lang="zh-CN" altLang="en-US"/>
                  </a:p>
                </p:txBody>
              </p:sp>
              <p:sp>
                <p:nvSpPr>
                  <p:cNvPr id="295" name="Freeform 494"/>
                  <p:cNvSpPr>
                    <a:spLocks/>
                  </p:cNvSpPr>
                  <p:nvPr/>
                </p:nvSpPr>
                <p:spPr bwMode="auto">
                  <a:xfrm>
                    <a:off x="2668" y="857"/>
                    <a:ext cx="193" cy="63"/>
                  </a:xfrm>
                  <a:custGeom>
                    <a:avLst/>
                    <a:gdLst>
                      <a:gd name="T0" fmla="*/ 0 w 193"/>
                      <a:gd name="T1" fmla="*/ 34 h 63"/>
                      <a:gd name="T2" fmla="*/ 43 w 193"/>
                      <a:gd name="T3" fmla="*/ 0 h 63"/>
                      <a:gd name="T4" fmla="*/ 35 w 193"/>
                      <a:gd name="T5" fmla="*/ 14 h 63"/>
                      <a:gd name="T6" fmla="*/ 41 w 193"/>
                      <a:gd name="T7" fmla="*/ 18 h 63"/>
                      <a:gd name="T8" fmla="*/ 55 w 193"/>
                      <a:gd name="T9" fmla="*/ 12 h 63"/>
                      <a:gd name="T10" fmla="*/ 84 w 193"/>
                      <a:gd name="T11" fmla="*/ 21 h 63"/>
                      <a:gd name="T12" fmla="*/ 97 w 193"/>
                      <a:gd name="T13" fmla="*/ 14 h 63"/>
                      <a:gd name="T14" fmla="*/ 137 w 193"/>
                      <a:gd name="T15" fmla="*/ 10 h 63"/>
                      <a:gd name="T16" fmla="*/ 144 w 193"/>
                      <a:gd name="T17" fmla="*/ 19 h 63"/>
                      <a:gd name="T18" fmla="*/ 160 w 193"/>
                      <a:gd name="T19" fmla="*/ 17 h 63"/>
                      <a:gd name="T20" fmla="*/ 190 w 193"/>
                      <a:gd name="T21" fmla="*/ 26 h 63"/>
                      <a:gd name="T22" fmla="*/ 192 w 193"/>
                      <a:gd name="T23" fmla="*/ 33 h 63"/>
                      <a:gd name="T24" fmla="*/ 159 w 193"/>
                      <a:gd name="T25" fmla="*/ 38 h 63"/>
                      <a:gd name="T26" fmla="*/ 150 w 193"/>
                      <a:gd name="T27" fmla="*/ 34 h 63"/>
                      <a:gd name="T28" fmla="*/ 133 w 193"/>
                      <a:gd name="T29" fmla="*/ 36 h 63"/>
                      <a:gd name="T30" fmla="*/ 114 w 193"/>
                      <a:gd name="T31" fmla="*/ 44 h 63"/>
                      <a:gd name="T32" fmla="*/ 105 w 193"/>
                      <a:gd name="T33" fmla="*/ 45 h 63"/>
                      <a:gd name="T34" fmla="*/ 98 w 193"/>
                      <a:gd name="T35" fmla="*/ 38 h 63"/>
                      <a:gd name="T36" fmla="*/ 87 w 193"/>
                      <a:gd name="T37" fmla="*/ 62 h 63"/>
                      <a:gd name="T38" fmla="*/ 74 w 193"/>
                      <a:gd name="T39" fmla="*/ 62 h 63"/>
                      <a:gd name="T40" fmla="*/ 69 w 193"/>
                      <a:gd name="T41" fmla="*/ 53 h 63"/>
                      <a:gd name="T42" fmla="*/ 44 w 193"/>
                      <a:gd name="T43" fmla="*/ 49 h 63"/>
                      <a:gd name="T44" fmla="*/ 31 w 193"/>
                      <a:gd name="T45" fmla="*/ 42 h 63"/>
                      <a:gd name="T46" fmla="*/ 10 w 193"/>
                      <a:gd name="T47" fmla="*/ 44 h 63"/>
                      <a:gd name="T48" fmla="*/ 0 w 193"/>
                      <a:gd name="T49" fmla="*/ 34 h 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3"/>
                      <a:gd name="T76" fmla="*/ 0 h 63"/>
                      <a:gd name="T77" fmla="*/ 193 w 193"/>
                      <a:gd name="T78" fmla="*/ 63 h 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3" h="63">
                        <a:moveTo>
                          <a:pt x="0" y="34"/>
                        </a:moveTo>
                        <a:lnTo>
                          <a:pt x="43" y="0"/>
                        </a:lnTo>
                        <a:lnTo>
                          <a:pt x="35" y="14"/>
                        </a:lnTo>
                        <a:lnTo>
                          <a:pt x="41" y="18"/>
                        </a:lnTo>
                        <a:lnTo>
                          <a:pt x="55" y="12"/>
                        </a:lnTo>
                        <a:lnTo>
                          <a:pt x="84" y="21"/>
                        </a:lnTo>
                        <a:lnTo>
                          <a:pt x="97" y="14"/>
                        </a:lnTo>
                        <a:lnTo>
                          <a:pt x="137" y="10"/>
                        </a:lnTo>
                        <a:lnTo>
                          <a:pt x="144" y="19"/>
                        </a:lnTo>
                        <a:lnTo>
                          <a:pt x="160" y="17"/>
                        </a:lnTo>
                        <a:lnTo>
                          <a:pt x="190" y="26"/>
                        </a:lnTo>
                        <a:lnTo>
                          <a:pt x="192" y="33"/>
                        </a:lnTo>
                        <a:lnTo>
                          <a:pt x="159" y="38"/>
                        </a:lnTo>
                        <a:lnTo>
                          <a:pt x="150" y="34"/>
                        </a:lnTo>
                        <a:lnTo>
                          <a:pt x="133" y="36"/>
                        </a:lnTo>
                        <a:lnTo>
                          <a:pt x="114" y="44"/>
                        </a:lnTo>
                        <a:lnTo>
                          <a:pt x="105" y="45"/>
                        </a:lnTo>
                        <a:lnTo>
                          <a:pt x="98" y="38"/>
                        </a:lnTo>
                        <a:lnTo>
                          <a:pt x="87" y="62"/>
                        </a:lnTo>
                        <a:lnTo>
                          <a:pt x="74" y="62"/>
                        </a:lnTo>
                        <a:lnTo>
                          <a:pt x="69" y="53"/>
                        </a:lnTo>
                        <a:lnTo>
                          <a:pt x="44" y="49"/>
                        </a:lnTo>
                        <a:lnTo>
                          <a:pt x="31" y="42"/>
                        </a:lnTo>
                        <a:lnTo>
                          <a:pt x="10" y="44"/>
                        </a:lnTo>
                        <a:lnTo>
                          <a:pt x="0" y="34"/>
                        </a:lnTo>
                      </a:path>
                    </a:pathLst>
                  </a:custGeom>
                  <a:solidFill>
                    <a:srgbClr val="9F3F00"/>
                  </a:solidFill>
                  <a:ln w="12700" cap="rnd" cmpd="sng">
                    <a:solidFill>
                      <a:srgbClr val="000000"/>
                    </a:solidFill>
                    <a:prstDash val="solid"/>
                    <a:round/>
                    <a:headEnd type="none" w="med" len="med"/>
                    <a:tailEnd type="none" w="med" len="med"/>
                  </a:ln>
                </p:spPr>
                <p:txBody>
                  <a:bodyPr/>
                  <a:lstStyle/>
                  <a:p>
                    <a:endParaRPr lang="zh-CN" altLang="en-US"/>
                  </a:p>
                </p:txBody>
              </p:sp>
              <p:sp>
                <p:nvSpPr>
                  <p:cNvPr id="296" name="Freeform 495"/>
                  <p:cNvSpPr>
                    <a:spLocks/>
                  </p:cNvSpPr>
                  <p:nvPr/>
                </p:nvSpPr>
                <p:spPr bwMode="auto">
                  <a:xfrm>
                    <a:off x="2800" y="901"/>
                    <a:ext cx="139" cy="139"/>
                  </a:xfrm>
                  <a:custGeom>
                    <a:avLst/>
                    <a:gdLst>
                      <a:gd name="T0" fmla="*/ 35 w 139"/>
                      <a:gd name="T1" fmla="*/ 6 h 139"/>
                      <a:gd name="T2" fmla="*/ 40 w 139"/>
                      <a:gd name="T3" fmla="*/ 14 h 139"/>
                      <a:gd name="T4" fmla="*/ 30 w 139"/>
                      <a:gd name="T5" fmla="*/ 20 h 139"/>
                      <a:gd name="T6" fmla="*/ 30 w 139"/>
                      <a:gd name="T7" fmla="*/ 41 h 139"/>
                      <a:gd name="T8" fmla="*/ 25 w 139"/>
                      <a:gd name="T9" fmla="*/ 27 h 139"/>
                      <a:gd name="T10" fmla="*/ 5 w 139"/>
                      <a:gd name="T11" fmla="*/ 41 h 139"/>
                      <a:gd name="T12" fmla="*/ 0 w 139"/>
                      <a:gd name="T13" fmla="*/ 80 h 139"/>
                      <a:gd name="T14" fmla="*/ 13 w 139"/>
                      <a:gd name="T15" fmla="*/ 100 h 139"/>
                      <a:gd name="T16" fmla="*/ 14 w 139"/>
                      <a:gd name="T17" fmla="*/ 110 h 139"/>
                      <a:gd name="T18" fmla="*/ 15 w 139"/>
                      <a:gd name="T19" fmla="*/ 118 h 139"/>
                      <a:gd name="T20" fmla="*/ 14 w 139"/>
                      <a:gd name="T21" fmla="*/ 125 h 139"/>
                      <a:gd name="T22" fmla="*/ 12 w 139"/>
                      <a:gd name="T23" fmla="*/ 138 h 139"/>
                      <a:gd name="T24" fmla="*/ 66 w 139"/>
                      <a:gd name="T25" fmla="*/ 136 h 139"/>
                      <a:gd name="T26" fmla="*/ 137 w 139"/>
                      <a:gd name="T27" fmla="*/ 131 h 139"/>
                      <a:gd name="T28" fmla="*/ 124 w 139"/>
                      <a:gd name="T29" fmla="*/ 128 h 139"/>
                      <a:gd name="T30" fmla="*/ 117 w 139"/>
                      <a:gd name="T31" fmla="*/ 121 h 139"/>
                      <a:gd name="T32" fmla="*/ 128 w 139"/>
                      <a:gd name="T33" fmla="*/ 115 h 139"/>
                      <a:gd name="T34" fmla="*/ 128 w 139"/>
                      <a:gd name="T35" fmla="*/ 107 h 139"/>
                      <a:gd name="T36" fmla="*/ 123 w 139"/>
                      <a:gd name="T37" fmla="*/ 100 h 139"/>
                      <a:gd name="T38" fmla="*/ 128 w 139"/>
                      <a:gd name="T39" fmla="*/ 96 h 139"/>
                      <a:gd name="T40" fmla="*/ 138 w 139"/>
                      <a:gd name="T41" fmla="*/ 96 h 139"/>
                      <a:gd name="T42" fmla="*/ 136 w 139"/>
                      <a:gd name="T43" fmla="*/ 77 h 139"/>
                      <a:gd name="T44" fmla="*/ 133 w 139"/>
                      <a:gd name="T45" fmla="*/ 66 h 139"/>
                      <a:gd name="T46" fmla="*/ 128 w 139"/>
                      <a:gd name="T47" fmla="*/ 59 h 139"/>
                      <a:gd name="T48" fmla="*/ 122 w 139"/>
                      <a:gd name="T49" fmla="*/ 54 h 139"/>
                      <a:gd name="T50" fmla="*/ 113 w 139"/>
                      <a:gd name="T51" fmla="*/ 53 h 139"/>
                      <a:gd name="T52" fmla="*/ 104 w 139"/>
                      <a:gd name="T53" fmla="*/ 53 h 139"/>
                      <a:gd name="T54" fmla="*/ 95 w 139"/>
                      <a:gd name="T55" fmla="*/ 62 h 139"/>
                      <a:gd name="T56" fmla="*/ 90 w 139"/>
                      <a:gd name="T57" fmla="*/ 65 h 139"/>
                      <a:gd name="T58" fmla="*/ 86 w 139"/>
                      <a:gd name="T59" fmla="*/ 66 h 139"/>
                      <a:gd name="T60" fmla="*/ 81 w 139"/>
                      <a:gd name="T61" fmla="*/ 64 h 139"/>
                      <a:gd name="T62" fmla="*/ 80 w 139"/>
                      <a:gd name="T63" fmla="*/ 60 h 139"/>
                      <a:gd name="T64" fmla="*/ 81 w 139"/>
                      <a:gd name="T65" fmla="*/ 57 h 139"/>
                      <a:gd name="T66" fmla="*/ 85 w 139"/>
                      <a:gd name="T67" fmla="*/ 54 h 139"/>
                      <a:gd name="T68" fmla="*/ 89 w 139"/>
                      <a:gd name="T69" fmla="*/ 53 h 139"/>
                      <a:gd name="T70" fmla="*/ 93 w 139"/>
                      <a:gd name="T71" fmla="*/ 52 h 139"/>
                      <a:gd name="T72" fmla="*/ 93 w 139"/>
                      <a:gd name="T73" fmla="*/ 47 h 139"/>
                      <a:gd name="T74" fmla="*/ 103 w 139"/>
                      <a:gd name="T75" fmla="*/ 41 h 139"/>
                      <a:gd name="T76" fmla="*/ 93 w 139"/>
                      <a:gd name="T77" fmla="*/ 23 h 139"/>
                      <a:gd name="T78" fmla="*/ 93 w 139"/>
                      <a:gd name="T79" fmla="*/ 15 h 139"/>
                      <a:gd name="T80" fmla="*/ 75 w 139"/>
                      <a:gd name="T81" fmla="*/ 11 h 139"/>
                      <a:gd name="T82" fmla="*/ 50 w 139"/>
                      <a:gd name="T83" fmla="*/ 0 h 139"/>
                      <a:gd name="T84" fmla="*/ 35 w 139"/>
                      <a:gd name="T85" fmla="*/ 6 h 1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9"/>
                      <a:gd name="T130" fmla="*/ 0 h 139"/>
                      <a:gd name="T131" fmla="*/ 139 w 139"/>
                      <a:gd name="T132" fmla="*/ 139 h 1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9" h="139">
                        <a:moveTo>
                          <a:pt x="35" y="6"/>
                        </a:moveTo>
                        <a:lnTo>
                          <a:pt x="40" y="14"/>
                        </a:lnTo>
                        <a:lnTo>
                          <a:pt x="30" y="20"/>
                        </a:lnTo>
                        <a:lnTo>
                          <a:pt x="30" y="41"/>
                        </a:lnTo>
                        <a:lnTo>
                          <a:pt x="25" y="27"/>
                        </a:lnTo>
                        <a:lnTo>
                          <a:pt x="5" y="41"/>
                        </a:lnTo>
                        <a:lnTo>
                          <a:pt x="0" y="80"/>
                        </a:lnTo>
                        <a:lnTo>
                          <a:pt x="13" y="100"/>
                        </a:lnTo>
                        <a:lnTo>
                          <a:pt x="14" y="110"/>
                        </a:lnTo>
                        <a:lnTo>
                          <a:pt x="15" y="118"/>
                        </a:lnTo>
                        <a:lnTo>
                          <a:pt x="14" y="125"/>
                        </a:lnTo>
                        <a:lnTo>
                          <a:pt x="12" y="138"/>
                        </a:lnTo>
                        <a:lnTo>
                          <a:pt x="66" y="136"/>
                        </a:lnTo>
                        <a:lnTo>
                          <a:pt x="137" y="131"/>
                        </a:lnTo>
                        <a:lnTo>
                          <a:pt x="124" y="128"/>
                        </a:lnTo>
                        <a:lnTo>
                          <a:pt x="117" y="121"/>
                        </a:lnTo>
                        <a:lnTo>
                          <a:pt x="128" y="115"/>
                        </a:lnTo>
                        <a:lnTo>
                          <a:pt x="128" y="107"/>
                        </a:lnTo>
                        <a:lnTo>
                          <a:pt x="123" y="100"/>
                        </a:lnTo>
                        <a:lnTo>
                          <a:pt x="128" y="96"/>
                        </a:lnTo>
                        <a:lnTo>
                          <a:pt x="138" y="96"/>
                        </a:lnTo>
                        <a:lnTo>
                          <a:pt x="136" y="77"/>
                        </a:lnTo>
                        <a:lnTo>
                          <a:pt x="133" y="66"/>
                        </a:lnTo>
                        <a:lnTo>
                          <a:pt x="128" y="59"/>
                        </a:lnTo>
                        <a:lnTo>
                          <a:pt x="122" y="54"/>
                        </a:lnTo>
                        <a:lnTo>
                          <a:pt x="113" y="53"/>
                        </a:lnTo>
                        <a:lnTo>
                          <a:pt x="104" y="53"/>
                        </a:lnTo>
                        <a:lnTo>
                          <a:pt x="95" y="62"/>
                        </a:lnTo>
                        <a:lnTo>
                          <a:pt x="90" y="65"/>
                        </a:lnTo>
                        <a:lnTo>
                          <a:pt x="86" y="66"/>
                        </a:lnTo>
                        <a:lnTo>
                          <a:pt x="81" y="64"/>
                        </a:lnTo>
                        <a:lnTo>
                          <a:pt x="80" y="60"/>
                        </a:lnTo>
                        <a:lnTo>
                          <a:pt x="81" y="57"/>
                        </a:lnTo>
                        <a:lnTo>
                          <a:pt x="85" y="54"/>
                        </a:lnTo>
                        <a:lnTo>
                          <a:pt x="89" y="53"/>
                        </a:lnTo>
                        <a:lnTo>
                          <a:pt x="93" y="52"/>
                        </a:lnTo>
                        <a:lnTo>
                          <a:pt x="93" y="47"/>
                        </a:lnTo>
                        <a:lnTo>
                          <a:pt x="103" y="41"/>
                        </a:lnTo>
                        <a:lnTo>
                          <a:pt x="93" y="23"/>
                        </a:lnTo>
                        <a:lnTo>
                          <a:pt x="93" y="15"/>
                        </a:lnTo>
                        <a:lnTo>
                          <a:pt x="75" y="11"/>
                        </a:lnTo>
                        <a:lnTo>
                          <a:pt x="50" y="0"/>
                        </a:lnTo>
                        <a:lnTo>
                          <a:pt x="35" y="6"/>
                        </a:lnTo>
                      </a:path>
                    </a:pathLst>
                  </a:custGeom>
                  <a:solidFill>
                    <a:srgbClr val="9F3F00"/>
                  </a:solidFill>
                  <a:ln w="12700" cap="rnd" cmpd="sng">
                    <a:solidFill>
                      <a:srgbClr val="000000"/>
                    </a:solidFill>
                    <a:prstDash val="solid"/>
                    <a:round/>
                    <a:headEnd type="none" w="med" len="med"/>
                    <a:tailEnd type="none" w="med" len="med"/>
                  </a:ln>
                </p:spPr>
                <p:txBody>
                  <a:bodyPr/>
                  <a:lstStyle/>
                  <a:p>
                    <a:endParaRPr lang="zh-CN" altLang="en-US"/>
                  </a:p>
                </p:txBody>
              </p:sp>
              <p:sp>
                <p:nvSpPr>
                  <p:cNvPr id="297" name="Freeform 496"/>
                  <p:cNvSpPr>
                    <a:spLocks/>
                  </p:cNvSpPr>
                  <p:nvPr/>
                </p:nvSpPr>
                <p:spPr bwMode="auto">
                  <a:xfrm>
                    <a:off x="2650" y="1025"/>
                    <a:ext cx="151" cy="183"/>
                  </a:xfrm>
                  <a:custGeom>
                    <a:avLst/>
                    <a:gdLst>
                      <a:gd name="T0" fmla="*/ 28 w 151"/>
                      <a:gd name="T1" fmla="*/ 10 h 183"/>
                      <a:gd name="T2" fmla="*/ 114 w 151"/>
                      <a:gd name="T3" fmla="*/ 0 h 183"/>
                      <a:gd name="T4" fmla="*/ 127 w 151"/>
                      <a:gd name="T5" fmla="*/ 22 h 183"/>
                      <a:gd name="T6" fmla="*/ 145 w 151"/>
                      <a:gd name="T7" fmla="*/ 115 h 183"/>
                      <a:gd name="T8" fmla="*/ 150 w 151"/>
                      <a:gd name="T9" fmla="*/ 128 h 183"/>
                      <a:gd name="T10" fmla="*/ 136 w 151"/>
                      <a:gd name="T11" fmla="*/ 153 h 183"/>
                      <a:gd name="T12" fmla="*/ 136 w 151"/>
                      <a:gd name="T13" fmla="*/ 170 h 183"/>
                      <a:gd name="T14" fmla="*/ 121 w 151"/>
                      <a:gd name="T15" fmla="*/ 168 h 183"/>
                      <a:gd name="T16" fmla="*/ 122 w 151"/>
                      <a:gd name="T17" fmla="*/ 182 h 183"/>
                      <a:gd name="T18" fmla="*/ 105 w 151"/>
                      <a:gd name="T19" fmla="*/ 176 h 183"/>
                      <a:gd name="T20" fmla="*/ 97 w 151"/>
                      <a:gd name="T21" fmla="*/ 178 h 183"/>
                      <a:gd name="T22" fmla="*/ 85 w 151"/>
                      <a:gd name="T23" fmla="*/ 177 h 183"/>
                      <a:gd name="T24" fmla="*/ 76 w 151"/>
                      <a:gd name="T25" fmla="*/ 155 h 183"/>
                      <a:gd name="T26" fmla="*/ 58 w 151"/>
                      <a:gd name="T27" fmla="*/ 148 h 183"/>
                      <a:gd name="T28" fmla="*/ 58 w 151"/>
                      <a:gd name="T29" fmla="*/ 125 h 183"/>
                      <a:gd name="T30" fmla="*/ 41 w 151"/>
                      <a:gd name="T31" fmla="*/ 128 h 183"/>
                      <a:gd name="T32" fmla="*/ 31 w 151"/>
                      <a:gd name="T33" fmla="*/ 111 h 183"/>
                      <a:gd name="T34" fmla="*/ 0 w 151"/>
                      <a:gd name="T35" fmla="*/ 91 h 183"/>
                      <a:gd name="T36" fmla="*/ 23 w 151"/>
                      <a:gd name="T37" fmla="*/ 59 h 183"/>
                      <a:gd name="T38" fmla="*/ 16 w 151"/>
                      <a:gd name="T39" fmla="*/ 45 h 183"/>
                      <a:gd name="T40" fmla="*/ 39 w 151"/>
                      <a:gd name="T41" fmla="*/ 42 h 183"/>
                      <a:gd name="T42" fmla="*/ 41 w 151"/>
                      <a:gd name="T43" fmla="*/ 21 h 183"/>
                      <a:gd name="T44" fmla="*/ 28 w 151"/>
                      <a:gd name="T45" fmla="*/ 10 h 18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1"/>
                      <a:gd name="T70" fmla="*/ 0 h 183"/>
                      <a:gd name="T71" fmla="*/ 151 w 151"/>
                      <a:gd name="T72" fmla="*/ 183 h 18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1" h="183">
                        <a:moveTo>
                          <a:pt x="28" y="10"/>
                        </a:moveTo>
                        <a:lnTo>
                          <a:pt x="114" y="0"/>
                        </a:lnTo>
                        <a:lnTo>
                          <a:pt x="127" y="22"/>
                        </a:lnTo>
                        <a:lnTo>
                          <a:pt x="145" y="115"/>
                        </a:lnTo>
                        <a:lnTo>
                          <a:pt x="150" y="128"/>
                        </a:lnTo>
                        <a:lnTo>
                          <a:pt x="136" y="153"/>
                        </a:lnTo>
                        <a:lnTo>
                          <a:pt x="136" y="170"/>
                        </a:lnTo>
                        <a:lnTo>
                          <a:pt x="121" y="168"/>
                        </a:lnTo>
                        <a:lnTo>
                          <a:pt x="122" y="182"/>
                        </a:lnTo>
                        <a:lnTo>
                          <a:pt x="105" y="176"/>
                        </a:lnTo>
                        <a:lnTo>
                          <a:pt x="97" y="178"/>
                        </a:lnTo>
                        <a:lnTo>
                          <a:pt x="85" y="177"/>
                        </a:lnTo>
                        <a:lnTo>
                          <a:pt x="76" y="155"/>
                        </a:lnTo>
                        <a:lnTo>
                          <a:pt x="58" y="148"/>
                        </a:lnTo>
                        <a:lnTo>
                          <a:pt x="58" y="125"/>
                        </a:lnTo>
                        <a:lnTo>
                          <a:pt x="41" y="128"/>
                        </a:lnTo>
                        <a:lnTo>
                          <a:pt x="31" y="111"/>
                        </a:lnTo>
                        <a:lnTo>
                          <a:pt x="0" y="91"/>
                        </a:lnTo>
                        <a:lnTo>
                          <a:pt x="23" y="59"/>
                        </a:lnTo>
                        <a:lnTo>
                          <a:pt x="16" y="45"/>
                        </a:lnTo>
                        <a:lnTo>
                          <a:pt x="39" y="42"/>
                        </a:lnTo>
                        <a:lnTo>
                          <a:pt x="41" y="21"/>
                        </a:lnTo>
                        <a:lnTo>
                          <a:pt x="28" y="10"/>
                        </a:lnTo>
                      </a:path>
                    </a:pathLst>
                  </a:custGeom>
                  <a:solidFill>
                    <a:srgbClr val="7F5F3F"/>
                  </a:solidFill>
                  <a:ln w="12700" cap="rnd" cmpd="sng">
                    <a:solidFill>
                      <a:srgbClr val="000000"/>
                    </a:solidFill>
                    <a:prstDash val="solid"/>
                    <a:round/>
                    <a:headEnd type="none" w="med" len="med"/>
                    <a:tailEnd type="none" w="med" len="med"/>
                  </a:ln>
                </p:spPr>
                <p:txBody>
                  <a:bodyPr/>
                  <a:lstStyle/>
                  <a:p>
                    <a:endParaRPr lang="zh-CN" altLang="en-US"/>
                  </a:p>
                </p:txBody>
              </p:sp>
              <p:sp>
                <p:nvSpPr>
                  <p:cNvPr id="298" name="Freeform 497"/>
                  <p:cNvSpPr>
                    <a:spLocks/>
                  </p:cNvSpPr>
                  <p:nvPr/>
                </p:nvSpPr>
                <p:spPr bwMode="auto">
                  <a:xfrm>
                    <a:off x="2518" y="1098"/>
                    <a:ext cx="238" cy="148"/>
                  </a:xfrm>
                  <a:custGeom>
                    <a:avLst/>
                    <a:gdLst>
                      <a:gd name="T0" fmla="*/ 0 w 238"/>
                      <a:gd name="T1" fmla="*/ 5 h 148"/>
                      <a:gd name="T2" fmla="*/ 104 w 238"/>
                      <a:gd name="T3" fmla="*/ 0 h 148"/>
                      <a:gd name="T4" fmla="*/ 126 w 238"/>
                      <a:gd name="T5" fmla="*/ 0 h 148"/>
                      <a:gd name="T6" fmla="*/ 142 w 238"/>
                      <a:gd name="T7" fmla="*/ 4 h 148"/>
                      <a:gd name="T8" fmla="*/ 133 w 238"/>
                      <a:gd name="T9" fmla="*/ 17 h 148"/>
                      <a:gd name="T10" fmla="*/ 164 w 238"/>
                      <a:gd name="T11" fmla="*/ 38 h 148"/>
                      <a:gd name="T12" fmla="*/ 173 w 238"/>
                      <a:gd name="T13" fmla="*/ 55 h 148"/>
                      <a:gd name="T14" fmla="*/ 191 w 238"/>
                      <a:gd name="T15" fmla="*/ 51 h 148"/>
                      <a:gd name="T16" fmla="*/ 191 w 238"/>
                      <a:gd name="T17" fmla="*/ 76 h 148"/>
                      <a:gd name="T18" fmla="*/ 209 w 238"/>
                      <a:gd name="T19" fmla="*/ 83 h 148"/>
                      <a:gd name="T20" fmla="*/ 217 w 238"/>
                      <a:gd name="T21" fmla="*/ 105 h 148"/>
                      <a:gd name="T22" fmla="*/ 230 w 238"/>
                      <a:gd name="T23" fmla="*/ 107 h 148"/>
                      <a:gd name="T24" fmla="*/ 237 w 238"/>
                      <a:gd name="T25" fmla="*/ 116 h 148"/>
                      <a:gd name="T26" fmla="*/ 221 w 238"/>
                      <a:gd name="T27" fmla="*/ 129 h 148"/>
                      <a:gd name="T28" fmla="*/ 216 w 238"/>
                      <a:gd name="T29" fmla="*/ 143 h 148"/>
                      <a:gd name="T30" fmla="*/ 193 w 238"/>
                      <a:gd name="T31" fmla="*/ 147 h 148"/>
                      <a:gd name="T32" fmla="*/ 199 w 238"/>
                      <a:gd name="T33" fmla="*/ 131 h 148"/>
                      <a:gd name="T34" fmla="*/ 110 w 238"/>
                      <a:gd name="T35" fmla="*/ 137 h 148"/>
                      <a:gd name="T36" fmla="*/ 46 w 238"/>
                      <a:gd name="T37" fmla="*/ 143 h 148"/>
                      <a:gd name="T38" fmla="*/ 43 w 238"/>
                      <a:gd name="T39" fmla="*/ 127 h 148"/>
                      <a:gd name="T40" fmla="*/ 38 w 238"/>
                      <a:gd name="T41" fmla="*/ 80 h 148"/>
                      <a:gd name="T42" fmla="*/ 37 w 238"/>
                      <a:gd name="T43" fmla="*/ 54 h 148"/>
                      <a:gd name="T44" fmla="*/ 16 w 238"/>
                      <a:gd name="T45" fmla="*/ 43 h 148"/>
                      <a:gd name="T46" fmla="*/ 24 w 238"/>
                      <a:gd name="T47" fmla="*/ 32 h 148"/>
                      <a:gd name="T48" fmla="*/ 14 w 238"/>
                      <a:gd name="T49" fmla="*/ 26 h 148"/>
                      <a:gd name="T50" fmla="*/ 0 w 238"/>
                      <a:gd name="T51" fmla="*/ 5 h 1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8"/>
                      <a:gd name="T79" fmla="*/ 0 h 148"/>
                      <a:gd name="T80" fmla="*/ 238 w 238"/>
                      <a:gd name="T81" fmla="*/ 148 h 14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8" h="148">
                        <a:moveTo>
                          <a:pt x="0" y="5"/>
                        </a:moveTo>
                        <a:lnTo>
                          <a:pt x="104" y="0"/>
                        </a:lnTo>
                        <a:lnTo>
                          <a:pt x="126" y="0"/>
                        </a:lnTo>
                        <a:lnTo>
                          <a:pt x="142" y="4"/>
                        </a:lnTo>
                        <a:lnTo>
                          <a:pt x="133" y="17"/>
                        </a:lnTo>
                        <a:lnTo>
                          <a:pt x="164" y="38"/>
                        </a:lnTo>
                        <a:lnTo>
                          <a:pt x="173" y="55"/>
                        </a:lnTo>
                        <a:lnTo>
                          <a:pt x="191" y="51"/>
                        </a:lnTo>
                        <a:lnTo>
                          <a:pt x="191" y="76"/>
                        </a:lnTo>
                        <a:lnTo>
                          <a:pt x="209" y="83"/>
                        </a:lnTo>
                        <a:lnTo>
                          <a:pt x="217" y="105"/>
                        </a:lnTo>
                        <a:lnTo>
                          <a:pt x="230" y="107"/>
                        </a:lnTo>
                        <a:lnTo>
                          <a:pt x="237" y="116"/>
                        </a:lnTo>
                        <a:lnTo>
                          <a:pt x="221" y="129"/>
                        </a:lnTo>
                        <a:lnTo>
                          <a:pt x="216" y="143"/>
                        </a:lnTo>
                        <a:lnTo>
                          <a:pt x="193" y="147"/>
                        </a:lnTo>
                        <a:lnTo>
                          <a:pt x="199" y="131"/>
                        </a:lnTo>
                        <a:lnTo>
                          <a:pt x="110" y="137"/>
                        </a:lnTo>
                        <a:lnTo>
                          <a:pt x="46" y="143"/>
                        </a:lnTo>
                        <a:lnTo>
                          <a:pt x="43" y="127"/>
                        </a:lnTo>
                        <a:lnTo>
                          <a:pt x="38" y="80"/>
                        </a:lnTo>
                        <a:lnTo>
                          <a:pt x="37" y="54"/>
                        </a:lnTo>
                        <a:lnTo>
                          <a:pt x="16" y="43"/>
                        </a:lnTo>
                        <a:lnTo>
                          <a:pt x="24" y="32"/>
                        </a:lnTo>
                        <a:lnTo>
                          <a:pt x="14" y="26"/>
                        </a:lnTo>
                        <a:lnTo>
                          <a:pt x="0" y="5"/>
                        </a:lnTo>
                      </a:path>
                    </a:pathLst>
                  </a:custGeom>
                  <a:solidFill>
                    <a:srgbClr val="00FFFF"/>
                  </a:solidFill>
                  <a:ln w="12700" cap="rnd" cmpd="sng">
                    <a:solidFill>
                      <a:srgbClr val="000000"/>
                    </a:solidFill>
                    <a:prstDash val="solid"/>
                    <a:round/>
                    <a:headEnd type="none" w="med" len="med"/>
                    <a:tailEnd type="none" w="med" len="med"/>
                  </a:ln>
                </p:spPr>
                <p:txBody>
                  <a:bodyPr/>
                  <a:lstStyle/>
                  <a:p>
                    <a:endParaRPr lang="zh-CN" altLang="en-US"/>
                  </a:p>
                </p:txBody>
              </p:sp>
              <p:sp>
                <p:nvSpPr>
                  <p:cNvPr id="299" name="Freeform 498"/>
                  <p:cNvSpPr>
                    <a:spLocks/>
                  </p:cNvSpPr>
                  <p:nvPr/>
                </p:nvSpPr>
                <p:spPr bwMode="auto">
                  <a:xfrm>
                    <a:off x="2777" y="1037"/>
                    <a:ext cx="117" cy="142"/>
                  </a:xfrm>
                  <a:custGeom>
                    <a:avLst/>
                    <a:gdLst>
                      <a:gd name="T0" fmla="*/ 0 w 117"/>
                      <a:gd name="T1" fmla="*/ 10 h 142"/>
                      <a:gd name="T2" fmla="*/ 14 w 117"/>
                      <a:gd name="T3" fmla="*/ 15 h 142"/>
                      <a:gd name="T4" fmla="*/ 26 w 117"/>
                      <a:gd name="T5" fmla="*/ 14 h 142"/>
                      <a:gd name="T6" fmla="*/ 31 w 117"/>
                      <a:gd name="T7" fmla="*/ 11 h 142"/>
                      <a:gd name="T8" fmla="*/ 34 w 117"/>
                      <a:gd name="T9" fmla="*/ 3 h 142"/>
                      <a:gd name="T10" fmla="*/ 90 w 117"/>
                      <a:gd name="T11" fmla="*/ 0 h 142"/>
                      <a:gd name="T12" fmla="*/ 116 w 117"/>
                      <a:gd name="T13" fmla="*/ 100 h 142"/>
                      <a:gd name="T14" fmla="*/ 114 w 117"/>
                      <a:gd name="T15" fmla="*/ 99 h 142"/>
                      <a:gd name="T16" fmla="*/ 95 w 117"/>
                      <a:gd name="T17" fmla="*/ 104 h 142"/>
                      <a:gd name="T18" fmla="*/ 81 w 117"/>
                      <a:gd name="T19" fmla="*/ 131 h 142"/>
                      <a:gd name="T20" fmla="*/ 61 w 117"/>
                      <a:gd name="T21" fmla="*/ 127 h 142"/>
                      <a:gd name="T22" fmla="*/ 38 w 117"/>
                      <a:gd name="T23" fmla="*/ 137 h 142"/>
                      <a:gd name="T24" fmla="*/ 8 w 117"/>
                      <a:gd name="T25" fmla="*/ 141 h 142"/>
                      <a:gd name="T26" fmla="*/ 21 w 117"/>
                      <a:gd name="T27" fmla="*/ 115 h 142"/>
                      <a:gd name="T28" fmla="*/ 15 w 117"/>
                      <a:gd name="T29" fmla="*/ 100 h 142"/>
                      <a:gd name="T30" fmla="*/ 0 w 117"/>
                      <a:gd name="T31" fmla="*/ 10 h 1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7"/>
                      <a:gd name="T49" fmla="*/ 0 h 142"/>
                      <a:gd name="T50" fmla="*/ 117 w 117"/>
                      <a:gd name="T51" fmla="*/ 142 h 1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7" h="142">
                        <a:moveTo>
                          <a:pt x="0" y="10"/>
                        </a:moveTo>
                        <a:lnTo>
                          <a:pt x="14" y="15"/>
                        </a:lnTo>
                        <a:lnTo>
                          <a:pt x="26" y="14"/>
                        </a:lnTo>
                        <a:lnTo>
                          <a:pt x="31" y="11"/>
                        </a:lnTo>
                        <a:lnTo>
                          <a:pt x="34" y="3"/>
                        </a:lnTo>
                        <a:lnTo>
                          <a:pt x="90" y="0"/>
                        </a:lnTo>
                        <a:lnTo>
                          <a:pt x="116" y="100"/>
                        </a:lnTo>
                        <a:lnTo>
                          <a:pt x="114" y="99"/>
                        </a:lnTo>
                        <a:lnTo>
                          <a:pt x="95" y="104"/>
                        </a:lnTo>
                        <a:lnTo>
                          <a:pt x="81" y="131"/>
                        </a:lnTo>
                        <a:lnTo>
                          <a:pt x="61" y="127"/>
                        </a:lnTo>
                        <a:lnTo>
                          <a:pt x="38" y="137"/>
                        </a:lnTo>
                        <a:lnTo>
                          <a:pt x="8" y="141"/>
                        </a:lnTo>
                        <a:lnTo>
                          <a:pt x="21" y="115"/>
                        </a:lnTo>
                        <a:lnTo>
                          <a:pt x="15" y="100"/>
                        </a:lnTo>
                        <a:lnTo>
                          <a:pt x="0" y="10"/>
                        </a:lnTo>
                      </a:path>
                    </a:pathLst>
                  </a:custGeom>
                  <a:solidFill>
                    <a:srgbClr val="007F9F"/>
                  </a:solidFill>
                  <a:ln w="12700" cap="rnd" cmpd="sng">
                    <a:solidFill>
                      <a:srgbClr val="000000"/>
                    </a:solidFill>
                    <a:prstDash val="solid"/>
                    <a:round/>
                    <a:headEnd type="none" w="med" len="med"/>
                    <a:tailEnd type="none" w="med" len="med"/>
                  </a:ln>
                </p:spPr>
                <p:txBody>
                  <a:bodyPr/>
                  <a:lstStyle/>
                  <a:p>
                    <a:endParaRPr lang="zh-CN" altLang="en-US"/>
                  </a:p>
                </p:txBody>
              </p:sp>
              <p:sp>
                <p:nvSpPr>
                  <p:cNvPr id="300" name="Freeform 499"/>
                  <p:cNvSpPr>
                    <a:spLocks/>
                  </p:cNvSpPr>
                  <p:nvPr/>
                </p:nvSpPr>
                <p:spPr bwMode="auto">
                  <a:xfrm>
                    <a:off x="2866" y="1009"/>
                    <a:ext cx="151" cy="128"/>
                  </a:xfrm>
                  <a:custGeom>
                    <a:avLst/>
                    <a:gdLst>
                      <a:gd name="T0" fmla="*/ 0 w 151"/>
                      <a:gd name="T1" fmla="*/ 29 h 128"/>
                      <a:gd name="T2" fmla="*/ 68 w 151"/>
                      <a:gd name="T3" fmla="*/ 24 h 128"/>
                      <a:gd name="T4" fmla="*/ 82 w 151"/>
                      <a:gd name="T5" fmla="*/ 26 h 128"/>
                      <a:gd name="T6" fmla="*/ 114 w 151"/>
                      <a:gd name="T7" fmla="*/ 15 h 128"/>
                      <a:gd name="T8" fmla="*/ 121 w 151"/>
                      <a:gd name="T9" fmla="*/ 5 h 128"/>
                      <a:gd name="T10" fmla="*/ 140 w 151"/>
                      <a:gd name="T11" fmla="*/ 0 h 128"/>
                      <a:gd name="T12" fmla="*/ 150 w 151"/>
                      <a:gd name="T13" fmla="*/ 48 h 128"/>
                      <a:gd name="T14" fmla="*/ 142 w 151"/>
                      <a:gd name="T15" fmla="*/ 53 h 128"/>
                      <a:gd name="T16" fmla="*/ 144 w 151"/>
                      <a:gd name="T17" fmla="*/ 87 h 128"/>
                      <a:gd name="T18" fmla="*/ 129 w 151"/>
                      <a:gd name="T19" fmla="*/ 89 h 128"/>
                      <a:gd name="T20" fmla="*/ 121 w 151"/>
                      <a:gd name="T21" fmla="*/ 108 h 128"/>
                      <a:gd name="T22" fmla="*/ 109 w 151"/>
                      <a:gd name="T23" fmla="*/ 106 h 128"/>
                      <a:gd name="T24" fmla="*/ 105 w 151"/>
                      <a:gd name="T25" fmla="*/ 127 h 128"/>
                      <a:gd name="T26" fmla="*/ 88 w 151"/>
                      <a:gd name="T27" fmla="*/ 118 h 128"/>
                      <a:gd name="T28" fmla="*/ 55 w 151"/>
                      <a:gd name="T29" fmla="*/ 124 h 128"/>
                      <a:gd name="T30" fmla="*/ 41 w 151"/>
                      <a:gd name="T31" fmla="*/ 116 h 128"/>
                      <a:gd name="T32" fmla="*/ 22 w 151"/>
                      <a:gd name="T33" fmla="*/ 115 h 128"/>
                      <a:gd name="T34" fmla="*/ 12 w 151"/>
                      <a:gd name="T35" fmla="*/ 79 h 128"/>
                      <a:gd name="T36" fmla="*/ 0 w 151"/>
                      <a:gd name="T37" fmla="*/ 29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1"/>
                      <a:gd name="T58" fmla="*/ 0 h 128"/>
                      <a:gd name="T59" fmla="*/ 151 w 151"/>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1" h="128">
                        <a:moveTo>
                          <a:pt x="0" y="29"/>
                        </a:moveTo>
                        <a:lnTo>
                          <a:pt x="68" y="24"/>
                        </a:lnTo>
                        <a:lnTo>
                          <a:pt x="82" y="26"/>
                        </a:lnTo>
                        <a:lnTo>
                          <a:pt x="114" y="15"/>
                        </a:lnTo>
                        <a:lnTo>
                          <a:pt x="121" y="5"/>
                        </a:lnTo>
                        <a:lnTo>
                          <a:pt x="140" y="0"/>
                        </a:lnTo>
                        <a:lnTo>
                          <a:pt x="150" y="48"/>
                        </a:lnTo>
                        <a:lnTo>
                          <a:pt x="142" y="53"/>
                        </a:lnTo>
                        <a:lnTo>
                          <a:pt x="144" y="87"/>
                        </a:lnTo>
                        <a:lnTo>
                          <a:pt x="129" y="89"/>
                        </a:lnTo>
                        <a:lnTo>
                          <a:pt x="121" y="108"/>
                        </a:lnTo>
                        <a:lnTo>
                          <a:pt x="109" y="106"/>
                        </a:lnTo>
                        <a:lnTo>
                          <a:pt x="105" y="127"/>
                        </a:lnTo>
                        <a:lnTo>
                          <a:pt x="88" y="118"/>
                        </a:lnTo>
                        <a:lnTo>
                          <a:pt x="55" y="124"/>
                        </a:lnTo>
                        <a:lnTo>
                          <a:pt x="41" y="116"/>
                        </a:lnTo>
                        <a:lnTo>
                          <a:pt x="22" y="115"/>
                        </a:lnTo>
                        <a:lnTo>
                          <a:pt x="12" y="79"/>
                        </a:lnTo>
                        <a:lnTo>
                          <a:pt x="0" y="29"/>
                        </a:lnTo>
                      </a:path>
                    </a:pathLst>
                  </a:custGeom>
                  <a:solidFill>
                    <a:srgbClr val="FF9F7F"/>
                  </a:solidFill>
                  <a:ln w="12700" cap="rnd" cmpd="sng">
                    <a:solidFill>
                      <a:srgbClr val="000000"/>
                    </a:solidFill>
                    <a:prstDash val="solid"/>
                    <a:round/>
                    <a:headEnd type="none" w="med" len="med"/>
                    <a:tailEnd type="none" w="med" len="med"/>
                  </a:ln>
                </p:spPr>
                <p:txBody>
                  <a:bodyPr/>
                  <a:lstStyle/>
                  <a:p>
                    <a:endParaRPr lang="zh-CN" altLang="en-US"/>
                  </a:p>
                </p:txBody>
              </p:sp>
              <p:sp>
                <p:nvSpPr>
                  <p:cNvPr id="301" name="Freeform 500"/>
                  <p:cNvSpPr>
                    <a:spLocks/>
                  </p:cNvSpPr>
                  <p:nvPr/>
                </p:nvSpPr>
                <p:spPr bwMode="auto">
                  <a:xfrm>
                    <a:off x="2734" y="1125"/>
                    <a:ext cx="265" cy="108"/>
                  </a:xfrm>
                  <a:custGeom>
                    <a:avLst/>
                    <a:gdLst>
                      <a:gd name="T0" fmla="*/ 0 w 265"/>
                      <a:gd name="T1" fmla="*/ 107 h 108"/>
                      <a:gd name="T2" fmla="*/ 64 w 265"/>
                      <a:gd name="T3" fmla="*/ 100 h 108"/>
                      <a:gd name="T4" fmla="*/ 64 w 265"/>
                      <a:gd name="T5" fmla="*/ 96 h 108"/>
                      <a:gd name="T6" fmla="*/ 219 w 265"/>
                      <a:gd name="T7" fmla="*/ 80 h 108"/>
                      <a:gd name="T8" fmla="*/ 222 w 265"/>
                      <a:gd name="T9" fmla="*/ 72 h 108"/>
                      <a:gd name="T10" fmla="*/ 245 w 265"/>
                      <a:gd name="T11" fmla="*/ 66 h 108"/>
                      <a:gd name="T12" fmla="*/ 247 w 265"/>
                      <a:gd name="T13" fmla="*/ 57 h 108"/>
                      <a:gd name="T14" fmla="*/ 257 w 265"/>
                      <a:gd name="T15" fmla="*/ 54 h 108"/>
                      <a:gd name="T16" fmla="*/ 264 w 265"/>
                      <a:gd name="T17" fmla="*/ 42 h 108"/>
                      <a:gd name="T18" fmla="*/ 243 w 265"/>
                      <a:gd name="T19" fmla="*/ 29 h 108"/>
                      <a:gd name="T20" fmla="*/ 239 w 265"/>
                      <a:gd name="T21" fmla="*/ 12 h 108"/>
                      <a:gd name="T22" fmla="*/ 222 w 265"/>
                      <a:gd name="T23" fmla="*/ 3 h 108"/>
                      <a:gd name="T24" fmla="*/ 187 w 265"/>
                      <a:gd name="T25" fmla="*/ 8 h 108"/>
                      <a:gd name="T26" fmla="*/ 171 w 265"/>
                      <a:gd name="T27" fmla="*/ 0 h 108"/>
                      <a:gd name="T28" fmla="*/ 156 w 265"/>
                      <a:gd name="T29" fmla="*/ 0 h 108"/>
                      <a:gd name="T30" fmla="*/ 159 w 265"/>
                      <a:gd name="T31" fmla="*/ 12 h 108"/>
                      <a:gd name="T32" fmla="*/ 138 w 265"/>
                      <a:gd name="T33" fmla="*/ 18 h 108"/>
                      <a:gd name="T34" fmla="*/ 123 w 265"/>
                      <a:gd name="T35" fmla="*/ 45 h 108"/>
                      <a:gd name="T36" fmla="*/ 104 w 265"/>
                      <a:gd name="T37" fmla="*/ 40 h 108"/>
                      <a:gd name="T38" fmla="*/ 80 w 265"/>
                      <a:gd name="T39" fmla="*/ 50 h 108"/>
                      <a:gd name="T40" fmla="*/ 51 w 265"/>
                      <a:gd name="T41" fmla="*/ 54 h 108"/>
                      <a:gd name="T42" fmla="*/ 51 w 265"/>
                      <a:gd name="T43" fmla="*/ 69 h 108"/>
                      <a:gd name="T44" fmla="*/ 36 w 265"/>
                      <a:gd name="T45" fmla="*/ 69 h 108"/>
                      <a:gd name="T46" fmla="*/ 36 w 265"/>
                      <a:gd name="T47" fmla="*/ 82 h 108"/>
                      <a:gd name="T48" fmla="*/ 21 w 265"/>
                      <a:gd name="T49" fmla="*/ 77 h 108"/>
                      <a:gd name="T50" fmla="*/ 12 w 265"/>
                      <a:gd name="T51" fmla="*/ 79 h 108"/>
                      <a:gd name="T52" fmla="*/ 19 w 265"/>
                      <a:gd name="T53" fmla="*/ 88 h 108"/>
                      <a:gd name="T54" fmla="*/ 3 w 265"/>
                      <a:gd name="T55" fmla="*/ 100 h 108"/>
                      <a:gd name="T56" fmla="*/ 0 w 265"/>
                      <a:gd name="T57" fmla="*/ 107 h 1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65"/>
                      <a:gd name="T88" fmla="*/ 0 h 108"/>
                      <a:gd name="T89" fmla="*/ 265 w 265"/>
                      <a:gd name="T90" fmla="*/ 108 h 1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65" h="108">
                        <a:moveTo>
                          <a:pt x="0" y="107"/>
                        </a:moveTo>
                        <a:lnTo>
                          <a:pt x="64" y="100"/>
                        </a:lnTo>
                        <a:lnTo>
                          <a:pt x="64" y="96"/>
                        </a:lnTo>
                        <a:lnTo>
                          <a:pt x="219" y="80"/>
                        </a:lnTo>
                        <a:lnTo>
                          <a:pt x="222" y="72"/>
                        </a:lnTo>
                        <a:lnTo>
                          <a:pt x="245" y="66"/>
                        </a:lnTo>
                        <a:lnTo>
                          <a:pt x="247" y="57"/>
                        </a:lnTo>
                        <a:lnTo>
                          <a:pt x="257" y="54"/>
                        </a:lnTo>
                        <a:lnTo>
                          <a:pt x="264" y="42"/>
                        </a:lnTo>
                        <a:lnTo>
                          <a:pt x="243" y="29"/>
                        </a:lnTo>
                        <a:lnTo>
                          <a:pt x="239" y="12"/>
                        </a:lnTo>
                        <a:lnTo>
                          <a:pt x="222" y="3"/>
                        </a:lnTo>
                        <a:lnTo>
                          <a:pt x="187" y="8"/>
                        </a:lnTo>
                        <a:lnTo>
                          <a:pt x="171" y="0"/>
                        </a:lnTo>
                        <a:lnTo>
                          <a:pt x="156" y="0"/>
                        </a:lnTo>
                        <a:lnTo>
                          <a:pt x="159" y="12"/>
                        </a:lnTo>
                        <a:lnTo>
                          <a:pt x="138" y="18"/>
                        </a:lnTo>
                        <a:lnTo>
                          <a:pt x="123" y="45"/>
                        </a:lnTo>
                        <a:lnTo>
                          <a:pt x="104" y="40"/>
                        </a:lnTo>
                        <a:lnTo>
                          <a:pt x="80" y="50"/>
                        </a:lnTo>
                        <a:lnTo>
                          <a:pt x="51" y="54"/>
                        </a:lnTo>
                        <a:lnTo>
                          <a:pt x="51" y="69"/>
                        </a:lnTo>
                        <a:lnTo>
                          <a:pt x="36" y="69"/>
                        </a:lnTo>
                        <a:lnTo>
                          <a:pt x="36" y="82"/>
                        </a:lnTo>
                        <a:lnTo>
                          <a:pt x="21" y="77"/>
                        </a:lnTo>
                        <a:lnTo>
                          <a:pt x="12" y="79"/>
                        </a:lnTo>
                        <a:lnTo>
                          <a:pt x="19" y="88"/>
                        </a:lnTo>
                        <a:lnTo>
                          <a:pt x="3" y="100"/>
                        </a:lnTo>
                        <a:lnTo>
                          <a:pt x="0" y="107"/>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zh-CN" altLang="en-US"/>
                  </a:p>
                </p:txBody>
              </p:sp>
              <p:sp>
                <p:nvSpPr>
                  <p:cNvPr id="302" name="Freeform 501"/>
                  <p:cNvSpPr>
                    <a:spLocks/>
                  </p:cNvSpPr>
                  <p:nvPr/>
                </p:nvSpPr>
                <p:spPr bwMode="auto">
                  <a:xfrm>
                    <a:off x="2717" y="1194"/>
                    <a:ext cx="303" cy="82"/>
                  </a:xfrm>
                  <a:custGeom>
                    <a:avLst/>
                    <a:gdLst>
                      <a:gd name="T0" fmla="*/ 18 w 303"/>
                      <a:gd name="T1" fmla="*/ 37 h 82"/>
                      <a:gd name="T2" fmla="*/ 18 w 303"/>
                      <a:gd name="T3" fmla="*/ 38 h 82"/>
                      <a:gd name="T4" fmla="*/ 13 w 303"/>
                      <a:gd name="T5" fmla="*/ 46 h 82"/>
                      <a:gd name="T6" fmla="*/ 19 w 303"/>
                      <a:gd name="T7" fmla="*/ 56 h 82"/>
                      <a:gd name="T8" fmla="*/ 0 w 303"/>
                      <a:gd name="T9" fmla="*/ 65 h 82"/>
                      <a:gd name="T10" fmla="*/ 4 w 303"/>
                      <a:gd name="T11" fmla="*/ 81 h 82"/>
                      <a:gd name="T12" fmla="*/ 83 w 303"/>
                      <a:gd name="T13" fmla="*/ 76 h 82"/>
                      <a:gd name="T14" fmla="*/ 177 w 303"/>
                      <a:gd name="T15" fmla="*/ 68 h 82"/>
                      <a:gd name="T16" fmla="*/ 224 w 303"/>
                      <a:gd name="T17" fmla="*/ 62 h 82"/>
                      <a:gd name="T18" fmla="*/ 234 w 303"/>
                      <a:gd name="T19" fmla="*/ 41 h 82"/>
                      <a:gd name="T20" fmla="*/ 250 w 303"/>
                      <a:gd name="T21" fmla="*/ 40 h 82"/>
                      <a:gd name="T22" fmla="*/ 302 w 303"/>
                      <a:gd name="T23" fmla="*/ 0 h 82"/>
                      <a:gd name="T24" fmla="*/ 235 w 303"/>
                      <a:gd name="T25" fmla="*/ 10 h 82"/>
                      <a:gd name="T26" fmla="*/ 79 w 303"/>
                      <a:gd name="T27" fmla="*/ 27 h 82"/>
                      <a:gd name="T28" fmla="*/ 80 w 303"/>
                      <a:gd name="T29" fmla="*/ 31 h 82"/>
                      <a:gd name="T30" fmla="*/ 18 w 303"/>
                      <a:gd name="T31" fmla="*/ 37 h 8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3"/>
                      <a:gd name="T49" fmla="*/ 0 h 82"/>
                      <a:gd name="T50" fmla="*/ 303 w 303"/>
                      <a:gd name="T51" fmla="*/ 82 h 8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3" h="82">
                        <a:moveTo>
                          <a:pt x="18" y="37"/>
                        </a:moveTo>
                        <a:lnTo>
                          <a:pt x="18" y="38"/>
                        </a:lnTo>
                        <a:lnTo>
                          <a:pt x="13" y="46"/>
                        </a:lnTo>
                        <a:lnTo>
                          <a:pt x="19" y="56"/>
                        </a:lnTo>
                        <a:lnTo>
                          <a:pt x="0" y="65"/>
                        </a:lnTo>
                        <a:lnTo>
                          <a:pt x="4" y="81"/>
                        </a:lnTo>
                        <a:lnTo>
                          <a:pt x="83" y="76"/>
                        </a:lnTo>
                        <a:lnTo>
                          <a:pt x="177" y="68"/>
                        </a:lnTo>
                        <a:lnTo>
                          <a:pt x="224" y="62"/>
                        </a:lnTo>
                        <a:lnTo>
                          <a:pt x="234" y="41"/>
                        </a:lnTo>
                        <a:lnTo>
                          <a:pt x="250" y="40"/>
                        </a:lnTo>
                        <a:lnTo>
                          <a:pt x="302" y="0"/>
                        </a:lnTo>
                        <a:lnTo>
                          <a:pt x="235" y="10"/>
                        </a:lnTo>
                        <a:lnTo>
                          <a:pt x="79" y="27"/>
                        </a:lnTo>
                        <a:lnTo>
                          <a:pt x="80" y="31"/>
                        </a:lnTo>
                        <a:lnTo>
                          <a:pt x="18" y="37"/>
                        </a:lnTo>
                      </a:path>
                    </a:pathLst>
                  </a:custGeom>
                  <a:solidFill>
                    <a:srgbClr val="DF9FFF"/>
                  </a:solidFill>
                  <a:ln w="12700" cap="rnd" cmpd="sng">
                    <a:solidFill>
                      <a:srgbClr val="000000"/>
                    </a:solidFill>
                    <a:prstDash val="solid"/>
                    <a:round/>
                    <a:headEnd type="none" w="med" len="med"/>
                    <a:tailEnd type="none" w="med" len="med"/>
                  </a:ln>
                </p:spPr>
                <p:txBody>
                  <a:bodyPr/>
                  <a:lstStyle/>
                  <a:p>
                    <a:endParaRPr lang="zh-CN" altLang="en-US"/>
                  </a:p>
                </p:txBody>
              </p:sp>
              <p:sp>
                <p:nvSpPr>
                  <p:cNvPr id="303" name="Freeform 502"/>
                  <p:cNvSpPr>
                    <a:spLocks/>
                  </p:cNvSpPr>
                  <p:nvPr/>
                </p:nvSpPr>
                <p:spPr bwMode="auto">
                  <a:xfrm>
                    <a:off x="2688" y="1270"/>
                    <a:ext cx="125" cy="161"/>
                  </a:xfrm>
                  <a:custGeom>
                    <a:avLst/>
                    <a:gdLst>
                      <a:gd name="T0" fmla="*/ 35 w 125"/>
                      <a:gd name="T1" fmla="*/ 5 h 161"/>
                      <a:gd name="T2" fmla="*/ 16 w 125"/>
                      <a:gd name="T3" fmla="*/ 32 h 161"/>
                      <a:gd name="T4" fmla="*/ 0 w 125"/>
                      <a:gd name="T5" fmla="*/ 50 h 161"/>
                      <a:gd name="T6" fmla="*/ 5 w 125"/>
                      <a:gd name="T7" fmla="*/ 71 h 161"/>
                      <a:gd name="T8" fmla="*/ 25 w 125"/>
                      <a:gd name="T9" fmla="*/ 100 h 161"/>
                      <a:gd name="T10" fmla="*/ 10 w 125"/>
                      <a:gd name="T11" fmla="*/ 129 h 161"/>
                      <a:gd name="T12" fmla="*/ 3 w 125"/>
                      <a:gd name="T13" fmla="*/ 144 h 161"/>
                      <a:gd name="T14" fmla="*/ 76 w 125"/>
                      <a:gd name="T15" fmla="*/ 138 h 161"/>
                      <a:gd name="T16" fmla="*/ 79 w 125"/>
                      <a:gd name="T17" fmla="*/ 158 h 161"/>
                      <a:gd name="T18" fmla="*/ 94 w 125"/>
                      <a:gd name="T19" fmla="*/ 160 h 161"/>
                      <a:gd name="T20" fmla="*/ 98 w 125"/>
                      <a:gd name="T21" fmla="*/ 150 h 161"/>
                      <a:gd name="T22" fmla="*/ 124 w 125"/>
                      <a:gd name="T23" fmla="*/ 147 h 161"/>
                      <a:gd name="T24" fmla="*/ 118 w 125"/>
                      <a:gd name="T25" fmla="*/ 114 h 161"/>
                      <a:gd name="T26" fmla="*/ 117 w 125"/>
                      <a:gd name="T27" fmla="*/ 0 h 161"/>
                      <a:gd name="T28" fmla="*/ 35 w 125"/>
                      <a:gd name="T29" fmla="*/ 5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161"/>
                      <a:gd name="T47" fmla="*/ 125 w 125"/>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161">
                        <a:moveTo>
                          <a:pt x="35" y="5"/>
                        </a:moveTo>
                        <a:lnTo>
                          <a:pt x="16" y="32"/>
                        </a:lnTo>
                        <a:lnTo>
                          <a:pt x="0" y="50"/>
                        </a:lnTo>
                        <a:lnTo>
                          <a:pt x="5" y="71"/>
                        </a:lnTo>
                        <a:lnTo>
                          <a:pt x="25" y="100"/>
                        </a:lnTo>
                        <a:lnTo>
                          <a:pt x="10" y="129"/>
                        </a:lnTo>
                        <a:lnTo>
                          <a:pt x="3" y="144"/>
                        </a:lnTo>
                        <a:lnTo>
                          <a:pt x="76" y="138"/>
                        </a:lnTo>
                        <a:lnTo>
                          <a:pt x="79" y="158"/>
                        </a:lnTo>
                        <a:lnTo>
                          <a:pt x="94" y="160"/>
                        </a:lnTo>
                        <a:lnTo>
                          <a:pt x="98" y="150"/>
                        </a:lnTo>
                        <a:lnTo>
                          <a:pt x="124" y="147"/>
                        </a:lnTo>
                        <a:lnTo>
                          <a:pt x="118" y="114"/>
                        </a:lnTo>
                        <a:lnTo>
                          <a:pt x="117" y="0"/>
                        </a:lnTo>
                        <a:lnTo>
                          <a:pt x="35" y="5"/>
                        </a:lnTo>
                      </a:path>
                    </a:pathLst>
                  </a:custGeom>
                  <a:solidFill>
                    <a:srgbClr val="FF5FBF"/>
                  </a:solidFill>
                  <a:ln w="12700" cap="rnd" cmpd="sng">
                    <a:solidFill>
                      <a:srgbClr val="000000"/>
                    </a:solidFill>
                    <a:prstDash val="solid"/>
                    <a:round/>
                    <a:headEnd type="none" w="med" len="med"/>
                    <a:tailEnd type="none" w="med" len="med"/>
                  </a:ln>
                </p:spPr>
                <p:txBody>
                  <a:bodyPr/>
                  <a:lstStyle/>
                  <a:p>
                    <a:endParaRPr lang="zh-CN" altLang="en-US"/>
                  </a:p>
                </p:txBody>
              </p:sp>
              <p:sp>
                <p:nvSpPr>
                  <p:cNvPr id="304" name="Freeform 503"/>
                  <p:cNvSpPr>
                    <a:spLocks/>
                  </p:cNvSpPr>
                  <p:nvPr/>
                </p:nvSpPr>
                <p:spPr bwMode="auto">
                  <a:xfrm>
                    <a:off x="2803" y="1262"/>
                    <a:ext cx="142" cy="162"/>
                  </a:xfrm>
                  <a:custGeom>
                    <a:avLst/>
                    <a:gdLst>
                      <a:gd name="T0" fmla="*/ 0 w 142"/>
                      <a:gd name="T1" fmla="*/ 8 h 162"/>
                      <a:gd name="T2" fmla="*/ 92 w 142"/>
                      <a:gd name="T3" fmla="*/ 0 h 162"/>
                      <a:gd name="T4" fmla="*/ 121 w 142"/>
                      <a:gd name="T5" fmla="*/ 74 h 162"/>
                      <a:gd name="T6" fmla="*/ 141 w 142"/>
                      <a:gd name="T7" fmla="*/ 86 h 162"/>
                      <a:gd name="T8" fmla="*/ 125 w 142"/>
                      <a:gd name="T9" fmla="*/ 108 h 162"/>
                      <a:gd name="T10" fmla="*/ 140 w 142"/>
                      <a:gd name="T11" fmla="*/ 129 h 162"/>
                      <a:gd name="T12" fmla="*/ 47 w 142"/>
                      <a:gd name="T13" fmla="*/ 137 h 162"/>
                      <a:gd name="T14" fmla="*/ 51 w 142"/>
                      <a:gd name="T15" fmla="*/ 155 h 162"/>
                      <a:gd name="T16" fmla="*/ 37 w 142"/>
                      <a:gd name="T17" fmla="*/ 161 h 162"/>
                      <a:gd name="T18" fmla="*/ 26 w 142"/>
                      <a:gd name="T19" fmla="*/ 138 h 162"/>
                      <a:gd name="T20" fmla="*/ 19 w 142"/>
                      <a:gd name="T21" fmla="*/ 157 h 162"/>
                      <a:gd name="T22" fmla="*/ 8 w 142"/>
                      <a:gd name="T23" fmla="*/ 155 h 162"/>
                      <a:gd name="T24" fmla="*/ 4 w 142"/>
                      <a:gd name="T25" fmla="*/ 136 h 162"/>
                      <a:gd name="T26" fmla="*/ 1 w 142"/>
                      <a:gd name="T27" fmla="*/ 120 h 162"/>
                      <a:gd name="T28" fmla="*/ 0 w 142"/>
                      <a:gd name="T29" fmla="*/ 8 h 16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
                      <a:gd name="T46" fmla="*/ 0 h 162"/>
                      <a:gd name="T47" fmla="*/ 142 w 142"/>
                      <a:gd name="T48" fmla="*/ 162 h 16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 h="162">
                        <a:moveTo>
                          <a:pt x="0" y="8"/>
                        </a:moveTo>
                        <a:lnTo>
                          <a:pt x="92" y="0"/>
                        </a:lnTo>
                        <a:lnTo>
                          <a:pt x="121" y="74"/>
                        </a:lnTo>
                        <a:lnTo>
                          <a:pt x="141" y="86"/>
                        </a:lnTo>
                        <a:lnTo>
                          <a:pt x="125" y="108"/>
                        </a:lnTo>
                        <a:lnTo>
                          <a:pt x="140" y="129"/>
                        </a:lnTo>
                        <a:lnTo>
                          <a:pt x="47" y="137"/>
                        </a:lnTo>
                        <a:lnTo>
                          <a:pt x="51" y="155"/>
                        </a:lnTo>
                        <a:lnTo>
                          <a:pt x="37" y="161"/>
                        </a:lnTo>
                        <a:lnTo>
                          <a:pt x="26" y="138"/>
                        </a:lnTo>
                        <a:lnTo>
                          <a:pt x="19" y="157"/>
                        </a:lnTo>
                        <a:lnTo>
                          <a:pt x="8" y="155"/>
                        </a:lnTo>
                        <a:lnTo>
                          <a:pt x="4" y="136"/>
                        </a:lnTo>
                        <a:lnTo>
                          <a:pt x="1" y="120"/>
                        </a:lnTo>
                        <a:lnTo>
                          <a:pt x="0" y="8"/>
                        </a:lnTo>
                      </a:path>
                    </a:pathLst>
                  </a:custGeom>
                  <a:solidFill>
                    <a:srgbClr val="7F00DF"/>
                  </a:solidFill>
                  <a:ln w="12700" cap="rnd" cmpd="sng">
                    <a:solidFill>
                      <a:srgbClr val="000000"/>
                    </a:solidFill>
                    <a:prstDash val="solid"/>
                    <a:round/>
                    <a:headEnd type="none" w="med" len="med"/>
                    <a:tailEnd type="none" w="med" len="med"/>
                  </a:ln>
                </p:spPr>
                <p:txBody>
                  <a:bodyPr/>
                  <a:lstStyle/>
                  <a:p>
                    <a:endParaRPr lang="zh-CN" altLang="en-US"/>
                  </a:p>
                </p:txBody>
              </p:sp>
              <p:sp>
                <p:nvSpPr>
                  <p:cNvPr id="305" name="Freeform 504"/>
                  <p:cNvSpPr>
                    <a:spLocks/>
                  </p:cNvSpPr>
                  <p:nvPr/>
                </p:nvSpPr>
                <p:spPr bwMode="auto">
                  <a:xfrm>
                    <a:off x="2895" y="1253"/>
                    <a:ext cx="194" cy="150"/>
                  </a:xfrm>
                  <a:custGeom>
                    <a:avLst/>
                    <a:gdLst>
                      <a:gd name="T0" fmla="*/ 0 w 194"/>
                      <a:gd name="T1" fmla="*/ 9 h 150"/>
                      <a:gd name="T2" fmla="*/ 2 w 194"/>
                      <a:gd name="T3" fmla="*/ 9 h 150"/>
                      <a:gd name="T4" fmla="*/ 47 w 194"/>
                      <a:gd name="T5" fmla="*/ 3 h 150"/>
                      <a:gd name="T6" fmla="*/ 87 w 194"/>
                      <a:gd name="T7" fmla="*/ 0 h 150"/>
                      <a:gd name="T8" fmla="*/ 81 w 194"/>
                      <a:gd name="T9" fmla="*/ 8 h 150"/>
                      <a:gd name="T10" fmla="*/ 93 w 194"/>
                      <a:gd name="T11" fmla="*/ 8 h 150"/>
                      <a:gd name="T12" fmla="*/ 162 w 194"/>
                      <a:gd name="T13" fmla="*/ 53 h 150"/>
                      <a:gd name="T14" fmla="*/ 189 w 194"/>
                      <a:gd name="T15" fmla="*/ 83 h 150"/>
                      <a:gd name="T16" fmla="*/ 193 w 194"/>
                      <a:gd name="T17" fmla="*/ 103 h 150"/>
                      <a:gd name="T18" fmla="*/ 184 w 194"/>
                      <a:gd name="T19" fmla="*/ 108 h 150"/>
                      <a:gd name="T20" fmla="*/ 189 w 194"/>
                      <a:gd name="T21" fmla="*/ 128 h 150"/>
                      <a:gd name="T22" fmla="*/ 170 w 194"/>
                      <a:gd name="T23" fmla="*/ 129 h 150"/>
                      <a:gd name="T24" fmla="*/ 170 w 194"/>
                      <a:gd name="T25" fmla="*/ 147 h 150"/>
                      <a:gd name="T26" fmla="*/ 154 w 194"/>
                      <a:gd name="T27" fmla="*/ 138 h 150"/>
                      <a:gd name="T28" fmla="*/ 55 w 194"/>
                      <a:gd name="T29" fmla="*/ 149 h 150"/>
                      <a:gd name="T30" fmla="*/ 33 w 194"/>
                      <a:gd name="T31" fmla="*/ 117 h 150"/>
                      <a:gd name="T32" fmla="*/ 49 w 194"/>
                      <a:gd name="T33" fmla="*/ 95 h 150"/>
                      <a:gd name="T34" fmla="*/ 28 w 194"/>
                      <a:gd name="T35" fmla="*/ 84 h 150"/>
                      <a:gd name="T36" fmla="*/ 0 w 194"/>
                      <a:gd name="T37" fmla="*/ 9 h 1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4"/>
                      <a:gd name="T58" fmla="*/ 0 h 150"/>
                      <a:gd name="T59" fmla="*/ 194 w 194"/>
                      <a:gd name="T60" fmla="*/ 150 h 1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4" h="150">
                        <a:moveTo>
                          <a:pt x="0" y="9"/>
                        </a:moveTo>
                        <a:lnTo>
                          <a:pt x="2" y="9"/>
                        </a:lnTo>
                        <a:lnTo>
                          <a:pt x="47" y="3"/>
                        </a:lnTo>
                        <a:lnTo>
                          <a:pt x="87" y="0"/>
                        </a:lnTo>
                        <a:lnTo>
                          <a:pt x="81" y="8"/>
                        </a:lnTo>
                        <a:lnTo>
                          <a:pt x="93" y="8"/>
                        </a:lnTo>
                        <a:lnTo>
                          <a:pt x="162" y="53"/>
                        </a:lnTo>
                        <a:lnTo>
                          <a:pt x="189" y="83"/>
                        </a:lnTo>
                        <a:lnTo>
                          <a:pt x="193" y="103"/>
                        </a:lnTo>
                        <a:lnTo>
                          <a:pt x="184" y="108"/>
                        </a:lnTo>
                        <a:lnTo>
                          <a:pt x="189" y="128"/>
                        </a:lnTo>
                        <a:lnTo>
                          <a:pt x="170" y="129"/>
                        </a:lnTo>
                        <a:lnTo>
                          <a:pt x="170" y="147"/>
                        </a:lnTo>
                        <a:lnTo>
                          <a:pt x="154" y="138"/>
                        </a:lnTo>
                        <a:lnTo>
                          <a:pt x="55" y="149"/>
                        </a:lnTo>
                        <a:lnTo>
                          <a:pt x="33" y="117"/>
                        </a:lnTo>
                        <a:lnTo>
                          <a:pt x="49" y="95"/>
                        </a:lnTo>
                        <a:lnTo>
                          <a:pt x="28" y="84"/>
                        </a:lnTo>
                        <a:lnTo>
                          <a:pt x="0" y="9"/>
                        </a:lnTo>
                      </a:path>
                    </a:pathLst>
                  </a:custGeom>
                  <a:solidFill>
                    <a:srgbClr val="008080"/>
                  </a:solidFill>
                  <a:ln w="12700" cap="rnd" cmpd="sng">
                    <a:solidFill>
                      <a:srgbClr val="000000"/>
                    </a:solidFill>
                    <a:prstDash val="solid"/>
                    <a:round/>
                    <a:headEnd type="none" w="med" len="med"/>
                    <a:tailEnd type="none" w="med" len="med"/>
                  </a:ln>
                </p:spPr>
                <p:txBody>
                  <a:bodyPr/>
                  <a:lstStyle/>
                  <a:p>
                    <a:endParaRPr lang="zh-CN" altLang="en-US"/>
                  </a:p>
                </p:txBody>
              </p:sp>
              <p:sp>
                <p:nvSpPr>
                  <p:cNvPr id="306" name="Freeform 505"/>
                  <p:cNvSpPr>
                    <a:spLocks/>
                  </p:cNvSpPr>
                  <p:nvPr/>
                </p:nvSpPr>
                <p:spPr bwMode="auto">
                  <a:xfrm>
                    <a:off x="2976" y="1233"/>
                    <a:ext cx="177" cy="105"/>
                  </a:xfrm>
                  <a:custGeom>
                    <a:avLst/>
                    <a:gdLst>
                      <a:gd name="T0" fmla="*/ 6 w 177"/>
                      <a:gd name="T1" fmla="*/ 19 h 105"/>
                      <a:gd name="T2" fmla="*/ 21 w 177"/>
                      <a:gd name="T3" fmla="*/ 9 h 105"/>
                      <a:gd name="T4" fmla="*/ 73 w 177"/>
                      <a:gd name="T5" fmla="*/ 0 h 105"/>
                      <a:gd name="T6" fmla="*/ 89 w 177"/>
                      <a:gd name="T7" fmla="*/ 6 h 105"/>
                      <a:gd name="T8" fmla="*/ 123 w 177"/>
                      <a:gd name="T9" fmla="*/ 1 h 105"/>
                      <a:gd name="T10" fmla="*/ 151 w 177"/>
                      <a:gd name="T11" fmla="*/ 16 h 105"/>
                      <a:gd name="T12" fmla="*/ 176 w 177"/>
                      <a:gd name="T13" fmla="*/ 28 h 105"/>
                      <a:gd name="T14" fmla="*/ 162 w 177"/>
                      <a:gd name="T15" fmla="*/ 59 h 105"/>
                      <a:gd name="T16" fmla="*/ 141 w 177"/>
                      <a:gd name="T17" fmla="*/ 75 h 105"/>
                      <a:gd name="T18" fmla="*/ 118 w 177"/>
                      <a:gd name="T19" fmla="*/ 79 h 105"/>
                      <a:gd name="T20" fmla="*/ 122 w 177"/>
                      <a:gd name="T21" fmla="*/ 92 h 105"/>
                      <a:gd name="T22" fmla="*/ 108 w 177"/>
                      <a:gd name="T23" fmla="*/ 104 h 105"/>
                      <a:gd name="T24" fmla="*/ 81 w 177"/>
                      <a:gd name="T25" fmla="*/ 75 h 105"/>
                      <a:gd name="T26" fmla="*/ 12 w 177"/>
                      <a:gd name="T27" fmla="*/ 28 h 105"/>
                      <a:gd name="T28" fmla="*/ 0 w 177"/>
                      <a:gd name="T29" fmla="*/ 28 h 105"/>
                      <a:gd name="T30" fmla="*/ 6 w 177"/>
                      <a:gd name="T31" fmla="*/ 19 h 10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7"/>
                      <a:gd name="T49" fmla="*/ 0 h 105"/>
                      <a:gd name="T50" fmla="*/ 177 w 177"/>
                      <a:gd name="T51" fmla="*/ 105 h 10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7" h="105">
                        <a:moveTo>
                          <a:pt x="6" y="19"/>
                        </a:moveTo>
                        <a:lnTo>
                          <a:pt x="21" y="9"/>
                        </a:lnTo>
                        <a:lnTo>
                          <a:pt x="73" y="0"/>
                        </a:lnTo>
                        <a:lnTo>
                          <a:pt x="89" y="6"/>
                        </a:lnTo>
                        <a:lnTo>
                          <a:pt x="123" y="1"/>
                        </a:lnTo>
                        <a:lnTo>
                          <a:pt x="151" y="16"/>
                        </a:lnTo>
                        <a:lnTo>
                          <a:pt x="176" y="28"/>
                        </a:lnTo>
                        <a:lnTo>
                          <a:pt x="162" y="59"/>
                        </a:lnTo>
                        <a:lnTo>
                          <a:pt x="141" y="75"/>
                        </a:lnTo>
                        <a:lnTo>
                          <a:pt x="118" y="79"/>
                        </a:lnTo>
                        <a:lnTo>
                          <a:pt x="122" y="92"/>
                        </a:lnTo>
                        <a:lnTo>
                          <a:pt x="108" y="104"/>
                        </a:lnTo>
                        <a:lnTo>
                          <a:pt x="81" y="75"/>
                        </a:lnTo>
                        <a:lnTo>
                          <a:pt x="12" y="28"/>
                        </a:lnTo>
                        <a:lnTo>
                          <a:pt x="0" y="28"/>
                        </a:lnTo>
                        <a:lnTo>
                          <a:pt x="6" y="19"/>
                        </a:lnTo>
                      </a:path>
                    </a:pathLst>
                  </a:custGeom>
                  <a:solidFill>
                    <a:srgbClr val="FF5F1F"/>
                  </a:solidFill>
                  <a:ln w="12700" cap="rnd" cmpd="sng">
                    <a:solidFill>
                      <a:srgbClr val="000000"/>
                    </a:solidFill>
                    <a:prstDash val="solid"/>
                    <a:round/>
                    <a:headEnd type="none" w="med" len="med"/>
                    <a:tailEnd type="none" w="med" len="med"/>
                  </a:ln>
                </p:spPr>
                <p:txBody>
                  <a:bodyPr/>
                  <a:lstStyle/>
                  <a:p>
                    <a:endParaRPr lang="zh-CN" altLang="en-US"/>
                  </a:p>
                </p:txBody>
              </p:sp>
              <p:sp>
                <p:nvSpPr>
                  <p:cNvPr id="307" name="Freeform 506"/>
                  <p:cNvSpPr>
                    <a:spLocks/>
                  </p:cNvSpPr>
                  <p:nvPr/>
                </p:nvSpPr>
                <p:spPr bwMode="auto">
                  <a:xfrm>
                    <a:off x="2851" y="1382"/>
                    <a:ext cx="331" cy="167"/>
                  </a:xfrm>
                  <a:custGeom>
                    <a:avLst/>
                    <a:gdLst>
                      <a:gd name="T0" fmla="*/ 0 w 331"/>
                      <a:gd name="T1" fmla="*/ 16 h 167"/>
                      <a:gd name="T2" fmla="*/ 91 w 331"/>
                      <a:gd name="T3" fmla="*/ 10 h 167"/>
                      <a:gd name="T4" fmla="*/ 100 w 331"/>
                      <a:gd name="T5" fmla="*/ 21 h 167"/>
                      <a:gd name="T6" fmla="*/ 197 w 331"/>
                      <a:gd name="T7" fmla="*/ 10 h 167"/>
                      <a:gd name="T8" fmla="*/ 214 w 331"/>
                      <a:gd name="T9" fmla="*/ 19 h 167"/>
                      <a:gd name="T10" fmla="*/ 214 w 331"/>
                      <a:gd name="T11" fmla="*/ 1 h 167"/>
                      <a:gd name="T12" fmla="*/ 213 w 331"/>
                      <a:gd name="T13" fmla="*/ 0 h 167"/>
                      <a:gd name="T14" fmla="*/ 232 w 331"/>
                      <a:gd name="T15" fmla="*/ 1 h 167"/>
                      <a:gd name="T16" fmla="*/ 253 w 331"/>
                      <a:gd name="T17" fmla="*/ 27 h 167"/>
                      <a:gd name="T18" fmla="*/ 286 w 331"/>
                      <a:gd name="T19" fmla="*/ 62 h 167"/>
                      <a:gd name="T20" fmla="*/ 302 w 331"/>
                      <a:gd name="T21" fmla="*/ 92 h 167"/>
                      <a:gd name="T22" fmla="*/ 326 w 331"/>
                      <a:gd name="T23" fmla="*/ 113 h 167"/>
                      <a:gd name="T24" fmla="*/ 330 w 331"/>
                      <a:gd name="T25" fmla="*/ 143 h 167"/>
                      <a:gd name="T26" fmla="*/ 322 w 331"/>
                      <a:gd name="T27" fmla="*/ 161 h 167"/>
                      <a:gd name="T28" fmla="*/ 288 w 331"/>
                      <a:gd name="T29" fmla="*/ 166 h 167"/>
                      <a:gd name="T30" fmla="*/ 282 w 331"/>
                      <a:gd name="T31" fmla="*/ 158 h 167"/>
                      <a:gd name="T32" fmla="*/ 257 w 331"/>
                      <a:gd name="T33" fmla="*/ 147 h 167"/>
                      <a:gd name="T34" fmla="*/ 250 w 331"/>
                      <a:gd name="T35" fmla="*/ 136 h 167"/>
                      <a:gd name="T36" fmla="*/ 243 w 331"/>
                      <a:gd name="T37" fmla="*/ 132 h 167"/>
                      <a:gd name="T38" fmla="*/ 239 w 331"/>
                      <a:gd name="T39" fmla="*/ 121 h 167"/>
                      <a:gd name="T40" fmla="*/ 234 w 331"/>
                      <a:gd name="T41" fmla="*/ 124 h 167"/>
                      <a:gd name="T42" fmla="*/ 214 w 331"/>
                      <a:gd name="T43" fmla="*/ 110 h 167"/>
                      <a:gd name="T44" fmla="*/ 219 w 331"/>
                      <a:gd name="T45" fmla="*/ 97 h 167"/>
                      <a:gd name="T46" fmla="*/ 214 w 331"/>
                      <a:gd name="T47" fmla="*/ 90 h 167"/>
                      <a:gd name="T48" fmla="*/ 208 w 331"/>
                      <a:gd name="T49" fmla="*/ 93 h 167"/>
                      <a:gd name="T50" fmla="*/ 209 w 331"/>
                      <a:gd name="T51" fmla="*/ 100 h 167"/>
                      <a:gd name="T52" fmla="*/ 203 w 331"/>
                      <a:gd name="T53" fmla="*/ 90 h 167"/>
                      <a:gd name="T54" fmla="*/ 203 w 331"/>
                      <a:gd name="T55" fmla="*/ 67 h 167"/>
                      <a:gd name="T56" fmla="*/ 191 w 331"/>
                      <a:gd name="T57" fmla="*/ 53 h 167"/>
                      <a:gd name="T58" fmla="*/ 160 w 331"/>
                      <a:gd name="T59" fmla="*/ 42 h 167"/>
                      <a:gd name="T60" fmla="*/ 145 w 331"/>
                      <a:gd name="T61" fmla="*/ 29 h 167"/>
                      <a:gd name="T62" fmla="*/ 127 w 331"/>
                      <a:gd name="T63" fmla="*/ 27 h 167"/>
                      <a:gd name="T64" fmla="*/ 120 w 331"/>
                      <a:gd name="T65" fmla="*/ 35 h 167"/>
                      <a:gd name="T66" fmla="*/ 95 w 331"/>
                      <a:gd name="T67" fmla="*/ 41 h 167"/>
                      <a:gd name="T68" fmla="*/ 80 w 331"/>
                      <a:gd name="T69" fmla="*/ 35 h 167"/>
                      <a:gd name="T70" fmla="*/ 72 w 331"/>
                      <a:gd name="T71" fmla="*/ 27 h 167"/>
                      <a:gd name="T72" fmla="*/ 24 w 331"/>
                      <a:gd name="T73" fmla="*/ 34 h 167"/>
                      <a:gd name="T74" fmla="*/ 14 w 331"/>
                      <a:gd name="T75" fmla="*/ 28 h 167"/>
                      <a:gd name="T76" fmla="*/ 3 w 331"/>
                      <a:gd name="T77" fmla="*/ 35 h 167"/>
                      <a:gd name="T78" fmla="*/ 0 w 331"/>
                      <a:gd name="T79" fmla="*/ 16 h 16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1"/>
                      <a:gd name="T121" fmla="*/ 0 h 167"/>
                      <a:gd name="T122" fmla="*/ 331 w 331"/>
                      <a:gd name="T123" fmla="*/ 167 h 16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1" h="167">
                        <a:moveTo>
                          <a:pt x="0" y="16"/>
                        </a:moveTo>
                        <a:lnTo>
                          <a:pt x="91" y="10"/>
                        </a:lnTo>
                        <a:lnTo>
                          <a:pt x="100" y="21"/>
                        </a:lnTo>
                        <a:lnTo>
                          <a:pt x="197" y="10"/>
                        </a:lnTo>
                        <a:lnTo>
                          <a:pt x="214" y="19"/>
                        </a:lnTo>
                        <a:lnTo>
                          <a:pt x="214" y="1"/>
                        </a:lnTo>
                        <a:lnTo>
                          <a:pt x="213" y="0"/>
                        </a:lnTo>
                        <a:lnTo>
                          <a:pt x="232" y="1"/>
                        </a:lnTo>
                        <a:lnTo>
                          <a:pt x="253" y="27"/>
                        </a:lnTo>
                        <a:lnTo>
                          <a:pt x="286" y="62"/>
                        </a:lnTo>
                        <a:lnTo>
                          <a:pt x="302" y="92"/>
                        </a:lnTo>
                        <a:lnTo>
                          <a:pt x="326" y="113"/>
                        </a:lnTo>
                        <a:lnTo>
                          <a:pt x="330" y="143"/>
                        </a:lnTo>
                        <a:lnTo>
                          <a:pt x="322" y="161"/>
                        </a:lnTo>
                        <a:lnTo>
                          <a:pt x="288" y="166"/>
                        </a:lnTo>
                        <a:lnTo>
                          <a:pt x="282" y="158"/>
                        </a:lnTo>
                        <a:lnTo>
                          <a:pt x="257" y="147"/>
                        </a:lnTo>
                        <a:lnTo>
                          <a:pt x="250" y="136"/>
                        </a:lnTo>
                        <a:lnTo>
                          <a:pt x="243" y="132"/>
                        </a:lnTo>
                        <a:lnTo>
                          <a:pt x="239" y="121"/>
                        </a:lnTo>
                        <a:lnTo>
                          <a:pt x="234" y="124"/>
                        </a:lnTo>
                        <a:lnTo>
                          <a:pt x="214" y="110"/>
                        </a:lnTo>
                        <a:lnTo>
                          <a:pt x="219" y="97"/>
                        </a:lnTo>
                        <a:lnTo>
                          <a:pt x="214" y="90"/>
                        </a:lnTo>
                        <a:lnTo>
                          <a:pt x="208" y="93"/>
                        </a:lnTo>
                        <a:lnTo>
                          <a:pt x="209" y="100"/>
                        </a:lnTo>
                        <a:lnTo>
                          <a:pt x="203" y="90"/>
                        </a:lnTo>
                        <a:lnTo>
                          <a:pt x="203" y="67"/>
                        </a:lnTo>
                        <a:lnTo>
                          <a:pt x="191" y="53"/>
                        </a:lnTo>
                        <a:lnTo>
                          <a:pt x="160" y="42"/>
                        </a:lnTo>
                        <a:lnTo>
                          <a:pt x="145" y="29"/>
                        </a:lnTo>
                        <a:lnTo>
                          <a:pt x="127" y="27"/>
                        </a:lnTo>
                        <a:lnTo>
                          <a:pt x="120" y="35"/>
                        </a:lnTo>
                        <a:lnTo>
                          <a:pt x="95" y="41"/>
                        </a:lnTo>
                        <a:lnTo>
                          <a:pt x="80" y="35"/>
                        </a:lnTo>
                        <a:lnTo>
                          <a:pt x="72" y="27"/>
                        </a:lnTo>
                        <a:lnTo>
                          <a:pt x="24" y="34"/>
                        </a:lnTo>
                        <a:lnTo>
                          <a:pt x="14" y="28"/>
                        </a:lnTo>
                        <a:lnTo>
                          <a:pt x="3" y="35"/>
                        </a:lnTo>
                        <a:lnTo>
                          <a:pt x="0" y="16"/>
                        </a:lnTo>
                      </a:path>
                    </a:pathLst>
                  </a:custGeom>
                  <a:solidFill>
                    <a:srgbClr val="009F9F"/>
                  </a:solidFill>
                  <a:ln w="12700" cap="rnd" cmpd="sng">
                    <a:solidFill>
                      <a:srgbClr val="000000"/>
                    </a:solidFill>
                    <a:prstDash val="solid"/>
                    <a:round/>
                    <a:headEnd type="none" w="med" len="med"/>
                    <a:tailEnd type="none" w="med" len="med"/>
                  </a:ln>
                </p:spPr>
                <p:txBody>
                  <a:bodyPr/>
                  <a:lstStyle/>
                  <a:p>
                    <a:endParaRPr lang="zh-CN" altLang="en-US"/>
                  </a:p>
                </p:txBody>
              </p:sp>
              <p:sp>
                <p:nvSpPr>
                  <p:cNvPr id="308" name="Freeform 507"/>
                  <p:cNvSpPr>
                    <a:spLocks/>
                  </p:cNvSpPr>
                  <p:nvPr/>
                </p:nvSpPr>
                <p:spPr bwMode="auto">
                  <a:xfrm>
                    <a:off x="2940" y="1163"/>
                    <a:ext cx="306" cy="100"/>
                  </a:xfrm>
                  <a:custGeom>
                    <a:avLst/>
                    <a:gdLst>
                      <a:gd name="T0" fmla="*/ 10 w 306"/>
                      <a:gd name="T1" fmla="*/ 73 h 100"/>
                      <a:gd name="T2" fmla="*/ 0 w 306"/>
                      <a:gd name="T3" fmla="*/ 94 h 100"/>
                      <a:gd name="T4" fmla="*/ 39 w 306"/>
                      <a:gd name="T5" fmla="*/ 91 h 100"/>
                      <a:gd name="T6" fmla="*/ 55 w 306"/>
                      <a:gd name="T7" fmla="*/ 82 h 100"/>
                      <a:gd name="T8" fmla="*/ 109 w 306"/>
                      <a:gd name="T9" fmla="*/ 71 h 100"/>
                      <a:gd name="T10" fmla="*/ 123 w 306"/>
                      <a:gd name="T11" fmla="*/ 77 h 100"/>
                      <a:gd name="T12" fmla="*/ 159 w 306"/>
                      <a:gd name="T13" fmla="*/ 73 h 100"/>
                      <a:gd name="T14" fmla="*/ 159 w 306"/>
                      <a:gd name="T15" fmla="*/ 75 h 100"/>
                      <a:gd name="T16" fmla="*/ 212 w 306"/>
                      <a:gd name="T17" fmla="*/ 99 h 100"/>
                      <a:gd name="T18" fmla="*/ 243 w 306"/>
                      <a:gd name="T19" fmla="*/ 92 h 100"/>
                      <a:gd name="T20" fmla="*/ 260 w 306"/>
                      <a:gd name="T21" fmla="*/ 65 h 100"/>
                      <a:gd name="T22" fmla="*/ 291 w 306"/>
                      <a:gd name="T23" fmla="*/ 57 h 100"/>
                      <a:gd name="T24" fmla="*/ 305 w 306"/>
                      <a:gd name="T25" fmla="*/ 37 h 100"/>
                      <a:gd name="T26" fmla="*/ 304 w 306"/>
                      <a:gd name="T27" fmla="*/ 12 h 100"/>
                      <a:gd name="T28" fmla="*/ 300 w 306"/>
                      <a:gd name="T29" fmla="*/ 33 h 100"/>
                      <a:gd name="T30" fmla="*/ 284 w 306"/>
                      <a:gd name="T31" fmla="*/ 50 h 100"/>
                      <a:gd name="T32" fmla="*/ 277 w 306"/>
                      <a:gd name="T33" fmla="*/ 48 h 100"/>
                      <a:gd name="T34" fmla="*/ 255 w 306"/>
                      <a:gd name="T35" fmla="*/ 53 h 100"/>
                      <a:gd name="T36" fmla="*/ 255 w 306"/>
                      <a:gd name="T37" fmla="*/ 47 h 100"/>
                      <a:gd name="T38" fmla="*/ 277 w 306"/>
                      <a:gd name="T39" fmla="*/ 42 h 100"/>
                      <a:gd name="T40" fmla="*/ 257 w 306"/>
                      <a:gd name="T41" fmla="*/ 40 h 100"/>
                      <a:gd name="T42" fmla="*/ 280 w 306"/>
                      <a:gd name="T43" fmla="*/ 34 h 100"/>
                      <a:gd name="T44" fmla="*/ 289 w 306"/>
                      <a:gd name="T45" fmla="*/ 37 h 100"/>
                      <a:gd name="T46" fmla="*/ 293 w 306"/>
                      <a:gd name="T47" fmla="*/ 18 h 100"/>
                      <a:gd name="T48" fmla="*/ 288 w 306"/>
                      <a:gd name="T49" fmla="*/ 14 h 100"/>
                      <a:gd name="T50" fmla="*/ 260 w 306"/>
                      <a:gd name="T51" fmla="*/ 22 h 100"/>
                      <a:gd name="T52" fmla="*/ 260 w 306"/>
                      <a:gd name="T53" fmla="*/ 10 h 100"/>
                      <a:gd name="T54" fmla="*/ 272 w 306"/>
                      <a:gd name="T55" fmla="*/ 13 h 100"/>
                      <a:gd name="T56" fmla="*/ 288 w 306"/>
                      <a:gd name="T57" fmla="*/ 4 h 100"/>
                      <a:gd name="T58" fmla="*/ 279 w 306"/>
                      <a:gd name="T59" fmla="*/ 0 h 100"/>
                      <a:gd name="T60" fmla="*/ 188 w 306"/>
                      <a:gd name="T61" fmla="*/ 15 h 100"/>
                      <a:gd name="T62" fmla="*/ 76 w 306"/>
                      <a:gd name="T63" fmla="*/ 32 h 100"/>
                      <a:gd name="T64" fmla="*/ 25 w 306"/>
                      <a:gd name="T65" fmla="*/ 73 h 100"/>
                      <a:gd name="T66" fmla="*/ 10 w 306"/>
                      <a:gd name="T67" fmla="*/ 73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06"/>
                      <a:gd name="T103" fmla="*/ 0 h 100"/>
                      <a:gd name="T104" fmla="*/ 306 w 306"/>
                      <a:gd name="T105" fmla="*/ 100 h 1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06" h="100">
                        <a:moveTo>
                          <a:pt x="10" y="73"/>
                        </a:moveTo>
                        <a:lnTo>
                          <a:pt x="0" y="94"/>
                        </a:lnTo>
                        <a:lnTo>
                          <a:pt x="39" y="91"/>
                        </a:lnTo>
                        <a:lnTo>
                          <a:pt x="55" y="82"/>
                        </a:lnTo>
                        <a:lnTo>
                          <a:pt x="109" y="71"/>
                        </a:lnTo>
                        <a:lnTo>
                          <a:pt x="123" y="77"/>
                        </a:lnTo>
                        <a:lnTo>
                          <a:pt x="159" y="73"/>
                        </a:lnTo>
                        <a:lnTo>
                          <a:pt x="159" y="75"/>
                        </a:lnTo>
                        <a:lnTo>
                          <a:pt x="212" y="99"/>
                        </a:lnTo>
                        <a:lnTo>
                          <a:pt x="243" y="92"/>
                        </a:lnTo>
                        <a:lnTo>
                          <a:pt x="260" y="65"/>
                        </a:lnTo>
                        <a:lnTo>
                          <a:pt x="291" y="57"/>
                        </a:lnTo>
                        <a:lnTo>
                          <a:pt x="305" y="37"/>
                        </a:lnTo>
                        <a:lnTo>
                          <a:pt x="304" y="12"/>
                        </a:lnTo>
                        <a:lnTo>
                          <a:pt x="300" y="33"/>
                        </a:lnTo>
                        <a:lnTo>
                          <a:pt x="284" y="50"/>
                        </a:lnTo>
                        <a:lnTo>
                          <a:pt x="277" y="48"/>
                        </a:lnTo>
                        <a:lnTo>
                          <a:pt x="255" y="53"/>
                        </a:lnTo>
                        <a:lnTo>
                          <a:pt x="255" y="47"/>
                        </a:lnTo>
                        <a:lnTo>
                          <a:pt x="277" y="42"/>
                        </a:lnTo>
                        <a:lnTo>
                          <a:pt x="257" y="40"/>
                        </a:lnTo>
                        <a:lnTo>
                          <a:pt x="280" y="34"/>
                        </a:lnTo>
                        <a:lnTo>
                          <a:pt x="289" y="37"/>
                        </a:lnTo>
                        <a:lnTo>
                          <a:pt x="293" y="18"/>
                        </a:lnTo>
                        <a:lnTo>
                          <a:pt x="288" y="14"/>
                        </a:lnTo>
                        <a:lnTo>
                          <a:pt x="260" y="22"/>
                        </a:lnTo>
                        <a:lnTo>
                          <a:pt x="260" y="10"/>
                        </a:lnTo>
                        <a:lnTo>
                          <a:pt x="272" y="13"/>
                        </a:lnTo>
                        <a:lnTo>
                          <a:pt x="288" y="4"/>
                        </a:lnTo>
                        <a:lnTo>
                          <a:pt x="279" y="0"/>
                        </a:lnTo>
                        <a:lnTo>
                          <a:pt x="188" y="15"/>
                        </a:lnTo>
                        <a:lnTo>
                          <a:pt x="76" y="32"/>
                        </a:lnTo>
                        <a:lnTo>
                          <a:pt x="25" y="73"/>
                        </a:lnTo>
                        <a:lnTo>
                          <a:pt x="10" y="73"/>
                        </a:lnTo>
                      </a:path>
                    </a:pathLst>
                  </a:custGeom>
                  <a:solidFill>
                    <a:srgbClr val="BFFFBF"/>
                  </a:solidFill>
                  <a:ln w="12700" cap="rnd" cmpd="sng">
                    <a:solidFill>
                      <a:srgbClr val="000000"/>
                    </a:solidFill>
                    <a:prstDash val="solid"/>
                    <a:round/>
                    <a:headEnd type="none" w="med" len="med"/>
                    <a:tailEnd type="none" w="med" len="med"/>
                  </a:ln>
                </p:spPr>
                <p:txBody>
                  <a:bodyPr/>
                  <a:lstStyle/>
                  <a:p>
                    <a:endParaRPr lang="zh-CN" altLang="en-US"/>
                  </a:p>
                </p:txBody>
              </p:sp>
              <p:sp>
                <p:nvSpPr>
                  <p:cNvPr id="309" name="Freeform 508"/>
                  <p:cNvSpPr>
                    <a:spLocks/>
                  </p:cNvSpPr>
                  <p:nvPr/>
                </p:nvSpPr>
                <p:spPr bwMode="auto">
                  <a:xfrm>
                    <a:off x="2954" y="1080"/>
                    <a:ext cx="267" cy="125"/>
                  </a:xfrm>
                  <a:custGeom>
                    <a:avLst/>
                    <a:gdLst>
                      <a:gd name="T0" fmla="*/ 44 w 267"/>
                      <a:gd name="T1" fmla="*/ 87 h 125"/>
                      <a:gd name="T2" fmla="*/ 36 w 267"/>
                      <a:gd name="T3" fmla="*/ 99 h 125"/>
                      <a:gd name="T4" fmla="*/ 25 w 267"/>
                      <a:gd name="T5" fmla="*/ 103 h 125"/>
                      <a:gd name="T6" fmla="*/ 24 w 267"/>
                      <a:gd name="T7" fmla="*/ 111 h 125"/>
                      <a:gd name="T8" fmla="*/ 1 w 267"/>
                      <a:gd name="T9" fmla="*/ 117 h 125"/>
                      <a:gd name="T10" fmla="*/ 0 w 267"/>
                      <a:gd name="T11" fmla="*/ 124 h 125"/>
                      <a:gd name="T12" fmla="*/ 63 w 267"/>
                      <a:gd name="T13" fmla="*/ 116 h 125"/>
                      <a:gd name="T14" fmla="*/ 178 w 267"/>
                      <a:gd name="T15" fmla="*/ 98 h 125"/>
                      <a:gd name="T16" fmla="*/ 266 w 267"/>
                      <a:gd name="T17" fmla="*/ 82 h 125"/>
                      <a:gd name="T18" fmla="*/ 266 w 267"/>
                      <a:gd name="T19" fmla="*/ 69 h 125"/>
                      <a:gd name="T20" fmla="*/ 256 w 267"/>
                      <a:gd name="T21" fmla="*/ 66 h 125"/>
                      <a:gd name="T22" fmla="*/ 249 w 267"/>
                      <a:gd name="T23" fmla="*/ 72 h 125"/>
                      <a:gd name="T24" fmla="*/ 244 w 267"/>
                      <a:gd name="T25" fmla="*/ 55 h 125"/>
                      <a:gd name="T26" fmla="*/ 249 w 267"/>
                      <a:gd name="T27" fmla="*/ 40 h 125"/>
                      <a:gd name="T28" fmla="*/ 216 w 267"/>
                      <a:gd name="T29" fmla="*/ 29 h 125"/>
                      <a:gd name="T30" fmla="*/ 193 w 267"/>
                      <a:gd name="T31" fmla="*/ 32 h 125"/>
                      <a:gd name="T32" fmla="*/ 193 w 267"/>
                      <a:gd name="T33" fmla="*/ 9 h 125"/>
                      <a:gd name="T34" fmla="*/ 169 w 267"/>
                      <a:gd name="T35" fmla="*/ 0 h 125"/>
                      <a:gd name="T36" fmla="*/ 152 w 267"/>
                      <a:gd name="T37" fmla="*/ 5 h 125"/>
                      <a:gd name="T38" fmla="*/ 140 w 267"/>
                      <a:gd name="T39" fmla="*/ 27 h 125"/>
                      <a:gd name="T40" fmla="*/ 120 w 267"/>
                      <a:gd name="T41" fmla="*/ 36 h 125"/>
                      <a:gd name="T42" fmla="*/ 111 w 267"/>
                      <a:gd name="T43" fmla="*/ 70 h 125"/>
                      <a:gd name="T44" fmla="*/ 78 w 267"/>
                      <a:gd name="T45" fmla="*/ 87 h 125"/>
                      <a:gd name="T46" fmla="*/ 51 w 267"/>
                      <a:gd name="T47" fmla="*/ 94 h 125"/>
                      <a:gd name="T48" fmla="*/ 44 w 267"/>
                      <a:gd name="T49" fmla="*/ 87 h 1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7"/>
                      <a:gd name="T76" fmla="*/ 0 h 125"/>
                      <a:gd name="T77" fmla="*/ 267 w 267"/>
                      <a:gd name="T78" fmla="*/ 125 h 1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7" h="125">
                        <a:moveTo>
                          <a:pt x="44" y="87"/>
                        </a:moveTo>
                        <a:lnTo>
                          <a:pt x="36" y="99"/>
                        </a:lnTo>
                        <a:lnTo>
                          <a:pt x="25" y="103"/>
                        </a:lnTo>
                        <a:lnTo>
                          <a:pt x="24" y="111"/>
                        </a:lnTo>
                        <a:lnTo>
                          <a:pt x="1" y="117"/>
                        </a:lnTo>
                        <a:lnTo>
                          <a:pt x="0" y="124"/>
                        </a:lnTo>
                        <a:lnTo>
                          <a:pt x="63" y="116"/>
                        </a:lnTo>
                        <a:lnTo>
                          <a:pt x="178" y="98"/>
                        </a:lnTo>
                        <a:lnTo>
                          <a:pt x="266" y="82"/>
                        </a:lnTo>
                        <a:lnTo>
                          <a:pt x="266" y="69"/>
                        </a:lnTo>
                        <a:lnTo>
                          <a:pt x="256" y="66"/>
                        </a:lnTo>
                        <a:lnTo>
                          <a:pt x="249" y="72"/>
                        </a:lnTo>
                        <a:lnTo>
                          <a:pt x="244" y="55"/>
                        </a:lnTo>
                        <a:lnTo>
                          <a:pt x="249" y="40"/>
                        </a:lnTo>
                        <a:lnTo>
                          <a:pt x="216" y="29"/>
                        </a:lnTo>
                        <a:lnTo>
                          <a:pt x="193" y="32"/>
                        </a:lnTo>
                        <a:lnTo>
                          <a:pt x="193" y="9"/>
                        </a:lnTo>
                        <a:lnTo>
                          <a:pt x="169" y="0"/>
                        </a:lnTo>
                        <a:lnTo>
                          <a:pt x="152" y="5"/>
                        </a:lnTo>
                        <a:lnTo>
                          <a:pt x="140" y="27"/>
                        </a:lnTo>
                        <a:lnTo>
                          <a:pt x="120" y="36"/>
                        </a:lnTo>
                        <a:lnTo>
                          <a:pt x="111" y="70"/>
                        </a:lnTo>
                        <a:lnTo>
                          <a:pt x="78" y="87"/>
                        </a:lnTo>
                        <a:lnTo>
                          <a:pt x="51" y="94"/>
                        </a:lnTo>
                        <a:lnTo>
                          <a:pt x="44" y="87"/>
                        </a:lnTo>
                      </a:path>
                    </a:pathLst>
                  </a:custGeom>
                  <a:solidFill>
                    <a:srgbClr val="BF5FFF"/>
                  </a:solidFill>
                  <a:ln w="12700" cap="rnd" cmpd="sng">
                    <a:solidFill>
                      <a:srgbClr val="000000"/>
                    </a:solidFill>
                    <a:prstDash val="solid"/>
                    <a:round/>
                    <a:headEnd type="none" w="med" len="med"/>
                    <a:tailEnd type="none" w="med" len="med"/>
                  </a:ln>
                </p:spPr>
                <p:txBody>
                  <a:bodyPr/>
                  <a:lstStyle/>
                  <a:p>
                    <a:endParaRPr lang="zh-CN" altLang="en-US"/>
                  </a:p>
                </p:txBody>
              </p:sp>
              <p:sp>
                <p:nvSpPr>
                  <p:cNvPr id="310" name="Freeform 509"/>
                  <p:cNvSpPr>
                    <a:spLocks/>
                  </p:cNvSpPr>
                  <p:nvPr/>
                </p:nvSpPr>
                <p:spPr bwMode="auto">
                  <a:xfrm>
                    <a:off x="2971" y="1056"/>
                    <a:ext cx="153" cy="118"/>
                  </a:xfrm>
                  <a:custGeom>
                    <a:avLst/>
                    <a:gdLst>
                      <a:gd name="T0" fmla="*/ 16 w 153"/>
                      <a:gd name="T1" fmla="*/ 61 h 118"/>
                      <a:gd name="T2" fmla="*/ 4 w 153"/>
                      <a:gd name="T3" fmla="*/ 59 h 118"/>
                      <a:gd name="T4" fmla="*/ 0 w 153"/>
                      <a:gd name="T5" fmla="*/ 77 h 118"/>
                      <a:gd name="T6" fmla="*/ 4 w 153"/>
                      <a:gd name="T7" fmla="*/ 97 h 118"/>
                      <a:gd name="T8" fmla="*/ 26 w 153"/>
                      <a:gd name="T9" fmla="*/ 110 h 118"/>
                      <a:gd name="T10" fmla="*/ 31 w 153"/>
                      <a:gd name="T11" fmla="*/ 117 h 118"/>
                      <a:gd name="T12" fmla="*/ 59 w 153"/>
                      <a:gd name="T13" fmla="*/ 110 h 118"/>
                      <a:gd name="T14" fmla="*/ 92 w 153"/>
                      <a:gd name="T15" fmla="*/ 95 h 118"/>
                      <a:gd name="T16" fmla="*/ 102 w 153"/>
                      <a:gd name="T17" fmla="*/ 60 h 118"/>
                      <a:gd name="T18" fmla="*/ 123 w 153"/>
                      <a:gd name="T19" fmla="*/ 51 h 118"/>
                      <a:gd name="T20" fmla="*/ 135 w 153"/>
                      <a:gd name="T21" fmla="*/ 30 h 118"/>
                      <a:gd name="T22" fmla="*/ 152 w 153"/>
                      <a:gd name="T23" fmla="*/ 24 h 118"/>
                      <a:gd name="T24" fmla="*/ 130 w 153"/>
                      <a:gd name="T25" fmla="*/ 21 h 118"/>
                      <a:gd name="T26" fmla="*/ 92 w 153"/>
                      <a:gd name="T27" fmla="*/ 37 h 118"/>
                      <a:gd name="T28" fmla="*/ 86 w 153"/>
                      <a:gd name="T29" fmla="*/ 22 h 118"/>
                      <a:gd name="T30" fmla="*/ 53 w 153"/>
                      <a:gd name="T31" fmla="*/ 23 h 118"/>
                      <a:gd name="T32" fmla="*/ 45 w 153"/>
                      <a:gd name="T33" fmla="*/ 0 h 118"/>
                      <a:gd name="T34" fmla="*/ 36 w 153"/>
                      <a:gd name="T35" fmla="*/ 6 h 118"/>
                      <a:gd name="T36" fmla="*/ 39 w 153"/>
                      <a:gd name="T37" fmla="*/ 40 h 118"/>
                      <a:gd name="T38" fmla="*/ 24 w 153"/>
                      <a:gd name="T39" fmla="*/ 43 h 118"/>
                      <a:gd name="T40" fmla="*/ 16 w 153"/>
                      <a:gd name="T41" fmla="*/ 61 h 1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3"/>
                      <a:gd name="T64" fmla="*/ 0 h 118"/>
                      <a:gd name="T65" fmla="*/ 153 w 153"/>
                      <a:gd name="T66" fmla="*/ 118 h 1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3" h="118">
                        <a:moveTo>
                          <a:pt x="16" y="61"/>
                        </a:moveTo>
                        <a:lnTo>
                          <a:pt x="4" y="59"/>
                        </a:lnTo>
                        <a:lnTo>
                          <a:pt x="0" y="77"/>
                        </a:lnTo>
                        <a:lnTo>
                          <a:pt x="4" y="97"/>
                        </a:lnTo>
                        <a:lnTo>
                          <a:pt x="26" y="110"/>
                        </a:lnTo>
                        <a:lnTo>
                          <a:pt x="31" y="117"/>
                        </a:lnTo>
                        <a:lnTo>
                          <a:pt x="59" y="110"/>
                        </a:lnTo>
                        <a:lnTo>
                          <a:pt x="92" y="95"/>
                        </a:lnTo>
                        <a:lnTo>
                          <a:pt x="102" y="60"/>
                        </a:lnTo>
                        <a:lnTo>
                          <a:pt x="123" y="51"/>
                        </a:lnTo>
                        <a:lnTo>
                          <a:pt x="135" y="30"/>
                        </a:lnTo>
                        <a:lnTo>
                          <a:pt x="152" y="24"/>
                        </a:lnTo>
                        <a:lnTo>
                          <a:pt x="130" y="21"/>
                        </a:lnTo>
                        <a:lnTo>
                          <a:pt x="92" y="37"/>
                        </a:lnTo>
                        <a:lnTo>
                          <a:pt x="86" y="22"/>
                        </a:lnTo>
                        <a:lnTo>
                          <a:pt x="53" y="23"/>
                        </a:lnTo>
                        <a:lnTo>
                          <a:pt x="45" y="0"/>
                        </a:lnTo>
                        <a:lnTo>
                          <a:pt x="36" y="6"/>
                        </a:lnTo>
                        <a:lnTo>
                          <a:pt x="39" y="40"/>
                        </a:lnTo>
                        <a:lnTo>
                          <a:pt x="24" y="43"/>
                        </a:lnTo>
                        <a:lnTo>
                          <a:pt x="16" y="61"/>
                        </a:lnTo>
                      </a:path>
                    </a:pathLst>
                  </a:custGeom>
                  <a:solidFill>
                    <a:srgbClr val="BFDFFF"/>
                  </a:solidFill>
                  <a:ln w="12700" cap="rnd" cmpd="sng">
                    <a:solidFill>
                      <a:srgbClr val="000000"/>
                    </a:solidFill>
                    <a:prstDash val="solid"/>
                    <a:round/>
                    <a:headEnd type="none" w="med" len="med"/>
                    <a:tailEnd type="none" w="med" len="med"/>
                  </a:ln>
                </p:spPr>
                <p:txBody>
                  <a:bodyPr/>
                  <a:lstStyle/>
                  <a:p>
                    <a:endParaRPr lang="zh-CN" altLang="en-US"/>
                  </a:p>
                </p:txBody>
              </p:sp>
              <p:sp>
                <p:nvSpPr>
                  <p:cNvPr id="311" name="Freeform 510"/>
                  <p:cNvSpPr>
                    <a:spLocks/>
                  </p:cNvSpPr>
                  <p:nvPr/>
                </p:nvSpPr>
                <p:spPr bwMode="auto">
                  <a:xfrm>
                    <a:off x="3187" y="1058"/>
                    <a:ext cx="44" cy="41"/>
                  </a:xfrm>
                  <a:custGeom>
                    <a:avLst/>
                    <a:gdLst>
                      <a:gd name="T0" fmla="*/ 0 w 44"/>
                      <a:gd name="T1" fmla="*/ 2 h 41"/>
                      <a:gd name="T2" fmla="*/ 9 w 44"/>
                      <a:gd name="T3" fmla="*/ 0 h 41"/>
                      <a:gd name="T4" fmla="*/ 29 w 44"/>
                      <a:gd name="T5" fmla="*/ 9 h 41"/>
                      <a:gd name="T6" fmla="*/ 29 w 44"/>
                      <a:gd name="T7" fmla="*/ 18 h 41"/>
                      <a:gd name="T8" fmla="*/ 42 w 44"/>
                      <a:gd name="T9" fmla="*/ 24 h 41"/>
                      <a:gd name="T10" fmla="*/ 43 w 44"/>
                      <a:gd name="T11" fmla="*/ 36 h 41"/>
                      <a:gd name="T12" fmla="*/ 21 w 44"/>
                      <a:gd name="T13" fmla="*/ 40 h 41"/>
                      <a:gd name="T14" fmla="*/ 0 w 44"/>
                      <a:gd name="T15" fmla="*/ 2 h 4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41"/>
                      <a:gd name="T26" fmla="*/ 44 w 44"/>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41">
                        <a:moveTo>
                          <a:pt x="0" y="2"/>
                        </a:moveTo>
                        <a:lnTo>
                          <a:pt x="9" y="0"/>
                        </a:lnTo>
                        <a:lnTo>
                          <a:pt x="29" y="9"/>
                        </a:lnTo>
                        <a:lnTo>
                          <a:pt x="29" y="18"/>
                        </a:lnTo>
                        <a:lnTo>
                          <a:pt x="42" y="24"/>
                        </a:lnTo>
                        <a:lnTo>
                          <a:pt x="43" y="36"/>
                        </a:lnTo>
                        <a:lnTo>
                          <a:pt x="21" y="40"/>
                        </a:lnTo>
                        <a:lnTo>
                          <a:pt x="0" y="2"/>
                        </a:lnTo>
                      </a:path>
                    </a:pathLst>
                  </a:custGeom>
                  <a:solidFill>
                    <a:srgbClr val="008000"/>
                  </a:solidFill>
                  <a:ln w="12700" cap="rnd" cmpd="sng">
                    <a:solidFill>
                      <a:srgbClr val="000000"/>
                    </a:solidFill>
                    <a:prstDash val="solid"/>
                    <a:round/>
                    <a:headEnd type="none" w="med" len="med"/>
                    <a:tailEnd type="none" w="med" len="med"/>
                  </a:ln>
                </p:spPr>
                <p:txBody>
                  <a:bodyPr/>
                  <a:lstStyle/>
                  <a:p>
                    <a:endParaRPr lang="zh-CN" altLang="en-US"/>
                  </a:p>
                </p:txBody>
              </p:sp>
              <p:sp>
                <p:nvSpPr>
                  <p:cNvPr id="312" name="Freeform 511"/>
                  <p:cNvSpPr>
                    <a:spLocks/>
                  </p:cNvSpPr>
                  <p:nvPr/>
                </p:nvSpPr>
                <p:spPr bwMode="auto">
                  <a:xfrm>
                    <a:off x="3005" y="980"/>
                    <a:ext cx="207" cy="101"/>
                  </a:xfrm>
                  <a:custGeom>
                    <a:avLst/>
                    <a:gdLst>
                      <a:gd name="T0" fmla="*/ 19 w 207"/>
                      <a:gd name="T1" fmla="*/ 14 h 101"/>
                      <a:gd name="T2" fmla="*/ 0 w 207"/>
                      <a:gd name="T3" fmla="*/ 28 h 101"/>
                      <a:gd name="T4" fmla="*/ 10 w 207"/>
                      <a:gd name="T5" fmla="*/ 76 h 101"/>
                      <a:gd name="T6" fmla="*/ 19 w 207"/>
                      <a:gd name="T7" fmla="*/ 100 h 101"/>
                      <a:gd name="T8" fmla="*/ 54 w 207"/>
                      <a:gd name="T9" fmla="*/ 98 h 101"/>
                      <a:gd name="T10" fmla="*/ 184 w 207"/>
                      <a:gd name="T11" fmla="*/ 80 h 101"/>
                      <a:gd name="T12" fmla="*/ 193 w 207"/>
                      <a:gd name="T13" fmla="*/ 77 h 101"/>
                      <a:gd name="T14" fmla="*/ 206 w 207"/>
                      <a:gd name="T15" fmla="*/ 54 h 101"/>
                      <a:gd name="T16" fmla="*/ 187 w 207"/>
                      <a:gd name="T17" fmla="*/ 42 h 101"/>
                      <a:gd name="T18" fmla="*/ 197 w 207"/>
                      <a:gd name="T19" fmla="*/ 13 h 101"/>
                      <a:gd name="T20" fmla="*/ 182 w 207"/>
                      <a:gd name="T21" fmla="*/ 10 h 101"/>
                      <a:gd name="T22" fmla="*/ 182 w 207"/>
                      <a:gd name="T23" fmla="*/ 3 h 101"/>
                      <a:gd name="T24" fmla="*/ 175 w 207"/>
                      <a:gd name="T25" fmla="*/ 0 h 101"/>
                      <a:gd name="T26" fmla="*/ 25 w 207"/>
                      <a:gd name="T27" fmla="*/ 21 h 101"/>
                      <a:gd name="T28" fmla="*/ 19 w 207"/>
                      <a:gd name="T29" fmla="*/ 14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7"/>
                      <a:gd name="T46" fmla="*/ 0 h 101"/>
                      <a:gd name="T47" fmla="*/ 207 w 207"/>
                      <a:gd name="T48" fmla="*/ 101 h 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7" h="101">
                        <a:moveTo>
                          <a:pt x="19" y="14"/>
                        </a:moveTo>
                        <a:lnTo>
                          <a:pt x="0" y="28"/>
                        </a:lnTo>
                        <a:lnTo>
                          <a:pt x="10" y="76"/>
                        </a:lnTo>
                        <a:lnTo>
                          <a:pt x="19" y="100"/>
                        </a:lnTo>
                        <a:lnTo>
                          <a:pt x="54" y="98"/>
                        </a:lnTo>
                        <a:lnTo>
                          <a:pt x="184" y="80"/>
                        </a:lnTo>
                        <a:lnTo>
                          <a:pt x="193" y="77"/>
                        </a:lnTo>
                        <a:lnTo>
                          <a:pt x="206" y="54"/>
                        </a:lnTo>
                        <a:lnTo>
                          <a:pt x="187" y="42"/>
                        </a:lnTo>
                        <a:lnTo>
                          <a:pt x="197" y="13"/>
                        </a:lnTo>
                        <a:lnTo>
                          <a:pt x="182" y="10"/>
                        </a:lnTo>
                        <a:lnTo>
                          <a:pt x="182" y="3"/>
                        </a:lnTo>
                        <a:lnTo>
                          <a:pt x="175" y="0"/>
                        </a:lnTo>
                        <a:lnTo>
                          <a:pt x="25" y="21"/>
                        </a:lnTo>
                        <a:lnTo>
                          <a:pt x="19" y="14"/>
                        </a:lnTo>
                      </a:path>
                    </a:pathLst>
                  </a:custGeom>
                  <a:solidFill>
                    <a:srgbClr val="00BF9F"/>
                  </a:solidFill>
                  <a:ln w="12700" cap="rnd" cmpd="sng">
                    <a:solidFill>
                      <a:srgbClr val="000000"/>
                    </a:solidFill>
                    <a:prstDash val="solid"/>
                    <a:round/>
                    <a:headEnd type="none" w="med" len="med"/>
                    <a:tailEnd type="none" w="med" len="med"/>
                  </a:ln>
                </p:spPr>
                <p:txBody>
                  <a:bodyPr/>
                  <a:lstStyle/>
                  <a:p>
                    <a:endParaRPr lang="zh-CN" altLang="en-US"/>
                  </a:p>
                </p:txBody>
              </p:sp>
              <p:sp>
                <p:nvSpPr>
                  <p:cNvPr id="313" name="Freeform 512"/>
                  <p:cNvSpPr>
                    <a:spLocks/>
                  </p:cNvSpPr>
                  <p:nvPr/>
                </p:nvSpPr>
                <p:spPr bwMode="auto">
                  <a:xfrm>
                    <a:off x="3191" y="993"/>
                    <a:ext cx="55" cy="80"/>
                  </a:xfrm>
                  <a:custGeom>
                    <a:avLst/>
                    <a:gdLst>
                      <a:gd name="T0" fmla="*/ 10 w 55"/>
                      <a:gd name="T1" fmla="*/ 0 h 80"/>
                      <a:gd name="T2" fmla="*/ 23 w 55"/>
                      <a:gd name="T3" fmla="*/ 0 h 80"/>
                      <a:gd name="T4" fmla="*/ 48 w 55"/>
                      <a:gd name="T5" fmla="*/ 12 h 80"/>
                      <a:gd name="T6" fmla="*/ 44 w 55"/>
                      <a:gd name="T7" fmla="*/ 21 h 80"/>
                      <a:gd name="T8" fmla="*/ 53 w 55"/>
                      <a:gd name="T9" fmla="*/ 28 h 80"/>
                      <a:gd name="T10" fmla="*/ 54 w 55"/>
                      <a:gd name="T11" fmla="*/ 65 h 80"/>
                      <a:gd name="T12" fmla="*/ 45 w 55"/>
                      <a:gd name="T13" fmla="*/ 79 h 80"/>
                      <a:gd name="T14" fmla="*/ 35 w 55"/>
                      <a:gd name="T15" fmla="*/ 74 h 80"/>
                      <a:gd name="T16" fmla="*/ 24 w 55"/>
                      <a:gd name="T17" fmla="*/ 73 h 80"/>
                      <a:gd name="T18" fmla="*/ 5 w 55"/>
                      <a:gd name="T19" fmla="*/ 66 h 80"/>
                      <a:gd name="T20" fmla="*/ 19 w 55"/>
                      <a:gd name="T21" fmla="*/ 42 h 80"/>
                      <a:gd name="T22" fmla="*/ 0 w 55"/>
                      <a:gd name="T23" fmla="*/ 30 h 80"/>
                      <a:gd name="T24" fmla="*/ 10 w 55"/>
                      <a:gd name="T25" fmla="*/ 0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
                      <a:gd name="T40" fmla="*/ 0 h 80"/>
                      <a:gd name="T41" fmla="*/ 55 w 55"/>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 h="80">
                        <a:moveTo>
                          <a:pt x="10" y="0"/>
                        </a:moveTo>
                        <a:lnTo>
                          <a:pt x="23" y="0"/>
                        </a:lnTo>
                        <a:lnTo>
                          <a:pt x="48" y="12"/>
                        </a:lnTo>
                        <a:lnTo>
                          <a:pt x="44" y="21"/>
                        </a:lnTo>
                        <a:lnTo>
                          <a:pt x="53" y="28"/>
                        </a:lnTo>
                        <a:lnTo>
                          <a:pt x="54" y="65"/>
                        </a:lnTo>
                        <a:lnTo>
                          <a:pt x="45" y="79"/>
                        </a:lnTo>
                        <a:lnTo>
                          <a:pt x="35" y="74"/>
                        </a:lnTo>
                        <a:lnTo>
                          <a:pt x="24" y="73"/>
                        </a:lnTo>
                        <a:lnTo>
                          <a:pt x="5" y="66"/>
                        </a:lnTo>
                        <a:lnTo>
                          <a:pt x="19" y="42"/>
                        </a:lnTo>
                        <a:lnTo>
                          <a:pt x="0" y="30"/>
                        </a:lnTo>
                        <a:lnTo>
                          <a:pt x="10" y="0"/>
                        </a:lnTo>
                      </a:path>
                    </a:pathLst>
                  </a:custGeom>
                  <a:solidFill>
                    <a:srgbClr val="FF00FF"/>
                  </a:solidFill>
                  <a:ln w="12700" cap="rnd" cmpd="sng">
                    <a:solidFill>
                      <a:srgbClr val="000000"/>
                    </a:solidFill>
                    <a:prstDash val="solid"/>
                    <a:round/>
                    <a:headEnd type="none" w="med" len="med"/>
                    <a:tailEnd type="none" w="med" len="med"/>
                  </a:ln>
                </p:spPr>
                <p:txBody>
                  <a:bodyPr/>
                  <a:lstStyle/>
                  <a:p>
                    <a:endParaRPr lang="zh-CN" altLang="en-US"/>
                  </a:p>
                </p:txBody>
              </p:sp>
              <p:sp>
                <p:nvSpPr>
                  <p:cNvPr id="314" name="Freeform 513"/>
                  <p:cNvSpPr>
                    <a:spLocks/>
                  </p:cNvSpPr>
                  <p:nvPr/>
                </p:nvSpPr>
                <p:spPr bwMode="auto">
                  <a:xfrm>
                    <a:off x="3023" y="869"/>
                    <a:ext cx="226" cy="138"/>
                  </a:xfrm>
                  <a:custGeom>
                    <a:avLst/>
                    <a:gdLst>
                      <a:gd name="T0" fmla="*/ 17 w 226"/>
                      <a:gd name="T1" fmla="*/ 92 h 138"/>
                      <a:gd name="T2" fmla="*/ 38 w 226"/>
                      <a:gd name="T3" fmla="*/ 84 h 138"/>
                      <a:gd name="T4" fmla="*/ 67 w 226"/>
                      <a:gd name="T5" fmla="*/ 82 h 138"/>
                      <a:gd name="T6" fmla="*/ 74 w 226"/>
                      <a:gd name="T7" fmla="*/ 75 h 138"/>
                      <a:gd name="T8" fmla="*/ 85 w 226"/>
                      <a:gd name="T9" fmla="*/ 74 h 138"/>
                      <a:gd name="T10" fmla="*/ 90 w 226"/>
                      <a:gd name="T11" fmla="*/ 66 h 138"/>
                      <a:gd name="T12" fmla="*/ 100 w 226"/>
                      <a:gd name="T13" fmla="*/ 63 h 138"/>
                      <a:gd name="T14" fmla="*/ 96 w 226"/>
                      <a:gd name="T15" fmla="*/ 49 h 138"/>
                      <a:gd name="T16" fmla="*/ 90 w 226"/>
                      <a:gd name="T17" fmla="*/ 45 h 138"/>
                      <a:gd name="T18" fmla="*/ 102 w 226"/>
                      <a:gd name="T19" fmla="*/ 34 h 138"/>
                      <a:gd name="T20" fmla="*/ 110 w 226"/>
                      <a:gd name="T21" fmla="*/ 34 h 138"/>
                      <a:gd name="T22" fmla="*/ 136 w 226"/>
                      <a:gd name="T23" fmla="*/ 9 h 138"/>
                      <a:gd name="T24" fmla="*/ 176 w 226"/>
                      <a:gd name="T25" fmla="*/ 0 h 138"/>
                      <a:gd name="T26" fmla="*/ 181 w 226"/>
                      <a:gd name="T27" fmla="*/ 23 h 138"/>
                      <a:gd name="T28" fmla="*/ 183 w 226"/>
                      <a:gd name="T29" fmla="*/ 22 h 138"/>
                      <a:gd name="T30" fmla="*/ 192 w 226"/>
                      <a:gd name="T31" fmla="*/ 30 h 138"/>
                      <a:gd name="T32" fmla="*/ 193 w 226"/>
                      <a:gd name="T33" fmla="*/ 54 h 138"/>
                      <a:gd name="T34" fmla="*/ 205 w 226"/>
                      <a:gd name="T35" fmla="*/ 73 h 138"/>
                      <a:gd name="T36" fmla="*/ 210 w 226"/>
                      <a:gd name="T37" fmla="*/ 98 h 138"/>
                      <a:gd name="T38" fmla="*/ 211 w 226"/>
                      <a:gd name="T39" fmla="*/ 119 h 138"/>
                      <a:gd name="T40" fmla="*/ 225 w 226"/>
                      <a:gd name="T41" fmla="*/ 126 h 138"/>
                      <a:gd name="T42" fmla="*/ 215 w 226"/>
                      <a:gd name="T43" fmla="*/ 137 h 138"/>
                      <a:gd name="T44" fmla="*/ 188 w 226"/>
                      <a:gd name="T45" fmla="*/ 125 h 138"/>
                      <a:gd name="T46" fmla="*/ 175 w 226"/>
                      <a:gd name="T47" fmla="*/ 126 h 138"/>
                      <a:gd name="T48" fmla="*/ 162 w 226"/>
                      <a:gd name="T49" fmla="*/ 123 h 138"/>
                      <a:gd name="T50" fmla="*/ 162 w 226"/>
                      <a:gd name="T51" fmla="*/ 115 h 138"/>
                      <a:gd name="T52" fmla="*/ 154 w 226"/>
                      <a:gd name="T53" fmla="*/ 113 h 138"/>
                      <a:gd name="T54" fmla="*/ 6 w 226"/>
                      <a:gd name="T55" fmla="*/ 134 h 138"/>
                      <a:gd name="T56" fmla="*/ 0 w 226"/>
                      <a:gd name="T57" fmla="*/ 128 h 138"/>
                      <a:gd name="T58" fmla="*/ 22 w 226"/>
                      <a:gd name="T59" fmla="*/ 103 h 138"/>
                      <a:gd name="T60" fmla="*/ 17 w 226"/>
                      <a:gd name="T61" fmla="*/ 92 h 1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6"/>
                      <a:gd name="T94" fmla="*/ 0 h 138"/>
                      <a:gd name="T95" fmla="*/ 226 w 226"/>
                      <a:gd name="T96" fmla="*/ 138 h 1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6" h="138">
                        <a:moveTo>
                          <a:pt x="17" y="92"/>
                        </a:moveTo>
                        <a:lnTo>
                          <a:pt x="38" y="84"/>
                        </a:lnTo>
                        <a:lnTo>
                          <a:pt x="67" y="82"/>
                        </a:lnTo>
                        <a:lnTo>
                          <a:pt x="74" y="75"/>
                        </a:lnTo>
                        <a:lnTo>
                          <a:pt x="85" y="74"/>
                        </a:lnTo>
                        <a:lnTo>
                          <a:pt x="90" y="66"/>
                        </a:lnTo>
                        <a:lnTo>
                          <a:pt x="100" y="63"/>
                        </a:lnTo>
                        <a:lnTo>
                          <a:pt x="96" y="49"/>
                        </a:lnTo>
                        <a:lnTo>
                          <a:pt x="90" y="45"/>
                        </a:lnTo>
                        <a:lnTo>
                          <a:pt x="102" y="34"/>
                        </a:lnTo>
                        <a:lnTo>
                          <a:pt x="110" y="34"/>
                        </a:lnTo>
                        <a:lnTo>
                          <a:pt x="136" y="9"/>
                        </a:lnTo>
                        <a:lnTo>
                          <a:pt x="176" y="0"/>
                        </a:lnTo>
                        <a:lnTo>
                          <a:pt x="181" y="23"/>
                        </a:lnTo>
                        <a:lnTo>
                          <a:pt x="183" y="22"/>
                        </a:lnTo>
                        <a:lnTo>
                          <a:pt x="192" y="30"/>
                        </a:lnTo>
                        <a:lnTo>
                          <a:pt x="193" y="54"/>
                        </a:lnTo>
                        <a:lnTo>
                          <a:pt x="205" y="73"/>
                        </a:lnTo>
                        <a:lnTo>
                          <a:pt x="210" y="98"/>
                        </a:lnTo>
                        <a:lnTo>
                          <a:pt x="211" y="119"/>
                        </a:lnTo>
                        <a:lnTo>
                          <a:pt x="225" y="126"/>
                        </a:lnTo>
                        <a:lnTo>
                          <a:pt x="215" y="137"/>
                        </a:lnTo>
                        <a:lnTo>
                          <a:pt x="188" y="125"/>
                        </a:lnTo>
                        <a:lnTo>
                          <a:pt x="175" y="126"/>
                        </a:lnTo>
                        <a:lnTo>
                          <a:pt x="162" y="123"/>
                        </a:lnTo>
                        <a:lnTo>
                          <a:pt x="162" y="115"/>
                        </a:lnTo>
                        <a:lnTo>
                          <a:pt x="154" y="113"/>
                        </a:lnTo>
                        <a:lnTo>
                          <a:pt x="6" y="134"/>
                        </a:lnTo>
                        <a:lnTo>
                          <a:pt x="0" y="128"/>
                        </a:lnTo>
                        <a:lnTo>
                          <a:pt x="22" y="103"/>
                        </a:lnTo>
                        <a:lnTo>
                          <a:pt x="17" y="92"/>
                        </a:lnTo>
                      </a:path>
                    </a:pathLst>
                  </a:custGeom>
                  <a:solidFill>
                    <a:srgbClr val="BF3F00"/>
                  </a:solidFill>
                  <a:ln w="12700" cap="rnd" cmpd="sng">
                    <a:solidFill>
                      <a:srgbClr val="000000"/>
                    </a:solidFill>
                    <a:prstDash val="solid"/>
                    <a:round/>
                    <a:headEnd type="none" w="med" len="med"/>
                    <a:tailEnd type="none" w="med" len="med"/>
                  </a:ln>
                </p:spPr>
                <p:txBody>
                  <a:bodyPr/>
                  <a:lstStyle/>
                  <a:p>
                    <a:endParaRPr lang="zh-CN" altLang="en-US"/>
                  </a:p>
                </p:txBody>
              </p:sp>
              <p:sp>
                <p:nvSpPr>
                  <p:cNvPr id="315" name="Freeform 514"/>
                  <p:cNvSpPr>
                    <a:spLocks/>
                  </p:cNvSpPr>
                  <p:nvPr/>
                </p:nvSpPr>
                <p:spPr bwMode="auto">
                  <a:xfrm>
                    <a:off x="3199" y="861"/>
                    <a:ext cx="61" cy="83"/>
                  </a:xfrm>
                  <a:custGeom>
                    <a:avLst/>
                    <a:gdLst>
                      <a:gd name="T0" fmla="*/ 0 w 61"/>
                      <a:gd name="T1" fmla="*/ 9 h 83"/>
                      <a:gd name="T2" fmla="*/ 44 w 61"/>
                      <a:gd name="T3" fmla="*/ 0 h 83"/>
                      <a:gd name="T4" fmla="*/ 60 w 61"/>
                      <a:gd name="T5" fmla="*/ 22 h 83"/>
                      <a:gd name="T6" fmla="*/ 52 w 61"/>
                      <a:gd name="T7" fmla="*/ 28 h 83"/>
                      <a:gd name="T8" fmla="*/ 55 w 61"/>
                      <a:gd name="T9" fmla="*/ 78 h 83"/>
                      <a:gd name="T10" fmla="*/ 30 w 61"/>
                      <a:gd name="T11" fmla="*/ 82 h 83"/>
                      <a:gd name="T12" fmla="*/ 17 w 61"/>
                      <a:gd name="T13" fmla="*/ 62 h 83"/>
                      <a:gd name="T14" fmla="*/ 17 w 61"/>
                      <a:gd name="T15" fmla="*/ 37 h 83"/>
                      <a:gd name="T16" fmla="*/ 6 w 61"/>
                      <a:gd name="T17" fmla="*/ 30 h 83"/>
                      <a:gd name="T18" fmla="*/ 0 w 61"/>
                      <a:gd name="T19" fmla="*/ 9 h 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83"/>
                      <a:gd name="T32" fmla="*/ 61 w 61"/>
                      <a:gd name="T33" fmla="*/ 83 h 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83">
                        <a:moveTo>
                          <a:pt x="0" y="9"/>
                        </a:moveTo>
                        <a:lnTo>
                          <a:pt x="44" y="0"/>
                        </a:lnTo>
                        <a:lnTo>
                          <a:pt x="60" y="22"/>
                        </a:lnTo>
                        <a:lnTo>
                          <a:pt x="52" y="28"/>
                        </a:lnTo>
                        <a:lnTo>
                          <a:pt x="55" y="78"/>
                        </a:lnTo>
                        <a:lnTo>
                          <a:pt x="30" y="82"/>
                        </a:lnTo>
                        <a:lnTo>
                          <a:pt x="17" y="62"/>
                        </a:lnTo>
                        <a:lnTo>
                          <a:pt x="17" y="37"/>
                        </a:lnTo>
                        <a:lnTo>
                          <a:pt x="6" y="30"/>
                        </a:lnTo>
                        <a:lnTo>
                          <a:pt x="0" y="9"/>
                        </a:lnTo>
                      </a:path>
                    </a:pathLst>
                  </a:custGeom>
                  <a:solidFill>
                    <a:srgbClr val="00DFFF"/>
                  </a:solidFill>
                  <a:ln w="12700" cap="rnd" cmpd="sng">
                    <a:solidFill>
                      <a:srgbClr val="000000"/>
                    </a:solidFill>
                    <a:prstDash val="solid"/>
                    <a:round/>
                    <a:headEnd type="none" w="med" len="med"/>
                    <a:tailEnd type="none" w="med" len="med"/>
                  </a:ln>
                </p:spPr>
                <p:txBody>
                  <a:bodyPr/>
                  <a:lstStyle/>
                  <a:p>
                    <a:endParaRPr lang="zh-CN" altLang="en-US"/>
                  </a:p>
                </p:txBody>
              </p:sp>
              <p:sp>
                <p:nvSpPr>
                  <p:cNvPr id="316" name="Freeform 515"/>
                  <p:cNvSpPr>
                    <a:spLocks/>
                  </p:cNvSpPr>
                  <p:nvPr/>
                </p:nvSpPr>
                <p:spPr bwMode="auto">
                  <a:xfrm>
                    <a:off x="3229" y="925"/>
                    <a:ext cx="129" cy="44"/>
                  </a:xfrm>
                  <a:custGeom>
                    <a:avLst/>
                    <a:gdLst>
                      <a:gd name="T0" fmla="*/ 0 w 129"/>
                      <a:gd name="T1" fmla="*/ 17 h 44"/>
                      <a:gd name="T2" fmla="*/ 65 w 129"/>
                      <a:gd name="T3" fmla="*/ 5 h 44"/>
                      <a:gd name="T4" fmla="*/ 73 w 129"/>
                      <a:gd name="T5" fmla="*/ 6 h 44"/>
                      <a:gd name="T6" fmla="*/ 81 w 129"/>
                      <a:gd name="T7" fmla="*/ 0 h 44"/>
                      <a:gd name="T8" fmla="*/ 87 w 129"/>
                      <a:gd name="T9" fmla="*/ 3 h 44"/>
                      <a:gd name="T10" fmla="*/ 80 w 129"/>
                      <a:gd name="T11" fmla="*/ 15 h 44"/>
                      <a:gd name="T12" fmla="*/ 93 w 129"/>
                      <a:gd name="T13" fmla="*/ 14 h 44"/>
                      <a:gd name="T14" fmla="*/ 101 w 129"/>
                      <a:gd name="T15" fmla="*/ 24 h 44"/>
                      <a:gd name="T16" fmla="*/ 110 w 129"/>
                      <a:gd name="T17" fmla="*/ 25 h 44"/>
                      <a:gd name="T18" fmla="*/ 116 w 129"/>
                      <a:gd name="T19" fmla="*/ 23 h 44"/>
                      <a:gd name="T20" fmla="*/ 116 w 129"/>
                      <a:gd name="T21" fmla="*/ 18 h 44"/>
                      <a:gd name="T22" fmla="*/ 105 w 129"/>
                      <a:gd name="T23" fmla="*/ 11 h 44"/>
                      <a:gd name="T24" fmla="*/ 114 w 129"/>
                      <a:gd name="T25" fmla="*/ 11 h 44"/>
                      <a:gd name="T26" fmla="*/ 128 w 129"/>
                      <a:gd name="T27" fmla="*/ 25 h 44"/>
                      <a:gd name="T28" fmla="*/ 114 w 129"/>
                      <a:gd name="T29" fmla="*/ 34 h 44"/>
                      <a:gd name="T30" fmla="*/ 99 w 129"/>
                      <a:gd name="T31" fmla="*/ 30 h 44"/>
                      <a:gd name="T32" fmla="*/ 89 w 129"/>
                      <a:gd name="T33" fmla="*/ 40 h 44"/>
                      <a:gd name="T34" fmla="*/ 70 w 129"/>
                      <a:gd name="T35" fmla="*/ 30 h 44"/>
                      <a:gd name="T36" fmla="*/ 5 w 129"/>
                      <a:gd name="T37" fmla="*/ 43 h 44"/>
                      <a:gd name="T38" fmla="*/ 0 w 129"/>
                      <a:gd name="T39" fmla="*/ 17 h 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
                      <a:gd name="T61" fmla="*/ 0 h 44"/>
                      <a:gd name="T62" fmla="*/ 129 w 129"/>
                      <a:gd name="T63" fmla="*/ 44 h 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 h="44">
                        <a:moveTo>
                          <a:pt x="0" y="17"/>
                        </a:moveTo>
                        <a:lnTo>
                          <a:pt x="65" y="5"/>
                        </a:lnTo>
                        <a:lnTo>
                          <a:pt x="73" y="6"/>
                        </a:lnTo>
                        <a:lnTo>
                          <a:pt x="81" y="0"/>
                        </a:lnTo>
                        <a:lnTo>
                          <a:pt x="87" y="3"/>
                        </a:lnTo>
                        <a:lnTo>
                          <a:pt x="80" y="15"/>
                        </a:lnTo>
                        <a:lnTo>
                          <a:pt x="93" y="14"/>
                        </a:lnTo>
                        <a:lnTo>
                          <a:pt x="101" y="24"/>
                        </a:lnTo>
                        <a:lnTo>
                          <a:pt x="110" y="25"/>
                        </a:lnTo>
                        <a:lnTo>
                          <a:pt x="116" y="23"/>
                        </a:lnTo>
                        <a:lnTo>
                          <a:pt x="116" y="18"/>
                        </a:lnTo>
                        <a:lnTo>
                          <a:pt x="105" y="11"/>
                        </a:lnTo>
                        <a:lnTo>
                          <a:pt x="114" y="11"/>
                        </a:lnTo>
                        <a:lnTo>
                          <a:pt x="128" y="25"/>
                        </a:lnTo>
                        <a:lnTo>
                          <a:pt x="114" y="34"/>
                        </a:lnTo>
                        <a:lnTo>
                          <a:pt x="99" y="30"/>
                        </a:lnTo>
                        <a:lnTo>
                          <a:pt x="89" y="40"/>
                        </a:lnTo>
                        <a:lnTo>
                          <a:pt x="70" y="30"/>
                        </a:lnTo>
                        <a:lnTo>
                          <a:pt x="5" y="43"/>
                        </a:lnTo>
                        <a:lnTo>
                          <a:pt x="0" y="17"/>
                        </a:lnTo>
                      </a:path>
                    </a:pathLst>
                  </a:custGeom>
                  <a:solidFill>
                    <a:srgbClr val="5F009F"/>
                  </a:solidFill>
                  <a:ln w="12700" cap="rnd" cmpd="sng">
                    <a:solidFill>
                      <a:srgbClr val="000000"/>
                    </a:solidFill>
                    <a:prstDash val="solid"/>
                    <a:round/>
                    <a:headEnd type="none" w="med" len="med"/>
                    <a:tailEnd type="none" w="med" len="med"/>
                  </a:ln>
                </p:spPr>
                <p:txBody>
                  <a:bodyPr/>
                  <a:lstStyle/>
                  <a:p>
                    <a:endParaRPr lang="zh-CN" altLang="en-US"/>
                  </a:p>
                </p:txBody>
              </p:sp>
              <p:sp>
                <p:nvSpPr>
                  <p:cNvPr id="317" name="Freeform 516"/>
                  <p:cNvSpPr>
                    <a:spLocks/>
                  </p:cNvSpPr>
                  <p:nvPr/>
                </p:nvSpPr>
                <p:spPr bwMode="auto">
                  <a:xfrm>
                    <a:off x="3233" y="958"/>
                    <a:ext cx="67" cy="38"/>
                  </a:xfrm>
                  <a:custGeom>
                    <a:avLst/>
                    <a:gdLst>
                      <a:gd name="T0" fmla="*/ 0 w 67"/>
                      <a:gd name="T1" fmla="*/ 9 h 38"/>
                      <a:gd name="T2" fmla="*/ 51 w 67"/>
                      <a:gd name="T3" fmla="*/ 0 h 38"/>
                      <a:gd name="T4" fmla="*/ 66 w 67"/>
                      <a:gd name="T5" fmla="*/ 17 h 38"/>
                      <a:gd name="T6" fmla="*/ 57 w 67"/>
                      <a:gd name="T7" fmla="*/ 24 h 38"/>
                      <a:gd name="T8" fmla="*/ 41 w 67"/>
                      <a:gd name="T9" fmla="*/ 22 h 38"/>
                      <a:gd name="T10" fmla="*/ 16 w 67"/>
                      <a:gd name="T11" fmla="*/ 37 h 38"/>
                      <a:gd name="T12" fmla="*/ 3 w 67"/>
                      <a:gd name="T13" fmla="*/ 29 h 38"/>
                      <a:gd name="T14" fmla="*/ 0 w 67"/>
                      <a:gd name="T15" fmla="*/ 9 h 38"/>
                      <a:gd name="T16" fmla="*/ 0 60000 65536"/>
                      <a:gd name="T17" fmla="*/ 0 60000 65536"/>
                      <a:gd name="T18" fmla="*/ 0 60000 65536"/>
                      <a:gd name="T19" fmla="*/ 0 60000 65536"/>
                      <a:gd name="T20" fmla="*/ 0 60000 65536"/>
                      <a:gd name="T21" fmla="*/ 0 60000 65536"/>
                      <a:gd name="T22" fmla="*/ 0 60000 65536"/>
                      <a:gd name="T23" fmla="*/ 0 60000 65536"/>
                      <a:gd name="T24" fmla="*/ 0 w 67"/>
                      <a:gd name="T25" fmla="*/ 0 h 38"/>
                      <a:gd name="T26" fmla="*/ 67 w 67"/>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 h="38">
                        <a:moveTo>
                          <a:pt x="0" y="9"/>
                        </a:moveTo>
                        <a:lnTo>
                          <a:pt x="51" y="0"/>
                        </a:lnTo>
                        <a:lnTo>
                          <a:pt x="66" y="17"/>
                        </a:lnTo>
                        <a:lnTo>
                          <a:pt x="57" y="24"/>
                        </a:lnTo>
                        <a:lnTo>
                          <a:pt x="41" y="22"/>
                        </a:lnTo>
                        <a:lnTo>
                          <a:pt x="16" y="37"/>
                        </a:lnTo>
                        <a:lnTo>
                          <a:pt x="3" y="29"/>
                        </a:lnTo>
                        <a:lnTo>
                          <a:pt x="0" y="9"/>
                        </a:lnTo>
                      </a:path>
                    </a:pathLst>
                  </a:custGeom>
                  <a:solidFill>
                    <a:srgbClr val="DFBFFF"/>
                  </a:solidFill>
                  <a:ln w="12700" cap="rnd" cmpd="sng">
                    <a:solidFill>
                      <a:srgbClr val="000000"/>
                    </a:solidFill>
                    <a:prstDash val="solid"/>
                    <a:round/>
                    <a:headEnd type="none" w="med" len="med"/>
                    <a:tailEnd type="none" w="med" len="med"/>
                  </a:ln>
                </p:spPr>
                <p:txBody>
                  <a:bodyPr/>
                  <a:lstStyle/>
                  <a:p>
                    <a:endParaRPr lang="zh-CN" altLang="en-US"/>
                  </a:p>
                </p:txBody>
              </p:sp>
              <p:sp>
                <p:nvSpPr>
                  <p:cNvPr id="318" name="Freeform 517"/>
                  <p:cNvSpPr>
                    <a:spLocks/>
                  </p:cNvSpPr>
                  <p:nvPr/>
                </p:nvSpPr>
                <p:spPr bwMode="auto">
                  <a:xfrm>
                    <a:off x="3244" y="985"/>
                    <a:ext cx="66" cy="29"/>
                  </a:xfrm>
                  <a:custGeom>
                    <a:avLst/>
                    <a:gdLst>
                      <a:gd name="T0" fmla="*/ 0 w 66"/>
                      <a:gd name="T1" fmla="*/ 21 h 29"/>
                      <a:gd name="T2" fmla="*/ 27 w 66"/>
                      <a:gd name="T3" fmla="*/ 11 h 29"/>
                      <a:gd name="T4" fmla="*/ 53 w 66"/>
                      <a:gd name="T5" fmla="*/ 0 h 29"/>
                      <a:gd name="T6" fmla="*/ 57 w 66"/>
                      <a:gd name="T7" fmla="*/ 0 h 29"/>
                      <a:gd name="T8" fmla="*/ 65 w 66"/>
                      <a:gd name="T9" fmla="*/ 1 h 29"/>
                      <a:gd name="T10" fmla="*/ 40 w 66"/>
                      <a:gd name="T11" fmla="*/ 16 h 29"/>
                      <a:gd name="T12" fmla="*/ 8 w 66"/>
                      <a:gd name="T13" fmla="*/ 28 h 29"/>
                      <a:gd name="T14" fmla="*/ 0 w 66"/>
                      <a:gd name="T15" fmla="*/ 21 h 29"/>
                      <a:gd name="T16" fmla="*/ 0 60000 65536"/>
                      <a:gd name="T17" fmla="*/ 0 60000 65536"/>
                      <a:gd name="T18" fmla="*/ 0 60000 65536"/>
                      <a:gd name="T19" fmla="*/ 0 60000 65536"/>
                      <a:gd name="T20" fmla="*/ 0 60000 65536"/>
                      <a:gd name="T21" fmla="*/ 0 60000 65536"/>
                      <a:gd name="T22" fmla="*/ 0 60000 65536"/>
                      <a:gd name="T23" fmla="*/ 0 60000 65536"/>
                      <a:gd name="T24" fmla="*/ 0 w 66"/>
                      <a:gd name="T25" fmla="*/ 0 h 29"/>
                      <a:gd name="T26" fmla="*/ 66 w 66"/>
                      <a:gd name="T27" fmla="*/ 29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 h="29">
                        <a:moveTo>
                          <a:pt x="0" y="21"/>
                        </a:moveTo>
                        <a:lnTo>
                          <a:pt x="27" y="11"/>
                        </a:lnTo>
                        <a:lnTo>
                          <a:pt x="53" y="0"/>
                        </a:lnTo>
                        <a:lnTo>
                          <a:pt x="57" y="0"/>
                        </a:lnTo>
                        <a:lnTo>
                          <a:pt x="65" y="1"/>
                        </a:lnTo>
                        <a:lnTo>
                          <a:pt x="40" y="16"/>
                        </a:lnTo>
                        <a:lnTo>
                          <a:pt x="8" y="28"/>
                        </a:lnTo>
                        <a:lnTo>
                          <a:pt x="0" y="21"/>
                        </a:lnTo>
                      </a:path>
                    </a:pathLst>
                  </a:custGeom>
                  <a:solidFill>
                    <a:srgbClr val="BF3F00"/>
                  </a:solidFill>
                  <a:ln w="12700" cap="rnd" cmpd="sng">
                    <a:solidFill>
                      <a:srgbClr val="000000"/>
                    </a:solidFill>
                    <a:prstDash val="solid"/>
                    <a:round/>
                    <a:headEnd type="none" w="med" len="med"/>
                    <a:tailEnd type="none" w="med" len="med"/>
                  </a:ln>
                </p:spPr>
                <p:txBody>
                  <a:bodyPr/>
                  <a:lstStyle/>
                  <a:p>
                    <a:endParaRPr lang="zh-CN" altLang="en-US"/>
                  </a:p>
                </p:txBody>
              </p:sp>
              <p:sp>
                <p:nvSpPr>
                  <p:cNvPr id="319" name="Freeform 518"/>
                  <p:cNvSpPr>
                    <a:spLocks/>
                  </p:cNvSpPr>
                  <p:nvPr/>
                </p:nvSpPr>
                <p:spPr bwMode="auto">
                  <a:xfrm>
                    <a:off x="3243" y="846"/>
                    <a:ext cx="71" cy="92"/>
                  </a:xfrm>
                  <a:custGeom>
                    <a:avLst/>
                    <a:gdLst>
                      <a:gd name="T0" fmla="*/ 15 w 71"/>
                      <a:gd name="T1" fmla="*/ 0 h 92"/>
                      <a:gd name="T2" fmla="*/ 0 w 71"/>
                      <a:gd name="T3" fmla="*/ 16 h 92"/>
                      <a:gd name="T4" fmla="*/ 16 w 71"/>
                      <a:gd name="T5" fmla="*/ 37 h 92"/>
                      <a:gd name="T6" fmla="*/ 6 w 71"/>
                      <a:gd name="T7" fmla="*/ 43 h 92"/>
                      <a:gd name="T8" fmla="*/ 10 w 71"/>
                      <a:gd name="T9" fmla="*/ 91 h 92"/>
                      <a:gd name="T10" fmla="*/ 49 w 71"/>
                      <a:gd name="T11" fmla="*/ 84 h 92"/>
                      <a:gd name="T12" fmla="*/ 60 w 71"/>
                      <a:gd name="T13" fmla="*/ 84 h 92"/>
                      <a:gd name="T14" fmla="*/ 66 w 71"/>
                      <a:gd name="T15" fmla="*/ 79 h 92"/>
                      <a:gd name="T16" fmla="*/ 66 w 71"/>
                      <a:gd name="T17" fmla="*/ 70 h 92"/>
                      <a:gd name="T18" fmla="*/ 70 w 71"/>
                      <a:gd name="T19" fmla="*/ 64 h 92"/>
                      <a:gd name="T20" fmla="*/ 48 w 71"/>
                      <a:gd name="T21" fmla="*/ 57 h 92"/>
                      <a:gd name="T22" fmla="*/ 20 w 71"/>
                      <a:gd name="T23" fmla="*/ 4 h 92"/>
                      <a:gd name="T24" fmla="*/ 15 w 71"/>
                      <a:gd name="T25" fmla="*/ 0 h 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1"/>
                      <a:gd name="T40" fmla="*/ 0 h 92"/>
                      <a:gd name="T41" fmla="*/ 71 w 71"/>
                      <a:gd name="T42" fmla="*/ 92 h 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1" h="92">
                        <a:moveTo>
                          <a:pt x="15" y="0"/>
                        </a:moveTo>
                        <a:lnTo>
                          <a:pt x="0" y="16"/>
                        </a:lnTo>
                        <a:lnTo>
                          <a:pt x="16" y="37"/>
                        </a:lnTo>
                        <a:lnTo>
                          <a:pt x="6" y="43"/>
                        </a:lnTo>
                        <a:lnTo>
                          <a:pt x="10" y="91"/>
                        </a:lnTo>
                        <a:lnTo>
                          <a:pt x="49" y="84"/>
                        </a:lnTo>
                        <a:lnTo>
                          <a:pt x="60" y="84"/>
                        </a:lnTo>
                        <a:lnTo>
                          <a:pt x="66" y="79"/>
                        </a:lnTo>
                        <a:lnTo>
                          <a:pt x="66" y="70"/>
                        </a:lnTo>
                        <a:lnTo>
                          <a:pt x="70" y="64"/>
                        </a:lnTo>
                        <a:lnTo>
                          <a:pt x="48" y="57"/>
                        </a:lnTo>
                        <a:lnTo>
                          <a:pt x="20" y="4"/>
                        </a:lnTo>
                        <a:lnTo>
                          <a:pt x="15" y="0"/>
                        </a:lnTo>
                      </a:path>
                    </a:pathLst>
                  </a:custGeom>
                  <a:solidFill>
                    <a:srgbClr val="7FFFDF"/>
                  </a:solidFill>
                  <a:ln w="12700" cap="rnd" cmpd="sng">
                    <a:solidFill>
                      <a:srgbClr val="000000"/>
                    </a:solidFill>
                    <a:prstDash val="solid"/>
                    <a:round/>
                    <a:headEnd type="none" w="med" len="med"/>
                    <a:tailEnd type="none" w="med" len="med"/>
                  </a:ln>
                </p:spPr>
                <p:txBody>
                  <a:bodyPr/>
                  <a:lstStyle/>
                  <a:p>
                    <a:endParaRPr lang="zh-CN" altLang="en-US"/>
                  </a:p>
                </p:txBody>
              </p:sp>
              <p:sp>
                <p:nvSpPr>
                  <p:cNvPr id="320" name="Freeform 519"/>
                  <p:cNvSpPr>
                    <a:spLocks/>
                  </p:cNvSpPr>
                  <p:nvPr/>
                </p:nvSpPr>
                <p:spPr bwMode="auto">
                  <a:xfrm>
                    <a:off x="3284" y="954"/>
                    <a:ext cx="34" cy="22"/>
                  </a:xfrm>
                  <a:custGeom>
                    <a:avLst/>
                    <a:gdLst>
                      <a:gd name="T0" fmla="*/ 0 w 34"/>
                      <a:gd name="T1" fmla="*/ 3 h 22"/>
                      <a:gd name="T2" fmla="*/ 14 w 34"/>
                      <a:gd name="T3" fmla="*/ 0 h 22"/>
                      <a:gd name="T4" fmla="*/ 33 w 34"/>
                      <a:gd name="T5" fmla="*/ 11 h 22"/>
                      <a:gd name="T6" fmla="*/ 29 w 34"/>
                      <a:gd name="T7" fmla="*/ 14 h 22"/>
                      <a:gd name="T8" fmla="*/ 20 w 34"/>
                      <a:gd name="T9" fmla="*/ 14 h 22"/>
                      <a:gd name="T10" fmla="*/ 15 w 34"/>
                      <a:gd name="T11" fmla="*/ 21 h 22"/>
                      <a:gd name="T12" fmla="*/ 0 w 34"/>
                      <a:gd name="T13" fmla="*/ 3 h 22"/>
                      <a:gd name="T14" fmla="*/ 0 60000 65536"/>
                      <a:gd name="T15" fmla="*/ 0 60000 65536"/>
                      <a:gd name="T16" fmla="*/ 0 60000 65536"/>
                      <a:gd name="T17" fmla="*/ 0 60000 65536"/>
                      <a:gd name="T18" fmla="*/ 0 60000 65536"/>
                      <a:gd name="T19" fmla="*/ 0 60000 65536"/>
                      <a:gd name="T20" fmla="*/ 0 60000 65536"/>
                      <a:gd name="T21" fmla="*/ 0 w 34"/>
                      <a:gd name="T22" fmla="*/ 0 h 22"/>
                      <a:gd name="T23" fmla="*/ 34 w 3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22">
                        <a:moveTo>
                          <a:pt x="0" y="3"/>
                        </a:moveTo>
                        <a:lnTo>
                          <a:pt x="14" y="0"/>
                        </a:lnTo>
                        <a:lnTo>
                          <a:pt x="33" y="11"/>
                        </a:lnTo>
                        <a:lnTo>
                          <a:pt x="29" y="14"/>
                        </a:lnTo>
                        <a:lnTo>
                          <a:pt x="20" y="14"/>
                        </a:lnTo>
                        <a:lnTo>
                          <a:pt x="15" y="21"/>
                        </a:lnTo>
                        <a:lnTo>
                          <a:pt x="0" y="3"/>
                        </a:lnTo>
                      </a:path>
                    </a:pathLst>
                  </a:custGeom>
                  <a:solidFill>
                    <a:srgbClr val="808080"/>
                  </a:solidFill>
                  <a:ln w="12700" cap="rnd" cmpd="sng">
                    <a:solidFill>
                      <a:srgbClr val="000000"/>
                    </a:solidFill>
                    <a:prstDash val="solid"/>
                    <a:round/>
                    <a:headEnd type="none" w="med" len="med"/>
                    <a:tailEnd type="none" w="med" len="med"/>
                  </a:ln>
                </p:spPr>
                <p:txBody>
                  <a:bodyPr/>
                  <a:lstStyle/>
                  <a:p>
                    <a:endParaRPr lang="zh-CN" altLang="en-US"/>
                  </a:p>
                </p:txBody>
              </p:sp>
              <p:sp>
                <p:nvSpPr>
                  <p:cNvPr id="321" name="Freeform 520"/>
                  <p:cNvSpPr>
                    <a:spLocks/>
                  </p:cNvSpPr>
                  <p:nvPr/>
                </p:nvSpPr>
                <p:spPr bwMode="auto">
                  <a:xfrm>
                    <a:off x="3212" y="1111"/>
                    <a:ext cx="19" cy="24"/>
                  </a:xfrm>
                  <a:custGeom>
                    <a:avLst/>
                    <a:gdLst>
                      <a:gd name="T0" fmla="*/ 0 w 19"/>
                      <a:gd name="T1" fmla="*/ 2 h 24"/>
                      <a:gd name="T2" fmla="*/ 18 w 19"/>
                      <a:gd name="T3" fmla="*/ 0 h 24"/>
                      <a:gd name="T4" fmla="*/ 8 w 19"/>
                      <a:gd name="T5" fmla="*/ 23 h 24"/>
                      <a:gd name="T6" fmla="*/ 1 w 19"/>
                      <a:gd name="T7" fmla="*/ 23 h 24"/>
                      <a:gd name="T8" fmla="*/ 0 w 19"/>
                      <a:gd name="T9" fmla="*/ 2 h 24"/>
                      <a:gd name="T10" fmla="*/ 0 60000 65536"/>
                      <a:gd name="T11" fmla="*/ 0 60000 65536"/>
                      <a:gd name="T12" fmla="*/ 0 60000 65536"/>
                      <a:gd name="T13" fmla="*/ 0 60000 65536"/>
                      <a:gd name="T14" fmla="*/ 0 60000 65536"/>
                      <a:gd name="T15" fmla="*/ 0 w 19"/>
                      <a:gd name="T16" fmla="*/ 0 h 24"/>
                      <a:gd name="T17" fmla="*/ 19 w 19"/>
                      <a:gd name="T18" fmla="*/ 24 h 24"/>
                    </a:gdLst>
                    <a:ahLst/>
                    <a:cxnLst>
                      <a:cxn ang="T10">
                        <a:pos x="T0" y="T1"/>
                      </a:cxn>
                      <a:cxn ang="T11">
                        <a:pos x="T2" y="T3"/>
                      </a:cxn>
                      <a:cxn ang="T12">
                        <a:pos x="T4" y="T5"/>
                      </a:cxn>
                      <a:cxn ang="T13">
                        <a:pos x="T6" y="T7"/>
                      </a:cxn>
                      <a:cxn ang="T14">
                        <a:pos x="T8" y="T9"/>
                      </a:cxn>
                    </a:cxnLst>
                    <a:rect l="T15" t="T16" r="T17" b="T18"/>
                    <a:pathLst>
                      <a:path w="19" h="24">
                        <a:moveTo>
                          <a:pt x="0" y="2"/>
                        </a:moveTo>
                        <a:lnTo>
                          <a:pt x="18" y="0"/>
                        </a:lnTo>
                        <a:lnTo>
                          <a:pt x="8" y="23"/>
                        </a:lnTo>
                        <a:lnTo>
                          <a:pt x="1" y="23"/>
                        </a:lnTo>
                        <a:lnTo>
                          <a:pt x="0" y="2"/>
                        </a:lnTo>
                      </a:path>
                    </a:pathLst>
                  </a:custGeom>
                  <a:solidFill>
                    <a:srgbClr val="BF5FFF"/>
                  </a:solidFill>
                  <a:ln w="12700" cap="rnd" cmpd="sng">
                    <a:solidFill>
                      <a:srgbClr val="000000"/>
                    </a:solidFill>
                    <a:prstDash val="solid"/>
                    <a:round/>
                    <a:headEnd type="none" w="med" len="med"/>
                    <a:tailEnd type="none" w="med" len="med"/>
                  </a:ln>
                </p:spPr>
                <p:txBody>
                  <a:bodyPr/>
                  <a:lstStyle/>
                  <a:p>
                    <a:endParaRPr lang="zh-CN" altLang="en-US"/>
                  </a:p>
                </p:txBody>
              </p:sp>
            </p:grpSp>
          </p:grpSp>
          <p:sp>
            <p:nvSpPr>
              <p:cNvPr id="268" name="Rectangle 521"/>
              <p:cNvSpPr>
                <a:spLocks noChangeArrowheads="1"/>
              </p:cNvSpPr>
              <p:nvPr/>
            </p:nvSpPr>
            <p:spPr bwMode="auto">
              <a:xfrm>
                <a:off x="328" y="1004"/>
                <a:ext cx="118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lgn="ctr" latinLnBrk="0">
                  <a:lnSpc>
                    <a:spcPct val="90000"/>
                  </a:lnSpc>
                  <a:spcBef>
                    <a:spcPct val="0"/>
                  </a:spcBef>
                  <a:buFontTx/>
                  <a:buNone/>
                </a:pPr>
                <a:r>
                  <a:rPr kumimoji="0" lang="en-US" altLang="zh-CN" sz="2400">
                    <a:latin typeface="Arial" panose="020B0604020202020204" pitchFamily="34" charset="0"/>
                    <a:ea typeface="宋体" panose="02010600030101010101" pitchFamily="2" charset="-122"/>
                  </a:rPr>
                  <a:t>Geographic</a:t>
                </a:r>
              </a:p>
            </p:txBody>
          </p:sp>
          <p:sp>
            <p:nvSpPr>
              <p:cNvPr id="269" name="Rectangle 522"/>
              <p:cNvSpPr>
                <a:spLocks noChangeArrowheads="1"/>
              </p:cNvSpPr>
              <p:nvPr/>
            </p:nvSpPr>
            <p:spPr bwMode="auto">
              <a:xfrm>
                <a:off x="109" y="1298"/>
                <a:ext cx="2005"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lgn="ctr" latinLnBrk="0">
                  <a:lnSpc>
                    <a:spcPct val="90000"/>
                  </a:lnSpc>
                  <a:spcBef>
                    <a:spcPct val="0"/>
                  </a:spcBef>
                  <a:buFontTx/>
                  <a:buNone/>
                </a:pPr>
                <a:r>
                  <a:rPr kumimoji="0" lang="en-US" altLang="zh-CN" sz="1800" dirty="0">
                    <a:latin typeface="Arial" panose="020B0604020202020204" pitchFamily="34" charset="0"/>
                    <a:ea typeface="宋体" panose="02010600030101010101" pitchFamily="2" charset="-122"/>
                  </a:rPr>
                  <a:t>Region, City or Metro</a:t>
                </a:r>
              </a:p>
              <a:p>
                <a:pPr algn="ctr" latinLnBrk="0">
                  <a:lnSpc>
                    <a:spcPct val="90000"/>
                  </a:lnSpc>
                  <a:spcBef>
                    <a:spcPct val="0"/>
                  </a:spcBef>
                  <a:buFontTx/>
                  <a:buNone/>
                </a:pPr>
                <a:r>
                  <a:rPr kumimoji="0" lang="en-US" altLang="zh-CN" sz="1800" dirty="0">
                    <a:latin typeface="Arial" panose="020B0604020202020204" pitchFamily="34" charset="0"/>
                    <a:ea typeface="宋体" panose="02010600030101010101" pitchFamily="2" charset="-122"/>
                  </a:rPr>
                  <a:t>Size, Density, Climate</a:t>
                </a:r>
              </a:p>
              <a:p>
                <a:pPr algn="ctr">
                  <a:lnSpc>
                    <a:spcPct val="90000"/>
                  </a:lnSpc>
                  <a:spcBef>
                    <a:spcPct val="0"/>
                  </a:spcBef>
                  <a:buFontTx/>
                  <a:buNone/>
                </a:pPr>
                <a:endParaRPr kumimoji="0" lang="zh-CN" altLang="en-US" sz="1800" dirty="0">
                  <a:latin typeface="Arial" panose="020B0604020202020204" pitchFamily="34" charset="0"/>
                  <a:ea typeface="宋体" panose="02010600030101010101" pitchFamily="2" charset="-122"/>
                </a:endParaRPr>
              </a:p>
            </p:txBody>
          </p:sp>
        </p:grpSp>
        <p:sp>
          <p:nvSpPr>
            <p:cNvPr id="9" name="Rectangle 523"/>
            <p:cNvSpPr>
              <a:spLocks noChangeArrowheads="1"/>
            </p:cNvSpPr>
            <p:nvPr/>
          </p:nvSpPr>
          <p:spPr bwMode="auto">
            <a:xfrm>
              <a:off x="5102225" y="2582863"/>
              <a:ext cx="3230563" cy="1301750"/>
            </a:xfrm>
            <a:prstGeom prst="rect">
              <a:avLst/>
            </a:prstGeom>
            <a:gradFill rotWithShape="0">
              <a:gsLst>
                <a:gs pos="0">
                  <a:srgbClr val="FFFFFF"/>
                </a:gs>
                <a:gs pos="100000">
                  <a:srgbClr val="B760F9"/>
                </a:gs>
              </a:gsLst>
              <a:lin ang="18900000" scaled="1"/>
            </a:gradFill>
            <a:ln w="12700">
              <a:solidFill>
                <a:schemeClr val="tx1"/>
              </a:solidFill>
              <a:miter lim="800000"/>
              <a:headEnd/>
              <a:tailEnd/>
            </a:ln>
            <a:effectLst>
              <a:outerShdw dist="107763" dir="2700000" algn="ctr" rotWithShape="0">
                <a:schemeClr val="tx1"/>
              </a:outerShdw>
            </a:effec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nvGrpSpPr>
            <p:cNvPr id="10" name="Group 637"/>
            <p:cNvGrpSpPr>
              <a:grpSpLocks/>
            </p:cNvGrpSpPr>
            <p:nvPr/>
          </p:nvGrpSpPr>
          <p:grpSpPr bwMode="auto">
            <a:xfrm>
              <a:off x="4495800" y="3733800"/>
              <a:ext cx="1379538" cy="844550"/>
              <a:chOff x="758" y="2511"/>
              <a:chExt cx="869" cy="532"/>
            </a:xfrm>
          </p:grpSpPr>
          <p:grpSp>
            <p:nvGrpSpPr>
              <p:cNvPr id="162" name="Group 638"/>
              <p:cNvGrpSpPr>
                <a:grpSpLocks/>
              </p:cNvGrpSpPr>
              <p:nvPr/>
            </p:nvGrpSpPr>
            <p:grpSpPr bwMode="auto">
              <a:xfrm>
                <a:off x="949" y="2511"/>
                <a:ext cx="283" cy="470"/>
                <a:chOff x="949" y="2511"/>
                <a:chExt cx="283" cy="470"/>
              </a:xfrm>
            </p:grpSpPr>
            <p:grpSp>
              <p:nvGrpSpPr>
                <p:cNvPr id="249" name="Group 639"/>
                <p:cNvGrpSpPr>
                  <a:grpSpLocks/>
                </p:cNvGrpSpPr>
                <p:nvPr/>
              </p:nvGrpSpPr>
              <p:grpSpPr bwMode="auto">
                <a:xfrm>
                  <a:off x="949" y="2580"/>
                  <a:ext cx="283" cy="131"/>
                  <a:chOff x="949" y="2580"/>
                  <a:chExt cx="283" cy="131"/>
                </a:xfrm>
              </p:grpSpPr>
              <p:sp>
                <p:nvSpPr>
                  <p:cNvPr id="259" name="Freeform 640"/>
                  <p:cNvSpPr>
                    <a:spLocks/>
                  </p:cNvSpPr>
                  <p:nvPr/>
                </p:nvSpPr>
                <p:spPr bwMode="auto">
                  <a:xfrm>
                    <a:off x="949" y="2580"/>
                    <a:ext cx="283" cy="131"/>
                  </a:xfrm>
                  <a:custGeom>
                    <a:avLst/>
                    <a:gdLst>
                      <a:gd name="T0" fmla="*/ 106 w 283"/>
                      <a:gd name="T1" fmla="*/ 0 h 131"/>
                      <a:gd name="T2" fmla="*/ 73 w 283"/>
                      <a:gd name="T3" fmla="*/ 11 h 131"/>
                      <a:gd name="T4" fmla="*/ 39 w 283"/>
                      <a:gd name="T5" fmla="*/ 20 h 131"/>
                      <a:gd name="T6" fmla="*/ 18 w 283"/>
                      <a:gd name="T7" fmla="*/ 57 h 131"/>
                      <a:gd name="T8" fmla="*/ 1 w 283"/>
                      <a:gd name="T9" fmla="*/ 86 h 131"/>
                      <a:gd name="T10" fmla="*/ 0 w 283"/>
                      <a:gd name="T11" fmla="*/ 91 h 131"/>
                      <a:gd name="T12" fmla="*/ 15 w 283"/>
                      <a:gd name="T13" fmla="*/ 106 h 131"/>
                      <a:gd name="T14" fmla="*/ 25 w 283"/>
                      <a:gd name="T15" fmla="*/ 110 h 131"/>
                      <a:gd name="T16" fmla="*/ 34 w 283"/>
                      <a:gd name="T17" fmla="*/ 111 h 131"/>
                      <a:gd name="T18" fmla="*/ 35 w 283"/>
                      <a:gd name="T19" fmla="*/ 115 h 131"/>
                      <a:gd name="T20" fmla="*/ 51 w 283"/>
                      <a:gd name="T21" fmla="*/ 109 h 131"/>
                      <a:gd name="T22" fmla="*/ 53 w 283"/>
                      <a:gd name="T23" fmla="*/ 125 h 131"/>
                      <a:gd name="T24" fmla="*/ 63 w 283"/>
                      <a:gd name="T25" fmla="*/ 130 h 131"/>
                      <a:gd name="T26" fmla="*/ 227 w 283"/>
                      <a:gd name="T27" fmla="*/ 130 h 131"/>
                      <a:gd name="T28" fmla="*/ 241 w 283"/>
                      <a:gd name="T29" fmla="*/ 123 h 131"/>
                      <a:gd name="T30" fmla="*/ 238 w 283"/>
                      <a:gd name="T31" fmla="*/ 109 h 131"/>
                      <a:gd name="T32" fmla="*/ 257 w 283"/>
                      <a:gd name="T33" fmla="*/ 118 h 131"/>
                      <a:gd name="T34" fmla="*/ 282 w 283"/>
                      <a:gd name="T35" fmla="*/ 93 h 131"/>
                      <a:gd name="T36" fmla="*/ 231 w 283"/>
                      <a:gd name="T37" fmla="*/ 17 h 131"/>
                      <a:gd name="T38" fmla="*/ 177 w 283"/>
                      <a:gd name="T39" fmla="*/ 7 h 131"/>
                      <a:gd name="T40" fmla="*/ 160 w 283"/>
                      <a:gd name="T41" fmla="*/ 2 h 131"/>
                      <a:gd name="T42" fmla="*/ 135 w 283"/>
                      <a:gd name="T43" fmla="*/ 15 h 131"/>
                      <a:gd name="T44" fmla="*/ 106 w 283"/>
                      <a:gd name="T45" fmla="*/ 0 h 1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83"/>
                      <a:gd name="T70" fmla="*/ 0 h 131"/>
                      <a:gd name="T71" fmla="*/ 283 w 283"/>
                      <a:gd name="T72" fmla="*/ 131 h 1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83" h="131">
                        <a:moveTo>
                          <a:pt x="106" y="0"/>
                        </a:moveTo>
                        <a:lnTo>
                          <a:pt x="73" y="11"/>
                        </a:lnTo>
                        <a:lnTo>
                          <a:pt x="39" y="20"/>
                        </a:lnTo>
                        <a:lnTo>
                          <a:pt x="18" y="57"/>
                        </a:lnTo>
                        <a:lnTo>
                          <a:pt x="1" y="86"/>
                        </a:lnTo>
                        <a:lnTo>
                          <a:pt x="0" y="91"/>
                        </a:lnTo>
                        <a:lnTo>
                          <a:pt x="15" y="106"/>
                        </a:lnTo>
                        <a:lnTo>
                          <a:pt x="25" y="110"/>
                        </a:lnTo>
                        <a:lnTo>
                          <a:pt x="34" y="111"/>
                        </a:lnTo>
                        <a:lnTo>
                          <a:pt x="35" y="115"/>
                        </a:lnTo>
                        <a:lnTo>
                          <a:pt x="51" y="109"/>
                        </a:lnTo>
                        <a:lnTo>
                          <a:pt x="53" y="125"/>
                        </a:lnTo>
                        <a:lnTo>
                          <a:pt x="63" y="130"/>
                        </a:lnTo>
                        <a:lnTo>
                          <a:pt x="227" y="130"/>
                        </a:lnTo>
                        <a:lnTo>
                          <a:pt x="241" y="123"/>
                        </a:lnTo>
                        <a:lnTo>
                          <a:pt x="238" y="109"/>
                        </a:lnTo>
                        <a:lnTo>
                          <a:pt x="257" y="118"/>
                        </a:lnTo>
                        <a:lnTo>
                          <a:pt x="282" y="93"/>
                        </a:lnTo>
                        <a:lnTo>
                          <a:pt x="231" y="17"/>
                        </a:lnTo>
                        <a:lnTo>
                          <a:pt x="177" y="7"/>
                        </a:lnTo>
                        <a:lnTo>
                          <a:pt x="160" y="2"/>
                        </a:lnTo>
                        <a:lnTo>
                          <a:pt x="135" y="15"/>
                        </a:lnTo>
                        <a:lnTo>
                          <a:pt x="106" y="0"/>
                        </a:lnTo>
                      </a:path>
                    </a:pathLst>
                  </a:custGeom>
                  <a:solidFill>
                    <a:srgbClr val="3F7FF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nvGrpSpPr>
                  <p:cNvPr id="260" name="Group 641"/>
                  <p:cNvGrpSpPr>
                    <a:grpSpLocks/>
                  </p:cNvGrpSpPr>
                  <p:nvPr/>
                </p:nvGrpSpPr>
                <p:grpSpPr bwMode="auto">
                  <a:xfrm>
                    <a:off x="1005" y="2594"/>
                    <a:ext cx="196" cy="117"/>
                    <a:chOff x="1005" y="2594"/>
                    <a:chExt cx="196" cy="117"/>
                  </a:xfrm>
                </p:grpSpPr>
                <p:sp>
                  <p:nvSpPr>
                    <p:cNvPr id="261" name="Freeform 642"/>
                    <p:cNvSpPr>
                      <a:spLocks/>
                    </p:cNvSpPr>
                    <p:nvPr/>
                  </p:nvSpPr>
                  <p:spPr bwMode="auto">
                    <a:xfrm>
                      <a:off x="1068" y="2594"/>
                      <a:ext cx="38" cy="117"/>
                    </a:xfrm>
                    <a:custGeom>
                      <a:avLst/>
                      <a:gdLst>
                        <a:gd name="T0" fmla="*/ 10 w 38"/>
                        <a:gd name="T1" fmla="*/ 0 h 117"/>
                        <a:gd name="T2" fmla="*/ 3 w 38"/>
                        <a:gd name="T3" fmla="*/ 8 h 117"/>
                        <a:gd name="T4" fmla="*/ 10 w 38"/>
                        <a:gd name="T5" fmla="*/ 12 h 117"/>
                        <a:gd name="T6" fmla="*/ 0 w 38"/>
                        <a:gd name="T7" fmla="*/ 93 h 117"/>
                        <a:gd name="T8" fmla="*/ 1 w 38"/>
                        <a:gd name="T9" fmla="*/ 107 h 117"/>
                        <a:gd name="T10" fmla="*/ 20 w 38"/>
                        <a:gd name="T11" fmla="*/ 116 h 117"/>
                        <a:gd name="T12" fmla="*/ 37 w 38"/>
                        <a:gd name="T13" fmla="*/ 106 h 117"/>
                        <a:gd name="T14" fmla="*/ 37 w 38"/>
                        <a:gd name="T15" fmla="*/ 90 h 117"/>
                        <a:gd name="T16" fmla="*/ 22 w 38"/>
                        <a:gd name="T17" fmla="*/ 12 h 117"/>
                        <a:gd name="T18" fmla="*/ 28 w 38"/>
                        <a:gd name="T19" fmla="*/ 8 h 117"/>
                        <a:gd name="T20" fmla="*/ 22 w 38"/>
                        <a:gd name="T21" fmla="*/ 0 h 117"/>
                        <a:gd name="T22" fmla="*/ 17 w 38"/>
                        <a:gd name="T23" fmla="*/ 3 h 117"/>
                        <a:gd name="T24" fmla="*/ 10 w 38"/>
                        <a:gd name="T25" fmla="*/ 0 h 1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117"/>
                        <a:gd name="T41" fmla="*/ 38 w 38"/>
                        <a:gd name="T42" fmla="*/ 117 h 1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117">
                          <a:moveTo>
                            <a:pt x="10" y="0"/>
                          </a:moveTo>
                          <a:lnTo>
                            <a:pt x="3" y="8"/>
                          </a:lnTo>
                          <a:lnTo>
                            <a:pt x="10" y="12"/>
                          </a:lnTo>
                          <a:lnTo>
                            <a:pt x="0" y="93"/>
                          </a:lnTo>
                          <a:lnTo>
                            <a:pt x="1" y="107"/>
                          </a:lnTo>
                          <a:lnTo>
                            <a:pt x="20" y="116"/>
                          </a:lnTo>
                          <a:lnTo>
                            <a:pt x="37" y="106"/>
                          </a:lnTo>
                          <a:lnTo>
                            <a:pt x="37" y="90"/>
                          </a:lnTo>
                          <a:lnTo>
                            <a:pt x="22" y="12"/>
                          </a:lnTo>
                          <a:lnTo>
                            <a:pt x="28" y="8"/>
                          </a:lnTo>
                          <a:lnTo>
                            <a:pt x="22" y="0"/>
                          </a:lnTo>
                          <a:lnTo>
                            <a:pt x="17" y="3"/>
                          </a:lnTo>
                          <a:lnTo>
                            <a:pt x="10" y="0"/>
                          </a:lnTo>
                        </a:path>
                      </a:pathLst>
                    </a:custGeom>
                    <a:solidFill>
                      <a:srgbClr val="001F9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nvGrpSpPr>
                    <p:cNvPr id="262" name="Group 643"/>
                    <p:cNvGrpSpPr>
                      <a:grpSpLocks/>
                    </p:cNvGrpSpPr>
                    <p:nvPr/>
                  </p:nvGrpSpPr>
                  <p:grpSpPr bwMode="auto">
                    <a:xfrm>
                      <a:off x="1005" y="2645"/>
                      <a:ext cx="196" cy="38"/>
                      <a:chOff x="1005" y="2645"/>
                      <a:chExt cx="196" cy="38"/>
                    </a:xfrm>
                  </p:grpSpPr>
                  <p:sp>
                    <p:nvSpPr>
                      <p:cNvPr id="263" name="Freeform 644"/>
                      <p:cNvSpPr>
                        <a:spLocks/>
                      </p:cNvSpPr>
                      <p:nvPr/>
                    </p:nvSpPr>
                    <p:spPr bwMode="auto">
                      <a:xfrm>
                        <a:off x="1048" y="2653"/>
                        <a:ext cx="152" cy="24"/>
                      </a:xfrm>
                      <a:custGeom>
                        <a:avLst/>
                        <a:gdLst>
                          <a:gd name="T0" fmla="*/ 13 w 152"/>
                          <a:gd name="T1" fmla="*/ 14 h 24"/>
                          <a:gd name="T2" fmla="*/ 115 w 152"/>
                          <a:gd name="T3" fmla="*/ 0 h 24"/>
                          <a:gd name="T4" fmla="*/ 151 w 152"/>
                          <a:gd name="T5" fmla="*/ 2 h 24"/>
                          <a:gd name="T6" fmla="*/ 25 w 152"/>
                          <a:gd name="T7" fmla="*/ 23 h 24"/>
                          <a:gd name="T8" fmla="*/ 0 w 152"/>
                          <a:gd name="T9" fmla="*/ 17 h 24"/>
                          <a:gd name="T10" fmla="*/ 13 w 152"/>
                          <a:gd name="T11" fmla="*/ 14 h 24"/>
                          <a:gd name="T12" fmla="*/ 0 60000 65536"/>
                          <a:gd name="T13" fmla="*/ 0 60000 65536"/>
                          <a:gd name="T14" fmla="*/ 0 60000 65536"/>
                          <a:gd name="T15" fmla="*/ 0 60000 65536"/>
                          <a:gd name="T16" fmla="*/ 0 60000 65536"/>
                          <a:gd name="T17" fmla="*/ 0 60000 65536"/>
                          <a:gd name="T18" fmla="*/ 0 w 152"/>
                          <a:gd name="T19" fmla="*/ 0 h 24"/>
                          <a:gd name="T20" fmla="*/ 152 w 152"/>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52" h="24">
                            <a:moveTo>
                              <a:pt x="13" y="14"/>
                            </a:moveTo>
                            <a:lnTo>
                              <a:pt x="115" y="0"/>
                            </a:lnTo>
                            <a:lnTo>
                              <a:pt x="151" y="2"/>
                            </a:lnTo>
                            <a:lnTo>
                              <a:pt x="25" y="23"/>
                            </a:lnTo>
                            <a:lnTo>
                              <a:pt x="0" y="17"/>
                            </a:lnTo>
                            <a:lnTo>
                              <a:pt x="13" y="14"/>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64" name="Freeform 645"/>
                      <p:cNvSpPr>
                        <a:spLocks/>
                      </p:cNvSpPr>
                      <p:nvPr/>
                    </p:nvSpPr>
                    <p:spPr bwMode="auto">
                      <a:xfrm>
                        <a:off x="1117" y="2654"/>
                        <a:ext cx="84" cy="28"/>
                      </a:xfrm>
                      <a:custGeom>
                        <a:avLst/>
                        <a:gdLst>
                          <a:gd name="T0" fmla="*/ 43 w 84"/>
                          <a:gd name="T1" fmla="*/ 0 h 28"/>
                          <a:gd name="T2" fmla="*/ 10 w 84"/>
                          <a:gd name="T3" fmla="*/ 4 h 28"/>
                          <a:gd name="T4" fmla="*/ 8 w 84"/>
                          <a:gd name="T5" fmla="*/ 10 h 28"/>
                          <a:gd name="T6" fmla="*/ 0 w 84"/>
                          <a:gd name="T7" fmla="*/ 14 h 28"/>
                          <a:gd name="T8" fmla="*/ 14 w 84"/>
                          <a:gd name="T9" fmla="*/ 22 h 28"/>
                          <a:gd name="T10" fmla="*/ 32 w 84"/>
                          <a:gd name="T11" fmla="*/ 26 h 28"/>
                          <a:gd name="T12" fmla="*/ 59 w 84"/>
                          <a:gd name="T13" fmla="*/ 27 h 28"/>
                          <a:gd name="T14" fmla="*/ 83 w 84"/>
                          <a:gd name="T15" fmla="*/ 15 h 28"/>
                          <a:gd name="T16" fmla="*/ 80 w 84"/>
                          <a:gd name="T17" fmla="*/ 1 h 28"/>
                          <a:gd name="T18" fmla="*/ 59 w 84"/>
                          <a:gd name="T19" fmla="*/ 8 h 28"/>
                          <a:gd name="T20" fmla="*/ 43 w 84"/>
                          <a:gd name="T21" fmla="*/ 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28"/>
                          <a:gd name="T35" fmla="*/ 84 w 84"/>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28">
                            <a:moveTo>
                              <a:pt x="43" y="0"/>
                            </a:moveTo>
                            <a:lnTo>
                              <a:pt x="10" y="4"/>
                            </a:lnTo>
                            <a:lnTo>
                              <a:pt x="8" y="10"/>
                            </a:lnTo>
                            <a:lnTo>
                              <a:pt x="0" y="14"/>
                            </a:lnTo>
                            <a:lnTo>
                              <a:pt x="14" y="22"/>
                            </a:lnTo>
                            <a:lnTo>
                              <a:pt x="32" y="26"/>
                            </a:lnTo>
                            <a:lnTo>
                              <a:pt x="59" y="27"/>
                            </a:lnTo>
                            <a:lnTo>
                              <a:pt x="83" y="15"/>
                            </a:lnTo>
                            <a:lnTo>
                              <a:pt x="80" y="1"/>
                            </a:lnTo>
                            <a:lnTo>
                              <a:pt x="59" y="8"/>
                            </a:lnTo>
                            <a:lnTo>
                              <a:pt x="43" y="0"/>
                            </a:lnTo>
                          </a:path>
                        </a:pathLst>
                      </a:custGeom>
                      <a:solidFill>
                        <a:srgbClr val="FF7F7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65" name="Freeform 646"/>
                      <p:cNvSpPr>
                        <a:spLocks/>
                      </p:cNvSpPr>
                      <p:nvPr/>
                    </p:nvSpPr>
                    <p:spPr bwMode="auto">
                      <a:xfrm>
                        <a:off x="1005" y="2645"/>
                        <a:ext cx="67" cy="38"/>
                      </a:xfrm>
                      <a:custGeom>
                        <a:avLst/>
                        <a:gdLst>
                          <a:gd name="T0" fmla="*/ 0 w 67"/>
                          <a:gd name="T1" fmla="*/ 23 h 38"/>
                          <a:gd name="T2" fmla="*/ 8 w 67"/>
                          <a:gd name="T3" fmla="*/ 17 h 38"/>
                          <a:gd name="T4" fmla="*/ 15 w 67"/>
                          <a:gd name="T5" fmla="*/ 9 h 38"/>
                          <a:gd name="T6" fmla="*/ 18 w 67"/>
                          <a:gd name="T7" fmla="*/ 3 h 38"/>
                          <a:gd name="T8" fmla="*/ 38 w 67"/>
                          <a:gd name="T9" fmla="*/ 0 h 38"/>
                          <a:gd name="T10" fmla="*/ 53 w 67"/>
                          <a:gd name="T11" fmla="*/ 0 h 38"/>
                          <a:gd name="T12" fmla="*/ 66 w 67"/>
                          <a:gd name="T13" fmla="*/ 19 h 38"/>
                          <a:gd name="T14" fmla="*/ 62 w 67"/>
                          <a:gd name="T15" fmla="*/ 23 h 38"/>
                          <a:gd name="T16" fmla="*/ 53 w 67"/>
                          <a:gd name="T17" fmla="*/ 28 h 38"/>
                          <a:gd name="T18" fmla="*/ 40 w 67"/>
                          <a:gd name="T19" fmla="*/ 30 h 38"/>
                          <a:gd name="T20" fmla="*/ 30 w 67"/>
                          <a:gd name="T21" fmla="*/ 30 h 38"/>
                          <a:gd name="T22" fmla="*/ 25 w 67"/>
                          <a:gd name="T23" fmla="*/ 31 h 38"/>
                          <a:gd name="T24" fmla="*/ 19 w 67"/>
                          <a:gd name="T25" fmla="*/ 35 h 38"/>
                          <a:gd name="T26" fmla="*/ 8 w 67"/>
                          <a:gd name="T27" fmla="*/ 37 h 38"/>
                          <a:gd name="T28" fmla="*/ 2 w 67"/>
                          <a:gd name="T29" fmla="*/ 37 h 38"/>
                          <a:gd name="T30" fmla="*/ 0 w 67"/>
                          <a:gd name="T31" fmla="*/ 23 h 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7"/>
                          <a:gd name="T49" fmla="*/ 0 h 38"/>
                          <a:gd name="T50" fmla="*/ 67 w 67"/>
                          <a:gd name="T51" fmla="*/ 38 h 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7" h="38">
                            <a:moveTo>
                              <a:pt x="0" y="23"/>
                            </a:moveTo>
                            <a:lnTo>
                              <a:pt x="8" y="17"/>
                            </a:lnTo>
                            <a:lnTo>
                              <a:pt x="15" y="9"/>
                            </a:lnTo>
                            <a:lnTo>
                              <a:pt x="18" y="3"/>
                            </a:lnTo>
                            <a:lnTo>
                              <a:pt x="38" y="0"/>
                            </a:lnTo>
                            <a:lnTo>
                              <a:pt x="53" y="0"/>
                            </a:lnTo>
                            <a:lnTo>
                              <a:pt x="66" y="19"/>
                            </a:lnTo>
                            <a:lnTo>
                              <a:pt x="62" y="23"/>
                            </a:lnTo>
                            <a:lnTo>
                              <a:pt x="53" y="28"/>
                            </a:lnTo>
                            <a:lnTo>
                              <a:pt x="40" y="30"/>
                            </a:lnTo>
                            <a:lnTo>
                              <a:pt x="30" y="30"/>
                            </a:lnTo>
                            <a:lnTo>
                              <a:pt x="25" y="31"/>
                            </a:lnTo>
                            <a:lnTo>
                              <a:pt x="19" y="35"/>
                            </a:lnTo>
                            <a:lnTo>
                              <a:pt x="8" y="37"/>
                            </a:lnTo>
                            <a:lnTo>
                              <a:pt x="2" y="37"/>
                            </a:lnTo>
                            <a:lnTo>
                              <a:pt x="0" y="23"/>
                            </a:lnTo>
                          </a:path>
                        </a:pathLst>
                      </a:custGeom>
                      <a:solidFill>
                        <a:srgbClr val="FF7F7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grpSp>
            <p:grpSp>
              <p:nvGrpSpPr>
                <p:cNvPr id="250" name="Group 647"/>
                <p:cNvGrpSpPr>
                  <a:grpSpLocks/>
                </p:cNvGrpSpPr>
                <p:nvPr/>
              </p:nvGrpSpPr>
              <p:grpSpPr bwMode="auto">
                <a:xfrm>
                  <a:off x="956" y="2511"/>
                  <a:ext cx="266" cy="470"/>
                  <a:chOff x="956" y="2511"/>
                  <a:chExt cx="266" cy="470"/>
                </a:xfrm>
              </p:grpSpPr>
              <p:grpSp>
                <p:nvGrpSpPr>
                  <p:cNvPr id="251" name="Group 648"/>
                  <p:cNvGrpSpPr>
                    <a:grpSpLocks/>
                  </p:cNvGrpSpPr>
                  <p:nvPr/>
                </p:nvGrpSpPr>
                <p:grpSpPr bwMode="auto">
                  <a:xfrm>
                    <a:off x="1039" y="2511"/>
                    <a:ext cx="95" cy="84"/>
                    <a:chOff x="1039" y="2511"/>
                    <a:chExt cx="95" cy="84"/>
                  </a:xfrm>
                </p:grpSpPr>
                <p:sp>
                  <p:nvSpPr>
                    <p:cNvPr id="256" name="Freeform 649"/>
                    <p:cNvSpPr>
                      <a:spLocks/>
                    </p:cNvSpPr>
                    <p:nvPr/>
                  </p:nvSpPr>
                  <p:spPr bwMode="auto">
                    <a:xfrm>
                      <a:off x="1041" y="2516"/>
                      <a:ext cx="88" cy="79"/>
                    </a:xfrm>
                    <a:custGeom>
                      <a:avLst/>
                      <a:gdLst>
                        <a:gd name="T0" fmla="*/ 0 w 88"/>
                        <a:gd name="T1" fmla="*/ 33 h 79"/>
                        <a:gd name="T2" fmla="*/ 4 w 88"/>
                        <a:gd name="T3" fmla="*/ 40 h 79"/>
                        <a:gd name="T4" fmla="*/ 7 w 88"/>
                        <a:gd name="T5" fmla="*/ 44 h 79"/>
                        <a:gd name="T6" fmla="*/ 10 w 88"/>
                        <a:gd name="T7" fmla="*/ 47 h 79"/>
                        <a:gd name="T8" fmla="*/ 15 w 88"/>
                        <a:gd name="T9" fmla="*/ 47 h 79"/>
                        <a:gd name="T10" fmla="*/ 16 w 88"/>
                        <a:gd name="T11" fmla="*/ 47 h 79"/>
                        <a:gd name="T12" fmla="*/ 16 w 88"/>
                        <a:gd name="T13" fmla="*/ 62 h 79"/>
                        <a:gd name="T14" fmla="*/ 44 w 88"/>
                        <a:gd name="T15" fmla="*/ 78 h 79"/>
                        <a:gd name="T16" fmla="*/ 68 w 88"/>
                        <a:gd name="T17" fmla="*/ 66 h 79"/>
                        <a:gd name="T18" fmla="*/ 69 w 88"/>
                        <a:gd name="T19" fmla="*/ 62 h 79"/>
                        <a:gd name="T20" fmla="*/ 72 w 88"/>
                        <a:gd name="T21" fmla="*/ 59 h 79"/>
                        <a:gd name="T22" fmla="*/ 76 w 88"/>
                        <a:gd name="T23" fmla="*/ 56 h 79"/>
                        <a:gd name="T24" fmla="*/ 79 w 88"/>
                        <a:gd name="T25" fmla="*/ 49 h 79"/>
                        <a:gd name="T26" fmla="*/ 85 w 88"/>
                        <a:gd name="T27" fmla="*/ 43 h 79"/>
                        <a:gd name="T28" fmla="*/ 86 w 88"/>
                        <a:gd name="T29" fmla="*/ 36 h 79"/>
                        <a:gd name="T30" fmla="*/ 86 w 88"/>
                        <a:gd name="T31" fmla="*/ 23 h 79"/>
                        <a:gd name="T32" fmla="*/ 87 w 88"/>
                        <a:gd name="T33" fmla="*/ 18 h 79"/>
                        <a:gd name="T34" fmla="*/ 85 w 88"/>
                        <a:gd name="T35" fmla="*/ 12 h 79"/>
                        <a:gd name="T36" fmla="*/ 80 w 88"/>
                        <a:gd name="T37" fmla="*/ 7 h 79"/>
                        <a:gd name="T38" fmla="*/ 70 w 88"/>
                        <a:gd name="T39" fmla="*/ 3 h 79"/>
                        <a:gd name="T40" fmla="*/ 59 w 88"/>
                        <a:gd name="T41" fmla="*/ 1 h 79"/>
                        <a:gd name="T42" fmla="*/ 47 w 88"/>
                        <a:gd name="T43" fmla="*/ 0 h 79"/>
                        <a:gd name="T44" fmla="*/ 34 w 88"/>
                        <a:gd name="T45" fmla="*/ 1 h 79"/>
                        <a:gd name="T46" fmla="*/ 25 w 88"/>
                        <a:gd name="T47" fmla="*/ 3 h 79"/>
                        <a:gd name="T48" fmla="*/ 17 w 88"/>
                        <a:gd name="T49" fmla="*/ 6 h 79"/>
                        <a:gd name="T50" fmla="*/ 10 w 88"/>
                        <a:gd name="T51" fmla="*/ 9 h 79"/>
                        <a:gd name="T52" fmla="*/ 7 w 88"/>
                        <a:gd name="T53" fmla="*/ 13 h 79"/>
                        <a:gd name="T54" fmla="*/ 3 w 88"/>
                        <a:gd name="T55" fmla="*/ 17 h 79"/>
                        <a:gd name="T56" fmla="*/ 2 w 88"/>
                        <a:gd name="T57" fmla="*/ 22 h 79"/>
                        <a:gd name="T58" fmla="*/ 1 w 88"/>
                        <a:gd name="T59" fmla="*/ 27 h 79"/>
                        <a:gd name="T60" fmla="*/ 2 w 88"/>
                        <a:gd name="T61" fmla="*/ 31 h 79"/>
                        <a:gd name="T62" fmla="*/ 0 w 88"/>
                        <a:gd name="T63" fmla="*/ 33 h 7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8"/>
                        <a:gd name="T97" fmla="*/ 0 h 79"/>
                        <a:gd name="T98" fmla="*/ 88 w 88"/>
                        <a:gd name="T99" fmla="*/ 79 h 7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8" h="79">
                          <a:moveTo>
                            <a:pt x="0" y="33"/>
                          </a:moveTo>
                          <a:lnTo>
                            <a:pt x="4" y="40"/>
                          </a:lnTo>
                          <a:lnTo>
                            <a:pt x="7" y="44"/>
                          </a:lnTo>
                          <a:lnTo>
                            <a:pt x="10" y="47"/>
                          </a:lnTo>
                          <a:lnTo>
                            <a:pt x="15" y="47"/>
                          </a:lnTo>
                          <a:lnTo>
                            <a:pt x="16" y="47"/>
                          </a:lnTo>
                          <a:lnTo>
                            <a:pt x="16" y="62"/>
                          </a:lnTo>
                          <a:lnTo>
                            <a:pt x="44" y="78"/>
                          </a:lnTo>
                          <a:lnTo>
                            <a:pt x="68" y="66"/>
                          </a:lnTo>
                          <a:lnTo>
                            <a:pt x="69" y="62"/>
                          </a:lnTo>
                          <a:lnTo>
                            <a:pt x="72" y="59"/>
                          </a:lnTo>
                          <a:lnTo>
                            <a:pt x="76" y="56"/>
                          </a:lnTo>
                          <a:lnTo>
                            <a:pt x="79" y="49"/>
                          </a:lnTo>
                          <a:lnTo>
                            <a:pt x="85" y="43"/>
                          </a:lnTo>
                          <a:lnTo>
                            <a:pt x="86" y="36"/>
                          </a:lnTo>
                          <a:lnTo>
                            <a:pt x="86" y="23"/>
                          </a:lnTo>
                          <a:lnTo>
                            <a:pt x="87" y="18"/>
                          </a:lnTo>
                          <a:lnTo>
                            <a:pt x="85" y="12"/>
                          </a:lnTo>
                          <a:lnTo>
                            <a:pt x="80" y="7"/>
                          </a:lnTo>
                          <a:lnTo>
                            <a:pt x="70" y="3"/>
                          </a:lnTo>
                          <a:lnTo>
                            <a:pt x="59" y="1"/>
                          </a:lnTo>
                          <a:lnTo>
                            <a:pt x="47" y="0"/>
                          </a:lnTo>
                          <a:lnTo>
                            <a:pt x="34" y="1"/>
                          </a:lnTo>
                          <a:lnTo>
                            <a:pt x="25" y="3"/>
                          </a:lnTo>
                          <a:lnTo>
                            <a:pt x="17" y="6"/>
                          </a:lnTo>
                          <a:lnTo>
                            <a:pt x="10" y="9"/>
                          </a:lnTo>
                          <a:lnTo>
                            <a:pt x="7" y="13"/>
                          </a:lnTo>
                          <a:lnTo>
                            <a:pt x="3" y="17"/>
                          </a:lnTo>
                          <a:lnTo>
                            <a:pt x="2" y="22"/>
                          </a:lnTo>
                          <a:lnTo>
                            <a:pt x="1" y="27"/>
                          </a:lnTo>
                          <a:lnTo>
                            <a:pt x="2" y="31"/>
                          </a:lnTo>
                          <a:lnTo>
                            <a:pt x="0" y="33"/>
                          </a:lnTo>
                        </a:path>
                      </a:pathLst>
                    </a:custGeom>
                    <a:solidFill>
                      <a:srgbClr val="FF9F7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57" name="Freeform 650"/>
                    <p:cNvSpPr>
                      <a:spLocks/>
                    </p:cNvSpPr>
                    <p:nvPr/>
                  </p:nvSpPr>
                  <p:spPr bwMode="auto">
                    <a:xfrm>
                      <a:off x="1041" y="2523"/>
                      <a:ext cx="61" cy="71"/>
                    </a:xfrm>
                    <a:custGeom>
                      <a:avLst/>
                      <a:gdLst>
                        <a:gd name="T0" fmla="*/ 9 w 61"/>
                        <a:gd name="T1" fmla="*/ 5 h 71"/>
                        <a:gd name="T2" fmla="*/ 13 w 61"/>
                        <a:gd name="T3" fmla="*/ 3 h 71"/>
                        <a:gd name="T4" fmla="*/ 17 w 61"/>
                        <a:gd name="T5" fmla="*/ 0 h 71"/>
                        <a:gd name="T6" fmla="*/ 34 w 61"/>
                        <a:gd name="T7" fmla="*/ 8 h 71"/>
                        <a:gd name="T8" fmla="*/ 34 w 61"/>
                        <a:gd name="T9" fmla="*/ 20 h 71"/>
                        <a:gd name="T10" fmla="*/ 51 w 61"/>
                        <a:gd name="T11" fmla="*/ 22 h 71"/>
                        <a:gd name="T12" fmla="*/ 58 w 61"/>
                        <a:gd name="T13" fmla="*/ 23 h 71"/>
                        <a:gd name="T14" fmla="*/ 60 w 61"/>
                        <a:gd name="T15" fmla="*/ 38 h 71"/>
                        <a:gd name="T16" fmla="*/ 55 w 61"/>
                        <a:gd name="T17" fmla="*/ 37 h 71"/>
                        <a:gd name="T18" fmla="*/ 52 w 61"/>
                        <a:gd name="T19" fmla="*/ 39 h 71"/>
                        <a:gd name="T20" fmla="*/ 52 w 61"/>
                        <a:gd name="T21" fmla="*/ 25 h 71"/>
                        <a:gd name="T22" fmla="*/ 35 w 61"/>
                        <a:gd name="T23" fmla="*/ 27 h 71"/>
                        <a:gd name="T24" fmla="*/ 31 w 61"/>
                        <a:gd name="T25" fmla="*/ 29 h 71"/>
                        <a:gd name="T26" fmla="*/ 27 w 61"/>
                        <a:gd name="T27" fmla="*/ 32 h 71"/>
                        <a:gd name="T28" fmla="*/ 34 w 61"/>
                        <a:gd name="T29" fmla="*/ 38 h 71"/>
                        <a:gd name="T30" fmla="*/ 28 w 61"/>
                        <a:gd name="T31" fmla="*/ 41 h 71"/>
                        <a:gd name="T32" fmla="*/ 28 w 61"/>
                        <a:gd name="T33" fmla="*/ 51 h 71"/>
                        <a:gd name="T34" fmla="*/ 36 w 61"/>
                        <a:gd name="T35" fmla="*/ 54 h 71"/>
                        <a:gd name="T36" fmla="*/ 46 w 61"/>
                        <a:gd name="T37" fmla="*/ 56 h 71"/>
                        <a:gd name="T38" fmla="*/ 41 w 61"/>
                        <a:gd name="T39" fmla="*/ 70 h 71"/>
                        <a:gd name="T40" fmla="*/ 16 w 61"/>
                        <a:gd name="T41" fmla="*/ 56 h 71"/>
                        <a:gd name="T42" fmla="*/ 16 w 61"/>
                        <a:gd name="T43" fmla="*/ 40 h 71"/>
                        <a:gd name="T44" fmla="*/ 9 w 61"/>
                        <a:gd name="T45" fmla="*/ 40 h 71"/>
                        <a:gd name="T46" fmla="*/ 0 w 61"/>
                        <a:gd name="T47" fmla="*/ 28 h 71"/>
                        <a:gd name="T48" fmla="*/ 2 w 61"/>
                        <a:gd name="T49" fmla="*/ 25 h 71"/>
                        <a:gd name="T50" fmla="*/ 1 w 61"/>
                        <a:gd name="T51" fmla="*/ 21 h 71"/>
                        <a:gd name="T52" fmla="*/ 2 w 61"/>
                        <a:gd name="T53" fmla="*/ 18 h 71"/>
                        <a:gd name="T54" fmla="*/ 2 w 61"/>
                        <a:gd name="T55" fmla="*/ 14 h 71"/>
                        <a:gd name="T56" fmla="*/ 4 w 61"/>
                        <a:gd name="T57" fmla="*/ 10 h 71"/>
                        <a:gd name="T58" fmla="*/ 9 w 61"/>
                        <a:gd name="T59" fmla="*/ 5 h 7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1"/>
                        <a:gd name="T91" fmla="*/ 0 h 71"/>
                        <a:gd name="T92" fmla="*/ 61 w 61"/>
                        <a:gd name="T93" fmla="*/ 71 h 7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1" h="71">
                          <a:moveTo>
                            <a:pt x="9" y="5"/>
                          </a:moveTo>
                          <a:lnTo>
                            <a:pt x="13" y="3"/>
                          </a:lnTo>
                          <a:lnTo>
                            <a:pt x="17" y="0"/>
                          </a:lnTo>
                          <a:lnTo>
                            <a:pt x="34" y="8"/>
                          </a:lnTo>
                          <a:lnTo>
                            <a:pt x="34" y="20"/>
                          </a:lnTo>
                          <a:lnTo>
                            <a:pt x="51" y="22"/>
                          </a:lnTo>
                          <a:lnTo>
                            <a:pt x="58" y="23"/>
                          </a:lnTo>
                          <a:lnTo>
                            <a:pt x="60" y="38"/>
                          </a:lnTo>
                          <a:lnTo>
                            <a:pt x="55" y="37"/>
                          </a:lnTo>
                          <a:lnTo>
                            <a:pt x="52" y="39"/>
                          </a:lnTo>
                          <a:lnTo>
                            <a:pt x="52" y="25"/>
                          </a:lnTo>
                          <a:lnTo>
                            <a:pt x="35" y="27"/>
                          </a:lnTo>
                          <a:lnTo>
                            <a:pt x="31" y="29"/>
                          </a:lnTo>
                          <a:lnTo>
                            <a:pt x="27" y="32"/>
                          </a:lnTo>
                          <a:lnTo>
                            <a:pt x="34" y="38"/>
                          </a:lnTo>
                          <a:lnTo>
                            <a:pt x="28" y="41"/>
                          </a:lnTo>
                          <a:lnTo>
                            <a:pt x="28" y="51"/>
                          </a:lnTo>
                          <a:lnTo>
                            <a:pt x="36" y="54"/>
                          </a:lnTo>
                          <a:lnTo>
                            <a:pt x="46" y="56"/>
                          </a:lnTo>
                          <a:lnTo>
                            <a:pt x="41" y="70"/>
                          </a:lnTo>
                          <a:lnTo>
                            <a:pt x="16" y="56"/>
                          </a:lnTo>
                          <a:lnTo>
                            <a:pt x="16" y="40"/>
                          </a:lnTo>
                          <a:lnTo>
                            <a:pt x="9" y="40"/>
                          </a:lnTo>
                          <a:lnTo>
                            <a:pt x="0" y="28"/>
                          </a:lnTo>
                          <a:lnTo>
                            <a:pt x="2" y="25"/>
                          </a:lnTo>
                          <a:lnTo>
                            <a:pt x="1" y="21"/>
                          </a:lnTo>
                          <a:lnTo>
                            <a:pt x="2" y="18"/>
                          </a:lnTo>
                          <a:lnTo>
                            <a:pt x="2" y="14"/>
                          </a:lnTo>
                          <a:lnTo>
                            <a:pt x="4" y="10"/>
                          </a:lnTo>
                          <a:lnTo>
                            <a:pt x="9" y="5"/>
                          </a:lnTo>
                        </a:path>
                      </a:pathLst>
                    </a:custGeom>
                    <a:solidFill>
                      <a:srgbClr val="FF7F3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58" name="Freeform 651"/>
                    <p:cNvSpPr>
                      <a:spLocks/>
                    </p:cNvSpPr>
                    <p:nvPr/>
                  </p:nvSpPr>
                  <p:spPr bwMode="auto">
                    <a:xfrm>
                      <a:off x="1039" y="2511"/>
                      <a:ext cx="95" cy="43"/>
                    </a:xfrm>
                    <a:custGeom>
                      <a:avLst/>
                      <a:gdLst>
                        <a:gd name="T0" fmla="*/ 1 w 95"/>
                        <a:gd name="T1" fmla="*/ 34 h 43"/>
                        <a:gd name="T2" fmla="*/ 0 w 95"/>
                        <a:gd name="T3" fmla="*/ 29 h 43"/>
                        <a:gd name="T4" fmla="*/ 2 w 95"/>
                        <a:gd name="T5" fmla="*/ 22 h 43"/>
                        <a:gd name="T6" fmla="*/ 4 w 95"/>
                        <a:gd name="T7" fmla="*/ 16 h 43"/>
                        <a:gd name="T8" fmla="*/ 7 w 95"/>
                        <a:gd name="T9" fmla="*/ 11 h 43"/>
                        <a:gd name="T10" fmla="*/ 12 w 95"/>
                        <a:gd name="T11" fmla="*/ 7 h 43"/>
                        <a:gd name="T12" fmla="*/ 20 w 95"/>
                        <a:gd name="T13" fmla="*/ 6 h 43"/>
                        <a:gd name="T14" fmla="*/ 25 w 95"/>
                        <a:gd name="T15" fmla="*/ 4 h 43"/>
                        <a:gd name="T16" fmla="*/ 33 w 95"/>
                        <a:gd name="T17" fmla="*/ 2 h 43"/>
                        <a:gd name="T18" fmla="*/ 42 w 95"/>
                        <a:gd name="T19" fmla="*/ 0 h 43"/>
                        <a:gd name="T20" fmla="*/ 53 w 95"/>
                        <a:gd name="T21" fmla="*/ 0 h 43"/>
                        <a:gd name="T22" fmla="*/ 64 w 95"/>
                        <a:gd name="T23" fmla="*/ 1 h 43"/>
                        <a:gd name="T24" fmla="*/ 71 w 95"/>
                        <a:gd name="T25" fmla="*/ 3 h 43"/>
                        <a:gd name="T26" fmla="*/ 76 w 95"/>
                        <a:gd name="T27" fmla="*/ 5 h 43"/>
                        <a:gd name="T28" fmla="*/ 85 w 95"/>
                        <a:gd name="T29" fmla="*/ 9 h 43"/>
                        <a:gd name="T30" fmla="*/ 90 w 95"/>
                        <a:gd name="T31" fmla="*/ 12 h 43"/>
                        <a:gd name="T32" fmla="*/ 94 w 95"/>
                        <a:gd name="T33" fmla="*/ 13 h 43"/>
                        <a:gd name="T34" fmla="*/ 90 w 95"/>
                        <a:gd name="T35" fmla="*/ 14 h 43"/>
                        <a:gd name="T36" fmla="*/ 90 w 95"/>
                        <a:gd name="T37" fmla="*/ 15 h 43"/>
                        <a:gd name="T38" fmla="*/ 90 w 95"/>
                        <a:gd name="T39" fmla="*/ 17 h 43"/>
                        <a:gd name="T40" fmla="*/ 89 w 95"/>
                        <a:gd name="T41" fmla="*/ 20 h 43"/>
                        <a:gd name="T42" fmla="*/ 92 w 95"/>
                        <a:gd name="T43" fmla="*/ 25 h 43"/>
                        <a:gd name="T44" fmla="*/ 92 w 95"/>
                        <a:gd name="T45" fmla="*/ 30 h 43"/>
                        <a:gd name="T46" fmla="*/ 87 w 95"/>
                        <a:gd name="T47" fmla="*/ 36 h 43"/>
                        <a:gd name="T48" fmla="*/ 88 w 95"/>
                        <a:gd name="T49" fmla="*/ 28 h 43"/>
                        <a:gd name="T50" fmla="*/ 87 w 95"/>
                        <a:gd name="T51" fmla="*/ 22 h 43"/>
                        <a:gd name="T52" fmla="*/ 85 w 95"/>
                        <a:gd name="T53" fmla="*/ 20 h 43"/>
                        <a:gd name="T54" fmla="*/ 81 w 95"/>
                        <a:gd name="T55" fmla="*/ 18 h 43"/>
                        <a:gd name="T56" fmla="*/ 79 w 95"/>
                        <a:gd name="T57" fmla="*/ 17 h 43"/>
                        <a:gd name="T58" fmla="*/ 76 w 95"/>
                        <a:gd name="T59" fmla="*/ 17 h 43"/>
                        <a:gd name="T60" fmla="*/ 70 w 95"/>
                        <a:gd name="T61" fmla="*/ 18 h 43"/>
                        <a:gd name="T62" fmla="*/ 64 w 95"/>
                        <a:gd name="T63" fmla="*/ 18 h 43"/>
                        <a:gd name="T64" fmla="*/ 57 w 95"/>
                        <a:gd name="T65" fmla="*/ 18 h 43"/>
                        <a:gd name="T66" fmla="*/ 50 w 95"/>
                        <a:gd name="T67" fmla="*/ 18 h 43"/>
                        <a:gd name="T68" fmla="*/ 46 w 95"/>
                        <a:gd name="T69" fmla="*/ 18 h 43"/>
                        <a:gd name="T70" fmla="*/ 50 w 95"/>
                        <a:gd name="T71" fmla="*/ 19 h 43"/>
                        <a:gd name="T72" fmla="*/ 53 w 95"/>
                        <a:gd name="T73" fmla="*/ 20 h 43"/>
                        <a:gd name="T74" fmla="*/ 49 w 95"/>
                        <a:gd name="T75" fmla="*/ 20 h 43"/>
                        <a:gd name="T76" fmla="*/ 42 w 95"/>
                        <a:gd name="T77" fmla="*/ 20 h 43"/>
                        <a:gd name="T78" fmla="*/ 36 w 95"/>
                        <a:gd name="T79" fmla="*/ 19 h 43"/>
                        <a:gd name="T80" fmla="*/ 28 w 95"/>
                        <a:gd name="T81" fmla="*/ 19 h 43"/>
                        <a:gd name="T82" fmla="*/ 24 w 95"/>
                        <a:gd name="T83" fmla="*/ 19 h 43"/>
                        <a:gd name="T84" fmla="*/ 21 w 95"/>
                        <a:gd name="T85" fmla="*/ 19 h 43"/>
                        <a:gd name="T86" fmla="*/ 22 w 95"/>
                        <a:gd name="T87" fmla="*/ 20 h 43"/>
                        <a:gd name="T88" fmla="*/ 24 w 95"/>
                        <a:gd name="T89" fmla="*/ 21 h 43"/>
                        <a:gd name="T90" fmla="*/ 24 w 95"/>
                        <a:gd name="T91" fmla="*/ 24 h 43"/>
                        <a:gd name="T92" fmla="*/ 23 w 95"/>
                        <a:gd name="T93" fmla="*/ 26 h 43"/>
                        <a:gd name="T94" fmla="*/ 19 w 95"/>
                        <a:gd name="T95" fmla="*/ 29 h 43"/>
                        <a:gd name="T96" fmla="*/ 17 w 95"/>
                        <a:gd name="T97" fmla="*/ 32 h 43"/>
                        <a:gd name="T98" fmla="*/ 17 w 95"/>
                        <a:gd name="T99" fmla="*/ 36 h 43"/>
                        <a:gd name="T100" fmla="*/ 17 w 95"/>
                        <a:gd name="T101" fmla="*/ 40 h 43"/>
                        <a:gd name="T102" fmla="*/ 18 w 95"/>
                        <a:gd name="T103" fmla="*/ 42 h 43"/>
                        <a:gd name="T104" fmla="*/ 13 w 95"/>
                        <a:gd name="T105" fmla="*/ 39 h 43"/>
                        <a:gd name="T106" fmla="*/ 6 w 95"/>
                        <a:gd name="T107" fmla="*/ 36 h 43"/>
                        <a:gd name="T108" fmla="*/ 4 w 95"/>
                        <a:gd name="T109" fmla="*/ 36 h 43"/>
                        <a:gd name="T110" fmla="*/ 2 w 95"/>
                        <a:gd name="T111" fmla="*/ 39 h 43"/>
                        <a:gd name="T112" fmla="*/ 1 w 95"/>
                        <a:gd name="T113" fmla="*/ 34 h 4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5"/>
                        <a:gd name="T172" fmla="*/ 0 h 43"/>
                        <a:gd name="T173" fmla="*/ 95 w 95"/>
                        <a:gd name="T174" fmla="*/ 43 h 4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5" h="43">
                          <a:moveTo>
                            <a:pt x="1" y="34"/>
                          </a:moveTo>
                          <a:lnTo>
                            <a:pt x="0" y="29"/>
                          </a:lnTo>
                          <a:lnTo>
                            <a:pt x="2" y="22"/>
                          </a:lnTo>
                          <a:lnTo>
                            <a:pt x="4" y="16"/>
                          </a:lnTo>
                          <a:lnTo>
                            <a:pt x="7" y="11"/>
                          </a:lnTo>
                          <a:lnTo>
                            <a:pt x="12" y="7"/>
                          </a:lnTo>
                          <a:lnTo>
                            <a:pt x="20" y="6"/>
                          </a:lnTo>
                          <a:lnTo>
                            <a:pt x="25" y="4"/>
                          </a:lnTo>
                          <a:lnTo>
                            <a:pt x="33" y="2"/>
                          </a:lnTo>
                          <a:lnTo>
                            <a:pt x="42" y="0"/>
                          </a:lnTo>
                          <a:lnTo>
                            <a:pt x="53" y="0"/>
                          </a:lnTo>
                          <a:lnTo>
                            <a:pt x="64" y="1"/>
                          </a:lnTo>
                          <a:lnTo>
                            <a:pt x="71" y="3"/>
                          </a:lnTo>
                          <a:lnTo>
                            <a:pt x="76" y="5"/>
                          </a:lnTo>
                          <a:lnTo>
                            <a:pt x="85" y="9"/>
                          </a:lnTo>
                          <a:lnTo>
                            <a:pt x="90" y="12"/>
                          </a:lnTo>
                          <a:lnTo>
                            <a:pt x="94" y="13"/>
                          </a:lnTo>
                          <a:lnTo>
                            <a:pt x="90" y="14"/>
                          </a:lnTo>
                          <a:lnTo>
                            <a:pt x="90" y="15"/>
                          </a:lnTo>
                          <a:lnTo>
                            <a:pt x="90" y="17"/>
                          </a:lnTo>
                          <a:lnTo>
                            <a:pt x="89" y="20"/>
                          </a:lnTo>
                          <a:lnTo>
                            <a:pt x="92" y="25"/>
                          </a:lnTo>
                          <a:lnTo>
                            <a:pt x="92" y="30"/>
                          </a:lnTo>
                          <a:lnTo>
                            <a:pt x="87" y="36"/>
                          </a:lnTo>
                          <a:lnTo>
                            <a:pt x="88" y="28"/>
                          </a:lnTo>
                          <a:lnTo>
                            <a:pt x="87" y="22"/>
                          </a:lnTo>
                          <a:lnTo>
                            <a:pt x="85" y="20"/>
                          </a:lnTo>
                          <a:lnTo>
                            <a:pt x="81" y="18"/>
                          </a:lnTo>
                          <a:lnTo>
                            <a:pt x="79" y="17"/>
                          </a:lnTo>
                          <a:lnTo>
                            <a:pt x="76" y="17"/>
                          </a:lnTo>
                          <a:lnTo>
                            <a:pt x="70" y="18"/>
                          </a:lnTo>
                          <a:lnTo>
                            <a:pt x="64" y="18"/>
                          </a:lnTo>
                          <a:lnTo>
                            <a:pt x="57" y="18"/>
                          </a:lnTo>
                          <a:lnTo>
                            <a:pt x="50" y="18"/>
                          </a:lnTo>
                          <a:lnTo>
                            <a:pt x="46" y="18"/>
                          </a:lnTo>
                          <a:lnTo>
                            <a:pt x="50" y="19"/>
                          </a:lnTo>
                          <a:lnTo>
                            <a:pt x="53" y="20"/>
                          </a:lnTo>
                          <a:lnTo>
                            <a:pt x="49" y="20"/>
                          </a:lnTo>
                          <a:lnTo>
                            <a:pt x="42" y="20"/>
                          </a:lnTo>
                          <a:lnTo>
                            <a:pt x="36" y="19"/>
                          </a:lnTo>
                          <a:lnTo>
                            <a:pt x="28" y="19"/>
                          </a:lnTo>
                          <a:lnTo>
                            <a:pt x="24" y="19"/>
                          </a:lnTo>
                          <a:lnTo>
                            <a:pt x="21" y="19"/>
                          </a:lnTo>
                          <a:lnTo>
                            <a:pt x="22" y="20"/>
                          </a:lnTo>
                          <a:lnTo>
                            <a:pt x="24" y="21"/>
                          </a:lnTo>
                          <a:lnTo>
                            <a:pt x="24" y="24"/>
                          </a:lnTo>
                          <a:lnTo>
                            <a:pt x="23" y="26"/>
                          </a:lnTo>
                          <a:lnTo>
                            <a:pt x="19" y="29"/>
                          </a:lnTo>
                          <a:lnTo>
                            <a:pt x="17" y="32"/>
                          </a:lnTo>
                          <a:lnTo>
                            <a:pt x="17" y="36"/>
                          </a:lnTo>
                          <a:lnTo>
                            <a:pt x="17" y="40"/>
                          </a:lnTo>
                          <a:lnTo>
                            <a:pt x="18" y="42"/>
                          </a:lnTo>
                          <a:lnTo>
                            <a:pt x="13" y="39"/>
                          </a:lnTo>
                          <a:lnTo>
                            <a:pt x="6" y="36"/>
                          </a:lnTo>
                          <a:lnTo>
                            <a:pt x="4" y="36"/>
                          </a:lnTo>
                          <a:lnTo>
                            <a:pt x="2" y="39"/>
                          </a:lnTo>
                          <a:lnTo>
                            <a:pt x="1" y="34"/>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252" name="Group 652"/>
                  <p:cNvGrpSpPr>
                    <a:grpSpLocks/>
                  </p:cNvGrpSpPr>
                  <p:nvPr/>
                </p:nvGrpSpPr>
                <p:grpSpPr bwMode="auto">
                  <a:xfrm>
                    <a:off x="956" y="2947"/>
                    <a:ext cx="266" cy="34"/>
                    <a:chOff x="956" y="2947"/>
                    <a:chExt cx="266" cy="34"/>
                  </a:xfrm>
                </p:grpSpPr>
                <p:sp>
                  <p:nvSpPr>
                    <p:cNvPr id="254" name="Freeform 653"/>
                    <p:cNvSpPr>
                      <a:spLocks/>
                    </p:cNvSpPr>
                    <p:nvPr/>
                  </p:nvSpPr>
                  <p:spPr bwMode="auto">
                    <a:xfrm>
                      <a:off x="956" y="2947"/>
                      <a:ext cx="113" cy="34"/>
                    </a:xfrm>
                    <a:custGeom>
                      <a:avLst/>
                      <a:gdLst>
                        <a:gd name="T0" fmla="*/ 53 w 113"/>
                        <a:gd name="T1" fmla="*/ 5 h 34"/>
                        <a:gd name="T2" fmla="*/ 40 w 113"/>
                        <a:gd name="T3" fmla="*/ 10 h 34"/>
                        <a:gd name="T4" fmla="*/ 22 w 113"/>
                        <a:gd name="T5" fmla="*/ 16 h 34"/>
                        <a:gd name="T6" fmla="*/ 9 w 113"/>
                        <a:gd name="T7" fmla="*/ 20 h 34"/>
                        <a:gd name="T8" fmla="*/ 1 w 113"/>
                        <a:gd name="T9" fmla="*/ 23 h 34"/>
                        <a:gd name="T10" fmla="*/ 0 w 113"/>
                        <a:gd name="T11" fmla="*/ 29 h 34"/>
                        <a:gd name="T12" fmla="*/ 7 w 113"/>
                        <a:gd name="T13" fmla="*/ 31 h 34"/>
                        <a:gd name="T14" fmla="*/ 23 w 113"/>
                        <a:gd name="T15" fmla="*/ 32 h 34"/>
                        <a:gd name="T16" fmla="*/ 39 w 113"/>
                        <a:gd name="T17" fmla="*/ 33 h 34"/>
                        <a:gd name="T18" fmla="*/ 53 w 113"/>
                        <a:gd name="T19" fmla="*/ 32 h 34"/>
                        <a:gd name="T20" fmla="*/ 64 w 113"/>
                        <a:gd name="T21" fmla="*/ 29 h 34"/>
                        <a:gd name="T22" fmla="*/ 82 w 113"/>
                        <a:gd name="T23" fmla="*/ 25 h 34"/>
                        <a:gd name="T24" fmla="*/ 110 w 113"/>
                        <a:gd name="T25" fmla="*/ 21 h 34"/>
                        <a:gd name="T26" fmla="*/ 112 w 113"/>
                        <a:gd name="T27" fmla="*/ 8 h 34"/>
                        <a:gd name="T28" fmla="*/ 108 w 113"/>
                        <a:gd name="T29" fmla="*/ 0 h 34"/>
                        <a:gd name="T30" fmla="*/ 53 w 113"/>
                        <a:gd name="T31" fmla="*/ 5 h 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3"/>
                        <a:gd name="T49" fmla="*/ 0 h 34"/>
                        <a:gd name="T50" fmla="*/ 113 w 113"/>
                        <a:gd name="T51" fmla="*/ 34 h 3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3" h="34">
                          <a:moveTo>
                            <a:pt x="53" y="5"/>
                          </a:moveTo>
                          <a:lnTo>
                            <a:pt x="40" y="10"/>
                          </a:lnTo>
                          <a:lnTo>
                            <a:pt x="22" y="16"/>
                          </a:lnTo>
                          <a:lnTo>
                            <a:pt x="9" y="20"/>
                          </a:lnTo>
                          <a:lnTo>
                            <a:pt x="1" y="23"/>
                          </a:lnTo>
                          <a:lnTo>
                            <a:pt x="0" y="29"/>
                          </a:lnTo>
                          <a:lnTo>
                            <a:pt x="7" y="31"/>
                          </a:lnTo>
                          <a:lnTo>
                            <a:pt x="23" y="32"/>
                          </a:lnTo>
                          <a:lnTo>
                            <a:pt x="39" y="33"/>
                          </a:lnTo>
                          <a:lnTo>
                            <a:pt x="53" y="32"/>
                          </a:lnTo>
                          <a:lnTo>
                            <a:pt x="64" y="29"/>
                          </a:lnTo>
                          <a:lnTo>
                            <a:pt x="82" y="25"/>
                          </a:lnTo>
                          <a:lnTo>
                            <a:pt x="110" y="21"/>
                          </a:lnTo>
                          <a:lnTo>
                            <a:pt x="112" y="8"/>
                          </a:lnTo>
                          <a:lnTo>
                            <a:pt x="108" y="0"/>
                          </a:lnTo>
                          <a:lnTo>
                            <a:pt x="53" y="5"/>
                          </a:lnTo>
                        </a:path>
                      </a:pathLst>
                    </a:custGeom>
                    <a:solidFill>
                      <a:srgbClr val="3F1F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55" name="Freeform 654"/>
                    <p:cNvSpPr>
                      <a:spLocks/>
                    </p:cNvSpPr>
                    <p:nvPr/>
                  </p:nvSpPr>
                  <p:spPr bwMode="auto">
                    <a:xfrm>
                      <a:off x="1102" y="2949"/>
                      <a:ext cx="120" cy="29"/>
                    </a:xfrm>
                    <a:custGeom>
                      <a:avLst/>
                      <a:gdLst>
                        <a:gd name="T0" fmla="*/ 2 w 120"/>
                        <a:gd name="T1" fmla="*/ 0 h 29"/>
                        <a:gd name="T2" fmla="*/ 0 w 120"/>
                        <a:gd name="T3" fmla="*/ 11 h 29"/>
                        <a:gd name="T4" fmla="*/ 2 w 120"/>
                        <a:gd name="T5" fmla="*/ 19 h 29"/>
                        <a:gd name="T6" fmla="*/ 30 w 120"/>
                        <a:gd name="T7" fmla="*/ 22 h 29"/>
                        <a:gd name="T8" fmla="*/ 44 w 120"/>
                        <a:gd name="T9" fmla="*/ 22 h 29"/>
                        <a:gd name="T10" fmla="*/ 64 w 120"/>
                        <a:gd name="T11" fmla="*/ 25 h 29"/>
                        <a:gd name="T12" fmla="*/ 87 w 120"/>
                        <a:gd name="T13" fmla="*/ 27 h 29"/>
                        <a:gd name="T14" fmla="*/ 118 w 120"/>
                        <a:gd name="T15" fmla="*/ 28 h 29"/>
                        <a:gd name="T16" fmla="*/ 119 w 120"/>
                        <a:gd name="T17" fmla="*/ 24 h 29"/>
                        <a:gd name="T18" fmla="*/ 119 w 120"/>
                        <a:gd name="T19" fmla="*/ 20 h 29"/>
                        <a:gd name="T20" fmla="*/ 94 w 120"/>
                        <a:gd name="T21" fmla="*/ 13 h 29"/>
                        <a:gd name="T22" fmla="*/ 67 w 120"/>
                        <a:gd name="T23" fmla="*/ 6 h 29"/>
                        <a:gd name="T24" fmla="*/ 51 w 120"/>
                        <a:gd name="T25" fmla="*/ 0 h 29"/>
                        <a:gd name="T26" fmla="*/ 2 w 120"/>
                        <a:gd name="T27" fmla="*/ 0 h 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
                        <a:gd name="T43" fmla="*/ 0 h 29"/>
                        <a:gd name="T44" fmla="*/ 120 w 120"/>
                        <a:gd name="T45" fmla="*/ 29 h 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 h="29">
                          <a:moveTo>
                            <a:pt x="2" y="0"/>
                          </a:moveTo>
                          <a:lnTo>
                            <a:pt x="0" y="11"/>
                          </a:lnTo>
                          <a:lnTo>
                            <a:pt x="2" y="19"/>
                          </a:lnTo>
                          <a:lnTo>
                            <a:pt x="30" y="22"/>
                          </a:lnTo>
                          <a:lnTo>
                            <a:pt x="44" y="22"/>
                          </a:lnTo>
                          <a:lnTo>
                            <a:pt x="64" y="25"/>
                          </a:lnTo>
                          <a:lnTo>
                            <a:pt x="87" y="27"/>
                          </a:lnTo>
                          <a:lnTo>
                            <a:pt x="118" y="28"/>
                          </a:lnTo>
                          <a:lnTo>
                            <a:pt x="119" y="24"/>
                          </a:lnTo>
                          <a:lnTo>
                            <a:pt x="119" y="20"/>
                          </a:lnTo>
                          <a:lnTo>
                            <a:pt x="94" y="13"/>
                          </a:lnTo>
                          <a:lnTo>
                            <a:pt x="67" y="6"/>
                          </a:lnTo>
                          <a:lnTo>
                            <a:pt x="51" y="0"/>
                          </a:lnTo>
                          <a:lnTo>
                            <a:pt x="2" y="0"/>
                          </a:lnTo>
                        </a:path>
                      </a:pathLst>
                    </a:custGeom>
                    <a:solidFill>
                      <a:srgbClr val="3F1F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53" name="Freeform 655"/>
                  <p:cNvSpPr>
                    <a:spLocks/>
                  </p:cNvSpPr>
                  <p:nvPr/>
                </p:nvSpPr>
                <p:spPr bwMode="auto">
                  <a:xfrm>
                    <a:off x="1002" y="2711"/>
                    <a:ext cx="181" cy="247"/>
                  </a:xfrm>
                  <a:custGeom>
                    <a:avLst/>
                    <a:gdLst>
                      <a:gd name="T0" fmla="*/ 6 w 181"/>
                      <a:gd name="T1" fmla="*/ 0 h 247"/>
                      <a:gd name="T2" fmla="*/ 0 w 181"/>
                      <a:gd name="T3" fmla="*/ 22 h 247"/>
                      <a:gd name="T4" fmla="*/ 0 w 181"/>
                      <a:gd name="T5" fmla="*/ 56 h 247"/>
                      <a:gd name="T6" fmla="*/ 0 w 181"/>
                      <a:gd name="T7" fmla="*/ 95 h 247"/>
                      <a:gd name="T8" fmla="*/ 6 w 181"/>
                      <a:gd name="T9" fmla="*/ 119 h 247"/>
                      <a:gd name="T10" fmla="*/ 6 w 181"/>
                      <a:gd name="T11" fmla="*/ 129 h 247"/>
                      <a:gd name="T12" fmla="*/ 2 w 181"/>
                      <a:gd name="T13" fmla="*/ 166 h 247"/>
                      <a:gd name="T14" fmla="*/ 4 w 181"/>
                      <a:gd name="T15" fmla="*/ 193 h 247"/>
                      <a:gd name="T16" fmla="*/ 8 w 181"/>
                      <a:gd name="T17" fmla="*/ 230 h 247"/>
                      <a:gd name="T18" fmla="*/ 8 w 181"/>
                      <a:gd name="T19" fmla="*/ 240 h 247"/>
                      <a:gd name="T20" fmla="*/ 19 w 181"/>
                      <a:gd name="T21" fmla="*/ 245 h 247"/>
                      <a:gd name="T22" fmla="*/ 64 w 181"/>
                      <a:gd name="T23" fmla="*/ 239 h 247"/>
                      <a:gd name="T24" fmla="*/ 78 w 181"/>
                      <a:gd name="T25" fmla="*/ 160 h 247"/>
                      <a:gd name="T26" fmla="*/ 81 w 181"/>
                      <a:gd name="T27" fmla="*/ 111 h 247"/>
                      <a:gd name="T28" fmla="*/ 87 w 181"/>
                      <a:gd name="T29" fmla="*/ 67 h 247"/>
                      <a:gd name="T30" fmla="*/ 93 w 181"/>
                      <a:gd name="T31" fmla="*/ 137 h 247"/>
                      <a:gd name="T32" fmla="*/ 99 w 181"/>
                      <a:gd name="T33" fmla="*/ 238 h 247"/>
                      <a:gd name="T34" fmla="*/ 144 w 181"/>
                      <a:gd name="T35" fmla="*/ 246 h 247"/>
                      <a:gd name="T36" fmla="*/ 153 w 181"/>
                      <a:gd name="T37" fmla="*/ 240 h 247"/>
                      <a:gd name="T38" fmla="*/ 165 w 181"/>
                      <a:gd name="T39" fmla="*/ 150 h 247"/>
                      <a:gd name="T40" fmla="*/ 167 w 181"/>
                      <a:gd name="T41" fmla="*/ 107 h 247"/>
                      <a:gd name="T42" fmla="*/ 180 w 181"/>
                      <a:gd name="T43" fmla="*/ 12 h 247"/>
                      <a:gd name="T44" fmla="*/ 176 w 181"/>
                      <a:gd name="T45" fmla="*/ 1 h 247"/>
                      <a:gd name="T46" fmla="*/ 6 w 181"/>
                      <a:gd name="T47" fmla="*/ 0 h 2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81"/>
                      <a:gd name="T73" fmla="*/ 0 h 247"/>
                      <a:gd name="T74" fmla="*/ 181 w 181"/>
                      <a:gd name="T75" fmla="*/ 247 h 24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81" h="247">
                        <a:moveTo>
                          <a:pt x="6" y="0"/>
                        </a:moveTo>
                        <a:lnTo>
                          <a:pt x="0" y="22"/>
                        </a:lnTo>
                        <a:lnTo>
                          <a:pt x="0" y="56"/>
                        </a:lnTo>
                        <a:lnTo>
                          <a:pt x="0" y="95"/>
                        </a:lnTo>
                        <a:lnTo>
                          <a:pt x="6" y="119"/>
                        </a:lnTo>
                        <a:lnTo>
                          <a:pt x="6" y="129"/>
                        </a:lnTo>
                        <a:lnTo>
                          <a:pt x="2" y="166"/>
                        </a:lnTo>
                        <a:lnTo>
                          <a:pt x="4" y="193"/>
                        </a:lnTo>
                        <a:lnTo>
                          <a:pt x="8" y="230"/>
                        </a:lnTo>
                        <a:lnTo>
                          <a:pt x="8" y="240"/>
                        </a:lnTo>
                        <a:lnTo>
                          <a:pt x="19" y="245"/>
                        </a:lnTo>
                        <a:lnTo>
                          <a:pt x="64" y="239"/>
                        </a:lnTo>
                        <a:lnTo>
                          <a:pt x="78" y="160"/>
                        </a:lnTo>
                        <a:lnTo>
                          <a:pt x="81" y="111"/>
                        </a:lnTo>
                        <a:lnTo>
                          <a:pt x="87" y="67"/>
                        </a:lnTo>
                        <a:lnTo>
                          <a:pt x="93" y="137"/>
                        </a:lnTo>
                        <a:lnTo>
                          <a:pt x="99" y="238"/>
                        </a:lnTo>
                        <a:lnTo>
                          <a:pt x="144" y="246"/>
                        </a:lnTo>
                        <a:lnTo>
                          <a:pt x="153" y="240"/>
                        </a:lnTo>
                        <a:lnTo>
                          <a:pt x="165" y="150"/>
                        </a:lnTo>
                        <a:lnTo>
                          <a:pt x="167" y="107"/>
                        </a:lnTo>
                        <a:lnTo>
                          <a:pt x="180" y="12"/>
                        </a:lnTo>
                        <a:lnTo>
                          <a:pt x="176" y="1"/>
                        </a:lnTo>
                        <a:lnTo>
                          <a:pt x="6"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grpSp>
            <p:nvGrpSpPr>
              <p:cNvPr id="163" name="Group 656"/>
              <p:cNvGrpSpPr>
                <a:grpSpLocks/>
              </p:cNvGrpSpPr>
              <p:nvPr/>
            </p:nvGrpSpPr>
            <p:grpSpPr bwMode="auto">
              <a:xfrm>
                <a:off x="758" y="2540"/>
                <a:ext cx="302" cy="472"/>
                <a:chOff x="758" y="2540"/>
                <a:chExt cx="302" cy="472"/>
              </a:xfrm>
            </p:grpSpPr>
            <p:grpSp>
              <p:nvGrpSpPr>
                <p:cNvPr id="226" name="Group 657"/>
                <p:cNvGrpSpPr>
                  <a:grpSpLocks/>
                </p:cNvGrpSpPr>
                <p:nvPr/>
              </p:nvGrpSpPr>
              <p:grpSpPr bwMode="auto">
                <a:xfrm>
                  <a:off x="758" y="2600"/>
                  <a:ext cx="302" cy="412"/>
                  <a:chOff x="758" y="2600"/>
                  <a:chExt cx="302" cy="412"/>
                </a:xfrm>
              </p:grpSpPr>
              <p:grpSp>
                <p:nvGrpSpPr>
                  <p:cNvPr id="237" name="Group 658"/>
                  <p:cNvGrpSpPr>
                    <a:grpSpLocks/>
                  </p:cNvGrpSpPr>
                  <p:nvPr/>
                </p:nvGrpSpPr>
                <p:grpSpPr bwMode="auto">
                  <a:xfrm>
                    <a:off x="768" y="2971"/>
                    <a:ext cx="266" cy="41"/>
                    <a:chOff x="768" y="2971"/>
                    <a:chExt cx="266" cy="41"/>
                  </a:xfrm>
                </p:grpSpPr>
                <p:sp>
                  <p:nvSpPr>
                    <p:cNvPr id="247" name="Freeform 659"/>
                    <p:cNvSpPr>
                      <a:spLocks/>
                    </p:cNvSpPr>
                    <p:nvPr/>
                  </p:nvSpPr>
                  <p:spPr bwMode="auto">
                    <a:xfrm>
                      <a:off x="768" y="2980"/>
                      <a:ext cx="80" cy="32"/>
                    </a:xfrm>
                    <a:custGeom>
                      <a:avLst/>
                      <a:gdLst>
                        <a:gd name="T0" fmla="*/ 30 w 80"/>
                        <a:gd name="T1" fmla="*/ 6 h 32"/>
                        <a:gd name="T2" fmla="*/ 13 w 80"/>
                        <a:gd name="T3" fmla="*/ 15 h 32"/>
                        <a:gd name="T4" fmla="*/ 0 w 80"/>
                        <a:gd name="T5" fmla="*/ 23 h 32"/>
                        <a:gd name="T6" fmla="*/ 1 w 80"/>
                        <a:gd name="T7" fmla="*/ 29 h 32"/>
                        <a:gd name="T8" fmla="*/ 10 w 80"/>
                        <a:gd name="T9" fmla="*/ 31 h 32"/>
                        <a:gd name="T10" fmla="*/ 35 w 80"/>
                        <a:gd name="T11" fmla="*/ 30 h 32"/>
                        <a:gd name="T12" fmla="*/ 49 w 80"/>
                        <a:gd name="T13" fmla="*/ 26 h 32"/>
                        <a:gd name="T14" fmla="*/ 57 w 80"/>
                        <a:gd name="T15" fmla="*/ 20 h 32"/>
                        <a:gd name="T16" fmla="*/ 78 w 80"/>
                        <a:gd name="T17" fmla="*/ 16 h 32"/>
                        <a:gd name="T18" fmla="*/ 79 w 80"/>
                        <a:gd name="T19" fmla="*/ 7 h 32"/>
                        <a:gd name="T20" fmla="*/ 75 w 80"/>
                        <a:gd name="T21" fmla="*/ 0 h 32"/>
                        <a:gd name="T22" fmla="*/ 54 w 80"/>
                        <a:gd name="T23" fmla="*/ 5 h 32"/>
                        <a:gd name="T24" fmla="*/ 30 w 80"/>
                        <a:gd name="T25" fmla="*/ 6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32"/>
                        <a:gd name="T41" fmla="*/ 80 w 80"/>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32">
                          <a:moveTo>
                            <a:pt x="30" y="6"/>
                          </a:moveTo>
                          <a:lnTo>
                            <a:pt x="13" y="15"/>
                          </a:lnTo>
                          <a:lnTo>
                            <a:pt x="0" y="23"/>
                          </a:lnTo>
                          <a:lnTo>
                            <a:pt x="1" y="29"/>
                          </a:lnTo>
                          <a:lnTo>
                            <a:pt x="10" y="31"/>
                          </a:lnTo>
                          <a:lnTo>
                            <a:pt x="35" y="30"/>
                          </a:lnTo>
                          <a:lnTo>
                            <a:pt x="49" y="26"/>
                          </a:lnTo>
                          <a:lnTo>
                            <a:pt x="57" y="20"/>
                          </a:lnTo>
                          <a:lnTo>
                            <a:pt x="78" y="16"/>
                          </a:lnTo>
                          <a:lnTo>
                            <a:pt x="79" y="7"/>
                          </a:lnTo>
                          <a:lnTo>
                            <a:pt x="75" y="0"/>
                          </a:lnTo>
                          <a:lnTo>
                            <a:pt x="54" y="5"/>
                          </a:lnTo>
                          <a:lnTo>
                            <a:pt x="30" y="6"/>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48" name="Freeform 660"/>
                    <p:cNvSpPr>
                      <a:spLocks/>
                    </p:cNvSpPr>
                    <p:nvPr/>
                  </p:nvSpPr>
                  <p:spPr bwMode="auto">
                    <a:xfrm>
                      <a:off x="944" y="2971"/>
                      <a:ext cx="90" cy="33"/>
                    </a:xfrm>
                    <a:custGeom>
                      <a:avLst/>
                      <a:gdLst>
                        <a:gd name="T0" fmla="*/ 1 w 90"/>
                        <a:gd name="T1" fmla="*/ 2 h 33"/>
                        <a:gd name="T2" fmla="*/ 0 w 90"/>
                        <a:gd name="T3" fmla="*/ 15 h 33"/>
                        <a:gd name="T4" fmla="*/ 12 w 90"/>
                        <a:gd name="T5" fmla="*/ 20 h 33"/>
                        <a:gd name="T6" fmla="*/ 25 w 90"/>
                        <a:gd name="T7" fmla="*/ 21 h 33"/>
                        <a:gd name="T8" fmla="*/ 33 w 90"/>
                        <a:gd name="T9" fmla="*/ 24 h 33"/>
                        <a:gd name="T10" fmla="*/ 47 w 90"/>
                        <a:gd name="T11" fmla="*/ 29 h 33"/>
                        <a:gd name="T12" fmla="*/ 73 w 90"/>
                        <a:gd name="T13" fmla="*/ 32 h 33"/>
                        <a:gd name="T14" fmla="*/ 82 w 90"/>
                        <a:gd name="T15" fmla="*/ 31 h 33"/>
                        <a:gd name="T16" fmla="*/ 89 w 90"/>
                        <a:gd name="T17" fmla="*/ 29 h 33"/>
                        <a:gd name="T18" fmla="*/ 89 w 90"/>
                        <a:gd name="T19" fmla="*/ 26 h 33"/>
                        <a:gd name="T20" fmla="*/ 80 w 90"/>
                        <a:gd name="T21" fmla="*/ 18 h 33"/>
                        <a:gd name="T22" fmla="*/ 59 w 90"/>
                        <a:gd name="T23" fmla="*/ 11 h 33"/>
                        <a:gd name="T24" fmla="*/ 44 w 90"/>
                        <a:gd name="T25" fmla="*/ 5 h 33"/>
                        <a:gd name="T26" fmla="*/ 38 w 90"/>
                        <a:gd name="T27" fmla="*/ 0 h 33"/>
                        <a:gd name="T28" fmla="*/ 1 w 90"/>
                        <a:gd name="T29" fmla="*/ 2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0"/>
                        <a:gd name="T46" fmla="*/ 0 h 33"/>
                        <a:gd name="T47" fmla="*/ 90 w 90"/>
                        <a:gd name="T48" fmla="*/ 33 h 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0" h="33">
                          <a:moveTo>
                            <a:pt x="1" y="2"/>
                          </a:moveTo>
                          <a:lnTo>
                            <a:pt x="0" y="15"/>
                          </a:lnTo>
                          <a:lnTo>
                            <a:pt x="12" y="20"/>
                          </a:lnTo>
                          <a:lnTo>
                            <a:pt x="25" y="21"/>
                          </a:lnTo>
                          <a:lnTo>
                            <a:pt x="33" y="24"/>
                          </a:lnTo>
                          <a:lnTo>
                            <a:pt x="47" y="29"/>
                          </a:lnTo>
                          <a:lnTo>
                            <a:pt x="73" y="32"/>
                          </a:lnTo>
                          <a:lnTo>
                            <a:pt x="82" y="31"/>
                          </a:lnTo>
                          <a:lnTo>
                            <a:pt x="89" y="29"/>
                          </a:lnTo>
                          <a:lnTo>
                            <a:pt x="89" y="26"/>
                          </a:lnTo>
                          <a:lnTo>
                            <a:pt x="80" y="18"/>
                          </a:lnTo>
                          <a:lnTo>
                            <a:pt x="59" y="11"/>
                          </a:lnTo>
                          <a:lnTo>
                            <a:pt x="44" y="5"/>
                          </a:lnTo>
                          <a:lnTo>
                            <a:pt x="38" y="0"/>
                          </a:lnTo>
                          <a:lnTo>
                            <a:pt x="1" y="2"/>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238" name="Group 661"/>
                  <p:cNvGrpSpPr>
                    <a:grpSpLocks/>
                  </p:cNvGrpSpPr>
                  <p:nvPr/>
                </p:nvGrpSpPr>
                <p:grpSpPr bwMode="auto">
                  <a:xfrm>
                    <a:off x="758" y="2600"/>
                    <a:ext cx="302" cy="389"/>
                    <a:chOff x="758" y="2600"/>
                    <a:chExt cx="302" cy="389"/>
                  </a:xfrm>
                </p:grpSpPr>
                <p:grpSp>
                  <p:nvGrpSpPr>
                    <p:cNvPr id="239" name="Group 662"/>
                    <p:cNvGrpSpPr>
                      <a:grpSpLocks/>
                    </p:cNvGrpSpPr>
                    <p:nvPr/>
                  </p:nvGrpSpPr>
                  <p:grpSpPr bwMode="auto">
                    <a:xfrm>
                      <a:off x="797" y="2600"/>
                      <a:ext cx="189" cy="124"/>
                      <a:chOff x="797" y="2600"/>
                      <a:chExt cx="189" cy="124"/>
                    </a:xfrm>
                  </p:grpSpPr>
                  <p:sp>
                    <p:nvSpPr>
                      <p:cNvPr id="244" name="Freeform 663"/>
                      <p:cNvSpPr>
                        <a:spLocks/>
                      </p:cNvSpPr>
                      <p:nvPr/>
                    </p:nvSpPr>
                    <p:spPr bwMode="auto">
                      <a:xfrm>
                        <a:off x="797" y="2608"/>
                        <a:ext cx="189" cy="116"/>
                      </a:xfrm>
                      <a:custGeom>
                        <a:avLst/>
                        <a:gdLst>
                          <a:gd name="T0" fmla="*/ 0 w 189"/>
                          <a:gd name="T1" fmla="*/ 22 h 116"/>
                          <a:gd name="T2" fmla="*/ 56 w 189"/>
                          <a:gd name="T3" fmla="*/ 0 h 116"/>
                          <a:gd name="T4" fmla="*/ 118 w 189"/>
                          <a:gd name="T5" fmla="*/ 51 h 116"/>
                          <a:gd name="T6" fmla="*/ 129 w 189"/>
                          <a:gd name="T7" fmla="*/ 3 h 116"/>
                          <a:gd name="T8" fmla="*/ 167 w 189"/>
                          <a:gd name="T9" fmla="*/ 9 h 116"/>
                          <a:gd name="T10" fmla="*/ 188 w 189"/>
                          <a:gd name="T11" fmla="*/ 26 h 116"/>
                          <a:gd name="T12" fmla="*/ 184 w 189"/>
                          <a:gd name="T13" fmla="*/ 115 h 116"/>
                          <a:gd name="T14" fmla="*/ 20 w 189"/>
                          <a:gd name="T15" fmla="*/ 115 h 116"/>
                          <a:gd name="T16" fmla="*/ 0 w 189"/>
                          <a:gd name="T17" fmla="*/ 22 h 1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116"/>
                          <a:gd name="T29" fmla="*/ 189 w 189"/>
                          <a:gd name="T30" fmla="*/ 116 h 1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116">
                            <a:moveTo>
                              <a:pt x="0" y="22"/>
                            </a:moveTo>
                            <a:lnTo>
                              <a:pt x="56" y="0"/>
                            </a:lnTo>
                            <a:lnTo>
                              <a:pt x="118" y="51"/>
                            </a:lnTo>
                            <a:lnTo>
                              <a:pt x="129" y="3"/>
                            </a:lnTo>
                            <a:lnTo>
                              <a:pt x="167" y="9"/>
                            </a:lnTo>
                            <a:lnTo>
                              <a:pt x="188" y="26"/>
                            </a:lnTo>
                            <a:lnTo>
                              <a:pt x="184" y="115"/>
                            </a:lnTo>
                            <a:lnTo>
                              <a:pt x="20" y="115"/>
                            </a:lnTo>
                            <a:lnTo>
                              <a:pt x="0" y="22"/>
                            </a:lnTo>
                          </a:path>
                        </a:pathLst>
                      </a:custGeom>
                      <a:solidFill>
                        <a:srgbClr val="7F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45" name="Freeform 664"/>
                      <p:cNvSpPr>
                        <a:spLocks/>
                      </p:cNvSpPr>
                      <p:nvPr/>
                    </p:nvSpPr>
                    <p:spPr bwMode="auto">
                      <a:xfrm>
                        <a:off x="852" y="2600"/>
                        <a:ext cx="74" cy="68"/>
                      </a:xfrm>
                      <a:custGeom>
                        <a:avLst/>
                        <a:gdLst>
                          <a:gd name="T0" fmla="*/ 0 w 74"/>
                          <a:gd name="T1" fmla="*/ 7 h 68"/>
                          <a:gd name="T2" fmla="*/ 6 w 74"/>
                          <a:gd name="T3" fmla="*/ 0 h 68"/>
                          <a:gd name="T4" fmla="*/ 51 w 74"/>
                          <a:gd name="T5" fmla="*/ 12 h 68"/>
                          <a:gd name="T6" fmla="*/ 62 w 74"/>
                          <a:gd name="T7" fmla="*/ 4 h 68"/>
                          <a:gd name="T8" fmla="*/ 70 w 74"/>
                          <a:gd name="T9" fmla="*/ 7 h 68"/>
                          <a:gd name="T10" fmla="*/ 73 w 74"/>
                          <a:gd name="T11" fmla="*/ 46 h 68"/>
                          <a:gd name="T12" fmla="*/ 72 w 74"/>
                          <a:gd name="T13" fmla="*/ 67 h 68"/>
                          <a:gd name="T14" fmla="*/ 0 w 74"/>
                          <a:gd name="T15" fmla="*/ 7 h 68"/>
                          <a:gd name="T16" fmla="*/ 0 60000 65536"/>
                          <a:gd name="T17" fmla="*/ 0 60000 65536"/>
                          <a:gd name="T18" fmla="*/ 0 60000 65536"/>
                          <a:gd name="T19" fmla="*/ 0 60000 65536"/>
                          <a:gd name="T20" fmla="*/ 0 60000 65536"/>
                          <a:gd name="T21" fmla="*/ 0 60000 65536"/>
                          <a:gd name="T22" fmla="*/ 0 60000 65536"/>
                          <a:gd name="T23" fmla="*/ 0 60000 65536"/>
                          <a:gd name="T24" fmla="*/ 0 w 74"/>
                          <a:gd name="T25" fmla="*/ 0 h 68"/>
                          <a:gd name="T26" fmla="*/ 74 w 74"/>
                          <a:gd name="T27" fmla="*/ 68 h 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4" h="68">
                            <a:moveTo>
                              <a:pt x="0" y="7"/>
                            </a:moveTo>
                            <a:lnTo>
                              <a:pt x="6" y="0"/>
                            </a:lnTo>
                            <a:lnTo>
                              <a:pt x="51" y="12"/>
                            </a:lnTo>
                            <a:lnTo>
                              <a:pt x="62" y="4"/>
                            </a:lnTo>
                            <a:lnTo>
                              <a:pt x="70" y="7"/>
                            </a:lnTo>
                            <a:lnTo>
                              <a:pt x="73" y="46"/>
                            </a:lnTo>
                            <a:lnTo>
                              <a:pt x="72" y="67"/>
                            </a:lnTo>
                            <a:lnTo>
                              <a:pt x="0" y="7"/>
                            </a:lnTo>
                          </a:path>
                        </a:pathLst>
                      </a:custGeom>
                      <a:solidFill>
                        <a:srgbClr val="FFDFB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46" name="Freeform 665"/>
                      <p:cNvSpPr>
                        <a:spLocks/>
                      </p:cNvSpPr>
                      <p:nvPr/>
                    </p:nvSpPr>
                    <p:spPr bwMode="auto">
                      <a:xfrm>
                        <a:off x="877" y="2614"/>
                        <a:ext cx="50" cy="16"/>
                      </a:xfrm>
                      <a:custGeom>
                        <a:avLst/>
                        <a:gdLst>
                          <a:gd name="T0" fmla="*/ 0 w 50"/>
                          <a:gd name="T1" fmla="*/ 15 h 16"/>
                          <a:gd name="T2" fmla="*/ 28 w 50"/>
                          <a:gd name="T3" fmla="*/ 0 h 16"/>
                          <a:gd name="T4" fmla="*/ 49 w 50"/>
                          <a:gd name="T5" fmla="*/ 12 h 16"/>
                          <a:gd name="T6" fmla="*/ 0 60000 65536"/>
                          <a:gd name="T7" fmla="*/ 0 60000 65536"/>
                          <a:gd name="T8" fmla="*/ 0 60000 65536"/>
                          <a:gd name="T9" fmla="*/ 0 w 50"/>
                          <a:gd name="T10" fmla="*/ 0 h 16"/>
                          <a:gd name="T11" fmla="*/ 50 w 50"/>
                          <a:gd name="T12" fmla="*/ 16 h 16"/>
                        </a:gdLst>
                        <a:ahLst/>
                        <a:cxnLst>
                          <a:cxn ang="T6">
                            <a:pos x="T0" y="T1"/>
                          </a:cxn>
                          <a:cxn ang="T7">
                            <a:pos x="T2" y="T3"/>
                          </a:cxn>
                          <a:cxn ang="T8">
                            <a:pos x="T4" y="T5"/>
                          </a:cxn>
                        </a:cxnLst>
                        <a:rect l="T9" t="T10" r="T11" b="T12"/>
                        <a:pathLst>
                          <a:path w="50" h="16">
                            <a:moveTo>
                              <a:pt x="0" y="15"/>
                            </a:moveTo>
                            <a:lnTo>
                              <a:pt x="28" y="0"/>
                            </a:lnTo>
                            <a:lnTo>
                              <a:pt x="49" y="12"/>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40" name="Group 666"/>
                    <p:cNvGrpSpPr>
                      <a:grpSpLocks/>
                    </p:cNvGrpSpPr>
                    <p:nvPr/>
                  </p:nvGrpSpPr>
                  <p:grpSpPr bwMode="auto">
                    <a:xfrm>
                      <a:off x="758" y="2606"/>
                      <a:ext cx="302" cy="383"/>
                      <a:chOff x="758" y="2606"/>
                      <a:chExt cx="302" cy="383"/>
                    </a:xfrm>
                  </p:grpSpPr>
                  <p:sp>
                    <p:nvSpPr>
                      <p:cNvPr id="241" name="Freeform 667"/>
                      <p:cNvSpPr>
                        <a:spLocks/>
                      </p:cNvSpPr>
                      <p:nvPr/>
                    </p:nvSpPr>
                    <p:spPr bwMode="auto">
                      <a:xfrm>
                        <a:off x="758" y="2606"/>
                        <a:ext cx="302" cy="383"/>
                      </a:xfrm>
                      <a:custGeom>
                        <a:avLst/>
                        <a:gdLst>
                          <a:gd name="T0" fmla="*/ 95 w 302"/>
                          <a:gd name="T1" fmla="*/ 0 h 383"/>
                          <a:gd name="T2" fmla="*/ 23 w 302"/>
                          <a:gd name="T3" fmla="*/ 28 h 383"/>
                          <a:gd name="T4" fmla="*/ 0 w 302"/>
                          <a:gd name="T5" fmla="*/ 118 h 383"/>
                          <a:gd name="T6" fmla="*/ 56 w 302"/>
                          <a:gd name="T7" fmla="*/ 178 h 383"/>
                          <a:gd name="T8" fmla="*/ 57 w 302"/>
                          <a:gd name="T9" fmla="*/ 189 h 383"/>
                          <a:gd name="T10" fmla="*/ 60 w 302"/>
                          <a:gd name="T11" fmla="*/ 203 h 383"/>
                          <a:gd name="T12" fmla="*/ 67 w 302"/>
                          <a:gd name="T13" fmla="*/ 212 h 383"/>
                          <a:gd name="T14" fmla="*/ 58 w 302"/>
                          <a:gd name="T15" fmla="*/ 277 h 383"/>
                          <a:gd name="T16" fmla="*/ 39 w 302"/>
                          <a:gd name="T17" fmla="*/ 381 h 383"/>
                          <a:gd name="T18" fmla="*/ 59 w 302"/>
                          <a:gd name="T19" fmla="*/ 382 h 383"/>
                          <a:gd name="T20" fmla="*/ 91 w 302"/>
                          <a:gd name="T21" fmla="*/ 376 h 383"/>
                          <a:gd name="T22" fmla="*/ 114 w 302"/>
                          <a:gd name="T23" fmla="*/ 306 h 383"/>
                          <a:gd name="T24" fmla="*/ 125 w 302"/>
                          <a:gd name="T25" fmla="*/ 281 h 383"/>
                          <a:gd name="T26" fmla="*/ 159 w 302"/>
                          <a:gd name="T27" fmla="*/ 213 h 383"/>
                          <a:gd name="T28" fmla="*/ 163 w 302"/>
                          <a:gd name="T29" fmla="*/ 284 h 383"/>
                          <a:gd name="T30" fmla="*/ 181 w 302"/>
                          <a:gd name="T31" fmla="*/ 370 h 383"/>
                          <a:gd name="T32" fmla="*/ 229 w 302"/>
                          <a:gd name="T33" fmla="*/ 371 h 383"/>
                          <a:gd name="T34" fmla="*/ 234 w 302"/>
                          <a:gd name="T35" fmla="*/ 279 h 383"/>
                          <a:gd name="T36" fmla="*/ 230 w 302"/>
                          <a:gd name="T37" fmla="*/ 186 h 383"/>
                          <a:gd name="T38" fmla="*/ 232 w 302"/>
                          <a:gd name="T39" fmla="*/ 140 h 383"/>
                          <a:gd name="T40" fmla="*/ 241 w 302"/>
                          <a:gd name="T41" fmla="*/ 125 h 383"/>
                          <a:gd name="T42" fmla="*/ 246 w 302"/>
                          <a:gd name="T43" fmla="*/ 126 h 383"/>
                          <a:gd name="T44" fmla="*/ 297 w 302"/>
                          <a:gd name="T45" fmla="*/ 110 h 383"/>
                          <a:gd name="T46" fmla="*/ 301 w 302"/>
                          <a:gd name="T47" fmla="*/ 81 h 383"/>
                          <a:gd name="T48" fmla="*/ 220 w 302"/>
                          <a:gd name="T49" fmla="*/ 10 h 383"/>
                          <a:gd name="T50" fmla="*/ 163 w 302"/>
                          <a:gd name="T51" fmla="*/ 0 h 383"/>
                          <a:gd name="T52" fmla="*/ 175 w 302"/>
                          <a:gd name="T53" fmla="*/ 48 h 383"/>
                          <a:gd name="T54" fmla="*/ 161 w 302"/>
                          <a:gd name="T55" fmla="*/ 95 h 383"/>
                          <a:gd name="T56" fmla="*/ 139 w 302"/>
                          <a:gd name="T57" fmla="*/ 51 h 383"/>
                          <a:gd name="T58" fmla="*/ 95 w 302"/>
                          <a:gd name="T59" fmla="*/ 0 h 38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2"/>
                          <a:gd name="T91" fmla="*/ 0 h 383"/>
                          <a:gd name="T92" fmla="*/ 302 w 302"/>
                          <a:gd name="T93" fmla="*/ 383 h 38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2" h="383">
                            <a:moveTo>
                              <a:pt x="95" y="0"/>
                            </a:moveTo>
                            <a:lnTo>
                              <a:pt x="23" y="28"/>
                            </a:lnTo>
                            <a:lnTo>
                              <a:pt x="0" y="118"/>
                            </a:lnTo>
                            <a:lnTo>
                              <a:pt x="56" y="178"/>
                            </a:lnTo>
                            <a:lnTo>
                              <a:pt x="57" y="189"/>
                            </a:lnTo>
                            <a:lnTo>
                              <a:pt x="60" y="203"/>
                            </a:lnTo>
                            <a:lnTo>
                              <a:pt x="67" y="212"/>
                            </a:lnTo>
                            <a:lnTo>
                              <a:pt x="58" y="277"/>
                            </a:lnTo>
                            <a:lnTo>
                              <a:pt x="39" y="381"/>
                            </a:lnTo>
                            <a:lnTo>
                              <a:pt x="59" y="382"/>
                            </a:lnTo>
                            <a:lnTo>
                              <a:pt x="91" y="376"/>
                            </a:lnTo>
                            <a:lnTo>
                              <a:pt x="114" y="306"/>
                            </a:lnTo>
                            <a:lnTo>
                              <a:pt x="125" y="281"/>
                            </a:lnTo>
                            <a:lnTo>
                              <a:pt x="159" y="213"/>
                            </a:lnTo>
                            <a:lnTo>
                              <a:pt x="163" y="284"/>
                            </a:lnTo>
                            <a:lnTo>
                              <a:pt x="181" y="370"/>
                            </a:lnTo>
                            <a:lnTo>
                              <a:pt x="229" y="371"/>
                            </a:lnTo>
                            <a:lnTo>
                              <a:pt x="234" y="279"/>
                            </a:lnTo>
                            <a:lnTo>
                              <a:pt x="230" y="186"/>
                            </a:lnTo>
                            <a:lnTo>
                              <a:pt x="232" y="140"/>
                            </a:lnTo>
                            <a:lnTo>
                              <a:pt x="241" y="125"/>
                            </a:lnTo>
                            <a:lnTo>
                              <a:pt x="246" y="126"/>
                            </a:lnTo>
                            <a:lnTo>
                              <a:pt x="297" y="110"/>
                            </a:lnTo>
                            <a:lnTo>
                              <a:pt x="301" y="81"/>
                            </a:lnTo>
                            <a:lnTo>
                              <a:pt x="220" y="10"/>
                            </a:lnTo>
                            <a:lnTo>
                              <a:pt x="163" y="0"/>
                            </a:lnTo>
                            <a:lnTo>
                              <a:pt x="175" y="48"/>
                            </a:lnTo>
                            <a:lnTo>
                              <a:pt x="161" y="95"/>
                            </a:lnTo>
                            <a:lnTo>
                              <a:pt x="139" y="51"/>
                            </a:lnTo>
                            <a:lnTo>
                              <a:pt x="95" y="0"/>
                            </a:lnTo>
                          </a:path>
                        </a:pathLst>
                      </a:custGeom>
                      <a:solidFill>
                        <a:srgbClr val="5F3F1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42" name="Freeform 668"/>
                      <p:cNvSpPr>
                        <a:spLocks/>
                      </p:cNvSpPr>
                      <p:nvPr/>
                    </p:nvSpPr>
                    <p:spPr bwMode="auto">
                      <a:xfrm>
                        <a:off x="775" y="2648"/>
                        <a:ext cx="72" cy="99"/>
                      </a:xfrm>
                      <a:custGeom>
                        <a:avLst/>
                        <a:gdLst>
                          <a:gd name="T0" fmla="*/ 35 w 72"/>
                          <a:gd name="T1" fmla="*/ 0 h 99"/>
                          <a:gd name="T2" fmla="*/ 42 w 72"/>
                          <a:gd name="T3" fmla="*/ 24 h 99"/>
                          <a:gd name="T4" fmla="*/ 39 w 72"/>
                          <a:gd name="T5" fmla="*/ 59 h 99"/>
                          <a:gd name="T6" fmla="*/ 0 w 72"/>
                          <a:gd name="T7" fmla="*/ 65 h 99"/>
                          <a:gd name="T8" fmla="*/ 39 w 72"/>
                          <a:gd name="T9" fmla="*/ 67 h 99"/>
                          <a:gd name="T10" fmla="*/ 50 w 72"/>
                          <a:gd name="T11" fmla="*/ 88 h 99"/>
                          <a:gd name="T12" fmla="*/ 71 w 72"/>
                          <a:gd name="T13" fmla="*/ 98 h 99"/>
                          <a:gd name="T14" fmla="*/ 64 w 72"/>
                          <a:gd name="T15" fmla="*/ 80 h 99"/>
                          <a:gd name="T16" fmla="*/ 57 w 72"/>
                          <a:gd name="T17" fmla="*/ 71 h 99"/>
                          <a:gd name="T18" fmla="*/ 53 w 72"/>
                          <a:gd name="T19" fmla="*/ 47 h 99"/>
                          <a:gd name="T20" fmla="*/ 35 w 72"/>
                          <a:gd name="T21" fmla="*/ 0 h 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
                          <a:gd name="T34" fmla="*/ 0 h 99"/>
                          <a:gd name="T35" fmla="*/ 72 w 72"/>
                          <a:gd name="T36" fmla="*/ 99 h 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 h="99">
                            <a:moveTo>
                              <a:pt x="35" y="0"/>
                            </a:moveTo>
                            <a:lnTo>
                              <a:pt x="42" y="24"/>
                            </a:lnTo>
                            <a:lnTo>
                              <a:pt x="39" y="59"/>
                            </a:lnTo>
                            <a:lnTo>
                              <a:pt x="0" y="65"/>
                            </a:lnTo>
                            <a:lnTo>
                              <a:pt x="39" y="67"/>
                            </a:lnTo>
                            <a:lnTo>
                              <a:pt x="50" y="88"/>
                            </a:lnTo>
                            <a:lnTo>
                              <a:pt x="71" y="98"/>
                            </a:lnTo>
                            <a:lnTo>
                              <a:pt x="64" y="80"/>
                            </a:lnTo>
                            <a:lnTo>
                              <a:pt x="57" y="71"/>
                            </a:lnTo>
                            <a:lnTo>
                              <a:pt x="53" y="47"/>
                            </a:lnTo>
                            <a:lnTo>
                              <a:pt x="35" y="0"/>
                            </a:lnTo>
                          </a:path>
                        </a:pathLst>
                      </a:custGeom>
                      <a:solidFill>
                        <a:srgbClr val="3F1F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43" name="Freeform 669"/>
                      <p:cNvSpPr>
                        <a:spLocks/>
                      </p:cNvSpPr>
                      <p:nvPr/>
                    </p:nvSpPr>
                    <p:spPr bwMode="auto">
                      <a:xfrm>
                        <a:off x="844" y="2653"/>
                        <a:ext cx="23" cy="13"/>
                      </a:xfrm>
                      <a:custGeom>
                        <a:avLst/>
                        <a:gdLst>
                          <a:gd name="T0" fmla="*/ 0 w 23"/>
                          <a:gd name="T1" fmla="*/ 12 h 13"/>
                          <a:gd name="T2" fmla="*/ 5 w 23"/>
                          <a:gd name="T3" fmla="*/ 0 h 13"/>
                          <a:gd name="T4" fmla="*/ 22 w 23"/>
                          <a:gd name="T5" fmla="*/ 10 h 13"/>
                          <a:gd name="T6" fmla="*/ 0 w 23"/>
                          <a:gd name="T7" fmla="*/ 12 h 13"/>
                          <a:gd name="T8" fmla="*/ 0 60000 65536"/>
                          <a:gd name="T9" fmla="*/ 0 60000 65536"/>
                          <a:gd name="T10" fmla="*/ 0 60000 65536"/>
                          <a:gd name="T11" fmla="*/ 0 60000 65536"/>
                          <a:gd name="T12" fmla="*/ 0 w 23"/>
                          <a:gd name="T13" fmla="*/ 0 h 13"/>
                          <a:gd name="T14" fmla="*/ 23 w 23"/>
                          <a:gd name="T15" fmla="*/ 13 h 13"/>
                        </a:gdLst>
                        <a:ahLst/>
                        <a:cxnLst>
                          <a:cxn ang="T8">
                            <a:pos x="T0" y="T1"/>
                          </a:cxn>
                          <a:cxn ang="T9">
                            <a:pos x="T2" y="T3"/>
                          </a:cxn>
                          <a:cxn ang="T10">
                            <a:pos x="T4" y="T5"/>
                          </a:cxn>
                          <a:cxn ang="T11">
                            <a:pos x="T6" y="T7"/>
                          </a:cxn>
                        </a:cxnLst>
                        <a:rect l="T12" t="T13" r="T14" b="T15"/>
                        <a:pathLst>
                          <a:path w="23" h="13">
                            <a:moveTo>
                              <a:pt x="0" y="12"/>
                            </a:moveTo>
                            <a:lnTo>
                              <a:pt x="5" y="0"/>
                            </a:lnTo>
                            <a:lnTo>
                              <a:pt x="22" y="10"/>
                            </a:lnTo>
                            <a:lnTo>
                              <a:pt x="0" y="12"/>
                            </a:lnTo>
                          </a:path>
                        </a:pathLst>
                      </a:custGeom>
                      <a:solidFill>
                        <a:srgbClr val="FFDFB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grpSp>
            <p:grpSp>
              <p:nvGrpSpPr>
                <p:cNvPr id="227" name="Group 670"/>
                <p:cNvGrpSpPr>
                  <a:grpSpLocks/>
                </p:cNvGrpSpPr>
                <p:nvPr/>
              </p:nvGrpSpPr>
              <p:grpSpPr bwMode="auto">
                <a:xfrm>
                  <a:off x="843" y="2540"/>
                  <a:ext cx="160" cy="192"/>
                  <a:chOff x="843" y="2540"/>
                  <a:chExt cx="160" cy="192"/>
                </a:xfrm>
              </p:grpSpPr>
              <p:grpSp>
                <p:nvGrpSpPr>
                  <p:cNvPr id="228" name="Group 671"/>
                  <p:cNvGrpSpPr>
                    <a:grpSpLocks/>
                  </p:cNvGrpSpPr>
                  <p:nvPr/>
                </p:nvGrpSpPr>
                <p:grpSpPr bwMode="auto">
                  <a:xfrm>
                    <a:off x="843" y="2540"/>
                    <a:ext cx="93" cy="73"/>
                    <a:chOff x="843" y="2540"/>
                    <a:chExt cx="93" cy="73"/>
                  </a:xfrm>
                </p:grpSpPr>
                <p:grpSp>
                  <p:nvGrpSpPr>
                    <p:cNvPr id="230" name="Group 672"/>
                    <p:cNvGrpSpPr>
                      <a:grpSpLocks/>
                    </p:cNvGrpSpPr>
                    <p:nvPr/>
                  </p:nvGrpSpPr>
                  <p:grpSpPr bwMode="auto">
                    <a:xfrm>
                      <a:off x="846" y="2540"/>
                      <a:ext cx="82" cy="73"/>
                      <a:chOff x="846" y="2540"/>
                      <a:chExt cx="82" cy="73"/>
                    </a:xfrm>
                  </p:grpSpPr>
                  <p:sp>
                    <p:nvSpPr>
                      <p:cNvPr id="232" name="Freeform 673"/>
                      <p:cNvSpPr>
                        <a:spLocks/>
                      </p:cNvSpPr>
                      <p:nvPr/>
                    </p:nvSpPr>
                    <p:spPr bwMode="auto">
                      <a:xfrm>
                        <a:off x="846" y="2540"/>
                        <a:ext cx="82" cy="73"/>
                      </a:xfrm>
                      <a:custGeom>
                        <a:avLst/>
                        <a:gdLst>
                          <a:gd name="T0" fmla="*/ 80 w 82"/>
                          <a:gd name="T1" fmla="*/ 12 h 73"/>
                          <a:gd name="T2" fmla="*/ 81 w 82"/>
                          <a:gd name="T3" fmla="*/ 24 h 73"/>
                          <a:gd name="T4" fmla="*/ 78 w 82"/>
                          <a:gd name="T5" fmla="*/ 28 h 73"/>
                          <a:gd name="T6" fmla="*/ 81 w 82"/>
                          <a:gd name="T7" fmla="*/ 32 h 73"/>
                          <a:gd name="T8" fmla="*/ 80 w 82"/>
                          <a:gd name="T9" fmla="*/ 36 h 73"/>
                          <a:gd name="T10" fmla="*/ 79 w 82"/>
                          <a:gd name="T11" fmla="*/ 42 h 73"/>
                          <a:gd name="T12" fmla="*/ 78 w 82"/>
                          <a:gd name="T13" fmla="*/ 48 h 73"/>
                          <a:gd name="T14" fmla="*/ 79 w 82"/>
                          <a:gd name="T15" fmla="*/ 54 h 73"/>
                          <a:gd name="T16" fmla="*/ 74 w 82"/>
                          <a:gd name="T17" fmla="*/ 58 h 73"/>
                          <a:gd name="T18" fmla="*/ 66 w 82"/>
                          <a:gd name="T19" fmla="*/ 60 h 73"/>
                          <a:gd name="T20" fmla="*/ 69 w 82"/>
                          <a:gd name="T21" fmla="*/ 64 h 73"/>
                          <a:gd name="T22" fmla="*/ 55 w 82"/>
                          <a:gd name="T23" fmla="*/ 72 h 73"/>
                          <a:gd name="T24" fmla="*/ 12 w 82"/>
                          <a:gd name="T25" fmla="*/ 60 h 73"/>
                          <a:gd name="T26" fmla="*/ 10 w 82"/>
                          <a:gd name="T27" fmla="*/ 44 h 73"/>
                          <a:gd name="T28" fmla="*/ 8 w 82"/>
                          <a:gd name="T29" fmla="*/ 42 h 73"/>
                          <a:gd name="T30" fmla="*/ 6 w 82"/>
                          <a:gd name="T31" fmla="*/ 40 h 73"/>
                          <a:gd name="T32" fmla="*/ 2 w 82"/>
                          <a:gd name="T33" fmla="*/ 35 h 73"/>
                          <a:gd name="T34" fmla="*/ 0 w 82"/>
                          <a:gd name="T35" fmla="*/ 27 h 73"/>
                          <a:gd name="T36" fmla="*/ 5 w 82"/>
                          <a:gd name="T37" fmla="*/ 26 h 73"/>
                          <a:gd name="T38" fmla="*/ 4 w 82"/>
                          <a:gd name="T39" fmla="*/ 23 h 73"/>
                          <a:gd name="T40" fmla="*/ 4 w 82"/>
                          <a:gd name="T41" fmla="*/ 17 h 73"/>
                          <a:gd name="T42" fmla="*/ 4 w 82"/>
                          <a:gd name="T43" fmla="*/ 13 h 73"/>
                          <a:gd name="T44" fmla="*/ 8 w 82"/>
                          <a:gd name="T45" fmla="*/ 8 h 73"/>
                          <a:gd name="T46" fmla="*/ 12 w 82"/>
                          <a:gd name="T47" fmla="*/ 5 h 73"/>
                          <a:gd name="T48" fmla="*/ 20 w 82"/>
                          <a:gd name="T49" fmla="*/ 2 h 73"/>
                          <a:gd name="T50" fmla="*/ 29 w 82"/>
                          <a:gd name="T51" fmla="*/ 1 h 73"/>
                          <a:gd name="T52" fmla="*/ 38 w 82"/>
                          <a:gd name="T53" fmla="*/ 0 h 73"/>
                          <a:gd name="T54" fmla="*/ 47 w 82"/>
                          <a:gd name="T55" fmla="*/ 0 h 73"/>
                          <a:gd name="T56" fmla="*/ 56 w 82"/>
                          <a:gd name="T57" fmla="*/ 0 h 73"/>
                          <a:gd name="T58" fmla="*/ 63 w 82"/>
                          <a:gd name="T59" fmla="*/ 1 h 73"/>
                          <a:gd name="T60" fmla="*/ 71 w 82"/>
                          <a:gd name="T61" fmla="*/ 3 h 73"/>
                          <a:gd name="T62" fmla="*/ 76 w 82"/>
                          <a:gd name="T63" fmla="*/ 6 h 73"/>
                          <a:gd name="T64" fmla="*/ 77 w 82"/>
                          <a:gd name="T65" fmla="*/ 8 h 73"/>
                          <a:gd name="T66" fmla="*/ 80 w 82"/>
                          <a:gd name="T67" fmla="*/ 12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2"/>
                          <a:gd name="T103" fmla="*/ 0 h 73"/>
                          <a:gd name="T104" fmla="*/ 82 w 82"/>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2" h="73">
                            <a:moveTo>
                              <a:pt x="80" y="12"/>
                            </a:moveTo>
                            <a:lnTo>
                              <a:pt x="81" y="24"/>
                            </a:lnTo>
                            <a:lnTo>
                              <a:pt x="78" y="28"/>
                            </a:lnTo>
                            <a:lnTo>
                              <a:pt x="81" y="32"/>
                            </a:lnTo>
                            <a:lnTo>
                              <a:pt x="80" y="36"/>
                            </a:lnTo>
                            <a:lnTo>
                              <a:pt x="79" y="42"/>
                            </a:lnTo>
                            <a:lnTo>
                              <a:pt x="78" y="48"/>
                            </a:lnTo>
                            <a:lnTo>
                              <a:pt x="79" y="54"/>
                            </a:lnTo>
                            <a:lnTo>
                              <a:pt x="74" y="58"/>
                            </a:lnTo>
                            <a:lnTo>
                              <a:pt x="66" y="60"/>
                            </a:lnTo>
                            <a:lnTo>
                              <a:pt x="69" y="64"/>
                            </a:lnTo>
                            <a:lnTo>
                              <a:pt x="55" y="72"/>
                            </a:lnTo>
                            <a:lnTo>
                              <a:pt x="12" y="60"/>
                            </a:lnTo>
                            <a:lnTo>
                              <a:pt x="10" y="44"/>
                            </a:lnTo>
                            <a:lnTo>
                              <a:pt x="8" y="42"/>
                            </a:lnTo>
                            <a:lnTo>
                              <a:pt x="6" y="40"/>
                            </a:lnTo>
                            <a:lnTo>
                              <a:pt x="2" y="35"/>
                            </a:lnTo>
                            <a:lnTo>
                              <a:pt x="0" y="27"/>
                            </a:lnTo>
                            <a:lnTo>
                              <a:pt x="5" y="26"/>
                            </a:lnTo>
                            <a:lnTo>
                              <a:pt x="4" y="23"/>
                            </a:lnTo>
                            <a:lnTo>
                              <a:pt x="4" y="17"/>
                            </a:lnTo>
                            <a:lnTo>
                              <a:pt x="4" y="13"/>
                            </a:lnTo>
                            <a:lnTo>
                              <a:pt x="8" y="8"/>
                            </a:lnTo>
                            <a:lnTo>
                              <a:pt x="12" y="5"/>
                            </a:lnTo>
                            <a:lnTo>
                              <a:pt x="20" y="2"/>
                            </a:lnTo>
                            <a:lnTo>
                              <a:pt x="29" y="1"/>
                            </a:lnTo>
                            <a:lnTo>
                              <a:pt x="38" y="0"/>
                            </a:lnTo>
                            <a:lnTo>
                              <a:pt x="47" y="0"/>
                            </a:lnTo>
                            <a:lnTo>
                              <a:pt x="56" y="0"/>
                            </a:lnTo>
                            <a:lnTo>
                              <a:pt x="63" y="1"/>
                            </a:lnTo>
                            <a:lnTo>
                              <a:pt x="71" y="3"/>
                            </a:lnTo>
                            <a:lnTo>
                              <a:pt x="76" y="6"/>
                            </a:lnTo>
                            <a:lnTo>
                              <a:pt x="77" y="8"/>
                            </a:lnTo>
                            <a:lnTo>
                              <a:pt x="80" y="12"/>
                            </a:lnTo>
                          </a:path>
                        </a:pathLst>
                      </a:custGeom>
                      <a:solidFill>
                        <a:srgbClr val="FF7F7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nvGrpSpPr>
                      <p:cNvPr id="233" name="Group 674"/>
                      <p:cNvGrpSpPr>
                        <a:grpSpLocks/>
                      </p:cNvGrpSpPr>
                      <p:nvPr/>
                    </p:nvGrpSpPr>
                    <p:grpSpPr bwMode="auto">
                      <a:xfrm>
                        <a:off x="855" y="2565"/>
                        <a:ext cx="71" cy="35"/>
                        <a:chOff x="855" y="2565"/>
                        <a:chExt cx="71" cy="35"/>
                      </a:xfrm>
                    </p:grpSpPr>
                    <p:sp>
                      <p:nvSpPr>
                        <p:cNvPr id="234" name="Freeform 675"/>
                        <p:cNvSpPr>
                          <a:spLocks/>
                        </p:cNvSpPr>
                        <p:nvPr/>
                      </p:nvSpPr>
                      <p:spPr bwMode="auto">
                        <a:xfrm>
                          <a:off x="882" y="2565"/>
                          <a:ext cx="27" cy="6"/>
                        </a:xfrm>
                        <a:custGeom>
                          <a:avLst/>
                          <a:gdLst>
                            <a:gd name="T0" fmla="*/ 0 w 27"/>
                            <a:gd name="T1" fmla="*/ 1 h 6"/>
                            <a:gd name="T2" fmla="*/ 12 w 27"/>
                            <a:gd name="T3" fmla="*/ 0 h 6"/>
                            <a:gd name="T4" fmla="*/ 20 w 27"/>
                            <a:gd name="T5" fmla="*/ 1 h 6"/>
                            <a:gd name="T6" fmla="*/ 23 w 27"/>
                            <a:gd name="T7" fmla="*/ 1 h 6"/>
                            <a:gd name="T8" fmla="*/ 26 w 27"/>
                            <a:gd name="T9" fmla="*/ 2 h 6"/>
                            <a:gd name="T10" fmla="*/ 24 w 27"/>
                            <a:gd name="T11" fmla="*/ 3 h 6"/>
                            <a:gd name="T12" fmla="*/ 22 w 27"/>
                            <a:gd name="T13" fmla="*/ 4 h 6"/>
                            <a:gd name="T14" fmla="*/ 23 w 27"/>
                            <a:gd name="T15" fmla="*/ 5 h 6"/>
                            <a:gd name="T16" fmla="*/ 15 w 27"/>
                            <a:gd name="T17" fmla="*/ 4 h 6"/>
                            <a:gd name="T18" fmla="*/ 7 w 27"/>
                            <a:gd name="T19" fmla="*/ 5 h 6"/>
                            <a:gd name="T20" fmla="*/ 11 w 27"/>
                            <a:gd name="T21" fmla="*/ 4 h 6"/>
                            <a:gd name="T22" fmla="*/ 6 w 27"/>
                            <a:gd name="T23" fmla="*/ 3 h 6"/>
                            <a:gd name="T24" fmla="*/ 0 w 27"/>
                            <a:gd name="T25" fmla="*/ 1 h 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6"/>
                            <a:gd name="T41" fmla="*/ 27 w 27"/>
                            <a:gd name="T42" fmla="*/ 6 h 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6">
                              <a:moveTo>
                                <a:pt x="0" y="1"/>
                              </a:moveTo>
                              <a:lnTo>
                                <a:pt x="12" y="0"/>
                              </a:lnTo>
                              <a:lnTo>
                                <a:pt x="20" y="1"/>
                              </a:lnTo>
                              <a:lnTo>
                                <a:pt x="23" y="1"/>
                              </a:lnTo>
                              <a:lnTo>
                                <a:pt x="26" y="2"/>
                              </a:lnTo>
                              <a:lnTo>
                                <a:pt x="24" y="3"/>
                              </a:lnTo>
                              <a:lnTo>
                                <a:pt x="22" y="4"/>
                              </a:lnTo>
                              <a:lnTo>
                                <a:pt x="23" y="5"/>
                              </a:lnTo>
                              <a:lnTo>
                                <a:pt x="15" y="4"/>
                              </a:lnTo>
                              <a:lnTo>
                                <a:pt x="7" y="5"/>
                              </a:lnTo>
                              <a:lnTo>
                                <a:pt x="11" y="4"/>
                              </a:lnTo>
                              <a:lnTo>
                                <a:pt x="6" y="3"/>
                              </a:lnTo>
                              <a:lnTo>
                                <a:pt x="0" y="1"/>
                              </a:lnTo>
                            </a:path>
                          </a:pathLst>
                        </a:custGeom>
                        <a:solidFill>
                          <a:srgbClr val="7F5F3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35" name="Freeform 676"/>
                        <p:cNvSpPr>
                          <a:spLocks/>
                        </p:cNvSpPr>
                        <p:nvPr/>
                      </p:nvSpPr>
                      <p:spPr bwMode="auto">
                        <a:xfrm>
                          <a:off x="921" y="2582"/>
                          <a:ext cx="5" cy="2"/>
                        </a:xfrm>
                        <a:custGeom>
                          <a:avLst/>
                          <a:gdLst>
                            <a:gd name="T0" fmla="*/ 0 w 5"/>
                            <a:gd name="T1" fmla="*/ 0 h 2"/>
                            <a:gd name="T2" fmla="*/ 4 w 5"/>
                            <a:gd name="T3" fmla="*/ 0 h 2"/>
                            <a:gd name="T4" fmla="*/ 3 w 5"/>
                            <a:gd name="T5" fmla="*/ 1 h 2"/>
                            <a:gd name="T6" fmla="*/ 0 w 5"/>
                            <a:gd name="T7" fmla="*/ 0 h 2"/>
                            <a:gd name="T8" fmla="*/ 0 60000 65536"/>
                            <a:gd name="T9" fmla="*/ 0 60000 65536"/>
                            <a:gd name="T10" fmla="*/ 0 60000 65536"/>
                            <a:gd name="T11" fmla="*/ 0 60000 65536"/>
                            <a:gd name="T12" fmla="*/ 0 w 5"/>
                            <a:gd name="T13" fmla="*/ 0 h 2"/>
                            <a:gd name="T14" fmla="*/ 5 w 5"/>
                            <a:gd name="T15" fmla="*/ 2 h 2"/>
                          </a:gdLst>
                          <a:ahLst/>
                          <a:cxnLst>
                            <a:cxn ang="T8">
                              <a:pos x="T0" y="T1"/>
                            </a:cxn>
                            <a:cxn ang="T9">
                              <a:pos x="T2" y="T3"/>
                            </a:cxn>
                            <a:cxn ang="T10">
                              <a:pos x="T4" y="T5"/>
                            </a:cxn>
                            <a:cxn ang="T11">
                              <a:pos x="T6" y="T7"/>
                            </a:cxn>
                          </a:cxnLst>
                          <a:rect l="T12" t="T13" r="T14" b="T15"/>
                          <a:pathLst>
                            <a:path w="5" h="2">
                              <a:moveTo>
                                <a:pt x="0" y="0"/>
                              </a:moveTo>
                              <a:lnTo>
                                <a:pt x="4" y="0"/>
                              </a:lnTo>
                              <a:lnTo>
                                <a:pt x="3" y="1"/>
                              </a:lnTo>
                              <a:lnTo>
                                <a:pt x="0" y="0"/>
                              </a:lnTo>
                            </a:path>
                          </a:pathLst>
                        </a:custGeom>
                        <a:solidFill>
                          <a:srgbClr val="7F5F3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36" name="Freeform 677"/>
                        <p:cNvSpPr>
                          <a:spLocks/>
                        </p:cNvSpPr>
                        <p:nvPr/>
                      </p:nvSpPr>
                      <p:spPr bwMode="auto">
                        <a:xfrm>
                          <a:off x="855" y="2583"/>
                          <a:ext cx="43" cy="17"/>
                        </a:xfrm>
                        <a:custGeom>
                          <a:avLst/>
                          <a:gdLst>
                            <a:gd name="T0" fmla="*/ 3 w 43"/>
                            <a:gd name="T1" fmla="*/ 2 h 17"/>
                            <a:gd name="T2" fmla="*/ 8 w 43"/>
                            <a:gd name="T3" fmla="*/ 1 h 17"/>
                            <a:gd name="T4" fmla="*/ 18 w 43"/>
                            <a:gd name="T5" fmla="*/ 10 h 17"/>
                            <a:gd name="T6" fmla="*/ 42 w 43"/>
                            <a:gd name="T7" fmla="*/ 16 h 17"/>
                            <a:gd name="T8" fmla="*/ 17 w 43"/>
                            <a:gd name="T9" fmla="*/ 12 h 17"/>
                            <a:gd name="T10" fmla="*/ 7 w 43"/>
                            <a:gd name="T11" fmla="*/ 7 h 17"/>
                            <a:gd name="T12" fmla="*/ 2 w 43"/>
                            <a:gd name="T13" fmla="*/ 9 h 17"/>
                            <a:gd name="T14" fmla="*/ 0 w 43"/>
                            <a:gd name="T15" fmla="*/ 0 h 17"/>
                            <a:gd name="T16" fmla="*/ 3 w 43"/>
                            <a:gd name="T17" fmla="*/ 2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17"/>
                            <a:gd name="T29" fmla="*/ 43 w 43"/>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17">
                              <a:moveTo>
                                <a:pt x="3" y="2"/>
                              </a:moveTo>
                              <a:lnTo>
                                <a:pt x="8" y="1"/>
                              </a:lnTo>
                              <a:lnTo>
                                <a:pt x="18" y="10"/>
                              </a:lnTo>
                              <a:lnTo>
                                <a:pt x="42" y="16"/>
                              </a:lnTo>
                              <a:lnTo>
                                <a:pt x="17" y="12"/>
                              </a:lnTo>
                              <a:lnTo>
                                <a:pt x="7" y="7"/>
                              </a:lnTo>
                              <a:lnTo>
                                <a:pt x="2" y="9"/>
                              </a:lnTo>
                              <a:lnTo>
                                <a:pt x="0" y="0"/>
                              </a:lnTo>
                              <a:lnTo>
                                <a:pt x="3" y="2"/>
                              </a:lnTo>
                            </a:path>
                          </a:pathLst>
                        </a:custGeom>
                        <a:solidFill>
                          <a:srgbClr val="7F5F3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sp>
                  <p:nvSpPr>
                    <p:cNvPr id="231" name="Freeform 678"/>
                    <p:cNvSpPr>
                      <a:spLocks/>
                    </p:cNvSpPr>
                    <p:nvPr/>
                  </p:nvSpPr>
                  <p:spPr bwMode="auto">
                    <a:xfrm>
                      <a:off x="843" y="2540"/>
                      <a:ext cx="93" cy="46"/>
                    </a:xfrm>
                    <a:custGeom>
                      <a:avLst/>
                      <a:gdLst>
                        <a:gd name="T0" fmla="*/ 13 w 93"/>
                        <a:gd name="T1" fmla="*/ 45 h 46"/>
                        <a:gd name="T2" fmla="*/ 6 w 93"/>
                        <a:gd name="T3" fmla="*/ 40 h 46"/>
                        <a:gd name="T4" fmla="*/ 2 w 93"/>
                        <a:gd name="T5" fmla="*/ 33 h 46"/>
                        <a:gd name="T6" fmla="*/ 0 w 93"/>
                        <a:gd name="T7" fmla="*/ 24 h 46"/>
                        <a:gd name="T8" fmla="*/ 0 w 93"/>
                        <a:gd name="T9" fmla="*/ 15 h 46"/>
                        <a:gd name="T10" fmla="*/ 3 w 93"/>
                        <a:gd name="T11" fmla="*/ 8 h 46"/>
                        <a:gd name="T12" fmla="*/ 12 w 93"/>
                        <a:gd name="T13" fmla="*/ 3 h 46"/>
                        <a:gd name="T14" fmla="*/ 22 w 93"/>
                        <a:gd name="T15" fmla="*/ 1 h 46"/>
                        <a:gd name="T16" fmla="*/ 40 w 93"/>
                        <a:gd name="T17" fmla="*/ 0 h 46"/>
                        <a:gd name="T18" fmla="*/ 64 w 93"/>
                        <a:gd name="T19" fmla="*/ 1 h 46"/>
                        <a:gd name="T20" fmla="*/ 79 w 93"/>
                        <a:gd name="T21" fmla="*/ 3 h 46"/>
                        <a:gd name="T22" fmla="*/ 88 w 93"/>
                        <a:gd name="T23" fmla="*/ 4 h 46"/>
                        <a:gd name="T24" fmla="*/ 92 w 93"/>
                        <a:gd name="T25" fmla="*/ 4 h 46"/>
                        <a:gd name="T26" fmla="*/ 87 w 93"/>
                        <a:gd name="T27" fmla="*/ 7 h 46"/>
                        <a:gd name="T28" fmla="*/ 83 w 93"/>
                        <a:gd name="T29" fmla="*/ 12 h 46"/>
                        <a:gd name="T30" fmla="*/ 83 w 93"/>
                        <a:gd name="T31" fmla="*/ 14 h 46"/>
                        <a:gd name="T32" fmla="*/ 75 w 93"/>
                        <a:gd name="T33" fmla="*/ 11 h 46"/>
                        <a:gd name="T34" fmla="*/ 64 w 93"/>
                        <a:gd name="T35" fmla="*/ 10 h 46"/>
                        <a:gd name="T36" fmla="*/ 51 w 93"/>
                        <a:gd name="T37" fmla="*/ 10 h 46"/>
                        <a:gd name="T38" fmla="*/ 41 w 93"/>
                        <a:gd name="T39" fmla="*/ 10 h 46"/>
                        <a:gd name="T40" fmla="*/ 31 w 93"/>
                        <a:gd name="T41" fmla="*/ 10 h 46"/>
                        <a:gd name="T42" fmla="*/ 36 w 93"/>
                        <a:gd name="T43" fmla="*/ 11 h 46"/>
                        <a:gd name="T44" fmla="*/ 36 w 93"/>
                        <a:gd name="T45" fmla="*/ 14 h 46"/>
                        <a:gd name="T46" fmla="*/ 33 w 93"/>
                        <a:gd name="T47" fmla="*/ 17 h 46"/>
                        <a:gd name="T48" fmla="*/ 27 w 93"/>
                        <a:gd name="T49" fmla="*/ 22 h 46"/>
                        <a:gd name="T50" fmla="*/ 24 w 93"/>
                        <a:gd name="T51" fmla="*/ 27 h 46"/>
                        <a:gd name="T52" fmla="*/ 24 w 93"/>
                        <a:gd name="T53" fmla="*/ 33 h 46"/>
                        <a:gd name="T54" fmla="*/ 16 w 93"/>
                        <a:gd name="T55" fmla="*/ 30 h 46"/>
                        <a:gd name="T56" fmla="*/ 16 w 93"/>
                        <a:gd name="T57" fmla="*/ 27 h 46"/>
                        <a:gd name="T58" fmla="*/ 11 w 93"/>
                        <a:gd name="T59" fmla="*/ 26 h 46"/>
                        <a:gd name="T60" fmla="*/ 5 w 93"/>
                        <a:gd name="T61" fmla="*/ 26 h 46"/>
                        <a:gd name="T62" fmla="*/ 4 w 93"/>
                        <a:gd name="T63" fmla="*/ 28 h 46"/>
                        <a:gd name="T64" fmla="*/ 6 w 93"/>
                        <a:gd name="T65" fmla="*/ 36 h 46"/>
                        <a:gd name="T66" fmla="*/ 10 w 93"/>
                        <a:gd name="T67" fmla="*/ 40 h 46"/>
                        <a:gd name="T68" fmla="*/ 13 w 93"/>
                        <a:gd name="T69" fmla="*/ 45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3"/>
                        <a:gd name="T106" fmla="*/ 0 h 46"/>
                        <a:gd name="T107" fmla="*/ 93 w 93"/>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3" h="46">
                          <a:moveTo>
                            <a:pt x="13" y="45"/>
                          </a:moveTo>
                          <a:lnTo>
                            <a:pt x="6" y="40"/>
                          </a:lnTo>
                          <a:lnTo>
                            <a:pt x="2" y="33"/>
                          </a:lnTo>
                          <a:lnTo>
                            <a:pt x="0" y="24"/>
                          </a:lnTo>
                          <a:lnTo>
                            <a:pt x="0" y="15"/>
                          </a:lnTo>
                          <a:lnTo>
                            <a:pt x="3" y="8"/>
                          </a:lnTo>
                          <a:lnTo>
                            <a:pt x="12" y="3"/>
                          </a:lnTo>
                          <a:lnTo>
                            <a:pt x="22" y="1"/>
                          </a:lnTo>
                          <a:lnTo>
                            <a:pt x="40" y="0"/>
                          </a:lnTo>
                          <a:lnTo>
                            <a:pt x="64" y="1"/>
                          </a:lnTo>
                          <a:lnTo>
                            <a:pt x="79" y="3"/>
                          </a:lnTo>
                          <a:lnTo>
                            <a:pt x="88" y="4"/>
                          </a:lnTo>
                          <a:lnTo>
                            <a:pt x="92" y="4"/>
                          </a:lnTo>
                          <a:lnTo>
                            <a:pt x="87" y="7"/>
                          </a:lnTo>
                          <a:lnTo>
                            <a:pt x="83" y="12"/>
                          </a:lnTo>
                          <a:lnTo>
                            <a:pt x="83" y="14"/>
                          </a:lnTo>
                          <a:lnTo>
                            <a:pt x="75" y="11"/>
                          </a:lnTo>
                          <a:lnTo>
                            <a:pt x="64" y="10"/>
                          </a:lnTo>
                          <a:lnTo>
                            <a:pt x="51" y="10"/>
                          </a:lnTo>
                          <a:lnTo>
                            <a:pt x="41" y="10"/>
                          </a:lnTo>
                          <a:lnTo>
                            <a:pt x="31" y="10"/>
                          </a:lnTo>
                          <a:lnTo>
                            <a:pt x="36" y="11"/>
                          </a:lnTo>
                          <a:lnTo>
                            <a:pt x="36" y="14"/>
                          </a:lnTo>
                          <a:lnTo>
                            <a:pt x="33" y="17"/>
                          </a:lnTo>
                          <a:lnTo>
                            <a:pt x="27" y="22"/>
                          </a:lnTo>
                          <a:lnTo>
                            <a:pt x="24" y="27"/>
                          </a:lnTo>
                          <a:lnTo>
                            <a:pt x="24" y="33"/>
                          </a:lnTo>
                          <a:lnTo>
                            <a:pt x="16" y="30"/>
                          </a:lnTo>
                          <a:lnTo>
                            <a:pt x="16" y="27"/>
                          </a:lnTo>
                          <a:lnTo>
                            <a:pt x="11" y="26"/>
                          </a:lnTo>
                          <a:lnTo>
                            <a:pt x="5" y="26"/>
                          </a:lnTo>
                          <a:lnTo>
                            <a:pt x="4" y="28"/>
                          </a:lnTo>
                          <a:lnTo>
                            <a:pt x="6" y="36"/>
                          </a:lnTo>
                          <a:lnTo>
                            <a:pt x="10" y="40"/>
                          </a:lnTo>
                          <a:lnTo>
                            <a:pt x="13" y="45"/>
                          </a:lnTo>
                        </a:path>
                      </a:pathLst>
                    </a:custGeom>
                    <a:solidFill>
                      <a:srgbClr val="BF7F1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29" name="Freeform 679"/>
                  <p:cNvSpPr>
                    <a:spLocks/>
                  </p:cNvSpPr>
                  <p:nvPr/>
                </p:nvSpPr>
                <p:spPr bwMode="auto">
                  <a:xfrm>
                    <a:off x="923" y="2709"/>
                    <a:ext cx="80" cy="23"/>
                  </a:xfrm>
                  <a:custGeom>
                    <a:avLst/>
                    <a:gdLst>
                      <a:gd name="T0" fmla="*/ 79 w 80"/>
                      <a:gd name="T1" fmla="*/ 20 h 23"/>
                      <a:gd name="T2" fmla="*/ 61 w 80"/>
                      <a:gd name="T3" fmla="*/ 22 h 23"/>
                      <a:gd name="T4" fmla="*/ 35 w 80"/>
                      <a:gd name="T5" fmla="*/ 20 h 23"/>
                      <a:gd name="T6" fmla="*/ 13 w 80"/>
                      <a:gd name="T7" fmla="*/ 17 h 23"/>
                      <a:gd name="T8" fmla="*/ 0 w 80"/>
                      <a:gd name="T9" fmla="*/ 4 h 23"/>
                      <a:gd name="T10" fmla="*/ 36 w 80"/>
                      <a:gd name="T11" fmla="*/ 6 h 23"/>
                      <a:gd name="T12" fmla="*/ 33 w 80"/>
                      <a:gd name="T13" fmla="*/ 0 h 23"/>
                      <a:gd name="T14" fmla="*/ 50 w 80"/>
                      <a:gd name="T15" fmla="*/ 1 h 23"/>
                      <a:gd name="T16" fmla="*/ 66 w 80"/>
                      <a:gd name="T17" fmla="*/ 6 h 23"/>
                      <a:gd name="T18" fmla="*/ 73 w 80"/>
                      <a:gd name="T19" fmla="*/ 7 h 23"/>
                      <a:gd name="T20" fmla="*/ 79 w 80"/>
                      <a:gd name="T21" fmla="*/ 20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23"/>
                      <a:gd name="T35" fmla="*/ 80 w 80"/>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23">
                        <a:moveTo>
                          <a:pt x="79" y="20"/>
                        </a:moveTo>
                        <a:lnTo>
                          <a:pt x="61" y="22"/>
                        </a:lnTo>
                        <a:lnTo>
                          <a:pt x="35" y="20"/>
                        </a:lnTo>
                        <a:lnTo>
                          <a:pt x="13" y="17"/>
                        </a:lnTo>
                        <a:lnTo>
                          <a:pt x="0" y="4"/>
                        </a:lnTo>
                        <a:lnTo>
                          <a:pt x="36" y="6"/>
                        </a:lnTo>
                        <a:lnTo>
                          <a:pt x="33" y="0"/>
                        </a:lnTo>
                        <a:lnTo>
                          <a:pt x="50" y="1"/>
                        </a:lnTo>
                        <a:lnTo>
                          <a:pt x="66" y="6"/>
                        </a:lnTo>
                        <a:lnTo>
                          <a:pt x="73" y="7"/>
                        </a:lnTo>
                        <a:lnTo>
                          <a:pt x="79" y="20"/>
                        </a:lnTo>
                      </a:path>
                    </a:pathLst>
                  </a:custGeom>
                  <a:solidFill>
                    <a:srgbClr val="FF7F7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sp>
            <p:nvSpPr>
              <p:cNvPr id="164" name="Freeform 680"/>
              <p:cNvSpPr>
                <a:spLocks/>
              </p:cNvSpPr>
              <p:nvPr/>
            </p:nvSpPr>
            <p:spPr bwMode="auto">
              <a:xfrm>
                <a:off x="1313" y="2807"/>
                <a:ext cx="24" cy="37"/>
              </a:xfrm>
              <a:custGeom>
                <a:avLst/>
                <a:gdLst>
                  <a:gd name="T0" fmla="*/ 22 w 24"/>
                  <a:gd name="T1" fmla="*/ 0 h 37"/>
                  <a:gd name="T2" fmla="*/ 23 w 24"/>
                  <a:gd name="T3" fmla="*/ 20 h 37"/>
                  <a:gd name="T4" fmla="*/ 11 w 24"/>
                  <a:gd name="T5" fmla="*/ 32 h 37"/>
                  <a:gd name="T6" fmla="*/ 5 w 24"/>
                  <a:gd name="T7" fmla="*/ 36 h 37"/>
                  <a:gd name="T8" fmla="*/ 6 w 24"/>
                  <a:gd name="T9" fmla="*/ 19 h 37"/>
                  <a:gd name="T10" fmla="*/ 4 w 24"/>
                  <a:gd name="T11" fmla="*/ 21 h 37"/>
                  <a:gd name="T12" fmla="*/ 1 w 24"/>
                  <a:gd name="T13" fmla="*/ 26 h 37"/>
                  <a:gd name="T14" fmla="*/ 0 w 24"/>
                  <a:gd name="T15" fmla="*/ 20 h 37"/>
                  <a:gd name="T16" fmla="*/ 3 w 24"/>
                  <a:gd name="T17" fmla="*/ 9 h 37"/>
                  <a:gd name="T18" fmla="*/ 11 w 24"/>
                  <a:gd name="T19" fmla="*/ 0 h 37"/>
                  <a:gd name="T20" fmla="*/ 22 w 24"/>
                  <a:gd name="T21" fmla="*/ 0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37"/>
                  <a:gd name="T35" fmla="*/ 24 w 24"/>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37">
                    <a:moveTo>
                      <a:pt x="22" y="0"/>
                    </a:moveTo>
                    <a:lnTo>
                      <a:pt x="23" y="20"/>
                    </a:lnTo>
                    <a:lnTo>
                      <a:pt x="11" y="32"/>
                    </a:lnTo>
                    <a:lnTo>
                      <a:pt x="5" y="36"/>
                    </a:lnTo>
                    <a:lnTo>
                      <a:pt x="6" y="19"/>
                    </a:lnTo>
                    <a:lnTo>
                      <a:pt x="4" y="21"/>
                    </a:lnTo>
                    <a:lnTo>
                      <a:pt x="1" y="26"/>
                    </a:lnTo>
                    <a:lnTo>
                      <a:pt x="0" y="20"/>
                    </a:lnTo>
                    <a:lnTo>
                      <a:pt x="3" y="9"/>
                    </a:lnTo>
                    <a:lnTo>
                      <a:pt x="11" y="0"/>
                    </a:lnTo>
                    <a:lnTo>
                      <a:pt x="22" y="0"/>
                    </a:lnTo>
                  </a:path>
                </a:pathLst>
              </a:custGeom>
              <a:solidFill>
                <a:srgbClr val="FF7F9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65" name="Freeform 681"/>
              <p:cNvSpPr>
                <a:spLocks/>
              </p:cNvSpPr>
              <p:nvPr/>
            </p:nvSpPr>
            <p:spPr bwMode="auto">
              <a:xfrm>
                <a:off x="1167" y="2797"/>
                <a:ext cx="28" cy="34"/>
              </a:xfrm>
              <a:custGeom>
                <a:avLst/>
                <a:gdLst>
                  <a:gd name="T0" fmla="*/ 19 w 28"/>
                  <a:gd name="T1" fmla="*/ 0 h 34"/>
                  <a:gd name="T2" fmla="*/ 27 w 28"/>
                  <a:gd name="T3" fmla="*/ 17 h 34"/>
                  <a:gd name="T4" fmla="*/ 13 w 28"/>
                  <a:gd name="T5" fmla="*/ 33 h 34"/>
                  <a:gd name="T6" fmla="*/ 8 w 28"/>
                  <a:gd name="T7" fmla="*/ 31 h 34"/>
                  <a:gd name="T8" fmla="*/ 0 w 28"/>
                  <a:gd name="T9" fmla="*/ 30 h 34"/>
                  <a:gd name="T10" fmla="*/ 3 w 28"/>
                  <a:gd name="T11" fmla="*/ 25 h 34"/>
                  <a:gd name="T12" fmla="*/ 4 w 28"/>
                  <a:gd name="T13" fmla="*/ 18 h 34"/>
                  <a:gd name="T14" fmla="*/ 0 w 28"/>
                  <a:gd name="T15" fmla="*/ 12 h 34"/>
                  <a:gd name="T16" fmla="*/ 3 w 28"/>
                  <a:gd name="T17" fmla="*/ 1 h 34"/>
                  <a:gd name="T18" fmla="*/ 19 w 28"/>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34"/>
                  <a:gd name="T32" fmla="*/ 28 w 28"/>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34">
                    <a:moveTo>
                      <a:pt x="19" y="0"/>
                    </a:moveTo>
                    <a:lnTo>
                      <a:pt x="27" y="17"/>
                    </a:lnTo>
                    <a:lnTo>
                      <a:pt x="13" y="33"/>
                    </a:lnTo>
                    <a:lnTo>
                      <a:pt x="8" y="31"/>
                    </a:lnTo>
                    <a:lnTo>
                      <a:pt x="0" y="30"/>
                    </a:lnTo>
                    <a:lnTo>
                      <a:pt x="3" y="25"/>
                    </a:lnTo>
                    <a:lnTo>
                      <a:pt x="4" y="18"/>
                    </a:lnTo>
                    <a:lnTo>
                      <a:pt x="0" y="12"/>
                    </a:lnTo>
                    <a:lnTo>
                      <a:pt x="3" y="1"/>
                    </a:lnTo>
                    <a:lnTo>
                      <a:pt x="19" y="0"/>
                    </a:lnTo>
                  </a:path>
                </a:pathLst>
              </a:custGeom>
              <a:solidFill>
                <a:srgbClr val="FF7F9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nvGrpSpPr>
              <p:cNvPr id="166" name="Group 682"/>
              <p:cNvGrpSpPr>
                <a:grpSpLocks/>
              </p:cNvGrpSpPr>
              <p:nvPr/>
            </p:nvGrpSpPr>
            <p:grpSpPr bwMode="auto">
              <a:xfrm>
                <a:off x="1435" y="2570"/>
                <a:ext cx="192" cy="461"/>
                <a:chOff x="1435" y="2570"/>
                <a:chExt cx="192" cy="461"/>
              </a:xfrm>
            </p:grpSpPr>
            <p:sp>
              <p:nvSpPr>
                <p:cNvPr id="211" name="Freeform 683"/>
                <p:cNvSpPr>
                  <a:spLocks/>
                </p:cNvSpPr>
                <p:nvPr/>
              </p:nvSpPr>
              <p:spPr bwMode="auto">
                <a:xfrm>
                  <a:off x="1475" y="2885"/>
                  <a:ext cx="100" cy="134"/>
                </a:xfrm>
                <a:custGeom>
                  <a:avLst/>
                  <a:gdLst>
                    <a:gd name="T0" fmla="*/ 22 w 100"/>
                    <a:gd name="T1" fmla="*/ 0 h 134"/>
                    <a:gd name="T2" fmla="*/ 20 w 100"/>
                    <a:gd name="T3" fmla="*/ 16 h 134"/>
                    <a:gd name="T4" fmla="*/ 18 w 100"/>
                    <a:gd name="T5" fmla="*/ 34 h 134"/>
                    <a:gd name="T6" fmla="*/ 18 w 100"/>
                    <a:gd name="T7" fmla="*/ 51 h 134"/>
                    <a:gd name="T8" fmla="*/ 20 w 100"/>
                    <a:gd name="T9" fmla="*/ 68 h 134"/>
                    <a:gd name="T10" fmla="*/ 20 w 100"/>
                    <a:gd name="T11" fmla="*/ 81 h 134"/>
                    <a:gd name="T12" fmla="*/ 20 w 100"/>
                    <a:gd name="T13" fmla="*/ 98 h 134"/>
                    <a:gd name="T14" fmla="*/ 18 w 100"/>
                    <a:gd name="T15" fmla="*/ 105 h 134"/>
                    <a:gd name="T16" fmla="*/ 5 w 100"/>
                    <a:gd name="T17" fmla="*/ 125 h 134"/>
                    <a:gd name="T18" fmla="*/ 0 w 100"/>
                    <a:gd name="T19" fmla="*/ 133 h 134"/>
                    <a:gd name="T20" fmla="*/ 21 w 100"/>
                    <a:gd name="T21" fmla="*/ 133 h 134"/>
                    <a:gd name="T22" fmla="*/ 31 w 100"/>
                    <a:gd name="T23" fmla="*/ 124 h 134"/>
                    <a:gd name="T24" fmla="*/ 37 w 100"/>
                    <a:gd name="T25" fmla="*/ 113 h 134"/>
                    <a:gd name="T26" fmla="*/ 40 w 100"/>
                    <a:gd name="T27" fmla="*/ 97 h 134"/>
                    <a:gd name="T28" fmla="*/ 53 w 100"/>
                    <a:gd name="T29" fmla="*/ 51 h 134"/>
                    <a:gd name="T30" fmla="*/ 57 w 100"/>
                    <a:gd name="T31" fmla="*/ 39 h 134"/>
                    <a:gd name="T32" fmla="*/ 54 w 100"/>
                    <a:gd name="T33" fmla="*/ 63 h 134"/>
                    <a:gd name="T34" fmla="*/ 57 w 100"/>
                    <a:gd name="T35" fmla="*/ 78 h 134"/>
                    <a:gd name="T36" fmla="*/ 59 w 100"/>
                    <a:gd name="T37" fmla="*/ 92 h 134"/>
                    <a:gd name="T38" fmla="*/ 56 w 100"/>
                    <a:gd name="T39" fmla="*/ 105 h 134"/>
                    <a:gd name="T40" fmla="*/ 58 w 100"/>
                    <a:gd name="T41" fmla="*/ 111 h 134"/>
                    <a:gd name="T42" fmla="*/ 72 w 100"/>
                    <a:gd name="T43" fmla="*/ 131 h 134"/>
                    <a:gd name="T44" fmla="*/ 84 w 100"/>
                    <a:gd name="T45" fmla="*/ 131 h 134"/>
                    <a:gd name="T46" fmla="*/ 90 w 100"/>
                    <a:gd name="T47" fmla="*/ 131 h 134"/>
                    <a:gd name="T48" fmla="*/ 97 w 100"/>
                    <a:gd name="T49" fmla="*/ 127 h 134"/>
                    <a:gd name="T50" fmla="*/ 79 w 100"/>
                    <a:gd name="T51" fmla="*/ 105 h 134"/>
                    <a:gd name="T52" fmla="*/ 88 w 100"/>
                    <a:gd name="T53" fmla="*/ 59 h 134"/>
                    <a:gd name="T54" fmla="*/ 92 w 100"/>
                    <a:gd name="T55" fmla="*/ 38 h 134"/>
                    <a:gd name="T56" fmla="*/ 99 w 100"/>
                    <a:gd name="T57" fmla="*/ 1 h 134"/>
                    <a:gd name="T58" fmla="*/ 22 w 100"/>
                    <a:gd name="T59" fmla="*/ 0 h 1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0"/>
                    <a:gd name="T91" fmla="*/ 0 h 134"/>
                    <a:gd name="T92" fmla="*/ 100 w 100"/>
                    <a:gd name="T93" fmla="*/ 134 h 13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0" h="134">
                      <a:moveTo>
                        <a:pt x="22" y="0"/>
                      </a:moveTo>
                      <a:lnTo>
                        <a:pt x="20" y="16"/>
                      </a:lnTo>
                      <a:lnTo>
                        <a:pt x="18" y="34"/>
                      </a:lnTo>
                      <a:lnTo>
                        <a:pt x="18" y="51"/>
                      </a:lnTo>
                      <a:lnTo>
                        <a:pt x="20" y="68"/>
                      </a:lnTo>
                      <a:lnTo>
                        <a:pt x="20" y="81"/>
                      </a:lnTo>
                      <a:lnTo>
                        <a:pt x="20" y="98"/>
                      </a:lnTo>
                      <a:lnTo>
                        <a:pt x="18" y="105"/>
                      </a:lnTo>
                      <a:lnTo>
                        <a:pt x="5" y="125"/>
                      </a:lnTo>
                      <a:lnTo>
                        <a:pt x="0" y="133"/>
                      </a:lnTo>
                      <a:lnTo>
                        <a:pt x="21" y="133"/>
                      </a:lnTo>
                      <a:lnTo>
                        <a:pt x="31" y="124"/>
                      </a:lnTo>
                      <a:lnTo>
                        <a:pt x="37" y="113"/>
                      </a:lnTo>
                      <a:lnTo>
                        <a:pt x="40" y="97"/>
                      </a:lnTo>
                      <a:lnTo>
                        <a:pt x="53" y="51"/>
                      </a:lnTo>
                      <a:lnTo>
                        <a:pt x="57" y="39"/>
                      </a:lnTo>
                      <a:lnTo>
                        <a:pt x="54" y="63"/>
                      </a:lnTo>
                      <a:lnTo>
                        <a:pt x="57" y="78"/>
                      </a:lnTo>
                      <a:lnTo>
                        <a:pt x="59" y="92"/>
                      </a:lnTo>
                      <a:lnTo>
                        <a:pt x="56" y="105"/>
                      </a:lnTo>
                      <a:lnTo>
                        <a:pt x="58" y="111"/>
                      </a:lnTo>
                      <a:lnTo>
                        <a:pt x="72" y="131"/>
                      </a:lnTo>
                      <a:lnTo>
                        <a:pt x="84" y="131"/>
                      </a:lnTo>
                      <a:lnTo>
                        <a:pt x="90" y="131"/>
                      </a:lnTo>
                      <a:lnTo>
                        <a:pt x="97" y="127"/>
                      </a:lnTo>
                      <a:lnTo>
                        <a:pt x="79" y="105"/>
                      </a:lnTo>
                      <a:lnTo>
                        <a:pt x="88" y="59"/>
                      </a:lnTo>
                      <a:lnTo>
                        <a:pt x="92" y="38"/>
                      </a:lnTo>
                      <a:lnTo>
                        <a:pt x="99" y="1"/>
                      </a:lnTo>
                      <a:lnTo>
                        <a:pt x="22" y="0"/>
                      </a:lnTo>
                    </a:path>
                  </a:pathLst>
                </a:custGeom>
                <a:solidFill>
                  <a:srgbClr val="7F3F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nvGrpSpPr>
                <p:cNvPr id="212" name="Group 684"/>
                <p:cNvGrpSpPr>
                  <a:grpSpLocks/>
                </p:cNvGrpSpPr>
                <p:nvPr/>
              </p:nvGrpSpPr>
              <p:grpSpPr bwMode="auto">
                <a:xfrm>
                  <a:off x="1437" y="2717"/>
                  <a:ext cx="186" cy="133"/>
                  <a:chOff x="1437" y="2717"/>
                  <a:chExt cx="186" cy="133"/>
                </a:xfrm>
              </p:grpSpPr>
              <p:sp>
                <p:nvSpPr>
                  <p:cNvPr id="224" name="Freeform 685"/>
                  <p:cNvSpPr>
                    <a:spLocks/>
                  </p:cNvSpPr>
                  <p:nvPr/>
                </p:nvSpPr>
                <p:spPr bwMode="auto">
                  <a:xfrm>
                    <a:off x="1437" y="2721"/>
                    <a:ext cx="48" cy="129"/>
                  </a:xfrm>
                  <a:custGeom>
                    <a:avLst/>
                    <a:gdLst>
                      <a:gd name="T0" fmla="*/ 2 w 48"/>
                      <a:gd name="T1" fmla="*/ 0 h 129"/>
                      <a:gd name="T2" fmla="*/ 0 w 48"/>
                      <a:gd name="T3" fmla="*/ 29 h 129"/>
                      <a:gd name="T4" fmla="*/ 8 w 48"/>
                      <a:gd name="T5" fmla="*/ 69 h 129"/>
                      <a:gd name="T6" fmla="*/ 14 w 48"/>
                      <a:gd name="T7" fmla="*/ 103 h 129"/>
                      <a:gd name="T8" fmla="*/ 26 w 48"/>
                      <a:gd name="T9" fmla="*/ 124 h 129"/>
                      <a:gd name="T10" fmla="*/ 31 w 48"/>
                      <a:gd name="T11" fmla="*/ 128 h 129"/>
                      <a:gd name="T12" fmla="*/ 35 w 48"/>
                      <a:gd name="T13" fmla="*/ 122 h 129"/>
                      <a:gd name="T14" fmla="*/ 36 w 48"/>
                      <a:gd name="T15" fmla="*/ 107 h 129"/>
                      <a:gd name="T16" fmla="*/ 47 w 48"/>
                      <a:gd name="T17" fmla="*/ 104 h 129"/>
                      <a:gd name="T18" fmla="*/ 33 w 48"/>
                      <a:gd name="T19" fmla="*/ 92 h 129"/>
                      <a:gd name="T20" fmla="*/ 24 w 48"/>
                      <a:gd name="T21" fmla="*/ 85 h 129"/>
                      <a:gd name="T22" fmla="*/ 25 w 48"/>
                      <a:gd name="T23" fmla="*/ 26 h 129"/>
                      <a:gd name="T24" fmla="*/ 29 w 48"/>
                      <a:gd name="T25" fmla="*/ 2 h 129"/>
                      <a:gd name="T26" fmla="*/ 2 w 48"/>
                      <a:gd name="T27" fmla="*/ 0 h 1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8"/>
                      <a:gd name="T43" fmla="*/ 0 h 129"/>
                      <a:gd name="T44" fmla="*/ 48 w 48"/>
                      <a:gd name="T45" fmla="*/ 129 h 1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8" h="129">
                        <a:moveTo>
                          <a:pt x="2" y="0"/>
                        </a:moveTo>
                        <a:lnTo>
                          <a:pt x="0" y="29"/>
                        </a:lnTo>
                        <a:lnTo>
                          <a:pt x="8" y="69"/>
                        </a:lnTo>
                        <a:lnTo>
                          <a:pt x="14" y="103"/>
                        </a:lnTo>
                        <a:lnTo>
                          <a:pt x="26" y="124"/>
                        </a:lnTo>
                        <a:lnTo>
                          <a:pt x="31" y="128"/>
                        </a:lnTo>
                        <a:lnTo>
                          <a:pt x="35" y="122"/>
                        </a:lnTo>
                        <a:lnTo>
                          <a:pt x="36" y="107"/>
                        </a:lnTo>
                        <a:lnTo>
                          <a:pt x="47" y="104"/>
                        </a:lnTo>
                        <a:lnTo>
                          <a:pt x="33" y="92"/>
                        </a:lnTo>
                        <a:lnTo>
                          <a:pt x="24" y="85"/>
                        </a:lnTo>
                        <a:lnTo>
                          <a:pt x="25" y="26"/>
                        </a:lnTo>
                        <a:lnTo>
                          <a:pt x="29" y="2"/>
                        </a:lnTo>
                        <a:lnTo>
                          <a:pt x="2" y="0"/>
                        </a:lnTo>
                      </a:path>
                    </a:pathLst>
                  </a:custGeom>
                  <a:solidFill>
                    <a:srgbClr val="7F3F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25" name="Freeform 686"/>
                  <p:cNvSpPr>
                    <a:spLocks/>
                  </p:cNvSpPr>
                  <p:nvPr/>
                </p:nvSpPr>
                <p:spPr bwMode="auto">
                  <a:xfrm>
                    <a:off x="1582" y="2717"/>
                    <a:ext cx="41" cy="120"/>
                  </a:xfrm>
                  <a:custGeom>
                    <a:avLst/>
                    <a:gdLst>
                      <a:gd name="T0" fmla="*/ 11 w 41"/>
                      <a:gd name="T1" fmla="*/ 3 h 120"/>
                      <a:gd name="T2" fmla="*/ 17 w 41"/>
                      <a:gd name="T3" fmla="*/ 25 h 120"/>
                      <a:gd name="T4" fmla="*/ 17 w 41"/>
                      <a:gd name="T5" fmla="*/ 75 h 120"/>
                      <a:gd name="T6" fmla="*/ 0 w 41"/>
                      <a:gd name="T7" fmla="*/ 97 h 120"/>
                      <a:gd name="T8" fmla="*/ 4 w 41"/>
                      <a:gd name="T9" fmla="*/ 99 h 120"/>
                      <a:gd name="T10" fmla="*/ 0 w 41"/>
                      <a:gd name="T11" fmla="*/ 110 h 120"/>
                      <a:gd name="T12" fmla="*/ 3 w 41"/>
                      <a:gd name="T13" fmla="*/ 119 h 120"/>
                      <a:gd name="T14" fmla="*/ 17 w 41"/>
                      <a:gd name="T15" fmla="*/ 104 h 120"/>
                      <a:gd name="T16" fmla="*/ 29 w 41"/>
                      <a:gd name="T17" fmla="*/ 78 h 120"/>
                      <a:gd name="T18" fmla="*/ 40 w 41"/>
                      <a:gd name="T19" fmla="*/ 20 h 120"/>
                      <a:gd name="T20" fmla="*/ 35 w 41"/>
                      <a:gd name="T21" fmla="*/ 0 h 120"/>
                      <a:gd name="T22" fmla="*/ 11 w 41"/>
                      <a:gd name="T23" fmla="*/ 3 h 1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120"/>
                      <a:gd name="T38" fmla="*/ 41 w 41"/>
                      <a:gd name="T39" fmla="*/ 120 h 1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120">
                        <a:moveTo>
                          <a:pt x="11" y="3"/>
                        </a:moveTo>
                        <a:lnTo>
                          <a:pt x="17" y="25"/>
                        </a:lnTo>
                        <a:lnTo>
                          <a:pt x="17" y="75"/>
                        </a:lnTo>
                        <a:lnTo>
                          <a:pt x="0" y="97"/>
                        </a:lnTo>
                        <a:lnTo>
                          <a:pt x="4" y="99"/>
                        </a:lnTo>
                        <a:lnTo>
                          <a:pt x="0" y="110"/>
                        </a:lnTo>
                        <a:lnTo>
                          <a:pt x="3" y="119"/>
                        </a:lnTo>
                        <a:lnTo>
                          <a:pt x="17" y="104"/>
                        </a:lnTo>
                        <a:lnTo>
                          <a:pt x="29" y="78"/>
                        </a:lnTo>
                        <a:lnTo>
                          <a:pt x="40" y="20"/>
                        </a:lnTo>
                        <a:lnTo>
                          <a:pt x="35" y="0"/>
                        </a:lnTo>
                        <a:lnTo>
                          <a:pt x="11" y="3"/>
                        </a:lnTo>
                      </a:path>
                    </a:pathLst>
                  </a:custGeom>
                  <a:solidFill>
                    <a:srgbClr val="7F3F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13" name="Freeform 687"/>
                <p:cNvSpPr>
                  <a:spLocks/>
                </p:cNvSpPr>
                <p:nvPr/>
              </p:nvSpPr>
              <p:spPr bwMode="auto">
                <a:xfrm>
                  <a:off x="1506" y="2579"/>
                  <a:ext cx="62" cy="59"/>
                </a:xfrm>
                <a:custGeom>
                  <a:avLst/>
                  <a:gdLst>
                    <a:gd name="T0" fmla="*/ 9 w 62"/>
                    <a:gd name="T1" fmla="*/ 58 h 59"/>
                    <a:gd name="T2" fmla="*/ 9 w 62"/>
                    <a:gd name="T3" fmla="*/ 49 h 59"/>
                    <a:gd name="T4" fmla="*/ 2 w 62"/>
                    <a:gd name="T5" fmla="*/ 39 h 59"/>
                    <a:gd name="T6" fmla="*/ 0 w 62"/>
                    <a:gd name="T7" fmla="*/ 32 h 59"/>
                    <a:gd name="T8" fmla="*/ 0 w 62"/>
                    <a:gd name="T9" fmla="*/ 27 h 59"/>
                    <a:gd name="T10" fmla="*/ 0 w 62"/>
                    <a:gd name="T11" fmla="*/ 19 h 59"/>
                    <a:gd name="T12" fmla="*/ 2 w 62"/>
                    <a:gd name="T13" fmla="*/ 13 h 59"/>
                    <a:gd name="T14" fmla="*/ 5 w 62"/>
                    <a:gd name="T15" fmla="*/ 9 h 59"/>
                    <a:gd name="T16" fmla="*/ 9 w 62"/>
                    <a:gd name="T17" fmla="*/ 5 h 59"/>
                    <a:gd name="T18" fmla="*/ 14 w 62"/>
                    <a:gd name="T19" fmla="*/ 3 h 59"/>
                    <a:gd name="T20" fmla="*/ 23 w 62"/>
                    <a:gd name="T21" fmla="*/ 0 h 59"/>
                    <a:gd name="T22" fmla="*/ 33 w 62"/>
                    <a:gd name="T23" fmla="*/ 0 h 59"/>
                    <a:gd name="T24" fmla="*/ 41 w 62"/>
                    <a:gd name="T25" fmla="*/ 1 h 59"/>
                    <a:gd name="T26" fmla="*/ 48 w 62"/>
                    <a:gd name="T27" fmla="*/ 2 h 59"/>
                    <a:gd name="T28" fmla="*/ 54 w 62"/>
                    <a:gd name="T29" fmla="*/ 5 h 59"/>
                    <a:gd name="T30" fmla="*/ 58 w 62"/>
                    <a:gd name="T31" fmla="*/ 9 h 59"/>
                    <a:gd name="T32" fmla="*/ 61 w 62"/>
                    <a:gd name="T33" fmla="*/ 13 h 59"/>
                    <a:gd name="T34" fmla="*/ 60 w 62"/>
                    <a:gd name="T35" fmla="*/ 24 h 59"/>
                    <a:gd name="T36" fmla="*/ 58 w 62"/>
                    <a:gd name="T37" fmla="*/ 31 h 59"/>
                    <a:gd name="T38" fmla="*/ 56 w 62"/>
                    <a:gd name="T39" fmla="*/ 40 h 59"/>
                    <a:gd name="T40" fmla="*/ 51 w 62"/>
                    <a:gd name="T41" fmla="*/ 45 h 59"/>
                    <a:gd name="T42" fmla="*/ 47 w 62"/>
                    <a:gd name="T43" fmla="*/ 48 h 59"/>
                    <a:gd name="T44" fmla="*/ 44 w 62"/>
                    <a:gd name="T45" fmla="*/ 51 h 59"/>
                    <a:gd name="T46" fmla="*/ 42 w 62"/>
                    <a:gd name="T47" fmla="*/ 58 h 59"/>
                    <a:gd name="T48" fmla="*/ 9 w 62"/>
                    <a:gd name="T49" fmla="*/ 58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9"/>
                    <a:gd name="T77" fmla="*/ 62 w 62"/>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9">
                      <a:moveTo>
                        <a:pt x="9" y="58"/>
                      </a:moveTo>
                      <a:lnTo>
                        <a:pt x="9" y="49"/>
                      </a:lnTo>
                      <a:lnTo>
                        <a:pt x="2" y="39"/>
                      </a:lnTo>
                      <a:lnTo>
                        <a:pt x="0" y="32"/>
                      </a:lnTo>
                      <a:lnTo>
                        <a:pt x="0" y="27"/>
                      </a:lnTo>
                      <a:lnTo>
                        <a:pt x="0" y="19"/>
                      </a:lnTo>
                      <a:lnTo>
                        <a:pt x="2" y="13"/>
                      </a:lnTo>
                      <a:lnTo>
                        <a:pt x="5" y="9"/>
                      </a:lnTo>
                      <a:lnTo>
                        <a:pt x="9" y="5"/>
                      </a:lnTo>
                      <a:lnTo>
                        <a:pt x="14" y="3"/>
                      </a:lnTo>
                      <a:lnTo>
                        <a:pt x="23" y="0"/>
                      </a:lnTo>
                      <a:lnTo>
                        <a:pt x="33" y="0"/>
                      </a:lnTo>
                      <a:lnTo>
                        <a:pt x="41" y="1"/>
                      </a:lnTo>
                      <a:lnTo>
                        <a:pt x="48" y="2"/>
                      </a:lnTo>
                      <a:lnTo>
                        <a:pt x="54" y="5"/>
                      </a:lnTo>
                      <a:lnTo>
                        <a:pt x="58" y="9"/>
                      </a:lnTo>
                      <a:lnTo>
                        <a:pt x="61" y="13"/>
                      </a:lnTo>
                      <a:lnTo>
                        <a:pt x="60" y="24"/>
                      </a:lnTo>
                      <a:lnTo>
                        <a:pt x="58" y="31"/>
                      </a:lnTo>
                      <a:lnTo>
                        <a:pt x="56" y="40"/>
                      </a:lnTo>
                      <a:lnTo>
                        <a:pt x="51" y="45"/>
                      </a:lnTo>
                      <a:lnTo>
                        <a:pt x="47" y="48"/>
                      </a:lnTo>
                      <a:lnTo>
                        <a:pt x="44" y="51"/>
                      </a:lnTo>
                      <a:lnTo>
                        <a:pt x="42" y="58"/>
                      </a:lnTo>
                      <a:lnTo>
                        <a:pt x="9" y="58"/>
                      </a:lnTo>
                    </a:path>
                  </a:pathLst>
                </a:custGeom>
                <a:solidFill>
                  <a:srgbClr val="7F3F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14" name="Freeform 688"/>
                <p:cNvSpPr>
                  <a:spLocks/>
                </p:cNvSpPr>
                <p:nvPr/>
              </p:nvSpPr>
              <p:spPr bwMode="auto">
                <a:xfrm>
                  <a:off x="1477" y="2570"/>
                  <a:ext cx="116" cy="48"/>
                </a:xfrm>
                <a:custGeom>
                  <a:avLst/>
                  <a:gdLst>
                    <a:gd name="T0" fmla="*/ 12 w 116"/>
                    <a:gd name="T1" fmla="*/ 46 h 48"/>
                    <a:gd name="T2" fmla="*/ 7 w 116"/>
                    <a:gd name="T3" fmla="*/ 47 h 48"/>
                    <a:gd name="T4" fmla="*/ 0 w 116"/>
                    <a:gd name="T5" fmla="*/ 45 h 48"/>
                    <a:gd name="T6" fmla="*/ 3 w 116"/>
                    <a:gd name="T7" fmla="*/ 38 h 48"/>
                    <a:gd name="T8" fmla="*/ 7 w 116"/>
                    <a:gd name="T9" fmla="*/ 29 h 48"/>
                    <a:gd name="T10" fmla="*/ 14 w 116"/>
                    <a:gd name="T11" fmla="*/ 18 h 48"/>
                    <a:gd name="T12" fmla="*/ 19 w 116"/>
                    <a:gd name="T13" fmla="*/ 12 h 48"/>
                    <a:gd name="T14" fmla="*/ 23 w 116"/>
                    <a:gd name="T15" fmla="*/ 7 h 48"/>
                    <a:gd name="T16" fmla="*/ 33 w 116"/>
                    <a:gd name="T17" fmla="*/ 3 h 48"/>
                    <a:gd name="T18" fmla="*/ 51 w 116"/>
                    <a:gd name="T19" fmla="*/ 1 h 48"/>
                    <a:gd name="T20" fmla="*/ 66 w 116"/>
                    <a:gd name="T21" fmla="*/ 0 h 48"/>
                    <a:gd name="T22" fmla="*/ 88 w 116"/>
                    <a:gd name="T23" fmla="*/ 5 h 48"/>
                    <a:gd name="T24" fmla="*/ 97 w 116"/>
                    <a:gd name="T25" fmla="*/ 10 h 48"/>
                    <a:gd name="T26" fmla="*/ 104 w 116"/>
                    <a:gd name="T27" fmla="*/ 19 h 48"/>
                    <a:gd name="T28" fmla="*/ 112 w 116"/>
                    <a:gd name="T29" fmla="*/ 30 h 48"/>
                    <a:gd name="T30" fmla="*/ 115 w 116"/>
                    <a:gd name="T31" fmla="*/ 40 h 48"/>
                    <a:gd name="T32" fmla="*/ 114 w 116"/>
                    <a:gd name="T33" fmla="*/ 44 h 48"/>
                    <a:gd name="T34" fmla="*/ 103 w 116"/>
                    <a:gd name="T35" fmla="*/ 45 h 48"/>
                    <a:gd name="T36" fmla="*/ 95 w 116"/>
                    <a:gd name="T37" fmla="*/ 45 h 48"/>
                    <a:gd name="T38" fmla="*/ 84 w 116"/>
                    <a:gd name="T39" fmla="*/ 46 h 48"/>
                    <a:gd name="T40" fmla="*/ 87 w 116"/>
                    <a:gd name="T41" fmla="*/ 37 h 48"/>
                    <a:gd name="T42" fmla="*/ 87 w 116"/>
                    <a:gd name="T43" fmla="*/ 31 h 48"/>
                    <a:gd name="T44" fmla="*/ 86 w 116"/>
                    <a:gd name="T45" fmla="*/ 26 h 48"/>
                    <a:gd name="T46" fmla="*/ 87 w 116"/>
                    <a:gd name="T47" fmla="*/ 20 h 48"/>
                    <a:gd name="T48" fmla="*/ 74 w 116"/>
                    <a:gd name="T49" fmla="*/ 17 h 48"/>
                    <a:gd name="T50" fmla="*/ 70 w 116"/>
                    <a:gd name="T51" fmla="*/ 11 h 48"/>
                    <a:gd name="T52" fmla="*/ 59 w 116"/>
                    <a:gd name="T53" fmla="*/ 15 h 48"/>
                    <a:gd name="T54" fmla="*/ 44 w 116"/>
                    <a:gd name="T55" fmla="*/ 22 h 48"/>
                    <a:gd name="T56" fmla="*/ 50 w 116"/>
                    <a:gd name="T57" fmla="*/ 19 h 48"/>
                    <a:gd name="T58" fmla="*/ 37 w 116"/>
                    <a:gd name="T59" fmla="*/ 24 h 48"/>
                    <a:gd name="T60" fmla="*/ 37 w 116"/>
                    <a:gd name="T61" fmla="*/ 33 h 48"/>
                    <a:gd name="T62" fmla="*/ 40 w 116"/>
                    <a:gd name="T63" fmla="*/ 37 h 48"/>
                    <a:gd name="T64" fmla="*/ 44 w 116"/>
                    <a:gd name="T65" fmla="*/ 41 h 48"/>
                    <a:gd name="T66" fmla="*/ 47 w 116"/>
                    <a:gd name="T67" fmla="*/ 47 h 48"/>
                    <a:gd name="T68" fmla="*/ 33 w 116"/>
                    <a:gd name="T69" fmla="*/ 47 h 48"/>
                    <a:gd name="T70" fmla="*/ 39 w 116"/>
                    <a:gd name="T71" fmla="*/ 47 h 48"/>
                    <a:gd name="T72" fmla="*/ 20 w 116"/>
                    <a:gd name="T73" fmla="*/ 45 h 48"/>
                    <a:gd name="T74" fmla="*/ 19 w 116"/>
                    <a:gd name="T75" fmla="*/ 45 h 48"/>
                    <a:gd name="T76" fmla="*/ 12 w 116"/>
                    <a:gd name="T77" fmla="*/ 46 h 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6"/>
                    <a:gd name="T118" fmla="*/ 0 h 48"/>
                    <a:gd name="T119" fmla="*/ 116 w 116"/>
                    <a:gd name="T120" fmla="*/ 48 h 4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6" h="48">
                      <a:moveTo>
                        <a:pt x="12" y="46"/>
                      </a:moveTo>
                      <a:lnTo>
                        <a:pt x="7" y="47"/>
                      </a:lnTo>
                      <a:lnTo>
                        <a:pt x="0" y="45"/>
                      </a:lnTo>
                      <a:lnTo>
                        <a:pt x="3" y="38"/>
                      </a:lnTo>
                      <a:lnTo>
                        <a:pt x="7" y="29"/>
                      </a:lnTo>
                      <a:lnTo>
                        <a:pt x="14" y="18"/>
                      </a:lnTo>
                      <a:lnTo>
                        <a:pt x="19" y="12"/>
                      </a:lnTo>
                      <a:lnTo>
                        <a:pt x="23" y="7"/>
                      </a:lnTo>
                      <a:lnTo>
                        <a:pt x="33" y="3"/>
                      </a:lnTo>
                      <a:lnTo>
                        <a:pt x="51" y="1"/>
                      </a:lnTo>
                      <a:lnTo>
                        <a:pt x="66" y="0"/>
                      </a:lnTo>
                      <a:lnTo>
                        <a:pt x="88" y="5"/>
                      </a:lnTo>
                      <a:lnTo>
                        <a:pt x="97" y="10"/>
                      </a:lnTo>
                      <a:lnTo>
                        <a:pt x="104" y="19"/>
                      </a:lnTo>
                      <a:lnTo>
                        <a:pt x="112" y="30"/>
                      </a:lnTo>
                      <a:lnTo>
                        <a:pt x="115" y="40"/>
                      </a:lnTo>
                      <a:lnTo>
                        <a:pt x="114" y="44"/>
                      </a:lnTo>
                      <a:lnTo>
                        <a:pt x="103" y="45"/>
                      </a:lnTo>
                      <a:lnTo>
                        <a:pt x="95" y="45"/>
                      </a:lnTo>
                      <a:lnTo>
                        <a:pt x="84" y="46"/>
                      </a:lnTo>
                      <a:lnTo>
                        <a:pt x="87" y="37"/>
                      </a:lnTo>
                      <a:lnTo>
                        <a:pt x="87" y="31"/>
                      </a:lnTo>
                      <a:lnTo>
                        <a:pt x="86" y="26"/>
                      </a:lnTo>
                      <a:lnTo>
                        <a:pt x="87" y="20"/>
                      </a:lnTo>
                      <a:lnTo>
                        <a:pt x="74" y="17"/>
                      </a:lnTo>
                      <a:lnTo>
                        <a:pt x="70" y="11"/>
                      </a:lnTo>
                      <a:lnTo>
                        <a:pt x="59" y="15"/>
                      </a:lnTo>
                      <a:lnTo>
                        <a:pt x="44" y="22"/>
                      </a:lnTo>
                      <a:lnTo>
                        <a:pt x="50" y="19"/>
                      </a:lnTo>
                      <a:lnTo>
                        <a:pt x="37" y="24"/>
                      </a:lnTo>
                      <a:lnTo>
                        <a:pt x="37" y="33"/>
                      </a:lnTo>
                      <a:lnTo>
                        <a:pt x="40" y="37"/>
                      </a:lnTo>
                      <a:lnTo>
                        <a:pt x="44" y="41"/>
                      </a:lnTo>
                      <a:lnTo>
                        <a:pt x="47" y="47"/>
                      </a:lnTo>
                      <a:lnTo>
                        <a:pt x="33" y="47"/>
                      </a:lnTo>
                      <a:lnTo>
                        <a:pt x="39" y="47"/>
                      </a:lnTo>
                      <a:lnTo>
                        <a:pt x="20" y="45"/>
                      </a:lnTo>
                      <a:lnTo>
                        <a:pt x="19" y="45"/>
                      </a:lnTo>
                      <a:lnTo>
                        <a:pt x="12" y="46"/>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15" name="Freeform 689"/>
                <p:cNvSpPr>
                  <a:spLocks/>
                </p:cNvSpPr>
                <p:nvPr/>
              </p:nvSpPr>
              <p:spPr bwMode="auto">
                <a:xfrm>
                  <a:off x="1435" y="2640"/>
                  <a:ext cx="192" cy="247"/>
                </a:xfrm>
                <a:custGeom>
                  <a:avLst/>
                  <a:gdLst>
                    <a:gd name="T0" fmla="*/ 77 w 192"/>
                    <a:gd name="T1" fmla="*/ 0 h 247"/>
                    <a:gd name="T2" fmla="*/ 30 w 192"/>
                    <a:gd name="T3" fmla="*/ 14 h 247"/>
                    <a:gd name="T4" fmla="*/ 24 w 192"/>
                    <a:gd name="T5" fmla="*/ 18 h 247"/>
                    <a:gd name="T6" fmla="*/ 0 w 192"/>
                    <a:gd name="T7" fmla="*/ 80 h 247"/>
                    <a:gd name="T8" fmla="*/ 36 w 192"/>
                    <a:gd name="T9" fmla="*/ 83 h 247"/>
                    <a:gd name="T10" fmla="*/ 41 w 192"/>
                    <a:gd name="T11" fmla="*/ 67 h 247"/>
                    <a:gd name="T12" fmla="*/ 55 w 192"/>
                    <a:gd name="T13" fmla="*/ 100 h 247"/>
                    <a:gd name="T14" fmla="*/ 32 w 192"/>
                    <a:gd name="T15" fmla="*/ 174 h 247"/>
                    <a:gd name="T16" fmla="*/ 44 w 192"/>
                    <a:gd name="T17" fmla="*/ 245 h 247"/>
                    <a:gd name="T18" fmla="*/ 58 w 192"/>
                    <a:gd name="T19" fmla="*/ 246 h 247"/>
                    <a:gd name="T20" fmla="*/ 78 w 192"/>
                    <a:gd name="T21" fmla="*/ 245 h 247"/>
                    <a:gd name="T22" fmla="*/ 106 w 192"/>
                    <a:gd name="T23" fmla="*/ 244 h 247"/>
                    <a:gd name="T24" fmla="*/ 132 w 192"/>
                    <a:gd name="T25" fmla="*/ 244 h 247"/>
                    <a:gd name="T26" fmla="*/ 153 w 192"/>
                    <a:gd name="T27" fmla="*/ 244 h 247"/>
                    <a:gd name="T28" fmla="*/ 161 w 192"/>
                    <a:gd name="T29" fmla="*/ 142 h 247"/>
                    <a:gd name="T30" fmla="*/ 140 w 192"/>
                    <a:gd name="T31" fmla="*/ 97 h 247"/>
                    <a:gd name="T32" fmla="*/ 148 w 192"/>
                    <a:gd name="T33" fmla="*/ 72 h 247"/>
                    <a:gd name="T34" fmla="*/ 153 w 192"/>
                    <a:gd name="T35" fmla="*/ 81 h 247"/>
                    <a:gd name="T36" fmla="*/ 191 w 192"/>
                    <a:gd name="T37" fmla="*/ 76 h 247"/>
                    <a:gd name="T38" fmla="*/ 162 w 192"/>
                    <a:gd name="T39" fmla="*/ 17 h 247"/>
                    <a:gd name="T40" fmla="*/ 113 w 192"/>
                    <a:gd name="T41" fmla="*/ 0 h 247"/>
                    <a:gd name="T42" fmla="*/ 77 w 192"/>
                    <a:gd name="T43" fmla="*/ 0 h 2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92"/>
                    <a:gd name="T67" fmla="*/ 0 h 247"/>
                    <a:gd name="T68" fmla="*/ 192 w 192"/>
                    <a:gd name="T69" fmla="*/ 247 h 24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92" h="247">
                      <a:moveTo>
                        <a:pt x="77" y="0"/>
                      </a:moveTo>
                      <a:lnTo>
                        <a:pt x="30" y="14"/>
                      </a:lnTo>
                      <a:lnTo>
                        <a:pt x="24" y="18"/>
                      </a:lnTo>
                      <a:lnTo>
                        <a:pt x="0" y="80"/>
                      </a:lnTo>
                      <a:lnTo>
                        <a:pt x="36" y="83"/>
                      </a:lnTo>
                      <a:lnTo>
                        <a:pt x="41" y="67"/>
                      </a:lnTo>
                      <a:lnTo>
                        <a:pt x="55" y="100"/>
                      </a:lnTo>
                      <a:lnTo>
                        <a:pt x="32" y="174"/>
                      </a:lnTo>
                      <a:lnTo>
                        <a:pt x="44" y="245"/>
                      </a:lnTo>
                      <a:lnTo>
                        <a:pt x="58" y="246"/>
                      </a:lnTo>
                      <a:lnTo>
                        <a:pt x="78" y="245"/>
                      </a:lnTo>
                      <a:lnTo>
                        <a:pt x="106" y="244"/>
                      </a:lnTo>
                      <a:lnTo>
                        <a:pt x="132" y="244"/>
                      </a:lnTo>
                      <a:lnTo>
                        <a:pt x="153" y="244"/>
                      </a:lnTo>
                      <a:lnTo>
                        <a:pt x="161" y="142"/>
                      </a:lnTo>
                      <a:lnTo>
                        <a:pt x="140" y="97"/>
                      </a:lnTo>
                      <a:lnTo>
                        <a:pt x="148" y="72"/>
                      </a:lnTo>
                      <a:lnTo>
                        <a:pt x="153" y="81"/>
                      </a:lnTo>
                      <a:lnTo>
                        <a:pt x="191" y="76"/>
                      </a:lnTo>
                      <a:lnTo>
                        <a:pt x="162" y="17"/>
                      </a:lnTo>
                      <a:lnTo>
                        <a:pt x="113" y="0"/>
                      </a:lnTo>
                      <a:lnTo>
                        <a:pt x="77" y="0"/>
                      </a:lnTo>
                    </a:path>
                  </a:pathLst>
                </a:custGeom>
                <a:solidFill>
                  <a:srgbClr val="001F9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nvGrpSpPr>
                <p:cNvPr id="216" name="Group 690"/>
                <p:cNvGrpSpPr>
                  <a:grpSpLocks/>
                </p:cNvGrpSpPr>
                <p:nvPr/>
              </p:nvGrpSpPr>
              <p:grpSpPr bwMode="auto">
                <a:xfrm>
                  <a:off x="1491" y="2641"/>
                  <a:ext cx="87" cy="102"/>
                  <a:chOff x="1491" y="2641"/>
                  <a:chExt cx="87" cy="102"/>
                </a:xfrm>
              </p:grpSpPr>
              <p:sp>
                <p:nvSpPr>
                  <p:cNvPr id="221" name="Freeform 691"/>
                  <p:cNvSpPr>
                    <a:spLocks/>
                  </p:cNvSpPr>
                  <p:nvPr/>
                </p:nvSpPr>
                <p:spPr bwMode="auto">
                  <a:xfrm>
                    <a:off x="1511" y="2641"/>
                    <a:ext cx="45" cy="13"/>
                  </a:xfrm>
                  <a:custGeom>
                    <a:avLst/>
                    <a:gdLst>
                      <a:gd name="T0" fmla="*/ 0 w 45"/>
                      <a:gd name="T1" fmla="*/ 1 h 13"/>
                      <a:gd name="T2" fmla="*/ 10 w 45"/>
                      <a:gd name="T3" fmla="*/ 12 h 13"/>
                      <a:gd name="T4" fmla="*/ 23 w 45"/>
                      <a:gd name="T5" fmla="*/ 0 h 13"/>
                      <a:gd name="T6" fmla="*/ 36 w 45"/>
                      <a:gd name="T7" fmla="*/ 12 h 13"/>
                      <a:gd name="T8" fmla="*/ 44 w 45"/>
                      <a:gd name="T9" fmla="*/ 1 h 13"/>
                      <a:gd name="T10" fmla="*/ 0 w 45"/>
                      <a:gd name="T11" fmla="*/ 1 h 13"/>
                      <a:gd name="T12" fmla="*/ 0 60000 65536"/>
                      <a:gd name="T13" fmla="*/ 0 60000 65536"/>
                      <a:gd name="T14" fmla="*/ 0 60000 65536"/>
                      <a:gd name="T15" fmla="*/ 0 60000 65536"/>
                      <a:gd name="T16" fmla="*/ 0 60000 65536"/>
                      <a:gd name="T17" fmla="*/ 0 60000 65536"/>
                      <a:gd name="T18" fmla="*/ 0 w 45"/>
                      <a:gd name="T19" fmla="*/ 0 h 13"/>
                      <a:gd name="T20" fmla="*/ 45 w 45"/>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45" h="13">
                        <a:moveTo>
                          <a:pt x="0" y="1"/>
                        </a:moveTo>
                        <a:lnTo>
                          <a:pt x="10" y="12"/>
                        </a:lnTo>
                        <a:lnTo>
                          <a:pt x="23" y="0"/>
                        </a:lnTo>
                        <a:lnTo>
                          <a:pt x="36" y="12"/>
                        </a:lnTo>
                        <a:lnTo>
                          <a:pt x="44" y="1"/>
                        </a:lnTo>
                        <a:lnTo>
                          <a:pt x="0" y="1"/>
                        </a:lnTo>
                      </a:path>
                    </a:pathLst>
                  </a:custGeom>
                  <a:solidFill>
                    <a:srgbClr val="00007F"/>
                  </a:solidFill>
                  <a:ln w="12700" cap="rnd" cmpd="sng">
                    <a:solidFill>
                      <a:srgbClr val="00007F"/>
                    </a:solidFill>
                    <a:prstDash val="solid"/>
                    <a:round/>
                    <a:headEnd type="none" w="med" len="med"/>
                    <a:tailEnd type="none" w="med" len="med"/>
                  </a:ln>
                </p:spPr>
                <p:txBody>
                  <a:bodyPr/>
                  <a:lstStyle/>
                  <a:p>
                    <a:endParaRPr lang="zh-CN" altLang="en-US"/>
                  </a:p>
                </p:txBody>
              </p:sp>
              <p:sp>
                <p:nvSpPr>
                  <p:cNvPr id="222" name="Freeform 692"/>
                  <p:cNvSpPr>
                    <a:spLocks/>
                  </p:cNvSpPr>
                  <p:nvPr/>
                </p:nvSpPr>
                <p:spPr bwMode="auto">
                  <a:xfrm>
                    <a:off x="1534" y="2643"/>
                    <a:ext cx="4" cy="98"/>
                  </a:xfrm>
                  <a:custGeom>
                    <a:avLst/>
                    <a:gdLst>
                      <a:gd name="T0" fmla="*/ 0 w 4"/>
                      <a:gd name="T1" fmla="*/ 0 h 98"/>
                      <a:gd name="T2" fmla="*/ 3 w 4"/>
                      <a:gd name="T3" fmla="*/ 40 h 98"/>
                      <a:gd name="T4" fmla="*/ 3 w 4"/>
                      <a:gd name="T5" fmla="*/ 97 h 98"/>
                      <a:gd name="T6" fmla="*/ 0 w 4"/>
                      <a:gd name="T7" fmla="*/ 0 h 98"/>
                      <a:gd name="T8" fmla="*/ 0 60000 65536"/>
                      <a:gd name="T9" fmla="*/ 0 60000 65536"/>
                      <a:gd name="T10" fmla="*/ 0 60000 65536"/>
                      <a:gd name="T11" fmla="*/ 0 60000 65536"/>
                      <a:gd name="T12" fmla="*/ 0 w 4"/>
                      <a:gd name="T13" fmla="*/ 0 h 98"/>
                      <a:gd name="T14" fmla="*/ 4 w 4"/>
                      <a:gd name="T15" fmla="*/ 98 h 98"/>
                    </a:gdLst>
                    <a:ahLst/>
                    <a:cxnLst>
                      <a:cxn ang="T8">
                        <a:pos x="T0" y="T1"/>
                      </a:cxn>
                      <a:cxn ang="T9">
                        <a:pos x="T2" y="T3"/>
                      </a:cxn>
                      <a:cxn ang="T10">
                        <a:pos x="T4" y="T5"/>
                      </a:cxn>
                      <a:cxn ang="T11">
                        <a:pos x="T6" y="T7"/>
                      </a:cxn>
                    </a:cxnLst>
                    <a:rect l="T12" t="T13" r="T14" b="T15"/>
                    <a:pathLst>
                      <a:path w="4" h="98">
                        <a:moveTo>
                          <a:pt x="0" y="0"/>
                        </a:moveTo>
                        <a:lnTo>
                          <a:pt x="3" y="40"/>
                        </a:lnTo>
                        <a:lnTo>
                          <a:pt x="3" y="97"/>
                        </a:lnTo>
                        <a:lnTo>
                          <a:pt x="0" y="0"/>
                        </a:lnTo>
                      </a:path>
                    </a:pathLst>
                  </a:custGeom>
                  <a:solidFill>
                    <a:srgbClr val="00007F"/>
                  </a:solidFill>
                  <a:ln w="12700" cap="rnd" cmpd="sng">
                    <a:solidFill>
                      <a:srgbClr val="00007F"/>
                    </a:solidFill>
                    <a:prstDash val="solid"/>
                    <a:round/>
                    <a:headEnd type="none" w="med" len="med"/>
                    <a:tailEnd type="none" w="med" len="med"/>
                  </a:ln>
                </p:spPr>
                <p:txBody>
                  <a:bodyPr/>
                  <a:lstStyle/>
                  <a:p>
                    <a:endParaRPr lang="zh-CN" altLang="en-US"/>
                  </a:p>
                </p:txBody>
              </p:sp>
              <p:sp>
                <p:nvSpPr>
                  <p:cNvPr id="223" name="Freeform 693"/>
                  <p:cNvSpPr>
                    <a:spLocks/>
                  </p:cNvSpPr>
                  <p:nvPr/>
                </p:nvSpPr>
                <p:spPr bwMode="auto">
                  <a:xfrm>
                    <a:off x="1491" y="2739"/>
                    <a:ext cx="87" cy="4"/>
                  </a:xfrm>
                  <a:custGeom>
                    <a:avLst/>
                    <a:gdLst>
                      <a:gd name="T0" fmla="*/ 0 w 87"/>
                      <a:gd name="T1" fmla="*/ 3 h 4"/>
                      <a:gd name="T2" fmla="*/ 47 w 87"/>
                      <a:gd name="T3" fmla="*/ 0 h 4"/>
                      <a:gd name="T4" fmla="*/ 86 w 87"/>
                      <a:gd name="T5" fmla="*/ 1 h 4"/>
                      <a:gd name="T6" fmla="*/ 0 w 87"/>
                      <a:gd name="T7" fmla="*/ 3 h 4"/>
                      <a:gd name="T8" fmla="*/ 0 60000 65536"/>
                      <a:gd name="T9" fmla="*/ 0 60000 65536"/>
                      <a:gd name="T10" fmla="*/ 0 60000 65536"/>
                      <a:gd name="T11" fmla="*/ 0 60000 65536"/>
                      <a:gd name="T12" fmla="*/ 0 w 87"/>
                      <a:gd name="T13" fmla="*/ 0 h 4"/>
                      <a:gd name="T14" fmla="*/ 87 w 87"/>
                      <a:gd name="T15" fmla="*/ 4 h 4"/>
                    </a:gdLst>
                    <a:ahLst/>
                    <a:cxnLst>
                      <a:cxn ang="T8">
                        <a:pos x="T0" y="T1"/>
                      </a:cxn>
                      <a:cxn ang="T9">
                        <a:pos x="T2" y="T3"/>
                      </a:cxn>
                      <a:cxn ang="T10">
                        <a:pos x="T4" y="T5"/>
                      </a:cxn>
                      <a:cxn ang="T11">
                        <a:pos x="T6" y="T7"/>
                      </a:cxn>
                    </a:cxnLst>
                    <a:rect l="T12" t="T13" r="T14" b="T15"/>
                    <a:pathLst>
                      <a:path w="87" h="4">
                        <a:moveTo>
                          <a:pt x="0" y="3"/>
                        </a:moveTo>
                        <a:lnTo>
                          <a:pt x="47" y="0"/>
                        </a:lnTo>
                        <a:lnTo>
                          <a:pt x="86" y="1"/>
                        </a:lnTo>
                        <a:lnTo>
                          <a:pt x="0" y="3"/>
                        </a:lnTo>
                      </a:path>
                    </a:pathLst>
                  </a:custGeom>
                  <a:solidFill>
                    <a:srgbClr val="00007F"/>
                  </a:solidFill>
                  <a:ln w="12700" cap="rnd" cmpd="sng">
                    <a:solidFill>
                      <a:srgbClr val="00007F"/>
                    </a:solidFill>
                    <a:prstDash val="solid"/>
                    <a:round/>
                    <a:headEnd type="none" w="med" len="med"/>
                    <a:tailEnd type="none" w="med" len="med"/>
                  </a:ln>
                </p:spPr>
                <p:txBody>
                  <a:bodyPr/>
                  <a:lstStyle/>
                  <a:p>
                    <a:endParaRPr lang="zh-CN" altLang="en-US"/>
                  </a:p>
                </p:txBody>
              </p:sp>
            </p:grpSp>
            <p:grpSp>
              <p:nvGrpSpPr>
                <p:cNvPr id="217" name="Group 694"/>
                <p:cNvGrpSpPr>
                  <a:grpSpLocks/>
                </p:cNvGrpSpPr>
                <p:nvPr/>
              </p:nvGrpSpPr>
              <p:grpSpPr bwMode="auto">
                <a:xfrm>
                  <a:off x="1469" y="2993"/>
                  <a:ext cx="111" cy="38"/>
                  <a:chOff x="1469" y="2993"/>
                  <a:chExt cx="111" cy="38"/>
                </a:xfrm>
              </p:grpSpPr>
              <p:sp>
                <p:nvSpPr>
                  <p:cNvPr id="219" name="Freeform 695"/>
                  <p:cNvSpPr>
                    <a:spLocks/>
                  </p:cNvSpPr>
                  <p:nvPr/>
                </p:nvSpPr>
                <p:spPr bwMode="auto">
                  <a:xfrm>
                    <a:off x="1469" y="2997"/>
                    <a:ext cx="42" cy="34"/>
                  </a:xfrm>
                  <a:custGeom>
                    <a:avLst/>
                    <a:gdLst>
                      <a:gd name="T0" fmla="*/ 8 w 42"/>
                      <a:gd name="T1" fmla="*/ 16 h 34"/>
                      <a:gd name="T2" fmla="*/ 2 w 42"/>
                      <a:gd name="T3" fmla="*/ 21 h 34"/>
                      <a:gd name="T4" fmla="*/ 0 w 42"/>
                      <a:gd name="T5" fmla="*/ 25 h 34"/>
                      <a:gd name="T6" fmla="*/ 0 w 42"/>
                      <a:gd name="T7" fmla="*/ 28 h 34"/>
                      <a:gd name="T8" fmla="*/ 1 w 42"/>
                      <a:gd name="T9" fmla="*/ 30 h 34"/>
                      <a:gd name="T10" fmla="*/ 4 w 42"/>
                      <a:gd name="T11" fmla="*/ 32 h 34"/>
                      <a:gd name="T12" fmla="*/ 9 w 42"/>
                      <a:gd name="T13" fmla="*/ 33 h 34"/>
                      <a:gd name="T14" fmla="*/ 16 w 42"/>
                      <a:gd name="T15" fmla="*/ 33 h 34"/>
                      <a:gd name="T16" fmla="*/ 23 w 42"/>
                      <a:gd name="T17" fmla="*/ 31 h 34"/>
                      <a:gd name="T18" fmla="*/ 29 w 42"/>
                      <a:gd name="T19" fmla="*/ 28 h 34"/>
                      <a:gd name="T20" fmla="*/ 33 w 42"/>
                      <a:gd name="T21" fmla="*/ 23 h 34"/>
                      <a:gd name="T22" fmla="*/ 36 w 42"/>
                      <a:gd name="T23" fmla="*/ 15 h 34"/>
                      <a:gd name="T24" fmla="*/ 41 w 42"/>
                      <a:gd name="T25" fmla="*/ 6 h 34"/>
                      <a:gd name="T26" fmla="*/ 40 w 42"/>
                      <a:gd name="T27" fmla="*/ 0 h 34"/>
                      <a:gd name="T28" fmla="*/ 32 w 42"/>
                      <a:gd name="T29" fmla="*/ 13 h 34"/>
                      <a:gd name="T30" fmla="*/ 25 w 42"/>
                      <a:gd name="T31" fmla="*/ 21 h 34"/>
                      <a:gd name="T32" fmla="*/ 15 w 42"/>
                      <a:gd name="T33" fmla="*/ 21 h 34"/>
                      <a:gd name="T34" fmla="*/ 6 w 42"/>
                      <a:gd name="T35" fmla="*/ 20 h 34"/>
                      <a:gd name="T36" fmla="*/ 8 w 42"/>
                      <a:gd name="T37" fmla="*/ 16 h 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
                      <a:gd name="T58" fmla="*/ 0 h 34"/>
                      <a:gd name="T59" fmla="*/ 42 w 42"/>
                      <a:gd name="T60" fmla="*/ 34 h 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 h="34">
                        <a:moveTo>
                          <a:pt x="8" y="16"/>
                        </a:moveTo>
                        <a:lnTo>
                          <a:pt x="2" y="21"/>
                        </a:lnTo>
                        <a:lnTo>
                          <a:pt x="0" y="25"/>
                        </a:lnTo>
                        <a:lnTo>
                          <a:pt x="0" y="28"/>
                        </a:lnTo>
                        <a:lnTo>
                          <a:pt x="1" y="30"/>
                        </a:lnTo>
                        <a:lnTo>
                          <a:pt x="4" y="32"/>
                        </a:lnTo>
                        <a:lnTo>
                          <a:pt x="9" y="33"/>
                        </a:lnTo>
                        <a:lnTo>
                          <a:pt x="16" y="33"/>
                        </a:lnTo>
                        <a:lnTo>
                          <a:pt x="23" y="31"/>
                        </a:lnTo>
                        <a:lnTo>
                          <a:pt x="29" y="28"/>
                        </a:lnTo>
                        <a:lnTo>
                          <a:pt x="33" y="23"/>
                        </a:lnTo>
                        <a:lnTo>
                          <a:pt x="36" y="15"/>
                        </a:lnTo>
                        <a:lnTo>
                          <a:pt x="41" y="6"/>
                        </a:lnTo>
                        <a:lnTo>
                          <a:pt x="40" y="0"/>
                        </a:lnTo>
                        <a:lnTo>
                          <a:pt x="32" y="13"/>
                        </a:lnTo>
                        <a:lnTo>
                          <a:pt x="25" y="21"/>
                        </a:lnTo>
                        <a:lnTo>
                          <a:pt x="15" y="21"/>
                        </a:lnTo>
                        <a:lnTo>
                          <a:pt x="6" y="20"/>
                        </a:lnTo>
                        <a:lnTo>
                          <a:pt x="8" y="16"/>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20" name="Freeform 696"/>
                  <p:cNvSpPr>
                    <a:spLocks/>
                  </p:cNvSpPr>
                  <p:nvPr/>
                </p:nvSpPr>
                <p:spPr bwMode="auto">
                  <a:xfrm>
                    <a:off x="1533" y="2993"/>
                    <a:ext cx="47" cy="38"/>
                  </a:xfrm>
                  <a:custGeom>
                    <a:avLst/>
                    <a:gdLst>
                      <a:gd name="T0" fmla="*/ 1 w 47"/>
                      <a:gd name="T1" fmla="*/ 0 h 38"/>
                      <a:gd name="T2" fmla="*/ 0 w 47"/>
                      <a:gd name="T3" fmla="*/ 4 h 38"/>
                      <a:gd name="T4" fmla="*/ 6 w 47"/>
                      <a:gd name="T5" fmla="*/ 13 h 38"/>
                      <a:gd name="T6" fmla="*/ 10 w 47"/>
                      <a:gd name="T7" fmla="*/ 21 h 38"/>
                      <a:gd name="T8" fmla="*/ 15 w 47"/>
                      <a:gd name="T9" fmla="*/ 28 h 38"/>
                      <a:gd name="T10" fmla="*/ 19 w 47"/>
                      <a:gd name="T11" fmla="*/ 32 h 38"/>
                      <a:gd name="T12" fmla="*/ 24 w 47"/>
                      <a:gd name="T13" fmla="*/ 35 h 38"/>
                      <a:gd name="T14" fmla="*/ 30 w 47"/>
                      <a:gd name="T15" fmla="*/ 36 h 38"/>
                      <a:gd name="T16" fmla="*/ 37 w 47"/>
                      <a:gd name="T17" fmla="*/ 37 h 38"/>
                      <a:gd name="T18" fmla="*/ 41 w 47"/>
                      <a:gd name="T19" fmla="*/ 36 h 38"/>
                      <a:gd name="T20" fmla="*/ 44 w 47"/>
                      <a:gd name="T21" fmla="*/ 35 h 38"/>
                      <a:gd name="T22" fmla="*/ 46 w 47"/>
                      <a:gd name="T23" fmla="*/ 31 h 38"/>
                      <a:gd name="T24" fmla="*/ 45 w 47"/>
                      <a:gd name="T25" fmla="*/ 26 h 38"/>
                      <a:gd name="T26" fmla="*/ 41 w 47"/>
                      <a:gd name="T27" fmla="*/ 20 h 38"/>
                      <a:gd name="T28" fmla="*/ 38 w 47"/>
                      <a:gd name="T29" fmla="*/ 17 h 38"/>
                      <a:gd name="T30" fmla="*/ 37 w 47"/>
                      <a:gd name="T31" fmla="*/ 20 h 38"/>
                      <a:gd name="T32" fmla="*/ 35 w 47"/>
                      <a:gd name="T33" fmla="*/ 21 h 38"/>
                      <a:gd name="T34" fmla="*/ 29 w 47"/>
                      <a:gd name="T35" fmla="*/ 22 h 38"/>
                      <a:gd name="T36" fmla="*/ 24 w 47"/>
                      <a:gd name="T37" fmla="*/ 23 h 38"/>
                      <a:gd name="T38" fmla="*/ 15 w 47"/>
                      <a:gd name="T39" fmla="*/ 22 h 38"/>
                      <a:gd name="T40" fmla="*/ 6 w 47"/>
                      <a:gd name="T41" fmla="*/ 7 h 38"/>
                      <a:gd name="T42" fmla="*/ 1 w 47"/>
                      <a:gd name="T43" fmla="*/ 0 h 3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7"/>
                      <a:gd name="T67" fmla="*/ 0 h 38"/>
                      <a:gd name="T68" fmla="*/ 47 w 47"/>
                      <a:gd name="T69" fmla="*/ 38 h 3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7" h="38">
                        <a:moveTo>
                          <a:pt x="1" y="0"/>
                        </a:moveTo>
                        <a:lnTo>
                          <a:pt x="0" y="4"/>
                        </a:lnTo>
                        <a:lnTo>
                          <a:pt x="6" y="13"/>
                        </a:lnTo>
                        <a:lnTo>
                          <a:pt x="10" y="21"/>
                        </a:lnTo>
                        <a:lnTo>
                          <a:pt x="15" y="28"/>
                        </a:lnTo>
                        <a:lnTo>
                          <a:pt x="19" y="32"/>
                        </a:lnTo>
                        <a:lnTo>
                          <a:pt x="24" y="35"/>
                        </a:lnTo>
                        <a:lnTo>
                          <a:pt x="30" y="36"/>
                        </a:lnTo>
                        <a:lnTo>
                          <a:pt x="37" y="37"/>
                        </a:lnTo>
                        <a:lnTo>
                          <a:pt x="41" y="36"/>
                        </a:lnTo>
                        <a:lnTo>
                          <a:pt x="44" y="35"/>
                        </a:lnTo>
                        <a:lnTo>
                          <a:pt x="46" y="31"/>
                        </a:lnTo>
                        <a:lnTo>
                          <a:pt x="45" y="26"/>
                        </a:lnTo>
                        <a:lnTo>
                          <a:pt x="41" y="20"/>
                        </a:lnTo>
                        <a:lnTo>
                          <a:pt x="38" y="17"/>
                        </a:lnTo>
                        <a:lnTo>
                          <a:pt x="37" y="20"/>
                        </a:lnTo>
                        <a:lnTo>
                          <a:pt x="35" y="21"/>
                        </a:lnTo>
                        <a:lnTo>
                          <a:pt x="29" y="22"/>
                        </a:lnTo>
                        <a:lnTo>
                          <a:pt x="24" y="23"/>
                        </a:lnTo>
                        <a:lnTo>
                          <a:pt x="15" y="22"/>
                        </a:lnTo>
                        <a:lnTo>
                          <a:pt x="6" y="7"/>
                        </a:lnTo>
                        <a:lnTo>
                          <a:pt x="1"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218" name="Freeform 697"/>
                <p:cNvSpPr>
                  <a:spLocks/>
                </p:cNvSpPr>
                <p:nvPr/>
              </p:nvSpPr>
              <p:spPr bwMode="auto">
                <a:xfrm>
                  <a:off x="1533" y="2617"/>
                  <a:ext cx="18" cy="3"/>
                </a:xfrm>
                <a:custGeom>
                  <a:avLst/>
                  <a:gdLst>
                    <a:gd name="T0" fmla="*/ 0 w 18"/>
                    <a:gd name="T1" fmla="*/ 2 h 3"/>
                    <a:gd name="T2" fmla="*/ 5 w 18"/>
                    <a:gd name="T3" fmla="*/ 0 h 3"/>
                    <a:gd name="T4" fmla="*/ 8 w 18"/>
                    <a:gd name="T5" fmla="*/ 1 h 3"/>
                    <a:gd name="T6" fmla="*/ 14 w 18"/>
                    <a:gd name="T7" fmla="*/ 0 h 3"/>
                    <a:gd name="T8" fmla="*/ 17 w 18"/>
                    <a:gd name="T9" fmla="*/ 2 h 3"/>
                    <a:gd name="T10" fmla="*/ 0 60000 65536"/>
                    <a:gd name="T11" fmla="*/ 0 60000 65536"/>
                    <a:gd name="T12" fmla="*/ 0 60000 65536"/>
                    <a:gd name="T13" fmla="*/ 0 60000 65536"/>
                    <a:gd name="T14" fmla="*/ 0 60000 65536"/>
                    <a:gd name="T15" fmla="*/ 0 w 18"/>
                    <a:gd name="T16" fmla="*/ 0 h 3"/>
                    <a:gd name="T17" fmla="*/ 18 w 18"/>
                    <a:gd name="T18" fmla="*/ 3 h 3"/>
                  </a:gdLst>
                  <a:ahLst/>
                  <a:cxnLst>
                    <a:cxn ang="T10">
                      <a:pos x="T0" y="T1"/>
                    </a:cxn>
                    <a:cxn ang="T11">
                      <a:pos x="T2" y="T3"/>
                    </a:cxn>
                    <a:cxn ang="T12">
                      <a:pos x="T4" y="T5"/>
                    </a:cxn>
                    <a:cxn ang="T13">
                      <a:pos x="T6" y="T7"/>
                    </a:cxn>
                    <a:cxn ang="T14">
                      <a:pos x="T8" y="T9"/>
                    </a:cxn>
                  </a:cxnLst>
                  <a:rect l="T15" t="T16" r="T17" b="T18"/>
                  <a:pathLst>
                    <a:path w="18" h="3">
                      <a:moveTo>
                        <a:pt x="0" y="2"/>
                      </a:moveTo>
                      <a:lnTo>
                        <a:pt x="5" y="0"/>
                      </a:lnTo>
                      <a:lnTo>
                        <a:pt x="8" y="1"/>
                      </a:lnTo>
                      <a:lnTo>
                        <a:pt x="14" y="0"/>
                      </a:lnTo>
                      <a:lnTo>
                        <a:pt x="17" y="2"/>
                      </a:lnTo>
                    </a:path>
                  </a:pathLst>
                </a:custGeom>
                <a:noFill/>
                <a:ln w="12700" cap="rnd" cmpd="sng">
                  <a:solidFill>
                    <a:srgbClr val="FF009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67" name="Group 698"/>
              <p:cNvGrpSpPr>
                <a:grpSpLocks/>
              </p:cNvGrpSpPr>
              <p:nvPr/>
            </p:nvGrpSpPr>
            <p:grpSpPr bwMode="auto">
              <a:xfrm>
                <a:off x="1136" y="2523"/>
                <a:ext cx="236" cy="510"/>
                <a:chOff x="1136" y="2523"/>
                <a:chExt cx="236" cy="510"/>
              </a:xfrm>
            </p:grpSpPr>
            <p:grpSp>
              <p:nvGrpSpPr>
                <p:cNvPr id="190" name="Group 699"/>
                <p:cNvGrpSpPr>
                  <a:grpSpLocks/>
                </p:cNvGrpSpPr>
                <p:nvPr/>
              </p:nvGrpSpPr>
              <p:grpSpPr bwMode="auto">
                <a:xfrm>
                  <a:off x="1141" y="2985"/>
                  <a:ext cx="231" cy="48"/>
                  <a:chOff x="1141" y="2985"/>
                  <a:chExt cx="231" cy="48"/>
                </a:xfrm>
              </p:grpSpPr>
              <p:sp>
                <p:nvSpPr>
                  <p:cNvPr id="209" name="Freeform 700"/>
                  <p:cNvSpPr>
                    <a:spLocks/>
                  </p:cNvSpPr>
                  <p:nvPr/>
                </p:nvSpPr>
                <p:spPr bwMode="auto">
                  <a:xfrm>
                    <a:off x="1278" y="2985"/>
                    <a:ext cx="94" cy="29"/>
                  </a:xfrm>
                  <a:custGeom>
                    <a:avLst/>
                    <a:gdLst>
                      <a:gd name="T0" fmla="*/ 46 w 94"/>
                      <a:gd name="T1" fmla="*/ 0 h 29"/>
                      <a:gd name="T2" fmla="*/ 61 w 94"/>
                      <a:gd name="T3" fmla="*/ 7 h 29"/>
                      <a:gd name="T4" fmla="*/ 74 w 94"/>
                      <a:gd name="T5" fmla="*/ 15 h 29"/>
                      <a:gd name="T6" fmla="*/ 91 w 94"/>
                      <a:gd name="T7" fmla="*/ 22 h 29"/>
                      <a:gd name="T8" fmla="*/ 93 w 94"/>
                      <a:gd name="T9" fmla="*/ 26 h 29"/>
                      <a:gd name="T10" fmla="*/ 76 w 94"/>
                      <a:gd name="T11" fmla="*/ 28 h 29"/>
                      <a:gd name="T12" fmla="*/ 59 w 94"/>
                      <a:gd name="T13" fmla="*/ 27 h 29"/>
                      <a:gd name="T14" fmla="*/ 38 w 94"/>
                      <a:gd name="T15" fmla="*/ 22 h 29"/>
                      <a:gd name="T16" fmla="*/ 22 w 94"/>
                      <a:gd name="T17" fmla="*/ 18 h 29"/>
                      <a:gd name="T18" fmla="*/ 6 w 94"/>
                      <a:gd name="T19" fmla="*/ 17 h 29"/>
                      <a:gd name="T20" fmla="*/ 0 w 94"/>
                      <a:gd name="T21" fmla="*/ 14 h 29"/>
                      <a:gd name="T22" fmla="*/ 2 w 94"/>
                      <a:gd name="T23" fmla="*/ 2 h 29"/>
                      <a:gd name="T24" fmla="*/ 46 w 94"/>
                      <a:gd name="T25" fmla="*/ 0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4"/>
                      <a:gd name="T40" fmla="*/ 0 h 29"/>
                      <a:gd name="T41" fmla="*/ 94 w 94"/>
                      <a:gd name="T42" fmla="*/ 29 h 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4" h="29">
                        <a:moveTo>
                          <a:pt x="46" y="0"/>
                        </a:moveTo>
                        <a:lnTo>
                          <a:pt x="61" y="7"/>
                        </a:lnTo>
                        <a:lnTo>
                          <a:pt x="74" y="15"/>
                        </a:lnTo>
                        <a:lnTo>
                          <a:pt x="91" y="22"/>
                        </a:lnTo>
                        <a:lnTo>
                          <a:pt x="93" y="26"/>
                        </a:lnTo>
                        <a:lnTo>
                          <a:pt x="76" y="28"/>
                        </a:lnTo>
                        <a:lnTo>
                          <a:pt x="59" y="27"/>
                        </a:lnTo>
                        <a:lnTo>
                          <a:pt x="38" y="22"/>
                        </a:lnTo>
                        <a:lnTo>
                          <a:pt x="22" y="18"/>
                        </a:lnTo>
                        <a:lnTo>
                          <a:pt x="6" y="17"/>
                        </a:lnTo>
                        <a:lnTo>
                          <a:pt x="0" y="14"/>
                        </a:lnTo>
                        <a:lnTo>
                          <a:pt x="2" y="2"/>
                        </a:lnTo>
                        <a:lnTo>
                          <a:pt x="46" y="0"/>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10" name="Freeform 701"/>
                  <p:cNvSpPr>
                    <a:spLocks/>
                  </p:cNvSpPr>
                  <p:nvPr/>
                </p:nvSpPr>
                <p:spPr bwMode="auto">
                  <a:xfrm>
                    <a:off x="1141" y="3000"/>
                    <a:ext cx="56" cy="33"/>
                  </a:xfrm>
                  <a:custGeom>
                    <a:avLst/>
                    <a:gdLst>
                      <a:gd name="T0" fmla="*/ 54 w 56"/>
                      <a:gd name="T1" fmla="*/ 1 h 33"/>
                      <a:gd name="T2" fmla="*/ 55 w 56"/>
                      <a:gd name="T3" fmla="*/ 9 h 33"/>
                      <a:gd name="T4" fmla="*/ 47 w 56"/>
                      <a:gd name="T5" fmla="*/ 13 h 33"/>
                      <a:gd name="T6" fmla="*/ 46 w 56"/>
                      <a:gd name="T7" fmla="*/ 21 h 33"/>
                      <a:gd name="T8" fmla="*/ 33 w 56"/>
                      <a:gd name="T9" fmla="*/ 27 h 33"/>
                      <a:gd name="T10" fmla="*/ 23 w 56"/>
                      <a:gd name="T11" fmla="*/ 31 h 33"/>
                      <a:gd name="T12" fmla="*/ 13 w 56"/>
                      <a:gd name="T13" fmla="*/ 32 h 33"/>
                      <a:gd name="T14" fmla="*/ 5 w 56"/>
                      <a:gd name="T15" fmla="*/ 32 h 33"/>
                      <a:gd name="T16" fmla="*/ 0 w 56"/>
                      <a:gd name="T17" fmla="*/ 27 h 33"/>
                      <a:gd name="T18" fmla="*/ 1 w 56"/>
                      <a:gd name="T19" fmla="*/ 20 h 33"/>
                      <a:gd name="T20" fmla="*/ 11 w 56"/>
                      <a:gd name="T21" fmla="*/ 11 h 33"/>
                      <a:gd name="T22" fmla="*/ 24 w 56"/>
                      <a:gd name="T23" fmla="*/ 3 h 33"/>
                      <a:gd name="T24" fmla="*/ 25 w 56"/>
                      <a:gd name="T25" fmla="*/ 0 h 33"/>
                      <a:gd name="T26" fmla="*/ 54 w 56"/>
                      <a:gd name="T27" fmla="*/ 1 h 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33"/>
                      <a:gd name="T44" fmla="*/ 56 w 56"/>
                      <a:gd name="T45" fmla="*/ 33 h 3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33">
                        <a:moveTo>
                          <a:pt x="54" y="1"/>
                        </a:moveTo>
                        <a:lnTo>
                          <a:pt x="55" y="9"/>
                        </a:lnTo>
                        <a:lnTo>
                          <a:pt x="47" y="13"/>
                        </a:lnTo>
                        <a:lnTo>
                          <a:pt x="46" y="21"/>
                        </a:lnTo>
                        <a:lnTo>
                          <a:pt x="33" y="27"/>
                        </a:lnTo>
                        <a:lnTo>
                          <a:pt x="23" y="31"/>
                        </a:lnTo>
                        <a:lnTo>
                          <a:pt x="13" y="32"/>
                        </a:lnTo>
                        <a:lnTo>
                          <a:pt x="5" y="32"/>
                        </a:lnTo>
                        <a:lnTo>
                          <a:pt x="0" y="27"/>
                        </a:lnTo>
                        <a:lnTo>
                          <a:pt x="1" y="20"/>
                        </a:lnTo>
                        <a:lnTo>
                          <a:pt x="11" y="11"/>
                        </a:lnTo>
                        <a:lnTo>
                          <a:pt x="24" y="3"/>
                        </a:lnTo>
                        <a:lnTo>
                          <a:pt x="25" y="0"/>
                        </a:lnTo>
                        <a:lnTo>
                          <a:pt x="54" y="1"/>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191" name="Freeform 702"/>
                <p:cNvSpPr>
                  <a:spLocks/>
                </p:cNvSpPr>
                <p:nvPr/>
              </p:nvSpPr>
              <p:spPr bwMode="auto">
                <a:xfrm>
                  <a:off x="1318" y="2801"/>
                  <a:ext cx="24" cy="36"/>
                </a:xfrm>
                <a:custGeom>
                  <a:avLst/>
                  <a:gdLst>
                    <a:gd name="T0" fmla="*/ 22 w 24"/>
                    <a:gd name="T1" fmla="*/ 0 h 36"/>
                    <a:gd name="T2" fmla="*/ 23 w 24"/>
                    <a:gd name="T3" fmla="*/ 19 h 36"/>
                    <a:gd name="T4" fmla="*/ 11 w 24"/>
                    <a:gd name="T5" fmla="*/ 31 h 36"/>
                    <a:gd name="T6" fmla="*/ 5 w 24"/>
                    <a:gd name="T7" fmla="*/ 35 h 36"/>
                    <a:gd name="T8" fmla="*/ 6 w 24"/>
                    <a:gd name="T9" fmla="*/ 18 h 36"/>
                    <a:gd name="T10" fmla="*/ 4 w 24"/>
                    <a:gd name="T11" fmla="*/ 20 h 36"/>
                    <a:gd name="T12" fmla="*/ 1 w 24"/>
                    <a:gd name="T13" fmla="*/ 26 h 36"/>
                    <a:gd name="T14" fmla="*/ 0 w 24"/>
                    <a:gd name="T15" fmla="*/ 19 h 36"/>
                    <a:gd name="T16" fmla="*/ 3 w 24"/>
                    <a:gd name="T17" fmla="*/ 9 h 36"/>
                    <a:gd name="T18" fmla="*/ 11 w 24"/>
                    <a:gd name="T19" fmla="*/ 0 h 36"/>
                    <a:gd name="T20" fmla="*/ 22 w 24"/>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36"/>
                    <a:gd name="T35" fmla="*/ 24 w 24"/>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36">
                      <a:moveTo>
                        <a:pt x="22" y="0"/>
                      </a:moveTo>
                      <a:lnTo>
                        <a:pt x="23" y="19"/>
                      </a:lnTo>
                      <a:lnTo>
                        <a:pt x="11" y="31"/>
                      </a:lnTo>
                      <a:lnTo>
                        <a:pt x="5" y="35"/>
                      </a:lnTo>
                      <a:lnTo>
                        <a:pt x="6" y="18"/>
                      </a:lnTo>
                      <a:lnTo>
                        <a:pt x="4" y="20"/>
                      </a:lnTo>
                      <a:lnTo>
                        <a:pt x="1" y="26"/>
                      </a:lnTo>
                      <a:lnTo>
                        <a:pt x="0" y="19"/>
                      </a:lnTo>
                      <a:lnTo>
                        <a:pt x="3" y="9"/>
                      </a:lnTo>
                      <a:lnTo>
                        <a:pt x="11" y="0"/>
                      </a:lnTo>
                      <a:lnTo>
                        <a:pt x="22" y="0"/>
                      </a:lnTo>
                    </a:path>
                  </a:pathLst>
                </a:custGeom>
                <a:solidFill>
                  <a:srgbClr val="FF7F3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92" name="Freeform 703"/>
                <p:cNvSpPr>
                  <a:spLocks/>
                </p:cNvSpPr>
                <p:nvPr/>
              </p:nvSpPr>
              <p:spPr bwMode="auto">
                <a:xfrm>
                  <a:off x="1163" y="2718"/>
                  <a:ext cx="165" cy="280"/>
                </a:xfrm>
                <a:custGeom>
                  <a:avLst/>
                  <a:gdLst>
                    <a:gd name="T0" fmla="*/ 162 w 165"/>
                    <a:gd name="T1" fmla="*/ 0 h 280"/>
                    <a:gd name="T2" fmla="*/ 164 w 165"/>
                    <a:gd name="T3" fmla="*/ 151 h 280"/>
                    <a:gd name="T4" fmla="*/ 162 w 165"/>
                    <a:gd name="T5" fmla="*/ 264 h 280"/>
                    <a:gd name="T6" fmla="*/ 113 w 165"/>
                    <a:gd name="T7" fmla="*/ 269 h 280"/>
                    <a:gd name="T8" fmla="*/ 106 w 165"/>
                    <a:gd name="T9" fmla="*/ 177 h 280"/>
                    <a:gd name="T10" fmla="*/ 111 w 165"/>
                    <a:gd name="T11" fmla="*/ 168 h 280"/>
                    <a:gd name="T12" fmla="*/ 106 w 165"/>
                    <a:gd name="T13" fmla="*/ 163 h 280"/>
                    <a:gd name="T14" fmla="*/ 106 w 165"/>
                    <a:gd name="T15" fmla="*/ 107 h 280"/>
                    <a:gd name="T16" fmla="*/ 95 w 165"/>
                    <a:gd name="T17" fmla="*/ 125 h 280"/>
                    <a:gd name="T18" fmla="*/ 66 w 165"/>
                    <a:gd name="T19" fmla="*/ 201 h 280"/>
                    <a:gd name="T20" fmla="*/ 41 w 165"/>
                    <a:gd name="T21" fmla="*/ 279 h 280"/>
                    <a:gd name="T22" fmla="*/ 0 w 165"/>
                    <a:gd name="T23" fmla="*/ 279 h 280"/>
                    <a:gd name="T24" fmla="*/ 19 w 165"/>
                    <a:gd name="T25" fmla="*/ 174 h 280"/>
                    <a:gd name="T26" fmla="*/ 26 w 165"/>
                    <a:gd name="T27" fmla="*/ 85 h 280"/>
                    <a:gd name="T28" fmla="*/ 23 w 165"/>
                    <a:gd name="T29" fmla="*/ 2 h 280"/>
                    <a:gd name="T30" fmla="*/ 162 w 165"/>
                    <a:gd name="T31" fmla="*/ 0 h 2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5"/>
                    <a:gd name="T49" fmla="*/ 0 h 280"/>
                    <a:gd name="T50" fmla="*/ 165 w 165"/>
                    <a:gd name="T51" fmla="*/ 280 h 2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5" h="280">
                      <a:moveTo>
                        <a:pt x="162" y="0"/>
                      </a:moveTo>
                      <a:lnTo>
                        <a:pt x="164" y="151"/>
                      </a:lnTo>
                      <a:lnTo>
                        <a:pt x="162" y="264"/>
                      </a:lnTo>
                      <a:lnTo>
                        <a:pt x="113" y="269"/>
                      </a:lnTo>
                      <a:lnTo>
                        <a:pt x="106" y="177"/>
                      </a:lnTo>
                      <a:lnTo>
                        <a:pt x="111" y="168"/>
                      </a:lnTo>
                      <a:lnTo>
                        <a:pt x="106" y="163"/>
                      </a:lnTo>
                      <a:lnTo>
                        <a:pt x="106" y="107"/>
                      </a:lnTo>
                      <a:lnTo>
                        <a:pt x="95" y="125"/>
                      </a:lnTo>
                      <a:lnTo>
                        <a:pt x="66" y="201"/>
                      </a:lnTo>
                      <a:lnTo>
                        <a:pt x="41" y="279"/>
                      </a:lnTo>
                      <a:lnTo>
                        <a:pt x="0" y="279"/>
                      </a:lnTo>
                      <a:lnTo>
                        <a:pt x="19" y="174"/>
                      </a:lnTo>
                      <a:lnTo>
                        <a:pt x="26" y="85"/>
                      </a:lnTo>
                      <a:lnTo>
                        <a:pt x="23" y="2"/>
                      </a:lnTo>
                      <a:lnTo>
                        <a:pt x="162" y="0"/>
                      </a:lnTo>
                    </a:path>
                  </a:pathLst>
                </a:custGeom>
                <a:solidFill>
                  <a:srgbClr val="7F7F7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93" name="Freeform 704"/>
                <p:cNvSpPr>
                  <a:spLocks/>
                </p:cNvSpPr>
                <p:nvPr/>
              </p:nvSpPr>
              <p:spPr bwMode="auto">
                <a:xfrm>
                  <a:off x="1136" y="2587"/>
                  <a:ext cx="212" cy="215"/>
                </a:xfrm>
                <a:custGeom>
                  <a:avLst/>
                  <a:gdLst>
                    <a:gd name="T0" fmla="*/ 142 w 212"/>
                    <a:gd name="T1" fmla="*/ 3 h 215"/>
                    <a:gd name="T2" fmla="*/ 205 w 212"/>
                    <a:gd name="T3" fmla="*/ 29 h 215"/>
                    <a:gd name="T4" fmla="*/ 210 w 212"/>
                    <a:gd name="T5" fmla="*/ 97 h 215"/>
                    <a:gd name="T6" fmla="*/ 211 w 212"/>
                    <a:gd name="T7" fmla="*/ 132 h 215"/>
                    <a:gd name="T8" fmla="*/ 207 w 212"/>
                    <a:gd name="T9" fmla="*/ 214 h 215"/>
                    <a:gd name="T10" fmla="*/ 193 w 212"/>
                    <a:gd name="T11" fmla="*/ 214 h 215"/>
                    <a:gd name="T12" fmla="*/ 186 w 212"/>
                    <a:gd name="T13" fmla="*/ 130 h 215"/>
                    <a:gd name="T14" fmla="*/ 51 w 212"/>
                    <a:gd name="T15" fmla="*/ 130 h 215"/>
                    <a:gd name="T16" fmla="*/ 47 w 212"/>
                    <a:gd name="T17" fmla="*/ 109 h 215"/>
                    <a:gd name="T18" fmla="*/ 42 w 212"/>
                    <a:gd name="T19" fmla="*/ 124 h 215"/>
                    <a:gd name="T20" fmla="*/ 52 w 212"/>
                    <a:gd name="T21" fmla="*/ 156 h 215"/>
                    <a:gd name="T22" fmla="*/ 61 w 212"/>
                    <a:gd name="T23" fmla="*/ 203 h 215"/>
                    <a:gd name="T24" fmla="*/ 38 w 212"/>
                    <a:gd name="T25" fmla="*/ 206 h 215"/>
                    <a:gd name="T26" fmla="*/ 0 w 212"/>
                    <a:gd name="T27" fmla="*/ 123 h 215"/>
                    <a:gd name="T28" fmla="*/ 24 w 212"/>
                    <a:gd name="T29" fmla="*/ 24 h 215"/>
                    <a:gd name="T30" fmla="*/ 97 w 212"/>
                    <a:gd name="T31" fmla="*/ 0 h 215"/>
                    <a:gd name="T32" fmla="*/ 128 w 212"/>
                    <a:gd name="T33" fmla="*/ 11 h 215"/>
                    <a:gd name="T34" fmla="*/ 142 w 212"/>
                    <a:gd name="T35" fmla="*/ 3 h 2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2"/>
                    <a:gd name="T55" fmla="*/ 0 h 215"/>
                    <a:gd name="T56" fmla="*/ 212 w 212"/>
                    <a:gd name="T57" fmla="*/ 215 h 2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2" h="215">
                      <a:moveTo>
                        <a:pt x="142" y="3"/>
                      </a:moveTo>
                      <a:lnTo>
                        <a:pt x="205" y="29"/>
                      </a:lnTo>
                      <a:lnTo>
                        <a:pt x="210" y="97"/>
                      </a:lnTo>
                      <a:lnTo>
                        <a:pt x="211" y="132"/>
                      </a:lnTo>
                      <a:lnTo>
                        <a:pt x="207" y="214"/>
                      </a:lnTo>
                      <a:lnTo>
                        <a:pt x="193" y="214"/>
                      </a:lnTo>
                      <a:lnTo>
                        <a:pt x="186" y="130"/>
                      </a:lnTo>
                      <a:lnTo>
                        <a:pt x="51" y="130"/>
                      </a:lnTo>
                      <a:lnTo>
                        <a:pt x="47" y="109"/>
                      </a:lnTo>
                      <a:lnTo>
                        <a:pt x="42" y="124"/>
                      </a:lnTo>
                      <a:lnTo>
                        <a:pt x="52" y="156"/>
                      </a:lnTo>
                      <a:lnTo>
                        <a:pt x="61" y="203"/>
                      </a:lnTo>
                      <a:lnTo>
                        <a:pt x="38" y="206"/>
                      </a:lnTo>
                      <a:lnTo>
                        <a:pt x="0" y="123"/>
                      </a:lnTo>
                      <a:lnTo>
                        <a:pt x="24" y="24"/>
                      </a:lnTo>
                      <a:lnTo>
                        <a:pt x="97" y="0"/>
                      </a:lnTo>
                      <a:lnTo>
                        <a:pt x="128" y="11"/>
                      </a:lnTo>
                      <a:lnTo>
                        <a:pt x="142" y="3"/>
                      </a:lnTo>
                    </a:path>
                  </a:pathLst>
                </a:custGeom>
                <a:solidFill>
                  <a:srgbClr val="BFBFB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94" name="Freeform 705"/>
                <p:cNvSpPr>
                  <a:spLocks/>
                </p:cNvSpPr>
                <p:nvPr/>
              </p:nvSpPr>
              <p:spPr bwMode="auto">
                <a:xfrm>
                  <a:off x="1172" y="2791"/>
                  <a:ext cx="28" cy="34"/>
                </a:xfrm>
                <a:custGeom>
                  <a:avLst/>
                  <a:gdLst>
                    <a:gd name="T0" fmla="*/ 19 w 28"/>
                    <a:gd name="T1" fmla="*/ 0 h 34"/>
                    <a:gd name="T2" fmla="*/ 27 w 28"/>
                    <a:gd name="T3" fmla="*/ 17 h 34"/>
                    <a:gd name="T4" fmla="*/ 13 w 28"/>
                    <a:gd name="T5" fmla="*/ 33 h 34"/>
                    <a:gd name="T6" fmla="*/ 8 w 28"/>
                    <a:gd name="T7" fmla="*/ 31 h 34"/>
                    <a:gd name="T8" fmla="*/ 0 w 28"/>
                    <a:gd name="T9" fmla="*/ 30 h 34"/>
                    <a:gd name="T10" fmla="*/ 3 w 28"/>
                    <a:gd name="T11" fmla="*/ 25 h 34"/>
                    <a:gd name="T12" fmla="*/ 4 w 28"/>
                    <a:gd name="T13" fmla="*/ 18 h 34"/>
                    <a:gd name="T14" fmla="*/ 0 w 28"/>
                    <a:gd name="T15" fmla="*/ 12 h 34"/>
                    <a:gd name="T16" fmla="*/ 3 w 28"/>
                    <a:gd name="T17" fmla="*/ 1 h 34"/>
                    <a:gd name="T18" fmla="*/ 19 w 28"/>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34"/>
                    <a:gd name="T32" fmla="*/ 28 w 28"/>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34">
                      <a:moveTo>
                        <a:pt x="19" y="0"/>
                      </a:moveTo>
                      <a:lnTo>
                        <a:pt x="27" y="17"/>
                      </a:lnTo>
                      <a:lnTo>
                        <a:pt x="13" y="33"/>
                      </a:lnTo>
                      <a:lnTo>
                        <a:pt x="8" y="31"/>
                      </a:lnTo>
                      <a:lnTo>
                        <a:pt x="0" y="30"/>
                      </a:lnTo>
                      <a:lnTo>
                        <a:pt x="3" y="25"/>
                      </a:lnTo>
                      <a:lnTo>
                        <a:pt x="4" y="18"/>
                      </a:lnTo>
                      <a:lnTo>
                        <a:pt x="0" y="12"/>
                      </a:lnTo>
                      <a:lnTo>
                        <a:pt x="3" y="1"/>
                      </a:lnTo>
                      <a:lnTo>
                        <a:pt x="19" y="0"/>
                      </a:lnTo>
                    </a:path>
                  </a:pathLst>
                </a:custGeom>
                <a:solidFill>
                  <a:srgbClr val="FF7F3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nvGrpSpPr>
                <p:cNvPr id="195" name="Group 706"/>
                <p:cNvGrpSpPr>
                  <a:grpSpLocks/>
                </p:cNvGrpSpPr>
                <p:nvPr/>
              </p:nvGrpSpPr>
              <p:grpSpPr bwMode="auto">
                <a:xfrm>
                  <a:off x="1177" y="2592"/>
                  <a:ext cx="161" cy="134"/>
                  <a:chOff x="1177" y="2592"/>
                  <a:chExt cx="161" cy="134"/>
                </a:xfrm>
              </p:grpSpPr>
              <p:grpSp>
                <p:nvGrpSpPr>
                  <p:cNvPr id="203" name="Group 707"/>
                  <p:cNvGrpSpPr>
                    <a:grpSpLocks/>
                  </p:cNvGrpSpPr>
                  <p:nvPr/>
                </p:nvGrpSpPr>
                <p:grpSpPr bwMode="auto">
                  <a:xfrm>
                    <a:off x="1177" y="2592"/>
                    <a:ext cx="161" cy="134"/>
                    <a:chOff x="1177" y="2592"/>
                    <a:chExt cx="161" cy="134"/>
                  </a:xfrm>
                </p:grpSpPr>
                <p:grpSp>
                  <p:nvGrpSpPr>
                    <p:cNvPr id="205" name="Group 708"/>
                    <p:cNvGrpSpPr>
                      <a:grpSpLocks/>
                    </p:cNvGrpSpPr>
                    <p:nvPr/>
                  </p:nvGrpSpPr>
                  <p:grpSpPr bwMode="auto">
                    <a:xfrm>
                      <a:off x="1177" y="2719"/>
                      <a:ext cx="161" cy="7"/>
                      <a:chOff x="1177" y="2719"/>
                      <a:chExt cx="161" cy="7"/>
                    </a:xfrm>
                  </p:grpSpPr>
                  <p:sp>
                    <p:nvSpPr>
                      <p:cNvPr id="207" name="Line 709"/>
                      <p:cNvSpPr>
                        <a:spLocks noChangeShapeType="1"/>
                      </p:cNvSpPr>
                      <p:nvPr/>
                    </p:nvSpPr>
                    <p:spPr bwMode="auto">
                      <a:xfrm flipH="1">
                        <a:off x="1177" y="2726"/>
                        <a:ext cx="16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 name="Line 710"/>
                      <p:cNvSpPr>
                        <a:spLocks noChangeShapeType="1"/>
                      </p:cNvSpPr>
                      <p:nvPr/>
                    </p:nvSpPr>
                    <p:spPr bwMode="auto">
                      <a:xfrm flipH="1">
                        <a:off x="1177" y="2719"/>
                        <a:ext cx="161"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6" name="Freeform 711"/>
                    <p:cNvSpPr>
                      <a:spLocks/>
                    </p:cNvSpPr>
                    <p:nvPr/>
                  </p:nvSpPr>
                  <p:spPr bwMode="auto">
                    <a:xfrm>
                      <a:off x="1225" y="2592"/>
                      <a:ext cx="64" cy="21"/>
                    </a:xfrm>
                    <a:custGeom>
                      <a:avLst/>
                      <a:gdLst>
                        <a:gd name="T0" fmla="*/ 63 w 64"/>
                        <a:gd name="T1" fmla="*/ 2 h 21"/>
                        <a:gd name="T2" fmla="*/ 60 w 64"/>
                        <a:gd name="T3" fmla="*/ 20 h 21"/>
                        <a:gd name="T4" fmla="*/ 43 w 64"/>
                        <a:gd name="T5" fmla="*/ 7 h 21"/>
                        <a:gd name="T6" fmla="*/ 31 w 64"/>
                        <a:gd name="T7" fmla="*/ 20 h 21"/>
                        <a:gd name="T8" fmla="*/ 0 w 64"/>
                        <a:gd name="T9" fmla="*/ 0 h 21"/>
                        <a:gd name="T10" fmla="*/ 0 60000 65536"/>
                        <a:gd name="T11" fmla="*/ 0 60000 65536"/>
                        <a:gd name="T12" fmla="*/ 0 60000 65536"/>
                        <a:gd name="T13" fmla="*/ 0 60000 65536"/>
                        <a:gd name="T14" fmla="*/ 0 60000 65536"/>
                        <a:gd name="T15" fmla="*/ 0 w 64"/>
                        <a:gd name="T16" fmla="*/ 0 h 21"/>
                        <a:gd name="T17" fmla="*/ 64 w 64"/>
                        <a:gd name="T18" fmla="*/ 21 h 21"/>
                      </a:gdLst>
                      <a:ahLst/>
                      <a:cxnLst>
                        <a:cxn ang="T10">
                          <a:pos x="T0" y="T1"/>
                        </a:cxn>
                        <a:cxn ang="T11">
                          <a:pos x="T2" y="T3"/>
                        </a:cxn>
                        <a:cxn ang="T12">
                          <a:pos x="T4" y="T5"/>
                        </a:cxn>
                        <a:cxn ang="T13">
                          <a:pos x="T6" y="T7"/>
                        </a:cxn>
                        <a:cxn ang="T14">
                          <a:pos x="T8" y="T9"/>
                        </a:cxn>
                      </a:cxnLst>
                      <a:rect l="T15" t="T16" r="T17" b="T18"/>
                      <a:pathLst>
                        <a:path w="64" h="21">
                          <a:moveTo>
                            <a:pt x="63" y="2"/>
                          </a:moveTo>
                          <a:lnTo>
                            <a:pt x="60" y="20"/>
                          </a:lnTo>
                          <a:lnTo>
                            <a:pt x="43" y="7"/>
                          </a:lnTo>
                          <a:lnTo>
                            <a:pt x="31" y="20"/>
                          </a:lnTo>
                          <a:lnTo>
                            <a:pt x="0" y="0"/>
                          </a:lnTo>
                        </a:path>
                      </a:pathLst>
                    </a:custGeom>
                    <a:noFill/>
                    <a:ln w="127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04" name="Line 712"/>
                  <p:cNvSpPr>
                    <a:spLocks noChangeShapeType="1"/>
                  </p:cNvSpPr>
                  <p:nvPr/>
                </p:nvSpPr>
                <p:spPr bwMode="auto">
                  <a:xfrm>
                    <a:off x="1269" y="2616"/>
                    <a:ext cx="0" cy="9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6" name="Group 713"/>
                <p:cNvGrpSpPr>
                  <a:grpSpLocks/>
                </p:cNvGrpSpPr>
                <p:nvPr/>
              </p:nvGrpSpPr>
              <p:grpSpPr bwMode="auto">
                <a:xfrm>
                  <a:off x="1217" y="2523"/>
                  <a:ext cx="87" cy="73"/>
                  <a:chOff x="1217" y="2523"/>
                  <a:chExt cx="87" cy="73"/>
                </a:xfrm>
              </p:grpSpPr>
              <p:grpSp>
                <p:nvGrpSpPr>
                  <p:cNvPr id="197" name="Group 714"/>
                  <p:cNvGrpSpPr>
                    <a:grpSpLocks/>
                  </p:cNvGrpSpPr>
                  <p:nvPr/>
                </p:nvGrpSpPr>
                <p:grpSpPr bwMode="auto">
                  <a:xfrm>
                    <a:off x="1222" y="2526"/>
                    <a:ext cx="79" cy="70"/>
                    <a:chOff x="1222" y="2526"/>
                    <a:chExt cx="79" cy="70"/>
                  </a:xfrm>
                </p:grpSpPr>
                <p:sp>
                  <p:nvSpPr>
                    <p:cNvPr id="199" name="Freeform 715"/>
                    <p:cNvSpPr>
                      <a:spLocks/>
                    </p:cNvSpPr>
                    <p:nvPr/>
                  </p:nvSpPr>
                  <p:spPr bwMode="auto">
                    <a:xfrm>
                      <a:off x="1222" y="2526"/>
                      <a:ext cx="79" cy="70"/>
                    </a:xfrm>
                    <a:custGeom>
                      <a:avLst/>
                      <a:gdLst>
                        <a:gd name="T0" fmla="*/ 75 w 79"/>
                        <a:gd name="T1" fmla="*/ 12 h 70"/>
                        <a:gd name="T2" fmla="*/ 77 w 79"/>
                        <a:gd name="T3" fmla="*/ 19 h 70"/>
                        <a:gd name="T4" fmla="*/ 77 w 79"/>
                        <a:gd name="T5" fmla="*/ 22 h 70"/>
                        <a:gd name="T6" fmla="*/ 75 w 79"/>
                        <a:gd name="T7" fmla="*/ 24 h 70"/>
                        <a:gd name="T8" fmla="*/ 78 w 79"/>
                        <a:gd name="T9" fmla="*/ 30 h 70"/>
                        <a:gd name="T10" fmla="*/ 76 w 79"/>
                        <a:gd name="T11" fmla="*/ 38 h 70"/>
                        <a:gd name="T12" fmla="*/ 74 w 79"/>
                        <a:gd name="T13" fmla="*/ 42 h 70"/>
                        <a:gd name="T14" fmla="*/ 73 w 79"/>
                        <a:gd name="T15" fmla="*/ 46 h 70"/>
                        <a:gd name="T16" fmla="*/ 70 w 79"/>
                        <a:gd name="T17" fmla="*/ 50 h 70"/>
                        <a:gd name="T18" fmla="*/ 67 w 79"/>
                        <a:gd name="T19" fmla="*/ 54 h 70"/>
                        <a:gd name="T20" fmla="*/ 61 w 79"/>
                        <a:gd name="T21" fmla="*/ 55 h 70"/>
                        <a:gd name="T22" fmla="*/ 55 w 79"/>
                        <a:gd name="T23" fmla="*/ 56 h 70"/>
                        <a:gd name="T24" fmla="*/ 55 w 79"/>
                        <a:gd name="T25" fmla="*/ 59 h 70"/>
                        <a:gd name="T26" fmla="*/ 56 w 79"/>
                        <a:gd name="T27" fmla="*/ 61 h 70"/>
                        <a:gd name="T28" fmla="*/ 44 w 79"/>
                        <a:gd name="T29" fmla="*/ 69 h 70"/>
                        <a:gd name="T30" fmla="*/ 11 w 79"/>
                        <a:gd name="T31" fmla="*/ 59 h 70"/>
                        <a:gd name="T32" fmla="*/ 10 w 79"/>
                        <a:gd name="T33" fmla="*/ 40 h 70"/>
                        <a:gd name="T34" fmla="*/ 6 w 79"/>
                        <a:gd name="T35" fmla="*/ 34 h 70"/>
                        <a:gd name="T36" fmla="*/ 4 w 79"/>
                        <a:gd name="T37" fmla="*/ 30 h 70"/>
                        <a:gd name="T38" fmla="*/ 1 w 79"/>
                        <a:gd name="T39" fmla="*/ 25 h 70"/>
                        <a:gd name="T40" fmla="*/ 0 w 79"/>
                        <a:gd name="T41" fmla="*/ 20 h 70"/>
                        <a:gd name="T42" fmla="*/ 1 w 79"/>
                        <a:gd name="T43" fmla="*/ 16 h 70"/>
                        <a:gd name="T44" fmla="*/ 2 w 79"/>
                        <a:gd name="T45" fmla="*/ 12 h 70"/>
                        <a:gd name="T46" fmla="*/ 4 w 79"/>
                        <a:gd name="T47" fmla="*/ 8 h 70"/>
                        <a:gd name="T48" fmla="*/ 7 w 79"/>
                        <a:gd name="T49" fmla="*/ 5 h 70"/>
                        <a:gd name="T50" fmla="*/ 11 w 79"/>
                        <a:gd name="T51" fmla="*/ 3 h 70"/>
                        <a:gd name="T52" fmla="*/ 17 w 79"/>
                        <a:gd name="T53" fmla="*/ 2 h 70"/>
                        <a:gd name="T54" fmla="*/ 24 w 79"/>
                        <a:gd name="T55" fmla="*/ 1 h 70"/>
                        <a:gd name="T56" fmla="*/ 31 w 79"/>
                        <a:gd name="T57" fmla="*/ 0 h 70"/>
                        <a:gd name="T58" fmla="*/ 40 w 79"/>
                        <a:gd name="T59" fmla="*/ 0 h 70"/>
                        <a:gd name="T60" fmla="*/ 48 w 79"/>
                        <a:gd name="T61" fmla="*/ 0 h 70"/>
                        <a:gd name="T62" fmla="*/ 58 w 79"/>
                        <a:gd name="T63" fmla="*/ 2 h 70"/>
                        <a:gd name="T64" fmla="*/ 63 w 79"/>
                        <a:gd name="T65" fmla="*/ 3 h 70"/>
                        <a:gd name="T66" fmla="*/ 69 w 79"/>
                        <a:gd name="T67" fmla="*/ 5 h 70"/>
                        <a:gd name="T68" fmla="*/ 73 w 79"/>
                        <a:gd name="T69" fmla="*/ 9 h 70"/>
                        <a:gd name="T70" fmla="*/ 75 w 79"/>
                        <a:gd name="T71" fmla="*/ 12 h 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9"/>
                        <a:gd name="T109" fmla="*/ 0 h 70"/>
                        <a:gd name="T110" fmla="*/ 79 w 79"/>
                        <a:gd name="T111" fmla="*/ 70 h 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9" h="70">
                          <a:moveTo>
                            <a:pt x="75" y="12"/>
                          </a:moveTo>
                          <a:lnTo>
                            <a:pt x="77" y="19"/>
                          </a:lnTo>
                          <a:lnTo>
                            <a:pt x="77" y="22"/>
                          </a:lnTo>
                          <a:lnTo>
                            <a:pt x="75" y="24"/>
                          </a:lnTo>
                          <a:lnTo>
                            <a:pt x="78" y="30"/>
                          </a:lnTo>
                          <a:lnTo>
                            <a:pt x="76" y="38"/>
                          </a:lnTo>
                          <a:lnTo>
                            <a:pt x="74" y="42"/>
                          </a:lnTo>
                          <a:lnTo>
                            <a:pt x="73" y="46"/>
                          </a:lnTo>
                          <a:lnTo>
                            <a:pt x="70" y="50"/>
                          </a:lnTo>
                          <a:lnTo>
                            <a:pt x="67" y="54"/>
                          </a:lnTo>
                          <a:lnTo>
                            <a:pt x="61" y="55"/>
                          </a:lnTo>
                          <a:lnTo>
                            <a:pt x="55" y="56"/>
                          </a:lnTo>
                          <a:lnTo>
                            <a:pt x="55" y="59"/>
                          </a:lnTo>
                          <a:lnTo>
                            <a:pt x="56" y="61"/>
                          </a:lnTo>
                          <a:lnTo>
                            <a:pt x="44" y="69"/>
                          </a:lnTo>
                          <a:lnTo>
                            <a:pt x="11" y="59"/>
                          </a:lnTo>
                          <a:lnTo>
                            <a:pt x="10" y="40"/>
                          </a:lnTo>
                          <a:lnTo>
                            <a:pt x="6" y="34"/>
                          </a:lnTo>
                          <a:lnTo>
                            <a:pt x="4" y="30"/>
                          </a:lnTo>
                          <a:lnTo>
                            <a:pt x="1" y="25"/>
                          </a:lnTo>
                          <a:lnTo>
                            <a:pt x="0" y="20"/>
                          </a:lnTo>
                          <a:lnTo>
                            <a:pt x="1" y="16"/>
                          </a:lnTo>
                          <a:lnTo>
                            <a:pt x="2" y="12"/>
                          </a:lnTo>
                          <a:lnTo>
                            <a:pt x="4" y="8"/>
                          </a:lnTo>
                          <a:lnTo>
                            <a:pt x="7" y="5"/>
                          </a:lnTo>
                          <a:lnTo>
                            <a:pt x="11" y="3"/>
                          </a:lnTo>
                          <a:lnTo>
                            <a:pt x="17" y="2"/>
                          </a:lnTo>
                          <a:lnTo>
                            <a:pt x="24" y="1"/>
                          </a:lnTo>
                          <a:lnTo>
                            <a:pt x="31" y="0"/>
                          </a:lnTo>
                          <a:lnTo>
                            <a:pt x="40" y="0"/>
                          </a:lnTo>
                          <a:lnTo>
                            <a:pt x="48" y="0"/>
                          </a:lnTo>
                          <a:lnTo>
                            <a:pt x="58" y="2"/>
                          </a:lnTo>
                          <a:lnTo>
                            <a:pt x="63" y="3"/>
                          </a:lnTo>
                          <a:lnTo>
                            <a:pt x="69" y="5"/>
                          </a:lnTo>
                          <a:lnTo>
                            <a:pt x="73" y="9"/>
                          </a:lnTo>
                          <a:lnTo>
                            <a:pt x="75" y="12"/>
                          </a:lnTo>
                        </a:path>
                      </a:pathLst>
                    </a:custGeom>
                    <a:solidFill>
                      <a:srgbClr val="FF7F3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0" name="Freeform 716"/>
                    <p:cNvSpPr>
                      <a:spLocks/>
                    </p:cNvSpPr>
                    <p:nvPr/>
                  </p:nvSpPr>
                  <p:spPr bwMode="auto">
                    <a:xfrm>
                      <a:off x="1252" y="2551"/>
                      <a:ext cx="27" cy="15"/>
                    </a:xfrm>
                    <a:custGeom>
                      <a:avLst/>
                      <a:gdLst>
                        <a:gd name="T0" fmla="*/ 23 w 27"/>
                        <a:gd name="T1" fmla="*/ 1 h 15"/>
                        <a:gd name="T2" fmla="*/ 17 w 27"/>
                        <a:gd name="T3" fmla="*/ 0 h 15"/>
                        <a:gd name="T4" fmla="*/ 9 w 27"/>
                        <a:gd name="T5" fmla="*/ 0 h 15"/>
                        <a:gd name="T6" fmla="*/ 4 w 27"/>
                        <a:gd name="T7" fmla="*/ 1 h 15"/>
                        <a:gd name="T8" fmla="*/ 2 w 27"/>
                        <a:gd name="T9" fmla="*/ 1 h 15"/>
                        <a:gd name="T10" fmla="*/ 2 w 27"/>
                        <a:gd name="T11" fmla="*/ 2 h 15"/>
                        <a:gd name="T12" fmla="*/ 0 w 27"/>
                        <a:gd name="T13" fmla="*/ 3 h 15"/>
                        <a:gd name="T14" fmla="*/ 12 w 27"/>
                        <a:gd name="T15" fmla="*/ 3 h 15"/>
                        <a:gd name="T16" fmla="*/ 10 w 27"/>
                        <a:gd name="T17" fmla="*/ 4 h 15"/>
                        <a:gd name="T18" fmla="*/ 4 w 27"/>
                        <a:gd name="T19" fmla="*/ 4 h 15"/>
                        <a:gd name="T20" fmla="*/ 17 w 27"/>
                        <a:gd name="T21" fmla="*/ 4 h 15"/>
                        <a:gd name="T22" fmla="*/ 22 w 27"/>
                        <a:gd name="T23" fmla="*/ 4 h 15"/>
                        <a:gd name="T24" fmla="*/ 24 w 27"/>
                        <a:gd name="T25" fmla="*/ 11 h 15"/>
                        <a:gd name="T26" fmla="*/ 22 w 27"/>
                        <a:gd name="T27" fmla="*/ 13 h 15"/>
                        <a:gd name="T28" fmla="*/ 22 w 27"/>
                        <a:gd name="T29" fmla="*/ 14 h 15"/>
                        <a:gd name="T30" fmla="*/ 26 w 27"/>
                        <a:gd name="T31" fmla="*/ 12 h 15"/>
                        <a:gd name="T32" fmla="*/ 23 w 27"/>
                        <a:gd name="T33" fmla="*/ 3 h 15"/>
                        <a:gd name="T34" fmla="*/ 23 w 27"/>
                        <a:gd name="T35" fmla="*/ 1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
                        <a:gd name="T55" fmla="*/ 0 h 15"/>
                        <a:gd name="T56" fmla="*/ 27 w 27"/>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 h="15">
                          <a:moveTo>
                            <a:pt x="23" y="1"/>
                          </a:moveTo>
                          <a:lnTo>
                            <a:pt x="17" y="0"/>
                          </a:lnTo>
                          <a:lnTo>
                            <a:pt x="9" y="0"/>
                          </a:lnTo>
                          <a:lnTo>
                            <a:pt x="4" y="1"/>
                          </a:lnTo>
                          <a:lnTo>
                            <a:pt x="2" y="1"/>
                          </a:lnTo>
                          <a:lnTo>
                            <a:pt x="2" y="2"/>
                          </a:lnTo>
                          <a:lnTo>
                            <a:pt x="0" y="3"/>
                          </a:lnTo>
                          <a:lnTo>
                            <a:pt x="12" y="3"/>
                          </a:lnTo>
                          <a:lnTo>
                            <a:pt x="10" y="4"/>
                          </a:lnTo>
                          <a:lnTo>
                            <a:pt x="4" y="4"/>
                          </a:lnTo>
                          <a:lnTo>
                            <a:pt x="17" y="4"/>
                          </a:lnTo>
                          <a:lnTo>
                            <a:pt x="22" y="4"/>
                          </a:lnTo>
                          <a:lnTo>
                            <a:pt x="24" y="11"/>
                          </a:lnTo>
                          <a:lnTo>
                            <a:pt x="22" y="13"/>
                          </a:lnTo>
                          <a:lnTo>
                            <a:pt x="22" y="14"/>
                          </a:lnTo>
                          <a:lnTo>
                            <a:pt x="26" y="12"/>
                          </a:lnTo>
                          <a:lnTo>
                            <a:pt x="23" y="3"/>
                          </a:lnTo>
                          <a:lnTo>
                            <a:pt x="23" y="1"/>
                          </a:lnTo>
                        </a:path>
                      </a:pathLst>
                    </a:custGeom>
                    <a:solidFill>
                      <a:srgbClr val="7F3F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1" name="Freeform 717"/>
                    <p:cNvSpPr>
                      <a:spLocks/>
                    </p:cNvSpPr>
                    <p:nvPr/>
                  </p:nvSpPr>
                  <p:spPr bwMode="auto">
                    <a:xfrm>
                      <a:off x="1287" y="2552"/>
                      <a:ext cx="13" cy="3"/>
                    </a:xfrm>
                    <a:custGeom>
                      <a:avLst/>
                      <a:gdLst>
                        <a:gd name="T0" fmla="*/ 1 w 13"/>
                        <a:gd name="T1" fmla="*/ 0 h 3"/>
                        <a:gd name="T2" fmla="*/ 7 w 13"/>
                        <a:gd name="T3" fmla="*/ 0 h 3"/>
                        <a:gd name="T4" fmla="*/ 12 w 13"/>
                        <a:gd name="T5" fmla="*/ 0 h 3"/>
                        <a:gd name="T6" fmla="*/ 11 w 13"/>
                        <a:gd name="T7" fmla="*/ 1 h 3"/>
                        <a:gd name="T8" fmla="*/ 12 w 13"/>
                        <a:gd name="T9" fmla="*/ 1 h 3"/>
                        <a:gd name="T10" fmla="*/ 7 w 13"/>
                        <a:gd name="T11" fmla="*/ 1 h 3"/>
                        <a:gd name="T12" fmla="*/ 4 w 13"/>
                        <a:gd name="T13" fmla="*/ 1 h 3"/>
                        <a:gd name="T14" fmla="*/ 8 w 13"/>
                        <a:gd name="T15" fmla="*/ 2 h 3"/>
                        <a:gd name="T16" fmla="*/ 11 w 13"/>
                        <a:gd name="T17" fmla="*/ 2 h 3"/>
                        <a:gd name="T18" fmla="*/ 2 w 13"/>
                        <a:gd name="T19" fmla="*/ 2 h 3"/>
                        <a:gd name="T20" fmla="*/ 0 w 13"/>
                        <a:gd name="T21" fmla="*/ 2 h 3"/>
                        <a:gd name="T22" fmla="*/ 1 w 13"/>
                        <a:gd name="T23" fmla="*/ 0 h 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
                        <a:gd name="T37" fmla="*/ 0 h 3"/>
                        <a:gd name="T38" fmla="*/ 13 w 13"/>
                        <a:gd name="T39" fmla="*/ 3 h 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 h="3">
                          <a:moveTo>
                            <a:pt x="1" y="0"/>
                          </a:moveTo>
                          <a:lnTo>
                            <a:pt x="7" y="0"/>
                          </a:lnTo>
                          <a:lnTo>
                            <a:pt x="12" y="0"/>
                          </a:lnTo>
                          <a:lnTo>
                            <a:pt x="11" y="1"/>
                          </a:lnTo>
                          <a:lnTo>
                            <a:pt x="12" y="1"/>
                          </a:lnTo>
                          <a:lnTo>
                            <a:pt x="7" y="1"/>
                          </a:lnTo>
                          <a:lnTo>
                            <a:pt x="4" y="1"/>
                          </a:lnTo>
                          <a:lnTo>
                            <a:pt x="8" y="2"/>
                          </a:lnTo>
                          <a:lnTo>
                            <a:pt x="11" y="2"/>
                          </a:lnTo>
                          <a:lnTo>
                            <a:pt x="2" y="2"/>
                          </a:lnTo>
                          <a:lnTo>
                            <a:pt x="0" y="2"/>
                          </a:lnTo>
                          <a:lnTo>
                            <a:pt x="1" y="0"/>
                          </a:lnTo>
                        </a:path>
                      </a:pathLst>
                    </a:custGeom>
                    <a:solidFill>
                      <a:srgbClr val="7F3F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02" name="Freeform 718"/>
                    <p:cNvSpPr>
                      <a:spLocks/>
                    </p:cNvSpPr>
                    <p:nvPr/>
                  </p:nvSpPr>
                  <p:spPr bwMode="auto">
                    <a:xfrm>
                      <a:off x="1234" y="2566"/>
                      <a:ext cx="37" cy="20"/>
                    </a:xfrm>
                    <a:custGeom>
                      <a:avLst/>
                      <a:gdLst>
                        <a:gd name="T0" fmla="*/ 6 w 37"/>
                        <a:gd name="T1" fmla="*/ 5 h 20"/>
                        <a:gd name="T2" fmla="*/ 9 w 37"/>
                        <a:gd name="T3" fmla="*/ 10 h 20"/>
                        <a:gd name="T4" fmla="*/ 36 w 37"/>
                        <a:gd name="T5" fmla="*/ 16 h 20"/>
                        <a:gd name="T6" fmla="*/ 22 w 37"/>
                        <a:gd name="T7" fmla="*/ 15 h 20"/>
                        <a:gd name="T8" fmla="*/ 16 w 37"/>
                        <a:gd name="T9" fmla="*/ 14 h 20"/>
                        <a:gd name="T10" fmla="*/ 9 w 37"/>
                        <a:gd name="T11" fmla="*/ 14 h 20"/>
                        <a:gd name="T12" fmla="*/ 3 w 37"/>
                        <a:gd name="T13" fmla="*/ 16 h 20"/>
                        <a:gd name="T14" fmla="*/ 1 w 37"/>
                        <a:gd name="T15" fmla="*/ 19 h 20"/>
                        <a:gd name="T16" fmla="*/ 0 w 37"/>
                        <a:gd name="T17" fmla="*/ 6 h 20"/>
                        <a:gd name="T18" fmla="*/ 1 w 37"/>
                        <a:gd name="T19" fmla="*/ 3 h 20"/>
                        <a:gd name="T20" fmla="*/ 5 w 37"/>
                        <a:gd name="T21" fmla="*/ 0 h 20"/>
                        <a:gd name="T22" fmla="*/ 6 w 37"/>
                        <a:gd name="T23" fmla="*/ 5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
                        <a:gd name="T37" fmla="*/ 0 h 20"/>
                        <a:gd name="T38" fmla="*/ 37 w 37"/>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 h="20">
                          <a:moveTo>
                            <a:pt x="6" y="5"/>
                          </a:moveTo>
                          <a:lnTo>
                            <a:pt x="9" y="10"/>
                          </a:lnTo>
                          <a:lnTo>
                            <a:pt x="36" y="16"/>
                          </a:lnTo>
                          <a:lnTo>
                            <a:pt x="22" y="15"/>
                          </a:lnTo>
                          <a:lnTo>
                            <a:pt x="16" y="14"/>
                          </a:lnTo>
                          <a:lnTo>
                            <a:pt x="9" y="14"/>
                          </a:lnTo>
                          <a:lnTo>
                            <a:pt x="3" y="16"/>
                          </a:lnTo>
                          <a:lnTo>
                            <a:pt x="1" y="19"/>
                          </a:lnTo>
                          <a:lnTo>
                            <a:pt x="0" y="6"/>
                          </a:lnTo>
                          <a:lnTo>
                            <a:pt x="1" y="3"/>
                          </a:lnTo>
                          <a:lnTo>
                            <a:pt x="5" y="0"/>
                          </a:lnTo>
                          <a:lnTo>
                            <a:pt x="6" y="5"/>
                          </a:lnTo>
                        </a:path>
                      </a:pathLst>
                    </a:custGeom>
                    <a:solidFill>
                      <a:srgbClr val="7F3F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198" name="Freeform 719"/>
                  <p:cNvSpPr>
                    <a:spLocks/>
                  </p:cNvSpPr>
                  <p:nvPr/>
                </p:nvSpPr>
                <p:spPr bwMode="auto">
                  <a:xfrm>
                    <a:off x="1217" y="2523"/>
                    <a:ext cx="87" cy="51"/>
                  </a:xfrm>
                  <a:custGeom>
                    <a:avLst/>
                    <a:gdLst>
                      <a:gd name="T0" fmla="*/ 71 w 87"/>
                      <a:gd name="T1" fmla="*/ 4 h 51"/>
                      <a:gd name="T2" fmla="*/ 63 w 87"/>
                      <a:gd name="T3" fmla="*/ 2 h 51"/>
                      <a:gd name="T4" fmla="*/ 57 w 87"/>
                      <a:gd name="T5" fmla="*/ 1 h 51"/>
                      <a:gd name="T6" fmla="*/ 47 w 87"/>
                      <a:gd name="T7" fmla="*/ 0 h 51"/>
                      <a:gd name="T8" fmla="*/ 39 w 87"/>
                      <a:gd name="T9" fmla="*/ 0 h 51"/>
                      <a:gd name="T10" fmla="*/ 31 w 87"/>
                      <a:gd name="T11" fmla="*/ 0 h 51"/>
                      <a:gd name="T12" fmla="*/ 23 w 87"/>
                      <a:gd name="T13" fmla="*/ 1 h 51"/>
                      <a:gd name="T14" fmla="*/ 18 w 87"/>
                      <a:gd name="T15" fmla="*/ 1 h 51"/>
                      <a:gd name="T16" fmla="*/ 12 w 87"/>
                      <a:gd name="T17" fmla="*/ 2 h 51"/>
                      <a:gd name="T18" fmla="*/ 7 w 87"/>
                      <a:gd name="T19" fmla="*/ 4 h 51"/>
                      <a:gd name="T20" fmla="*/ 4 w 87"/>
                      <a:gd name="T21" fmla="*/ 7 h 51"/>
                      <a:gd name="T22" fmla="*/ 3 w 87"/>
                      <a:gd name="T23" fmla="*/ 11 h 51"/>
                      <a:gd name="T24" fmla="*/ 2 w 87"/>
                      <a:gd name="T25" fmla="*/ 15 h 51"/>
                      <a:gd name="T26" fmla="*/ 0 w 87"/>
                      <a:gd name="T27" fmla="*/ 22 h 51"/>
                      <a:gd name="T28" fmla="*/ 1 w 87"/>
                      <a:gd name="T29" fmla="*/ 28 h 51"/>
                      <a:gd name="T30" fmla="*/ 4 w 87"/>
                      <a:gd name="T31" fmla="*/ 33 h 51"/>
                      <a:gd name="T32" fmla="*/ 6 w 87"/>
                      <a:gd name="T33" fmla="*/ 38 h 51"/>
                      <a:gd name="T34" fmla="*/ 8 w 87"/>
                      <a:gd name="T35" fmla="*/ 41 h 51"/>
                      <a:gd name="T36" fmla="*/ 10 w 87"/>
                      <a:gd name="T37" fmla="*/ 44 h 51"/>
                      <a:gd name="T38" fmla="*/ 13 w 87"/>
                      <a:gd name="T39" fmla="*/ 47 h 51"/>
                      <a:gd name="T40" fmla="*/ 16 w 87"/>
                      <a:gd name="T41" fmla="*/ 50 h 51"/>
                      <a:gd name="T42" fmla="*/ 19 w 87"/>
                      <a:gd name="T43" fmla="*/ 50 h 51"/>
                      <a:gd name="T44" fmla="*/ 18 w 87"/>
                      <a:gd name="T45" fmla="*/ 46 h 51"/>
                      <a:gd name="T46" fmla="*/ 20 w 87"/>
                      <a:gd name="T47" fmla="*/ 43 h 51"/>
                      <a:gd name="T48" fmla="*/ 21 w 87"/>
                      <a:gd name="T49" fmla="*/ 41 h 51"/>
                      <a:gd name="T50" fmla="*/ 19 w 87"/>
                      <a:gd name="T51" fmla="*/ 38 h 51"/>
                      <a:gd name="T52" fmla="*/ 18 w 87"/>
                      <a:gd name="T53" fmla="*/ 33 h 51"/>
                      <a:gd name="T54" fmla="*/ 20 w 87"/>
                      <a:gd name="T55" fmla="*/ 32 h 51"/>
                      <a:gd name="T56" fmla="*/ 24 w 87"/>
                      <a:gd name="T57" fmla="*/ 34 h 51"/>
                      <a:gd name="T58" fmla="*/ 27 w 87"/>
                      <a:gd name="T59" fmla="*/ 37 h 51"/>
                      <a:gd name="T60" fmla="*/ 26 w 87"/>
                      <a:gd name="T61" fmla="*/ 32 h 51"/>
                      <a:gd name="T62" fmla="*/ 28 w 87"/>
                      <a:gd name="T63" fmla="*/ 25 h 51"/>
                      <a:gd name="T64" fmla="*/ 28 w 87"/>
                      <a:gd name="T65" fmla="*/ 19 h 51"/>
                      <a:gd name="T66" fmla="*/ 29 w 87"/>
                      <a:gd name="T67" fmla="*/ 16 h 51"/>
                      <a:gd name="T68" fmla="*/ 26 w 87"/>
                      <a:gd name="T69" fmla="*/ 14 h 51"/>
                      <a:gd name="T70" fmla="*/ 32 w 87"/>
                      <a:gd name="T71" fmla="*/ 15 h 51"/>
                      <a:gd name="T72" fmla="*/ 37 w 87"/>
                      <a:gd name="T73" fmla="*/ 16 h 51"/>
                      <a:gd name="T74" fmla="*/ 41 w 87"/>
                      <a:gd name="T75" fmla="*/ 16 h 51"/>
                      <a:gd name="T76" fmla="*/ 49 w 87"/>
                      <a:gd name="T77" fmla="*/ 17 h 51"/>
                      <a:gd name="T78" fmla="*/ 55 w 87"/>
                      <a:gd name="T79" fmla="*/ 18 h 51"/>
                      <a:gd name="T80" fmla="*/ 47 w 87"/>
                      <a:gd name="T81" fmla="*/ 16 h 51"/>
                      <a:gd name="T82" fmla="*/ 52 w 87"/>
                      <a:gd name="T83" fmla="*/ 16 h 51"/>
                      <a:gd name="T84" fmla="*/ 61 w 87"/>
                      <a:gd name="T85" fmla="*/ 16 h 51"/>
                      <a:gd name="T86" fmla="*/ 69 w 87"/>
                      <a:gd name="T87" fmla="*/ 15 h 51"/>
                      <a:gd name="T88" fmla="*/ 78 w 87"/>
                      <a:gd name="T89" fmla="*/ 16 h 51"/>
                      <a:gd name="T90" fmla="*/ 80 w 87"/>
                      <a:gd name="T91" fmla="*/ 19 h 51"/>
                      <a:gd name="T92" fmla="*/ 82 w 87"/>
                      <a:gd name="T93" fmla="*/ 23 h 51"/>
                      <a:gd name="T94" fmla="*/ 84 w 87"/>
                      <a:gd name="T95" fmla="*/ 18 h 51"/>
                      <a:gd name="T96" fmla="*/ 86 w 87"/>
                      <a:gd name="T97" fmla="*/ 12 h 51"/>
                      <a:gd name="T98" fmla="*/ 82 w 87"/>
                      <a:gd name="T99" fmla="*/ 9 h 51"/>
                      <a:gd name="T100" fmla="*/ 77 w 87"/>
                      <a:gd name="T101" fmla="*/ 6 h 51"/>
                      <a:gd name="T102" fmla="*/ 71 w 87"/>
                      <a:gd name="T103" fmla="*/ 4 h 5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7"/>
                      <a:gd name="T157" fmla="*/ 0 h 51"/>
                      <a:gd name="T158" fmla="*/ 87 w 87"/>
                      <a:gd name="T159" fmla="*/ 51 h 5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7" h="51">
                        <a:moveTo>
                          <a:pt x="71" y="4"/>
                        </a:moveTo>
                        <a:lnTo>
                          <a:pt x="63" y="2"/>
                        </a:lnTo>
                        <a:lnTo>
                          <a:pt x="57" y="1"/>
                        </a:lnTo>
                        <a:lnTo>
                          <a:pt x="47" y="0"/>
                        </a:lnTo>
                        <a:lnTo>
                          <a:pt x="39" y="0"/>
                        </a:lnTo>
                        <a:lnTo>
                          <a:pt x="31" y="0"/>
                        </a:lnTo>
                        <a:lnTo>
                          <a:pt x="23" y="1"/>
                        </a:lnTo>
                        <a:lnTo>
                          <a:pt x="18" y="1"/>
                        </a:lnTo>
                        <a:lnTo>
                          <a:pt x="12" y="2"/>
                        </a:lnTo>
                        <a:lnTo>
                          <a:pt x="7" y="4"/>
                        </a:lnTo>
                        <a:lnTo>
                          <a:pt x="4" y="7"/>
                        </a:lnTo>
                        <a:lnTo>
                          <a:pt x="3" y="11"/>
                        </a:lnTo>
                        <a:lnTo>
                          <a:pt x="2" y="15"/>
                        </a:lnTo>
                        <a:lnTo>
                          <a:pt x="0" y="22"/>
                        </a:lnTo>
                        <a:lnTo>
                          <a:pt x="1" y="28"/>
                        </a:lnTo>
                        <a:lnTo>
                          <a:pt x="4" y="33"/>
                        </a:lnTo>
                        <a:lnTo>
                          <a:pt x="6" y="38"/>
                        </a:lnTo>
                        <a:lnTo>
                          <a:pt x="8" y="41"/>
                        </a:lnTo>
                        <a:lnTo>
                          <a:pt x="10" y="44"/>
                        </a:lnTo>
                        <a:lnTo>
                          <a:pt x="13" y="47"/>
                        </a:lnTo>
                        <a:lnTo>
                          <a:pt x="16" y="50"/>
                        </a:lnTo>
                        <a:lnTo>
                          <a:pt x="19" y="50"/>
                        </a:lnTo>
                        <a:lnTo>
                          <a:pt x="18" y="46"/>
                        </a:lnTo>
                        <a:lnTo>
                          <a:pt x="20" y="43"/>
                        </a:lnTo>
                        <a:lnTo>
                          <a:pt x="21" y="41"/>
                        </a:lnTo>
                        <a:lnTo>
                          <a:pt x="19" y="38"/>
                        </a:lnTo>
                        <a:lnTo>
                          <a:pt x="18" y="33"/>
                        </a:lnTo>
                        <a:lnTo>
                          <a:pt x="20" y="32"/>
                        </a:lnTo>
                        <a:lnTo>
                          <a:pt x="24" y="34"/>
                        </a:lnTo>
                        <a:lnTo>
                          <a:pt x="27" y="37"/>
                        </a:lnTo>
                        <a:lnTo>
                          <a:pt x="26" y="32"/>
                        </a:lnTo>
                        <a:lnTo>
                          <a:pt x="28" y="25"/>
                        </a:lnTo>
                        <a:lnTo>
                          <a:pt x="28" y="19"/>
                        </a:lnTo>
                        <a:lnTo>
                          <a:pt x="29" y="16"/>
                        </a:lnTo>
                        <a:lnTo>
                          <a:pt x="26" y="14"/>
                        </a:lnTo>
                        <a:lnTo>
                          <a:pt x="32" y="15"/>
                        </a:lnTo>
                        <a:lnTo>
                          <a:pt x="37" y="16"/>
                        </a:lnTo>
                        <a:lnTo>
                          <a:pt x="41" y="16"/>
                        </a:lnTo>
                        <a:lnTo>
                          <a:pt x="49" y="17"/>
                        </a:lnTo>
                        <a:lnTo>
                          <a:pt x="55" y="18"/>
                        </a:lnTo>
                        <a:lnTo>
                          <a:pt x="47" y="16"/>
                        </a:lnTo>
                        <a:lnTo>
                          <a:pt x="52" y="16"/>
                        </a:lnTo>
                        <a:lnTo>
                          <a:pt x="61" y="16"/>
                        </a:lnTo>
                        <a:lnTo>
                          <a:pt x="69" y="15"/>
                        </a:lnTo>
                        <a:lnTo>
                          <a:pt x="78" y="16"/>
                        </a:lnTo>
                        <a:lnTo>
                          <a:pt x="80" y="19"/>
                        </a:lnTo>
                        <a:lnTo>
                          <a:pt x="82" y="23"/>
                        </a:lnTo>
                        <a:lnTo>
                          <a:pt x="84" y="18"/>
                        </a:lnTo>
                        <a:lnTo>
                          <a:pt x="86" y="12"/>
                        </a:lnTo>
                        <a:lnTo>
                          <a:pt x="82" y="9"/>
                        </a:lnTo>
                        <a:lnTo>
                          <a:pt x="77" y="6"/>
                        </a:lnTo>
                        <a:lnTo>
                          <a:pt x="71" y="4"/>
                        </a:lnTo>
                      </a:path>
                    </a:pathLst>
                  </a:custGeom>
                  <a:solidFill>
                    <a:srgbClr val="BF7F1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grpSp>
            <p:nvGrpSpPr>
              <p:cNvPr id="168" name="Group 720"/>
              <p:cNvGrpSpPr>
                <a:grpSpLocks/>
              </p:cNvGrpSpPr>
              <p:nvPr/>
            </p:nvGrpSpPr>
            <p:grpSpPr bwMode="auto">
              <a:xfrm>
                <a:off x="1293" y="2551"/>
                <a:ext cx="202" cy="492"/>
                <a:chOff x="1293" y="2551"/>
                <a:chExt cx="202" cy="492"/>
              </a:xfrm>
            </p:grpSpPr>
            <p:grpSp>
              <p:nvGrpSpPr>
                <p:cNvPr id="169" name="Group 721"/>
                <p:cNvGrpSpPr>
                  <a:grpSpLocks/>
                </p:cNvGrpSpPr>
                <p:nvPr/>
              </p:nvGrpSpPr>
              <p:grpSpPr bwMode="auto">
                <a:xfrm>
                  <a:off x="1347" y="2551"/>
                  <a:ext cx="104" cy="117"/>
                  <a:chOff x="1347" y="2551"/>
                  <a:chExt cx="104" cy="117"/>
                </a:xfrm>
              </p:grpSpPr>
              <p:sp>
                <p:nvSpPr>
                  <p:cNvPr id="188" name="Freeform 722"/>
                  <p:cNvSpPr>
                    <a:spLocks/>
                  </p:cNvSpPr>
                  <p:nvPr/>
                </p:nvSpPr>
                <p:spPr bwMode="auto">
                  <a:xfrm>
                    <a:off x="1347" y="2551"/>
                    <a:ext cx="104" cy="65"/>
                  </a:xfrm>
                  <a:custGeom>
                    <a:avLst/>
                    <a:gdLst>
                      <a:gd name="T0" fmla="*/ 59 w 104"/>
                      <a:gd name="T1" fmla="*/ 1 h 65"/>
                      <a:gd name="T2" fmla="*/ 74 w 104"/>
                      <a:gd name="T3" fmla="*/ 4 h 65"/>
                      <a:gd name="T4" fmla="*/ 82 w 104"/>
                      <a:gd name="T5" fmla="*/ 7 h 65"/>
                      <a:gd name="T6" fmla="*/ 88 w 104"/>
                      <a:gd name="T7" fmla="*/ 12 h 65"/>
                      <a:gd name="T8" fmla="*/ 93 w 104"/>
                      <a:gd name="T9" fmla="*/ 21 h 65"/>
                      <a:gd name="T10" fmla="*/ 99 w 104"/>
                      <a:gd name="T11" fmla="*/ 34 h 65"/>
                      <a:gd name="T12" fmla="*/ 103 w 104"/>
                      <a:gd name="T13" fmla="*/ 45 h 65"/>
                      <a:gd name="T14" fmla="*/ 102 w 104"/>
                      <a:gd name="T15" fmla="*/ 50 h 65"/>
                      <a:gd name="T16" fmla="*/ 101 w 104"/>
                      <a:gd name="T17" fmla="*/ 55 h 65"/>
                      <a:gd name="T18" fmla="*/ 99 w 104"/>
                      <a:gd name="T19" fmla="*/ 63 h 65"/>
                      <a:gd name="T20" fmla="*/ 95 w 104"/>
                      <a:gd name="T21" fmla="*/ 63 h 65"/>
                      <a:gd name="T22" fmla="*/ 89 w 104"/>
                      <a:gd name="T23" fmla="*/ 62 h 65"/>
                      <a:gd name="T24" fmla="*/ 82 w 104"/>
                      <a:gd name="T25" fmla="*/ 62 h 65"/>
                      <a:gd name="T26" fmla="*/ 73 w 104"/>
                      <a:gd name="T27" fmla="*/ 63 h 65"/>
                      <a:gd name="T28" fmla="*/ 67 w 104"/>
                      <a:gd name="T29" fmla="*/ 64 h 65"/>
                      <a:gd name="T30" fmla="*/ 67 w 104"/>
                      <a:gd name="T31" fmla="*/ 60 h 65"/>
                      <a:gd name="T32" fmla="*/ 75 w 104"/>
                      <a:gd name="T33" fmla="*/ 51 h 65"/>
                      <a:gd name="T34" fmla="*/ 77 w 104"/>
                      <a:gd name="T35" fmla="*/ 37 h 65"/>
                      <a:gd name="T36" fmla="*/ 75 w 104"/>
                      <a:gd name="T37" fmla="*/ 24 h 65"/>
                      <a:gd name="T38" fmla="*/ 61 w 104"/>
                      <a:gd name="T39" fmla="*/ 16 h 65"/>
                      <a:gd name="T40" fmla="*/ 36 w 104"/>
                      <a:gd name="T41" fmla="*/ 15 h 65"/>
                      <a:gd name="T42" fmla="*/ 25 w 104"/>
                      <a:gd name="T43" fmla="*/ 23 h 65"/>
                      <a:gd name="T44" fmla="*/ 26 w 104"/>
                      <a:gd name="T45" fmla="*/ 49 h 65"/>
                      <a:gd name="T46" fmla="*/ 36 w 104"/>
                      <a:gd name="T47" fmla="*/ 60 h 65"/>
                      <a:gd name="T48" fmla="*/ 36 w 104"/>
                      <a:gd name="T49" fmla="*/ 63 h 65"/>
                      <a:gd name="T50" fmla="*/ 30 w 104"/>
                      <a:gd name="T51" fmla="*/ 63 h 65"/>
                      <a:gd name="T52" fmla="*/ 23 w 104"/>
                      <a:gd name="T53" fmla="*/ 63 h 65"/>
                      <a:gd name="T54" fmla="*/ 16 w 104"/>
                      <a:gd name="T55" fmla="*/ 62 h 65"/>
                      <a:gd name="T56" fmla="*/ 8 w 104"/>
                      <a:gd name="T57" fmla="*/ 64 h 65"/>
                      <a:gd name="T58" fmla="*/ 7 w 104"/>
                      <a:gd name="T59" fmla="*/ 60 h 65"/>
                      <a:gd name="T60" fmla="*/ 2 w 104"/>
                      <a:gd name="T61" fmla="*/ 53 h 65"/>
                      <a:gd name="T62" fmla="*/ 1 w 104"/>
                      <a:gd name="T63" fmla="*/ 47 h 65"/>
                      <a:gd name="T64" fmla="*/ 0 w 104"/>
                      <a:gd name="T65" fmla="*/ 42 h 65"/>
                      <a:gd name="T66" fmla="*/ 1 w 104"/>
                      <a:gd name="T67" fmla="*/ 37 h 65"/>
                      <a:gd name="T68" fmla="*/ 2 w 104"/>
                      <a:gd name="T69" fmla="*/ 32 h 65"/>
                      <a:gd name="T70" fmla="*/ 5 w 104"/>
                      <a:gd name="T71" fmla="*/ 28 h 65"/>
                      <a:gd name="T72" fmla="*/ 7 w 104"/>
                      <a:gd name="T73" fmla="*/ 24 h 65"/>
                      <a:gd name="T74" fmla="*/ 7 w 104"/>
                      <a:gd name="T75" fmla="*/ 20 h 65"/>
                      <a:gd name="T76" fmla="*/ 9 w 104"/>
                      <a:gd name="T77" fmla="*/ 16 h 65"/>
                      <a:gd name="T78" fmla="*/ 11 w 104"/>
                      <a:gd name="T79" fmla="*/ 10 h 65"/>
                      <a:gd name="T80" fmla="*/ 21 w 104"/>
                      <a:gd name="T81" fmla="*/ 5 h 65"/>
                      <a:gd name="T82" fmla="*/ 29 w 104"/>
                      <a:gd name="T83" fmla="*/ 1 h 65"/>
                      <a:gd name="T84" fmla="*/ 40 w 104"/>
                      <a:gd name="T85" fmla="*/ 0 h 65"/>
                      <a:gd name="T86" fmla="*/ 50 w 104"/>
                      <a:gd name="T87" fmla="*/ 0 h 65"/>
                      <a:gd name="T88" fmla="*/ 59 w 104"/>
                      <a:gd name="T89" fmla="*/ 1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4"/>
                      <a:gd name="T136" fmla="*/ 0 h 65"/>
                      <a:gd name="T137" fmla="*/ 104 w 104"/>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4" h="65">
                        <a:moveTo>
                          <a:pt x="59" y="1"/>
                        </a:moveTo>
                        <a:lnTo>
                          <a:pt x="74" y="4"/>
                        </a:lnTo>
                        <a:lnTo>
                          <a:pt x="82" y="7"/>
                        </a:lnTo>
                        <a:lnTo>
                          <a:pt x="88" y="12"/>
                        </a:lnTo>
                        <a:lnTo>
                          <a:pt x="93" y="21"/>
                        </a:lnTo>
                        <a:lnTo>
                          <a:pt x="99" y="34"/>
                        </a:lnTo>
                        <a:lnTo>
                          <a:pt x="103" y="45"/>
                        </a:lnTo>
                        <a:lnTo>
                          <a:pt x="102" y="50"/>
                        </a:lnTo>
                        <a:lnTo>
                          <a:pt x="101" y="55"/>
                        </a:lnTo>
                        <a:lnTo>
                          <a:pt x="99" y="63"/>
                        </a:lnTo>
                        <a:lnTo>
                          <a:pt x="95" y="63"/>
                        </a:lnTo>
                        <a:lnTo>
                          <a:pt x="89" y="62"/>
                        </a:lnTo>
                        <a:lnTo>
                          <a:pt x="82" y="62"/>
                        </a:lnTo>
                        <a:lnTo>
                          <a:pt x="73" y="63"/>
                        </a:lnTo>
                        <a:lnTo>
                          <a:pt x="67" y="64"/>
                        </a:lnTo>
                        <a:lnTo>
                          <a:pt x="67" y="60"/>
                        </a:lnTo>
                        <a:lnTo>
                          <a:pt x="75" y="51"/>
                        </a:lnTo>
                        <a:lnTo>
                          <a:pt x="77" y="37"/>
                        </a:lnTo>
                        <a:lnTo>
                          <a:pt x="75" y="24"/>
                        </a:lnTo>
                        <a:lnTo>
                          <a:pt x="61" y="16"/>
                        </a:lnTo>
                        <a:lnTo>
                          <a:pt x="36" y="15"/>
                        </a:lnTo>
                        <a:lnTo>
                          <a:pt x="25" y="23"/>
                        </a:lnTo>
                        <a:lnTo>
                          <a:pt x="26" y="49"/>
                        </a:lnTo>
                        <a:lnTo>
                          <a:pt x="36" y="60"/>
                        </a:lnTo>
                        <a:lnTo>
                          <a:pt x="36" y="63"/>
                        </a:lnTo>
                        <a:lnTo>
                          <a:pt x="30" y="63"/>
                        </a:lnTo>
                        <a:lnTo>
                          <a:pt x="23" y="63"/>
                        </a:lnTo>
                        <a:lnTo>
                          <a:pt x="16" y="62"/>
                        </a:lnTo>
                        <a:lnTo>
                          <a:pt x="8" y="64"/>
                        </a:lnTo>
                        <a:lnTo>
                          <a:pt x="7" y="60"/>
                        </a:lnTo>
                        <a:lnTo>
                          <a:pt x="2" y="53"/>
                        </a:lnTo>
                        <a:lnTo>
                          <a:pt x="1" y="47"/>
                        </a:lnTo>
                        <a:lnTo>
                          <a:pt x="0" y="42"/>
                        </a:lnTo>
                        <a:lnTo>
                          <a:pt x="1" y="37"/>
                        </a:lnTo>
                        <a:lnTo>
                          <a:pt x="2" y="32"/>
                        </a:lnTo>
                        <a:lnTo>
                          <a:pt x="5" y="28"/>
                        </a:lnTo>
                        <a:lnTo>
                          <a:pt x="7" y="24"/>
                        </a:lnTo>
                        <a:lnTo>
                          <a:pt x="7" y="20"/>
                        </a:lnTo>
                        <a:lnTo>
                          <a:pt x="9" y="16"/>
                        </a:lnTo>
                        <a:lnTo>
                          <a:pt x="11" y="10"/>
                        </a:lnTo>
                        <a:lnTo>
                          <a:pt x="21" y="5"/>
                        </a:lnTo>
                        <a:lnTo>
                          <a:pt x="29" y="1"/>
                        </a:lnTo>
                        <a:lnTo>
                          <a:pt x="40" y="0"/>
                        </a:lnTo>
                        <a:lnTo>
                          <a:pt x="50" y="0"/>
                        </a:lnTo>
                        <a:lnTo>
                          <a:pt x="59" y="1"/>
                        </a:lnTo>
                      </a:path>
                    </a:pathLst>
                  </a:custGeom>
                  <a:solidFill>
                    <a:srgbClr val="00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89" name="Freeform 723"/>
                  <p:cNvSpPr>
                    <a:spLocks/>
                  </p:cNvSpPr>
                  <p:nvPr/>
                </p:nvSpPr>
                <p:spPr bwMode="auto">
                  <a:xfrm>
                    <a:off x="1354" y="2563"/>
                    <a:ext cx="85" cy="105"/>
                  </a:xfrm>
                  <a:custGeom>
                    <a:avLst/>
                    <a:gdLst>
                      <a:gd name="T0" fmla="*/ 52 w 85"/>
                      <a:gd name="T1" fmla="*/ 1 h 105"/>
                      <a:gd name="T2" fmla="*/ 58 w 85"/>
                      <a:gd name="T3" fmla="*/ 3 h 105"/>
                      <a:gd name="T4" fmla="*/ 63 w 85"/>
                      <a:gd name="T5" fmla="*/ 5 h 105"/>
                      <a:gd name="T6" fmla="*/ 68 w 85"/>
                      <a:gd name="T7" fmla="*/ 8 h 105"/>
                      <a:gd name="T8" fmla="*/ 69 w 85"/>
                      <a:gd name="T9" fmla="*/ 12 h 105"/>
                      <a:gd name="T10" fmla="*/ 71 w 85"/>
                      <a:gd name="T11" fmla="*/ 25 h 105"/>
                      <a:gd name="T12" fmla="*/ 71 w 85"/>
                      <a:gd name="T13" fmla="*/ 30 h 105"/>
                      <a:gd name="T14" fmla="*/ 68 w 85"/>
                      <a:gd name="T15" fmla="*/ 39 h 105"/>
                      <a:gd name="T16" fmla="*/ 65 w 85"/>
                      <a:gd name="T17" fmla="*/ 43 h 105"/>
                      <a:gd name="T18" fmla="*/ 60 w 85"/>
                      <a:gd name="T19" fmla="*/ 49 h 105"/>
                      <a:gd name="T20" fmla="*/ 60 w 85"/>
                      <a:gd name="T21" fmla="*/ 65 h 105"/>
                      <a:gd name="T22" fmla="*/ 84 w 85"/>
                      <a:gd name="T23" fmla="*/ 73 h 105"/>
                      <a:gd name="T24" fmla="*/ 40 w 85"/>
                      <a:gd name="T25" fmla="*/ 104 h 105"/>
                      <a:gd name="T26" fmla="*/ 0 w 85"/>
                      <a:gd name="T27" fmla="*/ 71 h 105"/>
                      <a:gd name="T28" fmla="*/ 29 w 85"/>
                      <a:gd name="T29" fmla="*/ 62 h 105"/>
                      <a:gd name="T30" fmla="*/ 29 w 85"/>
                      <a:gd name="T31" fmla="*/ 50 h 105"/>
                      <a:gd name="T32" fmla="*/ 21 w 85"/>
                      <a:gd name="T33" fmla="*/ 43 h 105"/>
                      <a:gd name="T34" fmla="*/ 18 w 85"/>
                      <a:gd name="T35" fmla="*/ 39 h 105"/>
                      <a:gd name="T36" fmla="*/ 16 w 85"/>
                      <a:gd name="T37" fmla="*/ 34 h 105"/>
                      <a:gd name="T38" fmla="*/ 15 w 85"/>
                      <a:gd name="T39" fmla="*/ 28 h 105"/>
                      <a:gd name="T40" fmla="*/ 15 w 85"/>
                      <a:gd name="T41" fmla="*/ 23 h 105"/>
                      <a:gd name="T42" fmla="*/ 15 w 85"/>
                      <a:gd name="T43" fmla="*/ 17 h 105"/>
                      <a:gd name="T44" fmla="*/ 15 w 85"/>
                      <a:gd name="T45" fmla="*/ 13 h 105"/>
                      <a:gd name="T46" fmla="*/ 17 w 85"/>
                      <a:gd name="T47" fmla="*/ 8 h 105"/>
                      <a:gd name="T48" fmla="*/ 22 w 85"/>
                      <a:gd name="T49" fmla="*/ 4 h 105"/>
                      <a:gd name="T50" fmla="*/ 29 w 85"/>
                      <a:gd name="T51" fmla="*/ 2 h 105"/>
                      <a:gd name="T52" fmla="*/ 35 w 85"/>
                      <a:gd name="T53" fmla="*/ 0 h 105"/>
                      <a:gd name="T54" fmla="*/ 43 w 85"/>
                      <a:gd name="T55" fmla="*/ 0 h 105"/>
                      <a:gd name="T56" fmla="*/ 52 w 85"/>
                      <a:gd name="T57" fmla="*/ 1 h 10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5"/>
                      <a:gd name="T88" fmla="*/ 0 h 105"/>
                      <a:gd name="T89" fmla="*/ 85 w 85"/>
                      <a:gd name="T90" fmla="*/ 105 h 10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5" h="105">
                        <a:moveTo>
                          <a:pt x="52" y="1"/>
                        </a:moveTo>
                        <a:lnTo>
                          <a:pt x="58" y="3"/>
                        </a:lnTo>
                        <a:lnTo>
                          <a:pt x="63" y="5"/>
                        </a:lnTo>
                        <a:lnTo>
                          <a:pt x="68" y="8"/>
                        </a:lnTo>
                        <a:lnTo>
                          <a:pt x="69" y="12"/>
                        </a:lnTo>
                        <a:lnTo>
                          <a:pt x="71" y="25"/>
                        </a:lnTo>
                        <a:lnTo>
                          <a:pt x="71" y="30"/>
                        </a:lnTo>
                        <a:lnTo>
                          <a:pt x="68" y="39"/>
                        </a:lnTo>
                        <a:lnTo>
                          <a:pt x="65" y="43"/>
                        </a:lnTo>
                        <a:lnTo>
                          <a:pt x="60" y="49"/>
                        </a:lnTo>
                        <a:lnTo>
                          <a:pt x="60" y="65"/>
                        </a:lnTo>
                        <a:lnTo>
                          <a:pt x="84" y="73"/>
                        </a:lnTo>
                        <a:lnTo>
                          <a:pt x="40" y="104"/>
                        </a:lnTo>
                        <a:lnTo>
                          <a:pt x="0" y="71"/>
                        </a:lnTo>
                        <a:lnTo>
                          <a:pt x="29" y="62"/>
                        </a:lnTo>
                        <a:lnTo>
                          <a:pt x="29" y="50"/>
                        </a:lnTo>
                        <a:lnTo>
                          <a:pt x="21" y="43"/>
                        </a:lnTo>
                        <a:lnTo>
                          <a:pt x="18" y="39"/>
                        </a:lnTo>
                        <a:lnTo>
                          <a:pt x="16" y="34"/>
                        </a:lnTo>
                        <a:lnTo>
                          <a:pt x="15" y="28"/>
                        </a:lnTo>
                        <a:lnTo>
                          <a:pt x="15" y="23"/>
                        </a:lnTo>
                        <a:lnTo>
                          <a:pt x="15" y="17"/>
                        </a:lnTo>
                        <a:lnTo>
                          <a:pt x="15" y="13"/>
                        </a:lnTo>
                        <a:lnTo>
                          <a:pt x="17" y="8"/>
                        </a:lnTo>
                        <a:lnTo>
                          <a:pt x="22" y="4"/>
                        </a:lnTo>
                        <a:lnTo>
                          <a:pt x="29" y="2"/>
                        </a:lnTo>
                        <a:lnTo>
                          <a:pt x="35" y="0"/>
                        </a:lnTo>
                        <a:lnTo>
                          <a:pt x="43" y="0"/>
                        </a:lnTo>
                        <a:lnTo>
                          <a:pt x="52" y="1"/>
                        </a:lnTo>
                      </a:path>
                    </a:pathLst>
                  </a:custGeom>
                  <a:solidFill>
                    <a:srgbClr val="FF7F7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170" name="Group 724"/>
                <p:cNvGrpSpPr>
                  <a:grpSpLocks/>
                </p:cNvGrpSpPr>
                <p:nvPr/>
              </p:nvGrpSpPr>
              <p:grpSpPr bwMode="auto">
                <a:xfrm>
                  <a:off x="1297" y="2789"/>
                  <a:ext cx="164" cy="233"/>
                  <a:chOff x="1297" y="2789"/>
                  <a:chExt cx="164" cy="233"/>
                </a:xfrm>
              </p:grpSpPr>
              <p:grpSp>
                <p:nvGrpSpPr>
                  <p:cNvPr id="184" name="Group 725"/>
                  <p:cNvGrpSpPr>
                    <a:grpSpLocks/>
                  </p:cNvGrpSpPr>
                  <p:nvPr/>
                </p:nvGrpSpPr>
                <p:grpSpPr bwMode="auto">
                  <a:xfrm>
                    <a:off x="1297" y="2789"/>
                    <a:ext cx="164" cy="233"/>
                    <a:chOff x="1297" y="2789"/>
                    <a:chExt cx="164" cy="233"/>
                  </a:xfrm>
                </p:grpSpPr>
                <p:sp>
                  <p:nvSpPr>
                    <p:cNvPr id="186" name="Freeform 726"/>
                    <p:cNvSpPr>
                      <a:spLocks/>
                    </p:cNvSpPr>
                    <p:nvPr/>
                  </p:nvSpPr>
                  <p:spPr bwMode="auto">
                    <a:xfrm>
                      <a:off x="1345" y="2839"/>
                      <a:ext cx="116" cy="183"/>
                    </a:xfrm>
                    <a:custGeom>
                      <a:avLst/>
                      <a:gdLst>
                        <a:gd name="T0" fmla="*/ 94 w 116"/>
                        <a:gd name="T1" fmla="*/ 4 h 183"/>
                        <a:gd name="T2" fmla="*/ 93 w 116"/>
                        <a:gd name="T3" fmla="*/ 56 h 183"/>
                        <a:gd name="T4" fmla="*/ 93 w 116"/>
                        <a:gd name="T5" fmla="*/ 101 h 183"/>
                        <a:gd name="T6" fmla="*/ 89 w 116"/>
                        <a:gd name="T7" fmla="*/ 143 h 183"/>
                        <a:gd name="T8" fmla="*/ 101 w 116"/>
                        <a:gd name="T9" fmla="*/ 162 h 183"/>
                        <a:gd name="T10" fmla="*/ 112 w 116"/>
                        <a:gd name="T11" fmla="*/ 174 h 183"/>
                        <a:gd name="T12" fmla="*/ 115 w 116"/>
                        <a:gd name="T13" fmla="*/ 178 h 183"/>
                        <a:gd name="T14" fmla="*/ 110 w 116"/>
                        <a:gd name="T15" fmla="*/ 182 h 183"/>
                        <a:gd name="T16" fmla="*/ 90 w 116"/>
                        <a:gd name="T17" fmla="*/ 181 h 183"/>
                        <a:gd name="T18" fmla="*/ 71 w 116"/>
                        <a:gd name="T19" fmla="*/ 157 h 183"/>
                        <a:gd name="T20" fmla="*/ 70 w 116"/>
                        <a:gd name="T21" fmla="*/ 142 h 183"/>
                        <a:gd name="T22" fmla="*/ 57 w 116"/>
                        <a:gd name="T23" fmla="*/ 92 h 183"/>
                        <a:gd name="T24" fmla="*/ 55 w 116"/>
                        <a:gd name="T25" fmla="*/ 80 h 183"/>
                        <a:gd name="T26" fmla="*/ 55 w 116"/>
                        <a:gd name="T27" fmla="*/ 104 h 183"/>
                        <a:gd name="T28" fmla="*/ 49 w 116"/>
                        <a:gd name="T29" fmla="*/ 137 h 183"/>
                        <a:gd name="T30" fmla="*/ 51 w 116"/>
                        <a:gd name="T31" fmla="*/ 153 h 183"/>
                        <a:gd name="T32" fmla="*/ 42 w 116"/>
                        <a:gd name="T33" fmla="*/ 168 h 183"/>
                        <a:gd name="T34" fmla="*/ 30 w 116"/>
                        <a:gd name="T35" fmla="*/ 179 h 183"/>
                        <a:gd name="T36" fmla="*/ 11 w 116"/>
                        <a:gd name="T37" fmla="*/ 180 h 183"/>
                        <a:gd name="T38" fmla="*/ 6 w 116"/>
                        <a:gd name="T39" fmla="*/ 176 h 183"/>
                        <a:gd name="T40" fmla="*/ 25 w 116"/>
                        <a:gd name="T41" fmla="*/ 152 h 183"/>
                        <a:gd name="T42" fmla="*/ 27 w 116"/>
                        <a:gd name="T43" fmla="*/ 141 h 183"/>
                        <a:gd name="T44" fmla="*/ 23 w 116"/>
                        <a:gd name="T45" fmla="*/ 116 h 183"/>
                        <a:gd name="T46" fmla="*/ 16 w 116"/>
                        <a:gd name="T47" fmla="*/ 77 h 183"/>
                        <a:gd name="T48" fmla="*/ 0 w 116"/>
                        <a:gd name="T49" fmla="*/ 0 h 183"/>
                        <a:gd name="T50" fmla="*/ 94 w 116"/>
                        <a:gd name="T51" fmla="*/ 4 h 18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183"/>
                        <a:gd name="T80" fmla="*/ 116 w 116"/>
                        <a:gd name="T81" fmla="*/ 183 h 18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183">
                          <a:moveTo>
                            <a:pt x="94" y="4"/>
                          </a:moveTo>
                          <a:lnTo>
                            <a:pt x="93" y="56"/>
                          </a:lnTo>
                          <a:lnTo>
                            <a:pt x="93" y="101"/>
                          </a:lnTo>
                          <a:lnTo>
                            <a:pt x="89" y="143"/>
                          </a:lnTo>
                          <a:lnTo>
                            <a:pt x="101" y="162"/>
                          </a:lnTo>
                          <a:lnTo>
                            <a:pt x="112" y="174"/>
                          </a:lnTo>
                          <a:lnTo>
                            <a:pt x="115" y="178"/>
                          </a:lnTo>
                          <a:lnTo>
                            <a:pt x="110" y="182"/>
                          </a:lnTo>
                          <a:lnTo>
                            <a:pt x="90" y="181"/>
                          </a:lnTo>
                          <a:lnTo>
                            <a:pt x="71" y="157"/>
                          </a:lnTo>
                          <a:lnTo>
                            <a:pt x="70" y="142"/>
                          </a:lnTo>
                          <a:lnTo>
                            <a:pt x="57" y="92"/>
                          </a:lnTo>
                          <a:lnTo>
                            <a:pt x="55" y="80"/>
                          </a:lnTo>
                          <a:lnTo>
                            <a:pt x="55" y="104"/>
                          </a:lnTo>
                          <a:lnTo>
                            <a:pt x="49" y="137"/>
                          </a:lnTo>
                          <a:lnTo>
                            <a:pt x="51" y="153"/>
                          </a:lnTo>
                          <a:lnTo>
                            <a:pt x="42" y="168"/>
                          </a:lnTo>
                          <a:lnTo>
                            <a:pt x="30" y="179"/>
                          </a:lnTo>
                          <a:lnTo>
                            <a:pt x="11" y="180"/>
                          </a:lnTo>
                          <a:lnTo>
                            <a:pt x="6" y="176"/>
                          </a:lnTo>
                          <a:lnTo>
                            <a:pt x="25" y="152"/>
                          </a:lnTo>
                          <a:lnTo>
                            <a:pt x="27" y="141"/>
                          </a:lnTo>
                          <a:lnTo>
                            <a:pt x="23" y="116"/>
                          </a:lnTo>
                          <a:lnTo>
                            <a:pt x="16" y="77"/>
                          </a:lnTo>
                          <a:lnTo>
                            <a:pt x="0" y="0"/>
                          </a:lnTo>
                          <a:lnTo>
                            <a:pt x="94" y="4"/>
                          </a:lnTo>
                        </a:path>
                      </a:pathLst>
                    </a:custGeom>
                    <a:solidFill>
                      <a:srgbClr val="FF7F7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87" name="Freeform 727"/>
                    <p:cNvSpPr>
                      <a:spLocks/>
                    </p:cNvSpPr>
                    <p:nvPr/>
                  </p:nvSpPr>
                  <p:spPr bwMode="auto">
                    <a:xfrm>
                      <a:off x="1297" y="2789"/>
                      <a:ext cx="25" cy="21"/>
                    </a:xfrm>
                    <a:custGeom>
                      <a:avLst/>
                      <a:gdLst>
                        <a:gd name="T0" fmla="*/ 0 w 25"/>
                        <a:gd name="T1" fmla="*/ 0 h 21"/>
                        <a:gd name="T2" fmla="*/ 0 w 25"/>
                        <a:gd name="T3" fmla="*/ 10 h 21"/>
                        <a:gd name="T4" fmla="*/ 24 w 25"/>
                        <a:gd name="T5" fmla="*/ 20 h 21"/>
                        <a:gd name="T6" fmla="*/ 13 w 25"/>
                        <a:gd name="T7" fmla="*/ 1 h 21"/>
                        <a:gd name="T8" fmla="*/ 0 w 25"/>
                        <a:gd name="T9" fmla="*/ 0 h 21"/>
                        <a:gd name="T10" fmla="*/ 0 60000 65536"/>
                        <a:gd name="T11" fmla="*/ 0 60000 65536"/>
                        <a:gd name="T12" fmla="*/ 0 60000 65536"/>
                        <a:gd name="T13" fmla="*/ 0 60000 65536"/>
                        <a:gd name="T14" fmla="*/ 0 60000 65536"/>
                        <a:gd name="T15" fmla="*/ 0 w 25"/>
                        <a:gd name="T16" fmla="*/ 0 h 21"/>
                        <a:gd name="T17" fmla="*/ 25 w 25"/>
                        <a:gd name="T18" fmla="*/ 21 h 21"/>
                      </a:gdLst>
                      <a:ahLst/>
                      <a:cxnLst>
                        <a:cxn ang="T10">
                          <a:pos x="T0" y="T1"/>
                        </a:cxn>
                        <a:cxn ang="T11">
                          <a:pos x="T2" y="T3"/>
                        </a:cxn>
                        <a:cxn ang="T12">
                          <a:pos x="T4" y="T5"/>
                        </a:cxn>
                        <a:cxn ang="T13">
                          <a:pos x="T6" y="T7"/>
                        </a:cxn>
                        <a:cxn ang="T14">
                          <a:pos x="T8" y="T9"/>
                        </a:cxn>
                      </a:cxnLst>
                      <a:rect l="T15" t="T16" r="T17" b="T18"/>
                      <a:pathLst>
                        <a:path w="25" h="21">
                          <a:moveTo>
                            <a:pt x="0" y="0"/>
                          </a:moveTo>
                          <a:lnTo>
                            <a:pt x="0" y="10"/>
                          </a:lnTo>
                          <a:lnTo>
                            <a:pt x="24" y="20"/>
                          </a:lnTo>
                          <a:lnTo>
                            <a:pt x="13" y="1"/>
                          </a:lnTo>
                          <a:lnTo>
                            <a:pt x="0" y="0"/>
                          </a:lnTo>
                        </a:path>
                      </a:pathLst>
                    </a:custGeom>
                    <a:solidFill>
                      <a:srgbClr val="FF7F7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185" name="Freeform 728"/>
                  <p:cNvSpPr>
                    <a:spLocks/>
                  </p:cNvSpPr>
                  <p:nvPr/>
                </p:nvSpPr>
                <p:spPr bwMode="auto">
                  <a:xfrm>
                    <a:off x="1394" y="2841"/>
                    <a:ext cx="10" cy="82"/>
                  </a:xfrm>
                  <a:custGeom>
                    <a:avLst/>
                    <a:gdLst>
                      <a:gd name="T0" fmla="*/ 0 w 10"/>
                      <a:gd name="T1" fmla="*/ 0 h 82"/>
                      <a:gd name="T2" fmla="*/ 0 w 10"/>
                      <a:gd name="T3" fmla="*/ 27 h 82"/>
                      <a:gd name="T4" fmla="*/ 2 w 10"/>
                      <a:gd name="T5" fmla="*/ 43 h 82"/>
                      <a:gd name="T6" fmla="*/ 4 w 10"/>
                      <a:gd name="T7" fmla="*/ 60 h 82"/>
                      <a:gd name="T8" fmla="*/ 9 w 10"/>
                      <a:gd name="T9" fmla="*/ 77 h 82"/>
                      <a:gd name="T10" fmla="*/ 8 w 10"/>
                      <a:gd name="T11" fmla="*/ 81 h 82"/>
                      <a:gd name="T12" fmla="*/ 0 w 10"/>
                      <a:gd name="T13" fmla="*/ 0 h 82"/>
                      <a:gd name="T14" fmla="*/ 0 60000 65536"/>
                      <a:gd name="T15" fmla="*/ 0 60000 65536"/>
                      <a:gd name="T16" fmla="*/ 0 60000 65536"/>
                      <a:gd name="T17" fmla="*/ 0 60000 65536"/>
                      <a:gd name="T18" fmla="*/ 0 60000 65536"/>
                      <a:gd name="T19" fmla="*/ 0 60000 65536"/>
                      <a:gd name="T20" fmla="*/ 0 60000 65536"/>
                      <a:gd name="T21" fmla="*/ 0 w 10"/>
                      <a:gd name="T22" fmla="*/ 0 h 82"/>
                      <a:gd name="T23" fmla="*/ 10 w 10"/>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82">
                        <a:moveTo>
                          <a:pt x="0" y="0"/>
                        </a:moveTo>
                        <a:lnTo>
                          <a:pt x="0" y="27"/>
                        </a:lnTo>
                        <a:lnTo>
                          <a:pt x="2" y="43"/>
                        </a:lnTo>
                        <a:lnTo>
                          <a:pt x="4" y="60"/>
                        </a:lnTo>
                        <a:lnTo>
                          <a:pt x="9" y="77"/>
                        </a:lnTo>
                        <a:lnTo>
                          <a:pt x="8" y="81"/>
                        </a:lnTo>
                        <a:lnTo>
                          <a:pt x="0" y="0"/>
                        </a:lnTo>
                      </a:path>
                    </a:pathLst>
                  </a:custGeom>
                  <a:solidFill>
                    <a:srgbClr val="FF7F7F"/>
                  </a:solidFill>
                  <a:ln w="12700" cap="rnd" cmpd="sng">
                    <a:solidFill>
                      <a:srgbClr val="FF5F1F"/>
                    </a:solidFill>
                    <a:prstDash val="solid"/>
                    <a:round/>
                    <a:headEnd type="none" w="med" len="med"/>
                    <a:tailEnd type="none" w="med" len="med"/>
                  </a:ln>
                </p:spPr>
                <p:txBody>
                  <a:bodyPr/>
                  <a:lstStyle/>
                  <a:p>
                    <a:endParaRPr lang="zh-CN" altLang="en-US"/>
                  </a:p>
                </p:txBody>
              </p:sp>
            </p:grpSp>
            <p:grpSp>
              <p:nvGrpSpPr>
                <p:cNvPr id="171" name="Group 729"/>
                <p:cNvGrpSpPr>
                  <a:grpSpLocks/>
                </p:cNvGrpSpPr>
                <p:nvPr/>
              </p:nvGrpSpPr>
              <p:grpSpPr bwMode="auto">
                <a:xfrm>
                  <a:off x="1344" y="2993"/>
                  <a:ext cx="124" cy="50"/>
                  <a:chOff x="1344" y="2993"/>
                  <a:chExt cx="124" cy="50"/>
                </a:xfrm>
              </p:grpSpPr>
              <p:sp>
                <p:nvSpPr>
                  <p:cNvPr id="182" name="Freeform 730"/>
                  <p:cNvSpPr>
                    <a:spLocks/>
                  </p:cNvSpPr>
                  <p:nvPr/>
                </p:nvSpPr>
                <p:spPr bwMode="auto">
                  <a:xfrm>
                    <a:off x="1344" y="2993"/>
                    <a:ext cx="54" cy="47"/>
                  </a:xfrm>
                  <a:custGeom>
                    <a:avLst/>
                    <a:gdLst>
                      <a:gd name="T0" fmla="*/ 49 w 54"/>
                      <a:gd name="T1" fmla="*/ 0 h 47"/>
                      <a:gd name="T2" fmla="*/ 53 w 54"/>
                      <a:gd name="T3" fmla="*/ 7 h 47"/>
                      <a:gd name="T4" fmla="*/ 53 w 54"/>
                      <a:gd name="T5" fmla="*/ 20 h 47"/>
                      <a:gd name="T6" fmla="*/ 48 w 54"/>
                      <a:gd name="T7" fmla="*/ 15 h 47"/>
                      <a:gd name="T8" fmla="*/ 42 w 54"/>
                      <a:gd name="T9" fmla="*/ 22 h 47"/>
                      <a:gd name="T10" fmla="*/ 40 w 54"/>
                      <a:gd name="T11" fmla="*/ 32 h 47"/>
                      <a:gd name="T12" fmla="*/ 32 w 54"/>
                      <a:gd name="T13" fmla="*/ 40 h 47"/>
                      <a:gd name="T14" fmla="*/ 19 w 54"/>
                      <a:gd name="T15" fmla="*/ 45 h 47"/>
                      <a:gd name="T16" fmla="*/ 9 w 54"/>
                      <a:gd name="T17" fmla="*/ 46 h 47"/>
                      <a:gd name="T18" fmla="*/ 0 w 54"/>
                      <a:gd name="T19" fmla="*/ 45 h 47"/>
                      <a:gd name="T20" fmla="*/ 0 w 54"/>
                      <a:gd name="T21" fmla="*/ 36 h 47"/>
                      <a:gd name="T22" fmla="*/ 7 w 54"/>
                      <a:gd name="T23" fmla="*/ 22 h 47"/>
                      <a:gd name="T24" fmla="*/ 11 w 54"/>
                      <a:gd name="T25" fmla="*/ 26 h 47"/>
                      <a:gd name="T26" fmla="*/ 19 w 54"/>
                      <a:gd name="T27" fmla="*/ 26 h 47"/>
                      <a:gd name="T28" fmla="*/ 29 w 54"/>
                      <a:gd name="T29" fmla="*/ 25 h 47"/>
                      <a:gd name="T30" fmla="*/ 37 w 54"/>
                      <a:gd name="T31" fmla="*/ 19 h 47"/>
                      <a:gd name="T32" fmla="*/ 43 w 54"/>
                      <a:gd name="T33" fmla="*/ 12 h 47"/>
                      <a:gd name="T34" fmla="*/ 49 w 54"/>
                      <a:gd name="T35" fmla="*/ 0 h 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47"/>
                      <a:gd name="T56" fmla="*/ 54 w 54"/>
                      <a:gd name="T57" fmla="*/ 47 h 4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47">
                        <a:moveTo>
                          <a:pt x="49" y="0"/>
                        </a:moveTo>
                        <a:lnTo>
                          <a:pt x="53" y="7"/>
                        </a:lnTo>
                        <a:lnTo>
                          <a:pt x="53" y="20"/>
                        </a:lnTo>
                        <a:lnTo>
                          <a:pt x="48" y="15"/>
                        </a:lnTo>
                        <a:lnTo>
                          <a:pt x="42" y="22"/>
                        </a:lnTo>
                        <a:lnTo>
                          <a:pt x="40" y="32"/>
                        </a:lnTo>
                        <a:lnTo>
                          <a:pt x="32" y="40"/>
                        </a:lnTo>
                        <a:lnTo>
                          <a:pt x="19" y="45"/>
                        </a:lnTo>
                        <a:lnTo>
                          <a:pt x="9" y="46"/>
                        </a:lnTo>
                        <a:lnTo>
                          <a:pt x="0" y="45"/>
                        </a:lnTo>
                        <a:lnTo>
                          <a:pt x="0" y="36"/>
                        </a:lnTo>
                        <a:lnTo>
                          <a:pt x="7" y="22"/>
                        </a:lnTo>
                        <a:lnTo>
                          <a:pt x="11" y="26"/>
                        </a:lnTo>
                        <a:lnTo>
                          <a:pt x="19" y="26"/>
                        </a:lnTo>
                        <a:lnTo>
                          <a:pt x="29" y="25"/>
                        </a:lnTo>
                        <a:lnTo>
                          <a:pt x="37" y="19"/>
                        </a:lnTo>
                        <a:lnTo>
                          <a:pt x="43" y="12"/>
                        </a:lnTo>
                        <a:lnTo>
                          <a:pt x="49" y="0"/>
                        </a:lnTo>
                      </a:path>
                    </a:pathLst>
                  </a:custGeom>
                  <a:solidFill>
                    <a:srgbClr val="7F7F7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83" name="Freeform 731"/>
                  <p:cNvSpPr>
                    <a:spLocks/>
                  </p:cNvSpPr>
                  <p:nvPr/>
                </p:nvSpPr>
                <p:spPr bwMode="auto">
                  <a:xfrm>
                    <a:off x="1419" y="2994"/>
                    <a:ext cx="49" cy="49"/>
                  </a:xfrm>
                  <a:custGeom>
                    <a:avLst/>
                    <a:gdLst>
                      <a:gd name="T0" fmla="*/ 1 w 49"/>
                      <a:gd name="T1" fmla="*/ 0 h 49"/>
                      <a:gd name="T2" fmla="*/ 0 w 49"/>
                      <a:gd name="T3" fmla="*/ 19 h 49"/>
                      <a:gd name="T4" fmla="*/ 3 w 49"/>
                      <a:gd name="T5" fmla="*/ 14 h 49"/>
                      <a:gd name="T6" fmla="*/ 7 w 49"/>
                      <a:gd name="T7" fmla="*/ 20 h 49"/>
                      <a:gd name="T8" fmla="*/ 10 w 49"/>
                      <a:gd name="T9" fmla="*/ 29 h 49"/>
                      <a:gd name="T10" fmla="*/ 14 w 49"/>
                      <a:gd name="T11" fmla="*/ 37 h 49"/>
                      <a:gd name="T12" fmla="*/ 24 w 49"/>
                      <a:gd name="T13" fmla="*/ 43 h 49"/>
                      <a:gd name="T14" fmla="*/ 33 w 49"/>
                      <a:gd name="T15" fmla="*/ 46 h 49"/>
                      <a:gd name="T16" fmla="*/ 42 w 49"/>
                      <a:gd name="T17" fmla="*/ 48 h 49"/>
                      <a:gd name="T18" fmla="*/ 45 w 49"/>
                      <a:gd name="T19" fmla="*/ 45 h 49"/>
                      <a:gd name="T20" fmla="*/ 47 w 49"/>
                      <a:gd name="T21" fmla="*/ 41 h 49"/>
                      <a:gd name="T22" fmla="*/ 48 w 49"/>
                      <a:gd name="T23" fmla="*/ 36 h 49"/>
                      <a:gd name="T24" fmla="*/ 47 w 49"/>
                      <a:gd name="T25" fmla="*/ 32 h 49"/>
                      <a:gd name="T26" fmla="*/ 43 w 49"/>
                      <a:gd name="T27" fmla="*/ 23 h 49"/>
                      <a:gd name="T28" fmla="*/ 36 w 49"/>
                      <a:gd name="T29" fmla="*/ 26 h 49"/>
                      <a:gd name="T30" fmla="*/ 25 w 49"/>
                      <a:gd name="T31" fmla="*/ 26 h 49"/>
                      <a:gd name="T32" fmla="*/ 19 w 49"/>
                      <a:gd name="T33" fmla="*/ 26 h 49"/>
                      <a:gd name="T34" fmla="*/ 6 w 49"/>
                      <a:gd name="T35" fmla="*/ 10 h 49"/>
                      <a:gd name="T36" fmla="*/ 1 w 49"/>
                      <a:gd name="T37" fmla="*/ 0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49"/>
                      <a:gd name="T59" fmla="*/ 49 w 49"/>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49">
                        <a:moveTo>
                          <a:pt x="1" y="0"/>
                        </a:moveTo>
                        <a:lnTo>
                          <a:pt x="0" y="19"/>
                        </a:lnTo>
                        <a:lnTo>
                          <a:pt x="3" y="14"/>
                        </a:lnTo>
                        <a:lnTo>
                          <a:pt x="7" y="20"/>
                        </a:lnTo>
                        <a:lnTo>
                          <a:pt x="10" y="29"/>
                        </a:lnTo>
                        <a:lnTo>
                          <a:pt x="14" y="37"/>
                        </a:lnTo>
                        <a:lnTo>
                          <a:pt x="24" y="43"/>
                        </a:lnTo>
                        <a:lnTo>
                          <a:pt x="33" y="46"/>
                        </a:lnTo>
                        <a:lnTo>
                          <a:pt x="42" y="48"/>
                        </a:lnTo>
                        <a:lnTo>
                          <a:pt x="45" y="45"/>
                        </a:lnTo>
                        <a:lnTo>
                          <a:pt x="47" y="41"/>
                        </a:lnTo>
                        <a:lnTo>
                          <a:pt x="48" y="36"/>
                        </a:lnTo>
                        <a:lnTo>
                          <a:pt x="47" y="32"/>
                        </a:lnTo>
                        <a:lnTo>
                          <a:pt x="43" y="23"/>
                        </a:lnTo>
                        <a:lnTo>
                          <a:pt x="36" y="26"/>
                        </a:lnTo>
                        <a:lnTo>
                          <a:pt x="25" y="26"/>
                        </a:lnTo>
                        <a:lnTo>
                          <a:pt x="19" y="26"/>
                        </a:lnTo>
                        <a:lnTo>
                          <a:pt x="6" y="10"/>
                        </a:lnTo>
                        <a:lnTo>
                          <a:pt x="1" y="0"/>
                        </a:lnTo>
                      </a:path>
                    </a:pathLst>
                  </a:custGeom>
                  <a:solidFill>
                    <a:srgbClr val="7F7F7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172" name="Freeform 732"/>
                <p:cNvSpPr>
                  <a:spLocks/>
                </p:cNvSpPr>
                <p:nvPr/>
              </p:nvSpPr>
              <p:spPr bwMode="auto">
                <a:xfrm>
                  <a:off x="1293" y="2633"/>
                  <a:ext cx="202" cy="356"/>
                </a:xfrm>
                <a:custGeom>
                  <a:avLst/>
                  <a:gdLst>
                    <a:gd name="T0" fmla="*/ 144 w 202"/>
                    <a:gd name="T1" fmla="*/ 4 h 356"/>
                    <a:gd name="T2" fmla="*/ 183 w 202"/>
                    <a:gd name="T3" fmla="*/ 16 h 356"/>
                    <a:gd name="T4" fmla="*/ 193 w 202"/>
                    <a:gd name="T5" fmla="*/ 25 h 356"/>
                    <a:gd name="T6" fmla="*/ 201 w 202"/>
                    <a:gd name="T7" fmla="*/ 107 h 356"/>
                    <a:gd name="T8" fmla="*/ 198 w 202"/>
                    <a:gd name="T9" fmla="*/ 126 h 356"/>
                    <a:gd name="T10" fmla="*/ 174 w 202"/>
                    <a:gd name="T11" fmla="*/ 125 h 356"/>
                    <a:gd name="T12" fmla="*/ 175 w 202"/>
                    <a:gd name="T13" fmla="*/ 173 h 356"/>
                    <a:gd name="T14" fmla="*/ 164 w 202"/>
                    <a:gd name="T15" fmla="*/ 173 h 356"/>
                    <a:gd name="T16" fmla="*/ 150 w 202"/>
                    <a:gd name="T17" fmla="*/ 273 h 356"/>
                    <a:gd name="T18" fmla="*/ 149 w 202"/>
                    <a:gd name="T19" fmla="*/ 326 h 356"/>
                    <a:gd name="T20" fmla="*/ 147 w 202"/>
                    <a:gd name="T21" fmla="*/ 350 h 356"/>
                    <a:gd name="T22" fmla="*/ 137 w 202"/>
                    <a:gd name="T23" fmla="*/ 355 h 356"/>
                    <a:gd name="T24" fmla="*/ 119 w 202"/>
                    <a:gd name="T25" fmla="*/ 351 h 356"/>
                    <a:gd name="T26" fmla="*/ 110 w 202"/>
                    <a:gd name="T27" fmla="*/ 310 h 356"/>
                    <a:gd name="T28" fmla="*/ 103 w 202"/>
                    <a:gd name="T29" fmla="*/ 353 h 356"/>
                    <a:gd name="T30" fmla="*/ 88 w 202"/>
                    <a:gd name="T31" fmla="*/ 355 h 356"/>
                    <a:gd name="T32" fmla="*/ 75 w 202"/>
                    <a:gd name="T33" fmla="*/ 352 h 356"/>
                    <a:gd name="T34" fmla="*/ 61 w 202"/>
                    <a:gd name="T35" fmla="*/ 271 h 356"/>
                    <a:gd name="T36" fmla="*/ 43 w 202"/>
                    <a:gd name="T37" fmla="*/ 212 h 356"/>
                    <a:gd name="T38" fmla="*/ 16 w 202"/>
                    <a:gd name="T39" fmla="*/ 157 h 356"/>
                    <a:gd name="T40" fmla="*/ 0 w 202"/>
                    <a:gd name="T41" fmla="*/ 156 h 356"/>
                    <a:gd name="T42" fmla="*/ 15 w 202"/>
                    <a:gd name="T43" fmla="*/ 81 h 356"/>
                    <a:gd name="T44" fmla="*/ 15 w 202"/>
                    <a:gd name="T45" fmla="*/ 21 h 356"/>
                    <a:gd name="T46" fmla="*/ 24 w 202"/>
                    <a:gd name="T47" fmla="*/ 15 h 356"/>
                    <a:gd name="T48" fmla="*/ 66 w 202"/>
                    <a:gd name="T49" fmla="*/ 0 h 356"/>
                    <a:gd name="T50" fmla="*/ 101 w 202"/>
                    <a:gd name="T51" fmla="*/ 32 h 356"/>
                    <a:gd name="T52" fmla="*/ 144 w 202"/>
                    <a:gd name="T53" fmla="*/ 4 h 3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2"/>
                    <a:gd name="T82" fmla="*/ 0 h 356"/>
                    <a:gd name="T83" fmla="*/ 202 w 202"/>
                    <a:gd name="T84" fmla="*/ 356 h 3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2" h="356">
                      <a:moveTo>
                        <a:pt x="144" y="4"/>
                      </a:moveTo>
                      <a:lnTo>
                        <a:pt x="183" y="16"/>
                      </a:lnTo>
                      <a:lnTo>
                        <a:pt x="193" y="25"/>
                      </a:lnTo>
                      <a:lnTo>
                        <a:pt x="201" y="107"/>
                      </a:lnTo>
                      <a:lnTo>
                        <a:pt x="198" y="126"/>
                      </a:lnTo>
                      <a:lnTo>
                        <a:pt x="174" y="125"/>
                      </a:lnTo>
                      <a:lnTo>
                        <a:pt x="175" y="173"/>
                      </a:lnTo>
                      <a:lnTo>
                        <a:pt x="164" y="173"/>
                      </a:lnTo>
                      <a:lnTo>
                        <a:pt x="150" y="273"/>
                      </a:lnTo>
                      <a:lnTo>
                        <a:pt x="149" y="326"/>
                      </a:lnTo>
                      <a:lnTo>
                        <a:pt x="147" y="350"/>
                      </a:lnTo>
                      <a:lnTo>
                        <a:pt x="137" y="355"/>
                      </a:lnTo>
                      <a:lnTo>
                        <a:pt x="119" y="351"/>
                      </a:lnTo>
                      <a:lnTo>
                        <a:pt x="110" y="310"/>
                      </a:lnTo>
                      <a:lnTo>
                        <a:pt x="103" y="353"/>
                      </a:lnTo>
                      <a:lnTo>
                        <a:pt x="88" y="355"/>
                      </a:lnTo>
                      <a:lnTo>
                        <a:pt x="75" y="352"/>
                      </a:lnTo>
                      <a:lnTo>
                        <a:pt x="61" y="271"/>
                      </a:lnTo>
                      <a:lnTo>
                        <a:pt x="43" y="212"/>
                      </a:lnTo>
                      <a:lnTo>
                        <a:pt x="16" y="157"/>
                      </a:lnTo>
                      <a:lnTo>
                        <a:pt x="0" y="156"/>
                      </a:lnTo>
                      <a:lnTo>
                        <a:pt x="15" y="81"/>
                      </a:lnTo>
                      <a:lnTo>
                        <a:pt x="15" y="21"/>
                      </a:lnTo>
                      <a:lnTo>
                        <a:pt x="24" y="15"/>
                      </a:lnTo>
                      <a:lnTo>
                        <a:pt x="66" y="0"/>
                      </a:lnTo>
                      <a:lnTo>
                        <a:pt x="101" y="32"/>
                      </a:lnTo>
                      <a:lnTo>
                        <a:pt x="144" y="4"/>
                      </a:lnTo>
                    </a:path>
                  </a:pathLst>
                </a:custGeom>
                <a:solidFill>
                  <a:srgbClr val="9F9F9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nvGrpSpPr>
                <p:cNvPr id="173" name="Group 733"/>
                <p:cNvGrpSpPr>
                  <a:grpSpLocks/>
                </p:cNvGrpSpPr>
                <p:nvPr/>
              </p:nvGrpSpPr>
              <p:grpSpPr bwMode="auto">
                <a:xfrm>
                  <a:off x="1345" y="2670"/>
                  <a:ext cx="123" cy="87"/>
                  <a:chOff x="1345" y="2670"/>
                  <a:chExt cx="123" cy="87"/>
                </a:xfrm>
              </p:grpSpPr>
              <p:sp>
                <p:nvSpPr>
                  <p:cNvPr id="179" name="Freeform 734"/>
                  <p:cNvSpPr>
                    <a:spLocks/>
                  </p:cNvSpPr>
                  <p:nvPr/>
                </p:nvSpPr>
                <p:spPr bwMode="auto">
                  <a:xfrm>
                    <a:off x="1353" y="2670"/>
                    <a:ext cx="105" cy="65"/>
                  </a:xfrm>
                  <a:custGeom>
                    <a:avLst/>
                    <a:gdLst>
                      <a:gd name="T0" fmla="*/ 104 w 105"/>
                      <a:gd name="T1" fmla="*/ 23 h 65"/>
                      <a:gd name="T2" fmla="*/ 37 w 105"/>
                      <a:gd name="T3" fmla="*/ 0 h 65"/>
                      <a:gd name="T4" fmla="*/ 0 w 105"/>
                      <a:gd name="T5" fmla="*/ 43 h 65"/>
                      <a:gd name="T6" fmla="*/ 67 w 105"/>
                      <a:gd name="T7" fmla="*/ 64 h 65"/>
                      <a:gd name="T8" fmla="*/ 104 w 105"/>
                      <a:gd name="T9" fmla="*/ 23 h 65"/>
                      <a:gd name="T10" fmla="*/ 0 60000 65536"/>
                      <a:gd name="T11" fmla="*/ 0 60000 65536"/>
                      <a:gd name="T12" fmla="*/ 0 60000 65536"/>
                      <a:gd name="T13" fmla="*/ 0 60000 65536"/>
                      <a:gd name="T14" fmla="*/ 0 60000 65536"/>
                      <a:gd name="T15" fmla="*/ 0 w 105"/>
                      <a:gd name="T16" fmla="*/ 0 h 65"/>
                      <a:gd name="T17" fmla="*/ 105 w 105"/>
                      <a:gd name="T18" fmla="*/ 65 h 65"/>
                    </a:gdLst>
                    <a:ahLst/>
                    <a:cxnLst>
                      <a:cxn ang="T10">
                        <a:pos x="T0" y="T1"/>
                      </a:cxn>
                      <a:cxn ang="T11">
                        <a:pos x="T2" y="T3"/>
                      </a:cxn>
                      <a:cxn ang="T12">
                        <a:pos x="T4" y="T5"/>
                      </a:cxn>
                      <a:cxn ang="T13">
                        <a:pos x="T6" y="T7"/>
                      </a:cxn>
                      <a:cxn ang="T14">
                        <a:pos x="T8" y="T9"/>
                      </a:cxn>
                    </a:cxnLst>
                    <a:rect l="T15" t="T16" r="T17" b="T18"/>
                    <a:pathLst>
                      <a:path w="105" h="65">
                        <a:moveTo>
                          <a:pt x="104" y="23"/>
                        </a:moveTo>
                        <a:lnTo>
                          <a:pt x="37" y="0"/>
                        </a:lnTo>
                        <a:lnTo>
                          <a:pt x="0" y="43"/>
                        </a:lnTo>
                        <a:lnTo>
                          <a:pt x="67" y="64"/>
                        </a:lnTo>
                        <a:lnTo>
                          <a:pt x="104" y="23"/>
                        </a:lnTo>
                      </a:path>
                    </a:pathLst>
                  </a:custGeom>
                  <a:solidFill>
                    <a:srgbClr val="DFDFF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80" name="Freeform 735"/>
                  <p:cNvSpPr>
                    <a:spLocks/>
                  </p:cNvSpPr>
                  <p:nvPr/>
                </p:nvSpPr>
                <p:spPr bwMode="auto">
                  <a:xfrm>
                    <a:off x="1345" y="2699"/>
                    <a:ext cx="43" cy="33"/>
                  </a:xfrm>
                  <a:custGeom>
                    <a:avLst/>
                    <a:gdLst>
                      <a:gd name="T0" fmla="*/ 42 w 43"/>
                      <a:gd name="T1" fmla="*/ 20 h 33"/>
                      <a:gd name="T2" fmla="*/ 32 w 43"/>
                      <a:gd name="T3" fmla="*/ 15 h 33"/>
                      <a:gd name="T4" fmla="*/ 26 w 43"/>
                      <a:gd name="T5" fmla="*/ 5 h 33"/>
                      <a:gd name="T6" fmla="*/ 18 w 43"/>
                      <a:gd name="T7" fmla="*/ 2 h 33"/>
                      <a:gd name="T8" fmla="*/ 14 w 43"/>
                      <a:gd name="T9" fmla="*/ 0 h 33"/>
                      <a:gd name="T10" fmla="*/ 11 w 43"/>
                      <a:gd name="T11" fmla="*/ 1 h 33"/>
                      <a:gd name="T12" fmla="*/ 10 w 43"/>
                      <a:gd name="T13" fmla="*/ 3 h 33"/>
                      <a:gd name="T14" fmla="*/ 2 w 43"/>
                      <a:gd name="T15" fmla="*/ 8 h 33"/>
                      <a:gd name="T16" fmla="*/ 0 w 43"/>
                      <a:gd name="T17" fmla="*/ 16 h 33"/>
                      <a:gd name="T18" fmla="*/ 2 w 43"/>
                      <a:gd name="T19" fmla="*/ 21 h 33"/>
                      <a:gd name="T20" fmla="*/ 14 w 43"/>
                      <a:gd name="T21" fmla="*/ 28 h 33"/>
                      <a:gd name="T22" fmla="*/ 38 w 43"/>
                      <a:gd name="T23" fmla="*/ 32 h 33"/>
                      <a:gd name="T24" fmla="*/ 42 w 43"/>
                      <a:gd name="T25" fmla="*/ 20 h 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
                      <a:gd name="T40" fmla="*/ 0 h 33"/>
                      <a:gd name="T41" fmla="*/ 43 w 43"/>
                      <a:gd name="T42" fmla="*/ 33 h 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 h="33">
                        <a:moveTo>
                          <a:pt x="42" y="20"/>
                        </a:moveTo>
                        <a:lnTo>
                          <a:pt x="32" y="15"/>
                        </a:lnTo>
                        <a:lnTo>
                          <a:pt x="26" y="5"/>
                        </a:lnTo>
                        <a:lnTo>
                          <a:pt x="18" y="2"/>
                        </a:lnTo>
                        <a:lnTo>
                          <a:pt x="14" y="0"/>
                        </a:lnTo>
                        <a:lnTo>
                          <a:pt x="11" y="1"/>
                        </a:lnTo>
                        <a:lnTo>
                          <a:pt x="10" y="3"/>
                        </a:lnTo>
                        <a:lnTo>
                          <a:pt x="2" y="8"/>
                        </a:lnTo>
                        <a:lnTo>
                          <a:pt x="0" y="16"/>
                        </a:lnTo>
                        <a:lnTo>
                          <a:pt x="2" y="21"/>
                        </a:lnTo>
                        <a:lnTo>
                          <a:pt x="14" y="28"/>
                        </a:lnTo>
                        <a:lnTo>
                          <a:pt x="38" y="32"/>
                        </a:lnTo>
                        <a:lnTo>
                          <a:pt x="42" y="20"/>
                        </a:lnTo>
                      </a:path>
                    </a:pathLst>
                  </a:custGeom>
                  <a:solidFill>
                    <a:srgbClr val="FF7F7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81" name="Freeform 736"/>
                  <p:cNvSpPr>
                    <a:spLocks/>
                  </p:cNvSpPr>
                  <p:nvPr/>
                </p:nvSpPr>
                <p:spPr bwMode="auto">
                  <a:xfrm>
                    <a:off x="1384" y="2719"/>
                    <a:ext cx="84" cy="38"/>
                  </a:xfrm>
                  <a:custGeom>
                    <a:avLst/>
                    <a:gdLst>
                      <a:gd name="T0" fmla="*/ 83 w 84"/>
                      <a:gd name="T1" fmla="*/ 37 h 38"/>
                      <a:gd name="T2" fmla="*/ 49 w 84"/>
                      <a:gd name="T3" fmla="*/ 31 h 38"/>
                      <a:gd name="T4" fmla="*/ 24 w 84"/>
                      <a:gd name="T5" fmla="*/ 23 h 38"/>
                      <a:gd name="T6" fmla="*/ 0 w 84"/>
                      <a:gd name="T7" fmla="*/ 16 h 38"/>
                      <a:gd name="T8" fmla="*/ 9 w 84"/>
                      <a:gd name="T9" fmla="*/ 0 h 38"/>
                      <a:gd name="T10" fmla="*/ 53 w 84"/>
                      <a:gd name="T11" fmla="*/ 10 h 38"/>
                      <a:gd name="T12" fmla="*/ 79 w 84"/>
                      <a:gd name="T13" fmla="*/ 15 h 38"/>
                      <a:gd name="T14" fmla="*/ 81 w 84"/>
                      <a:gd name="T15" fmla="*/ 12 h 38"/>
                      <a:gd name="T16" fmla="*/ 83 w 84"/>
                      <a:gd name="T17" fmla="*/ 37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
                      <a:gd name="T28" fmla="*/ 0 h 38"/>
                      <a:gd name="T29" fmla="*/ 84 w 84"/>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 h="38">
                        <a:moveTo>
                          <a:pt x="83" y="37"/>
                        </a:moveTo>
                        <a:lnTo>
                          <a:pt x="49" y="31"/>
                        </a:lnTo>
                        <a:lnTo>
                          <a:pt x="24" y="23"/>
                        </a:lnTo>
                        <a:lnTo>
                          <a:pt x="0" y="16"/>
                        </a:lnTo>
                        <a:lnTo>
                          <a:pt x="9" y="0"/>
                        </a:lnTo>
                        <a:lnTo>
                          <a:pt x="53" y="10"/>
                        </a:lnTo>
                        <a:lnTo>
                          <a:pt x="79" y="15"/>
                        </a:lnTo>
                        <a:lnTo>
                          <a:pt x="81" y="12"/>
                        </a:lnTo>
                        <a:lnTo>
                          <a:pt x="83" y="37"/>
                        </a:lnTo>
                      </a:path>
                    </a:pathLst>
                  </a:custGeom>
                  <a:solidFill>
                    <a:srgbClr val="9F9F9F"/>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174" name="Group 737"/>
                <p:cNvGrpSpPr>
                  <a:grpSpLocks/>
                </p:cNvGrpSpPr>
                <p:nvPr/>
              </p:nvGrpSpPr>
              <p:grpSpPr bwMode="auto">
                <a:xfrm>
                  <a:off x="1378" y="2731"/>
                  <a:ext cx="91" cy="218"/>
                  <a:chOff x="1378" y="2731"/>
                  <a:chExt cx="91" cy="218"/>
                </a:xfrm>
              </p:grpSpPr>
              <p:grpSp>
                <p:nvGrpSpPr>
                  <p:cNvPr id="175" name="Group 738"/>
                  <p:cNvGrpSpPr>
                    <a:grpSpLocks/>
                  </p:cNvGrpSpPr>
                  <p:nvPr/>
                </p:nvGrpSpPr>
                <p:grpSpPr bwMode="auto">
                  <a:xfrm>
                    <a:off x="1378" y="2731"/>
                    <a:ext cx="91" cy="77"/>
                    <a:chOff x="1378" y="2731"/>
                    <a:chExt cx="91" cy="77"/>
                  </a:xfrm>
                </p:grpSpPr>
                <p:sp>
                  <p:nvSpPr>
                    <p:cNvPr id="177" name="Freeform 739"/>
                    <p:cNvSpPr>
                      <a:spLocks/>
                    </p:cNvSpPr>
                    <p:nvPr/>
                  </p:nvSpPr>
                  <p:spPr bwMode="auto">
                    <a:xfrm>
                      <a:off x="1378" y="2731"/>
                      <a:ext cx="80" cy="77"/>
                    </a:xfrm>
                    <a:custGeom>
                      <a:avLst/>
                      <a:gdLst>
                        <a:gd name="T0" fmla="*/ 79 w 80"/>
                        <a:gd name="T1" fmla="*/ 76 h 77"/>
                        <a:gd name="T2" fmla="*/ 2 w 80"/>
                        <a:gd name="T3" fmla="*/ 72 h 77"/>
                        <a:gd name="T4" fmla="*/ 0 w 80"/>
                        <a:gd name="T5" fmla="*/ 0 h 77"/>
                        <a:gd name="T6" fmla="*/ 0 60000 65536"/>
                        <a:gd name="T7" fmla="*/ 0 60000 65536"/>
                        <a:gd name="T8" fmla="*/ 0 60000 65536"/>
                        <a:gd name="T9" fmla="*/ 0 w 80"/>
                        <a:gd name="T10" fmla="*/ 0 h 77"/>
                        <a:gd name="T11" fmla="*/ 80 w 80"/>
                        <a:gd name="T12" fmla="*/ 77 h 77"/>
                      </a:gdLst>
                      <a:ahLst/>
                      <a:cxnLst>
                        <a:cxn ang="T6">
                          <a:pos x="T0" y="T1"/>
                        </a:cxn>
                        <a:cxn ang="T7">
                          <a:pos x="T2" y="T3"/>
                        </a:cxn>
                        <a:cxn ang="T8">
                          <a:pos x="T4" y="T5"/>
                        </a:cxn>
                      </a:cxnLst>
                      <a:rect l="T9" t="T10" r="T11" b="T12"/>
                      <a:pathLst>
                        <a:path w="80" h="77">
                          <a:moveTo>
                            <a:pt x="79" y="76"/>
                          </a:moveTo>
                          <a:lnTo>
                            <a:pt x="2" y="72"/>
                          </a:lnTo>
                          <a:lnTo>
                            <a:pt x="0" y="0"/>
                          </a:lnTo>
                        </a:path>
                      </a:pathLst>
                    </a:custGeom>
                    <a:noFill/>
                    <a:ln w="12700" cap="rnd" cmpd="sng">
                      <a:solidFill>
                        <a:srgbClr val="7F7F7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8" name="Freeform 740"/>
                    <p:cNvSpPr>
                      <a:spLocks/>
                    </p:cNvSpPr>
                    <p:nvPr/>
                  </p:nvSpPr>
                  <p:spPr bwMode="auto">
                    <a:xfrm>
                      <a:off x="1380" y="2740"/>
                      <a:ext cx="89" cy="21"/>
                    </a:xfrm>
                    <a:custGeom>
                      <a:avLst/>
                      <a:gdLst>
                        <a:gd name="T0" fmla="*/ 88 w 89"/>
                        <a:gd name="T1" fmla="*/ 20 h 21"/>
                        <a:gd name="T2" fmla="*/ 57 w 89"/>
                        <a:gd name="T3" fmla="*/ 14 h 21"/>
                        <a:gd name="T4" fmla="*/ 0 w 89"/>
                        <a:gd name="T5" fmla="*/ 0 h 21"/>
                        <a:gd name="T6" fmla="*/ 0 60000 65536"/>
                        <a:gd name="T7" fmla="*/ 0 60000 65536"/>
                        <a:gd name="T8" fmla="*/ 0 60000 65536"/>
                        <a:gd name="T9" fmla="*/ 0 w 89"/>
                        <a:gd name="T10" fmla="*/ 0 h 21"/>
                        <a:gd name="T11" fmla="*/ 89 w 89"/>
                        <a:gd name="T12" fmla="*/ 21 h 21"/>
                      </a:gdLst>
                      <a:ahLst/>
                      <a:cxnLst>
                        <a:cxn ang="T6">
                          <a:pos x="T0" y="T1"/>
                        </a:cxn>
                        <a:cxn ang="T7">
                          <a:pos x="T2" y="T3"/>
                        </a:cxn>
                        <a:cxn ang="T8">
                          <a:pos x="T4" y="T5"/>
                        </a:cxn>
                      </a:cxnLst>
                      <a:rect l="T9" t="T10" r="T11" b="T12"/>
                      <a:pathLst>
                        <a:path w="89" h="21">
                          <a:moveTo>
                            <a:pt x="88" y="20"/>
                          </a:moveTo>
                          <a:lnTo>
                            <a:pt x="57" y="14"/>
                          </a:lnTo>
                          <a:lnTo>
                            <a:pt x="0" y="0"/>
                          </a:lnTo>
                        </a:path>
                      </a:pathLst>
                    </a:custGeom>
                    <a:noFill/>
                    <a:ln w="12700" cap="rnd" cmpd="sng">
                      <a:solidFill>
                        <a:srgbClr val="7F7F7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6" name="Freeform 741"/>
                  <p:cNvSpPr>
                    <a:spLocks/>
                  </p:cNvSpPr>
                  <p:nvPr/>
                </p:nvSpPr>
                <p:spPr bwMode="auto">
                  <a:xfrm>
                    <a:off x="1393" y="2818"/>
                    <a:ext cx="13" cy="131"/>
                  </a:xfrm>
                  <a:custGeom>
                    <a:avLst/>
                    <a:gdLst>
                      <a:gd name="T0" fmla="*/ 0 w 13"/>
                      <a:gd name="T1" fmla="*/ 0 h 131"/>
                      <a:gd name="T2" fmla="*/ 4 w 13"/>
                      <a:gd name="T3" fmla="*/ 70 h 131"/>
                      <a:gd name="T4" fmla="*/ 12 w 13"/>
                      <a:gd name="T5" fmla="*/ 130 h 131"/>
                      <a:gd name="T6" fmla="*/ 0 60000 65536"/>
                      <a:gd name="T7" fmla="*/ 0 60000 65536"/>
                      <a:gd name="T8" fmla="*/ 0 60000 65536"/>
                      <a:gd name="T9" fmla="*/ 0 w 13"/>
                      <a:gd name="T10" fmla="*/ 0 h 131"/>
                      <a:gd name="T11" fmla="*/ 13 w 13"/>
                      <a:gd name="T12" fmla="*/ 131 h 131"/>
                    </a:gdLst>
                    <a:ahLst/>
                    <a:cxnLst>
                      <a:cxn ang="T6">
                        <a:pos x="T0" y="T1"/>
                      </a:cxn>
                      <a:cxn ang="T7">
                        <a:pos x="T2" y="T3"/>
                      </a:cxn>
                      <a:cxn ang="T8">
                        <a:pos x="T4" y="T5"/>
                      </a:cxn>
                    </a:cxnLst>
                    <a:rect l="T9" t="T10" r="T11" b="T12"/>
                    <a:pathLst>
                      <a:path w="13" h="131">
                        <a:moveTo>
                          <a:pt x="0" y="0"/>
                        </a:moveTo>
                        <a:lnTo>
                          <a:pt x="4" y="70"/>
                        </a:lnTo>
                        <a:lnTo>
                          <a:pt x="12" y="130"/>
                        </a:lnTo>
                      </a:path>
                    </a:pathLst>
                  </a:custGeom>
                  <a:noFill/>
                  <a:ln w="12700" cap="rnd" cmpd="sng">
                    <a:solidFill>
                      <a:srgbClr val="7F7F7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sp>
          <p:nvSpPr>
            <p:cNvPr id="11" name="Rectangle 742"/>
            <p:cNvSpPr>
              <a:spLocks noChangeArrowheads="1"/>
            </p:cNvSpPr>
            <p:nvPr/>
          </p:nvSpPr>
          <p:spPr bwMode="auto">
            <a:xfrm flipH="1">
              <a:off x="5164138" y="2590800"/>
              <a:ext cx="2128837"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lgn="ctr" latinLnBrk="0">
                <a:lnSpc>
                  <a:spcPct val="90000"/>
                </a:lnSpc>
                <a:spcBef>
                  <a:spcPct val="0"/>
                </a:spcBef>
                <a:buFontTx/>
                <a:buNone/>
              </a:pPr>
              <a:r>
                <a:rPr kumimoji="0" lang="en-US" altLang="zh-CN" sz="2400">
                  <a:latin typeface="Arial" panose="020B0604020202020204" pitchFamily="34" charset="0"/>
                  <a:ea typeface="宋体" panose="02010600030101010101" pitchFamily="2" charset="-122"/>
                </a:rPr>
                <a:t>Demographic</a:t>
              </a:r>
            </a:p>
          </p:txBody>
        </p:sp>
        <p:sp>
          <p:nvSpPr>
            <p:cNvPr id="13" name="Rectangle 743"/>
            <p:cNvSpPr>
              <a:spLocks noChangeArrowheads="1"/>
            </p:cNvSpPr>
            <p:nvPr/>
          </p:nvSpPr>
          <p:spPr bwMode="auto">
            <a:xfrm>
              <a:off x="5245100" y="3006725"/>
              <a:ext cx="30400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latinLnBrk="0">
                <a:lnSpc>
                  <a:spcPct val="90000"/>
                </a:lnSpc>
                <a:spcBef>
                  <a:spcPct val="50000"/>
                </a:spcBef>
                <a:buFontTx/>
                <a:buNone/>
              </a:pPr>
              <a:r>
                <a:rPr kumimoji="0" lang="en-US" altLang="zh-CN" sz="1800" dirty="0">
                  <a:latin typeface="Arial" panose="020B0604020202020204" pitchFamily="34" charset="0"/>
                  <a:ea typeface="宋体" panose="02010600030101010101" pitchFamily="2" charset="-122"/>
                </a:rPr>
                <a:t>Age, Gender, Family size and Life cycle, Race, Occupation, or Income ...</a:t>
              </a:r>
            </a:p>
          </p:txBody>
        </p:sp>
        <p:grpSp>
          <p:nvGrpSpPr>
            <p:cNvPr id="14" name="Group 744"/>
            <p:cNvGrpSpPr>
              <a:grpSpLocks/>
            </p:cNvGrpSpPr>
            <p:nvPr/>
          </p:nvGrpSpPr>
          <p:grpSpPr bwMode="auto">
            <a:xfrm>
              <a:off x="457200" y="3657600"/>
              <a:ext cx="3562350" cy="1893888"/>
              <a:chOff x="288" y="2304"/>
              <a:chExt cx="2244" cy="1193"/>
            </a:xfrm>
          </p:grpSpPr>
          <p:grpSp>
            <p:nvGrpSpPr>
              <p:cNvPr id="15" name="Group 745"/>
              <p:cNvGrpSpPr>
                <a:grpSpLocks/>
              </p:cNvGrpSpPr>
              <p:nvPr/>
            </p:nvGrpSpPr>
            <p:grpSpPr bwMode="auto">
              <a:xfrm>
                <a:off x="288" y="2304"/>
                <a:ext cx="2244" cy="1193"/>
                <a:chOff x="304" y="2103"/>
                <a:chExt cx="2244" cy="1193"/>
              </a:xfrm>
            </p:grpSpPr>
            <p:sp>
              <p:nvSpPr>
                <p:cNvPr id="18" name="Rectangle 746"/>
                <p:cNvSpPr>
                  <a:spLocks noChangeArrowheads="1"/>
                </p:cNvSpPr>
                <p:nvPr/>
              </p:nvSpPr>
              <p:spPr bwMode="auto">
                <a:xfrm>
                  <a:off x="304" y="2566"/>
                  <a:ext cx="2032" cy="730"/>
                </a:xfrm>
                <a:prstGeom prst="rect">
                  <a:avLst/>
                </a:prstGeom>
                <a:gradFill rotWithShape="0">
                  <a:gsLst>
                    <a:gs pos="0">
                      <a:srgbClr val="FFFFFF"/>
                    </a:gs>
                    <a:gs pos="100000">
                      <a:srgbClr val="EAEC5E"/>
                    </a:gs>
                  </a:gsLst>
                  <a:lin ang="18900000" scaled="1"/>
                </a:gradFill>
                <a:ln w="12700">
                  <a:solidFill>
                    <a:schemeClr val="tx1"/>
                  </a:solidFill>
                  <a:miter lim="800000"/>
                  <a:headEnd/>
                  <a:tailEnd/>
                </a:ln>
                <a:effectLst>
                  <a:outerShdw dist="107763" dir="2700000" algn="ctr" rotWithShape="0">
                    <a:schemeClr val="tx1"/>
                  </a:outerShdw>
                </a:effec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nvGrpSpPr>
                <p:cNvPr id="19" name="Group 747"/>
                <p:cNvGrpSpPr>
                  <a:grpSpLocks/>
                </p:cNvGrpSpPr>
                <p:nvPr/>
              </p:nvGrpSpPr>
              <p:grpSpPr bwMode="auto">
                <a:xfrm>
                  <a:off x="1410" y="2103"/>
                  <a:ext cx="1138" cy="811"/>
                  <a:chOff x="3210" y="2367"/>
                  <a:chExt cx="1138" cy="811"/>
                </a:xfrm>
              </p:grpSpPr>
              <p:grpSp>
                <p:nvGrpSpPr>
                  <p:cNvPr id="21" name="Group 748"/>
                  <p:cNvGrpSpPr>
                    <a:grpSpLocks/>
                  </p:cNvGrpSpPr>
                  <p:nvPr/>
                </p:nvGrpSpPr>
                <p:grpSpPr bwMode="auto">
                  <a:xfrm>
                    <a:off x="3703" y="2650"/>
                    <a:ext cx="622" cy="528"/>
                    <a:chOff x="3703" y="2650"/>
                    <a:chExt cx="622" cy="528"/>
                  </a:xfrm>
                </p:grpSpPr>
                <p:grpSp>
                  <p:nvGrpSpPr>
                    <p:cNvPr id="118" name="Group 749"/>
                    <p:cNvGrpSpPr>
                      <a:grpSpLocks/>
                    </p:cNvGrpSpPr>
                    <p:nvPr/>
                  </p:nvGrpSpPr>
                  <p:grpSpPr bwMode="auto">
                    <a:xfrm>
                      <a:off x="3703" y="2747"/>
                      <a:ext cx="622" cy="431"/>
                      <a:chOff x="3703" y="2747"/>
                      <a:chExt cx="622" cy="431"/>
                    </a:xfrm>
                  </p:grpSpPr>
                  <p:grpSp>
                    <p:nvGrpSpPr>
                      <p:cNvPr id="133" name="Group 750"/>
                      <p:cNvGrpSpPr>
                        <a:grpSpLocks/>
                      </p:cNvGrpSpPr>
                      <p:nvPr/>
                    </p:nvGrpSpPr>
                    <p:grpSpPr bwMode="auto">
                      <a:xfrm>
                        <a:off x="4035" y="2783"/>
                        <a:ext cx="206" cy="137"/>
                        <a:chOff x="4035" y="2783"/>
                        <a:chExt cx="206" cy="137"/>
                      </a:xfrm>
                    </p:grpSpPr>
                    <p:sp>
                      <p:nvSpPr>
                        <p:cNvPr id="159" name="Freeform 751"/>
                        <p:cNvSpPr>
                          <a:spLocks/>
                        </p:cNvSpPr>
                        <p:nvPr/>
                      </p:nvSpPr>
                      <p:spPr bwMode="auto">
                        <a:xfrm>
                          <a:off x="4035" y="2783"/>
                          <a:ext cx="206" cy="137"/>
                        </a:xfrm>
                        <a:custGeom>
                          <a:avLst/>
                          <a:gdLst>
                            <a:gd name="T0" fmla="*/ 82 w 206"/>
                            <a:gd name="T1" fmla="*/ 0 h 137"/>
                            <a:gd name="T2" fmla="*/ 42 w 206"/>
                            <a:gd name="T3" fmla="*/ 36 h 137"/>
                            <a:gd name="T4" fmla="*/ 0 w 206"/>
                            <a:gd name="T5" fmla="*/ 46 h 137"/>
                            <a:gd name="T6" fmla="*/ 18 w 206"/>
                            <a:gd name="T7" fmla="*/ 64 h 137"/>
                            <a:gd name="T8" fmla="*/ 26 w 206"/>
                            <a:gd name="T9" fmla="*/ 72 h 137"/>
                            <a:gd name="T10" fmla="*/ 39 w 206"/>
                            <a:gd name="T11" fmla="*/ 82 h 137"/>
                            <a:gd name="T12" fmla="*/ 54 w 206"/>
                            <a:gd name="T13" fmla="*/ 93 h 137"/>
                            <a:gd name="T14" fmla="*/ 67 w 206"/>
                            <a:gd name="T15" fmla="*/ 102 h 137"/>
                            <a:gd name="T16" fmla="*/ 78 w 206"/>
                            <a:gd name="T17" fmla="*/ 106 h 137"/>
                            <a:gd name="T18" fmla="*/ 85 w 206"/>
                            <a:gd name="T19" fmla="*/ 114 h 137"/>
                            <a:gd name="T20" fmla="*/ 99 w 206"/>
                            <a:gd name="T21" fmla="*/ 120 h 137"/>
                            <a:gd name="T22" fmla="*/ 104 w 206"/>
                            <a:gd name="T23" fmla="*/ 121 h 137"/>
                            <a:gd name="T24" fmla="*/ 114 w 206"/>
                            <a:gd name="T25" fmla="*/ 121 h 137"/>
                            <a:gd name="T26" fmla="*/ 127 w 206"/>
                            <a:gd name="T27" fmla="*/ 121 h 137"/>
                            <a:gd name="T28" fmla="*/ 138 w 206"/>
                            <a:gd name="T29" fmla="*/ 125 h 137"/>
                            <a:gd name="T30" fmla="*/ 152 w 206"/>
                            <a:gd name="T31" fmla="*/ 130 h 137"/>
                            <a:gd name="T32" fmla="*/ 163 w 206"/>
                            <a:gd name="T33" fmla="*/ 133 h 137"/>
                            <a:gd name="T34" fmla="*/ 173 w 206"/>
                            <a:gd name="T35" fmla="*/ 136 h 137"/>
                            <a:gd name="T36" fmla="*/ 186 w 206"/>
                            <a:gd name="T37" fmla="*/ 135 h 137"/>
                            <a:gd name="T38" fmla="*/ 194 w 206"/>
                            <a:gd name="T39" fmla="*/ 135 h 137"/>
                            <a:gd name="T40" fmla="*/ 197 w 206"/>
                            <a:gd name="T41" fmla="*/ 135 h 137"/>
                            <a:gd name="T42" fmla="*/ 201 w 206"/>
                            <a:gd name="T43" fmla="*/ 125 h 137"/>
                            <a:gd name="T44" fmla="*/ 205 w 206"/>
                            <a:gd name="T45" fmla="*/ 114 h 137"/>
                            <a:gd name="T46" fmla="*/ 202 w 206"/>
                            <a:gd name="T47" fmla="*/ 104 h 137"/>
                            <a:gd name="T48" fmla="*/ 200 w 206"/>
                            <a:gd name="T49" fmla="*/ 98 h 137"/>
                            <a:gd name="T50" fmla="*/ 192 w 206"/>
                            <a:gd name="T51" fmla="*/ 91 h 137"/>
                            <a:gd name="T52" fmla="*/ 185 w 206"/>
                            <a:gd name="T53" fmla="*/ 87 h 137"/>
                            <a:gd name="T54" fmla="*/ 172 w 206"/>
                            <a:gd name="T55" fmla="*/ 83 h 137"/>
                            <a:gd name="T56" fmla="*/ 157 w 206"/>
                            <a:gd name="T57" fmla="*/ 81 h 137"/>
                            <a:gd name="T58" fmla="*/ 148 w 206"/>
                            <a:gd name="T59" fmla="*/ 81 h 137"/>
                            <a:gd name="T60" fmla="*/ 131 w 206"/>
                            <a:gd name="T61" fmla="*/ 80 h 137"/>
                            <a:gd name="T62" fmla="*/ 117 w 206"/>
                            <a:gd name="T63" fmla="*/ 77 h 137"/>
                            <a:gd name="T64" fmla="*/ 111 w 206"/>
                            <a:gd name="T65" fmla="*/ 74 h 137"/>
                            <a:gd name="T66" fmla="*/ 106 w 206"/>
                            <a:gd name="T67" fmla="*/ 65 h 137"/>
                            <a:gd name="T68" fmla="*/ 99 w 206"/>
                            <a:gd name="T69" fmla="*/ 50 h 137"/>
                            <a:gd name="T70" fmla="*/ 92 w 206"/>
                            <a:gd name="T71" fmla="*/ 36 h 137"/>
                            <a:gd name="T72" fmla="*/ 88 w 206"/>
                            <a:gd name="T73" fmla="*/ 24 h 137"/>
                            <a:gd name="T74" fmla="*/ 82 w 206"/>
                            <a:gd name="T75" fmla="*/ 0 h 1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6"/>
                            <a:gd name="T115" fmla="*/ 0 h 137"/>
                            <a:gd name="T116" fmla="*/ 206 w 206"/>
                            <a:gd name="T117" fmla="*/ 137 h 1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6" h="137">
                              <a:moveTo>
                                <a:pt x="82" y="0"/>
                              </a:moveTo>
                              <a:lnTo>
                                <a:pt x="42" y="36"/>
                              </a:lnTo>
                              <a:lnTo>
                                <a:pt x="0" y="46"/>
                              </a:lnTo>
                              <a:lnTo>
                                <a:pt x="18" y="64"/>
                              </a:lnTo>
                              <a:lnTo>
                                <a:pt x="26" y="72"/>
                              </a:lnTo>
                              <a:lnTo>
                                <a:pt x="39" y="82"/>
                              </a:lnTo>
                              <a:lnTo>
                                <a:pt x="54" y="93"/>
                              </a:lnTo>
                              <a:lnTo>
                                <a:pt x="67" y="102"/>
                              </a:lnTo>
                              <a:lnTo>
                                <a:pt x="78" y="106"/>
                              </a:lnTo>
                              <a:lnTo>
                                <a:pt x="85" y="114"/>
                              </a:lnTo>
                              <a:lnTo>
                                <a:pt x="99" y="120"/>
                              </a:lnTo>
                              <a:lnTo>
                                <a:pt x="104" y="121"/>
                              </a:lnTo>
                              <a:lnTo>
                                <a:pt x="114" y="121"/>
                              </a:lnTo>
                              <a:lnTo>
                                <a:pt x="127" y="121"/>
                              </a:lnTo>
                              <a:lnTo>
                                <a:pt x="138" y="125"/>
                              </a:lnTo>
                              <a:lnTo>
                                <a:pt x="152" y="130"/>
                              </a:lnTo>
                              <a:lnTo>
                                <a:pt x="163" y="133"/>
                              </a:lnTo>
                              <a:lnTo>
                                <a:pt x="173" y="136"/>
                              </a:lnTo>
                              <a:lnTo>
                                <a:pt x="186" y="135"/>
                              </a:lnTo>
                              <a:lnTo>
                                <a:pt x="194" y="135"/>
                              </a:lnTo>
                              <a:lnTo>
                                <a:pt x="197" y="135"/>
                              </a:lnTo>
                              <a:lnTo>
                                <a:pt x="201" y="125"/>
                              </a:lnTo>
                              <a:lnTo>
                                <a:pt x="205" y="114"/>
                              </a:lnTo>
                              <a:lnTo>
                                <a:pt x="202" y="104"/>
                              </a:lnTo>
                              <a:lnTo>
                                <a:pt x="200" y="98"/>
                              </a:lnTo>
                              <a:lnTo>
                                <a:pt x="192" y="91"/>
                              </a:lnTo>
                              <a:lnTo>
                                <a:pt x="185" y="87"/>
                              </a:lnTo>
                              <a:lnTo>
                                <a:pt x="172" y="83"/>
                              </a:lnTo>
                              <a:lnTo>
                                <a:pt x="157" y="81"/>
                              </a:lnTo>
                              <a:lnTo>
                                <a:pt x="148" y="81"/>
                              </a:lnTo>
                              <a:lnTo>
                                <a:pt x="131" y="80"/>
                              </a:lnTo>
                              <a:lnTo>
                                <a:pt x="117" y="77"/>
                              </a:lnTo>
                              <a:lnTo>
                                <a:pt x="111" y="74"/>
                              </a:lnTo>
                              <a:lnTo>
                                <a:pt x="106" y="65"/>
                              </a:lnTo>
                              <a:lnTo>
                                <a:pt x="99" y="50"/>
                              </a:lnTo>
                              <a:lnTo>
                                <a:pt x="92" y="36"/>
                              </a:lnTo>
                              <a:lnTo>
                                <a:pt x="88" y="24"/>
                              </a:lnTo>
                              <a:lnTo>
                                <a:pt x="82" y="0"/>
                              </a:lnTo>
                            </a:path>
                          </a:pathLst>
                        </a:custGeom>
                        <a:solidFill>
                          <a:srgbClr val="FFE0C0"/>
                        </a:solidFill>
                        <a:ln w="12700" cap="rnd" cmpd="sng">
                          <a:solidFill>
                            <a:srgbClr val="804000"/>
                          </a:solidFill>
                          <a:prstDash val="solid"/>
                          <a:round/>
                          <a:headEnd type="none" w="med" len="med"/>
                          <a:tailEnd type="none" w="med" len="med"/>
                        </a:ln>
                      </p:spPr>
                      <p:txBody>
                        <a:bodyPr/>
                        <a:lstStyle/>
                        <a:p>
                          <a:endParaRPr lang="zh-CN" altLang="en-US"/>
                        </a:p>
                      </p:txBody>
                    </p:sp>
                    <p:sp>
                      <p:nvSpPr>
                        <p:cNvPr id="160" name="Freeform 752"/>
                        <p:cNvSpPr>
                          <a:spLocks/>
                        </p:cNvSpPr>
                        <p:nvPr/>
                      </p:nvSpPr>
                      <p:spPr bwMode="auto">
                        <a:xfrm>
                          <a:off x="4127" y="2849"/>
                          <a:ext cx="18" cy="34"/>
                        </a:xfrm>
                        <a:custGeom>
                          <a:avLst/>
                          <a:gdLst>
                            <a:gd name="T0" fmla="*/ 0 w 18"/>
                            <a:gd name="T1" fmla="*/ 0 h 34"/>
                            <a:gd name="T2" fmla="*/ 4 w 18"/>
                            <a:gd name="T3" fmla="*/ 14 h 34"/>
                            <a:gd name="T4" fmla="*/ 5 w 18"/>
                            <a:gd name="T5" fmla="*/ 23 h 34"/>
                            <a:gd name="T6" fmla="*/ 10 w 18"/>
                            <a:gd name="T7" fmla="*/ 31 h 34"/>
                            <a:gd name="T8" fmla="*/ 17 w 18"/>
                            <a:gd name="T9" fmla="*/ 33 h 34"/>
                            <a:gd name="T10" fmla="*/ 14 w 18"/>
                            <a:gd name="T11" fmla="*/ 26 h 34"/>
                            <a:gd name="T12" fmla="*/ 9 w 18"/>
                            <a:gd name="T13" fmla="*/ 20 h 34"/>
                            <a:gd name="T14" fmla="*/ 0 w 18"/>
                            <a:gd name="T15" fmla="*/ 0 h 34"/>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34"/>
                            <a:gd name="T26" fmla="*/ 18 w 18"/>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34">
                              <a:moveTo>
                                <a:pt x="0" y="0"/>
                              </a:moveTo>
                              <a:lnTo>
                                <a:pt x="4" y="14"/>
                              </a:lnTo>
                              <a:lnTo>
                                <a:pt x="5" y="23"/>
                              </a:lnTo>
                              <a:lnTo>
                                <a:pt x="10" y="31"/>
                              </a:lnTo>
                              <a:lnTo>
                                <a:pt x="17" y="33"/>
                              </a:lnTo>
                              <a:lnTo>
                                <a:pt x="14" y="26"/>
                              </a:lnTo>
                              <a:lnTo>
                                <a:pt x="9" y="20"/>
                              </a:lnTo>
                              <a:lnTo>
                                <a:pt x="0" y="0"/>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61" name="Freeform 753"/>
                        <p:cNvSpPr>
                          <a:spLocks/>
                        </p:cNvSpPr>
                        <p:nvPr/>
                      </p:nvSpPr>
                      <p:spPr bwMode="auto">
                        <a:xfrm>
                          <a:off x="4035" y="2788"/>
                          <a:ext cx="81" cy="95"/>
                        </a:xfrm>
                        <a:custGeom>
                          <a:avLst/>
                          <a:gdLst>
                            <a:gd name="T0" fmla="*/ 80 w 81"/>
                            <a:gd name="T1" fmla="*/ 0 h 95"/>
                            <a:gd name="T2" fmla="*/ 79 w 81"/>
                            <a:gd name="T3" fmla="*/ 10 h 95"/>
                            <a:gd name="T4" fmla="*/ 77 w 81"/>
                            <a:gd name="T5" fmla="*/ 20 h 95"/>
                            <a:gd name="T6" fmla="*/ 73 w 81"/>
                            <a:gd name="T7" fmla="*/ 30 h 95"/>
                            <a:gd name="T8" fmla="*/ 69 w 81"/>
                            <a:gd name="T9" fmla="*/ 47 h 95"/>
                            <a:gd name="T10" fmla="*/ 69 w 81"/>
                            <a:gd name="T11" fmla="*/ 58 h 95"/>
                            <a:gd name="T12" fmla="*/ 68 w 81"/>
                            <a:gd name="T13" fmla="*/ 69 h 95"/>
                            <a:gd name="T14" fmla="*/ 68 w 81"/>
                            <a:gd name="T15" fmla="*/ 88 h 95"/>
                            <a:gd name="T16" fmla="*/ 66 w 81"/>
                            <a:gd name="T17" fmla="*/ 94 h 95"/>
                            <a:gd name="T18" fmla="*/ 51 w 81"/>
                            <a:gd name="T19" fmla="*/ 85 h 95"/>
                            <a:gd name="T20" fmla="*/ 43 w 81"/>
                            <a:gd name="T21" fmla="*/ 77 h 95"/>
                            <a:gd name="T22" fmla="*/ 29 w 81"/>
                            <a:gd name="T23" fmla="*/ 69 h 95"/>
                            <a:gd name="T24" fmla="*/ 18 w 81"/>
                            <a:gd name="T25" fmla="*/ 58 h 95"/>
                            <a:gd name="T26" fmla="*/ 9 w 81"/>
                            <a:gd name="T27" fmla="*/ 47 h 95"/>
                            <a:gd name="T28" fmla="*/ 0 w 81"/>
                            <a:gd name="T29" fmla="*/ 37 h 95"/>
                            <a:gd name="T30" fmla="*/ 48 w 81"/>
                            <a:gd name="T31" fmla="*/ 0 h 95"/>
                            <a:gd name="T32" fmla="*/ 80 w 81"/>
                            <a:gd name="T33" fmla="*/ 0 h 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1"/>
                            <a:gd name="T52" fmla="*/ 0 h 95"/>
                            <a:gd name="T53" fmla="*/ 81 w 81"/>
                            <a:gd name="T54" fmla="*/ 95 h 9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1" h="95">
                              <a:moveTo>
                                <a:pt x="80" y="0"/>
                              </a:moveTo>
                              <a:lnTo>
                                <a:pt x="79" y="10"/>
                              </a:lnTo>
                              <a:lnTo>
                                <a:pt x="77" y="20"/>
                              </a:lnTo>
                              <a:lnTo>
                                <a:pt x="73" y="30"/>
                              </a:lnTo>
                              <a:lnTo>
                                <a:pt x="69" y="47"/>
                              </a:lnTo>
                              <a:lnTo>
                                <a:pt x="69" y="58"/>
                              </a:lnTo>
                              <a:lnTo>
                                <a:pt x="68" y="69"/>
                              </a:lnTo>
                              <a:lnTo>
                                <a:pt x="68" y="88"/>
                              </a:lnTo>
                              <a:lnTo>
                                <a:pt x="66" y="94"/>
                              </a:lnTo>
                              <a:lnTo>
                                <a:pt x="51" y="85"/>
                              </a:lnTo>
                              <a:lnTo>
                                <a:pt x="43" y="77"/>
                              </a:lnTo>
                              <a:lnTo>
                                <a:pt x="29" y="69"/>
                              </a:lnTo>
                              <a:lnTo>
                                <a:pt x="18" y="58"/>
                              </a:lnTo>
                              <a:lnTo>
                                <a:pt x="9" y="47"/>
                              </a:lnTo>
                              <a:lnTo>
                                <a:pt x="0" y="37"/>
                              </a:lnTo>
                              <a:lnTo>
                                <a:pt x="48" y="0"/>
                              </a:lnTo>
                              <a:lnTo>
                                <a:pt x="80" y="0"/>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134" name="Group 754"/>
                      <p:cNvGrpSpPr>
                        <a:grpSpLocks/>
                      </p:cNvGrpSpPr>
                      <p:nvPr/>
                    </p:nvGrpSpPr>
                    <p:grpSpPr bwMode="auto">
                      <a:xfrm>
                        <a:off x="3820" y="2747"/>
                        <a:ext cx="210" cy="271"/>
                        <a:chOff x="3820" y="2747"/>
                        <a:chExt cx="210" cy="271"/>
                      </a:xfrm>
                    </p:grpSpPr>
                    <p:sp>
                      <p:nvSpPr>
                        <p:cNvPr id="151" name="Freeform 755"/>
                        <p:cNvSpPr>
                          <a:spLocks/>
                        </p:cNvSpPr>
                        <p:nvPr/>
                      </p:nvSpPr>
                      <p:spPr bwMode="auto">
                        <a:xfrm>
                          <a:off x="3820" y="2747"/>
                          <a:ext cx="210" cy="271"/>
                        </a:xfrm>
                        <a:custGeom>
                          <a:avLst/>
                          <a:gdLst>
                            <a:gd name="T0" fmla="*/ 208 w 210"/>
                            <a:gd name="T1" fmla="*/ 82 h 271"/>
                            <a:gd name="T2" fmla="*/ 197 w 210"/>
                            <a:gd name="T3" fmla="*/ 91 h 271"/>
                            <a:gd name="T4" fmla="*/ 187 w 210"/>
                            <a:gd name="T5" fmla="*/ 95 h 271"/>
                            <a:gd name="T6" fmla="*/ 172 w 210"/>
                            <a:gd name="T7" fmla="*/ 103 h 271"/>
                            <a:gd name="T8" fmla="*/ 159 w 210"/>
                            <a:gd name="T9" fmla="*/ 109 h 271"/>
                            <a:gd name="T10" fmla="*/ 146 w 210"/>
                            <a:gd name="T11" fmla="*/ 114 h 271"/>
                            <a:gd name="T12" fmla="*/ 134 w 210"/>
                            <a:gd name="T13" fmla="*/ 119 h 271"/>
                            <a:gd name="T14" fmla="*/ 122 w 210"/>
                            <a:gd name="T15" fmla="*/ 124 h 271"/>
                            <a:gd name="T16" fmla="*/ 109 w 210"/>
                            <a:gd name="T17" fmla="*/ 126 h 271"/>
                            <a:gd name="T18" fmla="*/ 99 w 210"/>
                            <a:gd name="T19" fmla="*/ 132 h 271"/>
                            <a:gd name="T20" fmla="*/ 91 w 210"/>
                            <a:gd name="T21" fmla="*/ 140 h 271"/>
                            <a:gd name="T22" fmla="*/ 84 w 210"/>
                            <a:gd name="T23" fmla="*/ 147 h 271"/>
                            <a:gd name="T24" fmla="*/ 82 w 210"/>
                            <a:gd name="T25" fmla="*/ 155 h 271"/>
                            <a:gd name="T26" fmla="*/ 81 w 210"/>
                            <a:gd name="T27" fmla="*/ 162 h 271"/>
                            <a:gd name="T28" fmla="*/ 84 w 210"/>
                            <a:gd name="T29" fmla="*/ 173 h 271"/>
                            <a:gd name="T30" fmla="*/ 86 w 210"/>
                            <a:gd name="T31" fmla="*/ 184 h 271"/>
                            <a:gd name="T32" fmla="*/ 87 w 210"/>
                            <a:gd name="T33" fmla="*/ 198 h 271"/>
                            <a:gd name="T34" fmla="*/ 87 w 210"/>
                            <a:gd name="T35" fmla="*/ 216 h 271"/>
                            <a:gd name="T36" fmla="*/ 86 w 210"/>
                            <a:gd name="T37" fmla="*/ 226 h 271"/>
                            <a:gd name="T38" fmla="*/ 81 w 210"/>
                            <a:gd name="T39" fmla="*/ 240 h 271"/>
                            <a:gd name="T40" fmla="*/ 77 w 210"/>
                            <a:gd name="T41" fmla="*/ 254 h 271"/>
                            <a:gd name="T42" fmla="*/ 69 w 210"/>
                            <a:gd name="T43" fmla="*/ 270 h 271"/>
                            <a:gd name="T44" fmla="*/ 36 w 210"/>
                            <a:gd name="T45" fmla="*/ 266 h 271"/>
                            <a:gd name="T46" fmla="*/ 5 w 210"/>
                            <a:gd name="T47" fmla="*/ 266 h 271"/>
                            <a:gd name="T48" fmla="*/ 2 w 210"/>
                            <a:gd name="T49" fmla="*/ 252 h 271"/>
                            <a:gd name="T50" fmla="*/ 1 w 210"/>
                            <a:gd name="T51" fmla="*/ 236 h 271"/>
                            <a:gd name="T52" fmla="*/ 0 w 210"/>
                            <a:gd name="T53" fmla="*/ 224 h 271"/>
                            <a:gd name="T54" fmla="*/ 2 w 210"/>
                            <a:gd name="T55" fmla="*/ 210 h 271"/>
                            <a:gd name="T56" fmla="*/ 5 w 210"/>
                            <a:gd name="T57" fmla="*/ 201 h 271"/>
                            <a:gd name="T58" fmla="*/ 9 w 210"/>
                            <a:gd name="T59" fmla="*/ 187 h 271"/>
                            <a:gd name="T60" fmla="*/ 12 w 210"/>
                            <a:gd name="T61" fmla="*/ 176 h 271"/>
                            <a:gd name="T62" fmla="*/ 11 w 210"/>
                            <a:gd name="T63" fmla="*/ 165 h 271"/>
                            <a:gd name="T64" fmla="*/ 9 w 210"/>
                            <a:gd name="T65" fmla="*/ 153 h 271"/>
                            <a:gd name="T66" fmla="*/ 10 w 210"/>
                            <a:gd name="T67" fmla="*/ 142 h 271"/>
                            <a:gd name="T68" fmla="*/ 8 w 210"/>
                            <a:gd name="T69" fmla="*/ 134 h 271"/>
                            <a:gd name="T70" fmla="*/ 10 w 210"/>
                            <a:gd name="T71" fmla="*/ 127 h 271"/>
                            <a:gd name="T72" fmla="*/ 14 w 210"/>
                            <a:gd name="T73" fmla="*/ 121 h 271"/>
                            <a:gd name="T74" fmla="*/ 24 w 210"/>
                            <a:gd name="T75" fmla="*/ 112 h 271"/>
                            <a:gd name="T76" fmla="*/ 30 w 210"/>
                            <a:gd name="T77" fmla="*/ 103 h 271"/>
                            <a:gd name="T78" fmla="*/ 36 w 210"/>
                            <a:gd name="T79" fmla="*/ 92 h 271"/>
                            <a:gd name="T80" fmla="*/ 43 w 210"/>
                            <a:gd name="T81" fmla="*/ 82 h 271"/>
                            <a:gd name="T82" fmla="*/ 50 w 210"/>
                            <a:gd name="T83" fmla="*/ 72 h 271"/>
                            <a:gd name="T84" fmla="*/ 60 w 210"/>
                            <a:gd name="T85" fmla="*/ 62 h 271"/>
                            <a:gd name="T86" fmla="*/ 69 w 210"/>
                            <a:gd name="T87" fmla="*/ 52 h 271"/>
                            <a:gd name="T88" fmla="*/ 78 w 210"/>
                            <a:gd name="T89" fmla="*/ 43 h 271"/>
                            <a:gd name="T90" fmla="*/ 87 w 210"/>
                            <a:gd name="T91" fmla="*/ 35 h 271"/>
                            <a:gd name="T92" fmla="*/ 96 w 210"/>
                            <a:gd name="T93" fmla="*/ 27 h 271"/>
                            <a:gd name="T94" fmla="*/ 107 w 210"/>
                            <a:gd name="T95" fmla="*/ 16 h 271"/>
                            <a:gd name="T96" fmla="*/ 150 w 210"/>
                            <a:gd name="T97" fmla="*/ 0 h 271"/>
                            <a:gd name="T98" fmla="*/ 201 w 210"/>
                            <a:gd name="T99" fmla="*/ 13 h 271"/>
                            <a:gd name="T100" fmla="*/ 209 w 210"/>
                            <a:gd name="T101" fmla="*/ 54 h 271"/>
                            <a:gd name="T102" fmla="*/ 208 w 210"/>
                            <a:gd name="T103" fmla="*/ 82 h 27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0"/>
                            <a:gd name="T157" fmla="*/ 0 h 271"/>
                            <a:gd name="T158" fmla="*/ 210 w 210"/>
                            <a:gd name="T159" fmla="*/ 271 h 27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0" h="271">
                              <a:moveTo>
                                <a:pt x="208" y="82"/>
                              </a:moveTo>
                              <a:lnTo>
                                <a:pt x="197" y="91"/>
                              </a:lnTo>
                              <a:lnTo>
                                <a:pt x="187" y="95"/>
                              </a:lnTo>
                              <a:lnTo>
                                <a:pt x="172" y="103"/>
                              </a:lnTo>
                              <a:lnTo>
                                <a:pt x="159" y="109"/>
                              </a:lnTo>
                              <a:lnTo>
                                <a:pt x="146" y="114"/>
                              </a:lnTo>
                              <a:lnTo>
                                <a:pt x="134" y="119"/>
                              </a:lnTo>
                              <a:lnTo>
                                <a:pt x="122" y="124"/>
                              </a:lnTo>
                              <a:lnTo>
                                <a:pt x="109" y="126"/>
                              </a:lnTo>
                              <a:lnTo>
                                <a:pt x="99" y="132"/>
                              </a:lnTo>
                              <a:lnTo>
                                <a:pt x="91" y="140"/>
                              </a:lnTo>
                              <a:lnTo>
                                <a:pt x="84" y="147"/>
                              </a:lnTo>
                              <a:lnTo>
                                <a:pt x="82" y="155"/>
                              </a:lnTo>
                              <a:lnTo>
                                <a:pt x="81" y="162"/>
                              </a:lnTo>
                              <a:lnTo>
                                <a:pt x="84" y="173"/>
                              </a:lnTo>
                              <a:lnTo>
                                <a:pt x="86" y="184"/>
                              </a:lnTo>
                              <a:lnTo>
                                <a:pt x="87" y="198"/>
                              </a:lnTo>
                              <a:lnTo>
                                <a:pt x="87" y="216"/>
                              </a:lnTo>
                              <a:lnTo>
                                <a:pt x="86" y="226"/>
                              </a:lnTo>
                              <a:lnTo>
                                <a:pt x="81" y="240"/>
                              </a:lnTo>
                              <a:lnTo>
                                <a:pt x="77" y="254"/>
                              </a:lnTo>
                              <a:lnTo>
                                <a:pt x="69" y="270"/>
                              </a:lnTo>
                              <a:lnTo>
                                <a:pt x="36" y="266"/>
                              </a:lnTo>
                              <a:lnTo>
                                <a:pt x="5" y="266"/>
                              </a:lnTo>
                              <a:lnTo>
                                <a:pt x="2" y="252"/>
                              </a:lnTo>
                              <a:lnTo>
                                <a:pt x="1" y="236"/>
                              </a:lnTo>
                              <a:lnTo>
                                <a:pt x="0" y="224"/>
                              </a:lnTo>
                              <a:lnTo>
                                <a:pt x="2" y="210"/>
                              </a:lnTo>
                              <a:lnTo>
                                <a:pt x="5" y="201"/>
                              </a:lnTo>
                              <a:lnTo>
                                <a:pt x="9" y="187"/>
                              </a:lnTo>
                              <a:lnTo>
                                <a:pt x="12" y="176"/>
                              </a:lnTo>
                              <a:lnTo>
                                <a:pt x="11" y="165"/>
                              </a:lnTo>
                              <a:lnTo>
                                <a:pt x="9" y="153"/>
                              </a:lnTo>
                              <a:lnTo>
                                <a:pt x="10" y="142"/>
                              </a:lnTo>
                              <a:lnTo>
                                <a:pt x="8" y="134"/>
                              </a:lnTo>
                              <a:lnTo>
                                <a:pt x="10" y="127"/>
                              </a:lnTo>
                              <a:lnTo>
                                <a:pt x="14" y="121"/>
                              </a:lnTo>
                              <a:lnTo>
                                <a:pt x="24" y="112"/>
                              </a:lnTo>
                              <a:lnTo>
                                <a:pt x="30" y="103"/>
                              </a:lnTo>
                              <a:lnTo>
                                <a:pt x="36" y="92"/>
                              </a:lnTo>
                              <a:lnTo>
                                <a:pt x="43" y="82"/>
                              </a:lnTo>
                              <a:lnTo>
                                <a:pt x="50" y="72"/>
                              </a:lnTo>
                              <a:lnTo>
                                <a:pt x="60" y="62"/>
                              </a:lnTo>
                              <a:lnTo>
                                <a:pt x="69" y="52"/>
                              </a:lnTo>
                              <a:lnTo>
                                <a:pt x="78" y="43"/>
                              </a:lnTo>
                              <a:lnTo>
                                <a:pt x="87" y="35"/>
                              </a:lnTo>
                              <a:lnTo>
                                <a:pt x="96" y="27"/>
                              </a:lnTo>
                              <a:lnTo>
                                <a:pt x="107" y="16"/>
                              </a:lnTo>
                              <a:lnTo>
                                <a:pt x="150" y="0"/>
                              </a:lnTo>
                              <a:lnTo>
                                <a:pt x="201" y="13"/>
                              </a:lnTo>
                              <a:lnTo>
                                <a:pt x="209" y="54"/>
                              </a:lnTo>
                              <a:lnTo>
                                <a:pt x="208" y="82"/>
                              </a:lnTo>
                            </a:path>
                          </a:pathLst>
                        </a:custGeom>
                        <a:solidFill>
                          <a:srgbClr val="FFE0C0"/>
                        </a:solidFill>
                        <a:ln w="12700" cap="rnd" cmpd="sng">
                          <a:solidFill>
                            <a:srgbClr val="804000"/>
                          </a:solidFill>
                          <a:prstDash val="solid"/>
                          <a:round/>
                          <a:headEnd type="none" w="med" len="med"/>
                          <a:tailEnd type="none" w="med" len="med"/>
                        </a:ln>
                      </p:spPr>
                      <p:txBody>
                        <a:bodyPr/>
                        <a:lstStyle/>
                        <a:p>
                          <a:endParaRPr lang="zh-CN" altLang="en-US"/>
                        </a:p>
                      </p:txBody>
                    </p:sp>
                    <p:sp>
                      <p:nvSpPr>
                        <p:cNvPr id="152" name="Freeform 756"/>
                        <p:cNvSpPr>
                          <a:spLocks/>
                        </p:cNvSpPr>
                        <p:nvPr/>
                      </p:nvSpPr>
                      <p:spPr bwMode="auto">
                        <a:xfrm>
                          <a:off x="3903" y="2793"/>
                          <a:ext cx="127" cy="99"/>
                        </a:xfrm>
                        <a:custGeom>
                          <a:avLst/>
                          <a:gdLst>
                            <a:gd name="T0" fmla="*/ 9 w 127"/>
                            <a:gd name="T1" fmla="*/ 81 h 99"/>
                            <a:gd name="T2" fmla="*/ 22 w 127"/>
                            <a:gd name="T3" fmla="*/ 75 h 99"/>
                            <a:gd name="T4" fmla="*/ 38 w 127"/>
                            <a:gd name="T5" fmla="*/ 70 h 99"/>
                            <a:gd name="T6" fmla="*/ 63 w 127"/>
                            <a:gd name="T7" fmla="*/ 63 h 99"/>
                            <a:gd name="T8" fmla="*/ 87 w 127"/>
                            <a:gd name="T9" fmla="*/ 52 h 99"/>
                            <a:gd name="T10" fmla="*/ 109 w 127"/>
                            <a:gd name="T11" fmla="*/ 37 h 99"/>
                            <a:gd name="T12" fmla="*/ 112 w 127"/>
                            <a:gd name="T13" fmla="*/ 33 h 99"/>
                            <a:gd name="T14" fmla="*/ 111 w 127"/>
                            <a:gd name="T15" fmla="*/ 24 h 99"/>
                            <a:gd name="T16" fmla="*/ 103 w 127"/>
                            <a:gd name="T17" fmla="*/ 8 h 99"/>
                            <a:gd name="T18" fmla="*/ 97 w 127"/>
                            <a:gd name="T19" fmla="*/ 0 h 99"/>
                            <a:gd name="T20" fmla="*/ 126 w 127"/>
                            <a:gd name="T21" fmla="*/ 2 h 99"/>
                            <a:gd name="T22" fmla="*/ 122 w 127"/>
                            <a:gd name="T23" fmla="*/ 27 h 99"/>
                            <a:gd name="T24" fmla="*/ 121 w 127"/>
                            <a:gd name="T25" fmla="*/ 38 h 99"/>
                            <a:gd name="T26" fmla="*/ 114 w 127"/>
                            <a:gd name="T27" fmla="*/ 42 h 99"/>
                            <a:gd name="T28" fmla="*/ 107 w 127"/>
                            <a:gd name="T29" fmla="*/ 47 h 99"/>
                            <a:gd name="T30" fmla="*/ 95 w 127"/>
                            <a:gd name="T31" fmla="*/ 53 h 99"/>
                            <a:gd name="T32" fmla="*/ 83 w 127"/>
                            <a:gd name="T33" fmla="*/ 57 h 99"/>
                            <a:gd name="T34" fmla="*/ 67 w 127"/>
                            <a:gd name="T35" fmla="*/ 65 h 99"/>
                            <a:gd name="T36" fmla="*/ 49 w 127"/>
                            <a:gd name="T37" fmla="*/ 72 h 99"/>
                            <a:gd name="T38" fmla="*/ 42 w 127"/>
                            <a:gd name="T39" fmla="*/ 75 h 99"/>
                            <a:gd name="T40" fmla="*/ 31 w 127"/>
                            <a:gd name="T41" fmla="*/ 77 h 99"/>
                            <a:gd name="T42" fmla="*/ 18 w 127"/>
                            <a:gd name="T43" fmla="*/ 83 h 99"/>
                            <a:gd name="T44" fmla="*/ 9 w 127"/>
                            <a:gd name="T45" fmla="*/ 89 h 99"/>
                            <a:gd name="T46" fmla="*/ 0 w 127"/>
                            <a:gd name="T47" fmla="*/ 98 h 99"/>
                            <a:gd name="T48" fmla="*/ 9 w 127"/>
                            <a:gd name="T49" fmla="*/ 81 h 9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99"/>
                            <a:gd name="T77" fmla="*/ 127 w 127"/>
                            <a:gd name="T78" fmla="*/ 99 h 9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99">
                              <a:moveTo>
                                <a:pt x="9" y="81"/>
                              </a:moveTo>
                              <a:lnTo>
                                <a:pt x="22" y="75"/>
                              </a:lnTo>
                              <a:lnTo>
                                <a:pt x="38" y="70"/>
                              </a:lnTo>
                              <a:lnTo>
                                <a:pt x="63" y="63"/>
                              </a:lnTo>
                              <a:lnTo>
                                <a:pt x="87" y="52"/>
                              </a:lnTo>
                              <a:lnTo>
                                <a:pt x="109" y="37"/>
                              </a:lnTo>
                              <a:lnTo>
                                <a:pt x="112" y="33"/>
                              </a:lnTo>
                              <a:lnTo>
                                <a:pt x="111" y="24"/>
                              </a:lnTo>
                              <a:lnTo>
                                <a:pt x="103" y="8"/>
                              </a:lnTo>
                              <a:lnTo>
                                <a:pt x="97" y="0"/>
                              </a:lnTo>
                              <a:lnTo>
                                <a:pt x="126" y="2"/>
                              </a:lnTo>
                              <a:lnTo>
                                <a:pt x="122" y="27"/>
                              </a:lnTo>
                              <a:lnTo>
                                <a:pt x="121" y="38"/>
                              </a:lnTo>
                              <a:lnTo>
                                <a:pt x="114" y="42"/>
                              </a:lnTo>
                              <a:lnTo>
                                <a:pt x="107" y="47"/>
                              </a:lnTo>
                              <a:lnTo>
                                <a:pt x="95" y="53"/>
                              </a:lnTo>
                              <a:lnTo>
                                <a:pt x="83" y="57"/>
                              </a:lnTo>
                              <a:lnTo>
                                <a:pt x="67" y="65"/>
                              </a:lnTo>
                              <a:lnTo>
                                <a:pt x="49" y="72"/>
                              </a:lnTo>
                              <a:lnTo>
                                <a:pt x="42" y="75"/>
                              </a:lnTo>
                              <a:lnTo>
                                <a:pt x="31" y="77"/>
                              </a:lnTo>
                              <a:lnTo>
                                <a:pt x="18" y="83"/>
                              </a:lnTo>
                              <a:lnTo>
                                <a:pt x="9" y="89"/>
                              </a:lnTo>
                              <a:lnTo>
                                <a:pt x="0" y="98"/>
                              </a:lnTo>
                              <a:lnTo>
                                <a:pt x="9" y="81"/>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53" name="Freeform 757"/>
                        <p:cNvSpPr>
                          <a:spLocks/>
                        </p:cNvSpPr>
                        <p:nvPr/>
                      </p:nvSpPr>
                      <p:spPr bwMode="auto">
                        <a:xfrm>
                          <a:off x="3872" y="2958"/>
                          <a:ext cx="12" cy="54"/>
                        </a:xfrm>
                        <a:custGeom>
                          <a:avLst/>
                          <a:gdLst>
                            <a:gd name="T0" fmla="*/ 9 w 12"/>
                            <a:gd name="T1" fmla="*/ 0 h 54"/>
                            <a:gd name="T2" fmla="*/ 8 w 12"/>
                            <a:gd name="T3" fmla="*/ 14 h 54"/>
                            <a:gd name="T4" fmla="*/ 6 w 12"/>
                            <a:gd name="T5" fmla="*/ 34 h 54"/>
                            <a:gd name="T6" fmla="*/ 0 w 12"/>
                            <a:gd name="T7" fmla="*/ 53 h 54"/>
                            <a:gd name="T8" fmla="*/ 8 w 12"/>
                            <a:gd name="T9" fmla="*/ 53 h 54"/>
                            <a:gd name="T10" fmla="*/ 9 w 12"/>
                            <a:gd name="T11" fmla="*/ 45 h 54"/>
                            <a:gd name="T12" fmla="*/ 11 w 12"/>
                            <a:gd name="T13" fmla="*/ 30 h 54"/>
                            <a:gd name="T14" fmla="*/ 11 w 12"/>
                            <a:gd name="T15" fmla="*/ 18 h 54"/>
                            <a:gd name="T16" fmla="*/ 9 w 12"/>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54"/>
                            <a:gd name="T29" fmla="*/ 12 w 12"/>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54">
                              <a:moveTo>
                                <a:pt x="9" y="0"/>
                              </a:moveTo>
                              <a:lnTo>
                                <a:pt x="8" y="14"/>
                              </a:lnTo>
                              <a:lnTo>
                                <a:pt x="6" y="34"/>
                              </a:lnTo>
                              <a:lnTo>
                                <a:pt x="0" y="53"/>
                              </a:lnTo>
                              <a:lnTo>
                                <a:pt x="8" y="53"/>
                              </a:lnTo>
                              <a:lnTo>
                                <a:pt x="9" y="45"/>
                              </a:lnTo>
                              <a:lnTo>
                                <a:pt x="11" y="30"/>
                              </a:lnTo>
                              <a:lnTo>
                                <a:pt x="11" y="18"/>
                              </a:lnTo>
                              <a:lnTo>
                                <a:pt x="9" y="0"/>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54" name="Freeform 758"/>
                        <p:cNvSpPr>
                          <a:spLocks/>
                        </p:cNvSpPr>
                        <p:nvPr/>
                      </p:nvSpPr>
                      <p:spPr bwMode="auto">
                        <a:xfrm>
                          <a:off x="3861" y="2852"/>
                          <a:ext cx="70" cy="11"/>
                        </a:xfrm>
                        <a:custGeom>
                          <a:avLst/>
                          <a:gdLst>
                            <a:gd name="T0" fmla="*/ 0 w 70"/>
                            <a:gd name="T1" fmla="*/ 8 h 11"/>
                            <a:gd name="T2" fmla="*/ 19 w 70"/>
                            <a:gd name="T3" fmla="*/ 8 h 11"/>
                            <a:gd name="T4" fmla="*/ 28 w 70"/>
                            <a:gd name="T5" fmla="*/ 6 h 11"/>
                            <a:gd name="T6" fmla="*/ 49 w 70"/>
                            <a:gd name="T7" fmla="*/ 5 h 11"/>
                            <a:gd name="T8" fmla="*/ 69 w 70"/>
                            <a:gd name="T9" fmla="*/ 0 h 11"/>
                            <a:gd name="T10" fmla="*/ 49 w 70"/>
                            <a:gd name="T11" fmla="*/ 6 h 11"/>
                            <a:gd name="T12" fmla="*/ 42 w 70"/>
                            <a:gd name="T13" fmla="*/ 9 h 11"/>
                            <a:gd name="T14" fmla="*/ 29 w 70"/>
                            <a:gd name="T15" fmla="*/ 10 h 11"/>
                            <a:gd name="T16" fmla="*/ 14 w 70"/>
                            <a:gd name="T17" fmla="*/ 10 h 11"/>
                            <a:gd name="T18" fmla="*/ 0 w 70"/>
                            <a:gd name="T19" fmla="*/ 8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
                            <a:gd name="T31" fmla="*/ 0 h 11"/>
                            <a:gd name="T32" fmla="*/ 70 w 70"/>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 h="11">
                              <a:moveTo>
                                <a:pt x="0" y="8"/>
                              </a:moveTo>
                              <a:lnTo>
                                <a:pt x="19" y="8"/>
                              </a:lnTo>
                              <a:lnTo>
                                <a:pt x="28" y="6"/>
                              </a:lnTo>
                              <a:lnTo>
                                <a:pt x="49" y="5"/>
                              </a:lnTo>
                              <a:lnTo>
                                <a:pt x="69" y="0"/>
                              </a:lnTo>
                              <a:lnTo>
                                <a:pt x="49" y="6"/>
                              </a:lnTo>
                              <a:lnTo>
                                <a:pt x="42" y="9"/>
                              </a:lnTo>
                              <a:lnTo>
                                <a:pt x="29" y="10"/>
                              </a:lnTo>
                              <a:lnTo>
                                <a:pt x="14" y="10"/>
                              </a:lnTo>
                              <a:lnTo>
                                <a:pt x="0" y="8"/>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55" name="Freeform 759"/>
                        <p:cNvSpPr>
                          <a:spLocks/>
                        </p:cNvSpPr>
                        <p:nvPr/>
                      </p:nvSpPr>
                      <p:spPr bwMode="auto">
                        <a:xfrm>
                          <a:off x="3843" y="2890"/>
                          <a:ext cx="2" cy="26"/>
                        </a:xfrm>
                        <a:custGeom>
                          <a:avLst/>
                          <a:gdLst>
                            <a:gd name="T0" fmla="*/ 0 w 2"/>
                            <a:gd name="T1" fmla="*/ 0 h 26"/>
                            <a:gd name="T2" fmla="*/ 0 w 2"/>
                            <a:gd name="T3" fmla="*/ 2 h 26"/>
                            <a:gd name="T4" fmla="*/ 0 w 2"/>
                            <a:gd name="T5" fmla="*/ 7 h 26"/>
                            <a:gd name="T6" fmla="*/ 0 w 2"/>
                            <a:gd name="T7" fmla="*/ 13 h 26"/>
                            <a:gd name="T8" fmla="*/ 0 w 2"/>
                            <a:gd name="T9" fmla="*/ 18 h 26"/>
                            <a:gd name="T10" fmla="*/ 0 w 2"/>
                            <a:gd name="T11" fmla="*/ 25 h 26"/>
                            <a:gd name="T12" fmla="*/ 0 w 2"/>
                            <a:gd name="T13" fmla="*/ 19 h 26"/>
                            <a:gd name="T14" fmla="*/ 1 w 2"/>
                            <a:gd name="T15" fmla="*/ 16 h 26"/>
                            <a:gd name="T16" fmla="*/ 1 w 2"/>
                            <a:gd name="T17" fmla="*/ 8 h 26"/>
                            <a:gd name="T18" fmla="*/ 0 w 2"/>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
                            <a:gd name="T31" fmla="*/ 0 h 26"/>
                            <a:gd name="T32" fmla="*/ 2 w 2"/>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 h="26">
                              <a:moveTo>
                                <a:pt x="0" y="0"/>
                              </a:moveTo>
                              <a:lnTo>
                                <a:pt x="0" y="2"/>
                              </a:lnTo>
                              <a:lnTo>
                                <a:pt x="0" y="7"/>
                              </a:lnTo>
                              <a:lnTo>
                                <a:pt x="0" y="13"/>
                              </a:lnTo>
                              <a:lnTo>
                                <a:pt x="0" y="18"/>
                              </a:lnTo>
                              <a:lnTo>
                                <a:pt x="0" y="25"/>
                              </a:lnTo>
                              <a:lnTo>
                                <a:pt x="0" y="19"/>
                              </a:lnTo>
                              <a:lnTo>
                                <a:pt x="1" y="16"/>
                              </a:lnTo>
                              <a:lnTo>
                                <a:pt x="1" y="8"/>
                              </a:lnTo>
                              <a:lnTo>
                                <a:pt x="0" y="0"/>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56" name="Freeform 760"/>
                        <p:cNvSpPr>
                          <a:spLocks/>
                        </p:cNvSpPr>
                        <p:nvPr/>
                      </p:nvSpPr>
                      <p:spPr bwMode="auto">
                        <a:xfrm>
                          <a:off x="3967" y="2796"/>
                          <a:ext cx="43" cy="35"/>
                        </a:xfrm>
                        <a:custGeom>
                          <a:avLst/>
                          <a:gdLst>
                            <a:gd name="T0" fmla="*/ 38 w 43"/>
                            <a:gd name="T1" fmla="*/ 0 h 35"/>
                            <a:gd name="T2" fmla="*/ 23 w 43"/>
                            <a:gd name="T3" fmla="*/ 15 h 35"/>
                            <a:gd name="T4" fmla="*/ 9 w 43"/>
                            <a:gd name="T5" fmla="*/ 27 h 35"/>
                            <a:gd name="T6" fmla="*/ 0 w 43"/>
                            <a:gd name="T7" fmla="*/ 34 h 35"/>
                            <a:gd name="T8" fmla="*/ 12 w 43"/>
                            <a:gd name="T9" fmla="*/ 30 h 35"/>
                            <a:gd name="T10" fmla="*/ 24 w 43"/>
                            <a:gd name="T11" fmla="*/ 21 h 35"/>
                            <a:gd name="T12" fmla="*/ 42 w 43"/>
                            <a:gd name="T13" fmla="*/ 7 h 35"/>
                            <a:gd name="T14" fmla="*/ 38 w 43"/>
                            <a:gd name="T15" fmla="*/ 0 h 35"/>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35"/>
                            <a:gd name="T26" fmla="*/ 43 w 43"/>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35">
                              <a:moveTo>
                                <a:pt x="38" y="0"/>
                              </a:moveTo>
                              <a:lnTo>
                                <a:pt x="23" y="15"/>
                              </a:lnTo>
                              <a:lnTo>
                                <a:pt x="9" y="27"/>
                              </a:lnTo>
                              <a:lnTo>
                                <a:pt x="0" y="34"/>
                              </a:lnTo>
                              <a:lnTo>
                                <a:pt x="12" y="30"/>
                              </a:lnTo>
                              <a:lnTo>
                                <a:pt x="24" y="21"/>
                              </a:lnTo>
                              <a:lnTo>
                                <a:pt x="42" y="7"/>
                              </a:lnTo>
                              <a:lnTo>
                                <a:pt x="38" y="0"/>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57" name="Freeform 761"/>
                        <p:cNvSpPr>
                          <a:spLocks/>
                        </p:cNvSpPr>
                        <p:nvPr/>
                      </p:nvSpPr>
                      <p:spPr bwMode="auto">
                        <a:xfrm>
                          <a:off x="3891" y="2879"/>
                          <a:ext cx="14" cy="41"/>
                        </a:xfrm>
                        <a:custGeom>
                          <a:avLst/>
                          <a:gdLst>
                            <a:gd name="T0" fmla="*/ 13 w 14"/>
                            <a:gd name="T1" fmla="*/ 0 h 41"/>
                            <a:gd name="T2" fmla="*/ 2 w 14"/>
                            <a:gd name="T3" fmla="*/ 9 h 41"/>
                            <a:gd name="T4" fmla="*/ 0 w 14"/>
                            <a:gd name="T5" fmla="*/ 13 h 41"/>
                            <a:gd name="T6" fmla="*/ 0 w 14"/>
                            <a:gd name="T7" fmla="*/ 20 h 41"/>
                            <a:gd name="T8" fmla="*/ 2 w 14"/>
                            <a:gd name="T9" fmla="*/ 26 h 41"/>
                            <a:gd name="T10" fmla="*/ 4 w 14"/>
                            <a:gd name="T11" fmla="*/ 34 h 41"/>
                            <a:gd name="T12" fmla="*/ 4 w 14"/>
                            <a:gd name="T13" fmla="*/ 40 h 41"/>
                            <a:gd name="T14" fmla="*/ 4 w 14"/>
                            <a:gd name="T15" fmla="*/ 29 h 41"/>
                            <a:gd name="T16" fmla="*/ 4 w 14"/>
                            <a:gd name="T17" fmla="*/ 22 h 41"/>
                            <a:gd name="T18" fmla="*/ 4 w 14"/>
                            <a:gd name="T19" fmla="*/ 14 h 41"/>
                            <a:gd name="T20" fmla="*/ 7 w 14"/>
                            <a:gd name="T21" fmla="*/ 9 h 41"/>
                            <a:gd name="T22" fmla="*/ 13 w 14"/>
                            <a:gd name="T23" fmla="*/ 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41"/>
                            <a:gd name="T38" fmla="*/ 14 w 14"/>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41">
                              <a:moveTo>
                                <a:pt x="13" y="0"/>
                              </a:moveTo>
                              <a:lnTo>
                                <a:pt x="2" y="9"/>
                              </a:lnTo>
                              <a:lnTo>
                                <a:pt x="0" y="13"/>
                              </a:lnTo>
                              <a:lnTo>
                                <a:pt x="0" y="20"/>
                              </a:lnTo>
                              <a:lnTo>
                                <a:pt x="2" y="26"/>
                              </a:lnTo>
                              <a:lnTo>
                                <a:pt x="4" y="34"/>
                              </a:lnTo>
                              <a:lnTo>
                                <a:pt x="4" y="40"/>
                              </a:lnTo>
                              <a:lnTo>
                                <a:pt x="4" y="29"/>
                              </a:lnTo>
                              <a:lnTo>
                                <a:pt x="4" y="22"/>
                              </a:lnTo>
                              <a:lnTo>
                                <a:pt x="4" y="14"/>
                              </a:lnTo>
                              <a:lnTo>
                                <a:pt x="7" y="9"/>
                              </a:lnTo>
                              <a:lnTo>
                                <a:pt x="13" y="0"/>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58" name="Freeform 762"/>
                        <p:cNvSpPr>
                          <a:spLocks/>
                        </p:cNvSpPr>
                        <p:nvPr/>
                      </p:nvSpPr>
                      <p:spPr bwMode="auto">
                        <a:xfrm>
                          <a:off x="3825" y="2933"/>
                          <a:ext cx="8" cy="79"/>
                        </a:xfrm>
                        <a:custGeom>
                          <a:avLst/>
                          <a:gdLst>
                            <a:gd name="T0" fmla="*/ 4 w 8"/>
                            <a:gd name="T1" fmla="*/ 0 h 79"/>
                            <a:gd name="T2" fmla="*/ 7 w 8"/>
                            <a:gd name="T3" fmla="*/ 6 h 79"/>
                            <a:gd name="T4" fmla="*/ 4 w 8"/>
                            <a:gd name="T5" fmla="*/ 19 h 79"/>
                            <a:gd name="T6" fmla="*/ 2 w 8"/>
                            <a:gd name="T7" fmla="*/ 38 h 79"/>
                            <a:gd name="T8" fmla="*/ 2 w 8"/>
                            <a:gd name="T9" fmla="*/ 51 h 79"/>
                            <a:gd name="T10" fmla="*/ 3 w 8"/>
                            <a:gd name="T11" fmla="*/ 65 h 79"/>
                            <a:gd name="T12" fmla="*/ 4 w 8"/>
                            <a:gd name="T13" fmla="*/ 78 h 79"/>
                            <a:gd name="T14" fmla="*/ 1 w 8"/>
                            <a:gd name="T15" fmla="*/ 78 h 79"/>
                            <a:gd name="T16" fmla="*/ 0 w 8"/>
                            <a:gd name="T17" fmla="*/ 65 h 79"/>
                            <a:gd name="T18" fmla="*/ 0 w 8"/>
                            <a:gd name="T19" fmla="*/ 48 h 79"/>
                            <a:gd name="T20" fmla="*/ 1 w 8"/>
                            <a:gd name="T21" fmla="*/ 29 h 79"/>
                            <a:gd name="T22" fmla="*/ 4 w 8"/>
                            <a:gd name="T23" fmla="*/ 17 h 79"/>
                            <a:gd name="T24" fmla="*/ 4 w 8"/>
                            <a:gd name="T25" fmla="*/ 13 h 79"/>
                            <a:gd name="T26" fmla="*/ 4 w 8"/>
                            <a:gd name="T27" fmla="*/ 0 h 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
                            <a:gd name="T43" fmla="*/ 0 h 79"/>
                            <a:gd name="T44" fmla="*/ 8 w 8"/>
                            <a:gd name="T45" fmla="*/ 79 h 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 h="79">
                              <a:moveTo>
                                <a:pt x="4" y="0"/>
                              </a:moveTo>
                              <a:lnTo>
                                <a:pt x="7" y="6"/>
                              </a:lnTo>
                              <a:lnTo>
                                <a:pt x="4" y="19"/>
                              </a:lnTo>
                              <a:lnTo>
                                <a:pt x="2" y="38"/>
                              </a:lnTo>
                              <a:lnTo>
                                <a:pt x="2" y="51"/>
                              </a:lnTo>
                              <a:lnTo>
                                <a:pt x="3" y="65"/>
                              </a:lnTo>
                              <a:lnTo>
                                <a:pt x="4" y="78"/>
                              </a:lnTo>
                              <a:lnTo>
                                <a:pt x="1" y="78"/>
                              </a:lnTo>
                              <a:lnTo>
                                <a:pt x="0" y="65"/>
                              </a:lnTo>
                              <a:lnTo>
                                <a:pt x="0" y="48"/>
                              </a:lnTo>
                              <a:lnTo>
                                <a:pt x="1" y="29"/>
                              </a:lnTo>
                              <a:lnTo>
                                <a:pt x="4" y="17"/>
                              </a:lnTo>
                              <a:lnTo>
                                <a:pt x="4" y="13"/>
                              </a:lnTo>
                              <a:lnTo>
                                <a:pt x="4" y="0"/>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135" name="Freeform 763"/>
                      <p:cNvSpPr>
                        <a:spLocks/>
                      </p:cNvSpPr>
                      <p:nvPr/>
                    </p:nvSpPr>
                    <p:spPr bwMode="auto">
                      <a:xfrm>
                        <a:off x="4230" y="2882"/>
                        <a:ext cx="53" cy="52"/>
                      </a:xfrm>
                      <a:custGeom>
                        <a:avLst/>
                        <a:gdLst>
                          <a:gd name="T0" fmla="*/ 5 w 53"/>
                          <a:gd name="T1" fmla="*/ 0 h 52"/>
                          <a:gd name="T2" fmla="*/ 16 w 53"/>
                          <a:gd name="T3" fmla="*/ 7 h 52"/>
                          <a:gd name="T4" fmla="*/ 25 w 53"/>
                          <a:gd name="T5" fmla="*/ 11 h 52"/>
                          <a:gd name="T6" fmla="*/ 32 w 53"/>
                          <a:gd name="T7" fmla="*/ 13 h 52"/>
                          <a:gd name="T8" fmla="*/ 40 w 53"/>
                          <a:gd name="T9" fmla="*/ 15 h 52"/>
                          <a:gd name="T10" fmla="*/ 45 w 53"/>
                          <a:gd name="T11" fmla="*/ 16 h 52"/>
                          <a:gd name="T12" fmla="*/ 49 w 53"/>
                          <a:gd name="T13" fmla="*/ 20 h 52"/>
                          <a:gd name="T14" fmla="*/ 51 w 53"/>
                          <a:gd name="T15" fmla="*/ 26 h 52"/>
                          <a:gd name="T16" fmla="*/ 51 w 53"/>
                          <a:gd name="T17" fmla="*/ 31 h 52"/>
                          <a:gd name="T18" fmla="*/ 52 w 53"/>
                          <a:gd name="T19" fmla="*/ 38 h 52"/>
                          <a:gd name="T20" fmla="*/ 50 w 53"/>
                          <a:gd name="T21" fmla="*/ 46 h 52"/>
                          <a:gd name="T22" fmla="*/ 44 w 53"/>
                          <a:gd name="T23" fmla="*/ 51 h 52"/>
                          <a:gd name="T24" fmla="*/ 37 w 53"/>
                          <a:gd name="T25" fmla="*/ 51 h 52"/>
                          <a:gd name="T26" fmla="*/ 33 w 53"/>
                          <a:gd name="T27" fmla="*/ 48 h 52"/>
                          <a:gd name="T28" fmla="*/ 26 w 53"/>
                          <a:gd name="T29" fmla="*/ 45 h 52"/>
                          <a:gd name="T30" fmla="*/ 21 w 53"/>
                          <a:gd name="T31" fmla="*/ 42 h 52"/>
                          <a:gd name="T32" fmla="*/ 11 w 53"/>
                          <a:gd name="T33" fmla="*/ 39 h 52"/>
                          <a:gd name="T34" fmla="*/ 0 w 53"/>
                          <a:gd name="T35" fmla="*/ 38 h 52"/>
                          <a:gd name="T36" fmla="*/ 4 w 53"/>
                          <a:gd name="T37" fmla="*/ 29 h 52"/>
                          <a:gd name="T38" fmla="*/ 8 w 53"/>
                          <a:gd name="T39" fmla="*/ 20 h 52"/>
                          <a:gd name="T40" fmla="*/ 9 w 53"/>
                          <a:gd name="T41" fmla="*/ 15 h 52"/>
                          <a:gd name="T42" fmla="*/ 7 w 53"/>
                          <a:gd name="T43" fmla="*/ 7 h 52"/>
                          <a:gd name="T44" fmla="*/ 5 w 53"/>
                          <a:gd name="T45" fmla="*/ 0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
                          <a:gd name="T70" fmla="*/ 0 h 52"/>
                          <a:gd name="T71" fmla="*/ 53 w 53"/>
                          <a:gd name="T72" fmla="*/ 52 h 5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 h="52">
                            <a:moveTo>
                              <a:pt x="5" y="0"/>
                            </a:moveTo>
                            <a:lnTo>
                              <a:pt x="16" y="7"/>
                            </a:lnTo>
                            <a:lnTo>
                              <a:pt x="25" y="11"/>
                            </a:lnTo>
                            <a:lnTo>
                              <a:pt x="32" y="13"/>
                            </a:lnTo>
                            <a:lnTo>
                              <a:pt x="40" y="15"/>
                            </a:lnTo>
                            <a:lnTo>
                              <a:pt x="45" y="16"/>
                            </a:lnTo>
                            <a:lnTo>
                              <a:pt x="49" y="20"/>
                            </a:lnTo>
                            <a:lnTo>
                              <a:pt x="51" y="26"/>
                            </a:lnTo>
                            <a:lnTo>
                              <a:pt x="51" y="31"/>
                            </a:lnTo>
                            <a:lnTo>
                              <a:pt x="52" y="38"/>
                            </a:lnTo>
                            <a:lnTo>
                              <a:pt x="50" y="46"/>
                            </a:lnTo>
                            <a:lnTo>
                              <a:pt x="44" y="51"/>
                            </a:lnTo>
                            <a:lnTo>
                              <a:pt x="37" y="51"/>
                            </a:lnTo>
                            <a:lnTo>
                              <a:pt x="33" y="48"/>
                            </a:lnTo>
                            <a:lnTo>
                              <a:pt x="26" y="45"/>
                            </a:lnTo>
                            <a:lnTo>
                              <a:pt x="21" y="42"/>
                            </a:lnTo>
                            <a:lnTo>
                              <a:pt x="11" y="39"/>
                            </a:lnTo>
                            <a:lnTo>
                              <a:pt x="0" y="38"/>
                            </a:lnTo>
                            <a:lnTo>
                              <a:pt x="4" y="29"/>
                            </a:lnTo>
                            <a:lnTo>
                              <a:pt x="8" y="20"/>
                            </a:lnTo>
                            <a:lnTo>
                              <a:pt x="9" y="15"/>
                            </a:lnTo>
                            <a:lnTo>
                              <a:pt x="7" y="7"/>
                            </a:lnTo>
                            <a:lnTo>
                              <a:pt x="5" y="0"/>
                            </a:lnTo>
                          </a:path>
                        </a:pathLst>
                      </a:custGeom>
                      <a:solidFill>
                        <a:srgbClr val="E0E0E0"/>
                      </a:solidFill>
                      <a:ln w="12700" cap="rnd" cmpd="sng">
                        <a:solidFill>
                          <a:srgbClr val="C0C0C0"/>
                        </a:solidFill>
                        <a:prstDash val="solid"/>
                        <a:round/>
                        <a:headEnd type="none" w="med" len="med"/>
                        <a:tailEnd type="none" w="med" len="med"/>
                      </a:ln>
                    </p:spPr>
                    <p:txBody>
                      <a:bodyPr/>
                      <a:lstStyle/>
                      <a:p>
                        <a:endParaRPr lang="zh-CN" altLang="en-US"/>
                      </a:p>
                    </p:txBody>
                  </p:sp>
                  <p:grpSp>
                    <p:nvGrpSpPr>
                      <p:cNvPr id="136" name="Group 764"/>
                      <p:cNvGrpSpPr>
                        <a:grpSpLocks/>
                      </p:cNvGrpSpPr>
                      <p:nvPr/>
                    </p:nvGrpSpPr>
                    <p:grpSpPr bwMode="auto">
                      <a:xfrm>
                        <a:off x="3814" y="3012"/>
                        <a:ext cx="77" cy="108"/>
                        <a:chOff x="3814" y="3012"/>
                        <a:chExt cx="77" cy="108"/>
                      </a:xfrm>
                    </p:grpSpPr>
                    <p:sp>
                      <p:nvSpPr>
                        <p:cNvPr id="149" name="Freeform 765"/>
                        <p:cNvSpPr>
                          <a:spLocks/>
                        </p:cNvSpPr>
                        <p:nvPr/>
                      </p:nvSpPr>
                      <p:spPr bwMode="auto">
                        <a:xfrm>
                          <a:off x="3814" y="3012"/>
                          <a:ext cx="77" cy="108"/>
                        </a:xfrm>
                        <a:custGeom>
                          <a:avLst/>
                          <a:gdLst>
                            <a:gd name="T0" fmla="*/ 11 w 77"/>
                            <a:gd name="T1" fmla="*/ 2 h 108"/>
                            <a:gd name="T2" fmla="*/ 13 w 77"/>
                            <a:gd name="T3" fmla="*/ 16 h 108"/>
                            <a:gd name="T4" fmla="*/ 11 w 77"/>
                            <a:gd name="T5" fmla="*/ 41 h 108"/>
                            <a:gd name="T6" fmla="*/ 11 w 77"/>
                            <a:gd name="T7" fmla="*/ 64 h 108"/>
                            <a:gd name="T8" fmla="*/ 7 w 77"/>
                            <a:gd name="T9" fmla="*/ 75 h 108"/>
                            <a:gd name="T10" fmla="*/ 0 w 77"/>
                            <a:gd name="T11" fmla="*/ 86 h 108"/>
                            <a:gd name="T12" fmla="*/ 19 w 77"/>
                            <a:gd name="T13" fmla="*/ 99 h 108"/>
                            <a:gd name="T14" fmla="*/ 32 w 77"/>
                            <a:gd name="T15" fmla="*/ 107 h 108"/>
                            <a:gd name="T16" fmla="*/ 51 w 77"/>
                            <a:gd name="T17" fmla="*/ 106 h 108"/>
                            <a:gd name="T18" fmla="*/ 62 w 77"/>
                            <a:gd name="T19" fmla="*/ 96 h 108"/>
                            <a:gd name="T20" fmla="*/ 67 w 77"/>
                            <a:gd name="T21" fmla="*/ 90 h 108"/>
                            <a:gd name="T22" fmla="*/ 64 w 77"/>
                            <a:gd name="T23" fmla="*/ 77 h 108"/>
                            <a:gd name="T24" fmla="*/ 65 w 77"/>
                            <a:gd name="T25" fmla="*/ 53 h 108"/>
                            <a:gd name="T26" fmla="*/ 68 w 77"/>
                            <a:gd name="T27" fmla="*/ 35 h 108"/>
                            <a:gd name="T28" fmla="*/ 70 w 77"/>
                            <a:gd name="T29" fmla="*/ 21 h 108"/>
                            <a:gd name="T30" fmla="*/ 76 w 77"/>
                            <a:gd name="T31" fmla="*/ 4 h 108"/>
                            <a:gd name="T32" fmla="*/ 57 w 77"/>
                            <a:gd name="T33" fmla="*/ 2 h 108"/>
                            <a:gd name="T34" fmla="*/ 37 w 77"/>
                            <a:gd name="T35" fmla="*/ 0 h 108"/>
                            <a:gd name="T36" fmla="*/ 11 w 77"/>
                            <a:gd name="T37" fmla="*/ 2 h 1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7"/>
                            <a:gd name="T58" fmla="*/ 0 h 108"/>
                            <a:gd name="T59" fmla="*/ 77 w 77"/>
                            <a:gd name="T60" fmla="*/ 108 h 1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7" h="108">
                              <a:moveTo>
                                <a:pt x="11" y="2"/>
                              </a:moveTo>
                              <a:lnTo>
                                <a:pt x="13" y="16"/>
                              </a:lnTo>
                              <a:lnTo>
                                <a:pt x="11" y="41"/>
                              </a:lnTo>
                              <a:lnTo>
                                <a:pt x="11" y="64"/>
                              </a:lnTo>
                              <a:lnTo>
                                <a:pt x="7" y="75"/>
                              </a:lnTo>
                              <a:lnTo>
                                <a:pt x="0" y="86"/>
                              </a:lnTo>
                              <a:lnTo>
                                <a:pt x="19" y="99"/>
                              </a:lnTo>
                              <a:lnTo>
                                <a:pt x="32" y="107"/>
                              </a:lnTo>
                              <a:lnTo>
                                <a:pt x="51" y="106"/>
                              </a:lnTo>
                              <a:lnTo>
                                <a:pt x="62" y="96"/>
                              </a:lnTo>
                              <a:lnTo>
                                <a:pt x="67" y="90"/>
                              </a:lnTo>
                              <a:lnTo>
                                <a:pt x="64" y="77"/>
                              </a:lnTo>
                              <a:lnTo>
                                <a:pt x="65" y="53"/>
                              </a:lnTo>
                              <a:lnTo>
                                <a:pt x="68" y="35"/>
                              </a:lnTo>
                              <a:lnTo>
                                <a:pt x="70" y="21"/>
                              </a:lnTo>
                              <a:lnTo>
                                <a:pt x="76" y="4"/>
                              </a:lnTo>
                              <a:lnTo>
                                <a:pt x="57" y="2"/>
                              </a:lnTo>
                              <a:lnTo>
                                <a:pt x="37" y="0"/>
                              </a:lnTo>
                              <a:lnTo>
                                <a:pt x="11" y="2"/>
                              </a:lnTo>
                            </a:path>
                          </a:pathLst>
                        </a:custGeom>
                        <a:solidFill>
                          <a:srgbClr val="E0E0E0"/>
                        </a:solidFill>
                        <a:ln w="12700" cap="rnd" cmpd="sng">
                          <a:solidFill>
                            <a:srgbClr val="C0C0C0"/>
                          </a:solidFill>
                          <a:prstDash val="solid"/>
                          <a:round/>
                          <a:headEnd type="none" w="med" len="med"/>
                          <a:tailEnd type="none" w="med" len="med"/>
                        </a:ln>
                      </p:spPr>
                      <p:txBody>
                        <a:bodyPr/>
                        <a:lstStyle/>
                        <a:p>
                          <a:endParaRPr lang="zh-CN" altLang="en-US"/>
                        </a:p>
                      </p:txBody>
                    </p:sp>
                    <p:sp>
                      <p:nvSpPr>
                        <p:cNvPr id="150" name="Freeform 766"/>
                        <p:cNvSpPr>
                          <a:spLocks/>
                        </p:cNvSpPr>
                        <p:nvPr/>
                      </p:nvSpPr>
                      <p:spPr bwMode="auto">
                        <a:xfrm>
                          <a:off x="3842" y="3092"/>
                          <a:ext cx="21" cy="17"/>
                        </a:xfrm>
                        <a:custGeom>
                          <a:avLst/>
                          <a:gdLst>
                            <a:gd name="T0" fmla="*/ 17 w 21"/>
                            <a:gd name="T1" fmla="*/ 0 h 17"/>
                            <a:gd name="T2" fmla="*/ 13 w 21"/>
                            <a:gd name="T3" fmla="*/ 7 h 17"/>
                            <a:gd name="T4" fmla="*/ 6 w 21"/>
                            <a:gd name="T5" fmla="*/ 14 h 17"/>
                            <a:gd name="T6" fmla="*/ 0 w 21"/>
                            <a:gd name="T7" fmla="*/ 16 h 17"/>
                            <a:gd name="T8" fmla="*/ 16 w 21"/>
                            <a:gd name="T9" fmla="*/ 15 h 17"/>
                            <a:gd name="T10" fmla="*/ 20 w 21"/>
                            <a:gd name="T11" fmla="*/ 9 h 17"/>
                            <a:gd name="T12" fmla="*/ 17 w 21"/>
                            <a:gd name="T13" fmla="*/ 0 h 17"/>
                            <a:gd name="T14" fmla="*/ 0 60000 65536"/>
                            <a:gd name="T15" fmla="*/ 0 60000 65536"/>
                            <a:gd name="T16" fmla="*/ 0 60000 65536"/>
                            <a:gd name="T17" fmla="*/ 0 60000 65536"/>
                            <a:gd name="T18" fmla="*/ 0 60000 65536"/>
                            <a:gd name="T19" fmla="*/ 0 60000 65536"/>
                            <a:gd name="T20" fmla="*/ 0 60000 65536"/>
                            <a:gd name="T21" fmla="*/ 0 w 21"/>
                            <a:gd name="T22" fmla="*/ 0 h 17"/>
                            <a:gd name="T23" fmla="*/ 21 w 21"/>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7">
                              <a:moveTo>
                                <a:pt x="17" y="0"/>
                              </a:moveTo>
                              <a:lnTo>
                                <a:pt x="13" y="7"/>
                              </a:lnTo>
                              <a:lnTo>
                                <a:pt x="6" y="14"/>
                              </a:lnTo>
                              <a:lnTo>
                                <a:pt x="0" y="16"/>
                              </a:lnTo>
                              <a:lnTo>
                                <a:pt x="16" y="15"/>
                              </a:lnTo>
                              <a:lnTo>
                                <a:pt x="20" y="9"/>
                              </a:lnTo>
                              <a:lnTo>
                                <a:pt x="17"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137" name="Group 767"/>
                      <p:cNvGrpSpPr>
                        <a:grpSpLocks/>
                      </p:cNvGrpSpPr>
                      <p:nvPr/>
                    </p:nvGrpSpPr>
                    <p:grpSpPr bwMode="auto">
                      <a:xfrm>
                        <a:off x="3703" y="3097"/>
                        <a:ext cx="194" cy="81"/>
                        <a:chOff x="3703" y="3097"/>
                        <a:chExt cx="194" cy="81"/>
                      </a:xfrm>
                    </p:grpSpPr>
                    <p:sp>
                      <p:nvSpPr>
                        <p:cNvPr id="144" name="Freeform 768"/>
                        <p:cNvSpPr>
                          <a:spLocks/>
                        </p:cNvSpPr>
                        <p:nvPr/>
                      </p:nvSpPr>
                      <p:spPr bwMode="auto">
                        <a:xfrm>
                          <a:off x="3703" y="3097"/>
                          <a:ext cx="194" cy="81"/>
                        </a:xfrm>
                        <a:custGeom>
                          <a:avLst/>
                          <a:gdLst>
                            <a:gd name="T0" fmla="*/ 110 w 194"/>
                            <a:gd name="T1" fmla="*/ 0 h 81"/>
                            <a:gd name="T2" fmla="*/ 100 w 194"/>
                            <a:gd name="T3" fmla="*/ 3 h 81"/>
                            <a:gd name="T4" fmla="*/ 99 w 194"/>
                            <a:gd name="T5" fmla="*/ 9 h 81"/>
                            <a:gd name="T6" fmla="*/ 81 w 194"/>
                            <a:gd name="T7" fmla="*/ 23 h 81"/>
                            <a:gd name="T8" fmla="*/ 66 w 194"/>
                            <a:gd name="T9" fmla="*/ 32 h 81"/>
                            <a:gd name="T10" fmla="*/ 51 w 194"/>
                            <a:gd name="T11" fmla="*/ 39 h 81"/>
                            <a:gd name="T12" fmla="*/ 37 w 194"/>
                            <a:gd name="T13" fmla="*/ 44 h 81"/>
                            <a:gd name="T14" fmla="*/ 18 w 194"/>
                            <a:gd name="T15" fmla="*/ 48 h 81"/>
                            <a:gd name="T16" fmla="*/ 5 w 194"/>
                            <a:gd name="T17" fmla="*/ 56 h 81"/>
                            <a:gd name="T18" fmla="*/ 1 w 194"/>
                            <a:gd name="T19" fmla="*/ 61 h 81"/>
                            <a:gd name="T20" fmla="*/ 2 w 194"/>
                            <a:gd name="T21" fmla="*/ 66 h 81"/>
                            <a:gd name="T22" fmla="*/ 0 w 194"/>
                            <a:gd name="T23" fmla="*/ 70 h 81"/>
                            <a:gd name="T24" fmla="*/ 2 w 194"/>
                            <a:gd name="T25" fmla="*/ 75 h 81"/>
                            <a:gd name="T26" fmla="*/ 12 w 194"/>
                            <a:gd name="T27" fmla="*/ 77 h 81"/>
                            <a:gd name="T28" fmla="*/ 48 w 194"/>
                            <a:gd name="T29" fmla="*/ 79 h 81"/>
                            <a:gd name="T30" fmla="*/ 77 w 194"/>
                            <a:gd name="T31" fmla="*/ 80 h 81"/>
                            <a:gd name="T32" fmla="*/ 116 w 194"/>
                            <a:gd name="T33" fmla="*/ 77 h 81"/>
                            <a:gd name="T34" fmla="*/ 147 w 194"/>
                            <a:gd name="T35" fmla="*/ 75 h 81"/>
                            <a:gd name="T36" fmla="*/ 171 w 194"/>
                            <a:gd name="T37" fmla="*/ 76 h 81"/>
                            <a:gd name="T38" fmla="*/ 182 w 194"/>
                            <a:gd name="T39" fmla="*/ 74 h 81"/>
                            <a:gd name="T40" fmla="*/ 188 w 194"/>
                            <a:gd name="T41" fmla="*/ 68 h 81"/>
                            <a:gd name="T42" fmla="*/ 185 w 194"/>
                            <a:gd name="T43" fmla="*/ 63 h 81"/>
                            <a:gd name="T44" fmla="*/ 192 w 194"/>
                            <a:gd name="T45" fmla="*/ 48 h 81"/>
                            <a:gd name="T46" fmla="*/ 193 w 194"/>
                            <a:gd name="T47" fmla="*/ 38 h 81"/>
                            <a:gd name="T48" fmla="*/ 192 w 194"/>
                            <a:gd name="T49" fmla="*/ 29 h 81"/>
                            <a:gd name="T50" fmla="*/ 189 w 194"/>
                            <a:gd name="T51" fmla="*/ 18 h 81"/>
                            <a:gd name="T52" fmla="*/ 184 w 194"/>
                            <a:gd name="T53" fmla="*/ 11 h 81"/>
                            <a:gd name="T54" fmla="*/ 186 w 194"/>
                            <a:gd name="T55" fmla="*/ 5 h 81"/>
                            <a:gd name="T56" fmla="*/ 180 w 194"/>
                            <a:gd name="T57" fmla="*/ 4 h 81"/>
                            <a:gd name="T58" fmla="*/ 169 w 194"/>
                            <a:gd name="T59" fmla="*/ 17 h 81"/>
                            <a:gd name="T60" fmla="*/ 162 w 194"/>
                            <a:gd name="T61" fmla="*/ 23 h 81"/>
                            <a:gd name="T62" fmla="*/ 144 w 194"/>
                            <a:gd name="T63" fmla="*/ 23 h 81"/>
                            <a:gd name="T64" fmla="*/ 133 w 194"/>
                            <a:gd name="T65" fmla="*/ 17 h 81"/>
                            <a:gd name="T66" fmla="*/ 120 w 194"/>
                            <a:gd name="T67" fmla="*/ 8 h 81"/>
                            <a:gd name="T68" fmla="*/ 110 w 194"/>
                            <a:gd name="T69" fmla="*/ 0 h 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4"/>
                            <a:gd name="T106" fmla="*/ 0 h 81"/>
                            <a:gd name="T107" fmla="*/ 194 w 194"/>
                            <a:gd name="T108" fmla="*/ 81 h 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4" h="81">
                              <a:moveTo>
                                <a:pt x="110" y="0"/>
                              </a:moveTo>
                              <a:lnTo>
                                <a:pt x="100" y="3"/>
                              </a:lnTo>
                              <a:lnTo>
                                <a:pt x="99" y="9"/>
                              </a:lnTo>
                              <a:lnTo>
                                <a:pt x="81" y="23"/>
                              </a:lnTo>
                              <a:lnTo>
                                <a:pt x="66" y="32"/>
                              </a:lnTo>
                              <a:lnTo>
                                <a:pt x="51" y="39"/>
                              </a:lnTo>
                              <a:lnTo>
                                <a:pt x="37" y="44"/>
                              </a:lnTo>
                              <a:lnTo>
                                <a:pt x="18" y="48"/>
                              </a:lnTo>
                              <a:lnTo>
                                <a:pt x="5" y="56"/>
                              </a:lnTo>
                              <a:lnTo>
                                <a:pt x="1" y="61"/>
                              </a:lnTo>
                              <a:lnTo>
                                <a:pt x="2" y="66"/>
                              </a:lnTo>
                              <a:lnTo>
                                <a:pt x="0" y="70"/>
                              </a:lnTo>
                              <a:lnTo>
                                <a:pt x="2" y="75"/>
                              </a:lnTo>
                              <a:lnTo>
                                <a:pt x="12" y="77"/>
                              </a:lnTo>
                              <a:lnTo>
                                <a:pt x="48" y="79"/>
                              </a:lnTo>
                              <a:lnTo>
                                <a:pt x="77" y="80"/>
                              </a:lnTo>
                              <a:lnTo>
                                <a:pt x="116" y="77"/>
                              </a:lnTo>
                              <a:lnTo>
                                <a:pt x="147" y="75"/>
                              </a:lnTo>
                              <a:lnTo>
                                <a:pt x="171" y="76"/>
                              </a:lnTo>
                              <a:lnTo>
                                <a:pt x="182" y="74"/>
                              </a:lnTo>
                              <a:lnTo>
                                <a:pt x="188" y="68"/>
                              </a:lnTo>
                              <a:lnTo>
                                <a:pt x="185" y="63"/>
                              </a:lnTo>
                              <a:lnTo>
                                <a:pt x="192" y="48"/>
                              </a:lnTo>
                              <a:lnTo>
                                <a:pt x="193" y="38"/>
                              </a:lnTo>
                              <a:lnTo>
                                <a:pt x="192" y="29"/>
                              </a:lnTo>
                              <a:lnTo>
                                <a:pt x="189" y="18"/>
                              </a:lnTo>
                              <a:lnTo>
                                <a:pt x="184" y="11"/>
                              </a:lnTo>
                              <a:lnTo>
                                <a:pt x="186" y="5"/>
                              </a:lnTo>
                              <a:lnTo>
                                <a:pt x="180" y="4"/>
                              </a:lnTo>
                              <a:lnTo>
                                <a:pt x="169" y="17"/>
                              </a:lnTo>
                              <a:lnTo>
                                <a:pt x="162" y="23"/>
                              </a:lnTo>
                              <a:lnTo>
                                <a:pt x="144" y="23"/>
                              </a:lnTo>
                              <a:lnTo>
                                <a:pt x="133" y="17"/>
                              </a:lnTo>
                              <a:lnTo>
                                <a:pt x="120" y="8"/>
                              </a:lnTo>
                              <a:lnTo>
                                <a:pt x="110" y="0"/>
                              </a:lnTo>
                            </a:path>
                          </a:pathLst>
                        </a:custGeom>
                        <a:solidFill>
                          <a:srgbClr val="C0FFFF"/>
                        </a:solidFill>
                        <a:ln w="12700" cap="rnd" cmpd="sng">
                          <a:solidFill>
                            <a:srgbClr val="008080"/>
                          </a:solidFill>
                          <a:prstDash val="solid"/>
                          <a:round/>
                          <a:headEnd type="none" w="med" len="med"/>
                          <a:tailEnd type="none" w="med" len="med"/>
                        </a:ln>
                      </p:spPr>
                      <p:txBody>
                        <a:bodyPr/>
                        <a:lstStyle/>
                        <a:p>
                          <a:endParaRPr lang="zh-CN" altLang="en-US"/>
                        </a:p>
                      </p:txBody>
                    </p:sp>
                    <p:sp>
                      <p:nvSpPr>
                        <p:cNvPr id="145" name="Freeform 769"/>
                        <p:cNvSpPr>
                          <a:spLocks/>
                        </p:cNvSpPr>
                        <p:nvPr/>
                      </p:nvSpPr>
                      <p:spPr bwMode="auto">
                        <a:xfrm>
                          <a:off x="3745" y="3115"/>
                          <a:ext cx="65" cy="32"/>
                        </a:xfrm>
                        <a:custGeom>
                          <a:avLst/>
                          <a:gdLst>
                            <a:gd name="T0" fmla="*/ 49 w 65"/>
                            <a:gd name="T1" fmla="*/ 0 h 32"/>
                            <a:gd name="T2" fmla="*/ 55 w 65"/>
                            <a:gd name="T3" fmla="*/ 7 h 32"/>
                            <a:gd name="T4" fmla="*/ 46 w 65"/>
                            <a:gd name="T5" fmla="*/ 14 h 32"/>
                            <a:gd name="T6" fmla="*/ 42 w 65"/>
                            <a:gd name="T7" fmla="*/ 7 h 32"/>
                            <a:gd name="T8" fmla="*/ 38 w 65"/>
                            <a:gd name="T9" fmla="*/ 9 h 32"/>
                            <a:gd name="T10" fmla="*/ 44 w 65"/>
                            <a:gd name="T11" fmla="*/ 14 h 32"/>
                            <a:gd name="T12" fmla="*/ 32 w 65"/>
                            <a:gd name="T13" fmla="*/ 19 h 32"/>
                            <a:gd name="T14" fmla="*/ 28 w 65"/>
                            <a:gd name="T15" fmla="*/ 12 h 32"/>
                            <a:gd name="T16" fmla="*/ 23 w 65"/>
                            <a:gd name="T17" fmla="*/ 15 h 32"/>
                            <a:gd name="T18" fmla="*/ 28 w 65"/>
                            <a:gd name="T19" fmla="*/ 19 h 32"/>
                            <a:gd name="T20" fmla="*/ 19 w 65"/>
                            <a:gd name="T21" fmla="*/ 24 h 32"/>
                            <a:gd name="T22" fmla="*/ 11 w 65"/>
                            <a:gd name="T23" fmla="*/ 25 h 32"/>
                            <a:gd name="T24" fmla="*/ 9 w 65"/>
                            <a:gd name="T25" fmla="*/ 21 h 32"/>
                            <a:gd name="T26" fmla="*/ 0 w 65"/>
                            <a:gd name="T27" fmla="*/ 25 h 32"/>
                            <a:gd name="T28" fmla="*/ 8 w 65"/>
                            <a:gd name="T29" fmla="*/ 27 h 32"/>
                            <a:gd name="T30" fmla="*/ 2 w 65"/>
                            <a:gd name="T31" fmla="*/ 29 h 32"/>
                            <a:gd name="T32" fmla="*/ 6 w 65"/>
                            <a:gd name="T33" fmla="*/ 31 h 32"/>
                            <a:gd name="T34" fmla="*/ 17 w 65"/>
                            <a:gd name="T35" fmla="*/ 28 h 32"/>
                            <a:gd name="T36" fmla="*/ 30 w 65"/>
                            <a:gd name="T37" fmla="*/ 23 h 32"/>
                            <a:gd name="T38" fmla="*/ 50 w 65"/>
                            <a:gd name="T39" fmla="*/ 14 h 32"/>
                            <a:gd name="T40" fmla="*/ 64 w 65"/>
                            <a:gd name="T41" fmla="*/ 4 h 32"/>
                            <a:gd name="T42" fmla="*/ 49 w 65"/>
                            <a:gd name="T43" fmla="*/ 0 h 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
                            <a:gd name="T67" fmla="*/ 0 h 32"/>
                            <a:gd name="T68" fmla="*/ 65 w 65"/>
                            <a:gd name="T69" fmla="*/ 32 h 3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 h="32">
                              <a:moveTo>
                                <a:pt x="49" y="0"/>
                              </a:moveTo>
                              <a:lnTo>
                                <a:pt x="55" y="7"/>
                              </a:lnTo>
                              <a:lnTo>
                                <a:pt x="46" y="14"/>
                              </a:lnTo>
                              <a:lnTo>
                                <a:pt x="42" y="7"/>
                              </a:lnTo>
                              <a:lnTo>
                                <a:pt x="38" y="9"/>
                              </a:lnTo>
                              <a:lnTo>
                                <a:pt x="44" y="14"/>
                              </a:lnTo>
                              <a:lnTo>
                                <a:pt x="32" y="19"/>
                              </a:lnTo>
                              <a:lnTo>
                                <a:pt x="28" y="12"/>
                              </a:lnTo>
                              <a:lnTo>
                                <a:pt x="23" y="15"/>
                              </a:lnTo>
                              <a:lnTo>
                                <a:pt x="28" y="19"/>
                              </a:lnTo>
                              <a:lnTo>
                                <a:pt x="19" y="24"/>
                              </a:lnTo>
                              <a:lnTo>
                                <a:pt x="11" y="25"/>
                              </a:lnTo>
                              <a:lnTo>
                                <a:pt x="9" y="21"/>
                              </a:lnTo>
                              <a:lnTo>
                                <a:pt x="0" y="25"/>
                              </a:lnTo>
                              <a:lnTo>
                                <a:pt x="8" y="27"/>
                              </a:lnTo>
                              <a:lnTo>
                                <a:pt x="2" y="29"/>
                              </a:lnTo>
                              <a:lnTo>
                                <a:pt x="6" y="31"/>
                              </a:lnTo>
                              <a:lnTo>
                                <a:pt x="17" y="28"/>
                              </a:lnTo>
                              <a:lnTo>
                                <a:pt x="30" y="23"/>
                              </a:lnTo>
                              <a:lnTo>
                                <a:pt x="50" y="14"/>
                              </a:lnTo>
                              <a:lnTo>
                                <a:pt x="64" y="4"/>
                              </a:lnTo>
                              <a:lnTo>
                                <a:pt x="49" y="0"/>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46" name="Freeform 770"/>
                        <p:cNvSpPr>
                          <a:spLocks/>
                        </p:cNvSpPr>
                        <p:nvPr/>
                      </p:nvSpPr>
                      <p:spPr bwMode="auto">
                        <a:xfrm>
                          <a:off x="3706" y="3110"/>
                          <a:ext cx="187" cy="59"/>
                        </a:xfrm>
                        <a:custGeom>
                          <a:avLst/>
                          <a:gdLst>
                            <a:gd name="T0" fmla="*/ 177 w 187"/>
                            <a:gd name="T1" fmla="*/ 0 h 59"/>
                            <a:gd name="T2" fmla="*/ 174 w 187"/>
                            <a:gd name="T3" fmla="*/ 17 h 59"/>
                            <a:gd name="T4" fmla="*/ 166 w 187"/>
                            <a:gd name="T5" fmla="*/ 27 h 59"/>
                            <a:gd name="T6" fmla="*/ 149 w 187"/>
                            <a:gd name="T7" fmla="*/ 40 h 59"/>
                            <a:gd name="T8" fmla="*/ 136 w 187"/>
                            <a:gd name="T9" fmla="*/ 48 h 59"/>
                            <a:gd name="T10" fmla="*/ 130 w 187"/>
                            <a:gd name="T11" fmla="*/ 52 h 59"/>
                            <a:gd name="T12" fmla="*/ 89 w 187"/>
                            <a:gd name="T13" fmla="*/ 55 h 59"/>
                            <a:gd name="T14" fmla="*/ 42 w 187"/>
                            <a:gd name="T15" fmla="*/ 56 h 59"/>
                            <a:gd name="T16" fmla="*/ 20 w 187"/>
                            <a:gd name="T17" fmla="*/ 56 h 59"/>
                            <a:gd name="T18" fmla="*/ 3 w 187"/>
                            <a:gd name="T19" fmla="*/ 52 h 59"/>
                            <a:gd name="T20" fmla="*/ 0 w 187"/>
                            <a:gd name="T21" fmla="*/ 54 h 59"/>
                            <a:gd name="T22" fmla="*/ 5 w 187"/>
                            <a:gd name="T23" fmla="*/ 56 h 59"/>
                            <a:gd name="T24" fmla="*/ 19 w 187"/>
                            <a:gd name="T25" fmla="*/ 57 h 59"/>
                            <a:gd name="T26" fmla="*/ 43 w 187"/>
                            <a:gd name="T27" fmla="*/ 58 h 59"/>
                            <a:gd name="T28" fmla="*/ 61 w 187"/>
                            <a:gd name="T29" fmla="*/ 58 h 59"/>
                            <a:gd name="T30" fmla="*/ 95 w 187"/>
                            <a:gd name="T31" fmla="*/ 57 h 59"/>
                            <a:gd name="T32" fmla="*/ 123 w 187"/>
                            <a:gd name="T33" fmla="*/ 55 h 59"/>
                            <a:gd name="T34" fmla="*/ 150 w 187"/>
                            <a:gd name="T35" fmla="*/ 53 h 59"/>
                            <a:gd name="T36" fmla="*/ 167 w 187"/>
                            <a:gd name="T37" fmla="*/ 50 h 59"/>
                            <a:gd name="T38" fmla="*/ 178 w 187"/>
                            <a:gd name="T39" fmla="*/ 48 h 59"/>
                            <a:gd name="T40" fmla="*/ 181 w 187"/>
                            <a:gd name="T41" fmla="*/ 43 h 59"/>
                            <a:gd name="T42" fmla="*/ 184 w 187"/>
                            <a:gd name="T43" fmla="*/ 37 h 59"/>
                            <a:gd name="T44" fmla="*/ 186 w 187"/>
                            <a:gd name="T45" fmla="*/ 28 h 59"/>
                            <a:gd name="T46" fmla="*/ 186 w 187"/>
                            <a:gd name="T47" fmla="*/ 21 h 59"/>
                            <a:gd name="T48" fmla="*/ 185 w 187"/>
                            <a:gd name="T49" fmla="*/ 14 h 59"/>
                            <a:gd name="T50" fmla="*/ 184 w 187"/>
                            <a:gd name="T51" fmla="*/ 9 h 59"/>
                            <a:gd name="T52" fmla="*/ 177 w 187"/>
                            <a:gd name="T53" fmla="*/ 0 h 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87"/>
                            <a:gd name="T82" fmla="*/ 0 h 59"/>
                            <a:gd name="T83" fmla="*/ 187 w 187"/>
                            <a:gd name="T84" fmla="*/ 59 h 5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87" h="59">
                              <a:moveTo>
                                <a:pt x="177" y="0"/>
                              </a:moveTo>
                              <a:lnTo>
                                <a:pt x="174" y="17"/>
                              </a:lnTo>
                              <a:lnTo>
                                <a:pt x="166" y="27"/>
                              </a:lnTo>
                              <a:lnTo>
                                <a:pt x="149" y="40"/>
                              </a:lnTo>
                              <a:lnTo>
                                <a:pt x="136" y="48"/>
                              </a:lnTo>
                              <a:lnTo>
                                <a:pt x="130" y="52"/>
                              </a:lnTo>
                              <a:lnTo>
                                <a:pt x="89" y="55"/>
                              </a:lnTo>
                              <a:lnTo>
                                <a:pt x="42" y="56"/>
                              </a:lnTo>
                              <a:lnTo>
                                <a:pt x="20" y="56"/>
                              </a:lnTo>
                              <a:lnTo>
                                <a:pt x="3" y="52"/>
                              </a:lnTo>
                              <a:lnTo>
                                <a:pt x="0" y="54"/>
                              </a:lnTo>
                              <a:lnTo>
                                <a:pt x="5" y="56"/>
                              </a:lnTo>
                              <a:lnTo>
                                <a:pt x="19" y="57"/>
                              </a:lnTo>
                              <a:lnTo>
                                <a:pt x="43" y="58"/>
                              </a:lnTo>
                              <a:lnTo>
                                <a:pt x="61" y="58"/>
                              </a:lnTo>
                              <a:lnTo>
                                <a:pt x="95" y="57"/>
                              </a:lnTo>
                              <a:lnTo>
                                <a:pt x="123" y="55"/>
                              </a:lnTo>
                              <a:lnTo>
                                <a:pt x="150" y="53"/>
                              </a:lnTo>
                              <a:lnTo>
                                <a:pt x="167" y="50"/>
                              </a:lnTo>
                              <a:lnTo>
                                <a:pt x="178" y="48"/>
                              </a:lnTo>
                              <a:lnTo>
                                <a:pt x="181" y="43"/>
                              </a:lnTo>
                              <a:lnTo>
                                <a:pt x="184" y="37"/>
                              </a:lnTo>
                              <a:lnTo>
                                <a:pt x="186" y="28"/>
                              </a:lnTo>
                              <a:lnTo>
                                <a:pt x="186" y="21"/>
                              </a:lnTo>
                              <a:lnTo>
                                <a:pt x="185" y="14"/>
                              </a:lnTo>
                              <a:lnTo>
                                <a:pt x="184" y="9"/>
                              </a:lnTo>
                              <a:lnTo>
                                <a:pt x="177" y="0"/>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47" name="Freeform 771"/>
                        <p:cNvSpPr>
                          <a:spLocks/>
                        </p:cNvSpPr>
                        <p:nvPr/>
                      </p:nvSpPr>
                      <p:spPr bwMode="auto">
                        <a:xfrm>
                          <a:off x="3756" y="3123"/>
                          <a:ext cx="79" cy="36"/>
                        </a:xfrm>
                        <a:custGeom>
                          <a:avLst/>
                          <a:gdLst>
                            <a:gd name="T0" fmla="*/ 66 w 79"/>
                            <a:gd name="T1" fmla="*/ 0 h 36"/>
                            <a:gd name="T2" fmla="*/ 44 w 79"/>
                            <a:gd name="T3" fmla="*/ 11 h 36"/>
                            <a:gd name="T4" fmla="*/ 13 w 79"/>
                            <a:gd name="T5" fmla="*/ 23 h 36"/>
                            <a:gd name="T6" fmla="*/ 0 w 79"/>
                            <a:gd name="T7" fmla="*/ 26 h 36"/>
                            <a:gd name="T8" fmla="*/ 7 w 79"/>
                            <a:gd name="T9" fmla="*/ 32 h 36"/>
                            <a:gd name="T10" fmla="*/ 20 w 79"/>
                            <a:gd name="T11" fmla="*/ 35 h 36"/>
                            <a:gd name="T12" fmla="*/ 60 w 79"/>
                            <a:gd name="T13" fmla="*/ 32 h 36"/>
                            <a:gd name="T14" fmla="*/ 78 w 79"/>
                            <a:gd name="T15" fmla="*/ 32 h 36"/>
                            <a:gd name="T16" fmla="*/ 69 w 79"/>
                            <a:gd name="T17" fmla="*/ 19 h 36"/>
                            <a:gd name="T18" fmla="*/ 47 w 79"/>
                            <a:gd name="T19" fmla="*/ 25 h 36"/>
                            <a:gd name="T20" fmla="*/ 23 w 79"/>
                            <a:gd name="T21" fmla="*/ 27 h 36"/>
                            <a:gd name="T22" fmla="*/ 16 w 79"/>
                            <a:gd name="T23" fmla="*/ 27 h 36"/>
                            <a:gd name="T24" fmla="*/ 41 w 79"/>
                            <a:gd name="T25" fmla="*/ 20 h 36"/>
                            <a:gd name="T26" fmla="*/ 68 w 79"/>
                            <a:gd name="T27" fmla="*/ 13 h 36"/>
                            <a:gd name="T28" fmla="*/ 66 w 79"/>
                            <a:gd name="T29" fmla="*/ 0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9"/>
                            <a:gd name="T46" fmla="*/ 0 h 36"/>
                            <a:gd name="T47" fmla="*/ 79 w 79"/>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9" h="36">
                              <a:moveTo>
                                <a:pt x="66" y="0"/>
                              </a:moveTo>
                              <a:lnTo>
                                <a:pt x="44" y="11"/>
                              </a:lnTo>
                              <a:lnTo>
                                <a:pt x="13" y="23"/>
                              </a:lnTo>
                              <a:lnTo>
                                <a:pt x="0" y="26"/>
                              </a:lnTo>
                              <a:lnTo>
                                <a:pt x="7" y="32"/>
                              </a:lnTo>
                              <a:lnTo>
                                <a:pt x="20" y="35"/>
                              </a:lnTo>
                              <a:lnTo>
                                <a:pt x="60" y="32"/>
                              </a:lnTo>
                              <a:lnTo>
                                <a:pt x="78" y="32"/>
                              </a:lnTo>
                              <a:lnTo>
                                <a:pt x="69" y="19"/>
                              </a:lnTo>
                              <a:lnTo>
                                <a:pt x="47" y="25"/>
                              </a:lnTo>
                              <a:lnTo>
                                <a:pt x="23" y="27"/>
                              </a:lnTo>
                              <a:lnTo>
                                <a:pt x="16" y="27"/>
                              </a:lnTo>
                              <a:lnTo>
                                <a:pt x="41" y="20"/>
                              </a:lnTo>
                              <a:lnTo>
                                <a:pt x="68" y="13"/>
                              </a:lnTo>
                              <a:lnTo>
                                <a:pt x="66" y="0"/>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48" name="Oval 772"/>
                        <p:cNvSpPr>
                          <a:spLocks noChangeArrowheads="1"/>
                        </p:cNvSpPr>
                        <p:nvPr/>
                      </p:nvSpPr>
                      <p:spPr bwMode="auto">
                        <a:xfrm>
                          <a:off x="3839" y="3125"/>
                          <a:ext cx="22" cy="21"/>
                        </a:xfrm>
                        <a:prstGeom prst="ellipse">
                          <a:avLst/>
                        </a:prstGeom>
                        <a:solidFill>
                          <a:srgbClr val="00808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nvGrpSpPr>
                      <p:cNvPr id="138" name="Group 773"/>
                      <p:cNvGrpSpPr>
                        <a:grpSpLocks/>
                      </p:cNvGrpSpPr>
                      <p:nvPr/>
                    </p:nvGrpSpPr>
                    <p:grpSpPr bwMode="auto">
                      <a:xfrm>
                        <a:off x="4259" y="2893"/>
                        <a:ext cx="66" cy="132"/>
                        <a:chOff x="4259" y="2893"/>
                        <a:chExt cx="66" cy="132"/>
                      </a:xfrm>
                    </p:grpSpPr>
                    <p:sp>
                      <p:nvSpPr>
                        <p:cNvPr id="139" name="Freeform 774"/>
                        <p:cNvSpPr>
                          <a:spLocks/>
                        </p:cNvSpPr>
                        <p:nvPr/>
                      </p:nvSpPr>
                      <p:spPr bwMode="auto">
                        <a:xfrm>
                          <a:off x="4259" y="2893"/>
                          <a:ext cx="66" cy="132"/>
                        </a:xfrm>
                        <a:custGeom>
                          <a:avLst/>
                          <a:gdLst>
                            <a:gd name="T0" fmla="*/ 0 w 66"/>
                            <a:gd name="T1" fmla="*/ 36 h 132"/>
                            <a:gd name="T2" fmla="*/ 2 w 66"/>
                            <a:gd name="T3" fmla="*/ 44 h 132"/>
                            <a:gd name="T4" fmla="*/ 7 w 66"/>
                            <a:gd name="T5" fmla="*/ 50 h 132"/>
                            <a:gd name="T6" fmla="*/ 9 w 66"/>
                            <a:gd name="T7" fmla="*/ 61 h 132"/>
                            <a:gd name="T8" fmla="*/ 10 w 66"/>
                            <a:gd name="T9" fmla="*/ 75 h 132"/>
                            <a:gd name="T10" fmla="*/ 10 w 66"/>
                            <a:gd name="T11" fmla="*/ 90 h 132"/>
                            <a:gd name="T12" fmla="*/ 9 w 66"/>
                            <a:gd name="T13" fmla="*/ 100 h 132"/>
                            <a:gd name="T14" fmla="*/ 3 w 66"/>
                            <a:gd name="T15" fmla="*/ 111 h 132"/>
                            <a:gd name="T16" fmla="*/ 2 w 66"/>
                            <a:gd name="T17" fmla="*/ 118 h 132"/>
                            <a:gd name="T18" fmla="*/ 4 w 66"/>
                            <a:gd name="T19" fmla="*/ 123 h 132"/>
                            <a:gd name="T20" fmla="*/ 7 w 66"/>
                            <a:gd name="T21" fmla="*/ 127 h 132"/>
                            <a:gd name="T22" fmla="*/ 12 w 66"/>
                            <a:gd name="T23" fmla="*/ 130 h 132"/>
                            <a:gd name="T24" fmla="*/ 19 w 66"/>
                            <a:gd name="T25" fmla="*/ 131 h 132"/>
                            <a:gd name="T26" fmla="*/ 28 w 66"/>
                            <a:gd name="T27" fmla="*/ 127 h 132"/>
                            <a:gd name="T28" fmla="*/ 35 w 66"/>
                            <a:gd name="T29" fmla="*/ 119 h 132"/>
                            <a:gd name="T30" fmla="*/ 42 w 66"/>
                            <a:gd name="T31" fmla="*/ 109 h 132"/>
                            <a:gd name="T32" fmla="*/ 48 w 66"/>
                            <a:gd name="T33" fmla="*/ 97 h 132"/>
                            <a:gd name="T34" fmla="*/ 50 w 66"/>
                            <a:gd name="T35" fmla="*/ 88 h 132"/>
                            <a:gd name="T36" fmla="*/ 50 w 66"/>
                            <a:gd name="T37" fmla="*/ 82 h 132"/>
                            <a:gd name="T38" fmla="*/ 50 w 66"/>
                            <a:gd name="T39" fmla="*/ 66 h 132"/>
                            <a:gd name="T40" fmla="*/ 53 w 66"/>
                            <a:gd name="T41" fmla="*/ 54 h 132"/>
                            <a:gd name="T42" fmla="*/ 59 w 66"/>
                            <a:gd name="T43" fmla="*/ 44 h 132"/>
                            <a:gd name="T44" fmla="*/ 64 w 66"/>
                            <a:gd name="T45" fmla="*/ 30 h 132"/>
                            <a:gd name="T46" fmla="*/ 65 w 66"/>
                            <a:gd name="T47" fmla="*/ 21 h 132"/>
                            <a:gd name="T48" fmla="*/ 64 w 66"/>
                            <a:gd name="T49" fmla="*/ 14 h 132"/>
                            <a:gd name="T50" fmla="*/ 63 w 66"/>
                            <a:gd name="T51" fmla="*/ 9 h 132"/>
                            <a:gd name="T52" fmla="*/ 59 w 66"/>
                            <a:gd name="T53" fmla="*/ 7 h 132"/>
                            <a:gd name="T54" fmla="*/ 56 w 66"/>
                            <a:gd name="T55" fmla="*/ 7 h 132"/>
                            <a:gd name="T56" fmla="*/ 50 w 66"/>
                            <a:gd name="T57" fmla="*/ 3 h 132"/>
                            <a:gd name="T58" fmla="*/ 41 w 66"/>
                            <a:gd name="T59" fmla="*/ 0 h 132"/>
                            <a:gd name="T60" fmla="*/ 31 w 66"/>
                            <a:gd name="T61" fmla="*/ 1 h 132"/>
                            <a:gd name="T62" fmla="*/ 17 w 66"/>
                            <a:gd name="T63" fmla="*/ 3 h 132"/>
                            <a:gd name="T64" fmla="*/ 22 w 66"/>
                            <a:gd name="T65" fmla="*/ 10 h 132"/>
                            <a:gd name="T66" fmla="*/ 25 w 66"/>
                            <a:gd name="T67" fmla="*/ 19 h 132"/>
                            <a:gd name="T68" fmla="*/ 25 w 66"/>
                            <a:gd name="T69" fmla="*/ 28 h 132"/>
                            <a:gd name="T70" fmla="*/ 23 w 66"/>
                            <a:gd name="T71" fmla="*/ 35 h 132"/>
                            <a:gd name="T72" fmla="*/ 16 w 66"/>
                            <a:gd name="T73" fmla="*/ 41 h 132"/>
                            <a:gd name="T74" fmla="*/ 8 w 66"/>
                            <a:gd name="T75" fmla="*/ 41 h 132"/>
                            <a:gd name="T76" fmla="*/ 4 w 66"/>
                            <a:gd name="T77" fmla="*/ 38 h 132"/>
                            <a:gd name="T78" fmla="*/ 0 w 66"/>
                            <a:gd name="T79" fmla="*/ 36 h 1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6"/>
                            <a:gd name="T121" fmla="*/ 0 h 132"/>
                            <a:gd name="T122" fmla="*/ 66 w 66"/>
                            <a:gd name="T123" fmla="*/ 132 h 13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6" h="132">
                              <a:moveTo>
                                <a:pt x="0" y="36"/>
                              </a:moveTo>
                              <a:lnTo>
                                <a:pt x="2" y="44"/>
                              </a:lnTo>
                              <a:lnTo>
                                <a:pt x="7" y="50"/>
                              </a:lnTo>
                              <a:lnTo>
                                <a:pt x="9" y="61"/>
                              </a:lnTo>
                              <a:lnTo>
                                <a:pt x="10" y="75"/>
                              </a:lnTo>
                              <a:lnTo>
                                <a:pt x="10" y="90"/>
                              </a:lnTo>
                              <a:lnTo>
                                <a:pt x="9" y="100"/>
                              </a:lnTo>
                              <a:lnTo>
                                <a:pt x="3" y="111"/>
                              </a:lnTo>
                              <a:lnTo>
                                <a:pt x="2" y="118"/>
                              </a:lnTo>
                              <a:lnTo>
                                <a:pt x="4" y="123"/>
                              </a:lnTo>
                              <a:lnTo>
                                <a:pt x="7" y="127"/>
                              </a:lnTo>
                              <a:lnTo>
                                <a:pt x="12" y="130"/>
                              </a:lnTo>
                              <a:lnTo>
                                <a:pt x="19" y="131"/>
                              </a:lnTo>
                              <a:lnTo>
                                <a:pt x="28" y="127"/>
                              </a:lnTo>
                              <a:lnTo>
                                <a:pt x="35" y="119"/>
                              </a:lnTo>
                              <a:lnTo>
                                <a:pt x="42" y="109"/>
                              </a:lnTo>
                              <a:lnTo>
                                <a:pt x="48" y="97"/>
                              </a:lnTo>
                              <a:lnTo>
                                <a:pt x="50" y="88"/>
                              </a:lnTo>
                              <a:lnTo>
                                <a:pt x="50" y="82"/>
                              </a:lnTo>
                              <a:lnTo>
                                <a:pt x="50" y="66"/>
                              </a:lnTo>
                              <a:lnTo>
                                <a:pt x="53" y="54"/>
                              </a:lnTo>
                              <a:lnTo>
                                <a:pt x="59" y="44"/>
                              </a:lnTo>
                              <a:lnTo>
                                <a:pt x="64" y="30"/>
                              </a:lnTo>
                              <a:lnTo>
                                <a:pt x="65" y="21"/>
                              </a:lnTo>
                              <a:lnTo>
                                <a:pt x="64" y="14"/>
                              </a:lnTo>
                              <a:lnTo>
                                <a:pt x="63" y="9"/>
                              </a:lnTo>
                              <a:lnTo>
                                <a:pt x="59" y="7"/>
                              </a:lnTo>
                              <a:lnTo>
                                <a:pt x="56" y="7"/>
                              </a:lnTo>
                              <a:lnTo>
                                <a:pt x="50" y="3"/>
                              </a:lnTo>
                              <a:lnTo>
                                <a:pt x="41" y="0"/>
                              </a:lnTo>
                              <a:lnTo>
                                <a:pt x="31" y="1"/>
                              </a:lnTo>
                              <a:lnTo>
                                <a:pt x="17" y="3"/>
                              </a:lnTo>
                              <a:lnTo>
                                <a:pt x="22" y="10"/>
                              </a:lnTo>
                              <a:lnTo>
                                <a:pt x="25" y="19"/>
                              </a:lnTo>
                              <a:lnTo>
                                <a:pt x="25" y="28"/>
                              </a:lnTo>
                              <a:lnTo>
                                <a:pt x="23" y="35"/>
                              </a:lnTo>
                              <a:lnTo>
                                <a:pt x="16" y="41"/>
                              </a:lnTo>
                              <a:lnTo>
                                <a:pt x="8" y="41"/>
                              </a:lnTo>
                              <a:lnTo>
                                <a:pt x="4" y="38"/>
                              </a:lnTo>
                              <a:lnTo>
                                <a:pt x="0" y="36"/>
                              </a:lnTo>
                            </a:path>
                          </a:pathLst>
                        </a:custGeom>
                        <a:solidFill>
                          <a:srgbClr val="C0FFFF"/>
                        </a:solidFill>
                        <a:ln w="12700" cap="rnd" cmpd="sng">
                          <a:solidFill>
                            <a:srgbClr val="008080"/>
                          </a:solidFill>
                          <a:prstDash val="solid"/>
                          <a:round/>
                          <a:headEnd type="none" w="med" len="med"/>
                          <a:tailEnd type="none" w="med" len="med"/>
                        </a:ln>
                      </p:spPr>
                      <p:txBody>
                        <a:bodyPr/>
                        <a:lstStyle/>
                        <a:p>
                          <a:endParaRPr lang="zh-CN" altLang="en-US"/>
                        </a:p>
                      </p:txBody>
                    </p:sp>
                    <p:sp>
                      <p:nvSpPr>
                        <p:cNvPr id="140" name="Freeform 775"/>
                        <p:cNvSpPr>
                          <a:spLocks/>
                        </p:cNvSpPr>
                        <p:nvPr/>
                      </p:nvSpPr>
                      <p:spPr bwMode="auto">
                        <a:xfrm>
                          <a:off x="4269" y="2942"/>
                          <a:ext cx="10" cy="43"/>
                        </a:xfrm>
                        <a:custGeom>
                          <a:avLst/>
                          <a:gdLst>
                            <a:gd name="T0" fmla="*/ 0 w 10"/>
                            <a:gd name="T1" fmla="*/ 0 h 43"/>
                            <a:gd name="T2" fmla="*/ 5 w 10"/>
                            <a:gd name="T3" fmla="*/ 1 h 43"/>
                            <a:gd name="T4" fmla="*/ 9 w 10"/>
                            <a:gd name="T5" fmla="*/ 0 h 43"/>
                            <a:gd name="T6" fmla="*/ 9 w 10"/>
                            <a:gd name="T7" fmla="*/ 14 h 43"/>
                            <a:gd name="T8" fmla="*/ 9 w 10"/>
                            <a:gd name="T9" fmla="*/ 29 h 43"/>
                            <a:gd name="T10" fmla="*/ 6 w 10"/>
                            <a:gd name="T11" fmla="*/ 42 h 43"/>
                            <a:gd name="T12" fmla="*/ 1 w 10"/>
                            <a:gd name="T13" fmla="*/ 41 h 43"/>
                            <a:gd name="T14" fmla="*/ 2 w 10"/>
                            <a:gd name="T15" fmla="*/ 35 h 43"/>
                            <a:gd name="T16" fmla="*/ 5 w 10"/>
                            <a:gd name="T17" fmla="*/ 36 h 43"/>
                            <a:gd name="T18" fmla="*/ 6 w 10"/>
                            <a:gd name="T19" fmla="*/ 30 h 43"/>
                            <a:gd name="T20" fmla="*/ 2 w 10"/>
                            <a:gd name="T21" fmla="*/ 30 h 43"/>
                            <a:gd name="T22" fmla="*/ 2 w 10"/>
                            <a:gd name="T23" fmla="*/ 24 h 43"/>
                            <a:gd name="T24" fmla="*/ 6 w 10"/>
                            <a:gd name="T25" fmla="*/ 25 h 43"/>
                            <a:gd name="T26" fmla="*/ 6 w 10"/>
                            <a:gd name="T27" fmla="*/ 18 h 43"/>
                            <a:gd name="T28" fmla="*/ 2 w 10"/>
                            <a:gd name="T29" fmla="*/ 19 h 43"/>
                            <a:gd name="T30" fmla="*/ 2 w 10"/>
                            <a:gd name="T31" fmla="*/ 12 h 43"/>
                            <a:gd name="T32" fmla="*/ 7 w 10"/>
                            <a:gd name="T33" fmla="*/ 12 h 43"/>
                            <a:gd name="T34" fmla="*/ 6 w 10"/>
                            <a:gd name="T35" fmla="*/ 6 h 43"/>
                            <a:gd name="T36" fmla="*/ 1 w 10"/>
                            <a:gd name="T37" fmla="*/ 8 h 43"/>
                            <a:gd name="T38" fmla="*/ 0 w 10"/>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
                            <a:gd name="T61" fmla="*/ 0 h 43"/>
                            <a:gd name="T62" fmla="*/ 10 w 1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 h="43">
                              <a:moveTo>
                                <a:pt x="0" y="0"/>
                              </a:moveTo>
                              <a:lnTo>
                                <a:pt x="5" y="1"/>
                              </a:lnTo>
                              <a:lnTo>
                                <a:pt x="9" y="0"/>
                              </a:lnTo>
                              <a:lnTo>
                                <a:pt x="9" y="14"/>
                              </a:lnTo>
                              <a:lnTo>
                                <a:pt x="9" y="29"/>
                              </a:lnTo>
                              <a:lnTo>
                                <a:pt x="6" y="42"/>
                              </a:lnTo>
                              <a:lnTo>
                                <a:pt x="1" y="41"/>
                              </a:lnTo>
                              <a:lnTo>
                                <a:pt x="2" y="35"/>
                              </a:lnTo>
                              <a:lnTo>
                                <a:pt x="5" y="36"/>
                              </a:lnTo>
                              <a:lnTo>
                                <a:pt x="6" y="30"/>
                              </a:lnTo>
                              <a:lnTo>
                                <a:pt x="2" y="30"/>
                              </a:lnTo>
                              <a:lnTo>
                                <a:pt x="2" y="24"/>
                              </a:lnTo>
                              <a:lnTo>
                                <a:pt x="6" y="25"/>
                              </a:lnTo>
                              <a:lnTo>
                                <a:pt x="6" y="18"/>
                              </a:lnTo>
                              <a:lnTo>
                                <a:pt x="2" y="19"/>
                              </a:lnTo>
                              <a:lnTo>
                                <a:pt x="2" y="12"/>
                              </a:lnTo>
                              <a:lnTo>
                                <a:pt x="7" y="12"/>
                              </a:lnTo>
                              <a:lnTo>
                                <a:pt x="6" y="6"/>
                              </a:lnTo>
                              <a:lnTo>
                                <a:pt x="1" y="8"/>
                              </a:lnTo>
                              <a:lnTo>
                                <a:pt x="0" y="0"/>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41" name="Freeform 776"/>
                        <p:cNvSpPr>
                          <a:spLocks/>
                        </p:cNvSpPr>
                        <p:nvPr/>
                      </p:nvSpPr>
                      <p:spPr bwMode="auto">
                        <a:xfrm>
                          <a:off x="4275" y="2893"/>
                          <a:ext cx="38" cy="125"/>
                        </a:xfrm>
                        <a:custGeom>
                          <a:avLst/>
                          <a:gdLst>
                            <a:gd name="T0" fmla="*/ 4 w 38"/>
                            <a:gd name="T1" fmla="*/ 6 h 125"/>
                            <a:gd name="T2" fmla="*/ 13 w 38"/>
                            <a:gd name="T3" fmla="*/ 9 h 125"/>
                            <a:gd name="T4" fmla="*/ 21 w 38"/>
                            <a:gd name="T5" fmla="*/ 14 h 125"/>
                            <a:gd name="T6" fmla="*/ 31 w 38"/>
                            <a:gd name="T7" fmla="*/ 22 h 125"/>
                            <a:gd name="T8" fmla="*/ 32 w 38"/>
                            <a:gd name="T9" fmla="*/ 27 h 125"/>
                            <a:gd name="T10" fmla="*/ 31 w 38"/>
                            <a:gd name="T11" fmla="*/ 44 h 125"/>
                            <a:gd name="T12" fmla="*/ 27 w 38"/>
                            <a:gd name="T13" fmla="*/ 59 h 125"/>
                            <a:gd name="T14" fmla="*/ 26 w 38"/>
                            <a:gd name="T15" fmla="*/ 68 h 125"/>
                            <a:gd name="T16" fmla="*/ 26 w 38"/>
                            <a:gd name="T17" fmla="*/ 78 h 125"/>
                            <a:gd name="T18" fmla="*/ 25 w 38"/>
                            <a:gd name="T19" fmla="*/ 90 h 125"/>
                            <a:gd name="T20" fmla="*/ 21 w 38"/>
                            <a:gd name="T21" fmla="*/ 99 h 125"/>
                            <a:gd name="T22" fmla="*/ 11 w 38"/>
                            <a:gd name="T23" fmla="*/ 115 h 125"/>
                            <a:gd name="T24" fmla="*/ 4 w 38"/>
                            <a:gd name="T25" fmla="*/ 123 h 125"/>
                            <a:gd name="T26" fmla="*/ 0 w 38"/>
                            <a:gd name="T27" fmla="*/ 124 h 125"/>
                            <a:gd name="T28" fmla="*/ 7 w 38"/>
                            <a:gd name="T29" fmla="*/ 121 h 125"/>
                            <a:gd name="T30" fmla="*/ 13 w 38"/>
                            <a:gd name="T31" fmla="*/ 115 h 125"/>
                            <a:gd name="T32" fmla="*/ 22 w 38"/>
                            <a:gd name="T33" fmla="*/ 102 h 125"/>
                            <a:gd name="T34" fmla="*/ 26 w 38"/>
                            <a:gd name="T35" fmla="*/ 94 h 125"/>
                            <a:gd name="T36" fmla="*/ 28 w 38"/>
                            <a:gd name="T37" fmla="*/ 82 h 125"/>
                            <a:gd name="T38" fmla="*/ 28 w 38"/>
                            <a:gd name="T39" fmla="*/ 71 h 125"/>
                            <a:gd name="T40" fmla="*/ 28 w 38"/>
                            <a:gd name="T41" fmla="*/ 62 h 125"/>
                            <a:gd name="T42" fmla="*/ 31 w 38"/>
                            <a:gd name="T43" fmla="*/ 50 h 125"/>
                            <a:gd name="T44" fmla="*/ 34 w 38"/>
                            <a:gd name="T45" fmla="*/ 38 h 125"/>
                            <a:gd name="T46" fmla="*/ 37 w 38"/>
                            <a:gd name="T47" fmla="*/ 27 h 125"/>
                            <a:gd name="T48" fmla="*/ 36 w 38"/>
                            <a:gd name="T49" fmla="*/ 16 h 125"/>
                            <a:gd name="T50" fmla="*/ 35 w 38"/>
                            <a:gd name="T51" fmla="*/ 9 h 125"/>
                            <a:gd name="T52" fmla="*/ 33 w 38"/>
                            <a:gd name="T53" fmla="*/ 7 h 125"/>
                            <a:gd name="T54" fmla="*/ 28 w 38"/>
                            <a:gd name="T55" fmla="*/ 2 h 125"/>
                            <a:gd name="T56" fmla="*/ 23 w 38"/>
                            <a:gd name="T57" fmla="*/ 0 h 125"/>
                            <a:gd name="T58" fmla="*/ 15 w 38"/>
                            <a:gd name="T59" fmla="*/ 1 h 125"/>
                            <a:gd name="T60" fmla="*/ 9 w 38"/>
                            <a:gd name="T61" fmla="*/ 2 h 125"/>
                            <a:gd name="T62" fmla="*/ 3 w 38"/>
                            <a:gd name="T63" fmla="*/ 2 h 125"/>
                            <a:gd name="T64" fmla="*/ 4 w 38"/>
                            <a:gd name="T65" fmla="*/ 6 h 1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
                            <a:gd name="T100" fmla="*/ 0 h 125"/>
                            <a:gd name="T101" fmla="*/ 38 w 38"/>
                            <a:gd name="T102" fmla="*/ 125 h 1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 h="125">
                              <a:moveTo>
                                <a:pt x="4" y="6"/>
                              </a:moveTo>
                              <a:lnTo>
                                <a:pt x="13" y="9"/>
                              </a:lnTo>
                              <a:lnTo>
                                <a:pt x="21" y="14"/>
                              </a:lnTo>
                              <a:lnTo>
                                <a:pt x="31" y="22"/>
                              </a:lnTo>
                              <a:lnTo>
                                <a:pt x="32" y="27"/>
                              </a:lnTo>
                              <a:lnTo>
                                <a:pt x="31" y="44"/>
                              </a:lnTo>
                              <a:lnTo>
                                <a:pt x="27" y="59"/>
                              </a:lnTo>
                              <a:lnTo>
                                <a:pt x="26" y="68"/>
                              </a:lnTo>
                              <a:lnTo>
                                <a:pt x="26" y="78"/>
                              </a:lnTo>
                              <a:lnTo>
                                <a:pt x="25" y="90"/>
                              </a:lnTo>
                              <a:lnTo>
                                <a:pt x="21" y="99"/>
                              </a:lnTo>
                              <a:lnTo>
                                <a:pt x="11" y="115"/>
                              </a:lnTo>
                              <a:lnTo>
                                <a:pt x="4" y="123"/>
                              </a:lnTo>
                              <a:lnTo>
                                <a:pt x="0" y="124"/>
                              </a:lnTo>
                              <a:lnTo>
                                <a:pt x="7" y="121"/>
                              </a:lnTo>
                              <a:lnTo>
                                <a:pt x="13" y="115"/>
                              </a:lnTo>
                              <a:lnTo>
                                <a:pt x="22" y="102"/>
                              </a:lnTo>
                              <a:lnTo>
                                <a:pt x="26" y="94"/>
                              </a:lnTo>
                              <a:lnTo>
                                <a:pt x="28" y="82"/>
                              </a:lnTo>
                              <a:lnTo>
                                <a:pt x="28" y="71"/>
                              </a:lnTo>
                              <a:lnTo>
                                <a:pt x="28" y="62"/>
                              </a:lnTo>
                              <a:lnTo>
                                <a:pt x="31" y="50"/>
                              </a:lnTo>
                              <a:lnTo>
                                <a:pt x="34" y="38"/>
                              </a:lnTo>
                              <a:lnTo>
                                <a:pt x="37" y="27"/>
                              </a:lnTo>
                              <a:lnTo>
                                <a:pt x="36" y="16"/>
                              </a:lnTo>
                              <a:lnTo>
                                <a:pt x="35" y="9"/>
                              </a:lnTo>
                              <a:lnTo>
                                <a:pt x="33" y="7"/>
                              </a:lnTo>
                              <a:lnTo>
                                <a:pt x="28" y="2"/>
                              </a:lnTo>
                              <a:lnTo>
                                <a:pt x="23" y="0"/>
                              </a:lnTo>
                              <a:lnTo>
                                <a:pt x="15" y="1"/>
                              </a:lnTo>
                              <a:lnTo>
                                <a:pt x="9" y="2"/>
                              </a:lnTo>
                              <a:lnTo>
                                <a:pt x="3" y="2"/>
                              </a:lnTo>
                              <a:lnTo>
                                <a:pt x="4" y="6"/>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42" name="Freeform 777"/>
                        <p:cNvSpPr>
                          <a:spLocks/>
                        </p:cNvSpPr>
                        <p:nvPr/>
                      </p:nvSpPr>
                      <p:spPr bwMode="auto">
                        <a:xfrm>
                          <a:off x="4280" y="2942"/>
                          <a:ext cx="9" cy="42"/>
                        </a:xfrm>
                        <a:custGeom>
                          <a:avLst/>
                          <a:gdLst>
                            <a:gd name="T0" fmla="*/ 2 w 9"/>
                            <a:gd name="T1" fmla="*/ 0 h 42"/>
                            <a:gd name="T2" fmla="*/ 4 w 9"/>
                            <a:gd name="T3" fmla="*/ 12 h 42"/>
                            <a:gd name="T4" fmla="*/ 4 w 9"/>
                            <a:gd name="T5" fmla="*/ 20 h 42"/>
                            <a:gd name="T6" fmla="*/ 3 w 9"/>
                            <a:gd name="T7" fmla="*/ 34 h 42"/>
                            <a:gd name="T8" fmla="*/ 0 w 9"/>
                            <a:gd name="T9" fmla="*/ 41 h 42"/>
                            <a:gd name="T10" fmla="*/ 4 w 9"/>
                            <a:gd name="T11" fmla="*/ 39 h 42"/>
                            <a:gd name="T12" fmla="*/ 6 w 9"/>
                            <a:gd name="T13" fmla="*/ 34 h 42"/>
                            <a:gd name="T14" fmla="*/ 8 w 9"/>
                            <a:gd name="T15" fmla="*/ 27 h 42"/>
                            <a:gd name="T16" fmla="*/ 8 w 9"/>
                            <a:gd name="T17" fmla="*/ 18 h 42"/>
                            <a:gd name="T18" fmla="*/ 8 w 9"/>
                            <a:gd name="T19" fmla="*/ 0 h 42"/>
                            <a:gd name="T20" fmla="*/ 2 w 9"/>
                            <a:gd name="T21" fmla="*/ 0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
                            <a:gd name="T34" fmla="*/ 0 h 42"/>
                            <a:gd name="T35" fmla="*/ 9 w 9"/>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 h="42">
                              <a:moveTo>
                                <a:pt x="2" y="0"/>
                              </a:moveTo>
                              <a:lnTo>
                                <a:pt x="4" y="12"/>
                              </a:lnTo>
                              <a:lnTo>
                                <a:pt x="4" y="20"/>
                              </a:lnTo>
                              <a:lnTo>
                                <a:pt x="3" y="34"/>
                              </a:lnTo>
                              <a:lnTo>
                                <a:pt x="0" y="41"/>
                              </a:lnTo>
                              <a:lnTo>
                                <a:pt x="4" y="39"/>
                              </a:lnTo>
                              <a:lnTo>
                                <a:pt x="6" y="34"/>
                              </a:lnTo>
                              <a:lnTo>
                                <a:pt x="8" y="27"/>
                              </a:lnTo>
                              <a:lnTo>
                                <a:pt x="8" y="18"/>
                              </a:lnTo>
                              <a:lnTo>
                                <a:pt x="8" y="0"/>
                              </a:lnTo>
                              <a:lnTo>
                                <a:pt x="2" y="0"/>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43" name="Oval 778"/>
                        <p:cNvSpPr>
                          <a:spLocks noChangeArrowheads="1"/>
                        </p:cNvSpPr>
                        <p:nvPr/>
                      </p:nvSpPr>
                      <p:spPr bwMode="auto">
                        <a:xfrm>
                          <a:off x="4291" y="2921"/>
                          <a:ext cx="8" cy="12"/>
                        </a:xfrm>
                        <a:prstGeom prst="ellipse">
                          <a:avLst/>
                        </a:prstGeom>
                        <a:solidFill>
                          <a:srgbClr val="008080"/>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eaLnBrk="1" hangingPunct="1">
                            <a:spcBef>
                              <a:spcPct val="0"/>
                            </a:spcBef>
                            <a:buFontTx/>
                            <a:buNone/>
                          </a:pPr>
                          <a:endParaRPr lang="zh-CN" altLang="en-US" sz="2400" b="0"/>
                        </a:p>
                      </p:txBody>
                    </p:sp>
                  </p:grpSp>
                </p:grpSp>
                <p:grpSp>
                  <p:nvGrpSpPr>
                    <p:cNvPr id="119" name="Group 779"/>
                    <p:cNvGrpSpPr>
                      <a:grpSpLocks/>
                    </p:cNvGrpSpPr>
                    <p:nvPr/>
                  </p:nvGrpSpPr>
                  <p:grpSpPr bwMode="auto">
                    <a:xfrm>
                      <a:off x="4035" y="2756"/>
                      <a:ext cx="88" cy="76"/>
                      <a:chOff x="4035" y="2756"/>
                      <a:chExt cx="88" cy="76"/>
                    </a:xfrm>
                  </p:grpSpPr>
                  <p:sp>
                    <p:nvSpPr>
                      <p:cNvPr id="130" name="Freeform 780"/>
                      <p:cNvSpPr>
                        <a:spLocks/>
                      </p:cNvSpPr>
                      <p:nvPr/>
                    </p:nvSpPr>
                    <p:spPr bwMode="auto">
                      <a:xfrm>
                        <a:off x="4035" y="2756"/>
                        <a:ext cx="88" cy="76"/>
                      </a:xfrm>
                      <a:custGeom>
                        <a:avLst/>
                        <a:gdLst>
                          <a:gd name="T0" fmla="*/ 3 w 88"/>
                          <a:gd name="T1" fmla="*/ 75 h 76"/>
                          <a:gd name="T2" fmla="*/ 25 w 88"/>
                          <a:gd name="T3" fmla="*/ 73 h 76"/>
                          <a:gd name="T4" fmla="*/ 40 w 88"/>
                          <a:gd name="T5" fmla="*/ 65 h 76"/>
                          <a:gd name="T6" fmla="*/ 58 w 88"/>
                          <a:gd name="T7" fmla="*/ 54 h 76"/>
                          <a:gd name="T8" fmla="*/ 73 w 88"/>
                          <a:gd name="T9" fmla="*/ 41 h 76"/>
                          <a:gd name="T10" fmla="*/ 87 w 88"/>
                          <a:gd name="T11" fmla="*/ 28 h 76"/>
                          <a:gd name="T12" fmla="*/ 79 w 88"/>
                          <a:gd name="T13" fmla="*/ 11 h 76"/>
                          <a:gd name="T14" fmla="*/ 71 w 88"/>
                          <a:gd name="T15" fmla="*/ 0 h 76"/>
                          <a:gd name="T16" fmla="*/ 0 w 88"/>
                          <a:gd name="T17" fmla="*/ 32 h 76"/>
                          <a:gd name="T18" fmla="*/ 3 w 88"/>
                          <a:gd name="T19" fmla="*/ 75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76"/>
                          <a:gd name="T32" fmla="*/ 88 w 88"/>
                          <a:gd name="T33" fmla="*/ 76 h 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76">
                            <a:moveTo>
                              <a:pt x="3" y="75"/>
                            </a:moveTo>
                            <a:lnTo>
                              <a:pt x="25" y="73"/>
                            </a:lnTo>
                            <a:lnTo>
                              <a:pt x="40" y="65"/>
                            </a:lnTo>
                            <a:lnTo>
                              <a:pt x="58" y="54"/>
                            </a:lnTo>
                            <a:lnTo>
                              <a:pt x="73" y="41"/>
                            </a:lnTo>
                            <a:lnTo>
                              <a:pt x="87" y="28"/>
                            </a:lnTo>
                            <a:lnTo>
                              <a:pt x="79" y="11"/>
                            </a:lnTo>
                            <a:lnTo>
                              <a:pt x="71" y="0"/>
                            </a:lnTo>
                            <a:lnTo>
                              <a:pt x="0" y="32"/>
                            </a:lnTo>
                            <a:lnTo>
                              <a:pt x="3" y="75"/>
                            </a:lnTo>
                          </a:path>
                        </a:pathLst>
                      </a:custGeom>
                      <a:solidFill>
                        <a:srgbClr val="FF80FF"/>
                      </a:solidFill>
                      <a:ln w="12700" cap="rnd" cmpd="sng">
                        <a:solidFill>
                          <a:srgbClr val="800080"/>
                        </a:solidFill>
                        <a:prstDash val="solid"/>
                        <a:round/>
                        <a:headEnd type="none" w="med" len="med"/>
                        <a:tailEnd type="none" w="med" len="med"/>
                      </a:ln>
                    </p:spPr>
                    <p:txBody>
                      <a:bodyPr/>
                      <a:lstStyle/>
                      <a:p>
                        <a:endParaRPr lang="zh-CN" altLang="en-US"/>
                      </a:p>
                    </p:txBody>
                  </p:sp>
                  <p:sp>
                    <p:nvSpPr>
                      <p:cNvPr id="131" name="Freeform 781"/>
                      <p:cNvSpPr>
                        <a:spLocks/>
                      </p:cNvSpPr>
                      <p:nvPr/>
                    </p:nvSpPr>
                    <p:spPr bwMode="auto">
                      <a:xfrm>
                        <a:off x="4043" y="2789"/>
                        <a:ext cx="60" cy="34"/>
                      </a:xfrm>
                      <a:custGeom>
                        <a:avLst/>
                        <a:gdLst>
                          <a:gd name="T0" fmla="*/ 0 w 60"/>
                          <a:gd name="T1" fmla="*/ 33 h 34"/>
                          <a:gd name="T2" fmla="*/ 9 w 60"/>
                          <a:gd name="T3" fmla="*/ 32 h 34"/>
                          <a:gd name="T4" fmla="*/ 28 w 60"/>
                          <a:gd name="T5" fmla="*/ 24 h 34"/>
                          <a:gd name="T6" fmla="*/ 50 w 60"/>
                          <a:gd name="T7" fmla="*/ 11 h 34"/>
                          <a:gd name="T8" fmla="*/ 59 w 60"/>
                          <a:gd name="T9" fmla="*/ 0 h 34"/>
                          <a:gd name="T10" fmla="*/ 52 w 60"/>
                          <a:gd name="T11" fmla="*/ 4 h 34"/>
                          <a:gd name="T12" fmla="*/ 44 w 60"/>
                          <a:gd name="T13" fmla="*/ 9 h 34"/>
                          <a:gd name="T14" fmla="*/ 33 w 60"/>
                          <a:gd name="T15" fmla="*/ 15 h 34"/>
                          <a:gd name="T16" fmla="*/ 26 w 60"/>
                          <a:gd name="T17" fmla="*/ 18 h 34"/>
                          <a:gd name="T18" fmla="*/ 8 w 60"/>
                          <a:gd name="T19" fmla="*/ 23 h 34"/>
                          <a:gd name="T20" fmla="*/ 0 w 60"/>
                          <a:gd name="T21" fmla="*/ 33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34"/>
                          <a:gd name="T35" fmla="*/ 60 w 60"/>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34">
                            <a:moveTo>
                              <a:pt x="0" y="33"/>
                            </a:moveTo>
                            <a:lnTo>
                              <a:pt x="9" y="32"/>
                            </a:lnTo>
                            <a:lnTo>
                              <a:pt x="28" y="24"/>
                            </a:lnTo>
                            <a:lnTo>
                              <a:pt x="50" y="11"/>
                            </a:lnTo>
                            <a:lnTo>
                              <a:pt x="59" y="0"/>
                            </a:lnTo>
                            <a:lnTo>
                              <a:pt x="52" y="4"/>
                            </a:lnTo>
                            <a:lnTo>
                              <a:pt x="44" y="9"/>
                            </a:lnTo>
                            <a:lnTo>
                              <a:pt x="33" y="15"/>
                            </a:lnTo>
                            <a:lnTo>
                              <a:pt x="26" y="18"/>
                            </a:lnTo>
                            <a:lnTo>
                              <a:pt x="8" y="23"/>
                            </a:lnTo>
                            <a:lnTo>
                              <a:pt x="0" y="33"/>
                            </a:lnTo>
                          </a:path>
                        </a:pathLst>
                      </a:custGeom>
                      <a:solidFill>
                        <a:srgbClr val="800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32" name="Freeform 782"/>
                      <p:cNvSpPr>
                        <a:spLocks/>
                      </p:cNvSpPr>
                      <p:nvPr/>
                    </p:nvSpPr>
                    <p:spPr bwMode="auto">
                      <a:xfrm>
                        <a:off x="4058" y="2793"/>
                        <a:ext cx="35" cy="10"/>
                      </a:xfrm>
                      <a:custGeom>
                        <a:avLst/>
                        <a:gdLst>
                          <a:gd name="T0" fmla="*/ 0 w 35"/>
                          <a:gd name="T1" fmla="*/ 9 h 10"/>
                          <a:gd name="T2" fmla="*/ 15 w 35"/>
                          <a:gd name="T3" fmla="*/ 6 h 10"/>
                          <a:gd name="T4" fmla="*/ 34 w 35"/>
                          <a:gd name="T5" fmla="*/ 0 h 10"/>
                          <a:gd name="T6" fmla="*/ 14 w 35"/>
                          <a:gd name="T7" fmla="*/ 5 h 10"/>
                          <a:gd name="T8" fmla="*/ 0 w 35"/>
                          <a:gd name="T9" fmla="*/ 9 h 10"/>
                          <a:gd name="T10" fmla="*/ 0 60000 65536"/>
                          <a:gd name="T11" fmla="*/ 0 60000 65536"/>
                          <a:gd name="T12" fmla="*/ 0 60000 65536"/>
                          <a:gd name="T13" fmla="*/ 0 60000 65536"/>
                          <a:gd name="T14" fmla="*/ 0 60000 65536"/>
                          <a:gd name="T15" fmla="*/ 0 w 35"/>
                          <a:gd name="T16" fmla="*/ 0 h 10"/>
                          <a:gd name="T17" fmla="*/ 35 w 35"/>
                          <a:gd name="T18" fmla="*/ 10 h 10"/>
                        </a:gdLst>
                        <a:ahLst/>
                        <a:cxnLst>
                          <a:cxn ang="T10">
                            <a:pos x="T0" y="T1"/>
                          </a:cxn>
                          <a:cxn ang="T11">
                            <a:pos x="T2" y="T3"/>
                          </a:cxn>
                          <a:cxn ang="T12">
                            <a:pos x="T4" y="T5"/>
                          </a:cxn>
                          <a:cxn ang="T13">
                            <a:pos x="T6" y="T7"/>
                          </a:cxn>
                          <a:cxn ang="T14">
                            <a:pos x="T8" y="T9"/>
                          </a:cxn>
                        </a:cxnLst>
                        <a:rect l="T15" t="T16" r="T17" b="T18"/>
                        <a:pathLst>
                          <a:path w="35" h="10">
                            <a:moveTo>
                              <a:pt x="0" y="9"/>
                            </a:moveTo>
                            <a:lnTo>
                              <a:pt x="15" y="6"/>
                            </a:lnTo>
                            <a:lnTo>
                              <a:pt x="34" y="0"/>
                            </a:lnTo>
                            <a:lnTo>
                              <a:pt x="14" y="5"/>
                            </a:lnTo>
                            <a:lnTo>
                              <a:pt x="0" y="9"/>
                            </a:lnTo>
                          </a:path>
                        </a:pathLst>
                      </a:custGeom>
                      <a:solidFill>
                        <a:srgbClr val="800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120" name="Group 783"/>
                    <p:cNvGrpSpPr>
                      <a:grpSpLocks/>
                    </p:cNvGrpSpPr>
                    <p:nvPr/>
                  </p:nvGrpSpPr>
                  <p:grpSpPr bwMode="auto">
                    <a:xfrm>
                      <a:off x="3919" y="2650"/>
                      <a:ext cx="196" cy="194"/>
                      <a:chOff x="3919" y="2650"/>
                      <a:chExt cx="196" cy="194"/>
                    </a:xfrm>
                  </p:grpSpPr>
                  <p:grpSp>
                    <p:nvGrpSpPr>
                      <p:cNvPr id="121" name="Group 784"/>
                      <p:cNvGrpSpPr>
                        <a:grpSpLocks/>
                      </p:cNvGrpSpPr>
                      <p:nvPr/>
                    </p:nvGrpSpPr>
                    <p:grpSpPr bwMode="auto">
                      <a:xfrm>
                        <a:off x="3919" y="2650"/>
                        <a:ext cx="196" cy="194"/>
                        <a:chOff x="3919" y="2650"/>
                        <a:chExt cx="196" cy="194"/>
                      </a:xfrm>
                    </p:grpSpPr>
                    <p:sp>
                      <p:nvSpPr>
                        <p:cNvPr id="123" name="Freeform 785"/>
                        <p:cNvSpPr>
                          <a:spLocks/>
                        </p:cNvSpPr>
                        <p:nvPr/>
                      </p:nvSpPr>
                      <p:spPr bwMode="auto">
                        <a:xfrm>
                          <a:off x="3919" y="2650"/>
                          <a:ext cx="196" cy="194"/>
                        </a:xfrm>
                        <a:custGeom>
                          <a:avLst/>
                          <a:gdLst>
                            <a:gd name="T0" fmla="*/ 37 w 196"/>
                            <a:gd name="T1" fmla="*/ 58 h 194"/>
                            <a:gd name="T2" fmla="*/ 41 w 196"/>
                            <a:gd name="T3" fmla="*/ 67 h 194"/>
                            <a:gd name="T4" fmla="*/ 43 w 196"/>
                            <a:gd name="T5" fmla="*/ 71 h 194"/>
                            <a:gd name="T6" fmla="*/ 38 w 196"/>
                            <a:gd name="T7" fmla="*/ 77 h 194"/>
                            <a:gd name="T8" fmla="*/ 28 w 196"/>
                            <a:gd name="T9" fmla="*/ 83 h 194"/>
                            <a:gd name="T10" fmla="*/ 29 w 196"/>
                            <a:gd name="T11" fmla="*/ 90 h 194"/>
                            <a:gd name="T12" fmla="*/ 26 w 196"/>
                            <a:gd name="T13" fmla="*/ 95 h 194"/>
                            <a:gd name="T14" fmla="*/ 16 w 196"/>
                            <a:gd name="T15" fmla="*/ 98 h 194"/>
                            <a:gd name="T16" fmla="*/ 0 w 196"/>
                            <a:gd name="T17" fmla="*/ 118 h 194"/>
                            <a:gd name="T18" fmla="*/ 0 w 196"/>
                            <a:gd name="T19" fmla="*/ 121 h 194"/>
                            <a:gd name="T20" fmla="*/ 6 w 196"/>
                            <a:gd name="T21" fmla="*/ 119 h 194"/>
                            <a:gd name="T22" fmla="*/ 26 w 196"/>
                            <a:gd name="T23" fmla="*/ 118 h 194"/>
                            <a:gd name="T24" fmla="*/ 40 w 196"/>
                            <a:gd name="T25" fmla="*/ 120 h 194"/>
                            <a:gd name="T26" fmla="*/ 51 w 196"/>
                            <a:gd name="T27" fmla="*/ 123 h 194"/>
                            <a:gd name="T28" fmla="*/ 63 w 196"/>
                            <a:gd name="T29" fmla="*/ 132 h 194"/>
                            <a:gd name="T30" fmla="*/ 68 w 196"/>
                            <a:gd name="T31" fmla="*/ 124 h 194"/>
                            <a:gd name="T32" fmla="*/ 83 w 196"/>
                            <a:gd name="T33" fmla="*/ 116 h 194"/>
                            <a:gd name="T34" fmla="*/ 88 w 196"/>
                            <a:gd name="T35" fmla="*/ 115 h 194"/>
                            <a:gd name="T36" fmla="*/ 85 w 196"/>
                            <a:gd name="T37" fmla="*/ 125 h 194"/>
                            <a:gd name="T38" fmla="*/ 78 w 196"/>
                            <a:gd name="T39" fmla="*/ 135 h 194"/>
                            <a:gd name="T40" fmla="*/ 85 w 196"/>
                            <a:gd name="T41" fmla="*/ 142 h 194"/>
                            <a:gd name="T42" fmla="*/ 97 w 196"/>
                            <a:gd name="T43" fmla="*/ 154 h 194"/>
                            <a:gd name="T44" fmla="*/ 103 w 196"/>
                            <a:gd name="T45" fmla="*/ 166 h 194"/>
                            <a:gd name="T46" fmla="*/ 107 w 196"/>
                            <a:gd name="T47" fmla="*/ 182 h 194"/>
                            <a:gd name="T48" fmla="*/ 105 w 196"/>
                            <a:gd name="T49" fmla="*/ 189 h 194"/>
                            <a:gd name="T50" fmla="*/ 104 w 196"/>
                            <a:gd name="T51" fmla="*/ 193 h 194"/>
                            <a:gd name="T52" fmla="*/ 122 w 196"/>
                            <a:gd name="T53" fmla="*/ 175 h 194"/>
                            <a:gd name="T54" fmla="*/ 136 w 196"/>
                            <a:gd name="T55" fmla="*/ 158 h 194"/>
                            <a:gd name="T56" fmla="*/ 148 w 196"/>
                            <a:gd name="T57" fmla="*/ 145 h 194"/>
                            <a:gd name="T58" fmla="*/ 153 w 196"/>
                            <a:gd name="T59" fmla="*/ 138 h 194"/>
                            <a:gd name="T60" fmla="*/ 168 w 196"/>
                            <a:gd name="T61" fmla="*/ 129 h 194"/>
                            <a:gd name="T62" fmla="*/ 175 w 196"/>
                            <a:gd name="T63" fmla="*/ 125 h 194"/>
                            <a:gd name="T64" fmla="*/ 187 w 196"/>
                            <a:gd name="T65" fmla="*/ 111 h 194"/>
                            <a:gd name="T66" fmla="*/ 194 w 196"/>
                            <a:gd name="T67" fmla="*/ 91 h 194"/>
                            <a:gd name="T68" fmla="*/ 195 w 196"/>
                            <a:gd name="T69" fmla="*/ 77 h 194"/>
                            <a:gd name="T70" fmla="*/ 194 w 196"/>
                            <a:gd name="T71" fmla="*/ 71 h 194"/>
                            <a:gd name="T72" fmla="*/ 190 w 196"/>
                            <a:gd name="T73" fmla="*/ 62 h 194"/>
                            <a:gd name="T74" fmla="*/ 182 w 196"/>
                            <a:gd name="T75" fmla="*/ 47 h 194"/>
                            <a:gd name="T76" fmla="*/ 177 w 196"/>
                            <a:gd name="T77" fmla="*/ 36 h 194"/>
                            <a:gd name="T78" fmla="*/ 168 w 196"/>
                            <a:gd name="T79" fmla="*/ 25 h 194"/>
                            <a:gd name="T80" fmla="*/ 165 w 196"/>
                            <a:gd name="T81" fmla="*/ 19 h 194"/>
                            <a:gd name="T82" fmla="*/ 156 w 196"/>
                            <a:gd name="T83" fmla="*/ 0 h 194"/>
                            <a:gd name="T84" fmla="*/ 140 w 196"/>
                            <a:gd name="T85" fmla="*/ 7 h 194"/>
                            <a:gd name="T86" fmla="*/ 109 w 196"/>
                            <a:gd name="T87" fmla="*/ 21 h 194"/>
                            <a:gd name="T88" fmla="*/ 70 w 196"/>
                            <a:gd name="T89" fmla="*/ 40 h 194"/>
                            <a:gd name="T90" fmla="*/ 37 w 196"/>
                            <a:gd name="T91" fmla="*/ 58 h 19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6"/>
                            <a:gd name="T139" fmla="*/ 0 h 194"/>
                            <a:gd name="T140" fmla="*/ 196 w 196"/>
                            <a:gd name="T141" fmla="*/ 194 h 19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6" h="194">
                              <a:moveTo>
                                <a:pt x="37" y="58"/>
                              </a:moveTo>
                              <a:lnTo>
                                <a:pt x="41" y="67"/>
                              </a:lnTo>
                              <a:lnTo>
                                <a:pt x="43" y="71"/>
                              </a:lnTo>
                              <a:lnTo>
                                <a:pt x="38" y="77"/>
                              </a:lnTo>
                              <a:lnTo>
                                <a:pt x="28" y="83"/>
                              </a:lnTo>
                              <a:lnTo>
                                <a:pt x="29" y="90"/>
                              </a:lnTo>
                              <a:lnTo>
                                <a:pt x="26" y="95"/>
                              </a:lnTo>
                              <a:lnTo>
                                <a:pt x="16" y="98"/>
                              </a:lnTo>
                              <a:lnTo>
                                <a:pt x="0" y="118"/>
                              </a:lnTo>
                              <a:lnTo>
                                <a:pt x="0" y="121"/>
                              </a:lnTo>
                              <a:lnTo>
                                <a:pt x="6" y="119"/>
                              </a:lnTo>
                              <a:lnTo>
                                <a:pt x="26" y="118"/>
                              </a:lnTo>
                              <a:lnTo>
                                <a:pt x="40" y="120"/>
                              </a:lnTo>
                              <a:lnTo>
                                <a:pt x="51" y="123"/>
                              </a:lnTo>
                              <a:lnTo>
                                <a:pt x="63" y="132"/>
                              </a:lnTo>
                              <a:lnTo>
                                <a:pt x="68" y="124"/>
                              </a:lnTo>
                              <a:lnTo>
                                <a:pt x="83" y="116"/>
                              </a:lnTo>
                              <a:lnTo>
                                <a:pt x="88" y="115"/>
                              </a:lnTo>
                              <a:lnTo>
                                <a:pt x="85" y="125"/>
                              </a:lnTo>
                              <a:lnTo>
                                <a:pt x="78" y="135"/>
                              </a:lnTo>
                              <a:lnTo>
                                <a:pt x="85" y="142"/>
                              </a:lnTo>
                              <a:lnTo>
                                <a:pt x="97" y="154"/>
                              </a:lnTo>
                              <a:lnTo>
                                <a:pt x="103" y="166"/>
                              </a:lnTo>
                              <a:lnTo>
                                <a:pt x="107" y="182"/>
                              </a:lnTo>
                              <a:lnTo>
                                <a:pt x="105" y="189"/>
                              </a:lnTo>
                              <a:lnTo>
                                <a:pt x="104" y="193"/>
                              </a:lnTo>
                              <a:lnTo>
                                <a:pt x="122" y="175"/>
                              </a:lnTo>
                              <a:lnTo>
                                <a:pt x="136" y="158"/>
                              </a:lnTo>
                              <a:lnTo>
                                <a:pt x="148" y="145"/>
                              </a:lnTo>
                              <a:lnTo>
                                <a:pt x="153" y="138"/>
                              </a:lnTo>
                              <a:lnTo>
                                <a:pt x="168" y="129"/>
                              </a:lnTo>
                              <a:lnTo>
                                <a:pt x="175" y="125"/>
                              </a:lnTo>
                              <a:lnTo>
                                <a:pt x="187" y="111"/>
                              </a:lnTo>
                              <a:lnTo>
                                <a:pt x="194" y="91"/>
                              </a:lnTo>
                              <a:lnTo>
                                <a:pt x="195" y="77"/>
                              </a:lnTo>
                              <a:lnTo>
                                <a:pt x="194" y="71"/>
                              </a:lnTo>
                              <a:lnTo>
                                <a:pt x="190" y="62"/>
                              </a:lnTo>
                              <a:lnTo>
                                <a:pt x="182" y="47"/>
                              </a:lnTo>
                              <a:lnTo>
                                <a:pt x="177" y="36"/>
                              </a:lnTo>
                              <a:lnTo>
                                <a:pt x="168" y="25"/>
                              </a:lnTo>
                              <a:lnTo>
                                <a:pt x="165" y="19"/>
                              </a:lnTo>
                              <a:lnTo>
                                <a:pt x="156" y="0"/>
                              </a:lnTo>
                              <a:lnTo>
                                <a:pt x="140" y="7"/>
                              </a:lnTo>
                              <a:lnTo>
                                <a:pt x="109" y="21"/>
                              </a:lnTo>
                              <a:lnTo>
                                <a:pt x="70" y="40"/>
                              </a:lnTo>
                              <a:lnTo>
                                <a:pt x="37" y="58"/>
                              </a:lnTo>
                            </a:path>
                          </a:pathLst>
                        </a:custGeom>
                        <a:solidFill>
                          <a:srgbClr val="FFC0FF"/>
                        </a:solidFill>
                        <a:ln w="12700" cap="rnd" cmpd="sng">
                          <a:solidFill>
                            <a:srgbClr val="800080"/>
                          </a:solidFill>
                          <a:prstDash val="solid"/>
                          <a:round/>
                          <a:headEnd type="none" w="med" len="med"/>
                          <a:tailEnd type="none" w="med" len="med"/>
                        </a:ln>
                      </p:spPr>
                      <p:txBody>
                        <a:bodyPr/>
                        <a:lstStyle/>
                        <a:p>
                          <a:endParaRPr lang="zh-CN" altLang="en-US"/>
                        </a:p>
                      </p:txBody>
                    </p:sp>
                    <p:sp>
                      <p:nvSpPr>
                        <p:cNvPr id="124" name="Freeform 786"/>
                        <p:cNvSpPr>
                          <a:spLocks/>
                        </p:cNvSpPr>
                        <p:nvPr/>
                      </p:nvSpPr>
                      <p:spPr bwMode="auto">
                        <a:xfrm>
                          <a:off x="3938" y="2740"/>
                          <a:ext cx="67" cy="11"/>
                        </a:xfrm>
                        <a:custGeom>
                          <a:avLst/>
                          <a:gdLst>
                            <a:gd name="T0" fmla="*/ 0 w 67"/>
                            <a:gd name="T1" fmla="*/ 6 h 11"/>
                            <a:gd name="T2" fmla="*/ 14 w 67"/>
                            <a:gd name="T3" fmla="*/ 4 h 11"/>
                            <a:gd name="T4" fmla="*/ 18 w 67"/>
                            <a:gd name="T5" fmla="*/ 4 h 11"/>
                            <a:gd name="T6" fmla="*/ 38 w 67"/>
                            <a:gd name="T7" fmla="*/ 6 h 11"/>
                            <a:gd name="T8" fmla="*/ 46 w 67"/>
                            <a:gd name="T9" fmla="*/ 8 h 11"/>
                            <a:gd name="T10" fmla="*/ 66 w 67"/>
                            <a:gd name="T11" fmla="*/ 10 h 11"/>
                            <a:gd name="T12" fmla="*/ 43 w 67"/>
                            <a:gd name="T13" fmla="*/ 4 h 11"/>
                            <a:gd name="T14" fmla="*/ 28 w 67"/>
                            <a:gd name="T15" fmla="*/ 1 h 11"/>
                            <a:gd name="T16" fmla="*/ 18 w 67"/>
                            <a:gd name="T17" fmla="*/ 0 h 11"/>
                            <a:gd name="T18" fmla="*/ 9 w 67"/>
                            <a:gd name="T19" fmla="*/ 0 h 11"/>
                            <a:gd name="T20" fmla="*/ 8 w 67"/>
                            <a:gd name="T21" fmla="*/ 3 h 11"/>
                            <a:gd name="T22" fmla="*/ 0 w 67"/>
                            <a:gd name="T23" fmla="*/ 6 h 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
                            <a:gd name="T37" fmla="*/ 0 h 11"/>
                            <a:gd name="T38" fmla="*/ 67 w 67"/>
                            <a:gd name="T39" fmla="*/ 11 h 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 h="11">
                              <a:moveTo>
                                <a:pt x="0" y="6"/>
                              </a:moveTo>
                              <a:lnTo>
                                <a:pt x="14" y="4"/>
                              </a:lnTo>
                              <a:lnTo>
                                <a:pt x="18" y="4"/>
                              </a:lnTo>
                              <a:lnTo>
                                <a:pt x="38" y="6"/>
                              </a:lnTo>
                              <a:lnTo>
                                <a:pt x="46" y="8"/>
                              </a:lnTo>
                              <a:lnTo>
                                <a:pt x="66" y="10"/>
                              </a:lnTo>
                              <a:lnTo>
                                <a:pt x="43" y="4"/>
                              </a:lnTo>
                              <a:lnTo>
                                <a:pt x="28" y="1"/>
                              </a:lnTo>
                              <a:lnTo>
                                <a:pt x="18" y="0"/>
                              </a:lnTo>
                              <a:lnTo>
                                <a:pt x="9" y="0"/>
                              </a:lnTo>
                              <a:lnTo>
                                <a:pt x="8" y="3"/>
                              </a:lnTo>
                              <a:lnTo>
                                <a:pt x="0" y="6"/>
                              </a:lnTo>
                            </a:path>
                          </a:pathLst>
                        </a:custGeom>
                        <a:solidFill>
                          <a:srgbClr val="800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25" name="Freeform 787"/>
                        <p:cNvSpPr>
                          <a:spLocks/>
                        </p:cNvSpPr>
                        <p:nvPr/>
                      </p:nvSpPr>
                      <p:spPr bwMode="auto">
                        <a:xfrm>
                          <a:off x="3956" y="2725"/>
                          <a:ext cx="82" cy="4"/>
                        </a:xfrm>
                        <a:custGeom>
                          <a:avLst/>
                          <a:gdLst>
                            <a:gd name="T0" fmla="*/ 0 w 82"/>
                            <a:gd name="T1" fmla="*/ 2 h 4"/>
                            <a:gd name="T2" fmla="*/ 12 w 82"/>
                            <a:gd name="T3" fmla="*/ 2 h 4"/>
                            <a:gd name="T4" fmla="*/ 18 w 82"/>
                            <a:gd name="T5" fmla="*/ 2 h 4"/>
                            <a:gd name="T6" fmla="*/ 36 w 82"/>
                            <a:gd name="T7" fmla="*/ 2 h 4"/>
                            <a:gd name="T8" fmla="*/ 44 w 82"/>
                            <a:gd name="T9" fmla="*/ 1 h 4"/>
                            <a:gd name="T10" fmla="*/ 63 w 82"/>
                            <a:gd name="T11" fmla="*/ 2 h 4"/>
                            <a:gd name="T12" fmla="*/ 81 w 82"/>
                            <a:gd name="T13" fmla="*/ 3 h 4"/>
                            <a:gd name="T14" fmla="*/ 71 w 82"/>
                            <a:gd name="T15" fmla="*/ 1 h 4"/>
                            <a:gd name="T16" fmla="*/ 49 w 82"/>
                            <a:gd name="T17" fmla="*/ 0 h 4"/>
                            <a:gd name="T18" fmla="*/ 40 w 82"/>
                            <a:gd name="T19" fmla="*/ 0 h 4"/>
                            <a:gd name="T20" fmla="*/ 24 w 82"/>
                            <a:gd name="T21" fmla="*/ 1 h 4"/>
                            <a:gd name="T22" fmla="*/ 8 w 82"/>
                            <a:gd name="T23" fmla="*/ 1 h 4"/>
                            <a:gd name="T24" fmla="*/ 5 w 82"/>
                            <a:gd name="T25" fmla="*/ 0 h 4"/>
                            <a:gd name="T26" fmla="*/ 0 w 82"/>
                            <a:gd name="T27" fmla="*/ 2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
                            <a:gd name="T43" fmla="*/ 0 h 4"/>
                            <a:gd name="T44" fmla="*/ 82 w 82"/>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 h="4">
                              <a:moveTo>
                                <a:pt x="0" y="2"/>
                              </a:moveTo>
                              <a:lnTo>
                                <a:pt x="12" y="2"/>
                              </a:lnTo>
                              <a:lnTo>
                                <a:pt x="18" y="2"/>
                              </a:lnTo>
                              <a:lnTo>
                                <a:pt x="36" y="2"/>
                              </a:lnTo>
                              <a:lnTo>
                                <a:pt x="44" y="1"/>
                              </a:lnTo>
                              <a:lnTo>
                                <a:pt x="63" y="2"/>
                              </a:lnTo>
                              <a:lnTo>
                                <a:pt x="81" y="3"/>
                              </a:lnTo>
                              <a:lnTo>
                                <a:pt x="71" y="1"/>
                              </a:lnTo>
                              <a:lnTo>
                                <a:pt x="49" y="0"/>
                              </a:lnTo>
                              <a:lnTo>
                                <a:pt x="40" y="0"/>
                              </a:lnTo>
                              <a:lnTo>
                                <a:pt x="24" y="1"/>
                              </a:lnTo>
                              <a:lnTo>
                                <a:pt x="8" y="1"/>
                              </a:lnTo>
                              <a:lnTo>
                                <a:pt x="5" y="0"/>
                              </a:lnTo>
                              <a:lnTo>
                                <a:pt x="0" y="2"/>
                              </a:lnTo>
                            </a:path>
                          </a:pathLst>
                        </a:custGeom>
                        <a:solidFill>
                          <a:srgbClr val="800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26" name="Freeform 788"/>
                        <p:cNvSpPr>
                          <a:spLocks/>
                        </p:cNvSpPr>
                        <p:nvPr/>
                      </p:nvSpPr>
                      <p:spPr bwMode="auto">
                        <a:xfrm>
                          <a:off x="3976" y="2736"/>
                          <a:ext cx="60" cy="24"/>
                        </a:xfrm>
                        <a:custGeom>
                          <a:avLst/>
                          <a:gdLst>
                            <a:gd name="T0" fmla="*/ 0 w 60"/>
                            <a:gd name="T1" fmla="*/ 0 h 24"/>
                            <a:gd name="T2" fmla="*/ 13 w 60"/>
                            <a:gd name="T3" fmla="*/ 2 h 24"/>
                            <a:gd name="T4" fmla="*/ 33 w 60"/>
                            <a:gd name="T5" fmla="*/ 6 h 24"/>
                            <a:gd name="T6" fmla="*/ 40 w 60"/>
                            <a:gd name="T7" fmla="*/ 10 h 24"/>
                            <a:gd name="T8" fmla="*/ 55 w 60"/>
                            <a:gd name="T9" fmla="*/ 18 h 24"/>
                            <a:gd name="T10" fmla="*/ 59 w 60"/>
                            <a:gd name="T11" fmla="*/ 23 h 24"/>
                            <a:gd name="T12" fmla="*/ 55 w 60"/>
                            <a:gd name="T13" fmla="*/ 14 h 24"/>
                            <a:gd name="T14" fmla="*/ 42 w 60"/>
                            <a:gd name="T15" fmla="*/ 8 h 24"/>
                            <a:gd name="T16" fmla="*/ 37 w 60"/>
                            <a:gd name="T17" fmla="*/ 4 h 24"/>
                            <a:gd name="T18" fmla="*/ 13 w 60"/>
                            <a:gd name="T19" fmla="*/ 0 h 24"/>
                            <a:gd name="T20" fmla="*/ 0 w 6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24"/>
                            <a:gd name="T35" fmla="*/ 60 w 6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24">
                              <a:moveTo>
                                <a:pt x="0" y="0"/>
                              </a:moveTo>
                              <a:lnTo>
                                <a:pt x="13" y="2"/>
                              </a:lnTo>
                              <a:lnTo>
                                <a:pt x="33" y="6"/>
                              </a:lnTo>
                              <a:lnTo>
                                <a:pt x="40" y="10"/>
                              </a:lnTo>
                              <a:lnTo>
                                <a:pt x="55" y="18"/>
                              </a:lnTo>
                              <a:lnTo>
                                <a:pt x="59" y="23"/>
                              </a:lnTo>
                              <a:lnTo>
                                <a:pt x="55" y="14"/>
                              </a:lnTo>
                              <a:lnTo>
                                <a:pt x="42" y="8"/>
                              </a:lnTo>
                              <a:lnTo>
                                <a:pt x="37" y="4"/>
                              </a:lnTo>
                              <a:lnTo>
                                <a:pt x="13" y="0"/>
                              </a:lnTo>
                              <a:lnTo>
                                <a:pt x="0" y="0"/>
                              </a:lnTo>
                            </a:path>
                          </a:pathLst>
                        </a:custGeom>
                        <a:solidFill>
                          <a:srgbClr val="800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27" name="Freeform 789"/>
                        <p:cNvSpPr>
                          <a:spLocks/>
                        </p:cNvSpPr>
                        <p:nvPr/>
                      </p:nvSpPr>
                      <p:spPr bwMode="auto">
                        <a:xfrm>
                          <a:off x="3960" y="2693"/>
                          <a:ext cx="70" cy="25"/>
                        </a:xfrm>
                        <a:custGeom>
                          <a:avLst/>
                          <a:gdLst>
                            <a:gd name="T0" fmla="*/ 3 w 70"/>
                            <a:gd name="T1" fmla="*/ 24 h 25"/>
                            <a:gd name="T2" fmla="*/ 16 w 70"/>
                            <a:gd name="T3" fmla="*/ 22 h 25"/>
                            <a:gd name="T4" fmla="*/ 27 w 70"/>
                            <a:gd name="T5" fmla="*/ 21 h 25"/>
                            <a:gd name="T6" fmla="*/ 48 w 70"/>
                            <a:gd name="T7" fmla="*/ 17 h 25"/>
                            <a:gd name="T8" fmla="*/ 55 w 70"/>
                            <a:gd name="T9" fmla="*/ 14 h 25"/>
                            <a:gd name="T10" fmla="*/ 62 w 70"/>
                            <a:gd name="T11" fmla="*/ 5 h 25"/>
                            <a:gd name="T12" fmla="*/ 69 w 70"/>
                            <a:gd name="T13" fmla="*/ 0 h 25"/>
                            <a:gd name="T14" fmla="*/ 57 w 70"/>
                            <a:gd name="T15" fmla="*/ 5 h 25"/>
                            <a:gd name="T16" fmla="*/ 52 w 70"/>
                            <a:gd name="T17" fmla="*/ 10 h 25"/>
                            <a:gd name="T18" fmla="*/ 41 w 70"/>
                            <a:gd name="T19" fmla="*/ 15 h 25"/>
                            <a:gd name="T20" fmla="*/ 27 w 70"/>
                            <a:gd name="T21" fmla="*/ 17 h 25"/>
                            <a:gd name="T22" fmla="*/ 16 w 70"/>
                            <a:gd name="T23" fmla="*/ 18 h 25"/>
                            <a:gd name="T24" fmla="*/ 0 w 70"/>
                            <a:gd name="T25" fmla="*/ 20 h 25"/>
                            <a:gd name="T26" fmla="*/ 3 w 70"/>
                            <a:gd name="T27" fmla="*/ 24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0"/>
                            <a:gd name="T43" fmla="*/ 0 h 25"/>
                            <a:gd name="T44" fmla="*/ 70 w 70"/>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0" h="25">
                              <a:moveTo>
                                <a:pt x="3" y="24"/>
                              </a:moveTo>
                              <a:lnTo>
                                <a:pt x="16" y="22"/>
                              </a:lnTo>
                              <a:lnTo>
                                <a:pt x="27" y="21"/>
                              </a:lnTo>
                              <a:lnTo>
                                <a:pt x="48" y="17"/>
                              </a:lnTo>
                              <a:lnTo>
                                <a:pt x="55" y="14"/>
                              </a:lnTo>
                              <a:lnTo>
                                <a:pt x="62" y="5"/>
                              </a:lnTo>
                              <a:lnTo>
                                <a:pt x="69" y="0"/>
                              </a:lnTo>
                              <a:lnTo>
                                <a:pt x="57" y="5"/>
                              </a:lnTo>
                              <a:lnTo>
                                <a:pt x="52" y="10"/>
                              </a:lnTo>
                              <a:lnTo>
                                <a:pt x="41" y="15"/>
                              </a:lnTo>
                              <a:lnTo>
                                <a:pt x="27" y="17"/>
                              </a:lnTo>
                              <a:lnTo>
                                <a:pt x="16" y="18"/>
                              </a:lnTo>
                              <a:lnTo>
                                <a:pt x="0" y="20"/>
                              </a:lnTo>
                              <a:lnTo>
                                <a:pt x="3" y="24"/>
                              </a:lnTo>
                            </a:path>
                          </a:pathLst>
                        </a:custGeom>
                        <a:solidFill>
                          <a:srgbClr val="800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28" name="Freeform 790"/>
                        <p:cNvSpPr>
                          <a:spLocks/>
                        </p:cNvSpPr>
                        <p:nvPr/>
                      </p:nvSpPr>
                      <p:spPr bwMode="auto">
                        <a:xfrm>
                          <a:off x="3956" y="2660"/>
                          <a:ext cx="93" cy="51"/>
                        </a:xfrm>
                        <a:custGeom>
                          <a:avLst/>
                          <a:gdLst>
                            <a:gd name="T0" fmla="*/ 2 w 93"/>
                            <a:gd name="T1" fmla="*/ 50 h 51"/>
                            <a:gd name="T2" fmla="*/ 18 w 93"/>
                            <a:gd name="T3" fmla="*/ 47 h 51"/>
                            <a:gd name="T4" fmla="*/ 24 w 93"/>
                            <a:gd name="T5" fmla="*/ 42 h 51"/>
                            <a:gd name="T6" fmla="*/ 40 w 93"/>
                            <a:gd name="T7" fmla="*/ 31 h 51"/>
                            <a:gd name="T8" fmla="*/ 61 w 93"/>
                            <a:gd name="T9" fmla="*/ 22 h 51"/>
                            <a:gd name="T10" fmla="*/ 83 w 93"/>
                            <a:gd name="T11" fmla="*/ 10 h 51"/>
                            <a:gd name="T12" fmla="*/ 87 w 93"/>
                            <a:gd name="T13" fmla="*/ 8 h 51"/>
                            <a:gd name="T14" fmla="*/ 92 w 93"/>
                            <a:gd name="T15" fmla="*/ 0 h 51"/>
                            <a:gd name="T16" fmla="*/ 66 w 93"/>
                            <a:gd name="T17" fmla="*/ 10 h 51"/>
                            <a:gd name="T18" fmla="*/ 48 w 93"/>
                            <a:gd name="T19" fmla="*/ 19 h 51"/>
                            <a:gd name="T20" fmla="*/ 39 w 93"/>
                            <a:gd name="T21" fmla="*/ 24 h 51"/>
                            <a:gd name="T22" fmla="*/ 29 w 93"/>
                            <a:gd name="T23" fmla="*/ 30 h 51"/>
                            <a:gd name="T24" fmla="*/ 19 w 93"/>
                            <a:gd name="T25" fmla="*/ 36 h 51"/>
                            <a:gd name="T26" fmla="*/ 10 w 93"/>
                            <a:gd name="T27" fmla="*/ 41 h 51"/>
                            <a:gd name="T28" fmla="*/ 0 w 93"/>
                            <a:gd name="T29" fmla="*/ 45 h 51"/>
                            <a:gd name="T30" fmla="*/ 2 w 93"/>
                            <a:gd name="T31" fmla="*/ 50 h 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3"/>
                            <a:gd name="T49" fmla="*/ 0 h 51"/>
                            <a:gd name="T50" fmla="*/ 93 w 93"/>
                            <a:gd name="T51" fmla="*/ 51 h 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3" h="51">
                              <a:moveTo>
                                <a:pt x="2" y="50"/>
                              </a:moveTo>
                              <a:lnTo>
                                <a:pt x="18" y="47"/>
                              </a:lnTo>
                              <a:lnTo>
                                <a:pt x="24" y="42"/>
                              </a:lnTo>
                              <a:lnTo>
                                <a:pt x="40" y="31"/>
                              </a:lnTo>
                              <a:lnTo>
                                <a:pt x="61" y="22"/>
                              </a:lnTo>
                              <a:lnTo>
                                <a:pt x="83" y="10"/>
                              </a:lnTo>
                              <a:lnTo>
                                <a:pt x="87" y="8"/>
                              </a:lnTo>
                              <a:lnTo>
                                <a:pt x="92" y="0"/>
                              </a:lnTo>
                              <a:lnTo>
                                <a:pt x="66" y="10"/>
                              </a:lnTo>
                              <a:lnTo>
                                <a:pt x="48" y="19"/>
                              </a:lnTo>
                              <a:lnTo>
                                <a:pt x="39" y="24"/>
                              </a:lnTo>
                              <a:lnTo>
                                <a:pt x="29" y="30"/>
                              </a:lnTo>
                              <a:lnTo>
                                <a:pt x="19" y="36"/>
                              </a:lnTo>
                              <a:lnTo>
                                <a:pt x="10" y="41"/>
                              </a:lnTo>
                              <a:lnTo>
                                <a:pt x="0" y="45"/>
                              </a:lnTo>
                              <a:lnTo>
                                <a:pt x="2" y="50"/>
                              </a:lnTo>
                            </a:path>
                          </a:pathLst>
                        </a:custGeom>
                        <a:solidFill>
                          <a:srgbClr val="800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29" name="Freeform 791"/>
                        <p:cNvSpPr>
                          <a:spLocks/>
                        </p:cNvSpPr>
                        <p:nvPr/>
                      </p:nvSpPr>
                      <p:spPr bwMode="auto">
                        <a:xfrm>
                          <a:off x="4038" y="2685"/>
                          <a:ext cx="17" cy="46"/>
                        </a:xfrm>
                        <a:custGeom>
                          <a:avLst/>
                          <a:gdLst>
                            <a:gd name="T0" fmla="*/ 15 w 17"/>
                            <a:gd name="T1" fmla="*/ 0 h 46"/>
                            <a:gd name="T2" fmla="*/ 5 w 17"/>
                            <a:gd name="T3" fmla="*/ 7 h 46"/>
                            <a:gd name="T4" fmla="*/ 0 w 17"/>
                            <a:gd name="T5" fmla="*/ 15 h 46"/>
                            <a:gd name="T6" fmla="*/ 0 w 17"/>
                            <a:gd name="T7" fmla="*/ 22 h 46"/>
                            <a:gd name="T8" fmla="*/ 4 w 17"/>
                            <a:gd name="T9" fmla="*/ 26 h 46"/>
                            <a:gd name="T10" fmla="*/ 11 w 17"/>
                            <a:gd name="T11" fmla="*/ 30 h 46"/>
                            <a:gd name="T12" fmla="*/ 15 w 17"/>
                            <a:gd name="T13" fmla="*/ 36 h 46"/>
                            <a:gd name="T14" fmla="*/ 12 w 17"/>
                            <a:gd name="T15" fmla="*/ 45 h 46"/>
                            <a:gd name="T16" fmla="*/ 16 w 17"/>
                            <a:gd name="T17" fmla="*/ 37 h 46"/>
                            <a:gd name="T18" fmla="*/ 15 w 17"/>
                            <a:gd name="T19" fmla="*/ 29 h 46"/>
                            <a:gd name="T20" fmla="*/ 7 w 17"/>
                            <a:gd name="T21" fmla="*/ 24 h 46"/>
                            <a:gd name="T22" fmla="*/ 4 w 17"/>
                            <a:gd name="T23" fmla="*/ 20 h 46"/>
                            <a:gd name="T24" fmla="*/ 4 w 17"/>
                            <a:gd name="T25" fmla="*/ 16 h 46"/>
                            <a:gd name="T26" fmla="*/ 6 w 17"/>
                            <a:gd name="T27" fmla="*/ 10 h 46"/>
                            <a:gd name="T28" fmla="*/ 15 w 17"/>
                            <a:gd name="T29" fmla="*/ 0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46"/>
                            <a:gd name="T47" fmla="*/ 17 w 17"/>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46">
                              <a:moveTo>
                                <a:pt x="15" y="0"/>
                              </a:moveTo>
                              <a:lnTo>
                                <a:pt x="5" y="7"/>
                              </a:lnTo>
                              <a:lnTo>
                                <a:pt x="0" y="15"/>
                              </a:lnTo>
                              <a:lnTo>
                                <a:pt x="0" y="22"/>
                              </a:lnTo>
                              <a:lnTo>
                                <a:pt x="4" y="26"/>
                              </a:lnTo>
                              <a:lnTo>
                                <a:pt x="11" y="30"/>
                              </a:lnTo>
                              <a:lnTo>
                                <a:pt x="15" y="36"/>
                              </a:lnTo>
                              <a:lnTo>
                                <a:pt x="12" y="45"/>
                              </a:lnTo>
                              <a:lnTo>
                                <a:pt x="16" y="37"/>
                              </a:lnTo>
                              <a:lnTo>
                                <a:pt x="15" y="29"/>
                              </a:lnTo>
                              <a:lnTo>
                                <a:pt x="7" y="24"/>
                              </a:lnTo>
                              <a:lnTo>
                                <a:pt x="4" y="20"/>
                              </a:lnTo>
                              <a:lnTo>
                                <a:pt x="4" y="16"/>
                              </a:lnTo>
                              <a:lnTo>
                                <a:pt x="6" y="10"/>
                              </a:lnTo>
                              <a:lnTo>
                                <a:pt x="15" y="0"/>
                              </a:lnTo>
                            </a:path>
                          </a:pathLst>
                        </a:custGeom>
                        <a:solidFill>
                          <a:srgbClr val="800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122" name="Freeform 792"/>
                      <p:cNvSpPr>
                        <a:spLocks/>
                      </p:cNvSpPr>
                      <p:nvPr/>
                    </p:nvSpPr>
                    <p:spPr bwMode="auto">
                      <a:xfrm>
                        <a:off x="4016" y="2833"/>
                        <a:ext cx="5" cy="9"/>
                      </a:xfrm>
                      <a:custGeom>
                        <a:avLst/>
                        <a:gdLst>
                          <a:gd name="T0" fmla="*/ 4 w 5"/>
                          <a:gd name="T1" fmla="*/ 0 h 9"/>
                          <a:gd name="T2" fmla="*/ 2 w 5"/>
                          <a:gd name="T3" fmla="*/ 3 h 9"/>
                          <a:gd name="T4" fmla="*/ 0 w 5"/>
                          <a:gd name="T5" fmla="*/ 6 h 9"/>
                          <a:gd name="T6" fmla="*/ 1 w 5"/>
                          <a:gd name="T7" fmla="*/ 8 h 9"/>
                          <a:gd name="T8" fmla="*/ 3 w 5"/>
                          <a:gd name="T9" fmla="*/ 8 h 9"/>
                          <a:gd name="T10" fmla="*/ 4 w 5"/>
                          <a:gd name="T11" fmla="*/ 0 h 9"/>
                          <a:gd name="T12" fmla="*/ 0 60000 65536"/>
                          <a:gd name="T13" fmla="*/ 0 60000 65536"/>
                          <a:gd name="T14" fmla="*/ 0 60000 65536"/>
                          <a:gd name="T15" fmla="*/ 0 60000 65536"/>
                          <a:gd name="T16" fmla="*/ 0 60000 65536"/>
                          <a:gd name="T17" fmla="*/ 0 60000 65536"/>
                          <a:gd name="T18" fmla="*/ 0 w 5"/>
                          <a:gd name="T19" fmla="*/ 0 h 9"/>
                          <a:gd name="T20" fmla="*/ 5 w 5"/>
                          <a:gd name="T21" fmla="*/ 9 h 9"/>
                        </a:gdLst>
                        <a:ahLst/>
                        <a:cxnLst>
                          <a:cxn ang="T12">
                            <a:pos x="T0" y="T1"/>
                          </a:cxn>
                          <a:cxn ang="T13">
                            <a:pos x="T2" y="T3"/>
                          </a:cxn>
                          <a:cxn ang="T14">
                            <a:pos x="T4" y="T5"/>
                          </a:cxn>
                          <a:cxn ang="T15">
                            <a:pos x="T6" y="T7"/>
                          </a:cxn>
                          <a:cxn ang="T16">
                            <a:pos x="T8" y="T9"/>
                          </a:cxn>
                          <a:cxn ang="T17">
                            <a:pos x="T10" y="T11"/>
                          </a:cxn>
                        </a:cxnLst>
                        <a:rect l="T18" t="T19" r="T20" b="T21"/>
                        <a:pathLst>
                          <a:path w="5" h="9">
                            <a:moveTo>
                              <a:pt x="4" y="0"/>
                            </a:moveTo>
                            <a:lnTo>
                              <a:pt x="2" y="3"/>
                            </a:lnTo>
                            <a:lnTo>
                              <a:pt x="0" y="6"/>
                            </a:lnTo>
                            <a:lnTo>
                              <a:pt x="1" y="8"/>
                            </a:lnTo>
                            <a:lnTo>
                              <a:pt x="3" y="8"/>
                            </a:lnTo>
                            <a:lnTo>
                              <a:pt x="4" y="0"/>
                            </a:lnTo>
                          </a:path>
                        </a:pathLst>
                      </a:custGeom>
                      <a:solidFill>
                        <a:srgbClr val="800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sp>
                <p:nvSpPr>
                  <p:cNvPr id="22" name="Freeform 793"/>
                  <p:cNvSpPr>
                    <a:spLocks/>
                  </p:cNvSpPr>
                  <p:nvPr/>
                </p:nvSpPr>
                <p:spPr bwMode="auto">
                  <a:xfrm>
                    <a:off x="3560" y="2657"/>
                    <a:ext cx="71" cy="32"/>
                  </a:xfrm>
                  <a:custGeom>
                    <a:avLst/>
                    <a:gdLst>
                      <a:gd name="T0" fmla="*/ 29 w 71"/>
                      <a:gd name="T1" fmla="*/ 2 h 32"/>
                      <a:gd name="T2" fmla="*/ 68 w 71"/>
                      <a:gd name="T3" fmla="*/ 12 h 32"/>
                      <a:gd name="T4" fmla="*/ 69 w 71"/>
                      <a:gd name="T5" fmla="*/ 15 h 32"/>
                      <a:gd name="T6" fmla="*/ 70 w 71"/>
                      <a:gd name="T7" fmla="*/ 20 h 32"/>
                      <a:gd name="T8" fmla="*/ 68 w 71"/>
                      <a:gd name="T9" fmla="*/ 28 h 32"/>
                      <a:gd name="T10" fmla="*/ 65 w 71"/>
                      <a:gd name="T11" fmla="*/ 30 h 32"/>
                      <a:gd name="T12" fmla="*/ 59 w 71"/>
                      <a:gd name="T13" fmla="*/ 31 h 32"/>
                      <a:gd name="T14" fmla="*/ 0 w 71"/>
                      <a:gd name="T15" fmla="*/ 18 h 32"/>
                      <a:gd name="T16" fmla="*/ 10 w 71"/>
                      <a:gd name="T17" fmla="*/ 0 h 32"/>
                      <a:gd name="T18" fmla="*/ 29 w 71"/>
                      <a:gd name="T19" fmla="*/ 2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32"/>
                      <a:gd name="T32" fmla="*/ 71 w 71"/>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32">
                        <a:moveTo>
                          <a:pt x="29" y="2"/>
                        </a:moveTo>
                        <a:lnTo>
                          <a:pt x="68" y="12"/>
                        </a:lnTo>
                        <a:lnTo>
                          <a:pt x="69" y="15"/>
                        </a:lnTo>
                        <a:lnTo>
                          <a:pt x="70" y="20"/>
                        </a:lnTo>
                        <a:lnTo>
                          <a:pt x="68" y="28"/>
                        </a:lnTo>
                        <a:lnTo>
                          <a:pt x="65" y="30"/>
                        </a:lnTo>
                        <a:lnTo>
                          <a:pt x="59" y="31"/>
                        </a:lnTo>
                        <a:lnTo>
                          <a:pt x="0" y="18"/>
                        </a:lnTo>
                        <a:lnTo>
                          <a:pt x="10" y="0"/>
                        </a:lnTo>
                        <a:lnTo>
                          <a:pt x="29" y="2"/>
                        </a:lnTo>
                      </a:path>
                    </a:pathLst>
                  </a:custGeom>
                  <a:solidFill>
                    <a:srgbClr val="808080"/>
                  </a:solidFill>
                  <a:ln w="12700" cap="rnd" cmpd="sng">
                    <a:solidFill>
                      <a:srgbClr val="404040"/>
                    </a:solidFill>
                    <a:prstDash val="solid"/>
                    <a:round/>
                    <a:headEnd type="none" w="med" len="med"/>
                    <a:tailEnd type="none" w="med" len="med"/>
                  </a:ln>
                </p:spPr>
                <p:txBody>
                  <a:bodyPr/>
                  <a:lstStyle/>
                  <a:p>
                    <a:endParaRPr lang="zh-CN" altLang="en-US"/>
                  </a:p>
                </p:txBody>
              </p:sp>
              <p:grpSp>
                <p:nvGrpSpPr>
                  <p:cNvPr id="23" name="Group 794"/>
                  <p:cNvGrpSpPr>
                    <a:grpSpLocks/>
                  </p:cNvGrpSpPr>
                  <p:nvPr/>
                </p:nvGrpSpPr>
                <p:grpSpPr bwMode="auto">
                  <a:xfrm>
                    <a:off x="3213" y="2511"/>
                    <a:ext cx="181" cy="168"/>
                    <a:chOff x="3213" y="2511"/>
                    <a:chExt cx="181" cy="168"/>
                  </a:xfrm>
                </p:grpSpPr>
                <p:sp>
                  <p:nvSpPr>
                    <p:cNvPr id="87" name="Line 795"/>
                    <p:cNvSpPr>
                      <a:spLocks noChangeShapeType="1"/>
                    </p:cNvSpPr>
                    <p:nvPr/>
                  </p:nvSpPr>
                  <p:spPr bwMode="auto">
                    <a:xfrm flipH="1">
                      <a:off x="3288" y="2542"/>
                      <a:ext cx="52" cy="1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Line 796"/>
                    <p:cNvSpPr>
                      <a:spLocks noChangeShapeType="1"/>
                    </p:cNvSpPr>
                    <p:nvPr/>
                  </p:nvSpPr>
                  <p:spPr bwMode="auto">
                    <a:xfrm flipH="1">
                      <a:off x="3297" y="2543"/>
                      <a:ext cx="52" cy="1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Line 797"/>
                    <p:cNvSpPr>
                      <a:spLocks noChangeShapeType="1"/>
                    </p:cNvSpPr>
                    <p:nvPr/>
                  </p:nvSpPr>
                  <p:spPr bwMode="auto">
                    <a:xfrm flipH="1">
                      <a:off x="3307" y="2548"/>
                      <a:ext cx="51" cy="1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798"/>
                    <p:cNvSpPr>
                      <a:spLocks noChangeShapeType="1"/>
                    </p:cNvSpPr>
                    <p:nvPr/>
                  </p:nvSpPr>
                  <p:spPr bwMode="auto">
                    <a:xfrm flipH="1">
                      <a:off x="3319" y="2553"/>
                      <a:ext cx="50"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799"/>
                    <p:cNvSpPr>
                      <a:spLocks noChangeShapeType="1"/>
                    </p:cNvSpPr>
                    <p:nvPr/>
                  </p:nvSpPr>
                  <p:spPr bwMode="auto">
                    <a:xfrm flipH="1">
                      <a:off x="3328" y="2557"/>
                      <a:ext cx="49" cy="9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Line 800"/>
                    <p:cNvSpPr>
                      <a:spLocks noChangeShapeType="1"/>
                    </p:cNvSpPr>
                    <p:nvPr/>
                  </p:nvSpPr>
                  <p:spPr bwMode="auto">
                    <a:xfrm flipV="1">
                      <a:off x="3359" y="2535"/>
                      <a:ext cx="0" cy="1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Line 801"/>
                    <p:cNvSpPr>
                      <a:spLocks noChangeShapeType="1"/>
                    </p:cNvSpPr>
                    <p:nvPr/>
                  </p:nvSpPr>
                  <p:spPr bwMode="auto">
                    <a:xfrm flipV="1">
                      <a:off x="3367" y="2544"/>
                      <a:ext cx="5" cy="1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Line 802"/>
                    <p:cNvSpPr>
                      <a:spLocks noChangeShapeType="1"/>
                    </p:cNvSpPr>
                    <p:nvPr/>
                  </p:nvSpPr>
                  <p:spPr bwMode="auto">
                    <a:xfrm flipV="1">
                      <a:off x="3378" y="2550"/>
                      <a:ext cx="1" cy="1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Line 803"/>
                    <p:cNvSpPr>
                      <a:spLocks noChangeShapeType="1"/>
                    </p:cNvSpPr>
                    <p:nvPr/>
                  </p:nvSpPr>
                  <p:spPr bwMode="auto">
                    <a:xfrm flipH="1">
                      <a:off x="3277" y="2537"/>
                      <a:ext cx="52" cy="1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Line 804"/>
                    <p:cNvSpPr>
                      <a:spLocks noChangeShapeType="1"/>
                    </p:cNvSpPr>
                    <p:nvPr/>
                  </p:nvSpPr>
                  <p:spPr bwMode="auto">
                    <a:xfrm flipH="1">
                      <a:off x="3267" y="2534"/>
                      <a:ext cx="54" cy="1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 name="Line 805"/>
                    <p:cNvSpPr>
                      <a:spLocks noChangeShapeType="1"/>
                    </p:cNvSpPr>
                    <p:nvPr/>
                  </p:nvSpPr>
                  <p:spPr bwMode="auto">
                    <a:xfrm flipH="1">
                      <a:off x="3255" y="2534"/>
                      <a:ext cx="55" cy="1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 name="Line 806"/>
                    <p:cNvSpPr>
                      <a:spLocks noChangeShapeType="1"/>
                    </p:cNvSpPr>
                    <p:nvPr/>
                  </p:nvSpPr>
                  <p:spPr bwMode="auto">
                    <a:xfrm flipV="1">
                      <a:off x="3267" y="2511"/>
                      <a:ext cx="7" cy="15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 name="Line 807"/>
                    <p:cNvSpPr>
                      <a:spLocks noChangeShapeType="1"/>
                    </p:cNvSpPr>
                    <p:nvPr/>
                  </p:nvSpPr>
                  <p:spPr bwMode="auto">
                    <a:xfrm flipH="1">
                      <a:off x="3236" y="2536"/>
                      <a:ext cx="53" cy="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 name="Line 808"/>
                    <p:cNvSpPr>
                      <a:spLocks noChangeShapeType="1"/>
                    </p:cNvSpPr>
                    <p:nvPr/>
                  </p:nvSpPr>
                  <p:spPr bwMode="auto">
                    <a:xfrm flipH="1">
                      <a:off x="3228" y="2536"/>
                      <a:ext cx="51" cy="9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 name="Line 809"/>
                    <p:cNvSpPr>
                      <a:spLocks noChangeShapeType="1"/>
                    </p:cNvSpPr>
                    <p:nvPr/>
                  </p:nvSpPr>
                  <p:spPr bwMode="auto">
                    <a:xfrm flipH="1">
                      <a:off x="3221" y="2542"/>
                      <a:ext cx="49" cy="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 name="Line 810"/>
                    <p:cNvSpPr>
                      <a:spLocks noChangeShapeType="1"/>
                    </p:cNvSpPr>
                    <p:nvPr/>
                  </p:nvSpPr>
                  <p:spPr bwMode="auto">
                    <a:xfrm flipH="1">
                      <a:off x="3213" y="2548"/>
                      <a:ext cx="44" cy="5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 name="Line 811"/>
                    <p:cNvSpPr>
                      <a:spLocks noChangeShapeType="1"/>
                    </p:cNvSpPr>
                    <p:nvPr/>
                  </p:nvSpPr>
                  <p:spPr bwMode="auto">
                    <a:xfrm>
                      <a:off x="3232" y="2581"/>
                      <a:ext cx="160" cy="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812"/>
                    <p:cNvSpPr>
                      <a:spLocks noChangeShapeType="1"/>
                    </p:cNvSpPr>
                    <p:nvPr/>
                  </p:nvSpPr>
                  <p:spPr bwMode="auto">
                    <a:xfrm>
                      <a:off x="3231" y="2591"/>
                      <a:ext cx="158" cy="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813"/>
                    <p:cNvSpPr>
                      <a:spLocks noChangeShapeType="1"/>
                    </p:cNvSpPr>
                    <p:nvPr/>
                  </p:nvSpPr>
                  <p:spPr bwMode="auto">
                    <a:xfrm>
                      <a:off x="3231" y="2599"/>
                      <a:ext cx="158" cy="1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Line 814"/>
                    <p:cNvSpPr>
                      <a:spLocks noChangeShapeType="1"/>
                    </p:cNvSpPr>
                    <p:nvPr/>
                  </p:nvSpPr>
                  <p:spPr bwMode="auto">
                    <a:xfrm>
                      <a:off x="3231" y="2608"/>
                      <a:ext cx="154" cy="1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 name="Line 815"/>
                    <p:cNvSpPr>
                      <a:spLocks noChangeShapeType="1"/>
                    </p:cNvSpPr>
                    <p:nvPr/>
                  </p:nvSpPr>
                  <p:spPr bwMode="auto">
                    <a:xfrm>
                      <a:off x="3232" y="2619"/>
                      <a:ext cx="144" cy="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Line 816"/>
                    <p:cNvSpPr>
                      <a:spLocks noChangeShapeType="1"/>
                    </p:cNvSpPr>
                    <p:nvPr/>
                  </p:nvSpPr>
                  <p:spPr bwMode="auto">
                    <a:xfrm>
                      <a:off x="3236" y="2627"/>
                      <a:ext cx="139" cy="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 name="Line 817"/>
                    <p:cNvSpPr>
                      <a:spLocks noChangeShapeType="1"/>
                    </p:cNvSpPr>
                    <p:nvPr/>
                  </p:nvSpPr>
                  <p:spPr bwMode="auto">
                    <a:xfrm>
                      <a:off x="3241" y="2636"/>
                      <a:ext cx="121" cy="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 name="Line 818"/>
                    <p:cNvSpPr>
                      <a:spLocks noChangeShapeType="1"/>
                    </p:cNvSpPr>
                    <p:nvPr/>
                  </p:nvSpPr>
                  <p:spPr bwMode="auto">
                    <a:xfrm>
                      <a:off x="3247" y="2647"/>
                      <a:ext cx="105"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 name="Line 819"/>
                    <p:cNvSpPr>
                      <a:spLocks noChangeShapeType="1"/>
                    </p:cNvSpPr>
                    <p:nvPr/>
                  </p:nvSpPr>
                  <p:spPr bwMode="auto">
                    <a:xfrm>
                      <a:off x="3236" y="2575"/>
                      <a:ext cx="158" cy="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 name="Line 820"/>
                    <p:cNvSpPr>
                      <a:spLocks noChangeShapeType="1"/>
                    </p:cNvSpPr>
                    <p:nvPr/>
                  </p:nvSpPr>
                  <p:spPr bwMode="auto">
                    <a:xfrm>
                      <a:off x="3239" y="2567"/>
                      <a:ext cx="155" cy="1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 name="Line 821"/>
                    <p:cNvSpPr>
                      <a:spLocks noChangeShapeType="1"/>
                    </p:cNvSpPr>
                    <p:nvPr/>
                  </p:nvSpPr>
                  <p:spPr bwMode="auto">
                    <a:xfrm>
                      <a:off x="3246" y="2558"/>
                      <a:ext cx="146" cy="1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 name="Line 822"/>
                    <p:cNvSpPr>
                      <a:spLocks noChangeShapeType="1"/>
                    </p:cNvSpPr>
                    <p:nvPr/>
                  </p:nvSpPr>
                  <p:spPr bwMode="auto">
                    <a:xfrm>
                      <a:off x="3254" y="2550"/>
                      <a:ext cx="136" cy="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 name="Line 823"/>
                    <p:cNvSpPr>
                      <a:spLocks noChangeShapeType="1"/>
                    </p:cNvSpPr>
                    <p:nvPr/>
                  </p:nvSpPr>
                  <p:spPr bwMode="auto">
                    <a:xfrm>
                      <a:off x="3265" y="2545"/>
                      <a:ext cx="120" cy="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 name="Line 824"/>
                    <p:cNvSpPr>
                      <a:spLocks noChangeShapeType="1"/>
                    </p:cNvSpPr>
                    <p:nvPr/>
                  </p:nvSpPr>
                  <p:spPr bwMode="auto">
                    <a:xfrm>
                      <a:off x="3279" y="2538"/>
                      <a:ext cx="100" cy="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 name="Line 825"/>
                    <p:cNvSpPr>
                      <a:spLocks noChangeShapeType="1"/>
                    </p:cNvSpPr>
                    <p:nvPr/>
                  </p:nvSpPr>
                  <p:spPr bwMode="auto">
                    <a:xfrm>
                      <a:off x="3260" y="2653"/>
                      <a:ext cx="72"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4" name="Group 826"/>
                  <p:cNvGrpSpPr>
                    <a:grpSpLocks/>
                  </p:cNvGrpSpPr>
                  <p:nvPr/>
                </p:nvGrpSpPr>
                <p:grpSpPr bwMode="auto">
                  <a:xfrm>
                    <a:off x="4077" y="2454"/>
                    <a:ext cx="271" cy="129"/>
                    <a:chOff x="4077" y="2454"/>
                    <a:chExt cx="271" cy="129"/>
                  </a:xfrm>
                </p:grpSpPr>
                <p:sp>
                  <p:nvSpPr>
                    <p:cNvPr id="78" name="Freeform 827"/>
                    <p:cNvSpPr>
                      <a:spLocks/>
                    </p:cNvSpPr>
                    <p:nvPr/>
                  </p:nvSpPr>
                  <p:spPr bwMode="auto">
                    <a:xfrm>
                      <a:off x="4077" y="2454"/>
                      <a:ext cx="271" cy="129"/>
                    </a:xfrm>
                    <a:custGeom>
                      <a:avLst/>
                      <a:gdLst>
                        <a:gd name="T0" fmla="*/ 6 w 271"/>
                        <a:gd name="T1" fmla="*/ 9 h 129"/>
                        <a:gd name="T2" fmla="*/ 11 w 271"/>
                        <a:gd name="T3" fmla="*/ 29 h 129"/>
                        <a:gd name="T4" fmla="*/ 10 w 271"/>
                        <a:gd name="T5" fmla="*/ 45 h 129"/>
                        <a:gd name="T6" fmla="*/ 3 w 271"/>
                        <a:gd name="T7" fmla="*/ 58 h 129"/>
                        <a:gd name="T8" fmla="*/ 19 w 271"/>
                        <a:gd name="T9" fmla="*/ 57 h 129"/>
                        <a:gd name="T10" fmla="*/ 36 w 271"/>
                        <a:gd name="T11" fmla="*/ 54 h 129"/>
                        <a:gd name="T12" fmla="*/ 53 w 271"/>
                        <a:gd name="T13" fmla="*/ 51 h 129"/>
                        <a:gd name="T14" fmla="*/ 69 w 271"/>
                        <a:gd name="T15" fmla="*/ 57 h 129"/>
                        <a:gd name="T16" fmla="*/ 87 w 271"/>
                        <a:gd name="T17" fmla="*/ 63 h 129"/>
                        <a:gd name="T18" fmla="*/ 104 w 271"/>
                        <a:gd name="T19" fmla="*/ 66 h 129"/>
                        <a:gd name="T20" fmla="*/ 131 w 271"/>
                        <a:gd name="T21" fmla="*/ 67 h 129"/>
                        <a:gd name="T22" fmla="*/ 170 w 271"/>
                        <a:gd name="T23" fmla="*/ 78 h 129"/>
                        <a:gd name="T24" fmla="*/ 177 w 271"/>
                        <a:gd name="T25" fmla="*/ 94 h 129"/>
                        <a:gd name="T26" fmla="*/ 187 w 271"/>
                        <a:gd name="T27" fmla="*/ 102 h 129"/>
                        <a:gd name="T28" fmla="*/ 195 w 271"/>
                        <a:gd name="T29" fmla="*/ 110 h 129"/>
                        <a:gd name="T30" fmla="*/ 206 w 271"/>
                        <a:gd name="T31" fmla="*/ 119 h 129"/>
                        <a:gd name="T32" fmla="*/ 216 w 271"/>
                        <a:gd name="T33" fmla="*/ 127 h 129"/>
                        <a:gd name="T34" fmla="*/ 222 w 271"/>
                        <a:gd name="T35" fmla="*/ 125 h 129"/>
                        <a:gd name="T36" fmla="*/ 221 w 271"/>
                        <a:gd name="T37" fmla="*/ 118 h 129"/>
                        <a:gd name="T38" fmla="*/ 216 w 271"/>
                        <a:gd name="T39" fmla="*/ 112 h 129"/>
                        <a:gd name="T40" fmla="*/ 210 w 271"/>
                        <a:gd name="T41" fmla="*/ 104 h 129"/>
                        <a:gd name="T42" fmla="*/ 212 w 271"/>
                        <a:gd name="T43" fmla="*/ 96 h 129"/>
                        <a:gd name="T44" fmla="*/ 224 w 271"/>
                        <a:gd name="T45" fmla="*/ 95 h 129"/>
                        <a:gd name="T46" fmla="*/ 237 w 271"/>
                        <a:gd name="T47" fmla="*/ 96 h 129"/>
                        <a:gd name="T48" fmla="*/ 247 w 271"/>
                        <a:gd name="T49" fmla="*/ 106 h 129"/>
                        <a:gd name="T50" fmla="*/ 250 w 271"/>
                        <a:gd name="T51" fmla="*/ 115 h 129"/>
                        <a:gd name="T52" fmla="*/ 259 w 271"/>
                        <a:gd name="T53" fmla="*/ 117 h 129"/>
                        <a:gd name="T54" fmla="*/ 265 w 271"/>
                        <a:gd name="T55" fmla="*/ 117 h 129"/>
                        <a:gd name="T56" fmla="*/ 266 w 271"/>
                        <a:gd name="T57" fmla="*/ 109 h 129"/>
                        <a:gd name="T58" fmla="*/ 269 w 271"/>
                        <a:gd name="T59" fmla="*/ 106 h 129"/>
                        <a:gd name="T60" fmla="*/ 266 w 271"/>
                        <a:gd name="T61" fmla="*/ 98 h 129"/>
                        <a:gd name="T62" fmla="*/ 260 w 271"/>
                        <a:gd name="T63" fmla="*/ 88 h 129"/>
                        <a:gd name="T64" fmla="*/ 253 w 271"/>
                        <a:gd name="T65" fmla="*/ 77 h 129"/>
                        <a:gd name="T66" fmla="*/ 244 w 271"/>
                        <a:gd name="T67" fmla="*/ 70 h 129"/>
                        <a:gd name="T68" fmla="*/ 235 w 271"/>
                        <a:gd name="T69" fmla="*/ 62 h 129"/>
                        <a:gd name="T70" fmla="*/ 227 w 271"/>
                        <a:gd name="T71" fmla="*/ 58 h 129"/>
                        <a:gd name="T72" fmla="*/ 204 w 271"/>
                        <a:gd name="T73" fmla="*/ 53 h 129"/>
                        <a:gd name="T74" fmla="*/ 179 w 271"/>
                        <a:gd name="T75" fmla="*/ 50 h 129"/>
                        <a:gd name="T76" fmla="*/ 135 w 271"/>
                        <a:gd name="T77" fmla="*/ 28 h 129"/>
                        <a:gd name="T78" fmla="*/ 120 w 271"/>
                        <a:gd name="T79" fmla="*/ 20 h 129"/>
                        <a:gd name="T80" fmla="*/ 105 w 271"/>
                        <a:gd name="T81" fmla="*/ 11 h 129"/>
                        <a:gd name="T82" fmla="*/ 86 w 271"/>
                        <a:gd name="T83" fmla="*/ 5 h 129"/>
                        <a:gd name="T84" fmla="*/ 70 w 271"/>
                        <a:gd name="T85" fmla="*/ 3 h 129"/>
                        <a:gd name="T86" fmla="*/ 53 w 271"/>
                        <a:gd name="T87" fmla="*/ 3 h 129"/>
                        <a:gd name="T88" fmla="*/ 35 w 271"/>
                        <a:gd name="T89" fmla="*/ 2 h 129"/>
                        <a:gd name="T90" fmla="*/ 11 w 271"/>
                        <a:gd name="T91" fmla="*/ 0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1"/>
                        <a:gd name="T139" fmla="*/ 0 h 129"/>
                        <a:gd name="T140" fmla="*/ 271 w 271"/>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1" h="129">
                          <a:moveTo>
                            <a:pt x="0" y="0"/>
                          </a:moveTo>
                          <a:lnTo>
                            <a:pt x="6" y="9"/>
                          </a:lnTo>
                          <a:lnTo>
                            <a:pt x="10" y="22"/>
                          </a:lnTo>
                          <a:lnTo>
                            <a:pt x="11" y="29"/>
                          </a:lnTo>
                          <a:lnTo>
                            <a:pt x="11" y="38"/>
                          </a:lnTo>
                          <a:lnTo>
                            <a:pt x="10" y="45"/>
                          </a:lnTo>
                          <a:lnTo>
                            <a:pt x="7" y="52"/>
                          </a:lnTo>
                          <a:lnTo>
                            <a:pt x="3" y="58"/>
                          </a:lnTo>
                          <a:lnTo>
                            <a:pt x="11" y="58"/>
                          </a:lnTo>
                          <a:lnTo>
                            <a:pt x="19" y="57"/>
                          </a:lnTo>
                          <a:lnTo>
                            <a:pt x="27" y="56"/>
                          </a:lnTo>
                          <a:lnTo>
                            <a:pt x="36" y="54"/>
                          </a:lnTo>
                          <a:lnTo>
                            <a:pt x="42" y="51"/>
                          </a:lnTo>
                          <a:lnTo>
                            <a:pt x="53" y="51"/>
                          </a:lnTo>
                          <a:lnTo>
                            <a:pt x="59" y="51"/>
                          </a:lnTo>
                          <a:lnTo>
                            <a:pt x="69" y="57"/>
                          </a:lnTo>
                          <a:lnTo>
                            <a:pt x="78" y="60"/>
                          </a:lnTo>
                          <a:lnTo>
                            <a:pt x="87" y="63"/>
                          </a:lnTo>
                          <a:lnTo>
                            <a:pt x="95" y="65"/>
                          </a:lnTo>
                          <a:lnTo>
                            <a:pt x="104" y="66"/>
                          </a:lnTo>
                          <a:lnTo>
                            <a:pt x="117" y="66"/>
                          </a:lnTo>
                          <a:lnTo>
                            <a:pt x="131" y="67"/>
                          </a:lnTo>
                          <a:lnTo>
                            <a:pt x="147" y="71"/>
                          </a:lnTo>
                          <a:lnTo>
                            <a:pt x="170" y="78"/>
                          </a:lnTo>
                          <a:lnTo>
                            <a:pt x="173" y="85"/>
                          </a:lnTo>
                          <a:lnTo>
                            <a:pt x="177" y="94"/>
                          </a:lnTo>
                          <a:lnTo>
                            <a:pt x="181" y="98"/>
                          </a:lnTo>
                          <a:lnTo>
                            <a:pt x="187" y="102"/>
                          </a:lnTo>
                          <a:lnTo>
                            <a:pt x="192" y="105"/>
                          </a:lnTo>
                          <a:lnTo>
                            <a:pt x="195" y="110"/>
                          </a:lnTo>
                          <a:lnTo>
                            <a:pt x="200" y="116"/>
                          </a:lnTo>
                          <a:lnTo>
                            <a:pt x="206" y="119"/>
                          </a:lnTo>
                          <a:lnTo>
                            <a:pt x="210" y="122"/>
                          </a:lnTo>
                          <a:lnTo>
                            <a:pt x="216" y="127"/>
                          </a:lnTo>
                          <a:lnTo>
                            <a:pt x="220" y="128"/>
                          </a:lnTo>
                          <a:lnTo>
                            <a:pt x="222" y="125"/>
                          </a:lnTo>
                          <a:lnTo>
                            <a:pt x="223" y="122"/>
                          </a:lnTo>
                          <a:lnTo>
                            <a:pt x="221" y="118"/>
                          </a:lnTo>
                          <a:lnTo>
                            <a:pt x="218" y="114"/>
                          </a:lnTo>
                          <a:lnTo>
                            <a:pt x="216" y="112"/>
                          </a:lnTo>
                          <a:lnTo>
                            <a:pt x="211" y="110"/>
                          </a:lnTo>
                          <a:lnTo>
                            <a:pt x="210" y="104"/>
                          </a:lnTo>
                          <a:lnTo>
                            <a:pt x="210" y="99"/>
                          </a:lnTo>
                          <a:lnTo>
                            <a:pt x="212" y="96"/>
                          </a:lnTo>
                          <a:lnTo>
                            <a:pt x="217" y="95"/>
                          </a:lnTo>
                          <a:lnTo>
                            <a:pt x="224" y="95"/>
                          </a:lnTo>
                          <a:lnTo>
                            <a:pt x="230" y="96"/>
                          </a:lnTo>
                          <a:lnTo>
                            <a:pt x="237" y="96"/>
                          </a:lnTo>
                          <a:lnTo>
                            <a:pt x="241" y="100"/>
                          </a:lnTo>
                          <a:lnTo>
                            <a:pt x="247" y="106"/>
                          </a:lnTo>
                          <a:lnTo>
                            <a:pt x="247" y="112"/>
                          </a:lnTo>
                          <a:lnTo>
                            <a:pt x="250" y="115"/>
                          </a:lnTo>
                          <a:lnTo>
                            <a:pt x="255" y="114"/>
                          </a:lnTo>
                          <a:lnTo>
                            <a:pt x="259" y="117"/>
                          </a:lnTo>
                          <a:lnTo>
                            <a:pt x="263" y="118"/>
                          </a:lnTo>
                          <a:lnTo>
                            <a:pt x="265" y="117"/>
                          </a:lnTo>
                          <a:lnTo>
                            <a:pt x="266" y="116"/>
                          </a:lnTo>
                          <a:lnTo>
                            <a:pt x="266" y="109"/>
                          </a:lnTo>
                          <a:lnTo>
                            <a:pt x="267" y="108"/>
                          </a:lnTo>
                          <a:lnTo>
                            <a:pt x="269" y="106"/>
                          </a:lnTo>
                          <a:lnTo>
                            <a:pt x="270" y="102"/>
                          </a:lnTo>
                          <a:lnTo>
                            <a:pt x="266" y="98"/>
                          </a:lnTo>
                          <a:lnTo>
                            <a:pt x="263" y="93"/>
                          </a:lnTo>
                          <a:lnTo>
                            <a:pt x="260" y="88"/>
                          </a:lnTo>
                          <a:lnTo>
                            <a:pt x="255" y="80"/>
                          </a:lnTo>
                          <a:lnTo>
                            <a:pt x="253" y="77"/>
                          </a:lnTo>
                          <a:lnTo>
                            <a:pt x="250" y="74"/>
                          </a:lnTo>
                          <a:lnTo>
                            <a:pt x="244" y="70"/>
                          </a:lnTo>
                          <a:lnTo>
                            <a:pt x="240" y="67"/>
                          </a:lnTo>
                          <a:lnTo>
                            <a:pt x="235" y="62"/>
                          </a:lnTo>
                          <a:lnTo>
                            <a:pt x="232" y="59"/>
                          </a:lnTo>
                          <a:lnTo>
                            <a:pt x="227" y="58"/>
                          </a:lnTo>
                          <a:lnTo>
                            <a:pt x="216" y="55"/>
                          </a:lnTo>
                          <a:lnTo>
                            <a:pt x="204" y="53"/>
                          </a:lnTo>
                          <a:lnTo>
                            <a:pt x="191" y="53"/>
                          </a:lnTo>
                          <a:lnTo>
                            <a:pt x="179" y="50"/>
                          </a:lnTo>
                          <a:lnTo>
                            <a:pt x="142" y="34"/>
                          </a:lnTo>
                          <a:lnTo>
                            <a:pt x="135" y="28"/>
                          </a:lnTo>
                          <a:lnTo>
                            <a:pt x="128" y="24"/>
                          </a:lnTo>
                          <a:lnTo>
                            <a:pt x="120" y="20"/>
                          </a:lnTo>
                          <a:lnTo>
                            <a:pt x="113" y="15"/>
                          </a:lnTo>
                          <a:lnTo>
                            <a:pt x="105" y="11"/>
                          </a:lnTo>
                          <a:lnTo>
                            <a:pt x="95" y="8"/>
                          </a:lnTo>
                          <a:lnTo>
                            <a:pt x="86" y="5"/>
                          </a:lnTo>
                          <a:lnTo>
                            <a:pt x="77" y="3"/>
                          </a:lnTo>
                          <a:lnTo>
                            <a:pt x="70" y="3"/>
                          </a:lnTo>
                          <a:lnTo>
                            <a:pt x="63" y="2"/>
                          </a:lnTo>
                          <a:lnTo>
                            <a:pt x="53" y="3"/>
                          </a:lnTo>
                          <a:lnTo>
                            <a:pt x="42" y="2"/>
                          </a:lnTo>
                          <a:lnTo>
                            <a:pt x="35" y="2"/>
                          </a:lnTo>
                          <a:lnTo>
                            <a:pt x="23" y="1"/>
                          </a:lnTo>
                          <a:lnTo>
                            <a:pt x="11" y="0"/>
                          </a:lnTo>
                          <a:lnTo>
                            <a:pt x="0" y="0"/>
                          </a:lnTo>
                        </a:path>
                      </a:pathLst>
                    </a:custGeom>
                    <a:solidFill>
                      <a:srgbClr val="FFE0C0"/>
                    </a:solidFill>
                    <a:ln w="12700" cap="rnd" cmpd="sng">
                      <a:solidFill>
                        <a:srgbClr val="804000"/>
                      </a:solidFill>
                      <a:prstDash val="solid"/>
                      <a:round/>
                      <a:headEnd type="none" w="med" len="med"/>
                      <a:tailEnd type="none" w="med" len="med"/>
                    </a:ln>
                  </p:spPr>
                  <p:txBody>
                    <a:bodyPr/>
                    <a:lstStyle/>
                    <a:p>
                      <a:endParaRPr lang="zh-CN" altLang="en-US"/>
                    </a:p>
                  </p:txBody>
                </p:sp>
                <p:sp>
                  <p:nvSpPr>
                    <p:cNvPr id="79" name="Freeform 828"/>
                    <p:cNvSpPr>
                      <a:spLocks/>
                    </p:cNvSpPr>
                    <p:nvPr/>
                  </p:nvSpPr>
                  <p:spPr bwMode="auto">
                    <a:xfrm>
                      <a:off x="4081" y="2487"/>
                      <a:ext cx="139" cy="35"/>
                    </a:xfrm>
                    <a:custGeom>
                      <a:avLst/>
                      <a:gdLst>
                        <a:gd name="T0" fmla="*/ 3 w 139"/>
                        <a:gd name="T1" fmla="*/ 18 h 35"/>
                        <a:gd name="T2" fmla="*/ 10 w 139"/>
                        <a:gd name="T3" fmla="*/ 18 h 35"/>
                        <a:gd name="T4" fmla="*/ 17 w 139"/>
                        <a:gd name="T5" fmla="*/ 18 h 35"/>
                        <a:gd name="T6" fmla="*/ 25 w 139"/>
                        <a:gd name="T7" fmla="*/ 17 h 35"/>
                        <a:gd name="T8" fmla="*/ 31 w 139"/>
                        <a:gd name="T9" fmla="*/ 16 h 35"/>
                        <a:gd name="T10" fmla="*/ 36 w 139"/>
                        <a:gd name="T11" fmla="*/ 14 h 35"/>
                        <a:gd name="T12" fmla="*/ 43 w 139"/>
                        <a:gd name="T13" fmla="*/ 12 h 35"/>
                        <a:gd name="T14" fmla="*/ 48 w 139"/>
                        <a:gd name="T15" fmla="*/ 9 h 35"/>
                        <a:gd name="T16" fmla="*/ 50 w 139"/>
                        <a:gd name="T17" fmla="*/ 4 h 35"/>
                        <a:gd name="T18" fmla="*/ 47 w 139"/>
                        <a:gd name="T19" fmla="*/ 1 h 35"/>
                        <a:gd name="T20" fmla="*/ 46 w 139"/>
                        <a:gd name="T21" fmla="*/ 0 h 35"/>
                        <a:gd name="T22" fmla="*/ 49 w 139"/>
                        <a:gd name="T23" fmla="*/ 0 h 35"/>
                        <a:gd name="T24" fmla="*/ 52 w 139"/>
                        <a:gd name="T25" fmla="*/ 4 h 35"/>
                        <a:gd name="T26" fmla="*/ 57 w 139"/>
                        <a:gd name="T27" fmla="*/ 11 h 35"/>
                        <a:gd name="T28" fmla="*/ 60 w 139"/>
                        <a:gd name="T29" fmla="*/ 14 h 35"/>
                        <a:gd name="T30" fmla="*/ 68 w 139"/>
                        <a:gd name="T31" fmla="*/ 18 h 35"/>
                        <a:gd name="T32" fmla="*/ 79 w 139"/>
                        <a:gd name="T33" fmla="*/ 22 h 35"/>
                        <a:gd name="T34" fmla="*/ 86 w 139"/>
                        <a:gd name="T35" fmla="*/ 25 h 35"/>
                        <a:gd name="T36" fmla="*/ 98 w 139"/>
                        <a:gd name="T37" fmla="*/ 26 h 35"/>
                        <a:gd name="T38" fmla="*/ 109 w 139"/>
                        <a:gd name="T39" fmla="*/ 26 h 35"/>
                        <a:gd name="T40" fmla="*/ 117 w 139"/>
                        <a:gd name="T41" fmla="*/ 26 h 35"/>
                        <a:gd name="T42" fmla="*/ 129 w 139"/>
                        <a:gd name="T43" fmla="*/ 26 h 35"/>
                        <a:gd name="T44" fmla="*/ 138 w 139"/>
                        <a:gd name="T45" fmla="*/ 26 h 35"/>
                        <a:gd name="T46" fmla="*/ 135 w 139"/>
                        <a:gd name="T47" fmla="*/ 34 h 35"/>
                        <a:gd name="T48" fmla="*/ 120 w 139"/>
                        <a:gd name="T49" fmla="*/ 31 h 35"/>
                        <a:gd name="T50" fmla="*/ 111 w 139"/>
                        <a:gd name="T51" fmla="*/ 31 h 35"/>
                        <a:gd name="T52" fmla="*/ 101 w 139"/>
                        <a:gd name="T53" fmla="*/ 30 h 35"/>
                        <a:gd name="T54" fmla="*/ 91 w 139"/>
                        <a:gd name="T55" fmla="*/ 30 h 35"/>
                        <a:gd name="T56" fmla="*/ 80 w 139"/>
                        <a:gd name="T57" fmla="*/ 28 h 35"/>
                        <a:gd name="T58" fmla="*/ 71 w 139"/>
                        <a:gd name="T59" fmla="*/ 25 h 35"/>
                        <a:gd name="T60" fmla="*/ 61 w 139"/>
                        <a:gd name="T61" fmla="*/ 21 h 35"/>
                        <a:gd name="T62" fmla="*/ 54 w 139"/>
                        <a:gd name="T63" fmla="*/ 17 h 35"/>
                        <a:gd name="T64" fmla="*/ 44 w 139"/>
                        <a:gd name="T65" fmla="*/ 17 h 35"/>
                        <a:gd name="T66" fmla="*/ 38 w 139"/>
                        <a:gd name="T67" fmla="*/ 17 h 35"/>
                        <a:gd name="T68" fmla="*/ 31 w 139"/>
                        <a:gd name="T69" fmla="*/ 19 h 35"/>
                        <a:gd name="T70" fmla="*/ 25 w 139"/>
                        <a:gd name="T71" fmla="*/ 21 h 35"/>
                        <a:gd name="T72" fmla="*/ 17 w 139"/>
                        <a:gd name="T73" fmla="*/ 22 h 35"/>
                        <a:gd name="T74" fmla="*/ 10 w 139"/>
                        <a:gd name="T75" fmla="*/ 24 h 35"/>
                        <a:gd name="T76" fmla="*/ 0 w 139"/>
                        <a:gd name="T77" fmla="*/ 23 h 35"/>
                        <a:gd name="T78" fmla="*/ 3 w 139"/>
                        <a:gd name="T79" fmla="*/ 18 h 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9"/>
                        <a:gd name="T121" fmla="*/ 0 h 35"/>
                        <a:gd name="T122" fmla="*/ 139 w 139"/>
                        <a:gd name="T123" fmla="*/ 35 h 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9" h="35">
                          <a:moveTo>
                            <a:pt x="3" y="18"/>
                          </a:moveTo>
                          <a:lnTo>
                            <a:pt x="10" y="18"/>
                          </a:lnTo>
                          <a:lnTo>
                            <a:pt x="17" y="18"/>
                          </a:lnTo>
                          <a:lnTo>
                            <a:pt x="25" y="17"/>
                          </a:lnTo>
                          <a:lnTo>
                            <a:pt x="31" y="16"/>
                          </a:lnTo>
                          <a:lnTo>
                            <a:pt x="36" y="14"/>
                          </a:lnTo>
                          <a:lnTo>
                            <a:pt x="43" y="12"/>
                          </a:lnTo>
                          <a:lnTo>
                            <a:pt x="48" y="9"/>
                          </a:lnTo>
                          <a:lnTo>
                            <a:pt x="50" y="4"/>
                          </a:lnTo>
                          <a:lnTo>
                            <a:pt x="47" y="1"/>
                          </a:lnTo>
                          <a:lnTo>
                            <a:pt x="46" y="0"/>
                          </a:lnTo>
                          <a:lnTo>
                            <a:pt x="49" y="0"/>
                          </a:lnTo>
                          <a:lnTo>
                            <a:pt x="52" y="4"/>
                          </a:lnTo>
                          <a:lnTo>
                            <a:pt x="57" y="11"/>
                          </a:lnTo>
                          <a:lnTo>
                            <a:pt x="60" y="14"/>
                          </a:lnTo>
                          <a:lnTo>
                            <a:pt x="68" y="18"/>
                          </a:lnTo>
                          <a:lnTo>
                            <a:pt x="79" y="22"/>
                          </a:lnTo>
                          <a:lnTo>
                            <a:pt x="86" y="25"/>
                          </a:lnTo>
                          <a:lnTo>
                            <a:pt x="98" y="26"/>
                          </a:lnTo>
                          <a:lnTo>
                            <a:pt x="109" y="26"/>
                          </a:lnTo>
                          <a:lnTo>
                            <a:pt x="117" y="26"/>
                          </a:lnTo>
                          <a:lnTo>
                            <a:pt x="129" y="26"/>
                          </a:lnTo>
                          <a:lnTo>
                            <a:pt x="138" y="26"/>
                          </a:lnTo>
                          <a:lnTo>
                            <a:pt x="135" y="34"/>
                          </a:lnTo>
                          <a:lnTo>
                            <a:pt x="120" y="31"/>
                          </a:lnTo>
                          <a:lnTo>
                            <a:pt x="111" y="31"/>
                          </a:lnTo>
                          <a:lnTo>
                            <a:pt x="101" y="30"/>
                          </a:lnTo>
                          <a:lnTo>
                            <a:pt x="91" y="30"/>
                          </a:lnTo>
                          <a:lnTo>
                            <a:pt x="80" y="28"/>
                          </a:lnTo>
                          <a:lnTo>
                            <a:pt x="71" y="25"/>
                          </a:lnTo>
                          <a:lnTo>
                            <a:pt x="61" y="21"/>
                          </a:lnTo>
                          <a:lnTo>
                            <a:pt x="54" y="17"/>
                          </a:lnTo>
                          <a:lnTo>
                            <a:pt x="44" y="17"/>
                          </a:lnTo>
                          <a:lnTo>
                            <a:pt x="38" y="17"/>
                          </a:lnTo>
                          <a:lnTo>
                            <a:pt x="31" y="19"/>
                          </a:lnTo>
                          <a:lnTo>
                            <a:pt x="25" y="21"/>
                          </a:lnTo>
                          <a:lnTo>
                            <a:pt x="17" y="22"/>
                          </a:lnTo>
                          <a:lnTo>
                            <a:pt x="10" y="24"/>
                          </a:lnTo>
                          <a:lnTo>
                            <a:pt x="0" y="23"/>
                          </a:lnTo>
                          <a:lnTo>
                            <a:pt x="3" y="18"/>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0" name="Freeform 829"/>
                    <p:cNvSpPr>
                      <a:spLocks/>
                    </p:cNvSpPr>
                    <p:nvPr/>
                  </p:nvSpPr>
                  <p:spPr bwMode="auto">
                    <a:xfrm>
                      <a:off x="4316" y="2551"/>
                      <a:ext cx="25" cy="19"/>
                    </a:xfrm>
                    <a:custGeom>
                      <a:avLst/>
                      <a:gdLst>
                        <a:gd name="T0" fmla="*/ 0 w 25"/>
                        <a:gd name="T1" fmla="*/ 0 h 19"/>
                        <a:gd name="T2" fmla="*/ 6 w 25"/>
                        <a:gd name="T3" fmla="*/ 1 h 19"/>
                        <a:gd name="T4" fmla="*/ 8 w 25"/>
                        <a:gd name="T5" fmla="*/ 4 h 19"/>
                        <a:gd name="T6" fmla="*/ 12 w 25"/>
                        <a:gd name="T7" fmla="*/ 8 h 19"/>
                        <a:gd name="T8" fmla="*/ 16 w 25"/>
                        <a:gd name="T9" fmla="*/ 9 h 19"/>
                        <a:gd name="T10" fmla="*/ 20 w 25"/>
                        <a:gd name="T11" fmla="*/ 9 h 19"/>
                        <a:gd name="T12" fmla="*/ 24 w 25"/>
                        <a:gd name="T13" fmla="*/ 9 h 19"/>
                        <a:gd name="T14" fmla="*/ 22 w 25"/>
                        <a:gd name="T15" fmla="*/ 10 h 19"/>
                        <a:gd name="T16" fmla="*/ 22 w 25"/>
                        <a:gd name="T17" fmla="*/ 16 h 19"/>
                        <a:gd name="T18" fmla="*/ 20 w 25"/>
                        <a:gd name="T19" fmla="*/ 18 h 19"/>
                        <a:gd name="T20" fmla="*/ 16 w 25"/>
                        <a:gd name="T21" fmla="*/ 16 h 19"/>
                        <a:gd name="T22" fmla="*/ 13 w 25"/>
                        <a:gd name="T23" fmla="*/ 14 h 19"/>
                        <a:gd name="T24" fmla="*/ 10 w 25"/>
                        <a:gd name="T25" fmla="*/ 16 h 19"/>
                        <a:gd name="T26" fmla="*/ 8 w 25"/>
                        <a:gd name="T27" fmla="*/ 14 h 19"/>
                        <a:gd name="T28" fmla="*/ 8 w 25"/>
                        <a:gd name="T29" fmla="*/ 12 h 19"/>
                        <a:gd name="T30" fmla="*/ 8 w 25"/>
                        <a:gd name="T31" fmla="*/ 9 h 19"/>
                        <a:gd name="T32" fmla="*/ 0 w 25"/>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
                        <a:gd name="T52" fmla="*/ 0 h 19"/>
                        <a:gd name="T53" fmla="*/ 25 w 25"/>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 h="19">
                          <a:moveTo>
                            <a:pt x="0" y="0"/>
                          </a:moveTo>
                          <a:lnTo>
                            <a:pt x="6" y="1"/>
                          </a:lnTo>
                          <a:lnTo>
                            <a:pt x="8" y="4"/>
                          </a:lnTo>
                          <a:lnTo>
                            <a:pt x="12" y="8"/>
                          </a:lnTo>
                          <a:lnTo>
                            <a:pt x="16" y="9"/>
                          </a:lnTo>
                          <a:lnTo>
                            <a:pt x="20" y="9"/>
                          </a:lnTo>
                          <a:lnTo>
                            <a:pt x="24" y="9"/>
                          </a:lnTo>
                          <a:lnTo>
                            <a:pt x="22" y="10"/>
                          </a:lnTo>
                          <a:lnTo>
                            <a:pt x="22" y="16"/>
                          </a:lnTo>
                          <a:lnTo>
                            <a:pt x="20" y="18"/>
                          </a:lnTo>
                          <a:lnTo>
                            <a:pt x="16" y="16"/>
                          </a:lnTo>
                          <a:lnTo>
                            <a:pt x="13" y="14"/>
                          </a:lnTo>
                          <a:lnTo>
                            <a:pt x="10" y="16"/>
                          </a:lnTo>
                          <a:lnTo>
                            <a:pt x="8" y="14"/>
                          </a:lnTo>
                          <a:lnTo>
                            <a:pt x="8" y="12"/>
                          </a:lnTo>
                          <a:lnTo>
                            <a:pt x="8" y="9"/>
                          </a:lnTo>
                          <a:lnTo>
                            <a:pt x="0" y="0"/>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1" name="Freeform 830"/>
                    <p:cNvSpPr>
                      <a:spLocks/>
                    </p:cNvSpPr>
                    <p:nvPr/>
                  </p:nvSpPr>
                  <p:spPr bwMode="auto">
                    <a:xfrm>
                      <a:off x="4305" y="2532"/>
                      <a:ext cx="30" cy="17"/>
                    </a:xfrm>
                    <a:custGeom>
                      <a:avLst/>
                      <a:gdLst>
                        <a:gd name="T0" fmla="*/ 0 w 30"/>
                        <a:gd name="T1" fmla="*/ 0 h 17"/>
                        <a:gd name="T2" fmla="*/ 0 w 30"/>
                        <a:gd name="T3" fmla="*/ 4 h 17"/>
                        <a:gd name="T4" fmla="*/ 11 w 30"/>
                        <a:gd name="T5" fmla="*/ 5 h 17"/>
                        <a:gd name="T6" fmla="*/ 16 w 30"/>
                        <a:gd name="T7" fmla="*/ 6 h 17"/>
                        <a:gd name="T8" fmla="*/ 20 w 30"/>
                        <a:gd name="T9" fmla="*/ 7 h 17"/>
                        <a:gd name="T10" fmla="*/ 23 w 30"/>
                        <a:gd name="T11" fmla="*/ 11 h 17"/>
                        <a:gd name="T12" fmla="*/ 29 w 30"/>
                        <a:gd name="T13" fmla="*/ 16 h 17"/>
                        <a:gd name="T14" fmla="*/ 23 w 30"/>
                        <a:gd name="T15" fmla="*/ 9 h 17"/>
                        <a:gd name="T16" fmla="*/ 22 w 30"/>
                        <a:gd name="T17" fmla="*/ 7 h 17"/>
                        <a:gd name="T18" fmla="*/ 16 w 30"/>
                        <a:gd name="T19" fmla="*/ 5 h 17"/>
                        <a:gd name="T20" fmla="*/ 4 w 30"/>
                        <a:gd name="T21" fmla="*/ 3 h 17"/>
                        <a:gd name="T22" fmla="*/ 0 w 30"/>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
                        <a:gd name="T37" fmla="*/ 0 h 17"/>
                        <a:gd name="T38" fmla="*/ 30 w 30"/>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 h="17">
                          <a:moveTo>
                            <a:pt x="0" y="0"/>
                          </a:moveTo>
                          <a:lnTo>
                            <a:pt x="0" y="4"/>
                          </a:lnTo>
                          <a:lnTo>
                            <a:pt x="11" y="5"/>
                          </a:lnTo>
                          <a:lnTo>
                            <a:pt x="16" y="6"/>
                          </a:lnTo>
                          <a:lnTo>
                            <a:pt x="20" y="7"/>
                          </a:lnTo>
                          <a:lnTo>
                            <a:pt x="23" y="11"/>
                          </a:lnTo>
                          <a:lnTo>
                            <a:pt x="29" y="16"/>
                          </a:lnTo>
                          <a:lnTo>
                            <a:pt x="23" y="9"/>
                          </a:lnTo>
                          <a:lnTo>
                            <a:pt x="22" y="7"/>
                          </a:lnTo>
                          <a:lnTo>
                            <a:pt x="16" y="5"/>
                          </a:lnTo>
                          <a:lnTo>
                            <a:pt x="4" y="3"/>
                          </a:lnTo>
                          <a:lnTo>
                            <a:pt x="0" y="0"/>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2" name="Freeform 831"/>
                    <p:cNvSpPr>
                      <a:spLocks/>
                    </p:cNvSpPr>
                    <p:nvPr/>
                  </p:nvSpPr>
                  <p:spPr bwMode="auto">
                    <a:xfrm>
                      <a:off x="4311" y="2525"/>
                      <a:ext cx="8" cy="7"/>
                    </a:xfrm>
                    <a:custGeom>
                      <a:avLst/>
                      <a:gdLst>
                        <a:gd name="T0" fmla="*/ 0 w 8"/>
                        <a:gd name="T1" fmla="*/ 0 h 7"/>
                        <a:gd name="T2" fmla="*/ 1 w 8"/>
                        <a:gd name="T3" fmla="*/ 3 h 7"/>
                        <a:gd name="T4" fmla="*/ 7 w 8"/>
                        <a:gd name="T5" fmla="*/ 6 h 7"/>
                        <a:gd name="T6" fmla="*/ 4 w 8"/>
                        <a:gd name="T7" fmla="*/ 3 h 7"/>
                        <a:gd name="T8" fmla="*/ 0 w 8"/>
                        <a:gd name="T9" fmla="*/ 0 h 7"/>
                        <a:gd name="T10" fmla="*/ 0 60000 65536"/>
                        <a:gd name="T11" fmla="*/ 0 60000 65536"/>
                        <a:gd name="T12" fmla="*/ 0 60000 65536"/>
                        <a:gd name="T13" fmla="*/ 0 60000 65536"/>
                        <a:gd name="T14" fmla="*/ 0 60000 65536"/>
                        <a:gd name="T15" fmla="*/ 0 w 8"/>
                        <a:gd name="T16" fmla="*/ 0 h 7"/>
                        <a:gd name="T17" fmla="*/ 8 w 8"/>
                        <a:gd name="T18" fmla="*/ 7 h 7"/>
                      </a:gdLst>
                      <a:ahLst/>
                      <a:cxnLst>
                        <a:cxn ang="T10">
                          <a:pos x="T0" y="T1"/>
                        </a:cxn>
                        <a:cxn ang="T11">
                          <a:pos x="T2" y="T3"/>
                        </a:cxn>
                        <a:cxn ang="T12">
                          <a:pos x="T4" y="T5"/>
                        </a:cxn>
                        <a:cxn ang="T13">
                          <a:pos x="T6" y="T7"/>
                        </a:cxn>
                        <a:cxn ang="T14">
                          <a:pos x="T8" y="T9"/>
                        </a:cxn>
                      </a:cxnLst>
                      <a:rect l="T15" t="T16" r="T17" b="T18"/>
                      <a:pathLst>
                        <a:path w="8" h="7">
                          <a:moveTo>
                            <a:pt x="0" y="0"/>
                          </a:moveTo>
                          <a:lnTo>
                            <a:pt x="1" y="3"/>
                          </a:lnTo>
                          <a:lnTo>
                            <a:pt x="7" y="6"/>
                          </a:lnTo>
                          <a:lnTo>
                            <a:pt x="4" y="3"/>
                          </a:lnTo>
                          <a:lnTo>
                            <a:pt x="0" y="0"/>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3" name="Freeform 832"/>
                    <p:cNvSpPr>
                      <a:spLocks/>
                    </p:cNvSpPr>
                    <p:nvPr/>
                  </p:nvSpPr>
                  <p:spPr bwMode="auto">
                    <a:xfrm>
                      <a:off x="4241" y="2522"/>
                      <a:ext cx="11" cy="25"/>
                    </a:xfrm>
                    <a:custGeom>
                      <a:avLst/>
                      <a:gdLst>
                        <a:gd name="T0" fmla="*/ 3 w 11"/>
                        <a:gd name="T1" fmla="*/ 0 h 25"/>
                        <a:gd name="T2" fmla="*/ 7 w 11"/>
                        <a:gd name="T3" fmla="*/ 4 h 25"/>
                        <a:gd name="T4" fmla="*/ 8 w 11"/>
                        <a:gd name="T5" fmla="*/ 9 h 25"/>
                        <a:gd name="T6" fmla="*/ 8 w 11"/>
                        <a:gd name="T7" fmla="*/ 16 h 25"/>
                        <a:gd name="T8" fmla="*/ 10 w 11"/>
                        <a:gd name="T9" fmla="*/ 24 h 25"/>
                        <a:gd name="T10" fmla="*/ 8 w 11"/>
                        <a:gd name="T11" fmla="*/ 21 h 25"/>
                        <a:gd name="T12" fmla="*/ 6 w 11"/>
                        <a:gd name="T13" fmla="*/ 15 h 25"/>
                        <a:gd name="T14" fmla="*/ 4 w 11"/>
                        <a:gd name="T15" fmla="*/ 10 h 25"/>
                        <a:gd name="T16" fmla="*/ 3 w 11"/>
                        <a:gd name="T17" fmla="*/ 9 h 25"/>
                        <a:gd name="T18" fmla="*/ 0 w 11"/>
                        <a:gd name="T19" fmla="*/ 8 h 25"/>
                        <a:gd name="T20" fmla="*/ 3 w 11"/>
                        <a:gd name="T21" fmla="*/ 0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25"/>
                        <a:gd name="T35" fmla="*/ 11 w 11"/>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25">
                          <a:moveTo>
                            <a:pt x="3" y="0"/>
                          </a:moveTo>
                          <a:lnTo>
                            <a:pt x="7" y="4"/>
                          </a:lnTo>
                          <a:lnTo>
                            <a:pt x="8" y="9"/>
                          </a:lnTo>
                          <a:lnTo>
                            <a:pt x="8" y="16"/>
                          </a:lnTo>
                          <a:lnTo>
                            <a:pt x="10" y="24"/>
                          </a:lnTo>
                          <a:lnTo>
                            <a:pt x="8" y="21"/>
                          </a:lnTo>
                          <a:lnTo>
                            <a:pt x="6" y="15"/>
                          </a:lnTo>
                          <a:lnTo>
                            <a:pt x="4" y="10"/>
                          </a:lnTo>
                          <a:lnTo>
                            <a:pt x="3" y="9"/>
                          </a:lnTo>
                          <a:lnTo>
                            <a:pt x="0" y="8"/>
                          </a:lnTo>
                          <a:lnTo>
                            <a:pt x="3" y="0"/>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nvGrpSpPr>
                    <p:cNvPr id="84" name="Group 833"/>
                    <p:cNvGrpSpPr>
                      <a:grpSpLocks/>
                    </p:cNvGrpSpPr>
                    <p:nvPr/>
                  </p:nvGrpSpPr>
                  <p:grpSpPr bwMode="auto">
                    <a:xfrm>
                      <a:off x="4220" y="2491"/>
                      <a:ext cx="34" cy="42"/>
                      <a:chOff x="4220" y="2491"/>
                      <a:chExt cx="34" cy="42"/>
                    </a:xfrm>
                  </p:grpSpPr>
                  <p:sp>
                    <p:nvSpPr>
                      <p:cNvPr id="85" name="Freeform 834"/>
                      <p:cNvSpPr>
                        <a:spLocks/>
                      </p:cNvSpPr>
                      <p:nvPr/>
                    </p:nvSpPr>
                    <p:spPr bwMode="auto">
                      <a:xfrm>
                        <a:off x="4220" y="2491"/>
                        <a:ext cx="34" cy="41"/>
                      </a:xfrm>
                      <a:custGeom>
                        <a:avLst/>
                        <a:gdLst>
                          <a:gd name="T0" fmla="*/ 11 w 34"/>
                          <a:gd name="T1" fmla="*/ 0 h 41"/>
                          <a:gd name="T2" fmla="*/ 7 w 34"/>
                          <a:gd name="T3" fmla="*/ 3 h 41"/>
                          <a:gd name="T4" fmla="*/ 4 w 34"/>
                          <a:gd name="T5" fmla="*/ 8 h 41"/>
                          <a:gd name="T6" fmla="*/ 2 w 34"/>
                          <a:gd name="T7" fmla="*/ 16 h 41"/>
                          <a:gd name="T8" fmla="*/ 0 w 34"/>
                          <a:gd name="T9" fmla="*/ 23 h 41"/>
                          <a:gd name="T10" fmla="*/ 0 w 34"/>
                          <a:gd name="T11" fmla="*/ 29 h 41"/>
                          <a:gd name="T12" fmla="*/ 0 w 34"/>
                          <a:gd name="T13" fmla="*/ 33 h 41"/>
                          <a:gd name="T14" fmla="*/ 2 w 34"/>
                          <a:gd name="T15" fmla="*/ 34 h 41"/>
                          <a:gd name="T16" fmla="*/ 21 w 34"/>
                          <a:gd name="T17" fmla="*/ 40 h 41"/>
                          <a:gd name="T18" fmla="*/ 23 w 34"/>
                          <a:gd name="T19" fmla="*/ 40 h 41"/>
                          <a:gd name="T20" fmla="*/ 22 w 34"/>
                          <a:gd name="T21" fmla="*/ 36 h 41"/>
                          <a:gd name="T22" fmla="*/ 23 w 34"/>
                          <a:gd name="T23" fmla="*/ 29 h 41"/>
                          <a:gd name="T24" fmla="*/ 26 w 34"/>
                          <a:gd name="T25" fmla="*/ 21 h 41"/>
                          <a:gd name="T26" fmla="*/ 29 w 34"/>
                          <a:gd name="T27" fmla="*/ 14 h 41"/>
                          <a:gd name="T28" fmla="*/ 33 w 34"/>
                          <a:gd name="T29" fmla="*/ 11 h 41"/>
                          <a:gd name="T30" fmla="*/ 31 w 34"/>
                          <a:gd name="T31" fmla="*/ 8 h 41"/>
                          <a:gd name="T32" fmla="*/ 14 w 34"/>
                          <a:gd name="T33" fmla="*/ 1 h 41"/>
                          <a:gd name="T34" fmla="*/ 11 w 34"/>
                          <a:gd name="T35" fmla="*/ 0 h 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
                          <a:gd name="T55" fmla="*/ 0 h 41"/>
                          <a:gd name="T56" fmla="*/ 34 w 34"/>
                          <a:gd name="T57" fmla="*/ 41 h 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 h="41">
                            <a:moveTo>
                              <a:pt x="11" y="0"/>
                            </a:moveTo>
                            <a:lnTo>
                              <a:pt x="7" y="3"/>
                            </a:lnTo>
                            <a:lnTo>
                              <a:pt x="4" y="8"/>
                            </a:lnTo>
                            <a:lnTo>
                              <a:pt x="2" y="16"/>
                            </a:lnTo>
                            <a:lnTo>
                              <a:pt x="0" y="23"/>
                            </a:lnTo>
                            <a:lnTo>
                              <a:pt x="0" y="29"/>
                            </a:lnTo>
                            <a:lnTo>
                              <a:pt x="0" y="33"/>
                            </a:lnTo>
                            <a:lnTo>
                              <a:pt x="2" y="34"/>
                            </a:lnTo>
                            <a:lnTo>
                              <a:pt x="21" y="40"/>
                            </a:lnTo>
                            <a:lnTo>
                              <a:pt x="23" y="40"/>
                            </a:lnTo>
                            <a:lnTo>
                              <a:pt x="22" y="36"/>
                            </a:lnTo>
                            <a:lnTo>
                              <a:pt x="23" y="29"/>
                            </a:lnTo>
                            <a:lnTo>
                              <a:pt x="26" y="21"/>
                            </a:lnTo>
                            <a:lnTo>
                              <a:pt x="29" y="14"/>
                            </a:lnTo>
                            <a:lnTo>
                              <a:pt x="33" y="11"/>
                            </a:lnTo>
                            <a:lnTo>
                              <a:pt x="31" y="8"/>
                            </a:lnTo>
                            <a:lnTo>
                              <a:pt x="14" y="1"/>
                            </a:lnTo>
                            <a:lnTo>
                              <a:pt x="11" y="0"/>
                            </a:lnTo>
                          </a:path>
                        </a:pathLst>
                      </a:custGeom>
                      <a:solidFill>
                        <a:srgbClr val="E0E0E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86" name="Freeform 835"/>
                      <p:cNvSpPr>
                        <a:spLocks/>
                      </p:cNvSpPr>
                      <p:nvPr/>
                    </p:nvSpPr>
                    <p:spPr bwMode="auto">
                      <a:xfrm>
                        <a:off x="4220" y="2504"/>
                        <a:ext cx="32" cy="29"/>
                      </a:xfrm>
                      <a:custGeom>
                        <a:avLst/>
                        <a:gdLst>
                          <a:gd name="T0" fmla="*/ 31 w 32"/>
                          <a:gd name="T1" fmla="*/ 0 h 29"/>
                          <a:gd name="T2" fmla="*/ 28 w 32"/>
                          <a:gd name="T3" fmla="*/ 4 h 29"/>
                          <a:gd name="T4" fmla="*/ 26 w 32"/>
                          <a:gd name="T5" fmla="*/ 8 h 29"/>
                          <a:gd name="T6" fmla="*/ 24 w 32"/>
                          <a:gd name="T7" fmla="*/ 12 h 29"/>
                          <a:gd name="T8" fmla="*/ 23 w 32"/>
                          <a:gd name="T9" fmla="*/ 18 h 29"/>
                          <a:gd name="T10" fmla="*/ 22 w 32"/>
                          <a:gd name="T11" fmla="*/ 22 h 29"/>
                          <a:gd name="T12" fmla="*/ 23 w 32"/>
                          <a:gd name="T13" fmla="*/ 26 h 29"/>
                          <a:gd name="T14" fmla="*/ 22 w 32"/>
                          <a:gd name="T15" fmla="*/ 27 h 29"/>
                          <a:gd name="T16" fmla="*/ 19 w 32"/>
                          <a:gd name="T17" fmla="*/ 28 h 29"/>
                          <a:gd name="T18" fmla="*/ 15 w 32"/>
                          <a:gd name="T19" fmla="*/ 26 h 29"/>
                          <a:gd name="T20" fmla="*/ 5 w 32"/>
                          <a:gd name="T21" fmla="*/ 23 h 29"/>
                          <a:gd name="T22" fmla="*/ 1 w 32"/>
                          <a:gd name="T23" fmla="*/ 22 h 29"/>
                          <a:gd name="T24" fmla="*/ 0 w 32"/>
                          <a:gd name="T25" fmla="*/ 20 h 29"/>
                          <a:gd name="T26" fmla="*/ 0 w 32"/>
                          <a:gd name="T27" fmla="*/ 15 h 29"/>
                          <a:gd name="T28" fmla="*/ 0 w 32"/>
                          <a:gd name="T29" fmla="*/ 9 h 29"/>
                          <a:gd name="T30" fmla="*/ 2 w 32"/>
                          <a:gd name="T31" fmla="*/ 5 h 29"/>
                          <a:gd name="T32" fmla="*/ 4 w 32"/>
                          <a:gd name="T33" fmla="*/ 9 h 29"/>
                          <a:gd name="T34" fmla="*/ 11 w 32"/>
                          <a:gd name="T35" fmla="*/ 11 h 29"/>
                          <a:gd name="T36" fmla="*/ 17 w 32"/>
                          <a:gd name="T37" fmla="*/ 12 h 29"/>
                          <a:gd name="T38" fmla="*/ 22 w 32"/>
                          <a:gd name="T39" fmla="*/ 10 h 29"/>
                          <a:gd name="T40" fmla="*/ 26 w 32"/>
                          <a:gd name="T41" fmla="*/ 6 h 29"/>
                          <a:gd name="T42" fmla="*/ 31 w 32"/>
                          <a:gd name="T43" fmla="*/ 0 h 2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
                          <a:gd name="T67" fmla="*/ 0 h 29"/>
                          <a:gd name="T68" fmla="*/ 32 w 32"/>
                          <a:gd name="T69" fmla="*/ 29 h 2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 h="29">
                            <a:moveTo>
                              <a:pt x="31" y="0"/>
                            </a:moveTo>
                            <a:lnTo>
                              <a:pt x="28" y="4"/>
                            </a:lnTo>
                            <a:lnTo>
                              <a:pt x="26" y="8"/>
                            </a:lnTo>
                            <a:lnTo>
                              <a:pt x="24" y="12"/>
                            </a:lnTo>
                            <a:lnTo>
                              <a:pt x="23" y="18"/>
                            </a:lnTo>
                            <a:lnTo>
                              <a:pt x="22" y="22"/>
                            </a:lnTo>
                            <a:lnTo>
                              <a:pt x="23" y="26"/>
                            </a:lnTo>
                            <a:lnTo>
                              <a:pt x="22" y="27"/>
                            </a:lnTo>
                            <a:lnTo>
                              <a:pt x="19" y="28"/>
                            </a:lnTo>
                            <a:lnTo>
                              <a:pt x="15" y="26"/>
                            </a:lnTo>
                            <a:lnTo>
                              <a:pt x="5" y="23"/>
                            </a:lnTo>
                            <a:lnTo>
                              <a:pt x="1" y="22"/>
                            </a:lnTo>
                            <a:lnTo>
                              <a:pt x="0" y="20"/>
                            </a:lnTo>
                            <a:lnTo>
                              <a:pt x="0" y="15"/>
                            </a:lnTo>
                            <a:lnTo>
                              <a:pt x="0" y="9"/>
                            </a:lnTo>
                            <a:lnTo>
                              <a:pt x="2" y="5"/>
                            </a:lnTo>
                            <a:lnTo>
                              <a:pt x="4" y="9"/>
                            </a:lnTo>
                            <a:lnTo>
                              <a:pt x="11" y="11"/>
                            </a:lnTo>
                            <a:lnTo>
                              <a:pt x="17" y="12"/>
                            </a:lnTo>
                            <a:lnTo>
                              <a:pt x="22" y="10"/>
                            </a:lnTo>
                            <a:lnTo>
                              <a:pt x="26" y="6"/>
                            </a:lnTo>
                            <a:lnTo>
                              <a:pt x="31"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sp>
                <p:nvSpPr>
                  <p:cNvPr id="25" name="Freeform 836"/>
                  <p:cNvSpPr>
                    <a:spLocks/>
                  </p:cNvSpPr>
                  <p:nvPr/>
                </p:nvSpPr>
                <p:spPr bwMode="auto">
                  <a:xfrm>
                    <a:off x="3528" y="2578"/>
                    <a:ext cx="265" cy="122"/>
                  </a:xfrm>
                  <a:custGeom>
                    <a:avLst/>
                    <a:gdLst>
                      <a:gd name="T0" fmla="*/ 210 w 265"/>
                      <a:gd name="T1" fmla="*/ 7 h 122"/>
                      <a:gd name="T2" fmla="*/ 198 w 265"/>
                      <a:gd name="T3" fmla="*/ 14 h 122"/>
                      <a:gd name="T4" fmla="*/ 182 w 265"/>
                      <a:gd name="T5" fmla="*/ 16 h 122"/>
                      <a:gd name="T6" fmla="*/ 165 w 265"/>
                      <a:gd name="T7" fmla="*/ 15 h 122"/>
                      <a:gd name="T8" fmla="*/ 141 w 265"/>
                      <a:gd name="T9" fmla="*/ 21 h 122"/>
                      <a:gd name="T10" fmla="*/ 127 w 265"/>
                      <a:gd name="T11" fmla="*/ 31 h 122"/>
                      <a:gd name="T12" fmla="*/ 113 w 265"/>
                      <a:gd name="T13" fmla="*/ 44 h 122"/>
                      <a:gd name="T14" fmla="*/ 78 w 265"/>
                      <a:gd name="T15" fmla="*/ 55 h 122"/>
                      <a:gd name="T16" fmla="*/ 57 w 265"/>
                      <a:gd name="T17" fmla="*/ 52 h 122"/>
                      <a:gd name="T18" fmla="*/ 35 w 265"/>
                      <a:gd name="T19" fmla="*/ 52 h 122"/>
                      <a:gd name="T20" fmla="*/ 21 w 265"/>
                      <a:gd name="T21" fmla="*/ 60 h 122"/>
                      <a:gd name="T22" fmla="*/ 11 w 265"/>
                      <a:gd name="T23" fmla="*/ 67 h 122"/>
                      <a:gd name="T24" fmla="*/ 3 w 265"/>
                      <a:gd name="T25" fmla="*/ 102 h 122"/>
                      <a:gd name="T26" fmla="*/ 7 w 265"/>
                      <a:gd name="T27" fmla="*/ 114 h 122"/>
                      <a:gd name="T28" fmla="*/ 20 w 265"/>
                      <a:gd name="T29" fmla="*/ 112 h 122"/>
                      <a:gd name="T30" fmla="*/ 25 w 265"/>
                      <a:gd name="T31" fmla="*/ 120 h 122"/>
                      <a:gd name="T32" fmla="*/ 40 w 265"/>
                      <a:gd name="T33" fmla="*/ 117 h 122"/>
                      <a:gd name="T34" fmla="*/ 57 w 265"/>
                      <a:gd name="T35" fmla="*/ 116 h 122"/>
                      <a:gd name="T36" fmla="*/ 68 w 265"/>
                      <a:gd name="T37" fmla="*/ 105 h 122"/>
                      <a:gd name="T38" fmla="*/ 65 w 265"/>
                      <a:gd name="T39" fmla="*/ 101 h 122"/>
                      <a:gd name="T40" fmla="*/ 61 w 265"/>
                      <a:gd name="T41" fmla="*/ 97 h 122"/>
                      <a:gd name="T42" fmla="*/ 54 w 265"/>
                      <a:gd name="T43" fmla="*/ 95 h 122"/>
                      <a:gd name="T44" fmla="*/ 51 w 265"/>
                      <a:gd name="T45" fmla="*/ 92 h 122"/>
                      <a:gd name="T46" fmla="*/ 54 w 265"/>
                      <a:gd name="T47" fmla="*/ 86 h 122"/>
                      <a:gd name="T48" fmla="*/ 62 w 265"/>
                      <a:gd name="T49" fmla="*/ 84 h 122"/>
                      <a:gd name="T50" fmla="*/ 73 w 265"/>
                      <a:gd name="T51" fmla="*/ 87 h 122"/>
                      <a:gd name="T52" fmla="*/ 89 w 265"/>
                      <a:gd name="T53" fmla="*/ 92 h 122"/>
                      <a:gd name="T54" fmla="*/ 130 w 265"/>
                      <a:gd name="T55" fmla="*/ 87 h 122"/>
                      <a:gd name="T56" fmla="*/ 153 w 265"/>
                      <a:gd name="T57" fmla="*/ 85 h 122"/>
                      <a:gd name="T58" fmla="*/ 173 w 265"/>
                      <a:gd name="T59" fmla="*/ 78 h 122"/>
                      <a:gd name="T60" fmla="*/ 193 w 265"/>
                      <a:gd name="T61" fmla="*/ 71 h 122"/>
                      <a:gd name="T62" fmla="*/ 206 w 265"/>
                      <a:gd name="T63" fmla="*/ 70 h 122"/>
                      <a:gd name="T64" fmla="*/ 217 w 265"/>
                      <a:gd name="T65" fmla="*/ 62 h 122"/>
                      <a:gd name="T66" fmla="*/ 232 w 265"/>
                      <a:gd name="T67" fmla="*/ 57 h 122"/>
                      <a:gd name="T68" fmla="*/ 244 w 265"/>
                      <a:gd name="T69" fmla="*/ 56 h 122"/>
                      <a:gd name="T70" fmla="*/ 263 w 265"/>
                      <a:gd name="T71" fmla="*/ 53 h 122"/>
                      <a:gd name="T72" fmla="*/ 263 w 265"/>
                      <a:gd name="T73" fmla="*/ 35 h 122"/>
                      <a:gd name="T74" fmla="*/ 256 w 265"/>
                      <a:gd name="T75" fmla="*/ 15 h 122"/>
                      <a:gd name="T76" fmla="*/ 242 w 265"/>
                      <a:gd name="T77" fmla="*/ 5 h 122"/>
                      <a:gd name="T78" fmla="*/ 217 w 265"/>
                      <a:gd name="T79" fmla="*/ 0 h 12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5"/>
                      <a:gd name="T121" fmla="*/ 0 h 122"/>
                      <a:gd name="T122" fmla="*/ 265 w 265"/>
                      <a:gd name="T123" fmla="*/ 122 h 12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5" h="122">
                        <a:moveTo>
                          <a:pt x="217" y="0"/>
                        </a:moveTo>
                        <a:lnTo>
                          <a:pt x="210" y="7"/>
                        </a:lnTo>
                        <a:lnTo>
                          <a:pt x="202" y="11"/>
                        </a:lnTo>
                        <a:lnTo>
                          <a:pt x="198" y="14"/>
                        </a:lnTo>
                        <a:lnTo>
                          <a:pt x="191" y="16"/>
                        </a:lnTo>
                        <a:lnTo>
                          <a:pt x="182" y="16"/>
                        </a:lnTo>
                        <a:lnTo>
                          <a:pt x="175" y="15"/>
                        </a:lnTo>
                        <a:lnTo>
                          <a:pt x="165" y="15"/>
                        </a:lnTo>
                        <a:lnTo>
                          <a:pt x="151" y="17"/>
                        </a:lnTo>
                        <a:lnTo>
                          <a:pt x="141" y="21"/>
                        </a:lnTo>
                        <a:lnTo>
                          <a:pt x="134" y="26"/>
                        </a:lnTo>
                        <a:lnTo>
                          <a:pt x="127" y="31"/>
                        </a:lnTo>
                        <a:lnTo>
                          <a:pt x="120" y="37"/>
                        </a:lnTo>
                        <a:lnTo>
                          <a:pt x="113" y="44"/>
                        </a:lnTo>
                        <a:lnTo>
                          <a:pt x="102" y="47"/>
                        </a:lnTo>
                        <a:lnTo>
                          <a:pt x="78" y="55"/>
                        </a:lnTo>
                        <a:lnTo>
                          <a:pt x="66" y="54"/>
                        </a:lnTo>
                        <a:lnTo>
                          <a:pt x="57" y="52"/>
                        </a:lnTo>
                        <a:lnTo>
                          <a:pt x="43" y="51"/>
                        </a:lnTo>
                        <a:lnTo>
                          <a:pt x="35" y="52"/>
                        </a:lnTo>
                        <a:lnTo>
                          <a:pt x="29" y="55"/>
                        </a:lnTo>
                        <a:lnTo>
                          <a:pt x="21" y="60"/>
                        </a:lnTo>
                        <a:lnTo>
                          <a:pt x="16" y="63"/>
                        </a:lnTo>
                        <a:lnTo>
                          <a:pt x="11" y="67"/>
                        </a:lnTo>
                        <a:lnTo>
                          <a:pt x="0" y="91"/>
                        </a:lnTo>
                        <a:lnTo>
                          <a:pt x="3" y="102"/>
                        </a:lnTo>
                        <a:lnTo>
                          <a:pt x="4" y="109"/>
                        </a:lnTo>
                        <a:lnTo>
                          <a:pt x="7" y="114"/>
                        </a:lnTo>
                        <a:lnTo>
                          <a:pt x="11" y="115"/>
                        </a:lnTo>
                        <a:lnTo>
                          <a:pt x="20" y="112"/>
                        </a:lnTo>
                        <a:lnTo>
                          <a:pt x="21" y="118"/>
                        </a:lnTo>
                        <a:lnTo>
                          <a:pt x="25" y="120"/>
                        </a:lnTo>
                        <a:lnTo>
                          <a:pt x="30" y="121"/>
                        </a:lnTo>
                        <a:lnTo>
                          <a:pt x="40" y="117"/>
                        </a:lnTo>
                        <a:lnTo>
                          <a:pt x="51" y="117"/>
                        </a:lnTo>
                        <a:lnTo>
                          <a:pt x="57" y="116"/>
                        </a:lnTo>
                        <a:lnTo>
                          <a:pt x="68" y="109"/>
                        </a:lnTo>
                        <a:lnTo>
                          <a:pt x="68" y="105"/>
                        </a:lnTo>
                        <a:lnTo>
                          <a:pt x="67" y="102"/>
                        </a:lnTo>
                        <a:lnTo>
                          <a:pt x="65" y="101"/>
                        </a:lnTo>
                        <a:lnTo>
                          <a:pt x="61" y="100"/>
                        </a:lnTo>
                        <a:lnTo>
                          <a:pt x="61" y="97"/>
                        </a:lnTo>
                        <a:lnTo>
                          <a:pt x="58" y="94"/>
                        </a:lnTo>
                        <a:lnTo>
                          <a:pt x="54" y="95"/>
                        </a:lnTo>
                        <a:lnTo>
                          <a:pt x="51" y="96"/>
                        </a:lnTo>
                        <a:lnTo>
                          <a:pt x="51" y="92"/>
                        </a:lnTo>
                        <a:lnTo>
                          <a:pt x="49" y="90"/>
                        </a:lnTo>
                        <a:lnTo>
                          <a:pt x="54" y="86"/>
                        </a:lnTo>
                        <a:lnTo>
                          <a:pt x="58" y="84"/>
                        </a:lnTo>
                        <a:lnTo>
                          <a:pt x="62" y="84"/>
                        </a:lnTo>
                        <a:lnTo>
                          <a:pt x="66" y="84"/>
                        </a:lnTo>
                        <a:lnTo>
                          <a:pt x="73" y="87"/>
                        </a:lnTo>
                        <a:lnTo>
                          <a:pt x="80" y="88"/>
                        </a:lnTo>
                        <a:lnTo>
                          <a:pt x="89" y="92"/>
                        </a:lnTo>
                        <a:lnTo>
                          <a:pt x="120" y="87"/>
                        </a:lnTo>
                        <a:lnTo>
                          <a:pt x="130" y="87"/>
                        </a:lnTo>
                        <a:lnTo>
                          <a:pt x="141" y="87"/>
                        </a:lnTo>
                        <a:lnTo>
                          <a:pt x="153" y="85"/>
                        </a:lnTo>
                        <a:lnTo>
                          <a:pt x="163" y="83"/>
                        </a:lnTo>
                        <a:lnTo>
                          <a:pt x="173" y="78"/>
                        </a:lnTo>
                        <a:lnTo>
                          <a:pt x="184" y="74"/>
                        </a:lnTo>
                        <a:lnTo>
                          <a:pt x="193" y="71"/>
                        </a:lnTo>
                        <a:lnTo>
                          <a:pt x="199" y="71"/>
                        </a:lnTo>
                        <a:lnTo>
                          <a:pt x="206" y="70"/>
                        </a:lnTo>
                        <a:lnTo>
                          <a:pt x="210" y="69"/>
                        </a:lnTo>
                        <a:lnTo>
                          <a:pt x="217" y="62"/>
                        </a:lnTo>
                        <a:lnTo>
                          <a:pt x="226" y="58"/>
                        </a:lnTo>
                        <a:lnTo>
                          <a:pt x="232" y="57"/>
                        </a:lnTo>
                        <a:lnTo>
                          <a:pt x="236" y="56"/>
                        </a:lnTo>
                        <a:lnTo>
                          <a:pt x="244" y="56"/>
                        </a:lnTo>
                        <a:lnTo>
                          <a:pt x="251" y="55"/>
                        </a:lnTo>
                        <a:lnTo>
                          <a:pt x="263" y="53"/>
                        </a:lnTo>
                        <a:lnTo>
                          <a:pt x="264" y="43"/>
                        </a:lnTo>
                        <a:lnTo>
                          <a:pt x="263" y="35"/>
                        </a:lnTo>
                        <a:lnTo>
                          <a:pt x="261" y="23"/>
                        </a:lnTo>
                        <a:lnTo>
                          <a:pt x="256" y="15"/>
                        </a:lnTo>
                        <a:lnTo>
                          <a:pt x="250" y="9"/>
                        </a:lnTo>
                        <a:lnTo>
                          <a:pt x="242" y="5"/>
                        </a:lnTo>
                        <a:lnTo>
                          <a:pt x="230" y="1"/>
                        </a:lnTo>
                        <a:lnTo>
                          <a:pt x="217" y="0"/>
                        </a:lnTo>
                      </a:path>
                    </a:pathLst>
                  </a:custGeom>
                  <a:solidFill>
                    <a:srgbClr val="FFE0C0"/>
                  </a:solidFill>
                  <a:ln w="12700" cap="rnd" cmpd="sng">
                    <a:solidFill>
                      <a:srgbClr val="804000"/>
                    </a:solidFill>
                    <a:prstDash val="solid"/>
                    <a:round/>
                    <a:headEnd type="none" w="med" len="med"/>
                    <a:tailEnd type="none" w="med" len="med"/>
                  </a:ln>
                </p:spPr>
                <p:txBody>
                  <a:bodyPr/>
                  <a:lstStyle/>
                  <a:p>
                    <a:endParaRPr lang="zh-CN" altLang="en-US"/>
                  </a:p>
                </p:txBody>
              </p:sp>
              <p:sp>
                <p:nvSpPr>
                  <p:cNvPr id="26" name="Freeform 837"/>
                  <p:cNvSpPr>
                    <a:spLocks/>
                  </p:cNvSpPr>
                  <p:nvPr/>
                </p:nvSpPr>
                <p:spPr bwMode="auto">
                  <a:xfrm>
                    <a:off x="3646" y="2603"/>
                    <a:ext cx="145" cy="58"/>
                  </a:xfrm>
                  <a:custGeom>
                    <a:avLst/>
                    <a:gdLst>
                      <a:gd name="T0" fmla="*/ 87 w 145"/>
                      <a:gd name="T1" fmla="*/ 9 h 58"/>
                      <a:gd name="T2" fmla="*/ 83 w 145"/>
                      <a:gd name="T3" fmla="*/ 19 h 58"/>
                      <a:gd name="T4" fmla="*/ 83 w 145"/>
                      <a:gd name="T5" fmla="*/ 23 h 58"/>
                      <a:gd name="T6" fmla="*/ 86 w 145"/>
                      <a:gd name="T7" fmla="*/ 24 h 58"/>
                      <a:gd name="T8" fmla="*/ 91 w 145"/>
                      <a:gd name="T9" fmla="*/ 24 h 58"/>
                      <a:gd name="T10" fmla="*/ 98 w 145"/>
                      <a:gd name="T11" fmla="*/ 24 h 58"/>
                      <a:gd name="T12" fmla="*/ 104 w 145"/>
                      <a:gd name="T13" fmla="*/ 24 h 58"/>
                      <a:gd name="T14" fmla="*/ 111 w 145"/>
                      <a:gd name="T15" fmla="*/ 24 h 58"/>
                      <a:gd name="T16" fmla="*/ 120 w 145"/>
                      <a:gd name="T17" fmla="*/ 23 h 58"/>
                      <a:gd name="T18" fmla="*/ 130 w 145"/>
                      <a:gd name="T19" fmla="*/ 21 h 58"/>
                      <a:gd name="T20" fmla="*/ 135 w 145"/>
                      <a:gd name="T21" fmla="*/ 19 h 58"/>
                      <a:gd name="T22" fmla="*/ 138 w 145"/>
                      <a:gd name="T23" fmla="*/ 16 h 58"/>
                      <a:gd name="T24" fmla="*/ 140 w 145"/>
                      <a:gd name="T25" fmla="*/ 11 h 58"/>
                      <a:gd name="T26" fmla="*/ 141 w 145"/>
                      <a:gd name="T27" fmla="*/ 0 h 58"/>
                      <a:gd name="T28" fmla="*/ 143 w 145"/>
                      <a:gd name="T29" fmla="*/ 8 h 58"/>
                      <a:gd name="T30" fmla="*/ 144 w 145"/>
                      <a:gd name="T31" fmla="*/ 16 h 58"/>
                      <a:gd name="T32" fmla="*/ 143 w 145"/>
                      <a:gd name="T33" fmla="*/ 24 h 58"/>
                      <a:gd name="T34" fmla="*/ 127 w 145"/>
                      <a:gd name="T35" fmla="*/ 27 h 58"/>
                      <a:gd name="T36" fmla="*/ 119 w 145"/>
                      <a:gd name="T37" fmla="*/ 27 h 58"/>
                      <a:gd name="T38" fmla="*/ 108 w 145"/>
                      <a:gd name="T39" fmla="*/ 29 h 58"/>
                      <a:gd name="T40" fmla="*/ 97 w 145"/>
                      <a:gd name="T41" fmla="*/ 33 h 58"/>
                      <a:gd name="T42" fmla="*/ 94 w 145"/>
                      <a:gd name="T43" fmla="*/ 37 h 58"/>
                      <a:gd name="T44" fmla="*/ 90 w 145"/>
                      <a:gd name="T45" fmla="*/ 41 h 58"/>
                      <a:gd name="T46" fmla="*/ 86 w 145"/>
                      <a:gd name="T47" fmla="*/ 41 h 58"/>
                      <a:gd name="T48" fmla="*/ 77 w 145"/>
                      <a:gd name="T49" fmla="*/ 42 h 58"/>
                      <a:gd name="T50" fmla="*/ 71 w 145"/>
                      <a:gd name="T51" fmla="*/ 43 h 58"/>
                      <a:gd name="T52" fmla="*/ 60 w 145"/>
                      <a:gd name="T53" fmla="*/ 46 h 58"/>
                      <a:gd name="T54" fmla="*/ 46 w 145"/>
                      <a:gd name="T55" fmla="*/ 52 h 58"/>
                      <a:gd name="T56" fmla="*/ 31 w 145"/>
                      <a:gd name="T57" fmla="*/ 56 h 58"/>
                      <a:gd name="T58" fmla="*/ 21 w 145"/>
                      <a:gd name="T59" fmla="*/ 56 h 58"/>
                      <a:gd name="T60" fmla="*/ 0 w 145"/>
                      <a:gd name="T61" fmla="*/ 57 h 58"/>
                      <a:gd name="T62" fmla="*/ 4 w 145"/>
                      <a:gd name="T63" fmla="*/ 48 h 58"/>
                      <a:gd name="T64" fmla="*/ 14 w 145"/>
                      <a:gd name="T65" fmla="*/ 49 h 58"/>
                      <a:gd name="T66" fmla="*/ 26 w 145"/>
                      <a:gd name="T67" fmla="*/ 48 h 58"/>
                      <a:gd name="T68" fmla="*/ 37 w 145"/>
                      <a:gd name="T69" fmla="*/ 46 h 58"/>
                      <a:gd name="T70" fmla="*/ 51 w 145"/>
                      <a:gd name="T71" fmla="*/ 41 h 58"/>
                      <a:gd name="T72" fmla="*/ 64 w 145"/>
                      <a:gd name="T73" fmla="*/ 35 h 58"/>
                      <a:gd name="T74" fmla="*/ 72 w 145"/>
                      <a:gd name="T75" fmla="*/ 31 h 58"/>
                      <a:gd name="T76" fmla="*/ 74 w 145"/>
                      <a:gd name="T77" fmla="*/ 25 h 58"/>
                      <a:gd name="T78" fmla="*/ 76 w 145"/>
                      <a:gd name="T79" fmla="*/ 19 h 58"/>
                      <a:gd name="T80" fmla="*/ 80 w 145"/>
                      <a:gd name="T81" fmla="*/ 14 h 58"/>
                      <a:gd name="T82" fmla="*/ 87 w 145"/>
                      <a:gd name="T83" fmla="*/ 9 h 5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5"/>
                      <a:gd name="T127" fmla="*/ 0 h 58"/>
                      <a:gd name="T128" fmla="*/ 145 w 145"/>
                      <a:gd name="T129" fmla="*/ 58 h 5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5" h="58">
                        <a:moveTo>
                          <a:pt x="87" y="9"/>
                        </a:moveTo>
                        <a:lnTo>
                          <a:pt x="83" y="19"/>
                        </a:lnTo>
                        <a:lnTo>
                          <a:pt x="83" y="23"/>
                        </a:lnTo>
                        <a:lnTo>
                          <a:pt x="86" y="24"/>
                        </a:lnTo>
                        <a:lnTo>
                          <a:pt x="91" y="24"/>
                        </a:lnTo>
                        <a:lnTo>
                          <a:pt x="98" y="24"/>
                        </a:lnTo>
                        <a:lnTo>
                          <a:pt x="104" y="24"/>
                        </a:lnTo>
                        <a:lnTo>
                          <a:pt x="111" y="24"/>
                        </a:lnTo>
                        <a:lnTo>
                          <a:pt x="120" y="23"/>
                        </a:lnTo>
                        <a:lnTo>
                          <a:pt x="130" y="21"/>
                        </a:lnTo>
                        <a:lnTo>
                          <a:pt x="135" y="19"/>
                        </a:lnTo>
                        <a:lnTo>
                          <a:pt x="138" y="16"/>
                        </a:lnTo>
                        <a:lnTo>
                          <a:pt x="140" y="11"/>
                        </a:lnTo>
                        <a:lnTo>
                          <a:pt x="141" y="0"/>
                        </a:lnTo>
                        <a:lnTo>
                          <a:pt x="143" y="8"/>
                        </a:lnTo>
                        <a:lnTo>
                          <a:pt x="144" y="16"/>
                        </a:lnTo>
                        <a:lnTo>
                          <a:pt x="143" y="24"/>
                        </a:lnTo>
                        <a:lnTo>
                          <a:pt x="127" y="27"/>
                        </a:lnTo>
                        <a:lnTo>
                          <a:pt x="119" y="27"/>
                        </a:lnTo>
                        <a:lnTo>
                          <a:pt x="108" y="29"/>
                        </a:lnTo>
                        <a:lnTo>
                          <a:pt x="97" y="33"/>
                        </a:lnTo>
                        <a:lnTo>
                          <a:pt x="94" y="37"/>
                        </a:lnTo>
                        <a:lnTo>
                          <a:pt x="90" y="41"/>
                        </a:lnTo>
                        <a:lnTo>
                          <a:pt x="86" y="41"/>
                        </a:lnTo>
                        <a:lnTo>
                          <a:pt x="77" y="42"/>
                        </a:lnTo>
                        <a:lnTo>
                          <a:pt x="71" y="43"/>
                        </a:lnTo>
                        <a:lnTo>
                          <a:pt x="60" y="46"/>
                        </a:lnTo>
                        <a:lnTo>
                          <a:pt x="46" y="52"/>
                        </a:lnTo>
                        <a:lnTo>
                          <a:pt x="31" y="56"/>
                        </a:lnTo>
                        <a:lnTo>
                          <a:pt x="21" y="56"/>
                        </a:lnTo>
                        <a:lnTo>
                          <a:pt x="0" y="57"/>
                        </a:lnTo>
                        <a:lnTo>
                          <a:pt x="4" y="48"/>
                        </a:lnTo>
                        <a:lnTo>
                          <a:pt x="14" y="49"/>
                        </a:lnTo>
                        <a:lnTo>
                          <a:pt x="26" y="48"/>
                        </a:lnTo>
                        <a:lnTo>
                          <a:pt x="37" y="46"/>
                        </a:lnTo>
                        <a:lnTo>
                          <a:pt x="51" y="41"/>
                        </a:lnTo>
                        <a:lnTo>
                          <a:pt x="64" y="35"/>
                        </a:lnTo>
                        <a:lnTo>
                          <a:pt x="72" y="31"/>
                        </a:lnTo>
                        <a:lnTo>
                          <a:pt x="74" y="25"/>
                        </a:lnTo>
                        <a:lnTo>
                          <a:pt x="76" y="19"/>
                        </a:lnTo>
                        <a:lnTo>
                          <a:pt x="80" y="14"/>
                        </a:lnTo>
                        <a:lnTo>
                          <a:pt x="87" y="9"/>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7" name="Freeform 838"/>
                  <p:cNvSpPr>
                    <a:spLocks/>
                  </p:cNvSpPr>
                  <p:nvPr/>
                </p:nvSpPr>
                <p:spPr bwMode="auto">
                  <a:xfrm>
                    <a:off x="3528" y="2646"/>
                    <a:ext cx="55" cy="51"/>
                  </a:xfrm>
                  <a:custGeom>
                    <a:avLst/>
                    <a:gdLst>
                      <a:gd name="T0" fmla="*/ 33 w 55"/>
                      <a:gd name="T1" fmla="*/ 0 h 51"/>
                      <a:gd name="T2" fmla="*/ 31 w 55"/>
                      <a:gd name="T3" fmla="*/ 11 h 51"/>
                      <a:gd name="T4" fmla="*/ 28 w 55"/>
                      <a:gd name="T5" fmla="*/ 17 h 51"/>
                      <a:gd name="T6" fmla="*/ 25 w 55"/>
                      <a:gd name="T7" fmla="*/ 22 h 51"/>
                      <a:gd name="T8" fmla="*/ 25 w 55"/>
                      <a:gd name="T9" fmla="*/ 26 h 51"/>
                      <a:gd name="T10" fmla="*/ 26 w 55"/>
                      <a:gd name="T11" fmla="*/ 30 h 51"/>
                      <a:gd name="T12" fmla="*/ 27 w 55"/>
                      <a:gd name="T13" fmla="*/ 37 h 51"/>
                      <a:gd name="T14" fmla="*/ 28 w 55"/>
                      <a:gd name="T15" fmla="*/ 41 h 51"/>
                      <a:gd name="T16" fmla="*/ 31 w 55"/>
                      <a:gd name="T17" fmla="*/ 42 h 51"/>
                      <a:gd name="T18" fmla="*/ 33 w 55"/>
                      <a:gd name="T19" fmla="*/ 41 h 51"/>
                      <a:gd name="T20" fmla="*/ 37 w 55"/>
                      <a:gd name="T21" fmla="*/ 39 h 51"/>
                      <a:gd name="T22" fmla="*/ 39 w 55"/>
                      <a:gd name="T23" fmla="*/ 37 h 51"/>
                      <a:gd name="T24" fmla="*/ 40 w 55"/>
                      <a:gd name="T25" fmla="*/ 33 h 51"/>
                      <a:gd name="T26" fmla="*/ 41 w 55"/>
                      <a:gd name="T27" fmla="*/ 29 h 51"/>
                      <a:gd name="T28" fmla="*/ 40 w 55"/>
                      <a:gd name="T29" fmla="*/ 21 h 51"/>
                      <a:gd name="T30" fmla="*/ 42 w 55"/>
                      <a:gd name="T31" fmla="*/ 17 h 51"/>
                      <a:gd name="T32" fmla="*/ 54 w 55"/>
                      <a:gd name="T33" fmla="*/ 16 h 51"/>
                      <a:gd name="T34" fmla="*/ 50 w 55"/>
                      <a:gd name="T35" fmla="*/ 17 h 51"/>
                      <a:gd name="T36" fmla="*/ 46 w 55"/>
                      <a:gd name="T37" fmla="*/ 21 h 51"/>
                      <a:gd name="T38" fmla="*/ 43 w 55"/>
                      <a:gd name="T39" fmla="*/ 21 h 51"/>
                      <a:gd name="T40" fmla="*/ 42 w 55"/>
                      <a:gd name="T41" fmla="*/ 24 h 51"/>
                      <a:gd name="T42" fmla="*/ 43 w 55"/>
                      <a:gd name="T43" fmla="*/ 28 h 51"/>
                      <a:gd name="T44" fmla="*/ 42 w 55"/>
                      <a:gd name="T45" fmla="*/ 32 h 51"/>
                      <a:gd name="T46" fmla="*/ 42 w 55"/>
                      <a:gd name="T47" fmla="*/ 35 h 51"/>
                      <a:gd name="T48" fmla="*/ 44 w 55"/>
                      <a:gd name="T49" fmla="*/ 37 h 51"/>
                      <a:gd name="T50" fmla="*/ 51 w 55"/>
                      <a:gd name="T51" fmla="*/ 35 h 51"/>
                      <a:gd name="T52" fmla="*/ 46 w 55"/>
                      <a:gd name="T53" fmla="*/ 39 h 51"/>
                      <a:gd name="T54" fmla="*/ 45 w 55"/>
                      <a:gd name="T55" fmla="*/ 45 h 51"/>
                      <a:gd name="T56" fmla="*/ 44 w 55"/>
                      <a:gd name="T57" fmla="*/ 46 h 51"/>
                      <a:gd name="T58" fmla="*/ 38 w 55"/>
                      <a:gd name="T59" fmla="*/ 46 h 51"/>
                      <a:gd name="T60" fmla="*/ 28 w 55"/>
                      <a:gd name="T61" fmla="*/ 50 h 51"/>
                      <a:gd name="T62" fmla="*/ 20 w 55"/>
                      <a:gd name="T63" fmla="*/ 48 h 51"/>
                      <a:gd name="T64" fmla="*/ 18 w 55"/>
                      <a:gd name="T65" fmla="*/ 42 h 51"/>
                      <a:gd name="T66" fmla="*/ 12 w 55"/>
                      <a:gd name="T67" fmla="*/ 44 h 51"/>
                      <a:gd name="T68" fmla="*/ 7 w 55"/>
                      <a:gd name="T69" fmla="*/ 44 h 51"/>
                      <a:gd name="T70" fmla="*/ 4 w 55"/>
                      <a:gd name="T71" fmla="*/ 40 h 51"/>
                      <a:gd name="T72" fmla="*/ 8 w 55"/>
                      <a:gd name="T73" fmla="*/ 38 h 51"/>
                      <a:gd name="T74" fmla="*/ 12 w 55"/>
                      <a:gd name="T75" fmla="*/ 35 h 51"/>
                      <a:gd name="T76" fmla="*/ 10 w 55"/>
                      <a:gd name="T77" fmla="*/ 30 h 51"/>
                      <a:gd name="T78" fmla="*/ 0 w 55"/>
                      <a:gd name="T79" fmla="*/ 23 h 51"/>
                      <a:gd name="T80" fmla="*/ 2 w 55"/>
                      <a:gd name="T81" fmla="*/ 18 h 51"/>
                      <a:gd name="T82" fmla="*/ 6 w 55"/>
                      <a:gd name="T83" fmla="*/ 22 h 51"/>
                      <a:gd name="T84" fmla="*/ 22 w 55"/>
                      <a:gd name="T85" fmla="*/ 21 h 51"/>
                      <a:gd name="T86" fmla="*/ 26 w 55"/>
                      <a:gd name="T87" fmla="*/ 15 h 51"/>
                      <a:gd name="T88" fmla="*/ 29 w 55"/>
                      <a:gd name="T89" fmla="*/ 8 h 51"/>
                      <a:gd name="T90" fmla="*/ 33 w 55"/>
                      <a:gd name="T91" fmla="*/ 0 h 5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5"/>
                      <a:gd name="T139" fmla="*/ 0 h 51"/>
                      <a:gd name="T140" fmla="*/ 55 w 55"/>
                      <a:gd name="T141" fmla="*/ 51 h 5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5" h="51">
                        <a:moveTo>
                          <a:pt x="33" y="0"/>
                        </a:moveTo>
                        <a:lnTo>
                          <a:pt x="31" y="11"/>
                        </a:lnTo>
                        <a:lnTo>
                          <a:pt x="28" y="17"/>
                        </a:lnTo>
                        <a:lnTo>
                          <a:pt x="25" y="22"/>
                        </a:lnTo>
                        <a:lnTo>
                          <a:pt x="25" y="26"/>
                        </a:lnTo>
                        <a:lnTo>
                          <a:pt x="26" y="30"/>
                        </a:lnTo>
                        <a:lnTo>
                          <a:pt x="27" y="37"/>
                        </a:lnTo>
                        <a:lnTo>
                          <a:pt x="28" y="41"/>
                        </a:lnTo>
                        <a:lnTo>
                          <a:pt x="31" y="42"/>
                        </a:lnTo>
                        <a:lnTo>
                          <a:pt x="33" y="41"/>
                        </a:lnTo>
                        <a:lnTo>
                          <a:pt x="37" y="39"/>
                        </a:lnTo>
                        <a:lnTo>
                          <a:pt x="39" y="37"/>
                        </a:lnTo>
                        <a:lnTo>
                          <a:pt x="40" y="33"/>
                        </a:lnTo>
                        <a:lnTo>
                          <a:pt x="41" y="29"/>
                        </a:lnTo>
                        <a:lnTo>
                          <a:pt x="40" y="21"/>
                        </a:lnTo>
                        <a:lnTo>
                          <a:pt x="42" y="17"/>
                        </a:lnTo>
                        <a:lnTo>
                          <a:pt x="54" y="16"/>
                        </a:lnTo>
                        <a:lnTo>
                          <a:pt x="50" y="17"/>
                        </a:lnTo>
                        <a:lnTo>
                          <a:pt x="46" y="21"/>
                        </a:lnTo>
                        <a:lnTo>
                          <a:pt x="43" y="21"/>
                        </a:lnTo>
                        <a:lnTo>
                          <a:pt x="42" y="24"/>
                        </a:lnTo>
                        <a:lnTo>
                          <a:pt x="43" y="28"/>
                        </a:lnTo>
                        <a:lnTo>
                          <a:pt x="42" y="32"/>
                        </a:lnTo>
                        <a:lnTo>
                          <a:pt x="42" y="35"/>
                        </a:lnTo>
                        <a:lnTo>
                          <a:pt x="44" y="37"/>
                        </a:lnTo>
                        <a:lnTo>
                          <a:pt x="51" y="35"/>
                        </a:lnTo>
                        <a:lnTo>
                          <a:pt x="46" y="39"/>
                        </a:lnTo>
                        <a:lnTo>
                          <a:pt x="45" y="45"/>
                        </a:lnTo>
                        <a:lnTo>
                          <a:pt x="44" y="46"/>
                        </a:lnTo>
                        <a:lnTo>
                          <a:pt x="38" y="46"/>
                        </a:lnTo>
                        <a:lnTo>
                          <a:pt x="28" y="50"/>
                        </a:lnTo>
                        <a:lnTo>
                          <a:pt x="20" y="48"/>
                        </a:lnTo>
                        <a:lnTo>
                          <a:pt x="18" y="42"/>
                        </a:lnTo>
                        <a:lnTo>
                          <a:pt x="12" y="44"/>
                        </a:lnTo>
                        <a:lnTo>
                          <a:pt x="7" y="44"/>
                        </a:lnTo>
                        <a:lnTo>
                          <a:pt x="4" y="40"/>
                        </a:lnTo>
                        <a:lnTo>
                          <a:pt x="8" y="38"/>
                        </a:lnTo>
                        <a:lnTo>
                          <a:pt x="12" y="35"/>
                        </a:lnTo>
                        <a:lnTo>
                          <a:pt x="10" y="30"/>
                        </a:lnTo>
                        <a:lnTo>
                          <a:pt x="0" y="23"/>
                        </a:lnTo>
                        <a:lnTo>
                          <a:pt x="2" y="18"/>
                        </a:lnTo>
                        <a:lnTo>
                          <a:pt x="6" y="22"/>
                        </a:lnTo>
                        <a:lnTo>
                          <a:pt x="22" y="21"/>
                        </a:lnTo>
                        <a:lnTo>
                          <a:pt x="26" y="15"/>
                        </a:lnTo>
                        <a:lnTo>
                          <a:pt x="29" y="8"/>
                        </a:lnTo>
                        <a:lnTo>
                          <a:pt x="33" y="0"/>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8" name="Freeform 839"/>
                  <p:cNvSpPr>
                    <a:spLocks/>
                  </p:cNvSpPr>
                  <p:nvPr/>
                </p:nvSpPr>
                <p:spPr bwMode="auto">
                  <a:xfrm>
                    <a:off x="3597" y="2642"/>
                    <a:ext cx="24" cy="25"/>
                  </a:xfrm>
                  <a:custGeom>
                    <a:avLst/>
                    <a:gdLst>
                      <a:gd name="T0" fmla="*/ 0 w 24"/>
                      <a:gd name="T1" fmla="*/ 17 h 25"/>
                      <a:gd name="T2" fmla="*/ 6 w 24"/>
                      <a:gd name="T3" fmla="*/ 16 h 25"/>
                      <a:gd name="T4" fmla="*/ 15 w 24"/>
                      <a:gd name="T5" fmla="*/ 13 h 25"/>
                      <a:gd name="T6" fmla="*/ 17 w 24"/>
                      <a:gd name="T7" fmla="*/ 9 h 25"/>
                      <a:gd name="T8" fmla="*/ 17 w 24"/>
                      <a:gd name="T9" fmla="*/ 6 h 25"/>
                      <a:gd name="T10" fmla="*/ 17 w 24"/>
                      <a:gd name="T11" fmla="*/ 0 h 25"/>
                      <a:gd name="T12" fmla="*/ 20 w 24"/>
                      <a:gd name="T13" fmla="*/ 4 h 25"/>
                      <a:gd name="T14" fmla="*/ 22 w 24"/>
                      <a:gd name="T15" fmla="*/ 10 h 25"/>
                      <a:gd name="T16" fmla="*/ 23 w 24"/>
                      <a:gd name="T17" fmla="*/ 16 h 25"/>
                      <a:gd name="T18" fmla="*/ 23 w 24"/>
                      <a:gd name="T19" fmla="*/ 21 h 25"/>
                      <a:gd name="T20" fmla="*/ 20 w 24"/>
                      <a:gd name="T21" fmla="*/ 22 h 25"/>
                      <a:gd name="T22" fmla="*/ 16 w 24"/>
                      <a:gd name="T23" fmla="*/ 24 h 25"/>
                      <a:gd name="T24" fmla="*/ 10 w 24"/>
                      <a:gd name="T25" fmla="*/ 22 h 25"/>
                      <a:gd name="T26" fmla="*/ 0 w 24"/>
                      <a:gd name="T27" fmla="*/ 17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
                      <a:gd name="T43" fmla="*/ 0 h 25"/>
                      <a:gd name="T44" fmla="*/ 24 w 24"/>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 h="25">
                        <a:moveTo>
                          <a:pt x="0" y="17"/>
                        </a:moveTo>
                        <a:lnTo>
                          <a:pt x="6" y="16"/>
                        </a:lnTo>
                        <a:lnTo>
                          <a:pt x="15" y="13"/>
                        </a:lnTo>
                        <a:lnTo>
                          <a:pt x="17" y="9"/>
                        </a:lnTo>
                        <a:lnTo>
                          <a:pt x="17" y="6"/>
                        </a:lnTo>
                        <a:lnTo>
                          <a:pt x="17" y="0"/>
                        </a:lnTo>
                        <a:lnTo>
                          <a:pt x="20" y="4"/>
                        </a:lnTo>
                        <a:lnTo>
                          <a:pt x="22" y="10"/>
                        </a:lnTo>
                        <a:lnTo>
                          <a:pt x="23" y="16"/>
                        </a:lnTo>
                        <a:lnTo>
                          <a:pt x="23" y="21"/>
                        </a:lnTo>
                        <a:lnTo>
                          <a:pt x="20" y="22"/>
                        </a:lnTo>
                        <a:lnTo>
                          <a:pt x="16" y="24"/>
                        </a:lnTo>
                        <a:lnTo>
                          <a:pt x="10" y="22"/>
                        </a:lnTo>
                        <a:lnTo>
                          <a:pt x="0" y="17"/>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29" name="Freeform 840"/>
                  <p:cNvSpPr>
                    <a:spLocks/>
                  </p:cNvSpPr>
                  <p:nvPr/>
                </p:nvSpPr>
                <p:spPr bwMode="auto">
                  <a:xfrm>
                    <a:off x="3606" y="2618"/>
                    <a:ext cx="55" cy="49"/>
                  </a:xfrm>
                  <a:custGeom>
                    <a:avLst/>
                    <a:gdLst>
                      <a:gd name="T0" fmla="*/ 10 w 55"/>
                      <a:gd name="T1" fmla="*/ 7 h 49"/>
                      <a:gd name="T2" fmla="*/ 2 w 55"/>
                      <a:gd name="T3" fmla="*/ 9 h 49"/>
                      <a:gd name="T4" fmla="*/ 0 w 55"/>
                      <a:gd name="T5" fmla="*/ 11 h 49"/>
                      <a:gd name="T6" fmla="*/ 6 w 55"/>
                      <a:gd name="T7" fmla="*/ 17 h 49"/>
                      <a:gd name="T8" fmla="*/ 10 w 55"/>
                      <a:gd name="T9" fmla="*/ 21 h 49"/>
                      <a:gd name="T10" fmla="*/ 16 w 55"/>
                      <a:gd name="T11" fmla="*/ 30 h 49"/>
                      <a:gd name="T12" fmla="*/ 17 w 55"/>
                      <a:gd name="T13" fmla="*/ 35 h 49"/>
                      <a:gd name="T14" fmla="*/ 17 w 55"/>
                      <a:gd name="T15" fmla="*/ 41 h 49"/>
                      <a:gd name="T16" fmla="*/ 15 w 55"/>
                      <a:gd name="T17" fmla="*/ 48 h 49"/>
                      <a:gd name="T18" fmla="*/ 23 w 55"/>
                      <a:gd name="T19" fmla="*/ 47 h 49"/>
                      <a:gd name="T20" fmla="*/ 41 w 55"/>
                      <a:gd name="T21" fmla="*/ 44 h 49"/>
                      <a:gd name="T22" fmla="*/ 49 w 55"/>
                      <a:gd name="T23" fmla="*/ 44 h 49"/>
                      <a:gd name="T24" fmla="*/ 53 w 55"/>
                      <a:gd name="T25" fmla="*/ 34 h 49"/>
                      <a:gd name="T26" fmla="*/ 54 w 55"/>
                      <a:gd name="T27" fmla="*/ 27 h 49"/>
                      <a:gd name="T28" fmla="*/ 52 w 55"/>
                      <a:gd name="T29" fmla="*/ 21 h 49"/>
                      <a:gd name="T30" fmla="*/ 50 w 55"/>
                      <a:gd name="T31" fmla="*/ 15 h 49"/>
                      <a:gd name="T32" fmla="*/ 46 w 55"/>
                      <a:gd name="T33" fmla="*/ 10 h 49"/>
                      <a:gd name="T34" fmla="*/ 42 w 55"/>
                      <a:gd name="T35" fmla="*/ 5 h 49"/>
                      <a:gd name="T36" fmla="*/ 37 w 55"/>
                      <a:gd name="T37" fmla="*/ 1 h 49"/>
                      <a:gd name="T38" fmla="*/ 32 w 55"/>
                      <a:gd name="T39" fmla="*/ 0 h 49"/>
                      <a:gd name="T40" fmla="*/ 10 w 55"/>
                      <a:gd name="T41" fmla="*/ 7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49"/>
                      <a:gd name="T65" fmla="*/ 55 w 55"/>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49">
                        <a:moveTo>
                          <a:pt x="10" y="7"/>
                        </a:moveTo>
                        <a:lnTo>
                          <a:pt x="2" y="9"/>
                        </a:lnTo>
                        <a:lnTo>
                          <a:pt x="0" y="11"/>
                        </a:lnTo>
                        <a:lnTo>
                          <a:pt x="6" y="17"/>
                        </a:lnTo>
                        <a:lnTo>
                          <a:pt x="10" y="21"/>
                        </a:lnTo>
                        <a:lnTo>
                          <a:pt x="16" y="30"/>
                        </a:lnTo>
                        <a:lnTo>
                          <a:pt x="17" y="35"/>
                        </a:lnTo>
                        <a:lnTo>
                          <a:pt x="17" y="41"/>
                        </a:lnTo>
                        <a:lnTo>
                          <a:pt x="15" y="48"/>
                        </a:lnTo>
                        <a:lnTo>
                          <a:pt x="23" y="47"/>
                        </a:lnTo>
                        <a:lnTo>
                          <a:pt x="41" y="44"/>
                        </a:lnTo>
                        <a:lnTo>
                          <a:pt x="49" y="44"/>
                        </a:lnTo>
                        <a:lnTo>
                          <a:pt x="53" y="34"/>
                        </a:lnTo>
                        <a:lnTo>
                          <a:pt x="54" y="27"/>
                        </a:lnTo>
                        <a:lnTo>
                          <a:pt x="52" y="21"/>
                        </a:lnTo>
                        <a:lnTo>
                          <a:pt x="50" y="15"/>
                        </a:lnTo>
                        <a:lnTo>
                          <a:pt x="46" y="10"/>
                        </a:lnTo>
                        <a:lnTo>
                          <a:pt x="42" y="5"/>
                        </a:lnTo>
                        <a:lnTo>
                          <a:pt x="37" y="1"/>
                        </a:lnTo>
                        <a:lnTo>
                          <a:pt x="32" y="0"/>
                        </a:lnTo>
                        <a:lnTo>
                          <a:pt x="10" y="7"/>
                        </a:lnTo>
                      </a:path>
                    </a:pathLst>
                  </a:custGeom>
                  <a:solidFill>
                    <a:srgbClr val="E0E0E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0" name="Freeform 841"/>
                  <p:cNvSpPr>
                    <a:spLocks/>
                  </p:cNvSpPr>
                  <p:nvPr/>
                </p:nvSpPr>
                <p:spPr bwMode="auto">
                  <a:xfrm>
                    <a:off x="3606" y="2632"/>
                    <a:ext cx="55" cy="37"/>
                  </a:xfrm>
                  <a:custGeom>
                    <a:avLst/>
                    <a:gdLst>
                      <a:gd name="T0" fmla="*/ 0 w 55"/>
                      <a:gd name="T1" fmla="*/ 0 h 37"/>
                      <a:gd name="T2" fmla="*/ 5 w 55"/>
                      <a:gd name="T3" fmla="*/ 4 h 37"/>
                      <a:gd name="T4" fmla="*/ 10 w 55"/>
                      <a:gd name="T5" fmla="*/ 10 h 37"/>
                      <a:gd name="T6" fmla="*/ 14 w 55"/>
                      <a:gd name="T7" fmla="*/ 15 h 37"/>
                      <a:gd name="T8" fmla="*/ 15 w 55"/>
                      <a:gd name="T9" fmla="*/ 19 h 37"/>
                      <a:gd name="T10" fmla="*/ 17 w 55"/>
                      <a:gd name="T11" fmla="*/ 26 h 37"/>
                      <a:gd name="T12" fmla="*/ 18 w 55"/>
                      <a:gd name="T13" fmla="*/ 31 h 37"/>
                      <a:gd name="T14" fmla="*/ 14 w 55"/>
                      <a:gd name="T15" fmla="*/ 36 h 37"/>
                      <a:gd name="T16" fmla="*/ 19 w 55"/>
                      <a:gd name="T17" fmla="*/ 36 h 37"/>
                      <a:gd name="T18" fmla="*/ 27 w 55"/>
                      <a:gd name="T19" fmla="*/ 35 h 37"/>
                      <a:gd name="T20" fmla="*/ 39 w 55"/>
                      <a:gd name="T21" fmla="*/ 33 h 37"/>
                      <a:gd name="T22" fmla="*/ 46 w 55"/>
                      <a:gd name="T23" fmla="*/ 33 h 37"/>
                      <a:gd name="T24" fmla="*/ 50 w 55"/>
                      <a:gd name="T25" fmla="*/ 31 h 37"/>
                      <a:gd name="T26" fmla="*/ 53 w 55"/>
                      <a:gd name="T27" fmla="*/ 23 h 37"/>
                      <a:gd name="T28" fmla="*/ 54 w 55"/>
                      <a:gd name="T29" fmla="*/ 15 h 37"/>
                      <a:gd name="T30" fmla="*/ 52 w 55"/>
                      <a:gd name="T31" fmla="*/ 11 h 37"/>
                      <a:gd name="T32" fmla="*/ 41 w 55"/>
                      <a:gd name="T33" fmla="*/ 14 h 37"/>
                      <a:gd name="T34" fmla="*/ 30 w 55"/>
                      <a:gd name="T35" fmla="*/ 14 h 37"/>
                      <a:gd name="T36" fmla="*/ 18 w 55"/>
                      <a:gd name="T37" fmla="*/ 13 h 37"/>
                      <a:gd name="T38" fmla="*/ 12 w 55"/>
                      <a:gd name="T39" fmla="*/ 8 h 37"/>
                      <a:gd name="T40" fmla="*/ 6 w 55"/>
                      <a:gd name="T41" fmla="*/ 0 h 37"/>
                      <a:gd name="T42" fmla="*/ 0 w 55"/>
                      <a:gd name="T43" fmla="*/ 0 h 3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37"/>
                      <a:gd name="T68" fmla="*/ 55 w 55"/>
                      <a:gd name="T69" fmla="*/ 37 h 3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37">
                        <a:moveTo>
                          <a:pt x="0" y="0"/>
                        </a:moveTo>
                        <a:lnTo>
                          <a:pt x="5" y="4"/>
                        </a:lnTo>
                        <a:lnTo>
                          <a:pt x="10" y="10"/>
                        </a:lnTo>
                        <a:lnTo>
                          <a:pt x="14" y="15"/>
                        </a:lnTo>
                        <a:lnTo>
                          <a:pt x="15" y="19"/>
                        </a:lnTo>
                        <a:lnTo>
                          <a:pt x="17" y="26"/>
                        </a:lnTo>
                        <a:lnTo>
                          <a:pt x="18" y="31"/>
                        </a:lnTo>
                        <a:lnTo>
                          <a:pt x="14" y="36"/>
                        </a:lnTo>
                        <a:lnTo>
                          <a:pt x="19" y="36"/>
                        </a:lnTo>
                        <a:lnTo>
                          <a:pt x="27" y="35"/>
                        </a:lnTo>
                        <a:lnTo>
                          <a:pt x="39" y="33"/>
                        </a:lnTo>
                        <a:lnTo>
                          <a:pt x="46" y="33"/>
                        </a:lnTo>
                        <a:lnTo>
                          <a:pt x="50" y="31"/>
                        </a:lnTo>
                        <a:lnTo>
                          <a:pt x="53" y="23"/>
                        </a:lnTo>
                        <a:lnTo>
                          <a:pt x="54" y="15"/>
                        </a:lnTo>
                        <a:lnTo>
                          <a:pt x="52" y="11"/>
                        </a:lnTo>
                        <a:lnTo>
                          <a:pt x="41" y="14"/>
                        </a:lnTo>
                        <a:lnTo>
                          <a:pt x="30" y="14"/>
                        </a:lnTo>
                        <a:lnTo>
                          <a:pt x="18" y="13"/>
                        </a:lnTo>
                        <a:lnTo>
                          <a:pt x="12" y="8"/>
                        </a:lnTo>
                        <a:lnTo>
                          <a:pt x="6" y="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nvGrpSpPr>
                  <p:cNvPr id="31" name="Group 842"/>
                  <p:cNvGrpSpPr>
                    <a:grpSpLocks/>
                  </p:cNvGrpSpPr>
                  <p:nvPr/>
                </p:nvGrpSpPr>
                <p:grpSpPr bwMode="auto">
                  <a:xfrm>
                    <a:off x="3738" y="2446"/>
                    <a:ext cx="355" cy="262"/>
                    <a:chOff x="3738" y="2446"/>
                    <a:chExt cx="355" cy="262"/>
                  </a:xfrm>
                </p:grpSpPr>
                <p:grpSp>
                  <p:nvGrpSpPr>
                    <p:cNvPr id="53" name="Group 843"/>
                    <p:cNvGrpSpPr>
                      <a:grpSpLocks/>
                    </p:cNvGrpSpPr>
                    <p:nvPr/>
                  </p:nvGrpSpPr>
                  <p:grpSpPr bwMode="auto">
                    <a:xfrm>
                      <a:off x="3738" y="2446"/>
                      <a:ext cx="355" cy="262"/>
                      <a:chOff x="3738" y="2446"/>
                      <a:chExt cx="355" cy="262"/>
                    </a:xfrm>
                  </p:grpSpPr>
                  <p:sp>
                    <p:nvSpPr>
                      <p:cNvPr id="55" name="Freeform 844"/>
                      <p:cNvSpPr>
                        <a:spLocks/>
                      </p:cNvSpPr>
                      <p:nvPr/>
                    </p:nvSpPr>
                    <p:spPr bwMode="auto">
                      <a:xfrm>
                        <a:off x="3738" y="2446"/>
                        <a:ext cx="355" cy="262"/>
                      </a:xfrm>
                      <a:custGeom>
                        <a:avLst/>
                        <a:gdLst>
                          <a:gd name="T0" fmla="*/ 26 w 355"/>
                          <a:gd name="T1" fmla="*/ 137 h 262"/>
                          <a:gd name="T2" fmla="*/ 42 w 355"/>
                          <a:gd name="T3" fmla="*/ 150 h 262"/>
                          <a:gd name="T4" fmla="*/ 47 w 355"/>
                          <a:gd name="T5" fmla="*/ 163 h 262"/>
                          <a:gd name="T6" fmla="*/ 52 w 355"/>
                          <a:gd name="T7" fmla="*/ 183 h 262"/>
                          <a:gd name="T8" fmla="*/ 37 w 355"/>
                          <a:gd name="T9" fmla="*/ 188 h 262"/>
                          <a:gd name="T10" fmla="*/ 52 w 355"/>
                          <a:gd name="T11" fmla="*/ 188 h 262"/>
                          <a:gd name="T12" fmla="*/ 75 w 355"/>
                          <a:gd name="T13" fmla="*/ 171 h 262"/>
                          <a:gd name="T14" fmla="*/ 86 w 355"/>
                          <a:gd name="T15" fmla="*/ 164 h 262"/>
                          <a:gd name="T16" fmla="*/ 99 w 355"/>
                          <a:gd name="T17" fmla="*/ 164 h 262"/>
                          <a:gd name="T18" fmla="*/ 115 w 355"/>
                          <a:gd name="T19" fmla="*/ 176 h 262"/>
                          <a:gd name="T20" fmla="*/ 133 w 355"/>
                          <a:gd name="T21" fmla="*/ 193 h 262"/>
                          <a:gd name="T22" fmla="*/ 146 w 355"/>
                          <a:gd name="T23" fmla="*/ 205 h 262"/>
                          <a:gd name="T24" fmla="*/ 163 w 355"/>
                          <a:gd name="T25" fmla="*/ 216 h 262"/>
                          <a:gd name="T26" fmla="*/ 176 w 355"/>
                          <a:gd name="T27" fmla="*/ 226 h 262"/>
                          <a:gd name="T28" fmla="*/ 185 w 355"/>
                          <a:gd name="T29" fmla="*/ 240 h 262"/>
                          <a:gd name="T30" fmla="*/ 195 w 355"/>
                          <a:gd name="T31" fmla="*/ 251 h 262"/>
                          <a:gd name="T32" fmla="*/ 207 w 355"/>
                          <a:gd name="T33" fmla="*/ 255 h 262"/>
                          <a:gd name="T34" fmla="*/ 217 w 355"/>
                          <a:gd name="T35" fmla="*/ 259 h 262"/>
                          <a:gd name="T36" fmla="*/ 230 w 355"/>
                          <a:gd name="T37" fmla="*/ 257 h 262"/>
                          <a:gd name="T38" fmla="*/ 253 w 355"/>
                          <a:gd name="T39" fmla="*/ 245 h 262"/>
                          <a:gd name="T40" fmla="*/ 286 w 355"/>
                          <a:gd name="T41" fmla="*/ 227 h 262"/>
                          <a:gd name="T42" fmla="*/ 318 w 355"/>
                          <a:gd name="T43" fmla="*/ 212 h 262"/>
                          <a:gd name="T44" fmla="*/ 340 w 355"/>
                          <a:gd name="T45" fmla="*/ 204 h 262"/>
                          <a:gd name="T46" fmla="*/ 343 w 355"/>
                          <a:gd name="T47" fmla="*/ 195 h 262"/>
                          <a:gd name="T48" fmla="*/ 343 w 355"/>
                          <a:gd name="T49" fmla="*/ 183 h 262"/>
                          <a:gd name="T50" fmla="*/ 333 w 355"/>
                          <a:gd name="T51" fmla="*/ 169 h 262"/>
                          <a:gd name="T52" fmla="*/ 324 w 355"/>
                          <a:gd name="T53" fmla="*/ 153 h 262"/>
                          <a:gd name="T54" fmla="*/ 315 w 355"/>
                          <a:gd name="T55" fmla="*/ 122 h 262"/>
                          <a:gd name="T56" fmla="*/ 308 w 355"/>
                          <a:gd name="T57" fmla="*/ 100 h 262"/>
                          <a:gd name="T58" fmla="*/ 299 w 355"/>
                          <a:gd name="T59" fmla="*/ 81 h 262"/>
                          <a:gd name="T60" fmla="*/ 305 w 355"/>
                          <a:gd name="T61" fmla="*/ 69 h 262"/>
                          <a:gd name="T62" fmla="*/ 337 w 355"/>
                          <a:gd name="T63" fmla="*/ 71 h 262"/>
                          <a:gd name="T64" fmla="*/ 347 w 355"/>
                          <a:gd name="T65" fmla="*/ 66 h 262"/>
                          <a:gd name="T66" fmla="*/ 353 w 355"/>
                          <a:gd name="T67" fmla="*/ 51 h 262"/>
                          <a:gd name="T68" fmla="*/ 352 w 355"/>
                          <a:gd name="T69" fmla="*/ 24 h 262"/>
                          <a:gd name="T70" fmla="*/ 344 w 355"/>
                          <a:gd name="T71" fmla="*/ 6 h 262"/>
                          <a:gd name="T72" fmla="*/ 309 w 355"/>
                          <a:gd name="T73" fmla="*/ 8 h 262"/>
                          <a:gd name="T74" fmla="*/ 280 w 355"/>
                          <a:gd name="T75" fmla="*/ 0 h 262"/>
                          <a:gd name="T76" fmla="*/ 249 w 355"/>
                          <a:gd name="T77" fmla="*/ 3 h 262"/>
                          <a:gd name="T78" fmla="*/ 217 w 355"/>
                          <a:gd name="T79" fmla="*/ 13 h 262"/>
                          <a:gd name="T80" fmla="*/ 189 w 355"/>
                          <a:gd name="T81" fmla="*/ 17 h 262"/>
                          <a:gd name="T82" fmla="*/ 167 w 355"/>
                          <a:gd name="T83" fmla="*/ 39 h 262"/>
                          <a:gd name="T84" fmla="*/ 160 w 355"/>
                          <a:gd name="T85" fmla="*/ 78 h 262"/>
                          <a:gd name="T86" fmla="*/ 146 w 355"/>
                          <a:gd name="T87" fmla="*/ 84 h 262"/>
                          <a:gd name="T88" fmla="*/ 121 w 355"/>
                          <a:gd name="T89" fmla="*/ 72 h 262"/>
                          <a:gd name="T90" fmla="*/ 93 w 355"/>
                          <a:gd name="T91" fmla="*/ 74 h 262"/>
                          <a:gd name="T92" fmla="*/ 81 w 355"/>
                          <a:gd name="T93" fmla="*/ 84 h 262"/>
                          <a:gd name="T94" fmla="*/ 58 w 355"/>
                          <a:gd name="T95" fmla="*/ 90 h 262"/>
                          <a:gd name="T96" fmla="*/ 36 w 355"/>
                          <a:gd name="T97" fmla="*/ 99 h 262"/>
                          <a:gd name="T98" fmla="*/ 26 w 355"/>
                          <a:gd name="T99" fmla="*/ 109 h 262"/>
                          <a:gd name="T100" fmla="*/ 23 w 355"/>
                          <a:gd name="T101" fmla="*/ 119 h 262"/>
                          <a:gd name="T102" fmla="*/ 16 w 355"/>
                          <a:gd name="T103" fmla="*/ 122 h 262"/>
                          <a:gd name="T104" fmla="*/ 11 w 355"/>
                          <a:gd name="T105" fmla="*/ 127 h 262"/>
                          <a:gd name="T106" fmla="*/ 0 w 355"/>
                          <a:gd name="T107" fmla="*/ 132 h 2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55"/>
                          <a:gd name="T163" fmla="*/ 0 h 262"/>
                          <a:gd name="T164" fmla="*/ 355 w 355"/>
                          <a:gd name="T165" fmla="*/ 262 h 26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55" h="262">
                            <a:moveTo>
                              <a:pt x="13" y="133"/>
                            </a:moveTo>
                            <a:lnTo>
                              <a:pt x="26" y="137"/>
                            </a:lnTo>
                            <a:lnTo>
                              <a:pt x="37" y="144"/>
                            </a:lnTo>
                            <a:lnTo>
                              <a:pt x="42" y="150"/>
                            </a:lnTo>
                            <a:lnTo>
                              <a:pt x="46" y="157"/>
                            </a:lnTo>
                            <a:lnTo>
                              <a:pt x="47" y="163"/>
                            </a:lnTo>
                            <a:lnTo>
                              <a:pt x="50" y="171"/>
                            </a:lnTo>
                            <a:lnTo>
                              <a:pt x="52" y="183"/>
                            </a:lnTo>
                            <a:lnTo>
                              <a:pt x="47" y="185"/>
                            </a:lnTo>
                            <a:lnTo>
                              <a:pt x="37" y="188"/>
                            </a:lnTo>
                            <a:lnTo>
                              <a:pt x="44" y="189"/>
                            </a:lnTo>
                            <a:lnTo>
                              <a:pt x="52" y="188"/>
                            </a:lnTo>
                            <a:lnTo>
                              <a:pt x="67" y="177"/>
                            </a:lnTo>
                            <a:lnTo>
                              <a:pt x="75" y="171"/>
                            </a:lnTo>
                            <a:lnTo>
                              <a:pt x="82" y="170"/>
                            </a:lnTo>
                            <a:lnTo>
                              <a:pt x="86" y="164"/>
                            </a:lnTo>
                            <a:lnTo>
                              <a:pt x="93" y="164"/>
                            </a:lnTo>
                            <a:lnTo>
                              <a:pt x="99" y="164"/>
                            </a:lnTo>
                            <a:lnTo>
                              <a:pt x="104" y="167"/>
                            </a:lnTo>
                            <a:lnTo>
                              <a:pt x="115" y="176"/>
                            </a:lnTo>
                            <a:lnTo>
                              <a:pt x="123" y="183"/>
                            </a:lnTo>
                            <a:lnTo>
                              <a:pt x="133" y="193"/>
                            </a:lnTo>
                            <a:lnTo>
                              <a:pt x="138" y="200"/>
                            </a:lnTo>
                            <a:lnTo>
                              <a:pt x="146" y="205"/>
                            </a:lnTo>
                            <a:lnTo>
                              <a:pt x="154" y="210"/>
                            </a:lnTo>
                            <a:lnTo>
                              <a:pt x="163" y="216"/>
                            </a:lnTo>
                            <a:lnTo>
                              <a:pt x="172" y="220"/>
                            </a:lnTo>
                            <a:lnTo>
                              <a:pt x="176" y="226"/>
                            </a:lnTo>
                            <a:lnTo>
                              <a:pt x="181" y="231"/>
                            </a:lnTo>
                            <a:lnTo>
                              <a:pt x="185" y="240"/>
                            </a:lnTo>
                            <a:lnTo>
                              <a:pt x="190" y="245"/>
                            </a:lnTo>
                            <a:lnTo>
                              <a:pt x="195" y="251"/>
                            </a:lnTo>
                            <a:lnTo>
                              <a:pt x="201" y="252"/>
                            </a:lnTo>
                            <a:lnTo>
                              <a:pt x="207" y="255"/>
                            </a:lnTo>
                            <a:lnTo>
                              <a:pt x="213" y="255"/>
                            </a:lnTo>
                            <a:lnTo>
                              <a:pt x="217" y="259"/>
                            </a:lnTo>
                            <a:lnTo>
                              <a:pt x="218" y="261"/>
                            </a:lnTo>
                            <a:lnTo>
                              <a:pt x="230" y="257"/>
                            </a:lnTo>
                            <a:lnTo>
                              <a:pt x="240" y="251"/>
                            </a:lnTo>
                            <a:lnTo>
                              <a:pt x="253" y="245"/>
                            </a:lnTo>
                            <a:lnTo>
                              <a:pt x="266" y="236"/>
                            </a:lnTo>
                            <a:lnTo>
                              <a:pt x="286" y="227"/>
                            </a:lnTo>
                            <a:lnTo>
                              <a:pt x="302" y="219"/>
                            </a:lnTo>
                            <a:lnTo>
                              <a:pt x="318" y="212"/>
                            </a:lnTo>
                            <a:lnTo>
                              <a:pt x="334" y="208"/>
                            </a:lnTo>
                            <a:lnTo>
                              <a:pt x="340" y="204"/>
                            </a:lnTo>
                            <a:lnTo>
                              <a:pt x="340" y="202"/>
                            </a:lnTo>
                            <a:lnTo>
                              <a:pt x="343" y="195"/>
                            </a:lnTo>
                            <a:lnTo>
                              <a:pt x="343" y="191"/>
                            </a:lnTo>
                            <a:lnTo>
                              <a:pt x="343" y="183"/>
                            </a:lnTo>
                            <a:lnTo>
                              <a:pt x="340" y="177"/>
                            </a:lnTo>
                            <a:lnTo>
                              <a:pt x="333" y="169"/>
                            </a:lnTo>
                            <a:lnTo>
                              <a:pt x="326" y="159"/>
                            </a:lnTo>
                            <a:lnTo>
                              <a:pt x="324" y="153"/>
                            </a:lnTo>
                            <a:lnTo>
                              <a:pt x="319" y="135"/>
                            </a:lnTo>
                            <a:lnTo>
                              <a:pt x="315" y="122"/>
                            </a:lnTo>
                            <a:lnTo>
                              <a:pt x="311" y="109"/>
                            </a:lnTo>
                            <a:lnTo>
                              <a:pt x="308" y="100"/>
                            </a:lnTo>
                            <a:lnTo>
                              <a:pt x="302" y="89"/>
                            </a:lnTo>
                            <a:lnTo>
                              <a:pt x="299" y="81"/>
                            </a:lnTo>
                            <a:lnTo>
                              <a:pt x="293" y="72"/>
                            </a:lnTo>
                            <a:lnTo>
                              <a:pt x="305" y="69"/>
                            </a:lnTo>
                            <a:lnTo>
                              <a:pt x="319" y="69"/>
                            </a:lnTo>
                            <a:lnTo>
                              <a:pt x="337" y="71"/>
                            </a:lnTo>
                            <a:lnTo>
                              <a:pt x="343" y="69"/>
                            </a:lnTo>
                            <a:lnTo>
                              <a:pt x="347" y="66"/>
                            </a:lnTo>
                            <a:lnTo>
                              <a:pt x="351" y="59"/>
                            </a:lnTo>
                            <a:lnTo>
                              <a:pt x="353" y="51"/>
                            </a:lnTo>
                            <a:lnTo>
                              <a:pt x="354" y="39"/>
                            </a:lnTo>
                            <a:lnTo>
                              <a:pt x="352" y="24"/>
                            </a:lnTo>
                            <a:lnTo>
                              <a:pt x="348" y="14"/>
                            </a:lnTo>
                            <a:lnTo>
                              <a:pt x="344" y="6"/>
                            </a:lnTo>
                            <a:lnTo>
                              <a:pt x="320" y="9"/>
                            </a:lnTo>
                            <a:lnTo>
                              <a:pt x="309" y="8"/>
                            </a:lnTo>
                            <a:lnTo>
                              <a:pt x="298" y="5"/>
                            </a:lnTo>
                            <a:lnTo>
                              <a:pt x="280" y="0"/>
                            </a:lnTo>
                            <a:lnTo>
                              <a:pt x="262" y="1"/>
                            </a:lnTo>
                            <a:lnTo>
                              <a:pt x="249" y="3"/>
                            </a:lnTo>
                            <a:lnTo>
                              <a:pt x="232" y="9"/>
                            </a:lnTo>
                            <a:lnTo>
                              <a:pt x="217" y="13"/>
                            </a:lnTo>
                            <a:lnTo>
                              <a:pt x="195" y="18"/>
                            </a:lnTo>
                            <a:lnTo>
                              <a:pt x="189" y="17"/>
                            </a:lnTo>
                            <a:lnTo>
                              <a:pt x="173" y="19"/>
                            </a:lnTo>
                            <a:lnTo>
                              <a:pt x="167" y="39"/>
                            </a:lnTo>
                            <a:lnTo>
                              <a:pt x="163" y="63"/>
                            </a:lnTo>
                            <a:lnTo>
                              <a:pt x="160" y="78"/>
                            </a:lnTo>
                            <a:lnTo>
                              <a:pt x="158" y="92"/>
                            </a:lnTo>
                            <a:lnTo>
                              <a:pt x="146" y="84"/>
                            </a:lnTo>
                            <a:lnTo>
                              <a:pt x="134" y="78"/>
                            </a:lnTo>
                            <a:lnTo>
                              <a:pt x="121" y="72"/>
                            </a:lnTo>
                            <a:lnTo>
                              <a:pt x="107" y="71"/>
                            </a:lnTo>
                            <a:lnTo>
                              <a:pt x="93" y="74"/>
                            </a:lnTo>
                            <a:lnTo>
                              <a:pt x="88" y="79"/>
                            </a:lnTo>
                            <a:lnTo>
                              <a:pt x="81" y="84"/>
                            </a:lnTo>
                            <a:lnTo>
                              <a:pt x="68" y="87"/>
                            </a:lnTo>
                            <a:lnTo>
                              <a:pt x="58" y="90"/>
                            </a:lnTo>
                            <a:lnTo>
                              <a:pt x="46" y="94"/>
                            </a:lnTo>
                            <a:lnTo>
                              <a:pt x="36" y="99"/>
                            </a:lnTo>
                            <a:lnTo>
                              <a:pt x="33" y="105"/>
                            </a:lnTo>
                            <a:lnTo>
                              <a:pt x="26" y="109"/>
                            </a:lnTo>
                            <a:lnTo>
                              <a:pt x="25" y="115"/>
                            </a:lnTo>
                            <a:lnTo>
                              <a:pt x="23" y="119"/>
                            </a:lnTo>
                            <a:lnTo>
                              <a:pt x="19" y="119"/>
                            </a:lnTo>
                            <a:lnTo>
                              <a:pt x="16" y="122"/>
                            </a:lnTo>
                            <a:lnTo>
                              <a:pt x="15" y="125"/>
                            </a:lnTo>
                            <a:lnTo>
                              <a:pt x="11" y="127"/>
                            </a:lnTo>
                            <a:lnTo>
                              <a:pt x="2" y="129"/>
                            </a:lnTo>
                            <a:lnTo>
                              <a:pt x="0" y="132"/>
                            </a:lnTo>
                            <a:lnTo>
                              <a:pt x="13" y="133"/>
                            </a:lnTo>
                          </a:path>
                        </a:pathLst>
                      </a:custGeom>
                      <a:solidFill>
                        <a:srgbClr val="00FFFF"/>
                      </a:solidFill>
                      <a:ln w="12700" cap="rnd" cmpd="sng">
                        <a:solidFill>
                          <a:srgbClr val="008080"/>
                        </a:solidFill>
                        <a:prstDash val="solid"/>
                        <a:round/>
                        <a:headEnd type="none" w="med" len="med"/>
                        <a:tailEnd type="none" w="med" len="med"/>
                      </a:ln>
                    </p:spPr>
                    <p:txBody>
                      <a:bodyPr/>
                      <a:lstStyle/>
                      <a:p>
                        <a:endParaRPr lang="zh-CN" altLang="en-US"/>
                      </a:p>
                    </p:txBody>
                  </p:sp>
                  <p:grpSp>
                    <p:nvGrpSpPr>
                      <p:cNvPr id="56" name="Group 845"/>
                      <p:cNvGrpSpPr>
                        <a:grpSpLocks/>
                      </p:cNvGrpSpPr>
                      <p:nvPr/>
                    </p:nvGrpSpPr>
                    <p:grpSpPr bwMode="auto">
                      <a:xfrm>
                        <a:off x="3764" y="2468"/>
                        <a:ext cx="302" cy="226"/>
                        <a:chOff x="3764" y="2468"/>
                        <a:chExt cx="302" cy="226"/>
                      </a:xfrm>
                    </p:grpSpPr>
                    <p:sp>
                      <p:nvSpPr>
                        <p:cNvPr id="57" name="Freeform 846"/>
                        <p:cNvSpPr>
                          <a:spLocks/>
                        </p:cNvSpPr>
                        <p:nvPr/>
                      </p:nvSpPr>
                      <p:spPr bwMode="auto">
                        <a:xfrm>
                          <a:off x="3955" y="2608"/>
                          <a:ext cx="49" cy="86"/>
                        </a:xfrm>
                        <a:custGeom>
                          <a:avLst/>
                          <a:gdLst>
                            <a:gd name="T0" fmla="*/ 0 w 49"/>
                            <a:gd name="T1" fmla="*/ 85 h 86"/>
                            <a:gd name="T2" fmla="*/ 11 w 49"/>
                            <a:gd name="T3" fmla="*/ 73 h 86"/>
                            <a:gd name="T4" fmla="*/ 22 w 49"/>
                            <a:gd name="T5" fmla="*/ 59 h 86"/>
                            <a:gd name="T6" fmla="*/ 29 w 49"/>
                            <a:gd name="T7" fmla="*/ 47 h 86"/>
                            <a:gd name="T8" fmla="*/ 35 w 49"/>
                            <a:gd name="T9" fmla="*/ 34 h 86"/>
                            <a:gd name="T10" fmla="*/ 42 w 49"/>
                            <a:gd name="T11" fmla="*/ 20 h 86"/>
                            <a:gd name="T12" fmla="*/ 48 w 49"/>
                            <a:gd name="T13" fmla="*/ 0 h 86"/>
                            <a:gd name="T14" fmla="*/ 48 w 49"/>
                            <a:gd name="T15" fmla="*/ 14 h 86"/>
                            <a:gd name="T16" fmla="*/ 42 w 49"/>
                            <a:gd name="T17" fmla="*/ 34 h 86"/>
                            <a:gd name="T18" fmla="*/ 32 w 49"/>
                            <a:gd name="T19" fmla="*/ 57 h 86"/>
                            <a:gd name="T20" fmla="*/ 22 w 49"/>
                            <a:gd name="T21" fmla="*/ 69 h 86"/>
                            <a:gd name="T22" fmla="*/ 0 w 49"/>
                            <a:gd name="T23" fmla="*/ 85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
                            <a:gd name="T37" fmla="*/ 0 h 86"/>
                            <a:gd name="T38" fmla="*/ 49 w 49"/>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 h="86">
                              <a:moveTo>
                                <a:pt x="0" y="85"/>
                              </a:moveTo>
                              <a:lnTo>
                                <a:pt x="11" y="73"/>
                              </a:lnTo>
                              <a:lnTo>
                                <a:pt x="22" y="59"/>
                              </a:lnTo>
                              <a:lnTo>
                                <a:pt x="29" y="47"/>
                              </a:lnTo>
                              <a:lnTo>
                                <a:pt x="35" y="34"/>
                              </a:lnTo>
                              <a:lnTo>
                                <a:pt x="42" y="20"/>
                              </a:lnTo>
                              <a:lnTo>
                                <a:pt x="48" y="0"/>
                              </a:lnTo>
                              <a:lnTo>
                                <a:pt x="48" y="14"/>
                              </a:lnTo>
                              <a:lnTo>
                                <a:pt x="42" y="34"/>
                              </a:lnTo>
                              <a:lnTo>
                                <a:pt x="32" y="57"/>
                              </a:lnTo>
                              <a:lnTo>
                                <a:pt x="22" y="69"/>
                              </a:lnTo>
                              <a:lnTo>
                                <a:pt x="0" y="85"/>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nvGrpSpPr>
                        <p:cNvPr id="58" name="Group 847"/>
                        <p:cNvGrpSpPr>
                          <a:grpSpLocks/>
                        </p:cNvGrpSpPr>
                        <p:nvPr/>
                      </p:nvGrpSpPr>
                      <p:grpSpPr bwMode="auto">
                        <a:xfrm>
                          <a:off x="3764" y="2468"/>
                          <a:ext cx="302" cy="218"/>
                          <a:chOff x="3764" y="2468"/>
                          <a:chExt cx="302" cy="218"/>
                        </a:xfrm>
                      </p:grpSpPr>
                      <p:grpSp>
                        <p:nvGrpSpPr>
                          <p:cNvPr id="59" name="Group 848"/>
                          <p:cNvGrpSpPr>
                            <a:grpSpLocks/>
                          </p:cNvGrpSpPr>
                          <p:nvPr/>
                        </p:nvGrpSpPr>
                        <p:grpSpPr bwMode="auto">
                          <a:xfrm>
                            <a:off x="3946" y="2468"/>
                            <a:ext cx="111" cy="72"/>
                            <a:chOff x="3946" y="2468"/>
                            <a:chExt cx="111" cy="72"/>
                          </a:xfrm>
                        </p:grpSpPr>
                        <p:sp>
                          <p:nvSpPr>
                            <p:cNvPr id="74" name="Freeform 849"/>
                            <p:cNvSpPr>
                              <a:spLocks/>
                            </p:cNvSpPr>
                            <p:nvPr/>
                          </p:nvSpPr>
                          <p:spPr bwMode="auto">
                            <a:xfrm>
                              <a:off x="4006" y="2496"/>
                              <a:ext cx="33" cy="44"/>
                            </a:xfrm>
                            <a:custGeom>
                              <a:avLst/>
                              <a:gdLst>
                                <a:gd name="T0" fmla="*/ 32 w 33"/>
                                <a:gd name="T1" fmla="*/ 0 h 44"/>
                                <a:gd name="T2" fmla="*/ 25 w 33"/>
                                <a:gd name="T3" fmla="*/ 9 h 44"/>
                                <a:gd name="T4" fmla="*/ 14 w 33"/>
                                <a:gd name="T5" fmla="*/ 16 h 44"/>
                                <a:gd name="T6" fmla="*/ 8 w 33"/>
                                <a:gd name="T7" fmla="*/ 20 h 44"/>
                                <a:gd name="T8" fmla="*/ 5 w 33"/>
                                <a:gd name="T9" fmla="*/ 26 h 44"/>
                                <a:gd name="T10" fmla="*/ 2 w 33"/>
                                <a:gd name="T11" fmla="*/ 37 h 44"/>
                                <a:gd name="T12" fmla="*/ 0 w 33"/>
                                <a:gd name="T13" fmla="*/ 43 h 44"/>
                                <a:gd name="T14" fmla="*/ 7 w 33"/>
                                <a:gd name="T15" fmla="*/ 28 h 44"/>
                                <a:gd name="T16" fmla="*/ 14 w 33"/>
                                <a:gd name="T17" fmla="*/ 19 h 44"/>
                                <a:gd name="T18" fmla="*/ 19 w 33"/>
                                <a:gd name="T19" fmla="*/ 17 h 44"/>
                                <a:gd name="T20" fmla="*/ 26 w 33"/>
                                <a:gd name="T21" fmla="*/ 12 h 44"/>
                                <a:gd name="T22" fmla="*/ 32 w 33"/>
                                <a:gd name="T23" fmla="*/ 0 h 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44"/>
                                <a:gd name="T38" fmla="*/ 33 w 33"/>
                                <a:gd name="T39" fmla="*/ 44 h 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44">
                                  <a:moveTo>
                                    <a:pt x="32" y="0"/>
                                  </a:moveTo>
                                  <a:lnTo>
                                    <a:pt x="25" y="9"/>
                                  </a:lnTo>
                                  <a:lnTo>
                                    <a:pt x="14" y="16"/>
                                  </a:lnTo>
                                  <a:lnTo>
                                    <a:pt x="8" y="20"/>
                                  </a:lnTo>
                                  <a:lnTo>
                                    <a:pt x="5" y="26"/>
                                  </a:lnTo>
                                  <a:lnTo>
                                    <a:pt x="2" y="37"/>
                                  </a:lnTo>
                                  <a:lnTo>
                                    <a:pt x="0" y="43"/>
                                  </a:lnTo>
                                  <a:lnTo>
                                    <a:pt x="7" y="28"/>
                                  </a:lnTo>
                                  <a:lnTo>
                                    <a:pt x="14" y="19"/>
                                  </a:lnTo>
                                  <a:lnTo>
                                    <a:pt x="19" y="17"/>
                                  </a:lnTo>
                                  <a:lnTo>
                                    <a:pt x="26" y="12"/>
                                  </a:lnTo>
                                  <a:lnTo>
                                    <a:pt x="32" y="0"/>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75" name="Freeform 850"/>
                            <p:cNvSpPr>
                              <a:spLocks/>
                            </p:cNvSpPr>
                            <p:nvPr/>
                          </p:nvSpPr>
                          <p:spPr bwMode="auto">
                            <a:xfrm>
                              <a:off x="3999" y="2493"/>
                              <a:ext cx="11" cy="18"/>
                            </a:xfrm>
                            <a:custGeom>
                              <a:avLst/>
                              <a:gdLst>
                                <a:gd name="T0" fmla="*/ 9 w 11"/>
                                <a:gd name="T1" fmla="*/ 0 h 18"/>
                                <a:gd name="T2" fmla="*/ 6 w 11"/>
                                <a:gd name="T3" fmla="*/ 9 h 18"/>
                                <a:gd name="T4" fmla="*/ 3 w 11"/>
                                <a:gd name="T5" fmla="*/ 12 h 18"/>
                                <a:gd name="T6" fmla="*/ 0 w 11"/>
                                <a:gd name="T7" fmla="*/ 17 h 18"/>
                                <a:gd name="T8" fmla="*/ 5 w 11"/>
                                <a:gd name="T9" fmla="*/ 13 h 18"/>
                                <a:gd name="T10" fmla="*/ 10 w 11"/>
                                <a:gd name="T11" fmla="*/ 8 h 18"/>
                                <a:gd name="T12" fmla="*/ 9 w 11"/>
                                <a:gd name="T13" fmla="*/ 0 h 18"/>
                                <a:gd name="T14" fmla="*/ 0 60000 65536"/>
                                <a:gd name="T15" fmla="*/ 0 60000 65536"/>
                                <a:gd name="T16" fmla="*/ 0 60000 65536"/>
                                <a:gd name="T17" fmla="*/ 0 60000 65536"/>
                                <a:gd name="T18" fmla="*/ 0 60000 65536"/>
                                <a:gd name="T19" fmla="*/ 0 60000 65536"/>
                                <a:gd name="T20" fmla="*/ 0 60000 65536"/>
                                <a:gd name="T21" fmla="*/ 0 w 11"/>
                                <a:gd name="T22" fmla="*/ 0 h 18"/>
                                <a:gd name="T23" fmla="*/ 11 w 11"/>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8">
                                  <a:moveTo>
                                    <a:pt x="9" y="0"/>
                                  </a:moveTo>
                                  <a:lnTo>
                                    <a:pt x="6" y="9"/>
                                  </a:lnTo>
                                  <a:lnTo>
                                    <a:pt x="3" y="12"/>
                                  </a:lnTo>
                                  <a:lnTo>
                                    <a:pt x="0" y="17"/>
                                  </a:lnTo>
                                  <a:lnTo>
                                    <a:pt x="5" y="13"/>
                                  </a:lnTo>
                                  <a:lnTo>
                                    <a:pt x="10" y="8"/>
                                  </a:lnTo>
                                  <a:lnTo>
                                    <a:pt x="9" y="0"/>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76" name="Freeform 851"/>
                            <p:cNvSpPr>
                              <a:spLocks/>
                            </p:cNvSpPr>
                            <p:nvPr/>
                          </p:nvSpPr>
                          <p:spPr bwMode="auto">
                            <a:xfrm>
                              <a:off x="4045" y="2471"/>
                              <a:ext cx="12" cy="32"/>
                            </a:xfrm>
                            <a:custGeom>
                              <a:avLst/>
                              <a:gdLst>
                                <a:gd name="T0" fmla="*/ 8 w 12"/>
                                <a:gd name="T1" fmla="*/ 0 h 32"/>
                                <a:gd name="T2" fmla="*/ 8 w 12"/>
                                <a:gd name="T3" fmla="*/ 12 h 32"/>
                                <a:gd name="T4" fmla="*/ 6 w 12"/>
                                <a:gd name="T5" fmla="*/ 19 h 32"/>
                                <a:gd name="T6" fmla="*/ 0 w 12"/>
                                <a:gd name="T7" fmla="*/ 31 h 32"/>
                                <a:gd name="T8" fmla="*/ 9 w 12"/>
                                <a:gd name="T9" fmla="*/ 19 h 32"/>
                                <a:gd name="T10" fmla="*/ 11 w 12"/>
                                <a:gd name="T11" fmla="*/ 7 h 32"/>
                                <a:gd name="T12" fmla="*/ 8 w 12"/>
                                <a:gd name="T13" fmla="*/ 0 h 32"/>
                                <a:gd name="T14" fmla="*/ 0 60000 65536"/>
                                <a:gd name="T15" fmla="*/ 0 60000 65536"/>
                                <a:gd name="T16" fmla="*/ 0 60000 65536"/>
                                <a:gd name="T17" fmla="*/ 0 60000 65536"/>
                                <a:gd name="T18" fmla="*/ 0 60000 65536"/>
                                <a:gd name="T19" fmla="*/ 0 60000 65536"/>
                                <a:gd name="T20" fmla="*/ 0 60000 65536"/>
                                <a:gd name="T21" fmla="*/ 0 w 12"/>
                                <a:gd name="T22" fmla="*/ 0 h 32"/>
                                <a:gd name="T23" fmla="*/ 12 w 12"/>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32">
                                  <a:moveTo>
                                    <a:pt x="8" y="0"/>
                                  </a:moveTo>
                                  <a:lnTo>
                                    <a:pt x="8" y="12"/>
                                  </a:lnTo>
                                  <a:lnTo>
                                    <a:pt x="6" y="19"/>
                                  </a:lnTo>
                                  <a:lnTo>
                                    <a:pt x="0" y="31"/>
                                  </a:lnTo>
                                  <a:lnTo>
                                    <a:pt x="9" y="19"/>
                                  </a:lnTo>
                                  <a:lnTo>
                                    <a:pt x="11" y="7"/>
                                  </a:lnTo>
                                  <a:lnTo>
                                    <a:pt x="8" y="0"/>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77" name="Freeform 852"/>
                            <p:cNvSpPr>
                              <a:spLocks/>
                            </p:cNvSpPr>
                            <p:nvPr/>
                          </p:nvSpPr>
                          <p:spPr bwMode="auto">
                            <a:xfrm>
                              <a:off x="3946" y="2468"/>
                              <a:ext cx="22" cy="39"/>
                            </a:xfrm>
                            <a:custGeom>
                              <a:avLst/>
                              <a:gdLst>
                                <a:gd name="T0" fmla="*/ 21 w 22"/>
                                <a:gd name="T1" fmla="*/ 0 h 39"/>
                                <a:gd name="T2" fmla="*/ 11 w 22"/>
                                <a:gd name="T3" fmla="*/ 12 h 39"/>
                                <a:gd name="T4" fmla="*/ 7 w 22"/>
                                <a:gd name="T5" fmla="*/ 20 h 39"/>
                                <a:gd name="T6" fmla="*/ 0 w 22"/>
                                <a:gd name="T7" fmla="*/ 38 h 39"/>
                                <a:gd name="T8" fmla="*/ 7 w 22"/>
                                <a:gd name="T9" fmla="*/ 26 h 39"/>
                                <a:gd name="T10" fmla="*/ 16 w 22"/>
                                <a:gd name="T11" fmla="*/ 13 h 39"/>
                                <a:gd name="T12" fmla="*/ 21 w 22"/>
                                <a:gd name="T13" fmla="*/ 0 h 39"/>
                                <a:gd name="T14" fmla="*/ 0 60000 65536"/>
                                <a:gd name="T15" fmla="*/ 0 60000 65536"/>
                                <a:gd name="T16" fmla="*/ 0 60000 65536"/>
                                <a:gd name="T17" fmla="*/ 0 60000 65536"/>
                                <a:gd name="T18" fmla="*/ 0 60000 65536"/>
                                <a:gd name="T19" fmla="*/ 0 60000 65536"/>
                                <a:gd name="T20" fmla="*/ 0 60000 65536"/>
                                <a:gd name="T21" fmla="*/ 0 w 22"/>
                                <a:gd name="T22" fmla="*/ 0 h 39"/>
                                <a:gd name="T23" fmla="*/ 22 w 22"/>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39">
                                  <a:moveTo>
                                    <a:pt x="21" y="0"/>
                                  </a:moveTo>
                                  <a:lnTo>
                                    <a:pt x="11" y="12"/>
                                  </a:lnTo>
                                  <a:lnTo>
                                    <a:pt x="7" y="20"/>
                                  </a:lnTo>
                                  <a:lnTo>
                                    <a:pt x="0" y="38"/>
                                  </a:lnTo>
                                  <a:lnTo>
                                    <a:pt x="7" y="26"/>
                                  </a:lnTo>
                                  <a:lnTo>
                                    <a:pt x="16" y="13"/>
                                  </a:lnTo>
                                  <a:lnTo>
                                    <a:pt x="21" y="0"/>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60" name="Group 853"/>
                          <p:cNvGrpSpPr>
                            <a:grpSpLocks/>
                          </p:cNvGrpSpPr>
                          <p:nvPr/>
                        </p:nvGrpSpPr>
                        <p:grpSpPr bwMode="auto">
                          <a:xfrm>
                            <a:off x="3764" y="2516"/>
                            <a:ext cx="302" cy="170"/>
                            <a:chOff x="3764" y="2516"/>
                            <a:chExt cx="302" cy="170"/>
                          </a:xfrm>
                        </p:grpSpPr>
                        <p:sp>
                          <p:nvSpPr>
                            <p:cNvPr id="61" name="Freeform 854"/>
                            <p:cNvSpPr>
                              <a:spLocks/>
                            </p:cNvSpPr>
                            <p:nvPr/>
                          </p:nvSpPr>
                          <p:spPr bwMode="auto">
                            <a:xfrm>
                              <a:off x="3941" y="2621"/>
                              <a:ext cx="24" cy="65"/>
                            </a:xfrm>
                            <a:custGeom>
                              <a:avLst/>
                              <a:gdLst>
                                <a:gd name="T0" fmla="*/ 0 w 24"/>
                                <a:gd name="T1" fmla="*/ 64 h 65"/>
                                <a:gd name="T2" fmla="*/ 8 w 24"/>
                                <a:gd name="T3" fmla="*/ 45 h 65"/>
                                <a:gd name="T4" fmla="*/ 15 w 24"/>
                                <a:gd name="T5" fmla="*/ 30 h 65"/>
                                <a:gd name="T6" fmla="*/ 18 w 24"/>
                                <a:gd name="T7" fmla="*/ 19 h 65"/>
                                <a:gd name="T8" fmla="*/ 23 w 24"/>
                                <a:gd name="T9" fmla="*/ 0 h 65"/>
                                <a:gd name="T10" fmla="*/ 22 w 24"/>
                                <a:gd name="T11" fmla="*/ 14 h 65"/>
                                <a:gd name="T12" fmla="*/ 20 w 24"/>
                                <a:gd name="T13" fmla="*/ 26 h 65"/>
                                <a:gd name="T14" fmla="*/ 17 w 24"/>
                                <a:gd name="T15" fmla="*/ 39 h 65"/>
                                <a:gd name="T16" fmla="*/ 10 w 24"/>
                                <a:gd name="T17" fmla="*/ 52 h 65"/>
                                <a:gd name="T18" fmla="*/ 0 w 24"/>
                                <a:gd name="T19" fmla="*/ 64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65"/>
                                <a:gd name="T32" fmla="*/ 24 w 24"/>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65">
                                  <a:moveTo>
                                    <a:pt x="0" y="64"/>
                                  </a:moveTo>
                                  <a:lnTo>
                                    <a:pt x="8" y="45"/>
                                  </a:lnTo>
                                  <a:lnTo>
                                    <a:pt x="15" y="30"/>
                                  </a:lnTo>
                                  <a:lnTo>
                                    <a:pt x="18" y="19"/>
                                  </a:lnTo>
                                  <a:lnTo>
                                    <a:pt x="23" y="0"/>
                                  </a:lnTo>
                                  <a:lnTo>
                                    <a:pt x="22" y="14"/>
                                  </a:lnTo>
                                  <a:lnTo>
                                    <a:pt x="20" y="26"/>
                                  </a:lnTo>
                                  <a:lnTo>
                                    <a:pt x="17" y="39"/>
                                  </a:lnTo>
                                  <a:lnTo>
                                    <a:pt x="10" y="52"/>
                                  </a:lnTo>
                                  <a:lnTo>
                                    <a:pt x="0" y="64"/>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2" name="Freeform 855"/>
                            <p:cNvSpPr>
                              <a:spLocks/>
                            </p:cNvSpPr>
                            <p:nvPr/>
                          </p:nvSpPr>
                          <p:spPr bwMode="auto">
                            <a:xfrm>
                              <a:off x="4001" y="2633"/>
                              <a:ext cx="40" cy="47"/>
                            </a:xfrm>
                            <a:custGeom>
                              <a:avLst/>
                              <a:gdLst>
                                <a:gd name="T0" fmla="*/ 39 w 40"/>
                                <a:gd name="T1" fmla="*/ 0 h 47"/>
                                <a:gd name="T2" fmla="*/ 25 w 40"/>
                                <a:gd name="T3" fmla="*/ 14 h 47"/>
                                <a:gd name="T4" fmla="*/ 16 w 40"/>
                                <a:gd name="T5" fmla="*/ 24 h 47"/>
                                <a:gd name="T6" fmla="*/ 11 w 40"/>
                                <a:gd name="T7" fmla="*/ 34 h 47"/>
                                <a:gd name="T8" fmla="*/ 0 w 40"/>
                                <a:gd name="T9" fmla="*/ 46 h 47"/>
                                <a:gd name="T10" fmla="*/ 19 w 40"/>
                                <a:gd name="T11" fmla="*/ 28 h 47"/>
                                <a:gd name="T12" fmla="*/ 27 w 40"/>
                                <a:gd name="T13" fmla="*/ 18 h 47"/>
                                <a:gd name="T14" fmla="*/ 39 w 40"/>
                                <a:gd name="T15" fmla="*/ 0 h 47"/>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7"/>
                                <a:gd name="T26" fmla="*/ 40 w 40"/>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7">
                                  <a:moveTo>
                                    <a:pt x="39" y="0"/>
                                  </a:moveTo>
                                  <a:lnTo>
                                    <a:pt x="25" y="14"/>
                                  </a:lnTo>
                                  <a:lnTo>
                                    <a:pt x="16" y="24"/>
                                  </a:lnTo>
                                  <a:lnTo>
                                    <a:pt x="11" y="34"/>
                                  </a:lnTo>
                                  <a:lnTo>
                                    <a:pt x="0" y="46"/>
                                  </a:lnTo>
                                  <a:lnTo>
                                    <a:pt x="19" y="28"/>
                                  </a:lnTo>
                                  <a:lnTo>
                                    <a:pt x="27" y="18"/>
                                  </a:lnTo>
                                  <a:lnTo>
                                    <a:pt x="39" y="0"/>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3" name="Freeform 856"/>
                            <p:cNvSpPr>
                              <a:spLocks/>
                            </p:cNvSpPr>
                            <p:nvPr/>
                          </p:nvSpPr>
                          <p:spPr bwMode="auto">
                            <a:xfrm>
                              <a:off x="4016" y="2518"/>
                              <a:ext cx="14" cy="64"/>
                            </a:xfrm>
                            <a:custGeom>
                              <a:avLst/>
                              <a:gdLst>
                                <a:gd name="T0" fmla="*/ 10 w 14"/>
                                <a:gd name="T1" fmla="*/ 0 h 64"/>
                                <a:gd name="T2" fmla="*/ 5 w 14"/>
                                <a:gd name="T3" fmla="*/ 13 h 64"/>
                                <a:gd name="T4" fmla="*/ 1 w 14"/>
                                <a:gd name="T5" fmla="*/ 27 h 64"/>
                                <a:gd name="T6" fmla="*/ 1 w 14"/>
                                <a:gd name="T7" fmla="*/ 42 h 64"/>
                                <a:gd name="T8" fmla="*/ 0 w 14"/>
                                <a:gd name="T9" fmla="*/ 63 h 64"/>
                                <a:gd name="T10" fmla="*/ 3 w 14"/>
                                <a:gd name="T11" fmla="*/ 50 h 64"/>
                                <a:gd name="T12" fmla="*/ 5 w 14"/>
                                <a:gd name="T13" fmla="*/ 31 h 64"/>
                                <a:gd name="T14" fmla="*/ 10 w 14"/>
                                <a:gd name="T15" fmla="*/ 14 h 64"/>
                                <a:gd name="T16" fmla="*/ 13 w 14"/>
                                <a:gd name="T17" fmla="*/ 7 h 64"/>
                                <a:gd name="T18" fmla="*/ 10 w 14"/>
                                <a:gd name="T19" fmla="*/ 0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64"/>
                                <a:gd name="T32" fmla="*/ 14 w 1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64">
                                  <a:moveTo>
                                    <a:pt x="10" y="0"/>
                                  </a:moveTo>
                                  <a:lnTo>
                                    <a:pt x="5" y="13"/>
                                  </a:lnTo>
                                  <a:lnTo>
                                    <a:pt x="1" y="27"/>
                                  </a:lnTo>
                                  <a:lnTo>
                                    <a:pt x="1" y="42"/>
                                  </a:lnTo>
                                  <a:lnTo>
                                    <a:pt x="0" y="63"/>
                                  </a:lnTo>
                                  <a:lnTo>
                                    <a:pt x="3" y="50"/>
                                  </a:lnTo>
                                  <a:lnTo>
                                    <a:pt x="5" y="31"/>
                                  </a:lnTo>
                                  <a:lnTo>
                                    <a:pt x="10" y="14"/>
                                  </a:lnTo>
                                  <a:lnTo>
                                    <a:pt x="13" y="7"/>
                                  </a:lnTo>
                                  <a:lnTo>
                                    <a:pt x="10" y="0"/>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4" name="Freeform 857"/>
                            <p:cNvSpPr>
                              <a:spLocks/>
                            </p:cNvSpPr>
                            <p:nvPr/>
                          </p:nvSpPr>
                          <p:spPr bwMode="auto">
                            <a:xfrm>
                              <a:off x="4029" y="2549"/>
                              <a:ext cx="11" cy="69"/>
                            </a:xfrm>
                            <a:custGeom>
                              <a:avLst/>
                              <a:gdLst>
                                <a:gd name="T0" fmla="*/ 7 w 11"/>
                                <a:gd name="T1" fmla="*/ 0 h 69"/>
                                <a:gd name="T2" fmla="*/ 8 w 11"/>
                                <a:gd name="T3" fmla="*/ 7 h 69"/>
                                <a:gd name="T4" fmla="*/ 8 w 11"/>
                                <a:gd name="T5" fmla="*/ 18 h 69"/>
                                <a:gd name="T6" fmla="*/ 7 w 11"/>
                                <a:gd name="T7" fmla="*/ 36 h 69"/>
                                <a:gd name="T8" fmla="*/ 5 w 11"/>
                                <a:gd name="T9" fmla="*/ 50 h 69"/>
                                <a:gd name="T10" fmla="*/ 0 w 11"/>
                                <a:gd name="T11" fmla="*/ 68 h 69"/>
                                <a:gd name="T12" fmla="*/ 6 w 11"/>
                                <a:gd name="T13" fmla="*/ 54 h 69"/>
                                <a:gd name="T14" fmla="*/ 9 w 11"/>
                                <a:gd name="T15" fmla="*/ 38 h 69"/>
                                <a:gd name="T16" fmla="*/ 10 w 11"/>
                                <a:gd name="T17" fmla="*/ 22 h 69"/>
                                <a:gd name="T18" fmla="*/ 7 w 11"/>
                                <a:gd name="T19" fmla="*/ 0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69"/>
                                <a:gd name="T32" fmla="*/ 11 w 11"/>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69">
                                  <a:moveTo>
                                    <a:pt x="7" y="0"/>
                                  </a:moveTo>
                                  <a:lnTo>
                                    <a:pt x="8" y="7"/>
                                  </a:lnTo>
                                  <a:lnTo>
                                    <a:pt x="8" y="18"/>
                                  </a:lnTo>
                                  <a:lnTo>
                                    <a:pt x="7" y="36"/>
                                  </a:lnTo>
                                  <a:lnTo>
                                    <a:pt x="5" y="50"/>
                                  </a:lnTo>
                                  <a:lnTo>
                                    <a:pt x="0" y="68"/>
                                  </a:lnTo>
                                  <a:lnTo>
                                    <a:pt x="6" y="54"/>
                                  </a:lnTo>
                                  <a:lnTo>
                                    <a:pt x="9" y="38"/>
                                  </a:lnTo>
                                  <a:lnTo>
                                    <a:pt x="10" y="22"/>
                                  </a:lnTo>
                                  <a:lnTo>
                                    <a:pt x="7" y="0"/>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5" name="Freeform 858"/>
                            <p:cNvSpPr>
                              <a:spLocks/>
                            </p:cNvSpPr>
                            <p:nvPr/>
                          </p:nvSpPr>
                          <p:spPr bwMode="auto">
                            <a:xfrm>
                              <a:off x="4035" y="2640"/>
                              <a:ext cx="31" cy="24"/>
                            </a:xfrm>
                            <a:custGeom>
                              <a:avLst/>
                              <a:gdLst>
                                <a:gd name="T0" fmla="*/ 0 w 31"/>
                                <a:gd name="T1" fmla="*/ 23 h 24"/>
                                <a:gd name="T2" fmla="*/ 6 w 31"/>
                                <a:gd name="T3" fmla="*/ 15 h 24"/>
                                <a:gd name="T4" fmla="*/ 15 w 31"/>
                                <a:gd name="T5" fmla="*/ 6 h 24"/>
                                <a:gd name="T6" fmla="*/ 24 w 31"/>
                                <a:gd name="T7" fmla="*/ 0 h 24"/>
                                <a:gd name="T8" fmla="*/ 28 w 31"/>
                                <a:gd name="T9" fmla="*/ 0 h 24"/>
                                <a:gd name="T10" fmla="*/ 30 w 31"/>
                                <a:gd name="T11" fmla="*/ 4 h 24"/>
                                <a:gd name="T12" fmla="*/ 30 w 31"/>
                                <a:gd name="T13" fmla="*/ 8 h 24"/>
                                <a:gd name="T14" fmla="*/ 26 w 31"/>
                                <a:gd name="T15" fmla="*/ 12 h 24"/>
                                <a:gd name="T16" fmla="*/ 17 w 31"/>
                                <a:gd name="T17" fmla="*/ 15 h 24"/>
                                <a:gd name="T18" fmla="*/ 0 w 31"/>
                                <a:gd name="T19" fmla="*/ 23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3"/>
                                  </a:moveTo>
                                  <a:lnTo>
                                    <a:pt x="6" y="15"/>
                                  </a:lnTo>
                                  <a:lnTo>
                                    <a:pt x="15" y="6"/>
                                  </a:lnTo>
                                  <a:lnTo>
                                    <a:pt x="24" y="0"/>
                                  </a:lnTo>
                                  <a:lnTo>
                                    <a:pt x="28" y="0"/>
                                  </a:lnTo>
                                  <a:lnTo>
                                    <a:pt x="30" y="4"/>
                                  </a:lnTo>
                                  <a:lnTo>
                                    <a:pt x="30" y="8"/>
                                  </a:lnTo>
                                  <a:lnTo>
                                    <a:pt x="26" y="12"/>
                                  </a:lnTo>
                                  <a:lnTo>
                                    <a:pt x="17" y="15"/>
                                  </a:lnTo>
                                  <a:lnTo>
                                    <a:pt x="0" y="23"/>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6" name="Freeform 859"/>
                            <p:cNvSpPr>
                              <a:spLocks/>
                            </p:cNvSpPr>
                            <p:nvPr/>
                          </p:nvSpPr>
                          <p:spPr bwMode="auto">
                            <a:xfrm>
                              <a:off x="3916" y="2552"/>
                              <a:ext cx="12" cy="46"/>
                            </a:xfrm>
                            <a:custGeom>
                              <a:avLst/>
                              <a:gdLst>
                                <a:gd name="T0" fmla="*/ 0 w 12"/>
                                <a:gd name="T1" fmla="*/ 45 h 46"/>
                                <a:gd name="T2" fmla="*/ 1 w 12"/>
                                <a:gd name="T3" fmla="*/ 32 h 46"/>
                                <a:gd name="T4" fmla="*/ 4 w 12"/>
                                <a:gd name="T5" fmla="*/ 15 h 46"/>
                                <a:gd name="T6" fmla="*/ 11 w 12"/>
                                <a:gd name="T7" fmla="*/ 0 h 46"/>
                                <a:gd name="T8" fmla="*/ 6 w 12"/>
                                <a:gd name="T9" fmla="*/ 19 h 46"/>
                                <a:gd name="T10" fmla="*/ 4 w 12"/>
                                <a:gd name="T11" fmla="*/ 28 h 46"/>
                                <a:gd name="T12" fmla="*/ 0 w 12"/>
                                <a:gd name="T13" fmla="*/ 45 h 46"/>
                                <a:gd name="T14" fmla="*/ 0 60000 65536"/>
                                <a:gd name="T15" fmla="*/ 0 60000 65536"/>
                                <a:gd name="T16" fmla="*/ 0 60000 65536"/>
                                <a:gd name="T17" fmla="*/ 0 60000 65536"/>
                                <a:gd name="T18" fmla="*/ 0 60000 65536"/>
                                <a:gd name="T19" fmla="*/ 0 60000 65536"/>
                                <a:gd name="T20" fmla="*/ 0 60000 65536"/>
                                <a:gd name="T21" fmla="*/ 0 w 12"/>
                                <a:gd name="T22" fmla="*/ 0 h 46"/>
                                <a:gd name="T23" fmla="*/ 12 w 12"/>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46">
                                  <a:moveTo>
                                    <a:pt x="0" y="45"/>
                                  </a:moveTo>
                                  <a:lnTo>
                                    <a:pt x="1" y="32"/>
                                  </a:lnTo>
                                  <a:lnTo>
                                    <a:pt x="4" y="15"/>
                                  </a:lnTo>
                                  <a:lnTo>
                                    <a:pt x="11" y="0"/>
                                  </a:lnTo>
                                  <a:lnTo>
                                    <a:pt x="6" y="19"/>
                                  </a:lnTo>
                                  <a:lnTo>
                                    <a:pt x="4" y="28"/>
                                  </a:lnTo>
                                  <a:lnTo>
                                    <a:pt x="0" y="45"/>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7" name="Freeform 860"/>
                            <p:cNvSpPr>
                              <a:spLocks/>
                            </p:cNvSpPr>
                            <p:nvPr/>
                          </p:nvSpPr>
                          <p:spPr bwMode="auto">
                            <a:xfrm>
                              <a:off x="3938" y="2588"/>
                              <a:ext cx="2" cy="24"/>
                            </a:xfrm>
                            <a:custGeom>
                              <a:avLst/>
                              <a:gdLst>
                                <a:gd name="T0" fmla="*/ 1 w 2"/>
                                <a:gd name="T1" fmla="*/ 0 h 24"/>
                                <a:gd name="T2" fmla="*/ 0 w 2"/>
                                <a:gd name="T3" fmla="*/ 12 h 24"/>
                                <a:gd name="T4" fmla="*/ 0 w 2"/>
                                <a:gd name="T5" fmla="*/ 23 h 24"/>
                                <a:gd name="T6" fmla="*/ 1 w 2"/>
                                <a:gd name="T7" fmla="*/ 0 h 24"/>
                                <a:gd name="T8" fmla="*/ 0 60000 65536"/>
                                <a:gd name="T9" fmla="*/ 0 60000 65536"/>
                                <a:gd name="T10" fmla="*/ 0 60000 65536"/>
                                <a:gd name="T11" fmla="*/ 0 60000 65536"/>
                                <a:gd name="T12" fmla="*/ 0 w 2"/>
                                <a:gd name="T13" fmla="*/ 0 h 24"/>
                                <a:gd name="T14" fmla="*/ 2 w 2"/>
                                <a:gd name="T15" fmla="*/ 24 h 24"/>
                              </a:gdLst>
                              <a:ahLst/>
                              <a:cxnLst>
                                <a:cxn ang="T8">
                                  <a:pos x="T0" y="T1"/>
                                </a:cxn>
                                <a:cxn ang="T9">
                                  <a:pos x="T2" y="T3"/>
                                </a:cxn>
                                <a:cxn ang="T10">
                                  <a:pos x="T4" y="T5"/>
                                </a:cxn>
                                <a:cxn ang="T11">
                                  <a:pos x="T6" y="T7"/>
                                </a:cxn>
                              </a:cxnLst>
                              <a:rect l="T12" t="T13" r="T14" b="T15"/>
                              <a:pathLst>
                                <a:path w="2" h="24">
                                  <a:moveTo>
                                    <a:pt x="1" y="0"/>
                                  </a:moveTo>
                                  <a:lnTo>
                                    <a:pt x="0" y="12"/>
                                  </a:lnTo>
                                  <a:lnTo>
                                    <a:pt x="0" y="23"/>
                                  </a:lnTo>
                                  <a:lnTo>
                                    <a:pt x="1" y="0"/>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8" name="Freeform 861"/>
                            <p:cNvSpPr>
                              <a:spLocks/>
                            </p:cNvSpPr>
                            <p:nvPr/>
                          </p:nvSpPr>
                          <p:spPr bwMode="auto">
                            <a:xfrm>
                              <a:off x="3961" y="2588"/>
                              <a:ext cx="7" cy="23"/>
                            </a:xfrm>
                            <a:custGeom>
                              <a:avLst/>
                              <a:gdLst>
                                <a:gd name="T0" fmla="*/ 6 w 7"/>
                                <a:gd name="T1" fmla="*/ 0 h 23"/>
                                <a:gd name="T2" fmla="*/ 4 w 7"/>
                                <a:gd name="T3" fmla="*/ 10 h 23"/>
                                <a:gd name="T4" fmla="*/ 0 w 7"/>
                                <a:gd name="T5" fmla="*/ 22 h 23"/>
                                <a:gd name="T6" fmla="*/ 2 w 7"/>
                                <a:gd name="T7" fmla="*/ 9 h 23"/>
                                <a:gd name="T8" fmla="*/ 6 w 7"/>
                                <a:gd name="T9" fmla="*/ 0 h 23"/>
                                <a:gd name="T10" fmla="*/ 0 60000 65536"/>
                                <a:gd name="T11" fmla="*/ 0 60000 65536"/>
                                <a:gd name="T12" fmla="*/ 0 60000 65536"/>
                                <a:gd name="T13" fmla="*/ 0 60000 65536"/>
                                <a:gd name="T14" fmla="*/ 0 60000 65536"/>
                                <a:gd name="T15" fmla="*/ 0 w 7"/>
                                <a:gd name="T16" fmla="*/ 0 h 23"/>
                                <a:gd name="T17" fmla="*/ 7 w 7"/>
                                <a:gd name="T18" fmla="*/ 23 h 23"/>
                              </a:gdLst>
                              <a:ahLst/>
                              <a:cxnLst>
                                <a:cxn ang="T10">
                                  <a:pos x="T0" y="T1"/>
                                </a:cxn>
                                <a:cxn ang="T11">
                                  <a:pos x="T2" y="T3"/>
                                </a:cxn>
                                <a:cxn ang="T12">
                                  <a:pos x="T4" y="T5"/>
                                </a:cxn>
                                <a:cxn ang="T13">
                                  <a:pos x="T6" y="T7"/>
                                </a:cxn>
                                <a:cxn ang="T14">
                                  <a:pos x="T8" y="T9"/>
                                </a:cxn>
                              </a:cxnLst>
                              <a:rect l="T15" t="T16" r="T17" b="T18"/>
                              <a:pathLst>
                                <a:path w="7" h="23">
                                  <a:moveTo>
                                    <a:pt x="6" y="0"/>
                                  </a:moveTo>
                                  <a:lnTo>
                                    <a:pt x="4" y="10"/>
                                  </a:lnTo>
                                  <a:lnTo>
                                    <a:pt x="0" y="22"/>
                                  </a:lnTo>
                                  <a:lnTo>
                                    <a:pt x="2" y="9"/>
                                  </a:lnTo>
                                  <a:lnTo>
                                    <a:pt x="6" y="0"/>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69" name="Freeform 862"/>
                            <p:cNvSpPr>
                              <a:spLocks/>
                            </p:cNvSpPr>
                            <p:nvPr/>
                          </p:nvSpPr>
                          <p:spPr bwMode="auto">
                            <a:xfrm>
                              <a:off x="3783" y="2581"/>
                              <a:ext cx="57" cy="27"/>
                            </a:xfrm>
                            <a:custGeom>
                              <a:avLst/>
                              <a:gdLst>
                                <a:gd name="T0" fmla="*/ 56 w 57"/>
                                <a:gd name="T1" fmla="*/ 26 h 27"/>
                                <a:gd name="T2" fmla="*/ 47 w 57"/>
                                <a:gd name="T3" fmla="*/ 19 h 27"/>
                                <a:gd name="T4" fmla="*/ 32 w 57"/>
                                <a:gd name="T5" fmla="*/ 10 h 27"/>
                                <a:gd name="T6" fmla="*/ 19 w 57"/>
                                <a:gd name="T7" fmla="*/ 4 h 27"/>
                                <a:gd name="T8" fmla="*/ 4 w 57"/>
                                <a:gd name="T9" fmla="*/ 0 h 27"/>
                                <a:gd name="T10" fmla="*/ 0 w 57"/>
                                <a:gd name="T11" fmla="*/ 0 h 27"/>
                                <a:gd name="T12" fmla="*/ 10 w 57"/>
                                <a:gd name="T13" fmla="*/ 4 h 27"/>
                                <a:gd name="T14" fmla="*/ 31 w 57"/>
                                <a:gd name="T15" fmla="*/ 14 h 27"/>
                                <a:gd name="T16" fmla="*/ 38 w 57"/>
                                <a:gd name="T17" fmla="*/ 20 h 27"/>
                                <a:gd name="T18" fmla="*/ 41 w 57"/>
                                <a:gd name="T19" fmla="*/ 25 h 27"/>
                                <a:gd name="T20" fmla="*/ 56 w 57"/>
                                <a:gd name="T21" fmla="*/ 26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27"/>
                                <a:gd name="T35" fmla="*/ 57 w 57"/>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27">
                                  <a:moveTo>
                                    <a:pt x="56" y="26"/>
                                  </a:moveTo>
                                  <a:lnTo>
                                    <a:pt x="47" y="19"/>
                                  </a:lnTo>
                                  <a:lnTo>
                                    <a:pt x="32" y="10"/>
                                  </a:lnTo>
                                  <a:lnTo>
                                    <a:pt x="19" y="4"/>
                                  </a:lnTo>
                                  <a:lnTo>
                                    <a:pt x="4" y="0"/>
                                  </a:lnTo>
                                  <a:lnTo>
                                    <a:pt x="0" y="0"/>
                                  </a:lnTo>
                                  <a:lnTo>
                                    <a:pt x="10" y="4"/>
                                  </a:lnTo>
                                  <a:lnTo>
                                    <a:pt x="31" y="14"/>
                                  </a:lnTo>
                                  <a:lnTo>
                                    <a:pt x="38" y="20"/>
                                  </a:lnTo>
                                  <a:lnTo>
                                    <a:pt x="41" y="25"/>
                                  </a:lnTo>
                                  <a:lnTo>
                                    <a:pt x="56" y="26"/>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70" name="Freeform 863"/>
                            <p:cNvSpPr>
                              <a:spLocks/>
                            </p:cNvSpPr>
                            <p:nvPr/>
                          </p:nvSpPr>
                          <p:spPr bwMode="auto">
                            <a:xfrm>
                              <a:off x="3772" y="2579"/>
                              <a:ext cx="45" cy="35"/>
                            </a:xfrm>
                            <a:custGeom>
                              <a:avLst/>
                              <a:gdLst>
                                <a:gd name="T0" fmla="*/ 44 w 45"/>
                                <a:gd name="T1" fmla="*/ 34 h 35"/>
                                <a:gd name="T2" fmla="*/ 40 w 45"/>
                                <a:gd name="T3" fmla="*/ 24 h 35"/>
                                <a:gd name="T4" fmla="*/ 27 w 45"/>
                                <a:gd name="T5" fmla="*/ 13 h 35"/>
                                <a:gd name="T6" fmla="*/ 15 w 45"/>
                                <a:gd name="T7" fmla="*/ 6 h 35"/>
                                <a:gd name="T8" fmla="*/ 5 w 45"/>
                                <a:gd name="T9" fmla="*/ 2 h 35"/>
                                <a:gd name="T10" fmla="*/ 0 w 45"/>
                                <a:gd name="T11" fmla="*/ 0 h 35"/>
                                <a:gd name="T12" fmla="*/ 11 w 45"/>
                                <a:gd name="T13" fmla="*/ 6 h 35"/>
                                <a:gd name="T14" fmla="*/ 20 w 45"/>
                                <a:gd name="T15" fmla="*/ 12 h 35"/>
                                <a:gd name="T16" fmla="*/ 28 w 45"/>
                                <a:gd name="T17" fmla="*/ 18 h 35"/>
                                <a:gd name="T18" fmla="*/ 34 w 45"/>
                                <a:gd name="T19" fmla="*/ 24 h 35"/>
                                <a:gd name="T20" fmla="*/ 37 w 45"/>
                                <a:gd name="T21" fmla="*/ 30 h 35"/>
                                <a:gd name="T22" fmla="*/ 44 w 45"/>
                                <a:gd name="T23" fmla="*/ 34 h 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35"/>
                                <a:gd name="T38" fmla="*/ 45 w 45"/>
                                <a:gd name="T39" fmla="*/ 35 h 3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35">
                                  <a:moveTo>
                                    <a:pt x="44" y="34"/>
                                  </a:moveTo>
                                  <a:lnTo>
                                    <a:pt x="40" y="24"/>
                                  </a:lnTo>
                                  <a:lnTo>
                                    <a:pt x="27" y="13"/>
                                  </a:lnTo>
                                  <a:lnTo>
                                    <a:pt x="15" y="6"/>
                                  </a:lnTo>
                                  <a:lnTo>
                                    <a:pt x="5" y="2"/>
                                  </a:lnTo>
                                  <a:lnTo>
                                    <a:pt x="0" y="0"/>
                                  </a:lnTo>
                                  <a:lnTo>
                                    <a:pt x="11" y="6"/>
                                  </a:lnTo>
                                  <a:lnTo>
                                    <a:pt x="20" y="12"/>
                                  </a:lnTo>
                                  <a:lnTo>
                                    <a:pt x="28" y="18"/>
                                  </a:lnTo>
                                  <a:lnTo>
                                    <a:pt x="34" y="24"/>
                                  </a:lnTo>
                                  <a:lnTo>
                                    <a:pt x="37" y="30"/>
                                  </a:lnTo>
                                  <a:lnTo>
                                    <a:pt x="44" y="34"/>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71" name="Freeform 864"/>
                            <p:cNvSpPr>
                              <a:spLocks/>
                            </p:cNvSpPr>
                            <p:nvPr/>
                          </p:nvSpPr>
                          <p:spPr bwMode="auto">
                            <a:xfrm>
                              <a:off x="3764" y="2564"/>
                              <a:ext cx="37" cy="4"/>
                            </a:xfrm>
                            <a:custGeom>
                              <a:avLst/>
                              <a:gdLst>
                                <a:gd name="T0" fmla="*/ 0 w 37"/>
                                <a:gd name="T1" fmla="*/ 1 h 4"/>
                                <a:gd name="T2" fmla="*/ 13 w 37"/>
                                <a:gd name="T3" fmla="*/ 1 h 4"/>
                                <a:gd name="T4" fmla="*/ 26 w 37"/>
                                <a:gd name="T5" fmla="*/ 2 h 4"/>
                                <a:gd name="T6" fmla="*/ 36 w 37"/>
                                <a:gd name="T7" fmla="*/ 3 h 4"/>
                                <a:gd name="T8" fmla="*/ 25 w 37"/>
                                <a:gd name="T9" fmla="*/ 1 h 4"/>
                                <a:gd name="T10" fmla="*/ 14 w 37"/>
                                <a:gd name="T11" fmla="*/ 0 h 4"/>
                                <a:gd name="T12" fmla="*/ 0 w 37"/>
                                <a:gd name="T13" fmla="*/ 1 h 4"/>
                                <a:gd name="T14" fmla="*/ 0 60000 65536"/>
                                <a:gd name="T15" fmla="*/ 0 60000 65536"/>
                                <a:gd name="T16" fmla="*/ 0 60000 65536"/>
                                <a:gd name="T17" fmla="*/ 0 60000 65536"/>
                                <a:gd name="T18" fmla="*/ 0 60000 65536"/>
                                <a:gd name="T19" fmla="*/ 0 60000 65536"/>
                                <a:gd name="T20" fmla="*/ 0 60000 65536"/>
                                <a:gd name="T21" fmla="*/ 0 w 37"/>
                                <a:gd name="T22" fmla="*/ 0 h 4"/>
                                <a:gd name="T23" fmla="*/ 37 w 37"/>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4">
                                  <a:moveTo>
                                    <a:pt x="0" y="1"/>
                                  </a:moveTo>
                                  <a:lnTo>
                                    <a:pt x="13" y="1"/>
                                  </a:lnTo>
                                  <a:lnTo>
                                    <a:pt x="26" y="2"/>
                                  </a:lnTo>
                                  <a:lnTo>
                                    <a:pt x="36" y="3"/>
                                  </a:lnTo>
                                  <a:lnTo>
                                    <a:pt x="25" y="1"/>
                                  </a:lnTo>
                                  <a:lnTo>
                                    <a:pt x="14" y="0"/>
                                  </a:lnTo>
                                  <a:lnTo>
                                    <a:pt x="0" y="1"/>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72" name="Freeform 865"/>
                            <p:cNvSpPr>
                              <a:spLocks/>
                            </p:cNvSpPr>
                            <p:nvPr/>
                          </p:nvSpPr>
                          <p:spPr bwMode="auto">
                            <a:xfrm>
                              <a:off x="3825" y="2516"/>
                              <a:ext cx="69" cy="24"/>
                            </a:xfrm>
                            <a:custGeom>
                              <a:avLst/>
                              <a:gdLst>
                                <a:gd name="T0" fmla="*/ 0 w 69"/>
                                <a:gd name="T1" fmla="*/ 9 h 24"/>
                                <a:gd name="T2" fmla="*/ 3 w 69"/>
                                <a:gd name="T3" fmla="*/ 15 h 24"/>
                                <a:gd name="T4" fmla="*/ 12 w 69"/>
                                <a:gd name="T5" fmla="*/ 19 h 24"/>
                                <a:gd name="T6" fmla="*/ 33 w 69"/>
                                <a:gd name="T7" fmla="*/ 21 h 24"/>
                                <a:gd name="T8" fmla="*/ 50 w 69"/>
                                <a:gd name="T9" fmla="*/ 23 h 24"/>
                                <a:gd name="T10" fmla="*/ 68 w 69"/>
                                <a:gd name="T11" fmla="*/ 19 h 24"/>
                                <a:gd name="T12" fmla="*/ 64 w 69"/>
                                <a:gd name="T13" fmla="*/ 17 h 24"/>
                                <a:gd name="T14" fmla="*/ 51 w 69"/>
                                <a:gd name="T15" fmla="*/ 10 h 24"/>
                                <a:gd name="T16" fmla="*/ 42 w 69"/>
                                <a:gd name="T17" fmla="*/ 6 h 24"/>
                                <a:gd name="T18" fmla="*/ 35 w 69"/>
                                <a:gd name="T19" fmla="*/ 3 h 24"/>
                                <a:gd name="T20" fmla="*/ 27 w 69"/>
                                <a:gd name="T21" fmla="*/ 1 h 24"/>
                                <a:gd name="T22" fmla="*/ 22 w 69"/>
                                <a:gd name="T23" fmla="*/ 0 h 24"/>
                                <a:gd name="T24" fmla="*/ 12 w 69"/>
                                <a:gd name="T25" fmla="*/ 2 h 24"/>
                                <a:gd name="T26" fmla="*/ 7 w 69"/>
                                <a:gd name="T27" fmla="*/ 2 h 24"/>
                                <a:gd name="T28" fmla="*/ 0 w 69"/>
                                <a:gd name="T29" fmla="*/ 9 h 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
                                <a:gd name="T46" fmla="*/ 0 h 24"/>
                                <a:gd name="T47" fmla="*/ 69 w 69"/>
                                <a:gd name="T48" fmla="*/ 24 h 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 h="24">
                                  <a:moveTo>
                                    <a:pt x="0" y="9"/>
                                  </a:moveTo>
                                  <a:lnTo>
                                    <a:pt x="3" y="15"/>
                                  </a:lnTo>
                                  <a:lnTo>
                                    <a:pt x="12" y="19"/>
                                  </a:lnTo>
                                  <a:lnTo>
                                    <a:pt x="33" y="21"/>
                                  </a:lnTo>
                                  <a:lnTo>
                                    <a:pt x="50" y="23"/>
                                  </a:lnTo>
                                  <a:lnTo>
                                    <a:pt x="68" y="19"/>
                                  </a:lnTo>
                                  <a:lnTo>
                                    <a:pt x="64" y="17"/>
                                  </a:lnTo>
                                  <a:lnTo>
                                    <a:pt x="51" y="10"/>
                                  </a:lnTo>
                                  <a:lnTo>
                                    <a:pt x="42" y="6"/>
                                  </a:lnTo>
                                  <a:lnTo>
                                    <a:pt x="35" y="3"/>
                                  </a:lnTo>
                                  <a:lnTo>
                                    <a:pt x="27" y="1"/>
                                  </a:lnTo>
                                  <a:lnTo>
                                    <a:pt x="22" y="0"/>
                                  </a:lnTo>
                                  <a:lnTo>
                                    <a:pt x="12" y="2"/>
                                  </a:lnTo>
                                  <a:lnTo>
                                    <a:pt x="7" y="2"/>
                                  </a:lnTo>
                                  <a:lnTo>
                                    <a:pt x="0" y="9"/>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73" name="Freeform 866"/>
                            <p:cNvSpPr>
                              <a:spLocks/>
                            </p:cNvSpPr>
                            <p:nvPr/>
                          </p:nvSpPr>
                          <p:spPr bwMode="auto">
                            <a:xfrm>
                              <a:off x="3823" y="2589"/>
                              <a:ext cx="82" cy="39"/>
                            </a:xfrm>
                            <a:custGeom>
                              <a:avLst/>
                              <a:gdLst>
                                <a:gd name="T0" fmla="*/ 0 w 82"/>
                                <a:gd name="T1" fmla="*/ 0 h 39"/>
                                <a:gd name="T2" fmla="*/ 14 w 82"/>
                                <a:gd name="T3" fmla="*/ 5 h 39"/>
                                <a:gd name="T4" fmla="*/ 36 w 82"/>
                                <a:gd name="T5" fmla="*/ 24 h 39"/>
                                <a:gd name="T6" fmla="*/ 55 w 82"/>
                                <a:gd name="T7" fmla="*/ 32 h 39"/>
                                <a:gd name="T8" fmla="*/ 81 w 82"/>
                                <a:gd name="T9" fmla="*/ 38 h 39"/>
                                <a:gd name="T10" fmla="*/ 51 w 82"/>
                                <a:gd name="T11" fmla="*/ 33 h 39"/>
                                <a:gd name="T12" fmla="*/ 30 w 82"/>
                                <a:gd name="T13" fmla="*/ 26 h 39"/>
                                <a:gd name="T14" fmla="*/ 20 w 82"/>
                                <a:gd name="T15" fmla="*/ 16 h 39"/>
                                <a:gd name="T16" fmla="*/ 0 w 82"/>
                                <a:gd name="T17" fmla="*/ 0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2"/>
                                <a:gd name="T28" fmla="*/ 0 h 39"/>
                                <a:gd name="T29" fmla="*/ 82 w 82"/>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2" h="39">
                                  <a:moveTo>
                                    <a:pt x="0" y="0"/>
                                  </a:moveTo>
                                  <a:lnTo>
                                    <a:pt x="14" y="5"/>
                                  </a:lnTo>
                                  <a:lnTo>
                                    <a:pt x="36" y="24"/>
                                  </a:lnTo>
                                  <a:lnTo>
                                    <a:pt x="55" y="32"/>
                                  </a:lnTo>
                                  <a:lnTo>
                                    <a:pt x="81" y="38"/>
                                  </a:lnTo>
                                  <a:lnTo>
                                    <a:pt x="51" y="33"/>
                                  </a:lnTo>
                                  <a:lnTo>
                                    <a:pt x="30" y="26"/>
                                  </a:lnTo>
                                  <a:lnTo>
                                    <a:pt x="20" y="16"/>
                                  </a:lnTo>
                                  <a:lnTo>
                                    <a:pt x="0" y="0"/>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grpSp>
                </p:grpSp>
                <p:sp>
                  <p:nvSpPr>
                    <p:cNvPr id="54" name="Freeform 867"/>
                    <p:cNvSpPr>
                      <a:spLocks/>
                    </p:cNvSpPr>
                    <p:nvPr/>
                  </p:nvSpPr>
                  <p:spPr bwMode="auto">
                    <a:xfrm>
                      <a:off x="3841" y="2469"/>
                      <a:ext cx="79" cy="89"/>
                    </a:xfrm>
                    <a:custGeom>
                      <a:avLst/>
                      <a:gdLst>
                        <a:gd name="T0" fmla="*/ 20 w 79"/>
                        <a:gd name="T1" fmla="*/ 61 h 89"/>
                        <a:gd name="T2" fmla="*/ 50 w 79"/>
                        <a:gd name="T3" fmla="*/ 76 h 89"/>
                        <a:gd name="T4" fmla="*/ 52 w 79"/>
                        <a:gd name="T5" fmla="*/ 80 h 89"/>
                        <a:gd name="T6" fmla="*/ 67 w 79"/>
                        <a:gd name="T7" fmla="*/ 74 h 89"/>
                        <a:gd name="T8" fmla="*/ 65 w 79"/>
                        <a:gd name="T9" fmla="*/ 61 h 89"/>
                        <a:gd name="T10" fmla="*/ 68 w 79"/>
                        <a:gd name="T11" fmla="*/ 38 h 89"/>
                        <a:gd name="T12" fmla="*/ 74 w 79"/>
                        <a:gd name="T13" fmla="*/ 16 h 89"/>
                        <a:gd name="T14" fmla="*/ 75 w 79"/>
                        <a:gd name="T15" fmla="*/ 6 h 89"/>
                        <a:gd name="T16" fmla="*/ 77 w 79"/>
                        <a:gd name="T17" fmla="*/ 2 h 89"/>
                        <a:gd name="T18" fmla="*/ 78 w 79"/>
                        <a:gd name="T19" fmla="*/ 0 h 89"/>
                        <a:gd name="T20" fmla="*/ 78 w 79"/>
                        <a:gd name="T21" fmla="*/ 11 h 89"/>
                        <a:gd name="T22" fmla="*/ 71 w 79"/>
                        <a:gd name="T23" fmla="*/ 34 h 89"/>
                        <a:gd name="T24" fmla="*/ 70 w 79"/>
                        <a:gd name="T25" fmla="*/ 50 h 89"/>
                        <a:gd name="T26" fmla="*/ 70 w 79"/>
                        <a:gd name="T27" fmla="*/ 66 h 89"/>
                        <a:gd name="T28" fmla="*/ 71 w 79"/>
                        <a:gd name="T29" fmla="*/ 76 h 89"/>
                        <a:gd name="T30" fmla="*/ 50 w 79"/>
                        <a:gd name="T31" fmla="*/ 88 h 89"/>
                        <a:gd name="T32" fmla="*/ 47 w 79"/>
                        <a:gd name="T33" fmla="*/ 79 h 89"/>
                        <a:gd name="T34" fmla="*/ 39 w 79"/>
                        <a:gd name="T35" fmla="*/ 74 h 89"/>
                        <a:gd name="T36" fmla="*/ 0 w 79"/>
                        <a:gd name="T37" fmla="*/ 61 h 89"/>
                        <a:gd name="T38" fmla="*/ 20 w 79"/>
                        <a:gd name="T39" fmla="*/ 61 h 8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9"/>
                        <a:gd name="T61" fmla="*/ 0 h 89"/>
                        <a:gd name="T62" fmla="*/ 79 w 79"/>
                        <a:gd name="T63" fmla="*/ 89 h 8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9" h="89">
                          <a:moveTo>
                            <a:pt x="20" y="61"/>
                          </a:moveTo>
                          <a:lnTo>
                            <a:pt x="50" y="76"/>
                          </a:lnTo>
                          <a:lnTo>
                            <a:pt x="52" y="80"/>
                          </a:lnTo>
                          <a:lnTo>
                            <a:pt x="67" y="74"/>
                          </a:lnTo>
                          <a:lnTo>
                            <a:pt x="65" y="61"/>
                          </a:lnTo>
                          <a:lnTo>
                            <a:pt x="68" y="38"/>
                          </a:lnTo>
                          <a:lnTo>
                            <a:pt x="74" y="16"/>
                          </a:lnTo>
                          <a:lnTo>
                            <a:pt x="75" y="6"/>
                          </a:lnTo>
                          <a:lnTo>
                            <a:pt x="77" y="2"/>
                          </a:lnTo>
                          <a:lnTo>
                            <a:pt x="78" y="0"/>
                          </a:lnTo>
                          <a:lnTo>
                            <a:pt x="78" y="11"/>
                          </a:lnTo>
                          <a:lnTo>
                            <a:pt x="71" y="34"/>
                          </a:lnTo>
                          <a:lnTo>
                            <a:pt x="70" y="50"/>
                          </a:lnTo>
                          <a:lnTo>
                            <a:pt x="70" y="66"/>
                          </a:lnTo>
                          <a:lnTo>
                            <a:pt x="71" y="76"/>
                          </a:lnTo>
                          <a:lnTo>
                            <a:pt x="50" y="88"/>
                          </a:lnTo>
                          <a:lnTo>
                            <a:pt x="47" y="79"/>
                          </a:lnTo>
                          <a:lnTo>
                            <a:pt x="39" y="74"/>
                          </a:lnTo>
                          <a:lnTo>
                            <a:pt x="0" y="61"/>
                          </a:lnTo>
                          <a:lnTo>
                            <a:pt x="20" y="61"/>
                          </a:lnTo>
                        </a:path>
                      </a:pathLst>
                    </a:custGeom>
                    <a:solidFill>
                      <a:srgbClr val="00808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32" name="Group 868"/>
                  <p:cNvGrpSpPr>
                    <a:grpSpLocks/>
                  </p:cNvGrpSpPr>
                  <p:nvPr/>
                </p:nvGrpSpPr>
                <p:grpSpPr bwMode="auto">
                  <a:xfrm>
                    <a:off x="3753" y="2367"/>
                    <a:ext cx="160" cy="171"/>
                    <a:chOff x="3753" y="2367"/>
                    <a:chExt cx="160" cy="171"/>
                  </a:xfrm>
                </p:grpSpPr>
                <p:sp>
                  <p:nvSpPr>
                    <p:cNvPr id="38" name="Freeform 869"/>
                    <p:cNvSpPr>
                      <a:spLocks/>
                    </p:cNvSpPr>
                    <p:nvPr/>
                  </p:nvSpPr>
                  <p:spPr bwMode="auto">
                    <a:xfrm>
                      <a:off x="3776" y="2391"/>
                      <a:ext cx="117" cy="48"/>
                    </a:xfrm>
                    <a:custGeom>
                      <a:avLst/>
                      <a:gdLst>
                        <a:gd name="T0" fmla="*/ 0 w 117"/>
                        <a:gd name="T1" fmla="*/ 29 h 48"/>
                        <a:gd name="T2" fmla="*/ 1 w 117"/>
                        <a:gd name="T3" fmla="*/ 42 h 48"/>
                        <a:gd name="T4" fmla="*/ 4 w 117"/>
                        <a:gd name="T5" fmla="*/ 47 h 48"/>
                        <a:gd name="T6" fmla="*/ 67 w 117"/>
                        <a:gd name="T7" fmla="*/ 32 h 48"/>
                        <a:gd name="T8" fmla="*/ 116 w 117"/>
                        <a:gd name="T9" fmla="*/ 36 h 48"/>
                        <a:gd name="T10" fmla="*/ 114 w 117"/>
                        <a:gd name="T11" fmla="*/ 15 h 48"/>
                        <a:gd name="T12" fmla="*/ 84 w 117"/>
                        <a:gd name="T13" fmla="*/ 0 h 48"/>
                        <a:gd name="T14" fmla="*/ 27 w 117"/>
                        <a:gd name="T15" fmla="*/ 2 h 48"/>
                        <a:gd name="T16" fmla="*/ 0 w 117"/>
                        <a:gd name="T17" fmla="*/ 29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48"/>
                        <a:gd name="T29" fmla="*/ 117 w 117"/>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48">
                          <a:moveTo>
                            <a:pt x="0" y="29"/>
                          </a:moveTo>
                          <a:lnTo>
                            <a:pt x="1" y="42"/>
                          </a:lnTo>
                          <a:lnTo>
                            <a:pt x="4" y="47"/>
                          </a:lnTo>
                          <a:lnTo>
                            <a:pt x="67" y="32"/>
                          </a:lnTo>
                          <a:lnTo>
                            <a:pt x="116" y="36"/>
                          </a:lnTo>
                          <a:lnTo>
                            <a:pt x="114" y="15"/>
                          </a:lnTo>
                          <a:lnTo>
                            <a:pt x="84" y="0"/>
                          </a:lnTo>
                          <a:lnTo>
                            <a:pt x="27" y="2"/>
                          </a:lnTo>
                          <a:lnTo>
                            <a:pt x="0" y="29"/>
                          </a:lnTo>
                        </a:path>
                      </a:pathLst>
                    </a:custGeom>
                    <a:solidFill>
                      <a:srgbClr val="FF404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39" name="Freeform 870"/>
                    <p:cNvSpPr>
                      <a:spLocks/>
                    </p:cNvSpPr>
                    <p:nvPr/>
                  </p:nvSpPr>
                  <p:spPr bwMode="auto">
                    <a:xfrm>
                      <a:off x="3843" y="2414"/>
                      <a:ext cx="70" cy="45"/>
                    </a:xfrm>
                    <a:custGeom>
                      <a:avLst/>
                      <a:gdLst>
                        <a:gd name="T0" fmla="*/ 0 w 70"/>
                        <a:gd name="T1" fmla="*/ 2 h 45"/>
                        <a:gd name="T2" fmla="*/ 12 w 70"/>
                        <a:gd name="T3" fmla="*/ 42 h 45"/>
                        <a:gd name="T4" fmla="*/ 35 w 70"/>
                        <a:gd name="T5" fmla="*/ 31 h 45"/>
                        <a:gd name="T6" fmla="*/ 44 w 70"/>
                        <a:gd name="T7" fmla="*/ 39 h 45"/>
                        <a:gd name="T8" fmla="*/ 52 w 70"/>
                        <a:gd name="T9" fmla="*/ 44 h 45"/>
                        <a:gd name="T10" fmla="*/ 56 w 70"/>
                        <a:gd name="T11" fmla="*/ 44 h 45"/>
                        <a:gd name="T12" fmla="*/ 67 w 70"/>
                        <a:gd name="T13" fmla="*/ 42 h 45"/>
                        <a:gd name="T14" fmla="*/ 68 w 70"/>
                        <a:gd name="T15" fmla="*/ 38 h 45"/>
                        <a:gd name="T16" fmla="*/ 65 w 70"/>
                        <a:gd name="T17" fmla="*/ 40 h 45"/>
                        <a:gd name="T18" fmla="*/ 62 w 70"/>
                        <a:gd name="T19" fmla="*/ 40 h 45"/>
                        <a:gd name="T20" fmla="*/ 60 w 70"/>
                        <a:gd name="T21" fmla="*/ 37 h 45"/>
                        <a:gd name="T22" fmla="*/ 63 w 70"/>
                        <a:gd name="T23" fmla="*/ 37 h 45"/>
                        <a:gd name="T24" fmla="*/ 67 w 70"/>
                        <a:gd name="T25" fmla="*/ 36 h 45"/>
                        <a:gd name="T26" fmla="*/ 61 w 70"/>
                        <a:gd name="T27" fmla="*/ 35 h 45"/>
                        <a:gd name="T28" fmla="*/ 59 w 70"/>
                        <a:gd name="T29" fmla="*/ 31 h 45"/>
                        <a:gd name="T30" fmla="*/ 60 w 70"/>
                        <a:gd name="T31" fmla="*/ 29 h 45"/>
                        <a:gd name="T32" fmla="*/ 64 w 70"/>
                        <a:gd name="T33" fmla="*/ 28 h 45"/>
                        <a:gd name="T34" fmla="*/ 68 w 70"/>
                        <a:gd name="T35" fmla="*/ 25 h 45"/>
                        <a:gd name="T36" fmla="*/ 69 w 70"/>
                        <a:gd name="T37" fmla="*/ 19 h 45"/>
                        <a:gd name="T38" fmla="*/ 67 w 70"/>
                        <a:gd name="T39" fmla="*/ 21 h 45"/>
                        <a:gd name="T40" fmla="*/ 64 w 70"/>
                        <a:gd name="T41" fmla="*/ 22 h 45"/>
                        <a:gd name="T42" fmla="*/ 62 w 70"/>
                        <a:gd name="T43" fmla="*/ 21 h 45"/>
                        <a:gd name="T44" fmla="*/ 63 w 70"/>
                        <a:gd name="T45" fmla="*/ 18 h 45"/>
                        <a:gd name="T46" fmla="*/ 60 w 70"/>
                        <a:gd name="T47" fmla="*/ 19 h 45"/>
                        <a:gd name="T48" fmla="*/ 55 w 70"/>
                        <a:gd name="T49" fmla="*/ 19 h 45"/>
                        <a:gd name="T50" fmla="*/ 53 w 70"/>
                        <a:gd name="T51" fmla="*/ 13 h 45"/>
                        <a:gd name="T52" fmla="*/ 51 w 70"/>
                        <a:gd name="T53" fmla="*/ 11 h 45"/>
                        <a:gd name="T54" fmla="*/ 50 w 70"/>
                        <a:gd name="T55" fmla="*/ 9 h 45"/>
                        <a:gd name="T56" fmla="*/ 40 w 70"/>
                        <a:gd name="T57" fmla="*/ 6 h 45"/>
                        <a:gd name="T58" fmla="*/ 31 w 70"/>
                        <a:gd name="T59" fmla="*/ 3 h 45"/>
                        <a:gd name="T60" fmla="*/ 14 w 70"/>
                        <a:gd name="T61" fmla="*/ 0 h 45"/>
                        <a:gd name="T62" fmla="*/ 0 w 70"/>
                        <a:gd name="T63" fmla="*/ 2 h 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0"/>
                        <a:gd name="T97" fmla="*/ 0 h 45"/>
                        <a:gd name="T98" fmla="*/ 70 w 70"/>
                        <a:gd name="T99" fmla="*/ 45 h 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0" h="45">
                          <a:moveTo>
                            <a:pt x="0" y="2"/>
                          </a:moveTo>
                          <a:lnTo>
                            <a:pt x="12" y="42"/>
                          </a:lnTo>
                          <a:lnTo>
                            <a:pt x="35" y="31"/>
                          </a:lnTo>
                          <a:lnTo>
                            <a:pt x="44" y="39"/>
                          </a:lnTo>
                          <a:lnTo>
                            <a:pt x="52" y="44"/>
                          </a:lnTo>
                          <a:lnTo>
                            <a:pt x="56" y="44"/>
                          </a:lnTo>
                          <a:lnTo>
                            <a:pt x="67" y="42"/>
                          </a:lnTo>
                          <a:lnTo>
                            <a:pt x="68" y="38"/>
                          </a:lnTo>
                          <a:lnTo>
                            <a:pt x="65" y="40"/>
                          </a:lnTo>
                          <a:lnTo>
                            <a:pt x="62" y="40"/>
                          </a:lnTo>
                          <a:lnTo>
                            <a:pt x="60" y="37"/>
                          </a:lnTo>
                          <a:lnTo>
                            <a:pt x="63" y="37"/>
                          </a:lnTo>
                          <a:lnTo>
                            <a:pt x="67" y="36"/>
                          </a:lnTo>
                          <a:lnTo>
                            <a:pt x="61" y="35"/>
                          </a:lnTo>
                          <a:lnTo>
                            <a:pt x="59" y="31"/>
                          </a:lnTo>
                          <a:lnTo>
                            <a:pt x="60" y="29"/>
                          </a:lnTo>
                          <a:lnTo>
                            <a:pt x="64" y="28"/>
                          </a:lnTo>
                          <a:lnTo>
                            <a:pt x="68" y="25"/>
                          </a:lnTo>
                          <a:lnTo>
                            <a:pt x="69" y="19"/>
                          </a:lnTo>
                          <a:lnTo>
                            <a:pt x="67" y="21"/>
                          </a:lnTo>
                          <a:lnTo>
                            <a:pt x="64" y="22"/>
                          </a:lnTo>
                          <a:lnTo>
                            <a:pt x="62" y="21"/>
                          </a:lnTo>
                          <a:lnTo>
                            <a:pt x="63" y="18"/>
                          </a:lnTo>
                          <a:lnTo>
                            <a:pt x="60" y="19"/>
                          </a:lnTo>
                          <a:lnTo>
                            <a:pt x="55" y="19"/>
                          </a:lnTo>
                          <a:lnTo>
                            <a:pt x="53" y="13"/>
                          </a:lnTo>
                          <a:lnTo>
                            <a:pt x="51" y="11"/>
                          </a:lnTo>
                          <a:lnTo>
                            <a:pt x="50" y="9"/>
                          </a:lnTo>
                          <a:lnTo>
                            <a:pt x="40" y="6"/>
                          </a:lnTo>
                          <a:lnTo>
                            <a:pt x="31" y="3"/>
                          </a:lnTo>
                          <a:lnTo>
                            <a:pt x="14" y="0"/>
                          </a:lnTo>
                          <a:lnTo>
                            <a:pt x="0" y="2"/>
                          </a:lnTo>
                        </a:path>
                      </a:pathLst>
                    </a:custGeom>
                    <a:solidFill>
                      <a:srgbClr val="C06000"/>
                    </a:solidFill>
                    <a:ln w="12700" cap="rnd" cmpd="sng">
                      <a:solidFill>
                        <a:srgbClr val="A05000"/>
                      </a:solidFill>
                      <a:prstDash val="solid"/>
                      <a:round/>
                      <a:headEnd type="none" w="med" len="med"/>
                      <a:tailEnd type="none" w="med" len="med"/>
                    </a:ln>
                  </p:spPr>
                  <p:txBody>
                    <a:bodyPr/>
                    <a:lstStyle/>
                    <a:p>
                      <a:endParaRPr lang="zh-CN" altLang="en-US"/>
                    </a:p>
                  </p:txBody>
                </p:sp>
                <p:sp>
                  <p:nvSpPr>
                    <p:cNvPr id="40" name="Freeform 871"/>
                    <p:cNvSpPr>
                      <a:spLocks/>
                    </p:cNvSpPr>
                    <p:nvPr/>
                  </p:nvSpPr>
                  <p:spPr bwMode="auto">
                    <a:xfrm>
                      <a:off x="3779" y="2414"/>
                      <a:ext cx="133" cy="124"/>
                    </a:xfrm>
                    <a:custGeom>
                      <a:avLst/>
                      <a:gdLst>
                        <a:gd name="T0" fmla="*/ 1 w 133"/>
                        <a:gd name="T1" fmla="*/ 23 h 124"/>
                        <a:gd name="T2" fmla="*/ 1 w 133"/>
                        <a:gd name="T3" fmla="*/ 34 h 124"/>
                        <a:gd name="T4" fmla="*/ 0 w 133"/>
                        <a:gd name="T5" fmla="*/ 40 h 124"/>
                        <a:gd name="T6" fmla="*/ 2 w 133"/>
                        <a:gd name="T7" fmla="*/ 43 h 124"/>
                        <a:gd name="T8" fmla="*/ 7 w 133"/>
                        <a:gd name="T9" fmla="*/ 49 h 124"/>
                        <a:gd name="T10" fmla="*/ 11 w 133"/>
                        <a:gd name="T11" fmla="*/ 52 h 124"/>
                        <a:gd name="T12" fmla="*/ 13 w 133"/>
                        <a:gd name="T13" fmla="*/ 57 h 124"/>
                        <a:gd name="T14" fmla="*/ 14 w 133"/>
                        <a:gd name="T15" fmla="*/ 64 h 124"/>
                        <a:gd name="T16" fmla="*/ 15 w 133"/>
                        <a:gd name="T17" fmla="*/ 70 h 124"/>
                        <a:gd name="T18" fmla="*/ 18 w 133"/>
                        <a:gd name="T19" fmla="*/ 75 h 124"/>
                        <a:gd name="T20" fmla="*/ 22 w 133"/>
                        <a:gd name="T21" fmla="*/ 77 h 124"/>
                        <a:gd name="T22" fmla="*/ 26 w 133"/>
                        <a:gd name="T23" fmla="*/ 80 h 124"/>
                        <a:gd name="T24" fmla="*/ 33 w 133"/>
                        <a:gd name="T25" fmla="*/ 87 h 124"/>
                        <a:gd name="T26" fmla="*/ 39 w 133"/>
                        <a:gd name="T27" fmla="*/ 93 h 124"/>
                        <a:gd name="T28" fmla="*/ 45 w 133"/>
                        <a:gd name="T29" fmla="*/ 96 h 124"/>
                        <a:gd name="T30" fmla="*/ 46 w 133"/>
                        <a:gd name="T31" fmla="*/ 101 h 124"/>
                        <a:gd name="T32" fmla="*/ 50 w 133"/>
                        <a:gd name="T33" fmla="*/ 103 h 124"/>
                        <a:gd name="T34" fmla="*/ 54 w 133"/>
                        <a:gd name="T35" fmla="*/ 104 h 124"/>
                        <a:gd name="T36" fmla="*/ 66 w 133"/>
                        <a:gd name="T37" fmla="*/ 103 h 124"/>
                        <a:gd name="T38" fmla="*/ 71 w 133"/>
                        <a:gd name="T39" fmla="*/ 103 h 124"/>
                        <a:gd name="T40" fmla="*/ 80 w 133"/>
                        <a:gd name="T41" fmla="*/ 105 h 124"/>
                        <a:gd name="T42" fmla="*/ 92 w 133"/>
                        <a:gd name="T43" fmla="*/ 109 h 124"/>
                        <a:gd name="T44" fmla="*/ 111 w 133"/>
                        <a:gd name="T45" fmla="*/ 120 h 124"/>
                        <a:gd name="T46" fmla="*/ 119 w 133"/>
                        <a:gd name="T47" fmla="*/ 123 h 124"/>
                        <a:gd name="T48" fmla="*/ 121 w 133"/>
                        <a:gd name="T49" fmla="*/ 108 h 124"/>
                        <a:gd name="T50" fmla="*/ 124 w 133"/>
                        <a:gd name="T51" fmla="*/ 88 h 124"/>
                        <a:gd name="T52" fmla="*/ 127 w 133"/>
                        <a:gd name="T53" fmla="*/ 76 h 124"/>
                        <a:gd name="T54" fmla="*/ 131 w 133"/>
                        <a:gd name="T55" fmla="*/ 62 h 124"/>
                        <a:gd name="T56" fmla="*/ 132 w 133"/>
                        <a:gd name="T57" fmla="*/ 52 h 124"/>
                        <a:gd name="T58" fmla="*/ 124 w 133"/>
                        <a:gd name="T59" fmla="*/ 53 h 124"/>
                        <a:gd name="T60" fmla="*/ 118 w 133"/>
                        <a:gd name="T61" fmla="*/ 50 h 124"/>
                        <a:gd name="T62" fmla="*/ 114 w 133"/>
                        <a:gd name="T63" fmla="*/ 46 h 124"/>
                        <a:gd name="T64" fmla="*/ 111 w 133"/>
                        <a:gd name="T65" fmla="*/ 41 h 124"/>
                        <a:gd name="T66" fmla="*/ 107 w 133"/>
                        <a:gd name="T67" fmla="*/ 33 h 124"/>
                        <a:gd name="T68" fmla="*/ 108 w 133"/>
                        <a:gd name="T69" fmla="*/ 21 h 124"/>
                        <a:gd name="T70" fmla="*/ 104 w 133"/>
                        <a:gd name="T71" fmla="*/ 12 h 124"/>
                        <a:gd name="T72" fmla="*/ 99 w 133"/>
                        <a:gd name="T73" fmla="*/ 10 h 124"/>
                        <a:gd name="T74" fmla="*/ 94 w 133"/>
                        <a:gd name="T75" fmla="*/ 12 h 124"/>
                        <a:gd name="T76" fmla="*/ 90 w 133"/>
                        <a:gd name="T77" fmla="*/ 16 h 124"/>
                        <a:gd name="T78" fmla="*/ 90 w 133"/>
                        <a:gd name="T79" fmla="*/ 22 h 124"/>
                        <a:gd name="T80" fmla="*/ 90 w 133"/>
                        <a:gd name="T81" fmla="*/ 29 h 124"/>
                        <a:gd name="T82" fmla="*/ 82 w 133"/>
                        <a:gd name="T83" fmla="*/ 31 h 124"/>
                        <a:gd name="T84" fmla="*/ 81 w 133"/>
                        <a:gd name="T85" fmla="*/ 21 h 124"/>
                        <a:gd name="T86" fmla="*/ 75 w 133"/>
                        <a:gd name="T87" fmla="*/ 17 h 124"/>
                        <a:gd name="T88" fmla="*/ 75 w 133"/>
                        <a:gd name="T89" fmla="*/ 12 h 124"/>
                        <a:gd name="T90" fmla="*/ 70 w 133"/>
                        <a:gd name="T91" fmla="*/ 11 h 124"/>
                        <a:gd name="T92" fmla="*/ 74 w 133"/>
                        <a:gd name="T93" fmla="*/ 7 h 124"/>
                        <a:gd name="T94" fmla="*/ 71 w 133"/>
                        <a:gd name="T95" fmla="*/ 0 h 124"/>
                        <a:gd name="T96" fmla="*/ 62 w 133"/>
                        <a:gd name="T97" fmla="*/ 0 h 124"/>
                        <a:gd name="T98" fmla="*/ 49 w 133"/>
                        <a:gd name="T99" fmla="*/ 2 h 124"/>
                        <a:gd name="T100" fmla="*/ 36 w 133"/>
                        <a:gd name="T101" fmla="*/ 4 h 124"/>
                        <a:gd name="T102" fmla="*/ 24 w 133"/>
                        <a:gd name="T103" fmla="*/ 8 h 124"/>
                        <a:gd name="T104" fmla="*/ 13 w 133"/>
                        <a:gd name="T105" fmla="*/ 13 h 124"/>
                        <a:gd name="T106" fmla="*/ 1 w 133"/>
                        <a:gd name="T107" fmla="*/ 23 h 1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33"/>
                        <a:gd name="T163" fmla="*/ 0 h 124"/>
                        <a:gd name="T164" fmla="*/ 133 w 133"/>
                        <a:gd name="T165" fmla="*/ 124 h 12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33" h="124">
                          <a:moveTo>
                            <a:pt x="1" y="23"/>
                          </a:moveTo>
                          <a:lnTo>
                            <a:pt x="1" y="34"/>
                          </a:lnTo>
                          <a:lnTo>
                            <a:pt x="0" y="40"/>
                          </a:lnTo>
                          <a:lnTo>
                            <a:pt x="2" y="43"/>
                          </a:lnTo>
                          <a:lnTo>
                            <a:pt x="7" y="49"/>
                          </a:lnTo>
                          <a:lnTo>
                            <a:pt x="11" y="52"/>
                          </a:lnTo>
                          <a:lnTo>
                            <a:pt x="13" y="57"/>
                          </a:lnTo>
                          <a:lnTo>
                            <a:pt x="14" y="64"/>
                          </a:lnTo>
                          <a:lnTo>
                            <a:pt x="15" y="70"/>
                          </a:lnTo>
                          <a:lnTo>
                            <a:pt x="18" y="75"/>
                          </a:lnTo>
                          <a:lnTo>
                            <a:pt x="22" y="77"/>
                          </a:lnTo>
                          <a:lnTo>
                            <a:pt x="26" y="80"/>
                          </a:lnTo>
                          <a:lnTo>
                            <a:pt x="33" y="87"/>
                          </a:lnTo>
                          <a:lnTo>
                            <a:pt x="39" y="93"/>
                          </a:lnTo>
                          <a:lnTo>
                            <a:pt x="45" y="96"/>
                          </a:lnTo>
                          <a:lnTo>
                            <a:pt x="46" y="101"/>
                          </a:lnTo>
                          <a:lnTo>
                            <a:pt x="50" y="103"/>
                          </a:lnTo>
                          <a:lnTo>
                            <a:pt x="54" y="104"/>
                          </a:lnTo>
                          <a:lnTo>
                            <a:pt x="66" y="103"/>
                          </a:lnTo>
                          <a:lnTo>
                            <a:pt x="71" y="103"/>
                          </a:lnTo>
                          <a:lnTo>
                            <a:pt x="80" y="105"/>
                          </a:lnTo>
                          <a:lnTo>
                            <a:pt x="92" y="109"/>
                          </a:lnTo>
                          <a:lnTo>
                            <a:pt x="111" y="120"/>
                          </a:lnTo>
                          <a:lnTo>
                            <a:pt x="119" y="123"/>
                          </a:lnTo>
                          <a:lnTo>
                            <a:pt x="121" y="108"/>
                          </a:lnTo>
                          <a:lnTo>
                            <a:pt x="124" y="88"/>
                          </a:lnTo>
                          <a:lnTo>
                            <a:pt x="127" y="76"/>
                          </a:lnTo>
                          <a:lnTo>
                            <a:pt x="131" y="62"/>
                          </a:lnTo>
                          <a:lnTo>
                            <a:pt x="132" y="52"/>
                          </a:lnTo>
                          <a:lnTo>
                            <a:pt x="124" y="53"/>
                          </a:lnTo>
                          <a:lnTo>
                            <a:pt x="118" y="50"/>
                          </a:lnTo>
                          <a:lnTo>
                            <a:pt x="114" y="46"/>
                          </a:lnTo>
                          <a:lnTo>
                            <a:pt x="111" y="41"/>
                          </a:lnTo>
                          <a:lnTo>
                            <a:pt x="107" y="33"/>
                          </a:lnTo>
                          <a:lnTo>
                            <a:pt x="108" y="21"/>
                          </a:lnTo>
                          <a:lnTo>
                            <a:pt x="104" y="12"/>
                          </a:lnTo>
                          <a:lnTo>
                            <a:pt x="99" y="10"/>
                          </a:lnTo>
                          <a:lnTo>
                            <a:pt x="94" y="12"/>
                          </a:lnTo>
                          <a:lnTo>
                            <a:pt x="90" y="16"/>
                          </a:lnTo>
                          <a:lnTo>
                            <a:pt x="90" y="22"/>
                          </a:lnTo>
                          <a:lnTo>
                            <a:pt x="90" y="29"/>
                          </a:lnTo>
                          <a:lnTo>
                            <a:pt x="82" y="31"/>
                          </a:lnTo>
                          <a:lnTo>
                            <a:pt x="81" y="21"/>
                          </a:lnTo>
                          <a:lnTo>
                            <a:pt x="75" y="17"/>
                          </a:lnTo>
                          <a:lnTo>
                            <a:pt x="75" y="12"/>
                          </a:lnTo>
                          <a:lnTo>
                            <a:pt x="70" y="11"/>
                          </a:lnTo>
                          <a:lnTo>
                            <a:pt x="74" y="7"/>
                          </a:lnTo>
                          <a:lnTo>
                            <a:pt x="71" y="0"/>
                          </a:lnTo>
                          <a:lnTo>
                            <a:pt x="62" y="0"/>
                          </a:lnTo>
                          <a:lnTo>
                            <a:pt x="49" y="2"/>
                          </a:lnTo>
                          <a:lnTo>
                            <a:pt x="36" y="4"/>
                          </a:lnTo>
                          <a:lnTo>
                            <a:pt x="24" y="8"/>
                          </a:lnTo>
                          <a:lnTo>
                            <a:pt x="13" y="13"/>
                          </a:lnTo>
                          <a:lnTo>
                            <a:pt x="1" y="23"/>
                          </a:lnTo>
                        </a:path>
                      </a:pathLst>
                    </a:custGeom>
                    <a:solidFill>
                      <a:srgbClr val="FFE0C0"/>
                    </a:solidFill>
                    <a:ln w="12700" cap="rnd" cmpd="sng">
                      <a:solidFill>
                        <a:srgbClr val="804000"/>
                      </a:solidFill>
                      <a:prstDash val="solid"/>
                      <a:round/>
                      <a:headEnd type="none" w="med" len="med"/>
                      <a:tailEnd type="none" w="med" len="med"/>
                    </a:ln>
                  </p:spPr>
                  <p:txBody>
                    <a:bodyPr/>
                    <a:lstStyle/>
                    <a:p>
                      <a:endParaRPr lang="zh-CN" altLang="en-US"/>
                    </a:p>
                  </p:txBody>
                </p:sp>
                <p:sp>
                  <p:nvSpPr>
                    <p:cNvPr id="41" name="Freeform 872"/>
                    <p:cNvSpPr>
                      <a:spLocks/>
                    </p:cNvSpPr>
                    <p:nvPr/>
                  </p:nvSpPr>
                  <p:spPr bwMode="auto">
                    <a:xfrm>
                      <a:off x="3753" y="2367"/>
                      <a:ext cx="151" cy="62"/>
                    </a:xfrm>
                    <a:custGeom>
                      <a:avLst/>
                      <a:gdLst>
                        <a:gd name="T0" fmla="*/ 32 w 151"/>
                        <a:gd name="T1" fmla="*/ 51 h 62"/>
                        <a:gd name="T2" fmla="*/ 52 w 151"/>
                        <a:gd name="T3" fmla="*/ 38 h 62"/>
                        <a:gd name="T4" fmla="*/ 73 w 151"/>
                        <a:gd name="T5" fmla="*/ 33 h 62"/>
                        <a:gd name="T6" fmla="*/ 79 w 151"/>
                        <a:gd name="T7" fmla="*/ 33 h 62"/>
                        <a:gd name="T8" fmla="*/ 104 w 151"/>
                        <a:gd name="T9" fmla="*/ 34 h 62"/>
                        <a:gd name="T10" fmla="*/ 129 w 151"/>
                        <a:gd name="T11" fmla="*/ 42 h 62"/>
                        <a:gd name="T12" fmla="*/ 140 w 151"/>
                        <a:gd name="T13" fmla="*/ 44 h 62"/>
                        <a:gd name="T14" fmla="*/ 143 w 151"/>
                        <a:gd name="T15" fmla="*/ 34 h 62"/>
                        <a:gd name="T16" fmla="*/ 147 w 151"/>
                        <a:gd name="T17" fmla="*/ 31 h 62"/>
                        <a:gd name="T18" fmla="*/ 135 w 151"/>
                        <a:gd name="T19" fmla="*/ 25 h 62"/>
                        <a:gd name="T20" fmla="*/ 132 w 151"/>
                        <a:gd name="T21" fmla="*/ 18 h 62"/>
                        <a:gd name="T22" fmla="*/ 123 w 151"/>
                        <a:gd name="T23" fmla="*/ 10 h 62"/>
                        <a:gd name="T24" fmla="*/ 106 w 151"/>
                        <a:gd name="T25" fmla="*/ 5 h 62"/>
                        <a:gd name="T26" fmla="*/ 98 w 151"/>
                        <a:gd name="T27" fmla="*/ 2 h 62"/>
                        <a:gd name="T28" fmla="*/ 89 w 151"/>
                        <a:gd name="T29" fmla="*/ 4 h 62"/>
                        <a:gd name="T30" fmla="*/ 82 w 151"/>
                        <a:gd name="T31" fmla="*/ 5 h 62"/>
                        <a:gd name="T32" fmla="*/ 75 w 151"/>
                        <a:gd name="T33" fmla="*/ 1 h 62"/>
                        <a:gd name="T34" fmla="*/ 52 w 151"/>
                        <a:gd name="T35" fmla="*/ 2 h 62"/>
                        <a:gd name="T36" fmla="*/ 52 w 151"/>
                        <a:gd name="T37" fmla="*/ 11 h 62"/>
                        <a:gd name="T38" fmla="*/ 37 w 151"/>
                        <a:gd name="T39" fmla="*/ 9 h 62"/>
                        <a:gd name="T40" fmla="*/ 27 w 151"/>
                        <a:gd name="T41" fmla="*/ 8 h 62"/>
                        <a:gd name="T42" fmla="*/ 29 w 151"/>
                        <a:gd name="T43" fmla="*/ 18 h 62"/>
                        <a:gd name="T44" fmla="*/ 26 w 151"/>
                        <a:gd name="T45" fmla="*/ 27 h 62"/>
                        <a:gd name="T46" fmla="*/ 11 w 151"/>
                        <a:gd name="T47" fmla="*/ 30 h 62"/>
                        <a:gd name="T48" fmla="*/ 5 w 151"/>
                        <a:gd name="T49" fmla="*/ 37 h 62"/>
                        <a:gd name="T50" fmla="*/ 21 w 151"/>
                        <a:gd name="T51" fmla="*/ 36 h 62"/>
                        <a:gd name="T52" fmla="*/ 14 w 151"/>
                        <a:gd name="T53" fmla="*/ 40 h 62"/>
                        <a:gd name="T54" fmla="*/ 0 w 151"/>
                        <a:gd name="T55" fmla="*/ 48 h 62"/>
                        <a:gd name="T56" fmla="*/ 1 w 151"/>
                        <a:gd name="T57" fmla="*/ 59 h 62"/>
                        <a:gd name="T58" fmla="*/ 8 w 151"/>
                        <a:gd name="T59" fmla="*/ 51 h 62"/>
                        <a:gd name="T60" fmla="*/ 17 w 151"/>
                        <a:gd name="T61" fmla="*/ 54 h 62"/>
                        <a:gd name="T62" fmla="*/ 19 w 151"/>
                        <a:gd name="T63" fmla="*/ 56 h 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51"/>
                        <a:gd name="T97" fmla="*/ 0 h 62"/>
                        <a:gd name="T98" fmla="*/ 151 w 151"/>
                        <a:gd name="T99" fmla="*/ 62 h 6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51" h="62">
                          <a:moveTo>
                            <a:pt x="23" y="57"/>
                          </a:moveTo>
                          <a:lnTo>
                            <a:pt x="32" y="51"/>
                          </a:lnTo>
                          <a:lnTo>
                            <a:pt x="40" y="44"/>
                          </a:lnTo>
                          <a:lnTo>
                            <a:pt x="52" y="38"/>
                          </a:lnTo>
                          <a:lnTo>
                            <a:pt x="61" y="37"/>
                          </a:lnTo>
                          <a:lnTo>
                            <a:pt x="73" y="33"/>
                          </a:lnTo>
                          <a:lnTo>
                            <a:pt x="74" y="39"/>
                          </a:lnTo>
                          <a:lnTo>
                            <a:pt x="79" y="33"/>
                          </a:lnTo>
                          <a:lnTo>
                            <a:pt x="87" y="31"/>
                          </a:lnTo>
                          <a:lnTo>
                            <a:pt x="104" y="34"/>
                          </a:lnTo>
                          <a:lnTo>
                            <a:pt x="127" y="37"/>
                          </a:lnTo>
                          <a:lnTo>
                            <a:pt x="129" y="42"/>
                          </a:lnTo>
                          <a:lnTo>
                            <a:pt x="136" y="44"/>
                          </a:lnTo>
                          <a:lnTo>
                            <a:pt x="140" y="44"/>
                          </a:lnTo>
                          <a:lnTo>
                            <a:pt x="141" y="39"/>
                          </a:lnTo>
                          <a:lnTo>
                            <a:pt x="143" y="34"/>
                          </a:lnTo>
                          <a:lnTo>
                            <a:pt x="150" y="39"/>
                          </a:lnTo>
                          <a:lnTo>
                            <a:pt x="147" y="31"/>
                          </a:lnTo>
                          <a:lnTo>
                            <a:pt x="141" y="31"/>
                          </a:lnTo>
                          <a:lnTo>
                            <a:pt x="135" y="25"/>
                          </a:lnTo>
                          <a:lnTo>
                            <a:pt x="136" y="20"/>
                          </a:lnTo>
                          <a:lnTo>
                            <a:pt x="132" y="18"/>
                          </a:lnTo>
                          <a:lnTo>
                            <a:pt x="126" y="14"/>
                          </a:lnTo>
                          <a:lnTo>
                            <a:pt x="123" y="10"/>
                          </a:lnTo>
                          <a:lnTo>
                            <a:pt x="113" y="10"/>
                          </a:lnTo>
                          <a:lnTo>
                            <a:pt x="106" y="5"/>
                          </a:lnTo>
                          <a:lnTo>
                            <a:pt x="103" y="1"/>
                          </a:lnTo>
                          <a:lnTo>
                            <a:pt x="98" y="2"/>
                          </a:lnTo>
                          <a:lnTo>
                            <a:pt x="93" y="6"/>
                          </a:lnTo>
                          <a:lnTo>
                            <a:pt x="89" y="4"/>
                          </a:lnTo>
                          <a:lnTo>
                            <a:pt x="86" y="0"/>
                          </a:lnTo>
                          <a:lnTo>
                            <a:pt x="82" y="5"/>
                          </a:lnTo>
                          <a:lnTo>
                            <a:pt x="79" y="4"/>
                          </a:lnTo>
                          <a:lnTo>
                            <a:pt x="75" y="1"/>
                          </a:lnTo>
                          <a:lnTo>
                            <a:pt x="66" y="1"/>
                          </a:lnTo>
                          <a:lnTo>
                            <a:pt x="52" y="2"/>
                          </a:lnTo>
                          <a:lnTo>
                            <a:pt x="61" y="5"/>
                          </a:lnTo>
                          <a:lnTo>
                            <a:pt x="52" y="11"/>
                          </a:lnTo>
                          <a:lnTo>
                            <a:pt x="46" y="10"/>
                          </a:lnTo>
                          <a:lnTo>
                            <a:pt x="37" y="9"/>
                          </a:lnTo>
                          <a:lnTo>
                            <a:pt x="35" y="11"/>
                          </a:lnTo>
                          <a:lnTo>
                            <a:pt x="27" y="8"/>
                          </a:lnTo>
                          <a:lnTo>
                            <a:pt x="32" y="14"/>
                          </a:lnTo>
                          <a:lnTo>
                            <a:pt x="29" y="18"/>
                          </a:lnTo>
                          <a:lnTo>
                            <a:pt x="31" y="24"/>
                          </a:lnTo>
                          <a:lnTo>
                            <a:pt x="26" y="27"/>
                          </a:lnTo>
                          <a:lnTo>
                            <a:pt x="18" y="27"/>
                          </a:lnTo>
                          <a:lnTo>
                            <a:pt x="11" y="30"/>
                          </a:lnTo>
                          <a:lnTo>
                            <a:pt x="6" y="34"/>
                          </a:lnTo>
                          <a:lnTo>
                            <a:pt x="5" y="37"/>
                          </a:lnTo>
                          <a:lnTo>
                            <a:pt x="17" y="36"/>
                          </a:lnTo>
                          <a:lnTo>
                            <a:pt x="21" y="36"/>
                          </a:lnTo>
                          <a:lnTo>
                            <a:pt x="20" y="39"/>
                          </a:lnTo>
                          <a:lnTo>
                            <a:pt x="14" y="40"/>
                          </a:lnTo>
                          <a:lnTo>
                            <a:pt x="6" y="43"/>
                          </a:lnTo>
                          <a:lnTo>
                            <a:pt x="0" y="48"/>
                          </a:lnTo>
                          <a:lnTo>
                            <a:pt x="0" y="57"/>
                          </a:lnTo>
                          <a:lnTo>
                            <a:pt x="1" y="59"/>
                          </a:lnTo>
                          <a:lnTo>
                            <a:pt x="2" y="53"/>
                          </a:lnTo>
                          <a:lnTo>
                            <a:pt x="8" y="51"/>
                          </a:lnTo>
                          <a:lnTo>
                            <a:pt x="14" y="51"/>
                          </a:lnTo>
                          <a:lnTo>
                            <a:pt x="17" y="54"/>
                          </a:lnTo>
                          <a:lnTo>
                            <a:pt x="17" y="61"/>
                          </a:lnTo>
                          <a:lnTo>
                            <a:pt x="19" y="56"/>
                          </a:lnTo>
                          <a:lnTo>
                            <a:pt x="23" y="57"/>
                          </a:lnTo>
                        </a:path>
                      </a:pathLst>
                    </a:custGeom>
                    <a:solidFill>
                      <a:srgbClr val="C06000"/>
                    </a:solidFill>
                    <a:ln w="12700" cap="rnd" cmpd="sng">
                      <a:solidFill>
                        <a:srgbClr val="A05000"/>
                      </a:solidFill>
                      <a:prstDash val="solid"/>
                      <a:round/>
                      <a:headEnd type="none" w="med" len="med"/>
                      <a:tailEnd type="none" w="med" len="med"/>
                    </a:ln>
                  </p:spPr>
                  <p:txBody>
                    <a:bodyPr/>
                    <a:lstStyle/>
                    <a:p>
                      <a:endParaRPr lang="zh-CN" altLang="en-US"/>
                    </a:p>
                  </p:txBody>
                </p:sp>
                <p:sp>
                  <p:nvSpPr>
                    <p:cNvPr id="42" name="Freeform 873"/>
                    <p:cNvSpPr>
                      <a:spLocks/>
                    </p:cNvSpPr>
                    <p:nvPr/>
                  </p:nvSpPr>
                  <p:spPr bwMode="auto">
                    <a:xfrm>
                      <a:off x="3814" y="2488"/>
                      <a:ext cx="21" cy="11"/>
                    </a:xfrm>
                    <a:custGeom>
                      <a:avLst/>
                      <a:gdLst>
                        <a:gd name="T0" fmla="*/ 5 w 21"/>
                        <a:gd name="T1" fmla="*/ 10 h 11"/>
                        <a:gd name="T2" fmla="*/ 1 w 21"/>
                        <a:gd name="T3" fmla="*/ 8 h 11"/>
                        <a:gd name="T4" fmla="*/ 0 w 21"/>
                        <a:gd name="T5" fmla="*/ 8 h 11"/>
                        <a:gd name="T6" fmla="*/ 1 w 21"/>
                        <a:gd name="T7" fmla="*/ 5 h 11"/>
                        <a:gd name="T8" fmla="*/ 5 w 21"/>
                        <a:gd name="T9" fmla="*/ 3 h 11"/>
                        <a:gd name="T10" fmla="*/ 9 w 21"/>
                        <a:gd name="T11" fmla="*/ 0 h 11"/>
                        <a:gd name="T12" fmla="*/ 12 w 21"/>
                        <a:gd name="T13" fmla="*/ 0 h 11"/>
                        <a:gd name="T14" fmla="*/ 17 w 21"/>
                        <a:gd name="T15" fmla="*/ 0 h 11"/>
                        <a:gd name="T16" fmla="*/ 20 w 21"/>
                        <a:gd name="T17" fmla="*/ 1 h 11"/>
                        <a:gd name="T18" fmla="*/ 19 w 21"/>
                        <a:gd name="T19" fmla="*/ 3 h 11"/>
                        <a:gd name="T20" fmla="*/ 16 w 21"/>
                        <a:gd name="T21" fmla="*/ 2 h 11"/>
                        <a:gd name="T22" fmla="*/ 15 w 21"/>
                        <a:gd name="T23" fmla="*/ 1 h 11"/>
                        <a:gd name="T24" fmla="*/ 10 w 21"/>
                        <a:gd name="T25" fmla="*/ 1 h 11"/>
                        <a:gd name="T26" fmla="*/ 7 w 21"/>
                        <a:gd name="T27" fmla="*/ 3 h 11"/>
                        <a:gd name="T28" fmla="*/ 4 w 21"/>
                        <a:gd name="T29" fmla="*/ 5 h 11"/>
                        <a:gd name="T30" fmla="*/ 3 w 21"/>
                        <a:gd name="T31" fmla="*/ 6 h 11"/>
                        <a:gd name="T32" fmla="*/ 4 w 21"/>
                        <a:gd name="T33" fmla="*/ 9 h 11"/>
                        <a:gd name="T34" fmla="*/ 7 w 21"/>
                        <a:gd name="T35" fmla="*/ 7 h 11"/>
                        <a:gd name="T36" fmla="*/ 10 w 21"/>
                        <a:gd name="T37" fmla="*/ 6 h 11"/>
                        <a:gd name="T38" fmla="*/ 5 w 21"/>
                        <a:gd name="T39" fmla="*/ 10 h 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
                        <a:gd name="T61" fmla="*/ 0 h 11"/>
                        <a:gd name="T62" fmla="*/ 21 w 21"/>
                        <a:gd name="T63" fmla="*/ 11 h 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 h="11">
                          <a:moveTo>
                            <a:pt x="5" y="10"/>
                          </a:moveTo>
                          <a:lnTo>
                            <a:pt x="1" y="8"/>
                          </a:lnTo>
                          <a:lnTo>
                            <a:pt x="0" y="8"/>
                          </a:lnTo>
                          <a:lnTo>
                            <a:pt x="1" y="5"/>
                          </a:lnTo>
                          <a:lnTo>
                            <a:pt x="5" y="3"/>
                          </a:lnTo>
                          <a:lnTo>
                            <a:pt x="9" y="0"/>
                          </a:lnTo>
                          <a:lnTo>
                            <a:pt x="12" y="0"/>
                          </a:lnTo>
                          <a:lnTo>
                            <a:pt x="17" y="0"/>
                          </a:lnTo>
                          <a:lnTo>
                            <a:pt x="20" y="1"/>
                          </a:lnTo>
                          <a:lnTo>
                            <a:pt x="19" y="3"/>
                          </a:lnTo>
                          <a:lnTo>
                            <a:pt x="16" y="2"/>
                          </a:lnTo>
                          <a:lnTo>
                            <a:pt x="15" y="1"/>
                          </a:lnTo>
                          <a:lnTo>
                            <a:pt x="10" y="1"/>
                          </a:lnTo>
                          <a:lnTo>
                            <a:pt x="7" y="3"/>
                          </a:lnTo>
                          <a:lnTo>
                            <a:pt x="4" y="5"/>
                          </a:lnTo>
                          <a:lnTo>
                            <a:pt x="3" y="6"/>
                          </a:lnTo>
                          <a:lnTo>
                            <a:pt x="4" y="9"/>
                          </a:lnTo>
                          <a:lnTo>
                            <a:pt x="7" y="7"/>
                          </a:lnTo>
                          <a:lnTo>
                            <a:pt x="10" y="6"/>
                          </a:lnTo>
                          <a:lnTo>
                            <a:pt x="5" y="10"/>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43" name="Freeform 874"/>
                    <p:cNvSpPr>
                      <a:spLocks/>
                    </p:cNvSpPr>
                    <p:nvPr/>
                  </p:nvSpPr>
                  <p:spPr bwMode="auto">
                    <a:xfrm>
                      <a:off x="3823" y="2498"/>
                      <a:ext cx="7" cy="12"/>
                    </a:xfrm>
                    <a:custGeom>
                      <a:avLst/>
                      <a:gdLst>
                        <a:gd name="T0" fmla="*/ 6 w 7"/>
                        <a:gd name="T1" fmla="*/ 0 h 12"/>
                        <a:gd name="T2" fmla="*/ 3 w 7"/>
                        <a:gd name="T3" fmla="*/ 2 h 12"/>
                        <a:gd name="T4" fmla="*/ 1 w 7"/>
                        <a:gd name="T5" fmla="*/ 4 h 12"/>
                        <a:gd name="T6" fmla="*/ 0 w 7"/>
                        <a:gd name="T7" fmla="*/ 6 h 12"/>
                        <a:gd name="T8" fmla="*/ 2 w 7"/>
                        <a:gd name="T9" fmla="*/ 11 h 12"/>
                        <a:gd name="T10" fmla="*/ 3 w 7"/>
                        <a:gd name="T11" fmla="*/ 6 h 12"/>
                        <a:gd name="T12" fmla="*/ 5 w 7"/>
                        <a:gd name="T13" fmla="*/ 2 h 12"/>
                        <a:gd name="T14" fmla="*/ 6 w 7"/>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7"/>
                        <a:gd name="T25" fmla="*/ 0 h 12"/>
                        <a:gd name="T26" fmla="*/ 7 w 7"/>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 h="12">
                          <a:moveTo>
                            <a:pt x="6" y="0"/>
                          </a:moveTo>
                          <a:lnTo>
                            <a:pt x="3" y="2"/>
                          </a:lnTo>
                          <a:lnTo>
                            <a:pt x="1" y="4"/>
                          </a:lnTo>
                          <a:lnTo>
                            <a:pt x="0" y="6"/>
                          </a:lnTo>
                          <a:lnTo>
                            <a:pt x="2" y="11"/>
                          </a:lnTo>
                          <a:lnTo>
                            <a:pt x="3" y="6"/>
                          </a:lnTo>
                          <a:lnTo>
                            <a:pt x="5" y="2"/>
                          </a:lnTo>
                          <a:lnTo>
                            <a:pt x="6" y="0"/>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44" name="Freeform 875"/>
                    <p:cNvSpPr>
                      <a:spLocks/>
                    </p:cNvSpPr>
                    <p:nvPr/>
                  </p:nvSpPr>
                  <p:spPr bwMode="auto">
                    <a:xfrm>
                      <a:off x="3842" y="2469"/>
                      <a:ext cx="37" cy="48"/>
                    </a:xfrm>
                    <a:custGeom>
                      <a:avLst/>
                      <a:gdLst>
                        <a:gd name="T0" fmla="*/ 26 w 37"/>
                        <a:gd name="T1" fmla="*/ 0 h 48"/>
                        <a:gd name="T2" fmla="*/ 26 w 37"/>
                        <a:gd name="T3" fmla="*/ 9 h 48"/>
                        <a:gd name="T4" fmla="*/ 25 w 37"/>
                        <a:gd name="T5" fmla="*/ 20 h 48"/>
                        <a:gd name="T6" fmla="*/ 22 w 37"/>
                        <a:gd name="T7" fmla="*/ 27 h 48"/>
                        <a:gd name="T8" fmla="*/ 18 w 37"/>
                        <a:gd name="T9" fmla="*/ 34 h 48"/>
                        <a:gd name="T10" fmla="*/ 12 w 37"/>
                        <a:gd name="T11" fmla="*/ 39 h 48"/>
                        <a:gd name="T12" fmla="*/ 7 w 37"/>
                        <a:gd name="T13" fmla="*/ 42 h 48"/>
                        <a:gd name="T14" fmla="*/ 0 w 37"/>
                        <a:gd name="T15" fmla="*/ 45 h 48"/>
                        <a:gd name="T16" fmla="*/ 6 w 37"/>
                        <a:gd name="T17" fmla="*/ 44 h 48"/>
                        <a:gd name="T18" fmla="*/ 10 w 37"/>
                        <a:gd name="T19" fmla="*/ 45 h 48"/>
                        <a:gd name="T20" fmla="*/ 13 w 37"/>
                        <a:gd name="T21" fmla="*/ 43 h 48"/>
                        <a:gd name="T22" fmla="*/ 17 w 37"/>
                        <a:gd name="T23" fmla="*/ 41 h 48"/>
                        <a:gd name="T24" fmla="*/ 25 w 37"/>
                        <a:gd name="T25" fmla="*/ 43 h 48"/>
                        <a:gd name="T26" fmla="*/ 30 w 37"/>
                        <a:gd name="T27" fmla="*/ 44 h 48"/>
                        <a:gd name="T28" fmla="*/ 36 w 37"/>
                        <a:gd name="T29" fmla="*/ 47 h 48"/>
                        <a:gd name="T30" fmla="*/ 33 w 37"/>
                        <a:gd name="T31" fmla="*/ 42 h 48"/>
                        <a:gd name="T32" fmla="*/ 29 w 37"/>
                        <a:gd name="T33" fmla="*/ 40 h 48"/>
                        <a:gd name="T34" fmla="*/ 26 w 37"/>
                        <a:gd name="T35" fmla="*/ 39 h 48"/>
                        <a:gd name="T36" fmla="*/ 22 w 37"/>
                        <a:gd name="T37" fmla="*/ 38 h 48"/>
                        <a:gd name="T38" fmla="*/ 21 w 37"/>
                        <a:gd name="T39" fmla="*/ 36 h 48"/>
                        <a:gd name="T40" fmla="*/ 22 w 37"/>
                        <a:gd name="T41" fmla="*/ 33 h 48"/>
                        <a:gd name="T42" fmla="*/ 25 w 37"/>
                        <a:gd name="T43" fmla="*/ 27 h 48"/>
                        <a:gd name="T44" fmla="*/ 27 w 37"/>
                        <a:gd name="T45" fmla="*/ 19 h 48"/>
                        <a:gd name="T46" fmla="*/ 27 w 37"/>
                        <a:gd name="T47" fmla="*/ 4 h 48"/>
                        <a:gd name="T48" fmla="*/ 26 w 37"/>
                        <a:gd name="T49" fmla="*/ 0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
                        <a:gd name="T76" fmla="*/ 0 h 48"/>
                        <a:gd name="T77" fmla="*/ 37 w 37"/>
                        <a:gd name="T78" fmla="*/ 48 h 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 h="48">
                          <a:moveTo>
                            <a:pt x="26" y="0"/>
                          </a:moveTo>
                          <a:lnTo>
                            <a:pt x="26" y="9"/>
                          </a:lnTo>
                          <a:lnTo>
                            <a:pt x="25" y="20"/>
                          </a:lnTo>
                          <a:lnTo>
                            <a:pt x="22" y="27"/>
                          </a:lnTo>
                          <a:lnTo>
                            <a:pt x="18" y="34"/>
                          </a:lnTo>
                          <a:lnTo>
                            <a:pt x="12" y="39"/>
                          </a:lnTo>
                          <a:lnTo>
                            <a:pt x="7" y="42"/>
                          </a:lnTo>
                          <a:lnTo>
                            <a:pt x="0" y="45"/>
                          </a:lnTo>
                          <a:lnTo>
                            <a:pt x="6" y="44"/>
                          </a:lnTo>
                          <a:lnTo>
                            <a:pt x="10" y="45"/>
                          </a:lnTo>
                          <a:lnTo>
                            <a:pt x="13" y="43"/>
                          </a:lnTo>
                          <a:lnTo>
                            <a:pt x="17" y="41"/>
                          </a:lnTo>
                          <a:lnTo>
                            <a:pt x="25" y="43"/>
                          </a:lnTo>
                          <a:lnTo>
                            <a:pt x="30" y="44"/>
                          </a:lnTo>
                          <a:lnTo>
                            <a:pt x="36" y="47"/>
                          </a:lnTo>
                          <a:lnTo>
                            <a:pt x="33" y="42"/>
                          </a:lnTo>
                          <a:lnTo>
                            <a:pt x="29" y="40"/>
                          </a:lnTo>
                          <a:lnTo>
                            <a:pt x="26" y="39"/>
                          </a:lnTo>
                          <a:lnTo>
                            <a:pt x="22" y="38"/>
                          </a:lnTo>
                          <a:lnTo>
                            <a:pt x="21" y="36"/>
                          </a:lnTo>
                          <a:lnTo>
                            <a:pt x="22" y="33"/>
                          </a:lnTo>
                          <a:lnTo>
                            <a:pt x="25" y="27"/>
                          </a:lnTo>
                          <a:lnTo>
                            <a:pt x="27" y="19"/>
                          </a:lnTo>
                          <a:lnTo>
                            <a:pt x="27" y="4"/>
                          </a:lnTo>
                          <a:lnTo>
                            <a:pt x="26" y="0"/>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45" name="Freeform 876"/>
                    <p:cNvSpPr>
                      <a:spLocks/>
                    </p:cNvSpPr>
                    <p:nvPr/>
                  </p:nvSpPr>
                  <p:spPr bwMode="auto">
                    <a:xfrm>
                      <a:off x="3781" y="2447"/>
                      <a:ext cx="32" cy="43"/>
                    </a:xfrm>
                    <a:custGeom>
                      <a:avLst/>
                      <a:gdLst>
                        <a:gd name="T0" fmla="*/ 0 w 32"/>
                        <a:gd name="T1" fmla="*/ 4 h 43"/>
                        <a:gd name="T2" fmla="*/ 6 w 32"/>
                        <a:gd name="T3" fmla="*/ 1 h 43"/>
                        <a:gd name="T4" fmla="*/ 9 w 32"/>
                        <a:gd name="T5" fmla="*/ 1 h 43"/>
                        <a:gd name="T6" fmla="*/ 13 w 32"/>
                        <a:gd name="T7" fmla="*/ 0 h 43"/>
                        <a:gd name="T8" fmla="*/ 16 w 32"/>
                        <a:gd name="T9" fmla="*/ 0 h 43"/>
                        <a:gd name="T10" fmla="*/ 16 w 32"/>
                        <a:gd name="T11" fmla="*/ 2 h 43"/>
                        <a:gd name="T12" fmla="*/ 18 w 32"/>
                        <a:gd name="T13" fmla="*/ 6 h 43"/>
                        <a:gd name="T14" fmla="*/ 18 w 32"/>
                        <a:gd name="T15" fmla="*/ 11 h 43"/>
                        <a:gd name="T16" fmla="*/ 18 w 32"/>
                        <a:gd name="T17" fmla="*/ 18 h 43"/>
                        <a:gd name="T18" fmla="*/ 18 w 32"/>
                        <a:gd name="T19" fmla="*/ 23 h 43"/>
                        <a:gd name="T20" fmla="*/ 18 w 32"/>
                        <a:gd name="T21" fmla="*/ 27 h 43"/>
                        <a:gd name="T22" fmla="*/ 19 w 32"/>
                        <a:gd name="T23" fmla="*/ 29 h 43"/>
                        <a:gd name="T24" fmla="*/ 19 w 32"/>
                        <a:gd name="T25" fmla="*/ 30 h 43"/>
                        <a:gd name="T26" fmla="*/ 21 w 32"/>
                        <a:gd name="T27" fmla="*/ 32 h 43"/>
                        <a:gd name="T28" fmla="*/ 25 w 32"/>
                        <a:gd name="T29" fmla="*/ 33 h 43"/>
                        <a:gd name="T30" fmla="*/ 27 w 32"/>
                        <a:gd name="T31" fmla="*/ 32 h 43"/>
                        <a:gd name="T32" fmla="*/ 31 w 32"/>
                        <a:gd name="T33" fmla="*/ 34 h 43"/>
                        <a:gd name="T34" fmla="*/ 29 w 32"/>
                        <a:gd name="T35" fmla="*/ 37 h 43"/>
                        <a:gd name="T36" fmla="*/ 29 w 32"/>
                        <a:gd name="T37" fmla="*/ 41 h 43"/>
                        <a:gd name="T38" fmla="*/ 27 w 32"/>
                        <a:gd name="T39" fmla="*/ 42 h 43"/>
                        <a:gd name="T40" fmla="*/ 25 w 32"/>
                        <a:gd name="T41" fmla="*/ 41 h 43"/>
                        <a:gd name="T42" fmla="*/ 23 w 32"/>
                        <a:gd name="T43" fmla="*/ 35 h 43"/>
                        <a:gd name="T44" fmla="*/ 22 w 32"/>
                        <a:gd name="T45" fmla="*/ 33 h 43"/>
                        <a:gd name="T46" fmla="*/ 20 w 32"/>
                        <a:gd name="T47" fmla="*/ 33 h 43"/>
                        <a:gd name="T48" fmla="*/ 18 w 32"/>
                        <a:gd name="T49" fmla="*/ 31 h 43"/>
                        <a:gd name="T50" fmla="*/ 17 w 32"/>
                        <a:gd name="T51" fmla="*/ 27 h 43"/>
                        <a:gd name="T52" fmla="*/ 17 w 32"/>
                        <a:gd name="T53" fmla="*/ 18 h 43"/>
                        <a:gd name="T54" fmla="*/ 17 w 32"/>
                        <a:gd name="T55" fmla="*/ 11 h 43"/>
                        <a:gd name="T56" fmla="*/ 16 w 32"/>
                        <a:gd name="T57" fmla="*/ 6 h 43"/>
                        <a:gd name="T58" fmla="*/ 10 w 32"/>
                        <a:gd name="T59" fmla="*/ 4 h 43"/>
                        <a:gd name="T60" fmla="*/ 3 w 32"/>
                        <a:gd name="T61" fmla="*/ 4 h 43"/>
                        <a:gd name="T62" fmla="*/ 0 w 32"/>
                        <a:gd name="T63" fmla="*/ 4 h 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
                        <a:gd name="T97" fmla="*/ 0 h 43"/>
                        <a:gd name="T98" fmla="*/ 32 w 32"/>
                        <a:gd name="T99" fmla="*/ 43 h 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 h="43">
                          <a:moveTo>
                            <a:pt x="0" y="4"/>
                          </a:moveTo>
                          <a:lnTo>
                            <a:pt x="6" y="1"/>
                          </a:lnTo>
                          <a:lnTo>
                            <a:pt x="9" y="1"/>
                          </a:lnTo>
                          <a:lnTo>
                            <a:pt x="13" y="0"/>
                          </a:lnTo>
                          <a:lnTo>
                            <a:pt x="16" y="0"/>
                          </a:lnTo>
                          <a:lnTo>
                            <a:pt x="16" y="2"/>
                          </a:lnTo>
                          <a:lnTo>
                            <a:pt x="18" y="6"/>
                          </a:lnTo>
                          <a:lnTo>
                            <a:pt x="18" y="11"/>
                          </a:lnTo>
                          <a:lnTo>
                            <a:pt x="18" y="18"/>
                          </a:lnTo>
                          <a:lnTo>
                            <a:pt x="18" y="23"/>
                          </a:lnTo>
                          <a:lnTo>
                            <a:pt x="18" y="27"/>
                          </a:lnTo>
                          <a:lnTo>
                            <a:pt x="19" y="29"/>
                          </a:lnTo>
                          <a:lnTo>
                            <a:pt x="19" y="30"/>
                          </a:lnTo>
                          <a:lnTo>
                            <a:pt x="21" y="32"/>
                          </a:lnTo>
                          <a:lnTo>
                            <a:pt x="25" y="33"/>
                          </a:lnTo>
                          <a:lnTo>
                            <a:pt x="27" y="32"/>
                          </a:lnTo>
                          <a:lnTo>
                            <a:pt x="31" y="34"/>
                          </a:lnTo>
                          <a:lnTo>
                            <a:pt x="29" y="37"/>
                          </a:lnTo>
                          <a:lnTo>
                            <a:pt x="29" y="41"/>
                          </a:lnTo>
                          <a:lnTo>
                            <a:pt x="27" y="42"/>
                          </a:lnTo>
                          <a:lnTo>
                            <a:pt x="25" y="41"/>
                          </a:lnTo>
                          <a:lnTo>
                            <a:pt x="23" y="35"/>
                          </a:lnTo>
                          <a:lnTo>
                            <a:pt x="22" y="33"/>
                          </a:lnTo>
                          <a:lnTo>
                            <a:pt x="20" y="33"/>
                          </a:lnTo>
                          <a:lnTo>
                            <a:pt x="18" y="31"/>
                          </a:lnTo>
                          <a:lnTo>
                            <a:pt x="17" y="27"/>
                          </a:lnTo>
                          <a:lnTo>
                            <a:pt x="17" y="18"/>
                          </a:lnTo>
                          <a:lnTo>
                            <a:pt x="17" y="11"/>
                          </a:lnTo>
                          <a:lnTo>
                            <a:pt x="16" y="6"/>
                          </a:lnTo>
                          <a:lnTo>
                            <a:pt x="10" y="4"/>
                          </a:lnTo>
                          <a:lnTo>
                            <a:pt x="3" y="4"/>
                          </a:lnTo>
                          <a:lnTo>
                            <a:pt x="0" y="4"/>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46" name="Freeform 877"/>
                    <p:cNvSpPr>
                      <a:spLocks/>
                    </p:cNvSpPr>
                    <p:nvPr/>
                  </p:nvSpPr>
                  <p:spPr bwMode="auto">
                    <a:xfrm>
                      <a:off x="3814" y="2474"/>
                      <a:ext cx="8" cy="3"/>
                    </a:xfrm>
                    <a:custGeom>
                      <a:avLst/>
                      <a:gdLst>
                        <a:gd name="T0" fmla="*/ 1 w 8"/>
                        <a:gd name="T1" fmla="*/ 2 h 3"/>
                        <a:gd name="T2" fmla="*/ 0 w 8"/>
                        <a:gd name="T3" fmla="*/ 2 h 3"/>
                        <a:gd name="T4" fmla="*/ 1 w 8"/>
                        <a:gd name="T5" fmla="*/ 1 h 3"/>
                        <a:gd name="T6" fmla="*/ 4 w 8"/>
                        <a:gd name="T7" fmla="*/ 0 h 3"/>
                        <a:gd name="T8" fmla="*/ 7 w 8"/>
                        <a:gd name="T9" fmla="*/ 0 h 3"/>
                        <a:gd name="T10" fmla="*/ 7 w 8"/>
                        <a:gd name="T11" fmla="*/ 1 h 3"/>
                        <a:gd name="T12" fmla="*/ 4 w 8"/>
                        <a:gd name="T13" fmla="*/ 1 h 3"/>
                        <a:gd name="T14" fmla="*/ 1 w 8"/>
                        <a:gd name="T15" fmla="*/ 2 h 3"/>
                        <a:gd name="T16" fmla="*/ 0 60000 65536"/>
                        <a:gd name="T17" fmla="*/ 0 60000 65536"/>
                        <a:gd name="T18" fmla="*/ 0 60000 65536"/>
                        <a:gd name="T19" fmla="*/ 0 60000 65536"/>
                        <a:gd name="T20" fmla="*/ 0 60000 65536"/>
                        <a:gd name="T21" fmla="*/ 0 60000 65536"/>
                        <a:gd name="T22" fmla="*/ 0 60000 65536"/>
                        <a:gd name="T23" fmla="*/ 0 60000 65536"/>
                        <a:gd name="T24" fmla="*/ 0 w 8"/>
                        <a:gd name="T25" fmla="*/ 0 h 3"/>
                        <a:gd name="T26" fmla="*/ 8 w 8"/>
                        <a:gd name="T27" fmla="*/ 3 h 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 h="3">
                          <a:moveTo>
                            <a:pt x="1" y="2"/>
                          </a:moveTo>
                          <a:lnTo>
                            <a:pt x="0" y="2"/>
                          </a:lnTo>
                          <a:lnTo>
                            <a:pt x="1" y="1"/>
                          </a:lnTo>
                          <a:lnTo>
                            <a:pt x="4" y="0"/>
                          </a:lnTo>
                          <a:lnTo>
                            <a:pt x="7" y="0"/>
                          </a:lnTo>
                          <a:lnTo>
                            <a:pt x="7" y="1"/>
                          </a:lnTo>
                          <a:lnTo>
                            <a:pt x="4" y="1"/>
                          </a:lnTo>
                          <a:lnTo>
                            <a:pt x="1" y="2"/>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47" name="Freeform 878"/>
                    <p:cNvSpPr>
                      <a:spLocks/>
                    </p:cNvSpPr>
                    <p:nvPr/>
                  </p:nvSpPr>
                  <p:spPr bwMode="auto">
                    <a:xfrm>
                      <a:off x="3790" y="2456"/>
                      <a:ext cx="10" cy="8"/>
                    </a:xfrm>
                    <a:custGeom>
                      <a:avLst/>
                      <a:gdLst>
                        <a:gd name="T0" fmla="*/ 0 w 10"/>
                        <a:gd name="T1" fmla="*/ 4 h 8"/>
                        <a:gd name="T2" fmla="*/ 2 w 10"/>
                        <a:gd name="T3" fmla="*/ 2 h 8"/>
                        <a:gd name="T4" fmla="*/ 0 w 10"/>
                        <a:gd name="T5" fmla="*/ 2 h 8"/>
                        <a:gd name="T6" fmla="*/ 2 w 10"/>
                        <a:gd name="T7" fmla="*/ 1 h 8"/>
                        <a:gd name="T8" fmla="*/ 2 w 10"/>
                        <a:gd name="T9" fmla="*/ 0 h 8"/>
                        <a:gd name="T10" fmla="*/ 7 w 10"/>
                        <a:gd name="T11" fmla="*/ 0 h 8"/>
                        <a:gd name="T12" fmla="*/ 8 w 10"/>
                        <a:gd name="T13" fmla="*/ 1 h 8"/>
                        <a:gd name="T14" fmla="*/ 9 w 10"/>
                        <a:gd name="T15" fmla="*/ 2 h 8"/>
                        <a:gd name="T16" fmla="*/ 8 w 10"/>
                        <a:gd name="T17" fmla="*/ 3 h 8"/>
                        <a:gd name="T18" fmla="*/ 5 w 10"/>
                        <a:gd name="T19" fmla="*/ 5 h 8"/>
                        <a:gd name="T20" fmla="*/ 4 w 10"/>
                        <a:gd name="T21" fmla="*/ 7 h 8"/>
                        <a:gd name="T22" fmla="*/ 4 w 10"/>
                        <a:gd name="T23" fmla="*/ 4 h 8"/>
                        <a:gd name="T24" fmla="*/ 0 w 10"/>
                        <a:gd name="T25" fmla="*/ 4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
                        <a:gd name="T40" fmla="*/ 0 h 8"/>
                        <a:gd name="T41" fmla="*/ 10 w 10"/>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 h="8">
                          <a:moveTo>
                            <a:pt x="0" y="4"/>
                          </a:moveTo>
                          <a:lnTo>
                            <a:pt x="2" y="2"/>
                          </a:lnTo>
                          <a:lnTo>
                            <a:pt x="0" y="2"/>
                          </a:lnTo>
                          <a:lnTo>
                            <a:pt x="2" y="1"/>
                          </a:lnTo>
                          <a:lnTo>
                            <a:pt x="2" y="0"/>
                          </a:lnTo>
                          <a:lnTo>
                            <a:pt x="7" y="0"/>
                          </a:lnTo>
                          <a:lnTo>
                            <a:pt x="8" y="1"/>
                          </a:lnTo>
                          <a:lnTo>
                            <a:pt x="9" y="2"/>
                          </a:lnTo>
                          <a:lnTo>
                            <a:pt x="8" y="3"/>
                          </a:lnTo>
                          <a:lnTo>
                            <a:pt x="5" y="5"/>
                          </a:lnTo>
                          <a:lnTo>
                            <a:pt x="4" y="7"/>
                          </a:lnTo>
                          <a:lnTo>
                            <a:pt x="4" y="4"/>
                          </a:lnTo>
                          <a:lnTo>
                            <a:pt x="0" y="4"/>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48" name="Freeform 879"/>
                    <p:cNvSpPr>
                      <a:spLocks/>
                    </p:cNvSpPr>
                    <p:nvPr/>
                  </p:nvSpPr>
                  <p:spPr bwMode="auto">
                    <a:xfrm>
                      <a:off x="3814" y="2443"/>
                      <a:ext cx="12" cy="7"/>
                    </a:xfrm>
                    <a:custGeom>
                      <a:avLst/>
                      <a:gdLst>
                        <a:gd name="T0" fmla="*/ 0 w 12"/>
                        <a:gd name="T1" fmla="*/ 6 h 7"/>
                        <a:gd name="T2" fmla="*/ 1 w 12"/>
                        <a:gd name="T3" fmla="*/ 3 h 7"/>
                        <a:gd name="T4" fmla="*/ 0 w 12"/>
                        <a:gd name="T5" fmla="*/ 3 h 7"/>
                        <a:gd name="T6" fmla="*/ 2 w 12"/>
                        <a:gd name="T7" fmla="*/ 2 h 7"/>
                        <a:gd name="T8" fmla="*/ 5 w 12"/>
                        <a:gd name="T9" fmla="*/ 0 h 7"/>
                        <a:gd name="T10" fmla="*/ 8 w 12"/>
                        <a:gd name="T11" fmla="*/ 0 h 7"/>
                        <a:gd name="T12" fmla="*/ 11 w 12"/>
                        <a:gd name="T13" fmla="*/ 0 h 7"/>
                        <a:gd name="T14" fmla="*/ 9 w 12"/>
                        <a:gd name="T15" fmla="*/ 1 h 7"/>
                        <a:gd name="T16" fmla="*/ 10 w 12"/>
                        <a:gd name="T17" fmla="*/ 2 h 7"/>
                        <a:gd name="T18" fmla="*/ 8 w 12"/>
                        <a:gd name="T19" fmla="*/ 3 h 7"/>
                        <a:gd name="T20" fmla="*/ 5 w 12"/>
                        <a:gd name="T21" fmla="*/ 4 h 7"/>
                        <a:gd name="T22" fmla="*/ 4 w 12"/>
                        <a:gd name="T23" fmla="*/ 5 h 7"/>
                        <a:gd name="T24" fmla="*/ 0 w 12"/>
                        <a:gd name="T25" fmla="*/ 6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
                        <a:gd name="T40" fmla="*/ 0 h 7"/>
                        <a:gd name="T41" fmla="*/ 12 w 12"/>
                        <a:gd name="T42" fmla="*/ 7 h 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 h="7">
                          <a:moveTo>
                            <a:pt x="0" y="6"/>
                          </a:moveTo>
                          <a:lnTo>
                            <a:pt x="1" y="3"/>
                          </a:lnTo>
                          <a:lnTo>
                            <a:pt x="0" y="3"/>
                          </a:lnTo>
                          <a:lnTo>
                            <a:pt x="2" y="2"/>
                          </a:lnTo>
                          <a:lnTo>
                            <a:pt x="5" y="0"/>
                          </a:lnTo>
                          <a:lnTo>
                            <a:pt x="8" y="0"/>
                          </a:lnTo>
                          <a:lnTo>
                            <a:pt x="11" y="0"/>
                          </a:lnTo>
                          <a:lnTo>
                            <a:pt x="9" y="1"/>
                          </a:lnTo>
                          <a:lnTo>
                            <a:pt x="10" y="2"/>
                          </a:lnTo>
                          <a:lnTo>
                            <a:pt x="8" y="3"/>
                          </a:lnTo>
                          <a:lnTo>
                            <a:pt x="5" y="4"/>
                          </a:lnTo>
                          <a:lnTo>
                            <a:pt x="4" y="5"/>
                          </a:lnTo>
                          <a:lnTo>
                            <a:pt x="0" y="6"/>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49" name="Freeform 880"/>
                    <p:cNvSpPr>
                      <a:spLocks/>
                    </p:cNvSpPr>
                    <p:nvPr/>
                  </p:nvSpPr>
                  <p:spPr bwMode="auto">
                    <a:xfrm>
                      <a:off x="3809" y="2435"/>
                      <a:ext cx="17" cy="7"/>
                    </a:xfrm>
                    <a:custGeom>
                      <a:avLst/>
                      <a:gdLst>
                        <a:gd name="T0" fmla="*/ 0 w 17"/>
                        <a:gd name="T1" fmla="*/ 4 h 7"/>
                        <a:gd name="T2" fmla="*/ 0 w 17"/>
                        <a:gd name="T3" fmla="*/ 6 h 7"/>
                        <a:gd name="T4" fmla="*/ 2 w 17"/>
                        <a:gd name="T5" fmla="*/ 6 h 7"/>
                        <a:gd name="T6" fmla="*/ 4 w 17"/>
                        <a:gd name="T7" fmla="*/ 4 h 7"/>
                        <a:gd name="T8" fmla="*/ 6 w 17"/>
                        <a:gd name="T9" fmla="*/ 3 h 7"/>
                        <a:gd name="T10" fmla="*/ 9 w 17"/>
                        <a:gd name="T11" fmla="*/ 1 h 7"/>
                        <a:gd name="T12" fmla="*/ 16 w 17"/>
                        <a:gd name="T13" fmla="*/ 1 h 7"/>
                        <a:gd name="T14" fmla="*/ 9 w 17"/>
                        <a:gd name="T15" fmla="*/ 0 h 7"/>
                        <a:gd name="T16" fmla="*/ 7 w 17"/>
                        <a:gd name="T17" fmla="*/ 0 h 7"/>
                        <a:gd name="T18" fmla="*/ 3 w 17"/>
                        <a:gd name="T19" fmla="*/ 2 h 7"/>
                        <a:gd name="T20" fmla="*/ 0 w 17"/>
                        <a:gd name="T21" fmla="*/ 4 h 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7"/>
                        <a:gd name="T35" fmla="*/ 17 w 17"/>
                        <a:gd name="T36" fmla="*/ 7 h 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7">
                          <a:moveTo>
                            <a:pt x="0" y="4"/>
                          </a:moveTo>
                          <a:lnTo>
                            <a:pt x="0" y="6"/>
                          </a:lnTo>
                          <a:lnTo>
                            <a:pt x="2" y="6"/>
                          </a:lnTo>
                          <a:lnTo>
                            <a:pt x="4" y="4"/>
                          </a:lnTo>
                          <a:lnTo>
                            <a:pt x="6" y="3"/>
                          </a:lnTo>
                          <a:lnTo>
                            <a:pt x="9" y="1"/>
                          </a:lnTo>
                          <a:lnTo>
                            <a:pt x="16" y="1"/>
                          </a:lnTo>
                          <a:lnTo>
                            <a:pt x="9" y="0"/>
                          </a:lnTo>
                          <a:lnTo>
                            <a:pt x="7" y="0"/>
                          </a:lnTo>
                          <a:lnTo>
                            <a:pt x="3" y="2"/>
                          </a:lnTo>
                          <a:lnTo>
                            <a:pt x="0" y="4"/>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0" name="Freeform 881"/>
                    <p:cNvSpPr>
                      <a:spLocks/>
                    </p:cNvSpPr>
                    <p:nvPr/>
                  </p:nvSpPr>
                  <p:spPr bwMode="auto">
                    <a:xfrm>
                      <a:off x="3875" y="2447"/>
                      <a:ext cx="12" cy="7"/>
                    </a:xfrm>
                    <a:custGeom>
                      <a:avLst/>
                      <a:gdLst>
                        <a:gd name="T0" fmla="*/ 7 w 12"/>
                        <a:gd name="T1" fmla="*/ 0 h 7"/>
                        <a:gd name="T2" fmla="*/ 5 w 12"/>
                        <a:gd name="T3" fmla="*/ 2 h 7"/>
                        <a:gd name="T4" fmla="*/ 3 w 12"/>
                        <a:gd name="T5" fmla="*/ 4 h 7"/>
                        <a:gd name="T6" fmla="*/ 0 w 12"/>
                        <a:gd name="T7" fmla="*/ 4 h 7"/>
                        <a:gd name="T8" fmla="*/ 4 w 12"/>
                        <a:gd name="T9" fmla="*/ 6 h 7"/>
                        <a:gd name="T10" fmla="*/ 10 w 12"/>
                        <a:gd name="T11" fmla="*/ 6 h 7"/>
                        <a:gd name="T12" fmla="*/ 11 w 12"/>
                        <a:gd name="T13" fmla="*/ 6 h 7"/>
                        <a:gd name="T14" fmla="*/ 7 w 12"/>
                        <a:gd name="T15" fmla="*/ 0 h 7"/>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7"/>
                        <a:gd name="T26" fmla="*/ 12 w 12"/>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7">
                          <a:moveTo>
                            <a:pt x="7" y="0"/>
                          </a:moveTo>
                          <a:lnTo>
                            <a:pt x="5" y="2"/>
                          </a:lnTo>
                          <a:lnTo>
                            <a:pt x="3" y="4"/>
                          </a:lnTo>
                          <a:lnTo>
                            <a:pt x="0" y="4"/>
                          </a:lnTo>
                          <a:lnTo>
                            <a:pt x="4" y="6"/>
                          </a:lnTo>
                          <a:lnTo>
                            <a:pt x="10" y="6"/>
                          </a:lnTo>
                          <a:lnTo>
                            <a:pt x="11" y="6"/>
                          </a:lnTo>
                          <a:lnTo>
                            <a:pt x="7" y="0"/>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1" name="Freeform 882"/>
                    <p:cNvSpPr>
                      <a:spLocks/>
                    </p:cNvSpPr>
                    <p:nvPr/>
                  </p:nvSpPr>
                  <p:spPr bwMode="auto">
                    <a:xfrm>
                      <a:off x="3872" y="2429"/>
                      <a:ext cx="6" cy="13"/>
                    </a:xfrm>
                    <a:custGeom>
                      <a:avLst/>
                      <a:gdLst>
                        <a:gd name="T0" fmla="*/ 5 w 6"/>
                        <a:gd name="T1" fmla="*/ 0 h 13"/>
                        <a:gd name="T2" fmla="*/ 3 w 6"/>
                        <a:gd name="T3" fmla="*/ 0 h 13"/>
                        <a:gd name="T4" fmla="*/ 0 w 6"/>
                        <a:gd name="T5" fmla="*/ 2 h 13"/>
                        <a:gd name="T6" fmla="*/ 0 w 6"/>
                        <a:gd name="T7" fmla="*/ 4 h 13"/>
                        <a:gd name="T8" fmla="*/ 0 w 6"/>
                        <a:gd name="T9" fmla="*/ 6 h 13"/>
                        <a:gd name="T10" fmla="*/ 2 w 6"/>
                        <a:gd name="T11" fmla="*/ 7 h 13"/>
                        <a:gd name="T12" fmla="*/ 4 w 6"/>
                        <a:gd name="T13" fmla="*/ 10 h 13"/>
                        <a:gd name="T14" fmla="*/ 3 w 6"/>
                        <a:gd name="T15" fmla="*/ 12 h 13"/>
                        <a:gd name="T16" fmla="*/ 5 w 6"/>
                        <a:gd name="T17" fmla="*/ 11 h 13"/>
                        <a:gd name="T18" fmla="*/ 5 w 6"/>
                        <a:gd name="T19" fmla="*/ 7 h 13"/>
                        <a:gd name="T20" fmla="*/ 4 w 6"/>
                        <a:gd name="T21" fmla="*/ 5 h 13"/>
                        <a:gd name="T22" fmla="*/ 1 w 6"/>
                        <a:gd name="T23" fmla="*/ 5 h 13"/>
                        <a:gd name="T24" fmla="*/ 1 w 6"/>
                        <a:gd name="T25" fmla="*/ 4 h 13"/>
                        <a:gd name="T26" fmla="*/ 2 w 6"/>
                        <a:gd name="T27" fmla="*/ 1 h 13"/>
                        <a:gd name="T28" fmla="*/ 5 w 6"/>
                        <a:gd name="T29" fmla="*/ 0 h 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13"/>
                        <a:gd name="T47" fmla="*/ 6 w 6"/>
                        <a:gd name="T48" fmla="*/ 13 h 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13">
                          <a:moveTo>
                            <a:pt x="5" y="0"/>
                          </a:moveTo>
                          <a:lnTo>
                            <a:pt x="3" y="0"/>
                          </a:lnTo>
                          <a:lnTo>
                            <a:pt x="0" y="2"/>
                          </a:lnTo>
                          <a:lnTo>
                            <a:pt x="0" y="4"/>
                          </a:lnTo>
                          <a:lnTo>
                            <a:pt x="0" y="6"/>
                          </a:lnTo>
                          <a:lnTo>
                            <a:pt x="2" y="7"/>
                          </a:lnTo>
                          <a:lnTo>
                            <a:pt x="4" y="10"/>
                          </a:lnTo>
                          <a:lnTo>
                            <a:pt x="3" y="12"/>
                          </a:lnTo>
                          <a:lnTo>
                            <a:pt x="5" y="11"/>
                          </a:lnTo>
                          <a:lnTo>
                            <a:pt x="5" y="7"/>
                          </a:lnTo>
                          <a:lnTo>
                            <a:pt x="4" y="5"/>
                          </a:lnTo>
                          <a:lnTo>
                            <a:pt x="1" y="5"/>
                          </a:lnTo>
                          <a:lnTo>
                            <a:pt x="1" y="4"/>
                          </a:lnTo>
                          <a:lnTo>
                            <a:pt x="2" y="1"/>
                          </a:lnTo>
                          <a:lnTo>
                            <a:pt x="5" y="0"/>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52" name="Freeform 883"/>
                    <p:cNvSpPr>
                      <a:spLocks/>
                    </p:cNvSpPr>
                    <p:nvPr/>
                  </p:nvSpPr>
                  <p:spPr bwMode="auto">
                    <a:xfrm>
                      <a:off x="3890" y="2471"/>
                      <a:ext cx="3" cy="21"/>
                    </a:xfrm>
                    <a:custGeom>
                      <a:avLst/>
                      <a:gdLst>
                        <a:gd name="T0" fmla="*/ 0 w 3"/>
                        <a:gd name="T1" fmla="*/ 0 h 21"/>
                        <a:gd name="T2" fmla="*/ 1 w 3"/>
                        <a:gd name="T3" fmla="*/ 6 h 21"/>
                        <a:gd name="T4" fmla="*/ 1 w 3"/>
                        <a:gd name="T5" fmla="*/ 12 h 21"/>
                        <a:gd name="T6" fmla="*/ 2 w 3"/>
                        <a:gd name="T7" fmla="*/ 20 h 21"/>
                        <a:gd name="T8" fmla="*/ 2 w 3"/>
                        <a:gd name="T9" fmla="*/ 10 h 21"/>
                        <a:gd name="T10" fmla="*/ 1 w 3"/>
                        <a:gd name="T11" fmla="*/ 4 h 21"/>
                        <a:gd name="T12" fmla="*/ 0 w 3"/>
                        <a:gd name="T13" fmla="*/ 0 h 21"/>
                        <a:gd name="T14" fmla="*/ 0 60000 65536"/>
                        <a:gd name="T15" fmla="*/ 0 60000 65536"/>
                        <a:gd name="T16" fmla="*/ 0 60000 65536"/>
                        <a:gd name="T17" fmla="*/ 0 60000 65536"/>
                        <a:gd name="T18" fmla="*/ 0 60000 65536"/>
                        <a:gd name="T19" fmla="*/ 0 60000 65536"/>
                        <a:gd name="T20" fmla="*/ 0 60000 65536"/>
                        <a:gd name="T21" fmla="*/ 0 w 3"/>
                        <a:gd name="T22" fmla="*/ 0 h 21"/>
                        <a:gd name="T23" fmla="*/ 3 w 3"/>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21">
                          <a:moveTo>
                            <a:pt x="0" y="0"/>
                          </a:moveTo>
                          <a:lnTo>
                            <a:pt x="1" y="6"/>
                          </a:lnTo>
                          <a:lnTo>
                            <a:pt x="1" y="12"/>
                          </a:lnTo>
                          <a:lnTo>
                            <a:pt x="2" y="20"/>
                          </a:lnTo>
                          <a:lnTo>
                            <a:pt x="2" y="10"/>
                          </a:lnTo>
                          <a:lnTo>
                            <a:pt x="1" y="4"/>
                          </a:lnTo>
                          <a:lnTo>
                            <a:pt x="0" y="0"/>
                          </a:lnTo>
                        </a:path>
                      </a:pathLst>
                    </a:custGeom>
                    <a:solidFill>
                      <a:srgbClr val="80400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33" name="Group 884"/>
                  <p:cNvGrpSpPr>
                    <a:grpSpLocks/>
                  </p:cNvGrpSpPr>
                  <p:nvPr/>
                </p:nvGrpSpPr>
                <p:grpSpPr bwMode="auto">
                  <a:xfrm>
                    <a:off x="3210" y="2516"/>
                    <a:ext cx="351" cy="159"/>
                    <a:chOff x="3210" y="2516"/>
                    <a:chExt cx="351" cy="159"/>
                  </a:xfrm>
                </p:grpSpPr>
                <p:grpSp>
                  <p:nvGrpSpPr>
                    <p:cNvPr id="34" name="Group 885"/>
                    <p:cNvGrpSpPr>
                      <a:grpSpLocks/>
                    </p:cNvGrpSpPr>
                    <p:nvPr/>
                  </p:nvGrpSpPr>
                  <p:grpSpPr bwMode="auto">
                    <a:xfrm>
                      <a:off x="3210" y="2516"/>
                      <a:ext cx="351" cy="159"/>
                      <a:chOff x="3210" y="2516"/>
                      <a:chExt cx="351" cy="159"/>
                    </a:xfrm>
                  </p:grpSpPr>
                  <p:sp>
                    <p:nvSpPr>
                      <p:cNvPr id="36" name="Freeform 886"/>
                      <p:cNvSpPr>
                        <a:spLocks/>
                      </p:cNvSpPr>
                      <p:nvPr/>
                    </p:nvSpPr>
                    <p:spPr bwMode="auto">
                      <a:xfrm>
                        <a:off x="3210" y="2516"/>
                        <a:ext cx="351" cy="159"/>
                      </a:xfrm>
                      <a:custGeom>
                        <a:avLst/>
                        <a:gdLst>
                          <a:gd name="T0" fmla="*/ 347 w 351"/>
                          <a:gd name="T1" fmla="*/ 146 h 159"/>
                          <a:gd name="T2" fmla="*/ 336 w 351"/>
                          <a:gd name="T3" fmla="*/ 154 h 159"/>
                          <a:gd name="T4" fmla="*/ 265 w 351"/>
                          <a:gd name="T5" fmla="*/ 137 h 159"/>
                          <a:gd name="T6" fmla="*/ 231 w 351"/>
                          <a:gd name="T7" fmla="*/ 135 h 159"/>
                          <a:gd name="T8" fmla="*/ 206 w 351"/>
                          <a:gd name="T9" fmla="*/ 138 h 159"/>
                          <a:gd name="T10" fmla="*/ 178 w 351"/>
                          <a:gd name="T11" fmla="*/ 146 h 159"/>
                          <a:gd name="T12" fmla="*/ 189 w 351"/>
                          <a:gd name="T13" fmla="*/ 132 h 159"/>
                          <a:gd name="T14" fmla="*/ 211 w 351"/>
                          <a:gd name="T15" fmla="*/ 126 h 159"/>
                          <a:gd name="T16" fmla="*/ 243 w 351"/>
                          <a:gd name="T17" fmla="*/ 125 h 159"/>
                          <a:gd name="T18" fmla="*/ 238 w 351"/>
                          <a:gd name="T19" fmla="*/ 113 h 159"/>
                          <a:gd name="T20" fmla="*/ 220 w 351"/>
                          <a:gd name="T21" fmla="*/ 98 h 159"/>
                          <a:gd name="T22" fmla="*/ 205 w 351"/>
                          <a:gd name="T23" fmla="*/ 82 h 159"/>
                          <a:gd name="T24" fmla="*/ 197 w 351"/>
                          <a:gd name="T25" fmla="*/ 85 h 159"/>
                          <a:gd name="T26" fmla="*/ 195 w 351"/>
                          <a:gd name="T27" fmla="*/ 106 h 159"/>
                          <a:gd name="T28" fmla="*/ 187 w 351"/>
                          <a:gd name="T29" fmla="*/ 124 h 159"/>
                          <a:gd name="T30" fmla="*/ 179 w 351"/>
                          <a:gd name="T31" fmla="*/ 135 h 159"/>
                          <a:gd name="T32" fmla="*/ 158 w 351"/>
                          <a:gd name="T33" fmla="*/ 151 h 159"/>
                          <a:gd name="T34" fmla="*/ 130 w 351"/>
                          <a:gd name="T35" fmla="*/ 157 h 159"/>
                          <a:gd name="T36" fmla="*/ 106 w 351"/>
                          <a:gd name="T37" fmla="*/ 157 h 159"/>
                          <a:gd name="T38" fmla="*/ 78 w 351"/>
                          <a:gd name="T39" fmla="*/ 155 h 159"/>
                          <a:gd name="T40" fmla="*/ 50 w 351"/>
                          <a:gd name="T41" fmla="*/ 146 h 159"/>
                          <a:gd name="T42" fmla="*/ 25 w 351"/>
                          <a:gd name="T43" fmla="*/ 129 h 159"/>
                          <a:gd name="T44" fmla="*/ 11 w 351"/>
                          <a:gd name="T45" fmla="*/ 113 h 159"/>
                          <a:gd name="T46" fmla="*/ 2 w 351"/>
                          <a:gd name="T47" fmla="*/ 93 h 159"/>
                          <a:gd name="T48" fmla="*/ 0 w 351"/>
                          <a:gd name="T49" fmla="*/ 77 h 159"/>
                          <a:gd name="T50" fmla="*/ 1 w 351"/>
                          <a:gd name="T51" fmla="*/ 60 h 159"/>
                          <a:gd name="T52" fmla="*/ 4 w 351"/>
                          <a:gd name="T53" fmla="*/ 44 h 159"/>
                          <a:gd name="T54" fmla="*/ 14 w 351"/>
                          <a:gd name="T55" fmla="*/ 51 h 159"/>
                          <a:gd name="T56" fmla="*/ 11 w 351"/>
                          <a:gd name="T57" fmla="*/ 71 h 159"/>
                          <a:gd name="T58" fmla="*/ 12 w 351"/>
                          <a:gd name="T59" fmla="*/ 88 h 159"/>
                          <a:gd name="T60" fmla="*/ 20 w 351"/>
                          <a:gd name="T61" fmla="*/ 106 h 159"/>
                          <a:gd name="T62" fmla="*/ 37 w 351"/>
                          <a:gd name="T63" fmla="*/ 126 h 159"/>
                          <a:gd name="T64" fmla="*/ 61 w 351"/>
                          <a:gd name="T65" fmla="*/ 140 h 159"/>
                          <a:gd name="T66" fmla="*/ 85 w 351"/>
                          <a:gd name="T67" fmla="*/ 146 h 159"/>
                          <a:gd name="T68" fmla="*/ 112 w 351"/>
                          <a:gd name="T69" fmla="*/ 148 h 159"/>
                          <a:gd name="T70" fmla="*/ 144 w 351"/>
                          <a:gd name="T71" fmla="*/ 145 h 159"/>
                          <a:gd name="T72" fmla="*/ 163 w 351"/>
                          <a:gd name="T73" fmla="*/ 137 h 159"/>
                          <a:gd name="T74" fmla="*/ 176 w 351"/>
                          <a:gd name="T75" fmla="*/ 125 h 159"/>
                          <a:gd name="T76" fmla="*/ 186 w 351"/>
                          <a:gd name="T77" fmla="*/ 104 h 159"/>
                          <a:gd name="T78" fmla="*/ 186 w 351"/>
                          <a:gd name="T79" fmla="*/ 74 h 159"/>
                          <a:gd name="T80" fmla="*/ 180 w 351"/>
                          <a:gd name="T81" fmla="*/ 55 h 159"/>
                          <a:gd name="T82" fmla="*/ 166 w 351"/>
                          <a:gd name="T83" fmla="*/ 41 h 159"/>
                          <a:gd name="T84" fmla="*/ 147 w 351"/>
                          <a:gd name="T85" fmla="*/ 29 h 159"/>
                          <a:gd name="T86" fmla="*/ 126 w 351"/>
                          <a:gd name="T87" fmla="*/ 18 h 159"/>
                          <a:gd name="T88" fmla="*/ 94 w 351"/>
                          <a:gd name="T89" fmla="*/ 10 h 159"/>
                          <a:gd name="T90" fmla="*/ 68 w 351"/>
                          <a:gd name="T91" fmla="*/ 10 h 159"/>
                          <a:gd name="T92" fmla="*/ 44 w 351"/>
                          <a:gd name="T93" fmla="*/ 17 h 159"/>
                          <a:gd name="T94" fmla="*/ 27 w 351"/>
                          <a:gd name="T95" fmla="*/ 29 h 159"/>
                          <a:gd name="T96" fmla="*/ 15 w 351"/>
                          <a:gd name="T97" fmla="*/ 45 h 159"/>
                          <a:gd name="T98" fmla="*/ 8 w 351"/>
                          <a:gd name="T99" fmla="*/ 37 h 159"/>
                          <a:gd name="T100" fmla="*/ 21 w 351"/>
                          <a:gd name="T101" fmla="*/ 22 h 159"/>
                          <a:gd name="T102" fmla="*/ 36 w 351"/>
                          <a:gd name="T103" fmla="*/ 11 h 159"/>
                          <a:gd name="T104" fmla="*/ 60 w 351"/>
                          <a:gd name="T105" fmla="*/ 2 h 159"/>
                          <a:gd name="T106" fmla="*/ 89 w 351"/>
                          <a:gd name="T107" fmla="*/ 0 h 159"/>
                          <a:gd name="T108" fmla="*/ 115 w 351"/>
                          <a:gd name="T109" fmla="*/ 3 h 159"/>
                          <a:gd name="T110" fmla="*/ 144 w 351"/>
                          <a:gd name="T111" fmla="*/ 15 h 159"/>
                          <a:gd name="T112" fmla="*/ 167 w 351"/>
                          <a:gd name="T113" fmla="*/ 28 h 159"/>
                          <a:gd name="T114" fmla="*/ 188 w 351"/>
                          <a:gd name="T115" fmla="*/ 46 h 159"/>
                          <a:gd name="T116" fmla="*/ 202 w 351"/>
                          <a:gd name="T117" fmla="*/ 62 h 159"/>
                          <a:gd name="T118" fmla="*/ 218 w 351"/>
                          <a:gd name="T119" fmla="*/ 80 h 159"/>
                          <a:gd name="T120" fmla="*/ 241 w 351"/>
                          <a:gd name="T121" fmla="*/ 101 h 159"/>
                          <a:gd name="T122" fmla="*/ 268 w 351"/>
                          <a:gd name="T123" fmla="*/ 115 h 15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1"/>
                          <a:gd name="T187" fmla="*/ 0 h 159"/>
                          <a:gd name="T188" fmla="*/ 351 w 351"/>
                          <a:gd name="T189" fmla="*/ 159 h 15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1" h="159">
                            <a:moveTo>
                              <a:pt x="350" y="137"/>
                            </a:moveTo>
                            <a:lnTo>
                              <a:pt x="347" y="146"/>
                            </a:lnTo>
                            <a:lnTo>
                              <a:pt x="341" y="152"/>
                            </a:lnTo>
                            <a:lnTo>
                              <a:pt x="336" y="154"/>
                            </a:lnTo>
                            <a:lnTo>
                              <a:pt x="323" y="154"/>
                            </a:lnTo>
                            <a:lnTo>
                              <a:pt x="265" y="137"/>
                            </a:lnTo>
                            <a:lnTo>
                              <a:pt x="244" y="135"/>
                            </a:lnTo>
                            <a:lnTo>
                              <a:pt x="231" y="135"/>
                            </a:lnTo>
                            <a:lnTo>
                              <a:pt x="219" y="136"/>
                            </a:lnTo>
                            <a:lnTo>
                              <a:pt x="206" y="138"/>
                            </a:lnTo>
                            <a:lnTo>
                              <a:pt x="192" y="142"/>
                            </a:lnTo>
                            <a:lnTo>
                              <a:pt x="178" y="146"/>
                            </a:lnTo>
                            <a:lnTo>
                              <a:pt x="179" y="135"/>
                            </a:lnTo>
                            <a:lnTo>
                              <a:pt x="189" y="132"/>
                            </a:lnTo>
                            <a:lnTo>
                              <a:pt x="199" y="129"/>
                            </a:lnTo>
                            <a:lnTo>
                              <a:pt x="211" y="126"/>
                            </a:lnTo>
                            <a:lnTo>
                              <a:pt x="225" y="125"/>
                            </a:lnTo>
                            <a:lnTo>
                              <a:pt x="243" y="125"/>
                            </a:lnTo>
                            <a:lnTo>
                              <a:pt x="246" y="117"/>
                            </a:lnTo>
                            <a:lnTo>
                              <a:pt x="238" y="113"/>
                            </a:lnTo>
                            <a:lnTo>
                              <a:pt x="230" y="106"/>
                            </a:lnTo>
                            <a:lnTo>
                              <a:pt x="220" y="98"/>
                            </a:lnTo>
                            <a:lnTo>
                              <a:pt x="212" y="90"/>
                            </a:lnTo>
                            <a:lnTo>
                              <a:pt x="205" y="82"/>
                            </a:lnTo>
                            <a:lnTo>
                              <a:pt x="195" y="72"/>
                            </a:lnTo>
                            <a:lnTo>
                              <a:pt x="197" y="85"/>
                            </a:lnTo>
                            <a:lnTo>
                              <a:pt x="197" y="93"/>
                            </a:lnTo>
                            <a:lnTo>
                              <a:pt x="195" y="106"/>
                            </a:lnTo>
                            <a:lnTo>
                              <a:pt x="192" y="116"/>
                            </a:lnTo>
                            <a:lnTo>
                              <a:pt x="187" y="124"/>
                            </a:lnTo>
                            <a:lnTo>
                              <a:pt x="182" y="132"/>
                            </a:lnTo>
                            <a:lnTo>
                              <a:pt x="179" y="135"/>
                            </a:lnTo>
                            <a:lnTo>
                              <a:pt x="178" y="146"/>
                            </a:lnTo>
                            <a:lnTo>
                              <a:pt x="158" y="151"/>
                            </a:lnTo>
                            <a:lnTo>
                              <a:pt x="145" y="154"/>
                            </a:lnTo>
                            <a:lnTo>
                              <a:pt x="130" y="157"/>
                            </a:lnTo>
                            <a:lnTo>
                              <a:pt x="116" y="158"/>
                            </a:lnTo>
                            <a:lnTo>
                              <a:pt x="106" y="157"/>
                            </a:lnTo>
                            <a:lnTo>
                              <a:pt x="93" y="157"/>
                            </a:lnTo>
                            <a:lnTo>
                              <a:pt x="78" y="155"/>
                            </a:lnTo>
                            <a:lnTo>
                              <a:pt x="65" y="152"/>
                            </a:lnTo>
                            <a:lnTo>
                              <a:pt x="50" y="146"/>
                            </a:lnTo>
                            <a:lnTo>
                              <a:pt x="37" y="139"/>
                            </a:lnTo>
                            <a:lnTo>
                              <a:pt x="25" y="129"/>
                            </a:lnTo>
                            <a:lnTo>
                              <a:pt x="18" y="122"/>
                            </a:lnTo>
                            <a:lnTo>
                              <a:pt x="11" y="113"/>
                            </a:lnTo>
                            <a:lnTo>
                              <a:pt x="6" y="103"/>
                            </a:lnTo>
                            <a:lnTo>
                              <a:pt x="2" y="93"/>
                            </a:lnTo>
                            <a:lnTo>
                              <a:pt x="1" y="85"/>
                            </a:lnTo>
                            <a:lnTo>
                              <a:pt x="0" y="77"/>
                            </a:lnTo>
                            <a:lnTo>
                              <a:pt x="0" y="69"/>
                            </a:lnTo>
                            <a:lnTo>
                              <a:pt x="1" y="60"/>
                            </a:lnTo>
                            <a:lnTo>
                              <a:pt x="3" y="51"/>
                            </a:lnTo>
                            <a:lnTo>
                              <a:pt x="4" y="44"/>
                            </a:lnTo>
                            <a:lnTo>
                              <a:pt x="15" y="45"/>
                            </a:lnTo>
                            <a:lnTo>
                              <a:pt x="14" y="51"/>
                            </a:lnTo>
                            <a:lnTo>
                              <a:pt x="12" y="61"/>
                            </a:lnTo>
                            <a:lnTo>
                              <a:pt x="11" y="71"/>
                            </a:lnTo>
                            <a:lnTo>
                              <a:pt x="11" y="78"/>
                            </a:lnTo>
                            <a:lnTo>
                              <a:pt x="12" y="88"/>
                            </a:lnTo>
                            <a:lnTo>
                              <a:pt x="14" y="96"/>
                            </a:lnTo>
                            <a:lnTo>
                              <a:pt x="20" y="106"/>
                            </a:lnTo>
                            <a:lnTo>
                              <a:pt x="27" y="117"/>
                            </a:lnTo>
                            <a:lnTo>
                              <a:pt x="37" y="126"/>
                            </a:lnTo>
                            <a:lnTo>
                              <a:pt x="48" y="134"/>
                            </a:lnTo>
                            <a:lnTo>
                              <a:pt x="61" y="140"/>
                            </a:lnTo>
                            <a:lnTo>
                              <a:pt x="73" y="144"/>
                            </a:lnTo>
                            <a:lnTo>
                              <a:pt x="85" y="146"/>
                            </a:lnTo>
                            <a:lnTo>
                              <a:pt x="98" y="147"/>
                            </a:lnTo>
                            <a:lnTo>
                              <a:pt x="112" y="148"/>
                            </a:lnTo>
                            <a:lnTo>
                              <a:pt x="127" y="147"/>
                            </a:lnTo>
                            <a:lnTo>
                              <a:pt x="144" y="145"/>
                            </a:lnTo>
                            <a:lnTo>
                              <a:pt x="154" y="141"/>
                            </a:lnTo>
                            <a:lnTo>
                              <a:pt x="163" y="137"/>
                            </a:lnTo>
                            <a:lnTo>
                              <a:pt x="170" y="132"/>
                            </a:lnTo>
                            <a:lnTo>
                              <a:pt x="176" y="125"/>
                            </a:lnTo>
                            <a:lnTo>
                              <a:pt x="182" y="115"/>
                            </a:lnTo>
                            <a:lnTo>
                              <a:pt x="186" y="104"/>
                            </a:lnTo>
                            <a:lnTo>
                              <a:pt x="187" y="91"/>
                            </a:lnTo>
                            <a:lnTo>
                              <a:pt x="186" y="74"/>
                            </a:lnTo>
                            <a:lnTo>
                              <a:pt x="183" y="64"/>
                            </a:lnTo>
                            <a:lnTo>
                              <a:pt x="180" y="55"/>
                            </a:lnTo>
                            <a:lnTo>
                              <a:pt x="174" y="48"/>
                            </a:lnTo>
                            <a:lnTo>
                              <a:pt x="166" y="41"/>
                            </a:lnTo>
                            <a:lnTo>
                              <a:pt x="157" y="35"/>
                            </a:lnTo>
                            <a:lnTo>
                              <a:pt x="147" y="29"/>
                            </a:lnTo>
                            <a:lnTo>
                              <a:pt x="138" y="24"/>
                            </a:lnTo>
                            <a:lnTo>
                              <a:pt x="126" y="18"/>
                            </a:lnTo>
                            <a:lnTo>
                              <a:pt x="112" y="13"/>
                            </a:lnTo>
                            <a:lnTo>
                              <a:pt x="94" y="10"/>
                            </a:lnTo>
                            <a:lnTo>
                              <a:pt x="80" y="10"/>
                            </a:lnTo>
                            <a:lnTo>
                              <a:pt x="68" y="10"/>
                            </a:lnTo>
                            <a:lnTo>
                              <a:pt x="55" y="13"/>
                            </a:lnTo>
                            <a:lnTo>
                              <a:pt x="44" y="17"/>
                            </a:lnTo>
                            <a:lnTo>
                              <a:pt x="37" y="22"/>
                            </a:lnTo>
                            <a:lnTo>
                              <a:pt x="27" y="29"/>
                            </a:lnTo>
                            <a:lnTo>
                              <a:pt x="20" y="38"/>
                            </a:lnTo>
                            <a:lnTo>
                              <a:pt x="15" y="45"/>
                            </a:lnTo>
                            <a:lnTo>
                              <a:pt x="4" y="44"/>
                            </a:lnTo>
                            <a:lnTo>
                              <a:pt x="8" y="37"/>
                            </a:lnTo>
                            <a:lnTo>
                              <a:pt x="14" y="29"/>
                            </a:lnTo>
                            <a:lnTo>
                              <a:pt x="21" y="22"/>
                            </a:lnTo>
                            <a:lnTo>
                              <a:pt x="27" y="16"/>
                            </a:lnTo>
                            <a:lnTo>
                              <a:pt x="36" y="11"/>
                            </a:lnTo>
                            <a:lnTo>
                              <a:pt x="46" y="6"/>
                            </a:lnTo>
                            <a:lnTo>
                              <a:pt x="60" y="2"/>
                            </a:lnTo>
                            <a:lnTo>
                              <a:pt x="75" y="1"/>
                            </a:lnTo>
                            <a:lnTo>
                              <a:pt x="89" y="0"/>
                            </a:lnTo>
                            <a:lnTo>
                              <a:pt x="101" y="1"/>
                            </a:lnTo>
                            <a:lnTo>
                              <a:pt x="115" y="3"/>
                            </a:lnTo>
                            <a:lnTo>
                              <a:pt x="130" y="8"/>
                            </a:lnTo>
                            <a:lnTo>
                              <a:pt x="144" y="15"/>
                            </a:lnTo>
                            <a:lnTo>
                              <a:pt x="155" y="21"/>
                            </a:lnTo>
                            <a:lnTo>
                              <a:pt x="167" y="28"/>
                            </a:lnTo>
                            <a:lnTo>
                              <a:pt x="180" y="38"/>
                            </a:lnTo>
                            <a:lnTo>
                              <a:pt x="188" y="46"/>
                            </a:lnTo>
                            <a:lnTo>
                              <a:pt x="194" y="53"/>
                            </a:lnTo>
                            <a:lnTo>
                              <a:pt x="202" y="62"/>
                            </a:lnTo>
                            <a:lnTo>
                              <a:pt x="208" y="70"/>
                            </a:lnTo>
                            <a:lnTo>
                              <a:pt x="218" y="80"/>
                            </a:lnTo>
                            <a:lnTo>
                              <a:pt x="230" y="91"/>
                            </a:lnTo>
                            <a:lnTo>
                              <a:pt x="241" y="101"/>
                            </a:lnTo>
                            <a:lnTo>
                              <a:pt x="253" y="109"/>
                            </a:lnTo>
                            <a:lnTo>
                              <a:pt x="268" y="115"/>
                            </a:lnTo>
                            <a:lnTo>
                              <a:pt x="350" y="137"/>
                            </a:lnTo>
                          </a:path>
                        </a:pathLst>
                      </a:custGeom>
                      <a:solidFill>
                        <a:srgbClr val="A0A0A0"/>
                      </a:solidFill>
                      <a:ln w="12700" cap="rnd" cmpd="sng">
                        <a:solidFill>
                          <a:srgbClr val="404040"/>
                        </a:solidFill>
                        <a:prstDash val="solid"/>
                        <a:round/>
                        <a:headEnd type="none" w="med" len="med"/>
                        <a:tailEnd type="none" w="med" len="med"/>
                      </a:ln>
                    </p:spPr>
                    <p:txBody>
                      <a:bodyPr/>
                      <a:lstStyle/>
                      <a:p>
                        <a:endParaRPr lang="zh-CN" altLang="en-US"/>
                      </a:p>
                    </p:txBody>
                  </p:sp>
                  <p:sp>
                    <p:nvSpPr>
                      <p:cNvPr id="37" name="Freeform 887"/>
                      <p:cNvSpPr>
                        <a:spLocks/>
                      </p:cNvSpPr>
                      <p:nvPr/>
                    </p:nvSpPr>
                    <p:spPr bwMode="auto">
                      <a:xfrm>
                        <a:off x="3387" y="2651"/>
                        <a:ext cx="1" cy="7"/>
                      </a:xfrm>
                      <a:custGeom>
                        <a:avLst/>
                        <a:gdLst>
                          <a:gd name="T0" fmla="*/ 0 w 1"/>
                          <a:gd name="T1" fmla="*/ 0 h 7"/>
                          <a:gd name="T2" fmla="*/ 0 w 1"/>
                          <a:gd name="T3" fmla="*/ 6 h 7"/>
                          <a:gd name="T4" fmla="*/ 0 w 1"/>
                          <a:gd name="T5" fmla="*/ 0 h 7"/>
                          <a:gd name="T6" fmla="*/ 0 60000 65536"/>
                          <a:gd name="T7" fmla="*/ 0 60000 65536"/>
                          <a:gd name="T8" fmla="*/ 0 60000 65536"/>
                          <a:gd name="T9" fmla="*/ 0 w 1"/>
                          <a:gd name="T10" fmla="*/ 0 h 7"/>
                          <a:gd name="T11" fmla="*/ 1 w 1"/>
                          <a:gd name="T12" fmla="*/ 7 h 7"/>
                        </a:gdLst>
                        <a:ahLst/>
                        <a:cxnLst>
                          <a:cxn ang="T6">
                            <a:pos x="T0" y="T1"/>
                          </a:cxn>
                          <a:cxn ang="T7">
                            <a:pos x="T2" y="T3"/>
                          </a:cxn>
                          <a:cxn ang="T8">
                            <a:pos x="T4" y="T5"/>
                          </a:cxn>
                        </a:cxnLst>
                        <a:rect l="T9" t="T10" r="T11" b="T12"/>
                        <a:pathLst>
                          <a:path w="1" h="7">
                            <a:moveTo>
                              <a:pt x="0" y="0"/>
                            </a:moveTo>
                            <a:lnTo>
                              <a:pt x="0" y="6"/>
                            </a:lnTo>
                            <a:lnTo>
                              <a:pt x="0" y="0"/>
                            </a:lnTo>
                          </a:path>
                        </a:pathLst>
                      </a:custGeom>
                      <a:solidFill>
                        <a:srgbClr val="A0A0A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35" name="Freeform 888"/>
                    <p:cNvSpPr>
                      <a:spLocks/>
                    </p:cNvSpPr>
                    <p:nvPr/>
                  </p:nvSpPr>
                  <p:spPr bwMode="auto">
                    <a:xfrm>
                      <a:off x="3214" y="2556"/>
                      <a:ext cx="9" cy="3"/>
                    </a:xfrm>
                    <a:custGeom>
                      <a:avLst/>
                      <a:gdLst>
                        <a:gd name="T0" fmla="*/ 2 w 9"/>
                        <a:gd name="T1" fmla="*/ 0 h 3"/>
                        <a:gd name="T2" fmla="*/ 0 w 9"/>
                        <a:gd name="T3" fmla="*/ 2 h 3"/>
                        <a:gd name="T4" fmla="*/ 7 w 9"/>
                        <a:gd name="T5" fmla="*/ 2 h 3"/>
                        <a:gd name="T6" fmla="*/ 8 w 9"/>
                        <a:gd name="T7" fmla="*/ 0 h 3"/>
                        <a:gd name="T8" fmla="*/ 2 w 9"/>
                        <a:gd name="T9" fmla="*/ 0 h 3"/>
                        <a:gd name="T10" fmla="*/ 0 60000 65536"/>
                        <a:gd name="T11" fmla="*/ 0 60000 65536"/>
                        <a:gd name="T12" fmla="*/ 0 60000 65536"/>
                        <a:gd name="T13" fmla="*/ 0 60000 65536"/>
                        <a:gd name="T14" fmla="*/ 0 60000 65536"/>
                        <a:gd name="T15" fmla="*/ 0 w 9"/>
                        <a:gd name="T16" fmla="*/ 0 h 3"/>
                        <a:gd name="T17" fmla="*/ 9 w 9"/>
                        <a:gd name="T18" fmla="*/ 3 h 3"/>
                      </a:gdLst>
                      <a:ahLst/>
                      <a:cxnLst>
                        <a:cxn ang="T10">
                          <a:pos x="T0" y="T1"/>
                        </a:cxn>
                        <a:cxn ang="T11">
                          <a:pos x="T2" y="T3"/>
                        </a:cxn>
                        <a:cxn ang="T12">
                          <a:pos x="T4" y="T5"/>
                        </a:cxn>
                        <a:cxn ang="T13">
                          <a:pos x="T6" y="T7"/>
                        </a:cxn>
                        <a:cxn ang="T14">
                          <a:pos x="T8" y="T9"/>
                        </a:cxn>
                      </a:cxnLst>
                      <a:rect l="T15" t="T16" r="T17" b="T18"/>
                      <a:pathLst>
                        <a:path w="9" h="3">
                          <a:moveTo>
                            <a:pt x="2" y="0"/>
                          </a:moveTo>
                          <a:lnTo>
                            <a:pt x="0" y="2"/>
                          </a:lnTo>
                          <a:lnTo>
                            <a:pt x="7" y="2"/>
                          </a:lnTo>
                          <a:lnTo>
                            <a:pt x="8" y="0"/>
                          </a:lnTo>
                          <a:lnTo>
                            <a:pt x="2" y="0"/>
                          </a:lnTo>
                        </a:path>
                      </a:pathLst>
                    </a:custGeom>
                    <a:solidFill>
                      <a:srgbClr val="A0A0A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sp>
              <p:nvSpPr>
                <p:cNvPr id="20" name="Rectangle 889"/>
                <p:cNvSpPr>
                  <a:spLocks noChangeArrowheads="1"/>
                </p:cNvSpPr>
                <p:nvPr/>
              </p:nvSpPr>
              <p:spPr bwMode="auto">
                <a:xfrm>
                  <a:off x="343" y="2851"/>
                  <a:ext cx="19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latinLnBrk="0">
                    <a:lnSpc>
                      <a:spcPct val="90000"/>
                    </a:lnSpc>
                    <a:spcBef>
                      <a:spcPct val="50000"/>
                    </a:spcBef>
                    <a:buFontTx/>
                    <a:buNone/>
                  </a:pPr>
                  <a:r>
                    <a:rPr kumimoji="0" lang="en-US" altLang="zh-CN" sz="1800">
                      <a:latin typeface="Arial" panose="020B0604020202020204" pitchFamily="34" charset="0"/>
                      <a:ea typeface="宋体" panose="02010600030101010101" pitchFamily="2" charset="-122"/>
                    </a:rPr>
                    <a:t>Lifestyle or Personality</a:t>
                  </a:r>
                </a:p>
              </p:txBody>
            </p:sp>
          </p:grpSp>
          <p:sp>
            <p:nvSpPr>
              <p:cNvPr id="16" name="Rectangle 890" descr="White marble"/>
              <p:cNvSpPr>
                <a:spLocks noChangeArrowheads="1"/>
              </p:cNvSpPr>
              <p:nvPr/>
            </p:nvSpPr>
            <p:spPr bwMode="auto">
              <a:xfrm>
                <a:off x="336" y="2784"/>
                <a:ext cx="14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latinLnBrk="0">
                  <a:spcBef>
                    <a:spcPct val="0"/>
                  </a:spcBef>
                  <a:buFontTx/>
                  <a:buNone/>
                </a:pPr>
                <a:r>
                  <a:rPr kumimoji="0" lang="en-US" altLang="zh-CN" sz="2400">
                    <a:latin typeface="Arial" panose="020B0604020202020204" pitchFamily="34" charset="0"/>
                    <a:ea typeface="宋体" panose="02010600030101010101" pitchFamily="2" charset="-122"/>
                  </a:rPr>
                  <a:t>Psychographic</a:t>
                </a:r>
              </a:p>
            </p:txBody>
          </p:sp>
        </p:grpSp>
      </p:grpSp>
      <p:sp>
        <p:nvSpPr>
          <p:cNvPr id="784" name="Rectangle 4"/>
          <p:cNvSpPr txBox="1">
            <a:spLocks noChangeArrowheads="1"/>
          </p:cNvSpPr>
          <p:nvPr/>
        </p:nvSpPr>
        <p:spPr>
          <a:xfrm>
            <a:off x="1173480" y="1248229"/>
            <a:ext cx="10321834" cy="907554"/>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latin typeface="楷体" panose="02010609060101010101" pitchFamily="49" charset="-122"/>
                <a:ea typeface="楷体" panose="02010609060101010101" pitchFamily="49" charset="-122"/>
              </a:rPr>
              <a:t>地理变量、人口变量、心理变量和行为变量，以及其组合效用细分等</a:t>
            </a:r>
            <a:endParaRPr lang="en-US" altLang="zh-CN" b="1"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2535078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5" name="文本框 11"/>
          <p:cNvSpPr txBox="1"/>
          <p:nvPr/>
        </p:nvSpPr>
        <p:spPr>
          <a:xfrm>
            <a:off x="1337256" y="279504"/>
            <a:ext cx="725871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smtClean="0">
                <a:solidFill>
                  <a:srgbClr val="003366"/>
                </a:solidFill>
                <a:latin typeface="黑体" panose="02010609060101010101" pitchFamily="49" charset="-122"/>
                <a:ea typeface="黑体" panose="02010609060101010101" pitchFamily="49" charset="-122"/>
                <a:cs typeface="+mj-cs"/>
              </a:rPr>
              <a:t>二、 消费者市场细分的依据</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sp>
        <p:nvSpPr>
          <p:cNvPr id="7" name="Rectangle 4"/>
          <p:cNvSpPr txBox="1">
            <a:spLocks noChangeArrowheads="1"/>
          </p:cNvSpPr>
          <p:nvPr/>
        </p:nvSpPr>
        <p:spPr>
          <a:xfrm>
            <a:off x="1173480" y="1248229"/>
            <a:ext cx="10321834" cy="907554"/>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latin typeface="楷体" panose="02010609060101010101" pitchFamily="49" charset="-122"/>
                <a:ea typeface="楷体" panose="02010609060101010101" pitchFamily="49" charset="-122"/>
              </a:rPr>
              <a:t>地理变量、人口变量、心理变量和行为变量，以及其组合效用细分等</a:t>
            </a:r>
            <a:endParaRPr lang="en-US" altLang="zh-CN" b="1" dirty="0" smtClean="0">
              <a:latin typeface="楷体" panose="02010609060101010101" pitchFamily="49" charset="-122"/>
              <a:ea typeface="楷体" panose="02010609060101010101" pitchFamily="49" charset="-122"/>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559" y="2049917"/>
            <a:ext cx="9082684" cy="1726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5458" y="3776661"/>
            <a:ext cx="710565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664042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图片 1">
            <a:hlinkClick r:id="" action="ppaction://noaction"/>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600200"/>
            <a:ext cx="51054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AutoShape 3"/>
          <p:cNvSpPr txBox="1">
            <a:spLocks noChangeArrowheads="1"/>
          </p:cNvSpPr>
          <p:nvPr/>
        </p:nvSpPr>
        <p:spPr bwMode="auto">
          <a:xfrm>
            <a:off x="2835276" y="160338"/>
            <a:ext cx="72993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lgn="ctr" eaLnBrk="1" latinLnBrk="0" hangingPunct="1">
              <a:lnSpc>
                <a:spcPct val="200000"/>
              </a:lnSpc>
              <a:spcBef>
                <a:spcPct val="0"/>
              </a:spcBef>
              <a:buFontTx/>
              <a:buNone/>
            </a:pPr>
            <a:r>
              <a:rPr lang="en-US" altLang="zh-CN" b="0">
                <a:latin typeface="Tahoma" panose="020B0604030504040204" pitchFamily="34" charset="0"/>
                <a:ea typeface="宋体" panose="02010600030101010101" pitchFamily="2" charset="-122"/>
                <a:cs typeface="Tahoma" panose="020B0604030504040204" pitchFamily="34" charset="0"/>
              </a:rPr>
              <a:t>Lifestyle: VALS Framework</a:t>
            </a:r>
          </a:p>
        </p:txBody>
      </p:sp>
      <p:sp>
        <p:nvSpPr>
          <p:cNvPr id="4" name="文本框 3"/>
          <p:cNvSpPr txBox="1"/>
          <p:nvPr/>
        </p:nvSpPr>
        <p:spPr>
          <a:xfrm>
            <a:off x="1143001" y="2639362"/>
            <a:ext cx="3384550" cy="2169825"/>
          </a:xfrm>
          <a:prstGeom prst="rect">
            <a:avLst/>
          </a:prstGeom>
          <a:noFill/>
        </p:spPr>
        <p:txBody>
          <a:bodyPr>
            <a:spAutoFit/>
          </a:bodyPr>
          <a:lstStyle>
            <a:lvl1pPr>
              <a:defRPr b="1">
                <a:solidFill>
                  <a:schemeClr val="tx1"/>
                </a:solidFill>
                <a:latin typeface="Candara" panose="020E0502030303020204" pitchFamily="34" charset="0"/>
              </a:defRPr>
            </a:lvl1pPr>
            <a:lvl2pPr marL="742950" indent="-285750">
              <a:defRPr b="1">
                <a:solidFill>
                  <a:schemeClr val="tx1"/>
                </a:solidFill>
                <a:latin typeface="Candara" panose="020E0502030303020204" pitchFamily="34" charset="0"/>
              </a:defRPr>
            </a:lvl2pPr>
            <a:lvl3pPr marL="1143000" indent="-228600">
              <a:defRPr b="1">
                <a:solidFill>
                  <a:schemeClr val="tx1"/>
                </a:solidFill>
                <a:latin typeface="Candara" panose="020E0502030303020204" pitchFamily="34" charset="0"/>
              </a:defRPr>
            </a:lvl3pPr>
            <a:lvl4pPr marL="1600200" indent="-228600">
              <a:defRPr b="1">
                <a:solidFill>
                  <a:schemeClr val="tx1"/>
                </a:solidFill>
                <a:latin typeface="Candara" panose="020E0502030303020204" pitchFamily="34" charset="0"/>
              </a:defRPr>
            </a:lvl4pPr>
            <a:lvl5pPr marL="2057400" indent="-228600">
              <a:defRPr b="1">
                <a:solidFill>
                  <a:schemeClr val="tx1"/>
                </a:solidFill>
                <a:latin typeface="Candara" panose="020E0502030303020204" pitchFamily="34" charset="0"/>
              </a:defRPr>
            </a:lvl5pPr>
            <a:lvl6pPr marL="2514600" indent="-228600" eaLnBrk="0" fontAlgn="base" hangingPunct="0">
              <a:spcBef>
                <a:spcPct val="0"/>
              </a:spcBef>
              <a:spcAft>
                <a:spcPct val="0"/>
              </a:spcAft>
              <a:defRPr b="1">
                <a:solidFill>
                  <a:schemeClr val="tx1"/>
                </a:solidFill>
                <a:latin typeface="Candara" panose="020E0502030303020204" pitchFamily="34" charset="0"/>
              </a:defRPr>
            </a:lvl6pPr>
            <a:lvl7pPr marL="2971800" indent="-228600" eaLnBrk="0" fontAlgn="base" hangingPunct="0">
              <a:spcBef>
                <a:spcPct val="0"/>
              </a:spcBef>
              <a:spcAft>
                <a:spcPct val="0"/>
              </a:spcAft>
              <a:defRPr b="1">
                <a:solidFill>
                  <a:schemeClr val="tx1"/>
                </a:solidFill>
                <a:latin typeface="Candara" panose="020E0502030303020204" pitchFamily="34" charset="0"/>
              </a:defRPr>
            </a:lvl7pPr>
            <a:lvl8pPr marL="3429000" indent="-228600" eaLnBrk="0" fontAlgn="base" hangingPunct="0">
              <a:spcBef>
                <a:spcPct val="0"/>
              </a:spcBef>
              <a:spcAft>
                <a:spcPct val="0"/>
              </a:spcAft>
              <a:defRPr b="1">
                <a:solidFill>
                  <a:schemeClr val="tx1"/>
                </a:solidFill>
                <a:latin typeface="Candara" panose="020E0502030303020204" pitchFamily="34" charset="0"/>
              </a:defRPr>
            </a:lvl8pPr>
            <a:lvl9pPr marL="3886200" indent="-228600" eaLnBrk="0" fontAlgn="base" hangingPunct="0">
              <a:spcBef>
                <a:spcPct val="0"/>
              </a:spcBef>
              <a:spcAft>
                <a:spcPct val="0"/>
              </a:spcAft>
              <a:defRPr b="1">
                <a:solidFill>
                  <a:schemeClr val="tx1"/>
                </a:solidFill>
                <a:latin typeface="Candara" panose="020E0502030303020204" pitchFamily="34" charset="0"/>
              </a:defRPr>
            </a:lvl9pPr>
          </a:lstStyle>
          <a:p>
            <a:pPr>
              <a:lnSpc>
                <a:spcPct val="150000"/>
              </a:lnSpc>
              <a:defRPr/>
            </a:pPr>
            <a:r>
              <a:rPr lang="en-US" altLang="zh-CN" dirty="0">
                <a:ea typeface="宋体" panose="02010600030101010101" pitchFamily="2" charset="-122"/>
              </a:rPr>
              <a:t>VALS, Value and Lifestyle Survey, </a:t>
            </a:r>
            <a:r>
              <a:rPr lang="en-US" altLang="zh-CN" b="0" dirty="0">
                <a:ea typeface="宋体" panose="02010600030101010101" pitchFamily="2" charset="-122"/>
              </a:rPr>
              <a:t>classifies consumers into </a:t>
            </a:r>
            <a:r>
              <a:rPr lang="en-US" altLang="zh-CN" b="0" u="sng" dirty="0">
                <a:effectLst>
                  <a:outerShdw blurRad="38100" dist="38100" dir="2700000" algn="tl">
                    <a:srgbClr val="C0C0C0"/>
                  </a:outerShdw>
                </a:effectLst>
                <a:ea typeface="宋体" panose="02010600030101010101" pitchFamily="2" charset="-122"/>
              </a:rPr>
              <a:t>eight segments </a:t>
            </a:r>
            <a:r>
              <a:rPr lang="en-US" altLang="zh-CN" b="0" dirty="0">
                <a:ea typeface="宋体" panose="02010600030101010101" pitchFamily="2" charset="-122"/>
              </a:rPr>
              <a:t>based on their answers to the questionnaire designed by </a:t>
            </a:r>
            <a:endParaRPr lang="zh-CN" altLang="en-US" dirty="0">
              <a:ea typeface="宋体" panose="02010600030101010101" pitchFamily="2" charset="-122"/>
            </a:endParaRPr>
          </a:p>
        </p:txBody>
      </p:sp>
      <p:pic>
        <p:nvPicPr>
          <p:cNvPr id="28677"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11968" y="5172302"/>
            <a:ext cx="15811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15"/>
          <p:cNvGrpSpPr>
            <a:grpSpLocks/>
          </p:cNvGrpSpPr>
          <p:nvPr/>
        </p:nvGrpSpPr>
        <p:grpSpPr bwMode="auto">
          <a:xfrm>
            <a:off x="5715000" y="2057401"/>
            <a:ext cx="4267200" cy="3971925"/>
            <a:chOff x="4191000" y="2057401"/>
            <a:chExt cx="4267200" cy="3971444"/>
          </a:xfrm>
        </p:grpSpPr>
        <p:cxnSp>
          <p:nvCxnSpPr>
            <p:cNvPr id="7" name="直接箭头连接符 6"/>
            <p:cNvCxnSpPr/>
            <p:nvPr/>
          </p:nvCxnSpPr>
          <p:spPr>
            <a:xfrm flipV="1">
              <a:off x="4191000" y="2057401"/>
              <a:ext cx="0" cy="39714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直接箭头连接符 10"/>
            <p:cNvCxnSpPr/>
            <p:nvPr/>
          </p:nvCxnSpPr>
          <p:spPr>
            <a:xfrm>
              <a:off x="4191000" y="6028845"/>
              <a:ext cx="42672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14" name="文本框 13"/>
          <p:cNvSpPr txBox="1">
            <a:spLocks noChangeArrowheads="1"/>
          </p:cNvSpPr>
          <p:nvPr/>
        </p:nvSpPr>
        <p:spPr bwMode="auto">
          <a:xfrm>
            <a:off x="4419600" y="1611314"/>
            <a:ext cx="335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latinLnBrk="0">
              <a:spcBef>
                <a:spcPct val="0"/>
              </a:spcBef>
              <a:buFontTx/>
              <a:buNone/>
            </a:pPr>
            <a:r>
              <a:rPr lang="en-US" altLang="zh-CN" sz="1800" b="0">
                <a:solidFill>
                  <a:srgbClr val="002060"/>
                </a:solidFill>
                <a:latin typeface="Candara" panose="020E0502030303020204" pitchFamily="34" charset="0"/>
                <a:ea typeface="宋体" panose="02010600030101010101" pitchFamily="2" charset="-122"/>
              </a:rPr>
              <a:t>Level of resources &amp; innovation</a:t>
            </a:r>
            <a:endParaRPr lang="zh-CN" altLang="en-US" sz="1800" b="0">
              <a:solidFill>
                <a:srgbClr val="002060"/>
              </a:solidFill>
              <a:latin typeface="Candara" panose="020E0502030303020204" pitchFamily="34" charset="0"/>
              <a:ea typeface="宋体" panose="02010600030101010101" pitchFamily="2" charset="-122"/>
            </a:endParaRPr>
          </a:p>
        </p:txBody>
      </p:sp>
      <p:sp>
        <p:nvSpPr>
          <p:cNvPr id="15" name="文本框 14"/>
          <p:cNvSpPr txBox="1">
            <a:spLocks noChangeArrowheads="1"/>
          </p:cNvSpPr>
          <p:nvPr/>
        </p:nvSpPr>
        <p:spPr bwMode="auto">
          <a:xfrm>
            <a:off x="7924800" y="5638800"/>
            <a:ext cx="2743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latinLnBrk="0">
              <a:spcBef>
                <a:spcPct val="0"/>
              </a:spcBef>
              <a:buFontTx/>
              <a:buNone/>
            </a:pPr>
            <a:r>
              <a:rPr lang="en-US" altLang="zh-CN" sz="1800" b="0">
                <a:solidFill>
                  <a:srgbClr val="002060"/>
                </a:solidFill>
                <a:latin typeface="Candara" panose="020E0502030303020204" pitchFamily="34" charset="0"/>
                <a:ea typeface="宋体" panose="02010600030101010101" pitchFamily="2" charset="-122"/>
              </a:rPr>
              <a:t>psychological motivation</a:t>
            </a:r>
            <a:endParaRPr lang="zh-CN" altLang="en-US" sz="1800" b="0">
              <a:solidFill>
                <a:srgbClr val="002060"/>
              </a:solidFill>
              <a:latin typeface="Candara" panose="020E0502030303020204" pitchFamily="34" charset="0"/>
              <a:ea typeface="宋体" panose="02010600030101010101" pitchFamily="2" charset="-122"/>
            </a:endParaRPr>
          </a:p>
        </p:txBody>
      </p:sp>
    </p:spTree>
    <p:extLst>
      <p:ext uri="{BB962C8B-B14F-4D97-AF65-F5344CB8AC3E}">
        <p14:creationId xmlns:p14="http://schemas.microsoft.com/office/powerpoint/2010/main" val="1372483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669285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smtClean="0">
                <a:solidFill>
                  <a:srgbClr val="003366"/>
                </a:solidFill>
                <a:latin typeface="黑体" panose="02010609060101010101" pitchFamily="49" charset="-122"/>
                <a:ea typeface="黑体" panose="02010609060101010101" pitchFamily="49" charset="-122"/>
                <a:cs typeface="+mj-cs"/>
              </a:rPr>
              <a:t>三、 产业市场细分的依据</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6" name="Rectangle 4"/>
          <p:cNvSpPr txBox="1">
            <a:spLocks noChangeArrowheads="1"/>
          </p:cNvSpPr>
          <p:nvPr/>
        </p:nvSpPr>
        <p:spPr>
          <a:xfrm>
            <a:off x="1173480" y="1372146"/>
            <a:ext cx="9296400" cy="587284"/>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gn="just">
              <a:lnSpc>
                <a:spcPct val="100000"/>
              </a:lnSpc>
            </a:pPr>
            <a:r>
              <a:rPr lang="zh-CN" altLang="en-US" dirty="0" smtClean="0">
                <a:latin typeface="楷体" panose="02010609060101010101" pitchFamily="49" charset="-122"/>
                <a:ea typeface="楷体" panose="02010609060101010101" pitchFamily="49" charset="-122"/>
              </a:rPr>
              <a:t>除了与消费者市场细分相同的变量，还有：</a:t>
            </a:r>
            <a:endParaRPr lang="zh-CN" altLang="en-US" dirty="0">
              <a:latin typeface="楷体" panose="02010609060101010101" pitchFamily="49" charset="-122"/>
              <a:ea typeface="楷体" panose="02010609060101010101" pitchFamily="49" charset="-122"/>
            </a:endParaRPr>
          </a:p>
        </p:txBody>
      </p:sp>
      <p:graphicFrame>
        <p:nvGraphicFramePr>
          <p:cNvPr id="2" name="图示 1"/>
          <p:cNvGraphicFramePr/>
          <p:nvPr>
            <p:extLst>
              <p:ext uri="{D42A27DB-BD31-4B8C-83A1-F6EECF244321}">
                <p14:modId xmlns:p14="http://schemas.microsoft.com/office/powerpoint/2010/main" val="1553505913"/>
              </p:ext>
            </p:extLst>
          </p:nvPr>
        </p:nvGraphicFramePr>
        <p:xfrm>
          <a:off x="2032000" y="2293258"/>
          <a:ext cx="6720114" cy="38450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5" name="组合 4"/>
          <p:cNvGrpSpPr/>
          <p:nvPr/>
        </p:nvGrpSpPr>
        <p:grpSpPr>
          <a:xfrm>
            <a:off x="1173480" y="5467147"/>
            <a:ext cx="2267505" cy="923330"/>
            <a:chOff x="7079695" y="2427293"/>
            <a:chExt cx="2267505" cy="923330"/>
          </a:xfrm>
        </p:grpSpPr>
        <p:sp>
          <p:nvSpPr>
            <p:cNvPr id="3" name="虚尾箭头 2"/>
            <p:cNvSpPr/>
            <p:nvPr/>
          </p:nvSpPr>
          <p:spPr>
            <a:xfrm rot="10800000">
              <a:off x="8795657" y="2537039"/>
              <a:ext cx="551543" cy="406400"/>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7079695" y="2427293"/>
              <a:ext cx="1624149" cy="923330"/>
            </a:xfrm>
            <a:prstGeom prst="rect">
              <a:avLst/>
            </a:prstGeom>
            <a:noFill/>
          </p:spPr>
          <p:txBody>
            <a:bodyPr wrap="square" rtlCol="0">
              <a:spAutoFit/>
            </a:bodyPr>
            <a:lstStyle/>
            <a:p>
              <a:r>
                <a:rPr lang="zh-CN" altLang="en-US" dirty="0" smtClean="0"/>
                <a:t>租赁或购买、集中采购或分散采购</a:t>
              </a:r>
              <a:endParaRPr lang="zh-CN" altLang="en-US" dirty="0"/>
            </a:p>
          </p:txBody>
        </p:sp>
      </p:grpSp>
      <p:grpSp>
        <p:nvGrpSpPr>
          <p:cNvPr id="9" name="组合 8"/>
          <p:cNvGrpSpPr/>
          <p:nvPr/>
        </p:nvGrpSpPr>
        <p:grpSpPr>
          <a:xfrm>
            <a:off x="6302914" y="2245863"/>
            <a:ext cx="2481943" cy="646331"/>
            <a:chOff x="6284686" y="2336800"/>
            <a:chExt cx="2481943" cy="646331"/>
          </a:xfrm>
        </p:grpSpPr>
        <p:sp>
          <p:nvSpPr>
            <p:cNvPr id="10" name="虚尾箭头 9"/>
            <p:cNvSpPr/>
            <p:nvPr/>
          </p:nvSpPr>
          <p:spPr>
            <a:xfrm>
              <a:off x="6284686" y="2467429"/>
              <a:ext cx="551543" cy="406400"/>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7039429" y="2336800"/>
              <a:ext cx="1727200" cy="646331"/>
            </a:xfrm>
            <a:prstGeom prst="rect">
              <a:avLst/>
            </a:prstGeom>
            <a:noFill/>
          </p:spPr>
          <p:txBody>
            <a:bodyPr wrap="square" rtlCol="0">
              <a:spAutoFit/>
            </a:bodyPr>
            <a:lstStyle/>
            <a:p>
              <a:r>
                <a:rPr lang="zh-CN" altLang="en-US" dirty="0" smtClean="0"/>
                <a:t>产品性能、服务、安全性等</a:t>
              </a:r>
              <a:endParaRPr lang="zh-CN" altLang="en-US" dirty="0"/>
            </a:p>
          </p:txBody>
        </p:sp>
      </p:grpSp>
      <p:grpSp>
        <p:nvGrpSpPr>
          <p:cNvPr id="13" name="组合 12"/>
          <p:cNvGrpSpPr/>
          <p:nvPr/>
        </p:nvGrpSpPr>
        <p:grpSpPr>
          <a:xfrm>
            <a:off x="8182514" y="3631978"/>
            <a:ext cx="1984743" cy="646331"/>
            <a:chOff x="6284686" y="2336800"/>
            <a:chExt cx="1984743" cy="646331"/>
          </a:xfrm>
        </p:grpSpPr>
        <p:sp>
          <p:nvSpPr>
            <p:cNvPr id="14" name="虚尾箭头 13"/>
            <p:cNvSpPr/>
            <p:nvPr/>
          </p:nvSpPr>
          <p:spPr>
            <a:xfrm>
              <a:off x="6284686" y="2467429"/>
              <a:ext cx="551543" cy="406400"/>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7039429" y="2336800"/>
              <a:ext cx="1230000" cy="646331"/>
            </a:xfrm>
            <a:prstGeom prst="rect">
              <a:avLst/>
            </a:prstGeom>
            <a:noFill/>
          </p:spPr>
          <p:txBody>
            <a:bodyPr wrap="square" rtlCol="0">
              <a:spAutoFit/>
            </a:bodyPr>
            <a:lstStyle/>
            <a:p>
              <a:r>
                <a:rPr lang="zh-CN" altLang="en-US" dirty="0"/>
                <a:t>大</a:t>
              </a:r>
              <a:r>
                <a:rPr lang="zh-CN" altLang="en-US" dirty="0" smtClean="0"/>
                <a:t>客户、小客户</a:t>
              </a:r>
              <a:endParaRPr lang="zh-CN" altLang="en-US" dirty="0"/>
            </a:p>
          </p:txBody>
        </p:sp>
      </p:grpSp>
      <p:grpSp>
        <p:nvGrpSpPr>
          <p:cNvPr id="16" name="组合 15"/>
          <p:cNvGrpSpPr/>
          <p:nvPr/>
        </p:nvGrpSpPr>
        <p:grpSpPr>
          <a:xfrm>
            <a:off x="7618313" y="5446264"/>
            <a:ext cx="2215115" cy="646331"/>
            <a:chOff x="6284686" y="2336800"/>
            <a:chExt cx="2215115" cy="646331"/>
          </a:xfrm>
        </p:grpSpPr>
        <p:sp>
          <p:nvSpPr>
            <p:cNvPr id="18" name="虚尾箭头 17"/>
            <p:cNvSpPr/>
            <p:nvPr/>
          </p:nvSpPr>
          <p:spPr>
            <a:xfrm>
              <a:off x="6284686" y="2467429"/>
              <a:ext cx="551543" cy="406400"/>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7039428" y="2336800"/>
              <a:ext cx="1460373" cy="646331"/>
            </a:xfrm>
            <a:prstGeom prst="rect">
              <a:avLst/>
            </a:prstGeom>
            <a:noFill/>
          </p:spPr>
          <p:txBody>
            <a:bodyPr wrap="square" rtlCol="0">
              <a:spAutoFit/>
            </a:bodyPr>
            <a:lstStyle/>
            <a:p>
              <a:r>
                <a:rPr lang="zh-CN" altLang="en-US" dirty="0" smtClean="0"/>
                <a:t>本地市场、原产地市场</a:t>
              </a:r>
              <a:endParaRPr lang="zh-CN" altLang="en-US" dirty="0"/>
            </a:p>
          </p:txBody>
        </p:sp>
      </p:grpSp>
      <p:grpSp>
        <p:nvGrpSpPr>
          <p:cNvPr id="20" name="组合 19"/>
          <p:cNvGrpSpPr/>
          <p:nvPr/>
        </p:nvGrpSpPr>
        <p:grpSpPr>
          <a:xfrm>
            <a:off x="775436" y="3245677"/>
            <a:ext cx="2267505" cy="1200329"/>
            <a:chOff x="7079695" y="2427293"/>
            <a:chExt cx="2267505" cy="1200329"/>
          </a:xfrm>
        </p:grpSpPr>
        <p:sp>
          <p:nvSpPr>
            <p:cNvPr id="21" name="虚尾箭头 20"/>
            <p:cNvSpPr/>
            <p:nvPr/>
          </p:nvSpPr>
          <p:spPr>
            <a:xfrm rot="10800000">
              <a:off x="8795657" y="2537039"/>
              <a:ext cx="551543" cy="406400"/>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7079695" y="2427293"/>
              <a:ext cx="1624149" cy="1200329"/>
            </a:xfrm>
            <a:prstGeom prst="rect">
              <a:avLst/>
            </a:prstGeom>
            <a:noFill/>
          </p:spPr>
          <p:txBody>
            <a:bodyPr wrap="square" rtlCol="0">
              <a:spAutoFit/>
            </a:bodyPr>
            <a:lstStyle/>
            <a:p>
              <a:r>
                <a:rPr lang="zh-CN" altLang="en-US" dirty="0" smtClean="0"/>
                <a:t>如：最终用户</a:t>
              </a:r>
              <a:r>
                <a:rPr lang="en-US" altLang="zh-CN" dirty="0" smtClean="0"/>
                <a:t>——</a:t>
              </a:r>
              <a:r>
                <a:rPr lang="zh-CN" altLang="en-US" dirty="0" smtClean="0"/>
                <a:t>产品类别</a:t>
              </a:r>
              <a:r>
                <a:rPr lang="en-US" altLang="zh-CN" dirty="0" smtClean="0"/>
                <a:t>——</a:t>
              </a:r>
              <a:r>
                <a:rPr lang="zh-CN" altLang="en-US" dirty="0" smtClean="0"/>
                <a:t>顾客规模</a:t>
              </a:r>
              <a:endParaRPr lang="zh-CN" altLang="en-US" dirty="0"/>
            </a:p>
          </p:txBody>
        </p:sp>
      </p:grpSp>
    </p:spTree>
    <p:extLst>
      <p:ext uri="{BB962C8B-B14F-4D97-AF65-F5344CB8AC3E}">
        <p14:creationId xmlns:p14="http://schemas.microsoft.com/office/powerpoint/2010/main" val="201679849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669285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smtClean="0">
                <a:solidFill>
                  <a:srgbClr val="003366"/>
                </a:solidFill>
                <a:latin typeface="黑体" panose="02010609060101010101" pitchFamily="49" charset="-122"/>
                <a:ea typeface="黑体" panose="02010609060101010101" pitchFamily="49" charset="-122"/>
                <a:cs typeface="+mj-cs"/>
              </a:rPr>
              <a:t>三、 产业市场细分的依据</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6" name="Rectangle 4"/>
          <p:cNvSpPr txBox="1">
            <a:spLocks noChangeArrowheads="1"/>
          </p:cNvSpPr>
          <p:nvPr/>
        </p:nvSpPr>
        <p:spPr>
          <a:xfrm>
            <a:off x="1173480" y="1372146"/>
            <a:ext cx="9296400" cy="587284"/>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gn="just">
              <a:lnSpc>
                <a:spcPct val="100000"/>
              </a:lnSpc>
            </a:pPr>
            <a:r>
              <a:rPr lang="zh-CN" altLang="en-US" dirty="0" smtClean="0">
                <a:latin typeface="楷体" panose="02010609060101010101" pitchFamily="49" charset="-122"/>
                <a:ea typeface="楷体" panose="02010609060101010101" pitchFamily="49" charset="-122"/>
              </a:rPr>
              <a:t>除了与消费者市场细分相同的变量，还有：</a:t>
            </a:r>
            <a:endParaRPr lang="zh-CN" altLang="en-US" dirty="0">
              <a:latin typeface="楷体" panose="02010609060101010101" pitchFamily="49" charset="-122"/>
              <a:ea typeface="楷体" panose="02010609060101010101" pitchFamily="49" charset="-122"/>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0872" y="2149474"/>
            <a:ext cx="5561616" cy="372881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407018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8547238" y="1250347"/>
            <a:ext cx="2560559" cy="3559534"/>
            <a:chOff x="7073280" y="1697774"/>
            <a:chExt cx="2560559" cy="3559534"/>
          </a:xfrm>
        </p:grpSpPr>
        <p:sp>
          <p:nvSpPr>
            <p:cNvPr id="2" name="Freeform 1"/>
            <p:cNvSpPr/>
            <p:nvPr/>
          </p:nvSpPr>
          <p:spPr>
            <a:xfrm>
              <a:off x="7264497" y="2226095"/>
              <a:ext cx="2023343" cy="2561418"/>
            </a:xfrm>
            <a:custGeom>
              <a:avLst/>
              <a:gdLst/>
              <a:ahLst/>
              <a:cxnLst/>
              <a:rect l="l" t="t" r="r" b="b"/>
              <a:pathLst>
                <a:path w="1918429" h="2428604">
                  <a:moveTo>
                    <a:pt x="532346" y="2428604"/>
                  </a:moveTo>
                  <a:cubicBezTo>
                    <a:pt x="699503" y="2291098"/>
                    <a:pt x="779749" y="2110204"/>
                    <a:pt x="898622" y="1928358"/>
                  </a:cubicBezTo>
                  <a:cubicBezTo>
                    <a:pt x="1245177" y="1398461"/>
                    <a:pt x="1636207" y="893317"/>
                    <a:pt x="1918429" y="323705"/>
                  </a:cubicBezTo>
                  <a:lnTo>
                    <a:pt x="1479387" y="0"/>
                  </a:lnTo>
                  <a:lnTo>
                    <a:pt x="1373163" y="188511"/>
                  </a:lnTo>
                  <a:cubicBezTo>
                    <a:pt x="1173091" y="458492"/>
                    <a:pt x="611096" y="1245313"/>
                    <a:pt x="419729" y="1520870"/>
                  </a:cubicBezTo>
                  <a:cubicBezTo>
                    <a:pt x="299360" y="1694419"/>
                    <a:pt x="111801" y="1833150"/>
                    <a:pt x="0" y="2003571"/>
                  </a:cubicBezTo>
                </a:path>
              </a:pathLst>
            </a:custGeom>
            <a:solidFill>
              <a:srgbClr val="FDD67A"/>
            </a:solidFill>
          </p:spPr>
          <p:txBody>
            <a:bodyPr lIns="133945" rIns="133945" rtlCol="0" anchor="ctr"/>
            <a:lstStyle/>
            <a:p>
              <a:pPr algn="l"/>
              <a:endParaRPr lang="en-US" sz="1160"/>
            </a:p>
          </p:txBody>
        </p:sp>
        <p:sp>
          <p:nvSpPr>
            <p:cNvPr id="3" name="Freeform 2"/>
            <p:cNvSpPr/>
            <p:nvPr/>
          </p:nvSpPr>
          <p:spPr>
            <a:xfrm>
              <a:off x="7243268" y="2188942"/>
              <a:ext cx="2076419" cy="2618080"/>
            </a:xfrm>
            <a:custGeom>
              <a:avLst/>
              <a:gdLst/>
              <a:ahLst/>
              <a:cxnLst/>
              <a:rect l="l" t="t" r="r" b="b"/>
              <a:pathLst>
                <a:path w="1968753" h="2482328">
                  <a:moveTo>
                    <a:pt x="567708" y="2482329"/>
                  </a:moveTo>
                  <a:lnTo>
                    <a:pt x="537241" y="2445334"/>
                  </a:lnTo>
                  <a:cubicBezTo>
                    <a:pt x="659107" y="2345094"/>
                    <a:pt x="734184" y="2220100"/>
                    <a:pt x="813751" y="2087898"/>
                  </a:cubicBezTo>
                  <a:cubicBezTo>
                    <a:pt x="840681" y="2043151"/>
                    <a:pt x="868563" y="1996771"/>
                    <a:pt x="898757" y="1950528"/>
                  </a:cubicBezTo>
                  <a:cubicBezTo>
                    <a:pt x="998317" y="1798196"/>
                    <a:pt x="1103181" y="1645592"/>
                    <a:pt x="1204645" y="1498021"/>
                  </a:cubicBezTo>
                  <a:cubicBezTo>
                    <a:pt x="1452592" y="1137185"/>
                    <a:pt x="1708972" y="764380"/>
                    <a:pt x="1908091" y="366413"/>
                  </a:cubicBezTo>
                  <a:lnTo>
                    <a:pt x="1507132" y="70726"/>
                  </a:lnTo>
                  <a:lnTo>
                    <a:pt x="1412605" y="238155"/>
                  </a:lnTo>
                  <a:cubicBezTo>
                    <a:pt x="1213486" y="506912"/>
                    <a:pt x="650266" y="1295229"/>
                    <a:pt x="459579" y="1569970"/>
                  </a:cubicBezTo>
                  <a:cubicBezTo>
                    <a:pt x="399871" y="1656065"/>
                    <a:pt x="323705" y="1733999"/>
                    <a:pt x="249987" y="1809349"/>
                  </a:cubicBezTo>
                  <a:cubicBezTo>
                    <a:pt x="170965" y="1890275"/>
                    <a:pt x="96295" y="1966713"/>
                    <a:pt x="40123" y="2052263"/>
                  </a:cubicBezTo>
                  <a:lnTo>
                    <a:pt x="0" y="2025877"/>
                  </a:lnTo>
                  <a:cubicBezTo>
                    <a:pt x="58756" y="1936382"/>
                    <a:pt x="138458" y="1854776"/>
                    <a:pt x="215712" y="1775754"/>
                  </a:cubicBezTo>
                  <a:cubicBezTo>
                    <a:pt x="287934" y="1701764"/>
                    <a:pt x="362740" y="1625326"/>
                    <a:pt x="420136" y="1542632"/>
                  </a:cubicBezTo>
                  <a:cubicBezTo>
                    <a:pt x="610687" y="1268163"/>
                    <a:pt x="1172955" y="481070"/>
                    <a:pt x="1373026" y="210817"/>
                  </a:cubicBezTo>
                  <a:lnTo>
                    <a:pt x="1491763" y="0"/>
                  </a:lnTo>
                  <a:lnTo>
                    <a:pt x="1968752" y="351860"/>
                  </a:lnTo>
                  <a:lnTo>
                    <a:pt x="1959776" y="369949"/>
                  </a:lnTo>
                  <a:cubicBezTo>
                    <a:pt x="1757800" y="777709"/>
                    <a:pt x="1496524" y="1157722"/>
                    <a:pt x="1243816" y="1525359"/>
                  </a:cubicBezTo>
                  <a:cubicBezTo>
                    <a:pt x="1142488" y="1672794"/>
                    <a:pt x="1037760" y="1825126"/>
                    <a:pt x="938472" y="1977050"/>
                  </a:cubicBezTo>
                  <a:cubicBezTo>
                    <a:pt x="908822" y="2022477"/>
                    <a:pt x="881212" y="2068449"/>
                    <a:pt x="854418" y="2112788"/>
                  </a:cubicBezTo>
                  <a:cubicBezTo>
                    <a:pt x="773084" y="2248527"/>
                    <a:pt x="695966" y="2376921"/>
                    <a:pt x="567708" y="2482329"/>
                  </a:cubicBezTo>
                  <a:close/>
                </a:path>
              </a:pathLst>
            </a:custGeom>
            <a:solidFill>
              <a:srgbClr val="51647E"/>
            </a:solidFill>
          </p:spPr>
          <p:txBody>
            <a:bodyPr lIns="133945" rIns="133945" rtlCol="0" anchor="ctr"/>
            <a:lstStyle/>
            <a:p>
              <a:pPr algn="l"/>
              <a:endParaRPr lang="en-US" sz="1160"/>
            </a:p>
          </p:txBody>
        </p:sp>
        <p:sp>
          <p:nvSpPr>
            <p:cNvPr id="4" name="Freeform 3"/>
            <p:cNvSpPr/>
            <p:nvPr/>
          </p:nvSpPr>
          <p:spPr>
            <a:xfrm>
              <a:off x="7243984" y="4322597"/>
              <a:ext cx="619555" cy="434219"/>
            </a:xfrm>
            <a:custGeom>
              <a:avLst/>
              <a:gdLst/>
              <a:ahLst/>
              <a:cxnLst/>
              <a:rect l="l" t="t" r="r" b="b"/>
              <a:pathLst>
                <a:path w="587430" h="411704">
                  <a:moveTo>
                    <a:pt x="579813" y="411704"/>
                  </a:moveTo>
                  <a:cubicBezTo>
                    <a:pt x="448699" y="411704"/>
                    <a:pt x="108537" y="149068"/>
                    <a:pt x="0" y="32779"/>
                  </a:cubicBezTo>
                  <a:lnTo>
                    <a:pt x="35091" y="0"/>
                  </a:lnTo>
                  <a:cubicBezTo>
                    <a:pt x="159405" y="133155"/>
                    <a:pt x="489502" y="371989"/>
                    <a:pt x="583213" y="363556"/>
                  </a:cubicBezTo>
                  <a:lnTo>
                    <a:pt x="587430" y="411432"/>
                  </a:lnTo>
                  <a:cubicBezTo>
                    <a:pt x="584981" y="411704"/>
                    <a:pt x="582397" y="411704"/>
                    <a:pt x="579813" y="411704"/>
                  </a:cubicBezTo>
                  <a:close/>
                </a:path>
              </a:pathLst>
            </a:custGeom>
            <a:solidFill>
              <a:srgbClr val="51647E"/>
            </a:solidFill>
          </p:spPr>
          <p:txBody>
            <a:bodyPr lIns="133945" rIns="133945" rtlCol="0" anchor="ctr"/>
            <a:lstStyle/>
            <a:p>
              <a:pPr algn="l"/>
              <a:endParaRPr lang="en-US" sz="1160"/>
            </a:p>
          </p:txBody>
        </p:sp>
        <p:sp>
          <p:nvSpPr>
            <p:cNvPr id="5" name="Freeform 4"/>
            <p:cNvSpPr/>
            <p:nvPr/>
          </p:nvSpPr>
          <p:spPr>
            <a:xfrm>
              <a:off x="8835547" y="1697774"/>
              <a:ext cx="798292" cy="853089"/>
            </a:xfrm>
            <a:custGeom>
              <a:avLst/>
              <a:gdLst/>
              <a:ahLst/>
              <a:cxnLst/>
              <a:rect l="l" t="t" r="r" b="b"/>
              <a:pathLst>
                <a:path w="756899" h="808855">
                  <a:moveTo>
                    <a:pt x="453867" y="808855"/>
                  </a:moveTo>
                  <a:lnTo>
                    <a:pt x="415240" y="780293"/>
                  </a:lnTo>
                  <a:cubicBezTo>
                    <a:pt x="469916" y="706303"/>
                    <a:pt x="525136" y="619392"/>
                    <a:pt x="578589" y="535474"/>
                  </a:cubicBezTo>
                  <a:cubicBezTo>
                    <a:pt x="618168" y="473317"/>
                    <a:pt x="655707" y="414288"/>
                    <a:pt x="692021" y="361924"/>
                  </a:cubicBezTo>
                  <a:cubicBezTo>
                    <a:pt x="536153" y="234890"/>
                    <a:pt x="407487" y="140499"/>
                    <a:pt x="290518" y="67325"/>
                  </a:cubicBezTo>
                  <a:cubicBezTo>
                    <a:pt x="220473" y="193407"/>
                    <a:pt x="134922" y="344651"/>
                    <a:pt x="37131" y="463796"/>
                  </a:cubicBezTo>
                  <a:lnTo>
                    <a:pt x="0" y="433330"/>
                  </a:lnTo>
                  <a:cubicBezTo>
                    <a:pt x="100648" y="310376"/>
                    <a:pt x="189462" y="150428"/>
                    <a:pt x="260732" y="21898"/>
                  </a:cubicBezTo>
                  <a:lnTo>
                    <a:pt x="272837" y="0"/>
                  </a:lnTo>
                  <a:lnTo>
                    <a:pt x="294191" y="13057"/>
                  </a:lnTo>
                  <a:cubicBezTo>
                    <a:pt x="422993" y="91807"/>
                    <a:pt x="564443" y="195311"/>
                    <a:pt x="739625" y="338802"/>
                  </a:cubicBezTo>
                  <a:lnTo>
                    <a:pt x="756898" y="352948"/>
                  </a:lnTo>
                  <a:lnTo>
                    <a:pt x="743977" y="371173"/>
                  </a:lnTo>
                  <a:cubicBezTo>
                    <a:pt x="704398" y="427073"/>
                    <a:pt x="662915" y="492222"/>
                    <a:pt x="619120" y="561180"/>
                  </a:cubicBezTo>
                  <a:cubicBezTo>
                    <a:pt x="565260" y="645914"/>
                    <a:pt x="509495" y="733369"/>
                    <a:pt x="453867" y="808855"/>
                  </a:cubicBezTo>
                  <a:close/>
                </a:path>
              </a:pathLst>
            </a:custGeom>
            <a:solidFill>
              <a:srgbClr val="51647E"/>
            </a:solidFill>
          </p:spPr>
          <p:txBody>
            <a:bodyPr lIns="133945" rIns="133945" rtlCol="0" anchor="ctr"/>
            <a:lstStyle/>
            <a:p>
              <a:pPr algn="l"/>
              <a:endParaRPr lang="en-US" sz="1160"/>
            </a:p>
          </p:txBody>
        </p:sp>
        <p:sp>
          <p:nvSpPr>
            <p:cNvPr id="6" name="Freeform 5"/>
            <p:cNvSpPr/>
            <p:nvPr/>
          </p:nvSpPr>
          <p:spPr>
            <a:xfrm>
              <a:off x="7073280" y="4293477"/>
              <a:ext cx="790689" cy="963831"/>
            </a:xfrm>
            <a:custGeom>
              <a:avLst/>
              <a:gdLst/>
              <a:ahLst/>
              <a:cxnLst/>
              <a:rect l="l" t="t" r="r" b="b"/>
              <a:pathLst>
                <a:path w="749690" h="913855">
                  <a:moveTo>
                    <a:pt x="0" y="913855"/>
                  </a:moveTo>
                  <a:lnTo>
                    <a:pt x="408" y="868699"/>
                  </a:lnTo>
                  <a:cubicBezTo>
                    <a:pt x="3945" y="465020"/>
                    <a:pt x="63381" y="180894"/>
                    <a:pt x="182118" y="0"/>
                  </a:cubicBezTo>
                  <a:lnTo>
                    <a:pt x="222241" y="26386"/>
                  </a:lnTo>
                  <a:cubicBezTo>
                    <a:pt x="113025" y="192727"/>
                    <a:pt x="56173" y="454003"/>
                    <a:pt x="48964" y="824496"/>
                  </a:cubicBezTo>
                  <a:cubicBezTo>
                    <a:pt x="131658" y="772404"/>
                    <a:pt x="219249" y="725072"/>
                    <a:pt x="304256" y="679101"/>
                  </a:cubicBezTo>
                  <a:cubicBezTo>
                    <a:pt x="446931" y="601847"/>
                    <a:pt x="594502" y="522008"/>
                    <a:pt x="719224" y="419728"/>
                  </a:cubicBezTo>
                  <a:lnTo>
                    <a:pt x="749690" y="456859"/>
                  </a:lnTo>
                  <a:cubicBezTo>
                    <a:pt x="621568" y="562132"/>
                    <a:pt x="471821" y="643194"/>
                    <a:pt x="327106" y="721400"/>
                  </a:cubicBezTo>
                  <a:cubicBezTo>
                    <a:pt x="229858" y="774036"/>
                    <a:pt x="129346" y="828304"/>
                    <a:pt x="37675" y="889101"/>
                  </a:cubicBezTo>
                  <a:lnTo>
                    <a:pt x="0" y="913855"/>
                  </a:lnTo>
                  <a:close/>
                </a:path>
              </a:pathLst>
            </a:custGeom>
            <a:solidFill>
              <a:srgbClr val="51647E"/>
            </a:solidFill>
          </p:spPr>
          <p:txBody>
            <a:bodyPr lIns="133945" rIns="133945" rtlCol="0" anchor="ctr"/>
            <a:lstStyle/>
            <a:p>
              <a:pPr algn="l"/>
              <a:endParaRPr lang="en-US" sz="1160"/>
            </a:p>
          </p:txBody>
        </p:sp>
      </p:grpSp>
      <p:sp>
        <p:nvSpPr>
          <p:cNvPr id="8" name="TextBox 7"/>
          <p:cNvSpPr txBox="1"/>
          <p:nvPr/>
        </p:nvSpPr>
        <p:spPr>
          <a:xfrm>
            <a:off x="955342" y="4809881"/>
            <a:ext cx="7451679" cy="723204"/>
          </a:xfrm>
          <a:prstGeom prst="rect">
            <a:avLst/>
          </a:prstGeom>
        </p:spPr>
        <p:txBody>
          <a:bodyPr wrap="square" lIns="33486" tIns="13395" rIns="33486" bIns="13395" rtlCol="0" anchor="t">
            <a:spAutoFit/>
          </a:bodyPr>
          <a:lstStyle/>
          <a:p>
            <a:pPr algn="r" latinLnBrk="1">
              <a:lnSpc>
                <a:spcPct val="116199"/>
              </a:lnSpc>
            </a:pPr>
            <a:endParaRPr lang="en-US" sz="1100" dirty="0"/>
          </a:p>
          <a:p>
            <a:pPr algn="just" latinLnBrk="1">
              <a:lnSpc>
                <a:spcPct val="116199"/>
              </a:lnSpc>
            </a:pPr>
            <a:r>
              <a:rPr lang="zh-CN" altLang="en-US" sz="2800" dirty="0" smtClean="0">
                <a:solidFill>
                  <a:srgbClr val="51647E"/>
                </a:solidFill>
                <a:latin typeface="Microsoft YaHei"/>
                <a:ea typeface="Microsoft YaHei"/>
              </a:rPr>
              <a:t>思考：</a:t>
            </a:r>
            <a:r>
              <a:rPr lang="zh-CN" altLang="en-US" sz="2800" dirty="0">
                <a:solidFill>
                  <a:srgbClr val="51647E"/>
                </a:solidFill>
                <a:latin typeface="Microsoft YaHei"/>
                <a:ea typeface="Microsoft YaHei"/>
              </a:rPr>
              <a:t>单一</a:t>
            </a:r>
            <a:r>
              <a:rPr lang="zh-CN" altLang="en-US" sz="2800" dirty="0" smtClean="0">
                <a:solidFill>
                  <a:srgbClr val="51647E"/>
                </a:solidFill>
                <a:latin typeface="Microsoft YaHei"/>
                <a:ea typeface="Microsoft YaHei"/>
              </a:rPr>
              <a:t>指标细分和多指标细分优劣比较</a:t>
            </a:r>
            <a:r>
              <a:rPr lang="en-US" altLang="zh-CN" sz="2800" dirty="0" smtClean="0">
                <a:solidFill>
                  <a:srgbClr val="51647E"/>
                </a:solidFill>
                <a:latin typeface="Microsoft YaHei"/>
                <a:ea typeface="Microsoft YaHei"/>
              </a:rPr>
              <a:t>?</a:t>
            </a:r>
            <a:endParaRPr lang="en-US" sz="2800" dirty="0">
              <a:solidFill>
                <a:srgbClr val="51647E"/>
              </a:solidFill>
              <a:latin typeface="Microsoft YaHei"/>
              <a:ea typeface="Microsoft YaHei"/>
            </a:endParaRPr>
          </a:p>
        </p:txBody>
      </p:sp>
      <p:pic>
        <p:nvPicPr>
          <p:cNvPr id="9" name="图片 8"/>
          <p:cNvPicPr>
            <a:picLocks noChangeAspect="1"/>
          </p:cNvPicPr>
          <p:nvPr/>
        </p:nvPicPr>
        <p:blipFill>
          <a:blip r:embed="rId2"/>
          <a:stretch>
            <a:fillRect/>
          </a:stretch>
        </p:blipFill>
        <p:spPr>
          <a:xfrm>
            <a:off x="1471612" y="806154"/>
            <a:ext cx="5962650" cy="3286125"/>
          </a:xfrm>
          <a:prstGeom prst="rect">
            <a:avLst/>
          </a:prstGeom>
        </p:spPr>
      </p:pic>
    </p:spTree>
    <p:extLst>
      <p:ext uri="{BB962C8B-B14F-4D97-AF65-F5344CB8AC3E}">
        <p14:creationId xmlns:p14="http://schemas.microsoft.com/office/powerpoint/2010/main" val="44495182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556113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smtClean="0">
                <a:solidFill>
                  <a:srgbClr val="003366"/>
                </a:solidFill>
                <a:latin typeface="黑体" panose="02010609060101010101" pitchFamily="49" charset="-122"/>
                <a:ea typeface="黑体" panose="02010609060101010101" pitchFamily="49" charset="-122"/>
                <a:cs typeface="+mj-cs"/>
              </a:rPr>
              <a:t>四、 市场细分的步骤</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9" name="îŝḷïḋê">
            <a:extLst>
              <a:ext uri="{FF2B5EF4-FFF2-40B4-BE49-F238E27FC236}">
                <a16:creationId xmlns:a16="http://schemas.microsoft.com/office/drawing/2014/main" xmlns="" id="{D01433F3-159D-4304-8912-3863DC84879E}"/>
              </a:ext>
            </a:extLst>
          </p:cNvPr>
          <p:cNvSpPr/>
          <p:nvPr/>
        </p:nvSpPr>
        <p:spPr>
          <a:xfrm>
            <a:off x="660400" y="3580446"/>
            <a:ext cx="10858500" cy="446247"/>
          </a:xfrm>
          <a:prstGeom prst="rightArrow">
            <a:avLst>
              <a:gd name="adj1" fmla="val 100000"/>
              <a:gd name="adj2" fmla="val 50000"/>
            </a:avLst>
          </a:prstGeom>
          <a:solidFill>
            <a:schemeClr val="tx2">
              <a:lumMod val="20000"/>
              <a:lumOff val="8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srgbClr val="FFFFFF"/>
              </a:solidFill>
              <a:effectLst/>
              <a:uLnTx/>
              <a:uFillTx/>
              <a:latin typeface="Arial"/>
              <a:ea typeface="微软雅黑"/>
              <a:cs typeface="+mn-cs"/>
            </a:endParaRPr>
          </a:p>
        </p:txBody>
      </p:sp>
      <p:grpSp>
        <p:nvGrpSpPr>
          <p:cNvPr id="4" name="组合 3"/>
          <p:cNvGrpSpPr/>
          <p:nvPr/>
        </p:nvGrpSpPr>
        <p:grpSpPr>
          <a:xfrm>
            <a:off x="304818" y="3407569"/>
            <a:ext cx="1844817" cy="2537239"/>
            <a:chOff x="1059546" y="3407569"/>
            <a:chExt cx="1844817" cy="2537239"/>
          </a:xfrm>
        </p:grpSpPr>
        <p:grpSp>
          <p:nvGrpSpPr>
            <p:cNvPr id="10" name="îśľíďè">
              <a:extLst>
                <a:ext uri="{FF2B5EF4-FFF2-40B4-BE49-F238E27FC236}">
                  <a16:creationId xmlns:a16="http://schemas.microsoft.com/office/drawing/2014/main" xmlns="" id="{A2C35306-4787-4DA2-9A33-52EF2068098C}"/>
                </a:ext>
              </a:extLst>
            </p:cNvPr>
            <p:cNvGrpSpPr/>
            <p:nvPr/>
          </p:nvGrpSpPr>
          <p:grpSpPr>
            <a:xfrm>
              <a:off x="1059546" y="4909096"/>
              <a:ext cx="1844817" cy="1035712"/>
              <a:chOff x="1241182" y="4544089"/>
              <a:chExt cx="2060818" cy="1035712"/>
            </a:xfrm>
          </p:grpSpPr>
          <p:sp>
            <p:nvSpPr>
              <p:cNvPr id="37" name="îṥlïḑe">
                <a:extLst>
                  <a:ext uri="{FF2B5EF4-FFF2-40B4-BE49-F238E27FC236}">
                    <a16:creationId xmlns:a16="http://schemas.microsoft.com/office/drawing/2014/main" xmlns="" id="{E0AEB052-47BB-4202-846F-15686E1E2C27}"/>
                  </a:ext>
                </a:extLst>
              </p:cNvPr>
              <p:cNvSpPr txBox="1"/>
              <p:nvPr/>
            </p:nvSpPr>
            <p:spPr>
              <a:xfrm>
                <a:off x="1241182" y="4930022"/>
                <a:ext cx="2060818" cy="649779"/>
              </a:xfrm>
              <a:prstGeom prst="rect">
                <a:avLst/>
              </a:prstGeom>
              <a:noFill/>
            </p:spPr>
            <p:txBody>
              <a:bodyPr wrap="none" rtlCol="0">
                <a:noAutofit/>
              </a:bodyPr>
              <a:lstStyle/>
              <a:p>
                <a:pPr marL="171450" marR="0" lvl="0" indent="-171450" algn="ctr"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zh-CN" altLang="en-US" sz="1600" b="1" i="0" u="none" strike="noStrike" kern="120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rPr>
                  <a:t>按照不同产品分别细分</a:t>
                </a:r>
                <a:endParaRPr kumimoji="0" lang="en-US" altLang="zh-CN" sz="1600" b="1" i="0" u="none" strike="noStrike" kern="120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endParaRPr>
              </a:p>
              <a:p>
                <a:pPr marL="171450" marR="0" lvl="0" indent="-171450" algn="ctr"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1600" b="1" dirty="0" smtClean="0">
                    <a:solidFill>
                      <a:srgbClr val="000000">
                        <a:lumMod val="75000"/>
                        <a:lumOff val="25000"/>
                      </a:srgbClr>
                    </a:solidFill>
                    <a:latin typeface="微软雅黑" panose="020B0503020204020204" pitchFamily="34" charset="-122"/>
                    <a:ea typeface="微软雅黑" panose="020B0503020204020204" pitchFamily="34" charset="-122"/>
                  </a:rPr>
                  <a:t>两阶段划分，先粗后细</a:t>
                </a:r>
                <a:endParaRPr kumimoji="0" lang="en-US" altLang="zh-CN" sz="1600" b="1" i="0" u="none" strike="noStrike" kern="120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endParaRPr>
              </a:p>
              <a:p>
                <a:pPr marL="171450" marR="0" lvl="0" indent="-171450" algn="ctr"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endParaRPr kumimoji="0" lang="zh-CN" altLang="en-US" sz="1600" b="1"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endParaRPr>
              </a:p>
            </p:txBody>
          </p:sp>
          <p:sp>
            <p:nvSpPr>
              <p:cNvPr id="38" name="i$ľíde">
                <a:extLst>
                  <a:ext uri="{FF2B5EF4-FFF2-40B4-BE49-F238E27FC236}">
                    <a16:creationId xmlns:a16="http://schemas.microsoft.com/office/drawing/2014/main" xmlns="" id="{FF283B5A-8BE2-44CC-9547-400CB1FD2AEF}"/>
                  </a:ext>
                </a:extLst>
              </p:cNvPr>
              <p:cNvSpPr txBox="1"/>
              <p:nvPr/>
            </p:nvSpPr>
            <p:spPr>
              <a:xfrm>
                <a:off x="1241182" y="4544089"/>
                <a:ext cx="206081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smtClean="0">
                    <a:ln>
                      <a:noFill/>
                    </a:ln>
                    <a:solidFill>
                      <a:srgbClr val="000000"/>
                    </a:solidFill>
                    <a:effectLst/>
                    <a:uLnTx/>
                    <a:uFillTx/>
                    <a:latin typeface="Arial"/>
                    <a:ea typeface="微软雅黑"/>
                    <a:cs typeface="+mn-cs"/>
                  </a:rPr>
                  <a:t>01 </a:t>
                </a:r>
                <a:r>
                  <a:rPr kumimoji="0" lang="zh-CN" altLang="en-US" sz="1800" b="1" i="0" u="none" strike="noStrike" kern="1200" cap="none" spc="0" normalizeH="0" baseline="0" noProof="0" dirty="0" smtClean="0">
                    <a:ln>
                      <a:noFill/>
                    </a:ln>
                    <a:solidFill>
                      <a:srgbClr val="000000"/>
                    </a:solidFill>
                    <a:effectLst/>
                    <a:uLnTx/>
                    <a:uFillTx/>
                    <a:latin typeface="Arial"/>
                    <a:ea typeface="微软雅黑"/>
                    <a:cs typeface="+mn-cs"/>
                  </a:rPr>
                  <a:t>确定范围</a:t>
                </a:r>
                <a:endParaRPr kumimoji="0" lang="zh-CN" altLang="en-US" sz="1800" b="1" i="0" u="none" strike="noStrike" kern="1200" cap="none" spc="0" normalizeH="0" baseline="0" noProof="0" dirty="0">
                  <a:ln>
                    <a:noFill/>
                  </a:ln>
                  <a:solidFill>
                    <a:srgbClr val="000000"/>
                  </a:solidFill>
                  <a:effectLst/>
                  <a:uLnTx/>
                  <a:uFillTx/>
                  <a:latin typeface="Arial"/>
                  <a:ea typeface="微软雅黑"/>
                  <a:cs typeface="+mn-cs"/>
                </a:endParaRPr>
              </a:p>
            </p:txBody>
          </p:sp>
        </p:grpSp>
        <p:cxnSp>
          <p:nvCxnSpPr>
            <p:cNvPr id="11" name="îsľiḋê">
              <a:extLst>
                <a:ext uri="{FF2B5EF4-FFF2-40B4-BE49-F238E27FC236}">
                  <a16:creationId xmlns:a16="http://schemas.microsoft.com/office/drawing/2014/main" xmlns="" id="{226DABBF-9A77-4EC0-8785-9452DFF6D605}"/>
                </a:ext>
              </a:extLst>
            </p:cNvPr>
            <p:cNvCxnSpPr>
              <a:cxnSpLocks/>
            </p:cNvCxnSpPr>
            <p:nvPr/>
          </p:nvCxnSpPr>
          <p:spPr>
            <a:xfrm>
              <a:off x="1981955" y="3833195"/>
              <a:ext cx="0" cy="888166"/>
            </a:xfrm>
            <a:prstGeom prst="line">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13" name="i$ḻíḍè">
              <a:extLst>
                <a:ext uri="{FF2B5EF4-FFF2-40B4-BE49-F238E27FC236}">
                  <a16:creationId xmlns:a16="http://schemas.microsoft.com/office/drawing/2014/main" xmlns="" id="{4E6C60F1-222D-4373-8FA4-A78C22E76F2B}"/>
                </a:ext>
              </a:extLst>
            </p:cNvPr>
            <p:cNvSpPr/>
            <p:nvPr/>
          </p:nvSpPr>
          <p:spPr>
            <a:xfrm>
              <a:off x="1585955" y="3407569"/>
              <a:ext cx="792000" cy="792000"/>
            </a:xfrm>
            <a:prstGeom prst="rect">
              <a:avLst/>
            </a:prstGeom>
            <a:ln>
              <a:noFill/>
            </a:ln>
            <a:effectLst>
              <a:outerShdw blurRad="381000" dist="38100" dir="5400000" algn="t" rotWithShape="0">
                <a:srgbClr val="4A58DA">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14" name="îşḻiḋe">
              <a:extLst>
                <a:ext uri="{FF2B5EF4-FFF2-40B4-BE49-F238E27FC236}">
                  <a16:creationId xmlns:a16="http://schemas.microsoft.com/office/drawing/2014/main" xmlns="" id="{FEAFD95F-1D20-4B82-B877-F7F3321191A5}"/>
                </a:ext>
              </a:extLst>
            </p:cNvPr>
            <p:cNvSpPr/>
            <p:nvPr/>
          </p:nvSpPr>
          <p:spPr>
            <a:xfrm>
              <a:off x="1804342" y="3608878"/>
              <a:ext cx="355226" cy="389382"/>
            </a:xfrm>
            <a:custGeom>
              <a:avLst/>
              <a:gdLst>
                <a:gd name="connsiteX0" fmla="*/ 248770 w 495300"/>
                <a:gd name="connsiteY0" fmla="*/ 621 h 542925"/>
                <a:gd name="connsiteX1" fmla="*/ 496420 w 495300"/>
                <a:gd name="connsiteY1" fmla="*/ 248271 h 542925"/>
                <a:gd name="connsiteX2" fmla="*/ 324017 w 495300"/>
                <a:gd name="connsiteY2" fmla="*/ 484491 h 542925"/>
                <a:gd name="connsiteX3" fmla="*/ 346877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663 w 495300"/>
                <a:gd name="connsiteY8" fmla="*/ 524496 h 542925"/>
                <a:gd name="connsiteX9" fmla="*/ 173523 w 495300"/>
                <a:gd name="connsiteY9" fmla="*/ 484491 h 542925"/>
                <a:gd name="connsiteX10" fmla="*/ 1120 w 495300"/>
                <a:gd name="connsiteY10" fmla="*/ 252081 h 542925"/>
                <a:gd name="connsiteX11" fmla="*/ 1120 w 495300"/>
                <a:gd name="connsiteY11" fmla="*/ 248271 h 542925"/>
                <a:gd name="connsiteX12" fmla="*/ 248770 w 495300"/>
                <a:gd name="connsiteY12" fmla="*/ 621 h 542925"/>
                <a:gd name="connsiteX13" fmla="*/ 304967 w 495300"/>
                <a:gd name="connsiteY13" fmla="*/ 489254 h 542925"/>
                <a:gd name="connsiteX14" fmla="*/ 248770 w 495300"/>
                <a:gd name="connsiteY14" fmla="*/ 495921 h 542925"/>
                <a:gd name="connsiteX15" fmla="*/ 192573 w 495300"/>
                <a:gd name="connsiteY15" fmla="*/ 489254 h 542925"/>
                <a:gd name="connsiteX16" fmla="*/ 172570 w 495300"/>
                <a:gd name="connsiteY16" fmla="*/ 524496 h 542925"/>
                <a:gd name="connsiteX17" fmla="*/ 324970 w 495300"/>
                <a:gd name="connsiteY17" fmla="*/ 524496 h 542925"/>
                <a:gd name="connsiteX18" fmla="*/ 304967 w 495300"/>
                <a:gd name="connsiteY18" fmla="*/ 489254 h 542925"/>
                <a:gd name="connsiteX19" fmla="*/ 248770 w 495300"/>
                <a:gd name="connsiteY19" fmla="*/ 19671 h 542925"/>
                <a:gd name="connsiteX20" fmla="*/ 20170 w 495300"/>
                <a:gd name="connsiteY20" fmla="*/ 248271 h 542925"/>
                <a:gd name="connsiteX21" fmla="*/ 248770 w 495300"/>
                <a:gd name="connsiteY21" fmla="*/ 476871 h 542925"/>
                <a:gd name="connsiteX22" fmla="*/ 477370 w 495300"/>
                <a:gd name="connsiteY22" fmla="*/ 248271 h 542925"/>
                <a:gd name="connsiteX23" fmla="*/ 248770 w 495300"/>
                <a:gd name="connsiteY23" fmla="*/ 19671 h 542925"/>
                <a:gd name="connsiteX24" fmla="*/ 248770 w 495300"/>
                <a:gd name="connsiteY24" fmla="*/ 133971 h 542925"/>
                <a:gd name="connsiteX25" fmla="*/ 363070 w 495300"/>
                <a:gd name="connsiteY25" fmla="*/ 248271 h 542925"/>
                <a:gd name="connsiteX26" fmla="*/ 248770 w 495300"/>
                <a:gd name="connsiteY26" fmla="*/ 362571 h 542925"/>
                <a:gd name="connsiteX27" fmla="*/ 134470 w 495300"/>
                <a:gd name="connsiteY27" fmla="*/ 248271 h 542925"/>
                <a:gd name="connsiteX28" fmla="*/ 248770 w 495300"/>
                <a:gd name="connsiteY28" fmla="*/ 133971 h 542925"/>
                <a:gd name="connsiteX29" fmla="*/ 248770 w 495300"/>
                <a:gd name="connsiteY29" fmla="*/ 153021 h 542925"/>
                <a:gd name="connsiteX30" fmla="*/ 153520 w 495300"/>
                <a:gd name="connsiteY30" fmla="*/ 248271 h 542925"/>
                <a:gd name="connsiteX31" fmla="*/ 248770 w 495300"/>
                <a:gd name="connsiteY31" fmla="*/ 343521 h 542925"/>
                <a:gd name="connsiteX32" fmla="*/ 344020 w 495300"/>
                <a:gd name="connsiteY32" fmla="*/ 248271 h 542925"/>
                <a:gd name="connsiteX33" fmla="*/ 248770 w 495300"/>
                <a:gd name="connsiteY33" fmla="*/ 153021 h 542925"/>
                <a:gd name="connsiteX34" fmla="*/ 367833 w 495300"/>
                <a:gd name="connsiteY34" fmla="*/ 114921 h 542925"/>
                <a:gd name="connsiteX35" fmla="*/ 382120 w 495300"/>
                <a:gd name="connsiteY35" fmla="*/ 129209 h 542925"/>
                <a:gd name="connsiteX36" fmla="*/ 367833 w 495300"/>
                <a:gd name="connsiteY36" fmla="*/ 143496 h 542925"/>
                <a:gd name="connsiteX37" fmla="*/ 353545 w 495300"/>
                <a:gd name="connsiteY37" fmla="*/ 129209 h 542925"/>
                <a:gd name="connsiteX38" fmla="*/ 367833 w 495300"/>
                <a:gd name="connsiteY38"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95300" h="542925">
                  <a:moveTo>
                    <a:pt x="248770" y="621"/>
                  </a:moveTo>
                  <a:cubicBezTo>
                    <a:pt x="385930" y="621"/>
                    <a:pt x="496420" y="111111"/>
                    <a:pt x="496420" y="248271"/>
                  </a:cubicBezTo>
                  <a:cubicBezTo>
                    <a:pt x="496420" y="358761"/>
                    <a:pt x="424030" y="452106"/>
                    <a:pt x="324017" y="484491"/>
                  </a:cubicBezTo>
                  <a:lnTo>
                    <a:pt x="346877" y="524496"/>
                  </a:lnTo>
                  <a:lnTo>
                    <a:pt x="420220" y="524496"/>
                  </a:lnTo>
                  <a:lnTo>
                    <a:pt x="420220" y="543546"/>
                  </a:lnTo>
                  <a:lnTo>
                    <a:pt x="77320" y="543546"/>
                  </a:lnTo>
                  <a:lnTo>
                    <a:pt x="77320" y="524496"/>
                  </a:lnTo>
                  <a:lnTo>
                    <a:pt x="150663" y="524496"/>
                  </a:lnTo>
                  <a:lnTo>
                    <a:pt x="173523" y="484491"/>
                  </a:lnTo>
                  <a:cubicBezTo>
                    <a:pt x="74463" y="453059"/>
                    <a:pt x="3025" y="361619"/>
                    <a:pt x="1120" y="252081"/>
                  </a:cubicBezTo>
                  <a:lnTo>
                    <a:pt x="1120" y="248271"/>
                  </a:lnTo>
                  <a:cubicBezTo>
                    <a:pt x="1120" y="111111"/>
                    <a:pt x="111610" y="621"/>
                    <a:pt x="248770" y="621"/>
                  </a:cubicBezTo>
                  <a:close/>
                  <a:moveTo>
                    <a:pt x="304967" y="489254"/>
                  </a:moveTo>
                  <a:cubicBezTo>
                    <a:pt x="286870" y="493064"/>
                    <a:pt x="267820" y="495921"/>
                    <a:pt x="248770" y="495921"/>
                  </a:cubicBezTo>
                  <a:cubicBezTo>
                    <a:pt x="229720" y="495921"/>
                    <a:pt x="210670" y="494016"/>
                    <a:pt x="192573" y="489254"/>
                  </a:cubicBezTo>
                  <a:lnTo>
                    <a:pt x="172570" y="524496"/>
                  </a:lnTo>
                  <a:lnTo>
                    <a:pt x="324970" y="524496"/>
                  </a:lnTo>
                  <a:lnTo>
                    <a:pt x="304967" y="489254"/>
                  </a:lnTo>
                  <a:close/>
                  <a:moveTo>
                    <a:pt x="248770" y="19671"/>
                  </a:moveTo>
                  <a:cubicBezTo>
                    <a:pt x="122088" y="19671"/>
                    <a:pt x="20170" y="121589"/>
                    <a:pt x="20170" y="248271"/>
                  </a:cubicBezTo>
                  <a:cubicBezTo>
                    <a:pt x="20170" y="374954"/>
                    <a:pt x="122088" y="476871"/>
                    <a:pt x="248770" y="476871"/>
                  </a:cubicBezTo>
                  <a:cubicBezTo>
                    <a:pt x="375452" y="476871"/>
                    <a:pt x="477370" y="374954"/>
                    <a:pt x="477370" y="248271"/>
                  </a:cubicBezTo>
                  <a:cubicBezTo>
                    <a:pt x="477370" y="121589"/>
                    <a:pt x="375452" y="19671"/>
                    <a:pt x="248770" y="19671"/>
                  </a:cubicBezTo>
                  <a:close/>
                  <a:moveTo>
                    <a:pt x="248770" y="133971"/>
                  </a:moveTo>
                  <a:cubicBezTo>
                    <a:pt x="311635" y="133971"/>
                    <a:pt x="363070" y="185406"/>
                    <a:pt x="363070" y="248271"/>
                  </a:cubicBezTo>
                  <a:cubicBezTo>
                    <a:pt x="363070" y="311136"/>
                    <a:pt x="311635" y="362571"/>
                    <a:pt x="248770" y="362571"/>
                  </a:cubicBezTo>
                  <a:cubicBezTo>
                    <a:pt x="185905" y="362571"/>
                    <a:pt x="134470" y="311136"/>
                    <a:pt x="134470" y="248271"/>
                  </a:cubicBezTo>
                  <a:cubicBezTo>
                    <a:pt x="134470" y="185406"/>
                    <a:pt x="185905" y="133971"/>
                    <a:pt x="248770" y="133971"/>
                  </a:cubicBezTo>
                  <a:close/>
                  <a:moveTo>
                    <a:pt x="248770" y="153021"/>
                  </a:moveTo>
                  <a:cubicBezTo>
                    <a:pt x="196383" y="153021"/>
                    <a:pt x="153520" y="195884"/>
                    <a:pt x="153520" y="248271"/>
                  </a:cubicBezTo>
                  <a:cubicBezTo>
                    <a:pt x="153520" y="300659"/>
                    <a:pt x="196383" y="343521"/>
                    <a:pt x="248770" y="343521"/>
                  </a:cubicBezTo>
                  <a:cubicBezTo>
                    <a:pt x="301158" y="343521"/>
                    <a:pt x="344020" y="300659"/>
                    <a:pt x="344020" y="248271"/>
                  </a:cubicBezTo>
                  <a:cubicBezTo>
                    <a:pt x="344020" y="195884"/>
                    <a:pt x="301158" y="153021"/>
                    <a:pt x="248770" y="153021"/>
                  </a:cubicBezTo>
                  <a:close/>
                  <a:moveTo>
                    <a:pt x="367833" y="114921"/>
                  </a:moveTo>
                  <a:cubicBezTo>
                    <a:pt x="375452" y="114921"/>
                    <a:pt x="382120" y="121589"/>
                    <a:pt x="382120" y="129209"/>
                  </a:cubicBezTo>
                  <a:cubicBezTo>
                    <a:pt x="382120" y="136829"/>
                    <a:pt x="375452" y="143496"/>
                    <a:pt x="367833" y="143496"/>
                  </a:cubicBezTo>
                  <a:cubicBezTo>
                    <a:pt x="360213" y="143496"/>
                    <a:pt x="353545" y="136829"/>
                    <a:pt x="353545" y="129209"/>
                  </a:cubicBezTo>
                  <a:cubicBezTo>
                    <a:pt x="353545" y="121589"/>
                    <a:pt x="360213" y="114921"/>
                    <a:pt x="367833" y="114921"/>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grpSp>
      <p:grpSp>
        <p:nvGrpSpPr>
          <p:cNvPr id="5" name="组合 4"/>
          <p:cNvGrpSpPr/>
          <p:nvPr/>
        </p:nvGrpSpPr>
        <p:grpSpPr>
          <a:xfrm>
            <a:off x="2215509" y="1886430"/>
            <a:ext cx="1844817" cy="2313139"/>
            <a:chOff x="3115377" y="1886430"/>
            <a:chExt cx="1844817" cy="2313139"/>
          </a:xfrm>
        </p:grpSpPr>
        <p:cxnSp>
          <p:nvCxnSpPr>
            <p:cNvPr id="15" name="ïṩļíḍê">
              <a:extLst>
                <a:ext uri="{FF2B5EF4-FFF2-40B4-BE49-F238E27FC236}">
                  <a16:creationId xmlns:a16="http://schemas.microsoft.com/office/drawing/2014/main" xmlns="" id="{B65D42E0-6421-4048-963D-1E898C9EEF91}"/>
                </a:ext>
              </a:extLst>
            </p:cNvPr>
            <p:cNvCxnSpPr>
              <a:cxnSpLocks/>
            </p:cNvCxnSpPr>
            <p:nvPr/>
          </p:nvCxnSpPr>
          <p:spPr>
            <a:xfrm rot="10800000">
              <a:off x="4037787" y="2885776"/>
              <a:ext cx="0" cy="888166"/>
            </a:xfrm>
            <a:prstGeom prst="line">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cxnSp>
        <p:grpSp>
          <p:nvGrpSpPr>
            <p:cNvPr id="16" name="îṥḷîḋé">
              <a:extLst>
                <a:ext uri="{FF2B5EF4-FFF2-40B4-BE49-F238E27FC236}">
                  <a16:creationId xmlns:a16="http://schemas.microsoft.com/office/drawing/2014/main" xmlns="" id="{B0767FFB-8C0E-4070-A2B3-92A3C5A6BCBF}"/>
                </a:ext>
              </a:extLst>
            </p:cNvPr>
            <p:cNvGrpSpPr/>
            <p:nvPr/>
          </p:nvGrpSpPr>
          <p:grpSpPr>
            <a:xfrm>
              <a:off x="3115377" y="1886430"/>
              <a:ext cx="1844817" cy="1035712"/>
              <a:chOff x="1241182" y="4544089"/>
              <a:chExt cx="2060818" cy="1035712"/>
            </a:xfrm>
          </p:grpSpPr>
          <p:sp>
            <p:nvSpPr>
              <p:cNvPr id="35" name="îṡļîde">
                <a:extLst>
                  <a:ext uri="{FF2B5EF4-FFF2-40B4-BE49-F238E27FC236}">
                    <a16:creationId xmlns:a16="http://schemas.microsoft.com/office/drawing/2014/main" xmlns="" id="{3353E642-7E81-4D1A-86B9-92484D2C08BF}"/>
                  </a:ext>
                </a:extLst>
              </p:cNvPr>
              <p:cNvSpPr txBox="1"/>
              <p:nvPr/>
            </p:nvSpPr>
            <p:spPr>
              <a:xfrm>
                <a:off x="1241182" y="4930022"/>
                <a:ext cx="2060818" cy="649779"/>
              </a:xfrm>
              <a:prstGeom prst="rect">
                <a:avLst/>
              </a:prstGeom>
              <a:noFill/>
            </p:spPr>
            <p:txBody>
              <a:bodyPr wrap="none" rtlCol="0">
                <a:no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安全生产</a:t>
                </a:r>
                <a:r>
                  <a:rPr kumimoji="0" lang="zh-CN" altLang="en-US" sz="100" b="0" i="0" u="none" strike="noStrike" kern="1200" cap="none" spc="0" normalizeH="0" baseline="0" noProof="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考核</a:t>
                </a:r>
                <a:endParaRPr kumimoji="0" lang="zh-CN" altLang="en-US" sz="1200" b="0"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36" name="íś1îḋé">
                <a:extLst>
                  <a:ext uri="{FF2B5EF4-FFF2-40B4-BE49-F238E27FC236}">
                    <a16:creationId xmlns:a16="http://schemas.microsoft.com/office/drawing/2014/main" xmlns="" id="{666EEFA0-275B-40BF-B3ED-1AEC2A0C8536}"/>
                  </a:ext>
                </a:extLst>
              </p:cNvPr>
              <p:cNvSpPr txBox="1"/>
              <p:nvPr/>
            </p:nvSpPr>
            <p:spPr>
              <a:xfrm>
                <a:off x="1241182" y="4544089"/>
                <a:ext cx="206081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smtClean="0">
                    <a:ln>
                      <a:noFill/>
                    </a:ln>
                    <a:solidFill>
                      <a:srgbClr val="000000"/>
                    </a:solidFill>
                    <a:effectLst/>
                    <a:uLnTx/>
                    <a:uFillTx/>
                    <a:latin typeface="Arial"/>
                    <a:ea typeface="微软雅黑"/>
                    <a:cs typeface="+mn-cs"/>
                  </a:rPr>
                  <a:t>02 </a:t>
                </a:r>
                <a:r>
                  <a:rPr kumimoji="0" lang="zh-CN" altLang="en-US" sz="1800" b="1" i="0" u="none" strike="noStrike" kern="1200" cap="none" spc="0" normalizeH="0" baseline="0" noProof="0" dirty="0" smtClean="0">
                    <a:ln>
                      <a:noFill/>
                    </a:ln>
                    <a:solidFill>
                      <a:srgbClr val="000000"/>
                    </a:solidFill>
                    <a:effectLst/>
                    <a:uLnTx/>
                    <a:uFillTx/>
                    <a:latin typeface="Arial"/>
                    <a:ea typeface="微软雅黑"/>
                    <a:cs typeface="+mn-cs"/>
                  </a:rPr>
                  <a:t>收集数据</a:t>
                </a:r>
                <a:endParaRPr kumimoji="0" lang="zh-CN" altLang="en-US" sz="1800" b="1" i="0" u="none" strike="noStrike" kern="1200" cap="none" spc="0" normalizeH="0" baseline="0" noProof="0" dirty="0">
                  <a:ln>
                    <a:noFill/>
                  </a:ln>
                  <a:solidFill>
                    <a:srgbClr val="000000"/>
                  </a:solidFill>
                  <a:effectLst/>
                  <a:uLnTx/>
                  <a:uFillTx/>
                  <a:latin typeface="Arial"/>
                  <a:ea typeface="微软雅黑"/>
                  <a:cs typeface="+mn-cs"/>
                </a:endParaRPr>
              </a:p>
            </p:txBody>
          </p:sp>
        </p:grpSp>
        <p:sp>
          <p:nvSpPr>
            <p:cNvPr id="18" name="íś1ïḋé">
              <a:extLst>
                <a:ext uri="{FF2B5EF4-FFF2-40B4-BE49-F238E27FC236}">
                  <a16:creationId xmlns:a16="http://schemas.microsoft.com/office/drawing/2014/main" xmlns="" id="{0FB7A8C6-9EC8-4521-8327-23126C5347BE}"/>
                </a:ext>
              </a:extLst>
            </p:cNvPr>
            <p:cNvSpPr/>
            <p:nvPr/>
          </p:nvSpPr>
          <p:spPr>
            <a:xfrm>
              <a:off x="3641786" y="3407569"/>
              <a:ext cx="792000" cy="792000"/>
            </a:xfrm>
            <a:prstGeom prst="rect">
              <a:avLst/>
            </a:prstGeom>
            <a:ln>
              <a:noFill/>
            </a:ln>
            <a:effectLst>
              <a:outerShdw blurRad="381000" dist="38100" dir="5400000" algn="t" rotWithShape="0">
                <a:srgbClr val="4A58DA">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19" name="išḻíḑé">
              <a:extLst>
                <a:ext uri="{FF2B5EF4-FFF2-40B4-BE49-F238E27FC236}">
                  <a16:creationId xmlns:a16="http://schemas.microsoft.com/office/drawing/2014/main" xmlns="" id="{2DBFECAF-7F0F-45B5-A263-45822A72AB5C}"/>
                </a:ext>
              </a:extLst>
            </p:cNvPr>
            <p:cNvSpPr/>
            <p:nvPr/>
          </p:nvSpPr>
          <p:spPr>
            <a:xfrm>
              <a:off x="3894330" y="3612294"/>
              <a:ext cx="286913" cy="382551"/>
            </a:xfrm>
            <a:custGeom>
              <a:avLst/>
              <a:gdLst>
                <a:gd name="connsiteX0" fmla="*/ 296523 w 400050"/>
                <a:gd name="connsiteY0" fmla="*/ 621 h 533400"/>
                <a:gd name="connsiteX1" fmla="*/ 296523 w 400050"/>
                <a:gd name="connsiteY1" fmla="*/ 38721 h 533400"/>
                <a:gd name="connsiteX2" fmla="*/ 401298 w 400050"/>
                <a:gd name="connsiteY2" fmla="*/ 38721 h 533400"/>
                <a:gd name="connsiteX3" fmla="*/ 401298 w 400050"/>
                <a:gd name="connsiteY3" fmla="*/ 534021 h 533400"/>
                <a:gd name="connsiteX4" fmla="*/ 1248 w 400050"/>
                <a:gd name="connsiteY4" fmla="*/ 534021 h 533400"/>
                <a:gd name="connsiteX5" fmla="*/ 1248 w 400050"/>
                <a:gd name="connsiteY5" fmla="*/ 38721 h 533400"/>
                <a:gd name="connsiteX6" fmla="*/ 106023 w 400050"/>
                <a:gd name="connsiteY6" fmla="*/ 38721 h 533400"/>
                <a:gd name="connsiteX7" fmla="*/ 106023 w 400050"/>
                <a:gd name="connsiteY7" fmla="*/ 621 h 533400"/>
                <a:gd name="connsiteX8" fmla="*/ 296523 w 400050"/>
                <a:gd name="connsiteY8" fmla="*/ 621 h 533400"/>
                <a:gd name="connsiteX9" fmla="*/ 106023 w 400050"/>
                <a:gd name="connsiteY9" fmla="*/ 57771 h 533400"/>
                <a:gd name="connsiteX10" fmla="*/ 20298 w 400050"/>
                <a:gd name="connsiteY10" fmla="*/ 57771 h 533400"/>
                <a:gd name="connsiteX11" fmla="*/ 20298 w 400050"/>
                <a:gd name="connsiteY11" fmla="*/ 514971 h 533400"/>
                <a:gd name="connsiteX12" fmla="*/ 382248 w 400050"/>
                <a:gd name="connsiteY12" fmla="*/ 514971 h 533400"/>
                <a:gd name="connsiteX13" fmla="*/ 382248 w 400050"/>
                <a:gd name="connsiteY13" fmla="*/ 57771 h 533400"/>
                <a:gd name="connsiteX14" fmla="*/ 296523 w 400050"/>
                <a:gd name="connsiteY14" fmla="*/ 57771 h 533400"/>
                <a:gd name="connsiteX15" fmla="*/ 296523 w 400050"/>
                <a:gd name="connsiteY15" fmla="*/ 95871 h 533400"/>
                <a:gd name="connsiteX16" fmla="*/ 106023 w 400050"/>
                <a:gd name="connsiteY16" fmla="*/ 95871 h 533400"/>
                <a:gd name="connsiteX17" fmla="*/ 106023 w 400050"/>
                <a:gd name="connsiteY17" fmla="*/ 57771 h 533400"/>
                <a:gd name="connsiteX18" fmla="*/ 201273 w 400050"/>
                <a:gd name="connsiteY18" fmla="*/ 343521 h 533400"/>
                <a:gd name="connsiteX19" fmla="*/ 201273 w 400050"/>
                <a:gd name="connsiteY19" fmla="*/ 362571 h 533400"/>
                <a:gd name="connsiteX20" fmla="*/ 86973 w 400050"/>
                <a:gd name="connsiteY20" fmla="*/ 362571 h 533400"/>
                <a:gd name="connsiteX21" fmla="*/ 86973 w 400050"/>
                <a:gd name="connsiteY21" fmla="*/ 343521 h 533400"/>
                <a:gd name="connsiteX22" fmla="*/ 201273 w 400050"/>
                <a:gd name="connsiteY22" fmla="*/ 343521 h 533400"/>
                <a:gd name="connsiteX23" fmla="*/ 315573 w 400050"/>
                <a:gd name="connsiteY23" fmla="*/ 267321 h 533400"/>
                <a:gd name="connsiteX24" fmla="*/ 315573 w 400050"/>
                <a:gd name="connsiteY24" fmla="*/ 286371 h 533400"/>
                <a:gd name="connsiteX25" fmla="*/ 86973 w 400050"/>
                <a:gd name="connsiteY25" fmla="*/ 286371 h 533400"/>
                <a:gd name="connsiteX26" fmla="*/ 86973 w 400050"/>
                <a:gd name="connsiteY26" fmla="*/ 267321 h 533400"/>
                <a:gd name="connsiteX27" fmla="*/ 315573 w 400050"/>
                <a:gd name="connsiteY27" fmla="*/ 267321 h 533400"/>
                <a:gd name="connsiteX28" fmla="*/ 315573 w 400050"/>
                <a:gd name="connsiteY28" fmla="*/ 191121 h 533400"/>
                <a:gd name="connsiteX29" fmla="*/ 315573 w 400050"/>
                <a:gd name="connsiteY29" fmla="*/ 210171 h 533400"/>
                <a:gd name="connsiteX30" fmla="*/ 86973 w 400050"/>
                <a:gd name="connsiteY30" fmla="*/ 210171 h 533400"/>
                <a:gd name="connsiteX31" fmla="*/ 86973 w 400050"/>
                <a:gd name="connsiteY31" fmla="*/ 191121 h 533400"/>
                <a:gd name="connsiteX32" fmla="*/ 315573 w 400050"/>
                <a:gd name="connsiteY32" fmla="*/ 191121 h 533400"/>
                <a:gd name="connsiteX33" fmla="*/ 277473 w 400050"/>
                <a:gd name="connsiteY33" fmla="*/ 19671 h 533400"/>
                <a:gd name="connsiteX34" fmla="*/ 125073 w 400050"/>
                <a:gd name="connsiteY34" fmla="*/ 19671 h 533400"/>
                <a:gd name="connsiteX35" fmla="*/ 125073 w 400050"/>
                <a:gd name="connsiteY35" fmla="*/ 76821 h 533400"/>
                <a:gd name="connsiteX36" fmla="*/ 277473 w 400050"/>
                <a:gd name="connsiteY36" fmla="*/ 76821 h 533400"/>
                <a:gd name="connsiteX37" fmla="*/ 277473 w 400050"/>
                <a:gd name="connsiteY37" fmla="*/ 196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0050" h="533400">
                  <a:moveTo>
                    <a:pt x="296523" y="621"/>
                  </a:moveTo>
                  <a:lnTo>
                    <a:pt x="296523" y="38721"/>
                  </a:lnTo>
                  <a:lnTo>
                    <a:pt x="401298" y="38721"/>
                  </a:lnTo>
                  <a:lnTo>
                    <a:pt x="401298" y="534021"/>
                  </a:lnTo>
                  <a:lnTo>
                    <a:pt x="1248" y="534021"/>
                  </a:lnTo>
                  <a:lnTo>
                    <a:pt x="1248" y="38721"/>
                  </a:lnTo>
                  <a:lnTo>
                    <a:pt x="106023" y="38721"/>
                  </a:lnTo>
                  <a:lnTo>
                    <a:pt x="106023" y="621"/>
                  </a:lnTo>
                  <a:lnTo>
                    <a:pt x="296523" y="621"/>
                  </a:lnTo>
                  <a:close/>
                  <a:moveTo>
                    <a:pt x="106023" y="57771"/>
                  </a:moveTo>
                  <a:lnTo>
                    <a:pt x="20298" y="57771"/>
                  </a:lnTo>
                  <a:lnTo>
                    <a:pt x="20298" y="514971"/>
                  </a:lnTo>
                  <a:lnTo>
                    <a:pt x="382248" y="514971"/>
                  </a:lnTo>
                  <a:lnTo>
                    <a:pt x="382248" y="57771"/>
                  </a:lnTo>
                  <a:lnTo>
                    <a:pt x="296523" y="57771"/>
                  </a:lnTo>
                  <a:lnTo>
                    <a:pt x="296523" y="95871"/>
                  </a:lnTo>
                  <a:lnTo>
                    <a:pt x="106023" y="95871"/>
                  </a:lnTo>
                  <a:lnTo>
                    <a:pt x="106023" y="57771"/>
                  </a:lnTo>
                  <a:close/>
                  <a:moveTo>
                    <a:pt x="201273" y="343521"/>
                  </a:moveTo>
                  <a:lnTo>
                    <a:pt x="201273" y="362571"/>
                  </a:lnTo>
                  <a:lnTo>
                    <a:pt x="86973" y="362571"/>
                  </a:lnTo>
                  <a:lnTo>
                    <a:pt x="86973" y="343521"/>
                  </a:lnTo>
                  <a:lnTo>
                    <a:pt x="201273" y="343521"/>
                  </a:lnTo>
                  <a:close/>
                  <a:moveTo>
                    <a:pt x="315573" y="267321"/>
                  </a:moveTo>
                  <a:lnTo>
                    <a:pt x="315573" y="286371"/>
                  </a:lnTo>
                  <a:lnTo>
                    <a:pt x="86973" y="286371"/>
                  </a:lnTo>
                  <a:lnTo>
                    <a:pt x="86973" y="267321"/>
                  </a:lnTo>
                  <a:lnTo>
                    <a:pt x="315573" y="267321"/>
                  </a:lnTo>
                  <a:close/>
                  <a:moveTo>
                    <a:pt x="315573" y="191121"/>
                  </a:moveTo>
                  <a:lnTo>
                    <a:pt x="315573" y="210171"/>
                  </a:lnTo>
                  <a:lnTo>
                    <a:pt x="86973" y="210171"/>
                  </a:lnTo>
                  <a:lnTo>
                    <a:pt x="86973" y="191121"/>
                  </a:lnTo>
                  <a:lnTo>
                    <a:pt x="315573" y="191121"/>
                  </a:lnTo>
                  <a:close/>
                  <a:moveTo>
                    <a:pt x="277473" y="19671"/>
                  </a:moveTo>
                  <a:lnTo>
                    <a:pt x="125073" y="19671"/>
                  </a:lnTo>
                  <a:lnTo>
                    <a:pt x="125073" y="76821"/>
                  </a:lnTo>
                  <a:lnTo>
                    <a:pt x="277473" y="76821"/>
                  </a:lnTo>
                  <a:lnTo>
                    <a:pt x="277473" y="19671"/>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grpSp>
      <p:grpSp>
        <p:nvGrpSpPr>
          <p:cNvPr id="7" name="组合 6"/>
          <p:cNvGrpSpPr/>
          <p:nvPr/>
        </p:nvGrpSpPr>
        <p:grpSpPr>
          <a:xfrm>
            <a:off x="4126200" y="3407569"/>
            <a:ext cx="1844817" cy="2537239"/>
            <a:chOff x="5171208" y="3407569"/>
            <a:chExt cx="1844817" cy="2537239"/>
          </a:xfrm>
        </p:grpSpPr>
        <p:sp>
          <p:nvSpPr>
            <p:cNvPr id="20" name="îṩļíḑé">
              <a:extLst>
                <a:ext uri="{FF2B5EF4-FFF2-40B4-BE49-F238E27FC236}">
                  <a16:creationId xmlns:a16="http://schemas.microsoft.com/office/drawing/2014/main" xmlns="" id="{E00A3B20-E72A-4C6C-BDA1-641DD8F759C7}"/>
                </a:ext>
              </a:extLst>
            </p:cNvPr>
            <p:cNvSpPr txBox="1"/>
            <p:nvPr/>
          </p:nvSpPr>
          <p:spPr>
            <a:xfrm>
              <a:off x="5171208" y="5295029"/>
              <a:ext cx="1844817" cy="649779"/>
            </a:xfrm>
            <a:prstGeom prst="rect">
              <a:avLst/>
            </a:prstGeom>
            <a:noFill/>
          </p:spPr>
          <p:txBody>
            <a:bodyPr wrap="none" rtlCol="0">
              <a:no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各类违规违纪事件进行</a:t>
              </a:r>
              <a:endParaRPr kumimoji="0" lang="en-US" altLang="zh-CN" sz="1200" b="0"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跟踪调查并</a:t>
              </a:r>
              <a:r>
                <a:rPr kumimoji="0" lang="zh-CN" altLang="en-US" sz="100" b="0" i="0" u="none" strike="noStrike" kern="1200" cap="none" spc="0" normalizeH="0" baseline="0" noProof="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出具</a:t>
              </a:r>
              <a:r>
                <a:rPr kumimoji="0" lang="zh-CN" altLang="en-US" sz="1200" b="0"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处理意见</a:t>
              </a:r>
            </a:p>
          </p:txBody>
        </p:sp>
        <p:sp>
          <p:nvSpPr>
            <p:cNvPr id="21" name="ïṩḻíḓe">
              <a:extLst>
                <a:ext uri="{FF2B5EF4-FFF2-40B4-BE49-F238E27FC236}">
                  <a16:creationId xmlns:a16="http://schemas.microsoft.com/office/drawing/2014/main" xmlns="" id="{67539A9D-4223-4AA9-B9D9-2FF856222AEB}"/>
                </a:ext>
              </a:extLst>
            </p:cNvPr>
            <p:cNvSpPr txBox="1"/>
            <p:nvPr/>
          </p:nvSpPr>
          <p:spPr>
            <a:xfrm>
              <a:off x="5171208" y="4909096"/>
              <a:ext cx="184481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smtClean="0">
                  <a:ln>
                    <a:noFill/>
                  </a:ln>
                  <a:solidFill>
                    <a:srgbClr val="000000"/>
                  </a:solidFill>
                  <a:effectLst/>
                  <a:uLnTx/>
                  <a:uFillTx/>
                  <a:latin typeface="Arial"/>
                  <a:ea typeface="微软雅黑"/>
                  <a:cs typeface="+mn-cs"/>
                </a:rPr>
                <a:t>03 </a:t>
              </a:r>
              <a:r>
                <a:rPr kumimoji="0" lang="zh-CN" altLang="en-US" sz="1800" b="1" i="0" u="none" strike="noStrike" kern="1200" cap="none" spc="0" normalizeH="0" baseline="0" noProof="0" dirty="0" smtClean="0">
                  <a:ln>
                    <a:noFill/>
                  </a:ln>
                  <a:solidFill>
                    <a:srgbClr val="000000"/>
                  </a:solidFill>
                  <a:effectLst/>
                  <a:uLnTx/>
                  <a:uFillTx/>
                  <a:latin typeface="Arial"/>
                  <a:ea typeface="微软雅黑"/>
                  <a:cs typeface="+mn-cs"/>
                </a:rPr>
                <a:t>分析数据</a:t>
              </a:r>
              <a:endParaRPr kumimoji="0" lang="zh-CN" altLang="en-US" sz="1800" b="1" i="0" u="none" strike="noStrike" kern="1200" cap="none" spc="0" normalizeH="0" baseline="0" noProof="0" dirty="0">
                <a:ln>
                  <a:noFill/>
                </a:ln>
                <a:solidFill>
                  <a:srgbClr val="000000"/>
                </a:solidFill>
                <a:effectLst/>
                <a:uLnTx/>
                <a:uFillTx/>
                <a:latin typeface="Arial"/>
                <a:ea typeface="微软雅黑"/>
                <a:cs typeface="+mn-cs"/>
              </a:endParaRPr>
            </a:p>
          </p:txBody>
        </p:sp>
        <p:cxnSp>
          <p:nvCxnSpPr>
            <p:cNvPr id="22" name="îşḷîḓê">
              <a:extLst>
                <a:ext uri="{FF2B5EF4-FFF2-40B4-BE49-F238E27FC236}">
                  <a16:creationId xmlns:a16="http://schemas.microsoft.com/office/drawing/2014/main" xmlns="" id="{1B19F086-5BF1-41D0-AA28-BD6BC42EF608}"/>
                </a:ext>
              </a:extLst>
            </p:cNvPr>
            <p:cNvCxnSpPr>
              <a:cxnSpLocks/>
            </p:cNvCxnSpPr>
            <p:nvPr/>
          </p:nvCxnSpPr>
          <p:spPr>
            <a:xfrm>
              <a:off x="6093617" y="3833195"/>
              <a:ext cx="0" cy="888166"/>
            </a:xfrm>
            <a:prstGeom prst="line">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3" name="islïďe">
              <a:extLst>
                <a:ext uri="{FF2B5EF4-FFF2-40B4-BE49-F238E27FC236}">
                  <a16:creationId xmlns:a16="http://schemas.microsoft.com/office/drawing/2014/main" xmlns="" id="{73EC85B6-0676-49ED-ADAB-AD7AF0BDC5A0}"/>
                </a:ext>
              </a:extLst>
            </p:cNvPr>
            <p:cNvSpPr/>
            <p:nvPr/>
          </p:nvSpPr>
          <p:spPr>
            <a:xfrm>
              <a:off x="5697617" y="3407569"/>
              <a:ext cx="792000" cy="792000"/>
            </a:xfrm>
            <a:prstGeom prst="rect">
              <a:avLst/>
            </a:prstGeom>
            <a:ln>
              <a:noFill/>
            </a:ln>
            <a:effectLst>
              <a:outerShdw blurRad="381000" dist="38100" dir="5400000" algn="t" rotWithShape="0">
                <a:srgbClr val="4A58DA">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24" name="ïṣlíḍè">
              <a:extLst>
                <a:ext uri="{FF2B5EF4-FFF2-40B4-BE49-F238E27FC236}">
                  <a16:creationId xmlns:a16="http://schemas.microsoft.com/office/drawing/2014/main" xmlns="" id="{BAE6FAAF-8902-4E8C-92FB-52EABFDADFE6}"/>
                </a:ext>
              </a:extLst>
            </p:cNvPr>
            <p:cNvSpPr/>
            <p:nvPr/>
          </p:nvSpPr>
          <p:spPr>
            <a:xfrm>
              <a:off x="5901659" y="3655839"/>
              <a:ext cx="383917" cy="295461"/>
            </a:xfrm>
            <a:custGeom>
              <a:avLst/>
              <a:gdLst>
                <a:gd name="T0" fmla="*/ 325000 h 606722"/>
                <a:gd name="T1" fmla="*/ 325000 h 606722"/>
                <a:gd name="T2" fmla="*/ 325000 h 606722"/>
                <a:gd name="T3" fmla="*/ 325000 h 606722"/>
                <a:gd name="T4" fmla="*/ 325000 h 606722"/>
                <a:gd name="T5" fmla="*/ 325000 h 606722"/>
                <a:gd name="T6" fmla="*/ 325000 h 606722"/>
                <a:gd name="T7" fmla="*/ 325000 h 606722"/>
                <a:gd name="T8" fmla="*/ 325000 h 606722"/>
                <a:gd name="T9" fmla="*/ 325000 h 606722"/>
                <a:gd name="T10" fmla="*/ 325000 h 606722"/>
                <a:gd name="T11" fmla="*/ 325000 h 606722"/>
                <a:gd name="T12" fmla="*/ 325000 h 606722"/>
                <a:gd name="T13" fmla="*/ 325000 h 606722"/>
                <a:gd name="T14" fmla="*/ 325000 h 606722"/>
                <a:gd name="T15" fmla="*/ 325000 h 606722"/>
                <a:gd name="T16" fmla="*/ 325000 h 606722"/>
                <a:gd name="T17" fmla="*/ 325000 h 606722"/>
                <a:gd name="T18" fmla="*/ 325000 h 606722"/>
                <a:gd name="T19" fmla="*/ 325000 h 606722"/>
                <a:gd name="T20" fmla="*/ 325000 h 606722"/>
                <a:gd name="T21" fmla="*/ 325000 h 606722"/>
                <a:gd name="T22" fmla="*/ 325000 h 606722"/>
                <a:gd name="T23" fmla="*/ 325000 h 606722"/>
                <a:gd name="T24" fmla="*/ 325000 h 606722"/>
                <a:gd name="T25" fmla="*/ 325000 h 606722"/>
                <a:gd name="T26" fmla="*/ 325000 h 606722"/>
                <a:gd name="T27" fmla="*/ 325000 h 606722"/>
                <a:gd name="T28" fmla="*/ 325000 h 606722"/>
                <a:gd name="T29" fmla="*/ 325000 h 606722"/>
                <a:gd name="T30" fmla="*/ 325000 h 606722"/>
                <a:gd name="T31" fmla="*/ 325000 h 606722"/>
                <a:gd name="T32" fmla="*/ 325000 h 606722"/>
                <a:gd name="T33" fmla="*/ 325000 h 606722"/>
                <a:gd name="T34" fmla="*/ 325000 h 606722"/>
                <a:gd name="T35" fmla="*/ 325000 h 606722"/>
                <a:gd name="T36" fmla="*/ 325000 h 606722"/>
                <a:gd name="T37" fmla="*/ 325000 h 606722"/>
                <a:gd name="T38" fmla="*/ 325000 h 606722"/>
                <a:gd name="T39" fmla="*/ 325000 h 606722"/>
                <a:gd name="T40" fmla="*/ 325000 h 606722"/>
                <a:gd name="T41" fmla="*/ 325000 h 606722"/>
                <a:gd name="T42" fmla="*/ 325000 h 606722"/>
                <a:gd name="T43" fmla="*/ 325000 h 606722"/>
                <a:gd name="T44" fmla="*/ 325000 h 606722"/>
                <a:gd name="T45" fmla="*/ 325000 h 606722"/>
                <a:gd name="T46" fmla="*/ 325000 h 606722"/>
                <a:gd name="T47" fmla="*/ 325000 h 606722"/>
                <a:gd name="T48" fmla="*/ 325000 h 606722"/>
                <a:gd name="T49" fmla="*/ 325000 h 606722"/>
                <a:gd name="T50" fmla="*/ 325000 h 606722"/>
                <a:gd name="T51" fmla="*/ 325000 h 606722"/>
                <a:gd name="T52" fmla="*/ 325000 h 606722"/>
                <a:gd name="T53" fmla="*/ 325000 h 606722"/>
                <a:gd name="T54" fmla="*/ 325000 h 606722"/>
                <a:gd name="T55" fmla="*/ 325000 h 606722"/>
                <a:gd name="T56" fmla="*/ 325000 h 606722"/>
                <a:gd name="T57" fmla="*/ 325000 h 606722"/>
                <a:gd name="T58" fmla="*/ 325000 h 606722"/>
                <a:gd name="T59" fmla="*/ 325000 h 606722"/>
                <a:gd name="T60" fmla="*/ 325000 h 606722"/>
                <a:gd name="T61" fmla="*/ 325000 h 606722"/>
                <a:gd name="T62" fmla="*/ 325000 h 606722"/>
                <a:gd name="T63" fmla="*/ 325000 h 606722"/>
                <a:gd name="T64" fmla="*/ 325000 h 606722"/>
                <a:gd name="T65" fmla="*/ 325000 h 606722"/>
                <a:gd name="T66" fmla="*/ 325000 h 606722"/>
                <a:gd name="T67" fmla="*/ 325000 h 606722"/>
                <a:gd name="T68" fmla="*/ 325000 h 606722"/>
                <a:gd name="T69" fmla="*/ 325000 h 606722"/>
                <a:gd name="T70" fmla="*/ 325000 h 606722"/>
                <a:gd name="T71" fmla="*/ 325000 h 606722"/>
                <a:gd name="T72" fmla="*/ 325000 h 606722"/>
                <a:gd name="T73" fmla="*/ 325000 h 606722"/>
                <a:gd name="T74" fmla="*/ 325000 h 606722"/>
                <a:gd name="T75" fmla="*/ 325000 h 606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62" h="4827">
                  <a:moveTo>
                    <a:pt x="6128" y="1414"/>
                  </a:moveTo>
                  <a:lnTo>
                    <a:pt x="4955" y="1414"/>
                  </a:lnTo>
                  <a:lnTo>
                    <a:pt x="4955" y="134"/>
                  </a:lnTo>
                  <a:cubicBezTo>
                    <a:pt x="4955" y="60"/>
                    <a:pt x="4895" y="0"/>
                    <a:pt x="4822" y="0"/>
                  </a:cubicBezTo>
                  <a:lnTo>
                    <a:pt x="133" y="0"/>
                  </a:lnTo>
                  <a:cubicBezTo>
                    <a:pt x="60" y="0"/>
                    <a:pt x="0" y="60"/>
                    <a:pt x="0" y="134"/>
                  </a:cubicBezTo>
                  <a:lnTo>
                    <a:pt x="0" y="3280"/>
                  </a:lnTo>
                  <a:cubicBezTo>
                    <a:pt x="0" y="3354"/>
                    <a:pt x="60" y="3414"/>
                    <a:pt x="133" y="3414"/>
                  </a:cubicBezTo>
                  <a:lnTo>
                    <a:pt x="1307" y="3414"/>
                  </a:lnTo>
                  <a:lnTo>
                    <a:pt x="1307" y="4694"/>
                  </a:lnTo>
                  <a:cubicBezTo>
                    <a:pt x="1307" y="4767"/>
                    <a:pt x="1366" y="4827"/>
                    <a:pt x="1440" y="4827"/>
                  </a:cubicBezTo>
                  <a:lnTo>
                    <a:pt x="6128" y="4827"/>
                  </a:lnTo>
                  <a:cubicBezTo>
                    <a:pt x="6202" y="4827"/>
                    <a:pt x="6262" y="4767"/>
                    <a:pt x="6262" y="4694"/>
                  </a:cubicBezTo>
                  <a:lnTo>
                    <a:pt x="6262" y="1547"/>
                  </a:lnTo>
                  <a:cubicBezTo>
                    <a:pt x="6262" y="1474"/>
                    <a:pt x="6202" y="1414"/>
                    <a:pt x="6128" y="1414"/>
                  </a:cubicBezTo>
                  <a:close/>
                  <a:moveTo>
                    <a:pt x="5995" y="1878"/>
                  </a:moveTo>
                  <a:lnTo>
                    <a:pt x="1573" y="1878"/>
                  </a:lnTo>
                  <a:lnTo>
                    <a:pt x="1573" y="1680"/>
                  </a:lnTo>
                  <a:lnTo>
                    <a:pt x="5995" y="1680"/>
                  </a:lnTo>
                  <a:lnTo>
                    <a:pt x="5995" y="1878"/>
                  </a:lnTo>
                  <a:close/>
                  <a:moveTo>
                    <a:pt x="4688" y="267"/>
                  </a:moveTo>
                  <a:lnTo>
                    <a:pt x="4688" y="465"/>
                  </a:lnTo>
                  <a:lnTo>
                    <a:pt x="267" y="465"/>
                  </a:lnTo>
                  <a:lnTo>
                    <a:pt x="267" y="267"/>
                  </a:lnTo>
                  <a:lnTo>
                    <a:pt x="4688" y="267"/>
                  </a:lnTo>
                  <a:close/>
                  <a:moveTo>
                    <a:pt x="267" y="3147"/>
                  </a:moveTo>
                  <a:lnTo>
                    <a:pt x="267" y="732"/>
                  </a:lnTo>
                  <a:lnTo>
                    <a:pt x="4688" y="732"/>
                  </a:lnTo>
                  <a:lnTo>
                    <a:pt x="4688" y="1414"/>
                  </a:lnTo>
                  <a:lnTo>
                    <a:pt x="1440" y="1414"/>
                  </a:lnTo>
                  <a:cubicBezTo>
                    <a:pt x="1366" y="1414"/>
                    <a:pt x="1307" y="1474"/>
                    <a:pt x="1307" y="1547"/>
                  </a:cubicBezTo>
                  <a:lnTo>
                    <a:pt x="1307" y="3147"/>
                  </a:lnTo>
                  <a:lnTo>
                    <a:pt x="267" y="3147"/>
                  </a:lnTo>
                  <a:close/>
                  <a:moveTo>
                    <a:pt x="1573" y="4560"/>
                  </a:moveTo>
                  <a:lnTo>
                    <a:pt x="1573" y="2145"/>
                  </a:lnTo>
                  <a:lnTo>
                    <a:pt x="5995" y="2145"/>
                  </a:lnTo>
                  <a:lnTo>
                    <a:pt x="5995" y="4560"/>
                  </a:lnTo>
                  <a:lnTo>
                    <a:pt x="1573" y="4560"/>
                  </a:ln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grpSp>
      <p:grpSp>
        <p:nvGrpSpPr>
          <p:cNvPr id="39" name="组合 38"/>
          <p:cNvGrpSpPr/>
          <p:nvPr/>
        </p:nvGrpSpPr>
        <p:grpSpPr>
          <a:xfrm>
            <a:off x="5971017" y="1886430"/>
            <a:ext cx="2020107" cy="2313139"/>
            <a:chOff x="7175679" y="1886430"/>
            <a:chExt cx="2020107" cy="2313139"/>
          </a:xfrm>
        </p:grpSpPr>
        <p:cxnSp>
          <p:nvCxnSpPr>
            <p:cNvPr id="25" name="îṡḷïdé">
              <a:extLst>
                <a:ext uri="{FF2B5EF4-FFF2-40B4-BE49-F238E27FC236}">
                  <a16:creationId xmlns:a16="http://schemas.microsoft.com/office/drawing/2014/main" xmlns="" id="{D9690C52-3611-402B-8CCA-FF7C8EA91728}"/>
                </a:ext>
              </a:extLst>
            </p:cNvPr>
            <p:cNvCxnSpPr>
              <a:cxnSpLocks/>
            </p:cNvCxnSpPr>
            <p:nvPr/>
          </p:nvCxnSpPr>
          <p:spPr>
            <a:xfrm rot="10800000">
              <a:off x="8149448" y="2885776"/>
              <a:ext cx="0" cy="888166"/>
            </a:xfrm>
            <a:prstGeom prst="line">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6" name="îSļíḑê">
              <a:extLst>
                <a:ext uri="{FF2B5EF4-FFF2-40B4-BE49-F238E27FC236}">
                  <a16:creationId xmlns:a16="http://schemas.microsoft.com/office/drawing/2014/main" xmlns="" id="{F6130BEA-C759-46AF-89E8-9AB0CF79E933}"/>
                </a:ext>
              </a:extLst>
            </p:cNvPr>
            <p:cNvSpPr txBox="1"/>
            <p:nvPr/>
          </p:nvSpPr>
          <p:spPr>
            <a:xfrm>
              <a:off x="7227039" y="2272363"/>
              <a:ext cx="1844817" cy="649779"/>
            </a:xfrm>
            <a:prstGeom prst="rect">
              <a:avLst/>
            </a:prstGeom>
            <a:noFill/>
          </p:spPr>
          <p:txBody>
            <a:bodyPr wrap="none" rtlCol="0">
              <a:no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环境卫生</a:t>
              </a:r>
              <a:r>
                <a:rPr kumimoji="0" lang="zh-CN" altLang="en-US" sz="100" b="0" i="0" u="none" strike="noStrike" kern="1200" cap="none" spc="0" normalizeH="0" baseline="0" noProof="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考核</a:t>
              </a:r>
              <a:endParaRPr kumimoji="0" lang="zh-CN" altLang="en-US" sz="1200" b="0"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27" name="ïSļiḋè">
              <a:extLst>
                <a:ext uri="{FF2B5EF4-FFF2-40B4-BE49-F238E27FC236}">
                  <a16:creationId xmlns:a16="http://schemas.microsoft.com/office/drawing/2014/main" xmlns="" id="{0C3156D3-5A97-427B-B7F0-9B292EDE01F9}"/>
                </a:ext>
              </a:extLst>
            </p:cNvPr>
            <p:cNvSpPr txBox="1"/>
            <p:nvPr/>
          </p:nvSpPr>
          <p:spPr>
            <a:xfrm>
              <a:off x="7175679" y="1886430"/>
              <a:ext cx="202010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smtClean="0">
                  <a:ln>
                    <a:noFill/>
                  </a:ln>
                  <a:solidFill>
                    <a:srgbClr val="000000"/>
                  </a:solidFill>
                  <a:effectLst/>
                  <a:uLnTx/>
                  <a:uFillTx/>
                  <a:latin typeface="Arial"/>
                  <a:ea typeface="微软雅黑"/>
                  <a:cs typeface="+mn-cs"/>
                </a:rPr>
                <a:t>04 </a:t>
              </a:r>
              <a:r>
                <a:rPr kumimoji="0" lang="zh-CN" altLang="en-US" sz="1800" b="1" i="0" u="none" strike="noStrike" kern="1200" cap="none" spc="0" normalizeH="0" baseline="0" noProof="0" dirty="0" smtClean="0">
                  <a:ln>
                    <a:noFill/>
                  </a:ln>
                  <a:solidFill>
                    <a:srgbClr val="000000"/>
                  </a:solidFill>
                  <a:effectLst/>
                  <a:uLnTx/>
                  <a:uFillTx/>
                  <a:latin typeface="Arial"/>
                  <a:ea typeface="微软雅黑"/>
                  <a:cs typeface="+mn-cs"/>
                </a:rPr>
                <a:t>验证细分市场</a:t>
              </a:r>
              <a:endParaRPr kumimoji="0" lang="zh-CN" altLang="en-US" sz="18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8" name="îṣlidè">
              <a:extLst>
                <a:ext uri="{FF2B5EF4-FFF2-40B4-BE49-F238E27FC236}">
                  <a16:creationId xmlns:a16="http://schemas.microsoft.com/office/drawing/2014/main" xmlns="" id="{D039FF4C-E05B-4735-B4E5-05E65CCD8F72}"/>
                </a:ext>
              </a:extLst>
            </p:cNvPr>
            <p:cNvSpPr/>
            <p:nvPr/>
          </p:nvSpPr>
          <p:spPr>
            <a:xfrm>
              <a:off x="7753448" y="3407569"/>
              <a:ext cx="792000" cy="792000"/>
            </a:xfrm>
            <a:prstGeom prst="rect">
              <a:avLst/>
            </a:prstGeom>
            <a:ln>
              <a:noFill/>
            </a:ln>
            <a:effectLst>
              <a:outerShdw blurRad="381000" dist="38100" dir="5400000" algn="t" rotWithShape="0">
                <a:srgbClr val="4A58DA">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29" name="íŝļîḑê">
              <a:extLst>
                <a:ext uri="{FF2B5EF4-FFF2-40B4-BE49-F238E27FC236}">
                  <a16:creationId xmlns:a16="http://schemas.microsoft.com/office/drawing/2014/main" xmlns="" id="{AA5794A7-0D47-4586-958B-DF8806B20B82}"/>
                </a:ext>
              </a:extLst>
            </p:cNvPr>
            <p:cNvSpPr/>
            <p:nvPr/>
          </p:nvSpPr>
          <p:spPr>
            <a:xfrm>
              <a:off x="8037481" y="3612293"/>
              <a:ext cx="223933" cy="382551"/>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55156" h="606722">
                  <a:moveTo>
                    <a:pt x="149502" y="497855"/>
                  </a:moveTo>
                  <a:lnTo>
                    <a:pt x="149502" y="541313"/>
                  </a:lnTo>
                  <a:lnTo>
                    <a:pt x="205565" y="541313"/>
                  </a:lnTo>
                  <a:lnTo>
                    <a:pt x="205565" y="497855"/>
                  </a:lnTo>
                  <a:close/>
                  <a:moveTo>
                    <a:pt x="271042" y="429320"/>
                  </a:moveTo>
                  <a:lnTo>
                    <a:pt x="296022" y="429320"/>
                  </a:lnTo>
                  <a:lnTo>
                    <a:pt x="296022" y="448020"/>
                  </a:lnTo>
                  <a:lnTo>
                    <a:pt x="271042" y="448020"/>
                  </a:lnTo>
                  <a:close/>
                  <a:moveTo>
                    <a:pt x="96534" y="429320"/>
                  </a:moveTo>
                  <a:lnTo>
                    <a:pt x="121444" y="429320"/>
                  </a:lnTo>
                  <a:lnTo>
                    <a:pt x="121444" y="448020"/>
                  </a:lnTo>
                  <a:lnTo>
                    <a:pt x="96534" y="448020"/>
                  </a:lnTo>
                  <a:close/>
                  <a:moveTo>
                    <a:pt x="208662" y="416901"/>
                  </a:moveTo>
                  <a:lnTo>
                    <a:pt x="233572" y="416901"/>
                  </a:lnTo>
                  <a:lnTo>
                    <a:pt x="233572" y="435601"/>
                  </a:lnTo>
                  <a:lnTo>
                    <a:pt x="208662" y="435601"/>
                  </a:lnTo>
                  <a:close/>
                  <a:moveTo>
                    <a:pt x="46714" y="391991"/>
                  </a:moveTo>
                  <a:lnTo>
                    <a:pt x="71624" y="391991"/>
                  </a:lnTo>
                  <a:lnTo>
                    <a:pt x="71624" y="410691"/>
                  </a:lnTo>
                  <a:lnTo>
                    <a:pt x="46714" y="410691"/>
                  </a:lnTo>
                  <a:close/>
                  <a:moveTo>
                    <a:pt x="146353" y="379572"/>
                  </a:moveTo>
                  <a:lnTo>
                    <a:pt x="171333" y="379572"/>
                  </a:lnTo>
                  <a:lnTo>
                    <a:pt x="171333" y="398272"/>
                  </a:lnTo>
                  <a:lnTo>
                    <a:pt x="146353" y="398272"/>
                  </a:lnTo>
                  <a:close/>
                  <a:moveTo>
                    <a:pt x="271042" y="367152"/>
                  </a:moveTo>
                  <a:lnTo>
                    <a:pt x="296022" y="367152"/>
                  </a:lnTo>
                  <a:lnTo>
                    <a:pt x="296022" y="385781"/>
                  </a:lnTo>
                  <a:lnTo>
                    <a:pt x="271042" y="385781"/>
                  </a:lnTo>
                  <a:close/>
                  <a:moveTo>
                    <a:pt x="208662" y="342243"/>
                  </a:moveTo>
                  <a:lnTo>
                    <a:pt x="233572" y="342243"/>
                  </a:lnTo>
                  <a:lnTo>
                    <a:pt x="233572" y="360943"/>
                  </a:lnTo>
                  <a:lnTo>
                    <a:pt x="208662" y="360943"/>
                  </a:lnTo>
                  <a:close/>
                  <a:moveTo>
                    <a:pt x="233075" y="296626"/>
                  </a:moveTo>
                  <a:cubicBezTo>
                    <a:pt x="219603" y="298862"/>
                    <a:pt x="206966" y="304316"/>
                    <a:pt x="196666" y="314603"/>
                  </a:cubicBezTo>
                  <a:cubicBezTo>
                    <a:pt x="176910" y="334332"/>
                    <a:pt x="148345" y="340909"/>
                    <a:pt x="119423" y="340909"/>
                  </a:cubicBezTo>
                  <a:cubicBezTo>
                    <a:pt x="79645" y="340909"/>
                    <a:pt x="38977" y="328645"/>
                    <a:pt x="18687" y="321535"/>
                  </a:cubicBezTo>
                  <a:lnTo>
                    <a:pt x="18687" y="479104"/>
                  </a:lnTo>
                  <a:lnTo>
                    <a:pt x="336380" y="479104"/>
                  </a:lnTo>
                  <a:lnTo>
                    <a:pt x="336380" y="319846"/>
                  </a:lnTo>
                  <a:cubicBezTo>
                    <a:pt x="321429" y="312181"/>
                    <a:pt x="273492" y="289919"/>
                    <a:pt x="233075" y="296626"/>
                  </a:cubicBezTo>
                  <a:close/>
                  <a:moveTo>
                    <a:pt x="236794" y="87197"/>
                  </a:moveTo>
                  <a:lnTo>
                    <a:pt x="236794" y="118297"/>
                  </a:lnTo>
                  <a:lnTo>
                    <a:pt x="205639" y="118297"/>
                  </a:lnTo>
                  <a:lnTo>
                    <a:pt x="205639" y="136868"/>
                  </a:lnTo>
                  <a:lnTo>
                    <a:pt x="236794" y="136868"/>
                  </a:lnTo>
                  <a:lnTo>
                    <a:pt x="236794" y="167968"/>
                  </a:lnTo>
                  <a:lnTo>
                    <a:pt x="255398" y="167968"/>
                  </a:lnTo>
                  <a:lnTo>
                    <a:pt x="255398" y="136868"/>
                  </a:lnTo>
                  <a:lnTo>
                    <a:pt x="286554" y="136868"/>
                  </a:lnTo>
                  <a:lnTo>
                    <a:pt x="286554" y="118297"/>
                  </a:lnTo>
                  <a:lnTo>
                    <a:pt x="255398" y="118297"/>
                  </a:lnTo>
                  <a:lnTo>
                    <a:pt x="255398" y="87197"/>
                  </a:lnTo>
                  <a:close/>
                  <a:moveTo>
                    <a:pt x="218012" y="68449"/>
                  </a:moveTo>
                  <a:lnTo>
                    <a:pt x="274181" y="68449"/>
                  </a:lnTo>
                  <a:lnTo>
                    <a:pt x="274181" y="99549"/>
                  </a:lnTo>
                  <a:lnTo>
                    <a:pt x="305336" y="99549"/>
                  </a:lnTo>
                  <a:lnTo>
                    <a:pt x="305336" y="155617"/>
                  </a:lnTo>
                  <a:lnTo>
                    <a:pt x="274181" y="155617"/>
                  </a:lnTo>
                  <a:lnTo>
                    <a:pt x="274181" y="186717"/>
                  </a:lnTo>
                  <a:lnTo>
                    <a:pt x="218012" y="186717"/>
                  </a:lnTo>
                  <a:lnTo>
                    <a:pt x="218012" y="155617"/>
                  </a:lnTo>
                  <a:lnTo>
                    <a:pt x="186857" y="155617"/>
                  </a:lnTo>
                  <a:lnTo>
                    <a:pt x="186857" y="99549"/>
                  </a:lnTo>
                  <a:lnTo>
                    <a:pt x="218012" y="99549"/>
                  </a:lnTo>
                  <a:close/>
                  <a:moveTo>
                    <a:pt x="18687" y="18663"/>
                  </a:moveTo>
                  <a:lnTo>
                    <a:pt x="18687" y="301628"/>
                  </a:lnTo>
                  <a:cubicBezTo>
                    <a:pt x="43515" y="310781"/>
                    <a:pt x="141493" y="343219"/>
                    <a:pt x="183407" y="301450"/>
                  </a:cubicBezTo>
                  <a:cubicBezTo>
                    <a:pt x="207523" y="277366"/>
                    <a:pt x="244364" y="270701"/>
                    <a:pt x="290105" y="282254"/>
                  </a:cubicBezTo>
                  <a:cubicBezTo>
                    <a:pt x="308882" y="286964"/>
                    <a:pt x="325434" y="293807"/>
                    <a:pt x="336380" y="298962"/>
                  </a:cubicBezTo>
                  <a:lnTo>
                    <a:pt x="336380" y="18663"/>
                  </a:lnTo>
                  <a:lnTo>
                    <a:pt x="93438" y="18663"/>
                  </a:lnTo>
                  <a:lnTo>
                    <a:pt x="93438" y="68430"/>
                  </a:lnTo>
                  <a:lnTo>
                    <a:pt x="133929" y="68430"/>
                  </a:lnTo>
                  <a:lnTo>
                    <a:pt x="133929" y="87182"/>
                  </a:lnTo>
                  <a:lnTo>
                    <a:pt x="93438" y="87182"/>
                  </a:lnTo>
                  <a:lnTo>
                    <a:pt x="93438" y="143082"/>
                  </a:lnTo>
                  <a:lnTo>
                    <a:pt x="133929" y="143082"/>
                  </a:lnTo>
                  <a:lnTo>
                    <a:pt x="133929" y="161834"/>
                  </a:lnTo>
                  <a:lnTo>
                    <a:pt x="93438" y="161834"/>
                  </a:lnTo>
                  <a:lnTo>
                    <a:pt x="93438" y="217822"/>
                  </a:lnTo>
                  <a:lnTo>
                    <a:pt x="133929" y="217822"/>
                  </a:lnTo>
                  <a:lnTo>
                    <a:pt x="133929" y="236485"/>
                  </a:lnTo>
                  <a:lnTo>
                    <a:pt x="93438" y="236485"/>
                  </a:lnTo>
                  <a:lnTo>
                    <a:pt x="93438" y="283143"/>
                  </a:lnTo>
                  <a:lnTo>
                    <a:pt x="74751" y="283143"/>
                  </a:lnTo>
                  <a:lnTo>
                    <a:pt x="74751" y="18663"/>
                  </a:lnTo>
                  <a:close/>
                  <a:moveTo>
                    <a:pt x="0" y="0"/>
                  </a:moveTo>
                  <a:lnTo>
                    <a:pt x="355156" y="0"/>
                  </a:lnTo>
                  <a:lnTo>
                    <a:pt x="355156" y="497855"/>
                  </a:lnTo>
                  <a:lnTo>
                    <a:pt x="224342" y="497855"/>
                  </a:lnTo>
                  <a:lnTo>
                    <a:pt x="224342" y="560065"/>
                  </a:lnTo>
                  <a:lnTo>
                    <a:pt x="186966" y="560065"/>
                  </a:lnTo>
                  <a:lnTo>
                    <a:pt x="186966" y="606722"/>
                  </a:lnTo>
                  <a:lnTo>
                    <a:pt x="168189" y="606722"/>
                  </a:lnTo>
                  <a:lnTo>
                    <a:pt x="168189" y="560065"/>
                  </a:lnTo>
                  <a:lnTo>
                    <a:pt x="130814" y="560065"/>
                  </a:lnTo>
                  <a:lnTo>
                    <a:pt x="130814" y="497855"/>
                  </a:lnTo>
                  <a:lnTo>
                    <a:pt x="0" y="497855"/>
                  </a:ln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grpSp>
      <p:grpSp>
        <p:nvGrpSpPr>
          <p:cNvPr id="40" name="组合 39"/>
          <p:cNvGrpSpPr/>
          <p:nvPr/>
        </p:nvGrpSpPr>
        <p:grpSpPr>
          <a:xfrm>
            <a:off x="7867194" y="3407569"/>
            <a:ext cx="2075092" cy="2537239"/>
            <a:chOff x="9158940" y="3407569"/>
            <a:chExt cx="2075092" cy="2537239"/>
          </a:xfrm>
        </p:grpSpPr>
        <p:sp>
          <p:nvSpPr>
            <p:cNvPr id="30" name="íŝ1íḓè">
              <a:extLst>
                <a:ext uri="{FF2B5EF4-FFF2-40B4-BE49-F238E27FC236}">
                  <a16:creationId xmlns:a16="http://schemas.microsoft.com/office/drawing/2014/main" xmlns="" id="{8809A38D-05E6-43F4-8233-D2ADB8862158}"/>
                </a:ext>
              </a:extLst>
            </p:cNvPr>
            <p:cNvSpPr txBox="1"/>
            <p:nvPr/>
          </p:nvSpPr>
          <p:spPr>
            <a:xfrm>
              <a:off x="9282870" y="5295029"/>
              <a:ext cx="1844817" cy="649779"/>
            </a:xfrm>
            <a:prstGeom prst="rect">
              <a:avLst/>
            </a:prstGeom>
            <a:noFill/>
          </p:spPr>
          <p:txBody>
            <a:bodyPr wrap="none" rtlCol="0">
              <a:no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协助其他部门对有关制度</a:t>
              </a:r>
              <a:endParaRPr kumimoji="0" lang="en-US" altLang="zh-CN" sz="1200" b="0"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的执行情况进行抽查</a:t>
              </a:r>
              <a:endParaRPr kumimoji="0" lang="en-US" altLang="zh-CN" sz="1200" b="0"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（如</a:t>
              </a:r>
              <a:r>
                <a:rPr kumimoji="0" lang="en-US" altLang="zh-CN" sz="1200" b="0" i="0" u="none" strike="noStrike" kern="1200" cap="none" spc="0" normalizeH="0" baseline="0" noProof="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6S</a:t>
              </a:r>
              <a:r>
                <a:rPr kumimoji="0" lang="zh-CN" altLang="en-US" sz="1200" b="0" i="0" u="none" strike="noStrike" kern="1200" cap="none" spc="0" normalizeH="0" baseline="0" noProof="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检查</a:t>
              </a:r>
              <a:r>
                <a:rPr kumimoji="0" lang="zh-CN" altLang="en-US" sz="100" b="0" i="0" u="none" strike="noStrike" kern="1200" cap="none" spc="0" normalizeH="0" baseline="0" noProof="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消防安全检查）</a:t>
              </a:r>
            </a:p>
          </p:txBody>
        </p:sp>
        <p:sp>
          <p:nvSpPr>
            <p:cNvPr id="31" name="íšḻidé">
              <a:extLst>
                <a:ext uri="{FF2B5EF4-FFF2-40B4-BE49-F238E27FC236}">
                  <a16:creationId xmlns:a16="http://schemas.microsoft.com/office/drawing/2014/main" xmlns="" id="{563A9D89-5860-4DBD-9765-BEB35C2AF43A}"/>
                </a:ext>
              </a:extLst>
            </p:cNvPr>
            <p:cNvSpPr txBox="1"/>
            <p:nvPr/>
          </p:nvSpPr>
          <p:spPr>
            <a:xfrm>
              <a:off x="9158940" y="4909096"/>
              <a:ext cx="207509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smtClean="0">
                  <a:ln>
                    <a:noFill/>
                  </a:ln>
                  <a:solidFill>
                    <a:srgbClr val="000000"/>
                  </a:solidFill>
                  <a:effectLst/>
                  <a:uLnTx/>
                  <a:uFillTx/>
                  <a:latin typeface="Arial"/>
                  <a:ea typeface="微软雅黑"/>
                  <a:cs typeface="+mn-cs"/>
                </a:rPr>
                <a:t>05 </a:t>
              </a:r>
              <a:r>
                <a:rPr kumimoji="0" lang="zh-CN" altLang="en-US" sz="1800" b="1" i="0" u="none" strike="noStrike" kern="1200" cap="none" spc="0" normalizeH="0" baseline="0" noProof="0" dirty="0" smtClean="0">
                  <a:ln>
                    <a:noFill/>
                  </a:ln>
                  <a:solidFill>
                    <a:srgbClr val="000000"/>
                  </a:solidFill>
                  <a:effectLst/>
                  <a:uLnTx/>
                  <a:uFillTx/>
                  <a:latin typeface="Arial"/>
                  <a:ea typeface="微软雅黑"/>
                  <a:cs typeface="+mn-cs"/>
                </a:rPr>
                <a:t>实施市场细分</a:t>
              </a:r>
              <a:endParaRPr kumimoji="0" lang="zh-CN" altLang="en-US" sz="1800" b="1" i="0" u="none" strike="noStrike" kern="1200" cap="none" spc="0" normalizeH="0" baseline="0" noProof="0" dirty="0">
                <a:ln>
                  <a:noFill/>
                </a:ln>
                <a:solidFill>
                  <a:srgbClr val="000000"/>
                </a:solidFill>
                <a:effectLst/>
                <a:uLnTx/>
                <a:uFillTx/>
                <a:latin typeface="Arial"/>
                <a:ea typeface="微软雅黑"/>
                <a:cs typeface="+mn-cs"/>
              </a:endParaRPr>
            </a:p>
          </p:txBody>
        </p:sp>
        <p:cxnSp>
          <p:nvCxnSpPr>
            <p:cNvPr id="32" name="íṣľídê">
              <a:extLst>
                <a:ext uri="{FF2B5EF4-FFF2-40B4-BE49-F238E27FC236}">
                  <a16:creationId xmlns:a16="http://schemas.microsoft.com/office/drawing/2014/main" xmlns="" id="{E608480D-D948-4201-B1E1-E75354530238}"/>
                </a:ext>
              </a:extLst>
            </p:cNvPr>
            <p:cNvCxnSpPr>
              <a:cxnSpLocks/>
            </p:cNvCxnSpPr>
            <p:nvPr/>
          </p:nvCxnSpPr>
          <p:spPr>
            <a:xfrm>
              <a:off x="10205279" y="3833195"/>
              <a:ext cx="0" cy="888166"/>
            </a:xfrm>
            <a:prstGeom prst="line">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33" name="îṧľïḑê">
              <a:extLst>
                <a:ext uri="{FF2B5EF4-FFF2-40B4-BE49-F238E27FC236}">
                  <a16:creationId xmlns:a16="http://schemas.microsoft.com/office/drawing/2014/main" xmlns="" id="{C8FD9EF4-3890-45E7-A181-7441E84BD896}"/>
                </a:ext>
              </a:extLst>
            </p:cNvPr>
            <p:cNvSpPr/>
            <p:nvPr/>
          </p:nvSpPr>
          <p:spPr>
            <a:xfrm>
              <a:off x="9809279" y="3407569"/>
              <a:ext cx="792000" cy="792000"/>
            </a:xfrm>
            <a:prstGeom prst="rect">
              <a:avLst/>
            </a:prstGeom>
            <a:ln>
              <a:noFill/>
            </a:ln>
            <a:effectLst>
              <a:outerShdw blurRad="381000" dist="38100" dir="5400000" algn="t" rotWithShape="0">
                <a:srgbClr val="4A58DA">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34" name="íṣlíḍè">
              <a:extLst>
                <a:ext uri="{FF2B5EF4-FFF2-40B4-BE49-F238E27FC236}">
                  <a16:creationId xmlns:a16="http://schemas.microsoft.com/office/drawing/2014/main" xmlns="" id="{F0111555-13F7-417A-8969-AEEC688AB0B5}"/>
                </a:ext>
              </a:extLst>
            </p:cNvPr>
            <p:cNvSpPr>
              <a:spLocks noChangeAspect="1"/>
            </p:cNvSpPr>
            <p:nvPr/>
          </p:nvSpPr>
          <p:spPr bwMode="auto">
            <a:xfrm>
              <a:off x="9998624" y="3597226"/>
              <a:ext cx="413311" cy="412686"/>
            </a:xfrm>
            <a:custGeom>
              <a:avLst/>
              <a:gdLst>
                <a:gd name="connsiteX0" fmla="*/ 127393 w 607356"/>
                <a:gd name="connsiteY0" fmla="*/ 528208 h 606439"/>
                <a:gd name="connsiteX1" fmla="*/ 127393 w 607356"/>
                <a:gd name="connsiteY1" fmla="*/ 547766 h 606439"/>
                <a:gd name="connsiteX2" fmla="*/ 186155 w 607356"/>
                <a:gd name="connsiteY2" fmla="*/ 547766 h 606439"/>
                <a:gd name="connsiteX3" fmla="*/ 186155 w 607356"/>
                <a:gd name="connsiteY3" fmla="*/ 528208 h 606439"/>
                <a:gd name="connsiteX4" fmla="*/ 499551 w 607356"/>
                <a:gd name="connsiteY4" fmla="*/ 518354 h 606439"/>
                <a:gd name="connsiteX5" fmla="*/ 489833 w 607356"/>
                <a:gd name="connsiteY5" fmla="*/ 528208 h 606439"/>
                <a:gd name="connsiteX6" fmla="*/ 499551 w 607356"/>
                <a:gd name="connsiteY6" fmla="*/ 537911 h 606439"/>
                <a:gd name="connsiteX7" fmla="*/ 577899 w 607356"/>
                <a:gd name="connsiteY7" fmla="*/ 537911 h 606439"/>
                <a:gd name="connsiteX8" fmla="*/ 587769 w 607356"/>
                <a:gd name="connsiteY8" fmla="*/ 528208 h 606439"/>
                <a:gd name="connsiteX9" fmla="*/ 577899 w 607356"/>
                <a:gd name="connsiteY9" fmla="*/ 518354 h 606439"/>
                <a:gd name="connsiteX10" fmla="*/ 58746 w 607356"/>
                <a:gd name="connsiteY10" fmla="*/ 450018 h 606439"/>
                <a:gd name="connsiteX11" fmla="*/ 58746 w 607356"/>
                <a:gd name="connsiteY11" fmla="*/ 459722 h 606439"/>
                <a:gd name="connsiteX12" fmla="*/ 97910 w 607356"/>
                <a:gd name="connsiteY12" fmla="*/ 459722 h 606439"/>
                <a:gd name="connsiteX13" fmla="*/ 97910 w 607356"/>
                <a:gd name="connsiteY13" fmla="*/ 450018 h 606439"/>
                <a:gd name="connsiteX14" fmla="*/ 195889 w 607356"/>
                <a:gd name="connsiteY14" fmla="*/ 440116 h 606439"/>
                <a:gd name="connsiteX15" fmla="*/ 215436 w 607356"/>
                <a:gd name="connsiteY15" fmla="*/ 440116 h 606439"/>
                <a:gd name="connsiteX16" fmla="*/ 215436 w 607356"/>
                <a:gd name="connsiteY16" fmla="*/ 459663 h 606439"/>
                <a:gd name="connsiteX17" fmla="*/ 195889 w 607356"/>
                <a:gd name="connsiteY17" fmla="*/ 459663 h 606439"/>
                <a:gd name="connsiteX18" fmla="*/ 538725 w 607356"/>
                <a:gd name="connsiteY18" fmla="*/ 430420 h 606439"/>
                <a:gd name="connsiteX19" fmla="*/ 499551 w 607356"/>
                <a:gd name="connsiteY19" fmla="*/ 469535 h 606439"/>
                <a:gd name="connsiteX20" fmla="*/ 499551 w 607356"/>
                <a:gd name="connsiteY20" fmla="*/ 498796 h 606439"/>
                <a:gd name="connsiteX21" fmla="*/ 577899 w 607356"/>
                <a:gd name="connsiteY21" fmla="*/ 498796 h 606439"/>
                <a:gd name="connsiteX22" fmla="*/ 577899 w 607356"/>
                <a:gd name="connsiteY22" fmla="*/ 469535 h 606439"/>
                <a:gd name="connsiteX23" fmla="*/ 538725 w 607356"/>
                <a:gd name="connsiteY23" fmla="*/ 430420 h 606439"/>
                <a:gd name="connsiteX24" fmla="*/ 222427 w 607356"/>
                <a:gd name="connsiteY24" fmla="*/ 384370 h 606439"/>
                <a:gd name="connsiteX25" fmla="*/ 242039 w 607356"/>
                <a:gd name="connsiteY25" fmla="*/ 403900 h 606439"/>
                <a:gd name="connsiteX26" fmla="*/ 228204 w 607356"/>
                <a:gd name="connsiteY26" fmla="*/ 417677 h 606439"/>
                <a:gd name="connsiteX27" fmla="*/ 208591 w 607356"/>
                <a:gd name="connsiteY27" fmla="*/ 398147 h 606439"/>
                <a:gd name="connsiteX28" fmla="*/ 189040 w 607356"/>
                <a:gd name="connsiteY28" fmla="*/ 384370 h 606439"/>
                <a:gd name="connsiteX29" fmla="*/ 202875 w 607356"/>
                <a:gd name="connsiteY29" fmla="*/ 398147 h 606439"/>
                <a:gd name="connsiteX30" fmla="*/ 183263 w 607356"/>
                <a:gd name="connsiteY30" fmla="*/ 417677 h 606439"/>
                <a:gd name="connsiteX31" fmla="*/ 169427 w 607356"/>
                <a:gd name="connsiteY31" fmla="*/ 403900 h 606439"/>
                <a:gd name="connsiteX32" fmla="*/ 58746 w 607356"/>
                <a:gd name="connsiteY32" fmla="*/ 381488 h 606439"/>
                <a:gd name="connsiteX33" fmla="*/ 58746 w 607356"/>
                <a:gd name="connsiteY33" fmla="*/ 430460 h 606439"/>
                <a:gd name="connsiteX34" fmla="*/ 97910 w 607356"/>
                <a:gd name="connsiteY34" fmla="*/ 430460 h 606439"/>
                <a:gd name="connsiteX35" fmla="*/ 97910 w 607356"/>
                <a:gd name="connsiteY35" fmla="*/ 381488 h 606439"/>
                <a:gd name="connsiteX36" fmla="*/ 205738 w 607356"/>
                <a:gd name="connsiteY36" fmla="*/ 371749 h 606439"/>
                <a:gd name="connsiteX37" fmla="*/ 156695 w 607356"/>
                <a:gd name="connsiteY37" fmla="*/ 420565 h 606439"/>
                <a:gd name="connsiteX38" fmla="*/ 205738 w 607356"/>
                <a:gd name="connsiteY38" fmla="*/ 469532 h 606439"/>
                <a:gd name="connsiteX39" fmla="*/ 254629 w 607356"/>
                <a:gd name="connsiteY39" fmla="*/ 420565 h 606439"/>
                <a:gd name="connsiteX40" fmla="*/ 205738 w 607356"/>
                <a:gd name="connsiteY40" fmla="*/ 371749 h 606439"/>
                <a:gd name="connsiteX41" fmla="*/ 39164 w 607356"/>
                <a:gd name="connsiteY41" fmla="*/ 361930 h 606439"/>
                <a:gd name="connsiteX42" fmla="*/ 117492 w 607356"/>
                <a:gd name="connsiteY42" fmla="*/ 361930 h 606439"/>
                <a:gd name="connsiteX43" fmla="*/ 117492 w 607356"/>
                <a:gd name="connsiteY43" fmla="*/ 479280 h 606439"/>
                <a:gd name="connsiteX44" fmla="*/ 39164 w 607356"/>
                <a:gd name="connsiteY44" fmla="*/ 479280 h 606439"/>
                <a:gd name="connsiteX45" fmla="*/ 205738 w 607356"/>
                <a:gd name="connsiteY45" fmla="*/ 352192 h 606439"/>
                <a:gd name="connsiteX46" fmla="*/ 274216 w 607356"/>
                <a:gd name="connsiteY46" fmla="*/ 420565 h 606439"/>
                <a:gd name="connsiteX47" fmla="*/ 205738 w 607356"/>
                <a:gd name="connsiteY47" fmla="*/ 489089 h 606439"/>
                <a:gd name="connsiteX48" fmla="*/ 137108 w 607356"/>
                <a:gd name="connsiteY48" fmla="*/ 420565 h 606439"/>
                <a:gd name="connsiteX49" fmla="*/ 205738 w 607356"/>
                <a:gd name="connsiteY49" fmla="*/ 352192 h 606439"/>
                <a:gd name="connsiteX50" fmla="*/ 58746 w 607356"/>
                <a:gd name="connsiteY50" fmla="*/ 293353 h 606439"/>
                <a:gd name="connsiteX51" fmla="*/ 58746 w 607356"/>
                <a:gd name="connsiteY51" fmla="*/ 303208 h 606439"/>
                <a:gd name="connsiteX52" fmla="*/ 97910 w 607356"/>
                <a:gd name="connsiteY52" fmla="*/ 303208 h 606439"/>
                <a:gd name="connsiteX53" fmla="*/ 97910 w 607356"/>
                <a:gd name="connsiteY53" fmla="*/ 293353 h 606439"/>
                <a:gd name="connsiteX54" fmla="*/ 195889 w 607356"/>
                <a:gd name="connsiteY54" fmla="*/ 283673 h 606439"/>
                <a:gd name="connsiteX55" fmla="*/ 215436 w 607356"/>
                <a:gd name="connsiteY55" fmla="*/ 283673 h 606439"/>
                <a:gd name="connsiteX56" fmla="*/ 215436 w 607356"/>
                <a:gd name="connsiteY56" fmla="*/ 303220 h 606439"/>
                <a:gd name="connsiteX57" fmla="*/ 195889 w 607356"/>
                <a:gd name="connsiteY57" fmla="*/ 303220 h 606439"/>
                <a:gd name="connsiteX58" fmla="*/ 222427 w 607356"/>
                <a:gd name="connsiteY58" fmla="*/ 227856 h 606439"/>
                <a:gd name="connsiteX59" fmla="*/ 242039 w 607356"/>
                <a:gd name="connsiteY59" fmla="*/ 247427 h 606439"/>
                <a:gd name="connsiteX60" fmla="*/ 228204 w 607356"/>
                <a:gd name="connsiteY60" fmla="*/ 261233 h 606439"/>
                <a:gd name="connsiteX61" fmla="*/ 208591 w 607356"/>
                <a:gd name="connsiteY61" fmla="*/ 241662 h 606439"/>
                <a:gd name="connsiteX62" fmla="*/ 189040 w 607356"/>
                <a:gd name="connsiteY62" fmla="*/ 227856 h 606439"/>
                <a:gd name="connsiteX63" fmla="*/ 202875 w 607356"/>
                <a:gd name="connsiteY63" fmla="*/ 241662 h 606439"/>
                <a:gd name="connsiteX64" fmla="*/ 183263 w 607356"/>
                <a:gd name="connsiteY64" fmla="*/ 261233 h 606439"/>
                <a:gd name="connsiteX65" fmla="*/ 169427 w 607356"/>
                <a:gd name="connsiteY65" fmla="*/ 247427 h 606439"/>
                <a:gd name="connsiteX66" fmla="*/ 58746 w 607356"/>
                <a:gd name="connsiteY66" fmla="*/ 224974 h 606439"/>
                <a:gd name="connsiteX67" fmla="*/ 58746 w 607356"/>
                <a:gd name="connsiteY67" fmla="*/ 273794 h 606439"/>
                <a:gd name="connsiteX68" fmla="*/ 97910 w 607356"/>
                <a:gd name="connsiteY68" fmla="*/ 273794 h 606439"/>
                <a:gd name="connsiteX69" fmla="*/ 97910 w 607356"/>
                <a:gd name="connsiteY69" fmla="*/ 224974 h 606439"/>
                <a:gd name="connsiteX70" fmla="*/ 205738 w 607356"/>
                <a:gd name="connsiteY70" fmla="*/ 215162 h 606439"/>
                <a:gd name="connsiteX71" fmla="*/ 156695 w 607356"/>
                <a:gd name="connsiteY71" fmla="*/ 264126 h 606439"/>
                <a:gd name="connsiteX72" fmla="*/ 205738 w 607356"/>
                <a:gd name="connsiteY72" fmla="*/ 313090 h 606439"/>
                <a:gd name="connsiteX73" fmla="*/ 254629 w 607356"/>
                <a:gd name="connsiteY73" fmla="*/ 264126 h 606439"/>
                <a:gd name="connsiteX74" fmla="*/ 205738 w 607356"/>
                <a:gd name="connsiteY74" fmla="*/ 215162 h 606439"/>
                <a:gd name="connsiteX75" fmla="*/ 39164 w 607356"/>
                <a:gd name="connsiteY75" fmla="*/ 205416 h 606439"/>
                <a:gd name="connsiteX76" fmla="*/ 117492 w 607356"/>
                <a:gd name="connsiteY76" fmla="*/ 205416 h 606439"/>
                <a:gd name="connsiteX77" fmla="*/ 117492 w 607356"/>
                <a:gd name="connsiteY77" fmla="*/ 322766 h 606439"/>
                <a:gd name="connsiteX78" fmla="*/ 39164 w 607356"/>
                <a:gd name="connsiteY78" fmla="*/ 322766 h 606439"/>
                <a:gd name="connsiteX79" fmla="*/ 205738 w 607356"/>
                <a:gd name="connsiteY79" fmla="*/ 195607 h 606439"/>
                <a:gd name="connsiteX80" fmla="*/ 274216 w 607356"/>
                <a:gd name="connsiteY80" fmla="*/ 264126 h 606439"/>
                <a:gd name="connsiteX81" fmla="*/ 205738 w 607356"/>
                <a:gd name="connsiteY81" fmla="*/ 332645 h 606439"/>
                <a:gd name="connsiteX82" fmla="*/ 137108 w 607356"/>
                <a:gd name="connsiteY82" fmla="*/ 264126 h 606439"/>
                <a:gd name="connsiteX83" fmla="*/ 205738 w 607356"/>
                <a:gd name="connsiteY83" fmla="*/ 195607 h 606439"/>
                <a:gd name="connsiteX84" fmla="*/ 58746 w 607356"/>
                <a:gd name="connsiteY84" fmla="*/ 136909 h 606439"/>
                <a:gd name="connsiteX85" fmla="*/ 58746 w 607356"/>
                <a:gd name="connsiteY85" fmla="*/ 146764 h 606439"/>
                <a:gd name="connsiteX86" fmla="*/ 97910 w 607356"/>
                <a:gd name="connsiteY86" fmla="*/ 146764 h 606439"/>
                <a:gd name="connsiteX87" fmla="*/ 97910 w 607356"/>
                <a:gd name="connsiteY87" fmla="*/ 136909 h 606439"/>
                <a:gd name="connsiteX88" fmla="*/ 195889 w 607356"/>
                <a:gd name="connsiteY88" fmla="*/ 127229 h 606439"/>
                <a:gd name="connsiteX89" fmla="*/ 215436 w 607356"/>
                <a:gd name="connsiteY89" fmla="*/ 127229 h 606439"/>
                <a:gd name="connsiteX90" fmla="*/ 215436 w 607356"/>
                <a:gd name="connsiteY90" fmla="*/ 146776 h 606439"/>
                <a:gd name="connsiteX91" fmla="*/ 195889 w 607356"/>
                <a:gd name="connsiteY91" fmla="*/ 146776 h 606439"/>
                <a:gd name="connsiteX92" fmla="*/ 222427 w 607356"/>
                <a:gd name="connsiteY92" fmla="*/ 71412 h 606439"/>
                <a:gd name="connsiteX93" fmla="*/ 242039 w 607356"/>
                <a:gd name="connsiteY93" fmla="*/ 90983 h 606439"/>
                <a:gd name="connsiteX94" fmla="*/ 228204 w 607356"/>
                <a:gd name="connsiteY94" fmla="*/ 104789 h 606439"/>
                <a:gd name="connsiteX95" fmla="*/ 208591 w 607356"/>
                <a:gd name="connsiteY95" fmla="*/ 85218 h 606439"/>
                <a:gd name="connsiteX96" fmla="*/ 189040 w 607356"/>
                <a:gd name="connsiteY96" fmla="*/ 71412 h 606439"/>
                <a:gd name="connsiteX97" fmla="*/ 202875 w 607356"/>
                <a:gd name="connsiteY97" fmla="*/ 85218 h 606439"/>
                <a:gd name="connsiteX98" fmla="*/ 183263 w 607356"/>
                <a:gd name="connsiteY98" fmla="*/ 104789 h 606439"/>
                <a:gd name="connsiteX99" fmla="*/ 169427 w 607356"/>
                <a:gd name="connsiteY99" fmla="*/ 90983 h 606439"/>
                <a:gd name="connsiteX100" fmla="*/ 58746 w 607356"/>
                <a:gd name="connsiteY100" fmla="*/ 68530 h 606439"/>
                <a:gd name="connsiteX101" fmla="*/ 58746 w 607356"/>
                <a:gd name="connsiteY101" fmla="*/ 117350 h 606439"/>
                <a:gd name="connsiteX102" fmla="*/ 97910 w 607356"/>
                <a:gd name="connsiteY102" fmla="*/ 117350 h 606439"/>
                <a:gd name="connsiteX103" fmla="*/ 97910 w 607356"/>
                <a:gd name="connsiteY103" fmla="*/ 68530 h 606439"/>
                <a:gd name="connsiteX104" fmla="*/ 205738 w 607356"/>
                <a:gd name="connsiteY104" fmla="*/ 58650 h 606439"/>
                <a:gd name="connsiteX105" fmla="*/ 156695 w 607356"/>
                <a:gd name="connsiteY105" fmla="*/ 107617 h 606439"/>
                <a:gd name="connsiteX106" fmla="*/ 205738 w 607356"/>
                <a:gd name="connsiteY106" fmla="*/ 156433 h 606439"/>
                <a:gd name="connsiteX107" fmla="*/ 254629 w 607356"/>
                <a:gd name="connsiteY107" fmla="*/ 107617 h 606439"/>
                <a:gd name="connsiteX108" fmla="*/ 205738 w 607356"/>
                <a:gd name="connsiteY108" fmla="*/ 58650 h 606439"/>
                <a:gd name="connsiteX109" fmla="*/ 39164 w 607356"/>
                <a:gd name="connsiteY109" fmla="*/ 48972 h 606439"/>
                <a:gd name="connsiteX110" fmla="*/ 117492 w 607356"/>
                <a:gd name="connsiteY110" fmla="*/ 48972 h 606439"/>
                <a:gd name="connsiteX111" fmla="*/ 117492 w 607356"/>
                <a:gd name="connsiteY111" fmla="*/ 166322 h 606439"/>
                <a:gd name="connsiteX112" fmla="*/ 39164 w 607356"/>
                <a:gd name="connsiteY112" fmla="*/ 166322 h 606439"/>
                <a:gd name="connsiteX113" fmla="*/ 205738 w 607356"/>
                <a:gd name="connsiteY113" fmla="*/ 39093 h 606439"/>
                <a:gd name="connsiteX114" fmla="*/ 274216 w 607356"/>
                <a:gd name="connsiteY114" fmla="*/ 107617 h 606439"/>
                <a:gd name="connsiteX115" fmla="*/ 205738 w 607356"/>
                <a:gd name="connsiteY115" fmla="*/ 175990 h 606439"/>
                <a:gd name="connsiteX116" fmla="*/ 137108 w 607356"/>
                <a:gd name="connsiteY116" fmla="*/ 107617 h 606439"/>
                <a:gd name="connsiteX117" fmla="*/ 205738 w 607356"/>
                <a:gd name="connsiteY117" fmla="*/ 39093 h 606439"/>
                <a:gd name="connsiteX118" fmla="*/ 19587 w 607356"/>
                <a:gd name="connsiteY118" fmla="*/ 19558 h 606439"/>
                <a:gd name="connsiteX119" fmla="*/ 19587 w 607356"/>
                <a:gd name="connsiteY119" fmla="*/ 508651 h 606439"/>
                <a:gd name="connsiteX120" fmla="*/ 107806 w 607356"/>
                <a:gd name="connsiteY120" fmla="*/ 508651 h 606439"/>
                <a:gd name="connsiteX121" fmla="*/ 205742 w 607356"/>
                <a:gd name="connsiteY121" fmla="*/ 508651 h 606439"/>
                <a:gd name="connsiteX122" fmla="*/ 293961 w 607356"/>
                <a:gd name="connsiteY122" fmla="*/ 508651 h 606439"/>
                <a:gd name="connsiteX123" fmla="*/ 293961 w 607356"/>
                <a:gd name="connsiteY123" fmla="*/ 19558 h 606439"/>
                <a:gd name="connsiteX124" fmla="*/ 19587 w 607356"/>
                <a:gd name="connsiteY124" fmla="*/ 0 h 606439"/>
                <a:gd name="connsiteX125" fmla="*/ 293809 w 607356"/>
                <a:gd name="connsiteY125" fmla="*/ 0 h 606439"/>
                <a:gd name="connsiteX126" fmla="*/ 313548 w 607356"/>
                <a:gd name="connsiteY126" fmla="*/ 19558 h 606439"/>
                <a:gd name="connsiteX127" fmla="*/ 313548 w 607356"/>
                <a:gd name="connsiteY127" fmla="*/ 508651 h 606439"/>
                <a:gd name="connsiteX128" fmla="*/ 293809 w 607356"/>
                <a:gd name="connsiteY128" fmla="*/ 528208 h 606439"/>
                <a:gd name="connsiteX129" fmla="*/ 205742 w 607356"/>
                <a:gd name="connsiteY129" fmla="*/ 528208 h 606439"/>
                <a:gd name="connsiteX130" fmla="*/ 205742 w 607356"/>
                <a:gd name="connsiteY130" fmla="*/ 547766 h 606439"/>
                <a:gd name="connsiteX131" fmla="*/ 186155 w 607356"/>
                <a:gd name="connsiteY131" fmla="*/ 567324 h 606439"/>
                <a:gd name="connsiteX132" fmla="*/ 166568 w 607356"/>
                <a:gd name="connsiteY132" fmla="*/ 567324 h 606439"/>
                <a:gd name="connsiteX133" fmla="*/ 186155 w 607356"/>
                <a:gd name="connsiteY133" fmla="*/ 586881 h 606439"/>
                <a:gd name="connsiteX134" fmla="*/ 362440 w 607356"/>
                <a:gd name="connsiteY134" fmla="*/ 586881 h 606439"/>
                <a:gd name="connsiteX135" fmla="*/ 382027 w 607356"/>
                <a:gd name="connsiteY135" fmla="*/ 567324 h 606439"/>
                <a:gd name="connsiteX136" fmla="*/ 382027 w 607356"/>
                <a:gd name="connsiteY136" fmla="*/ 39115 h 606439"/>
                <a:gd name="connsiteX137" fmla="*/ 421202 w 607356"/>
                <a:gd name="connsiteY137" fmla="*/ 0 h 606439"/>
                <a:gd name="connsiteX138" fmla="*/ 509420 w 607356"/>
                <a:gd name="connsiteY138" fmla="*/ 0 h 606439"/>
                <a:gd name="connsiteX139" fmla="*/ 548595 w 607356"/>
                <a:gd name="connsiteY139" fmla="*/ 39115 h 606439"/>
                <a:gd name="connsiteX140" fmla="*/ 548595 w 607356"/>
                <a:gd name="connsiteY140" fmla="*/ 411620 h 606439"/>
                <a:gd name="connsiteX141" fmla="*/ 597639 w 607356"/>
                <a:gd name="connsiteY141" fmla="*/ 469535 h 606439"/>
                <a:gd name="connsiteX142" fmla="*/ 597639 w 607356"/>
                <a:gd name="connsiteY142" fmla="*/ 506528 h 606439"/>
                <a:gd name="connsiteX143" fmla="*/ 607356 w 607356"/>
                <a:gd name="connsiteY143" fmla="*/ 528208 h 606439"/>
                <a:gd name="connsiteX144" fmla="*/ 577899 w 607356"/>
                <a:gd name="connsiteY144" fmla="*/ 557469 h 606439"/>
                <a:gd name="connsiteX145" fmla="*/ 577899 w 607356"/>
                <a:gd name="connsiteY145" fmla="*/ 606439 h 606439"/>
                <a:gd name="connsiteX146" fmla="*/ 558312 w 607356"/>
                <a:gd name="connsiteY146" fmla="*/ 606439 h 606439"/>
                <a:gd name="connsiteX147" fmla="*/ 558312 w 607356"/>
                <a:gd name="connsiteY147" fmla="*/ 557469 h 606439"/>
                <a:gd name="connsiteX148" fmla="*/ 519138 w 607356"/>
                <a:gd name="connsiteY148" fmla="*/ 557469 h 606439"/>
                <a:gd name="connsiteX149" fmla="*/ 519138 w 607356"/>
                <a:gd name="connsiteY149" fmla="*/ 606439 h 606439"/>
                <a:gd name="connsiteX150" fmla="*/ 499551 w 607356"/>
                <a:gd name="connsiteY150" fmla="*/ 606439 h 606439"/>
                <a:gd name="connsiteX151" fmla="*/ 499551 w 607356"/>
                <a:gd name="connsiteY151" fmla="*/ 557469 h 606439"/>
                <a:gd name="connsiteX152" fmla="*/ 470246 w 607356"/>
                <a:gd name="connsiteY152" fmla="*/ 528208 h 606439"/>
                <a:gd name="connsiteX153" fmla="*/ 479963 w 607356"/>
                <a:gd name="connsiteY153" fmla="*/ 506528 h 606439"/>
                <a:gd name="connsiteX154" fmla="*/ 479963 w 607356"/>
                <a:gd name="connsiteY154" fmla="*/ 469535 h 606439"/>
                <a:gd name="connsiteX155" fmla="*/ 529007 w 607356"/>
                <a:gd name="connsiteY155" fmla="*/ 411620 h 606439"/>
                <a:gd name="connsiteX156" fmla="*/ 529007 w 607356"/>
                <a:gd name="connsiteY156" fmla="*/ 39115 h 606439"/>
                <a:gd name="connsiteX157" fmla="*/ 509420 w 607356"/>
                <a:gd name="connsiteY157" fmla="*/ 19558 h 606439"/>
                <a:gd name="connsiteX158" fmla="*/ 421202 w 607356"/>
                <a:gd name="connsiteY158" fmla="*/ 19558 h 606439"/>
                <a:gd name="connsiteX159" fmla="*/ 401614 w 607356"/>
                <a:gd name="connsiteY159" fmla="*/ 39115 h 606439"/>
                <a:gd name="connsiteX160" fmla="*/ 401614 w 607356"/>
                <a:gd name="connsiteY160" fmla="*/ 567324 h 606439"/>
                <a:gd name="connsiteX161" fmla="*/ 362440 w 607356"/>
                <a:gd name="connsiteY161" fmla="*/ 606439 h 606439"/>
                <a:gd name="connsiteX162" fmla="*/ 186155 w 607356"/>
                <a:gd name="connsiteY162" fmla="*/ 606439 h 606439"/>
                <a:gd name="connsiteX163" fmla="*/ 146980 w 607356"/>
                <a:gd name="connsiteY163" fmla="*/ 567324 h 606439"/>
                <a:gd name="connsiteX164" fmla="*/ 127393 w 607356"/>
                <a:gd name="connsiteY164" fmla="*/ 567324 h 606439"/>
                <a:gd name="connsiteX165" fmla="*/ 107806 w 607356"/>
                <a:gd name="connsiteY165" fmla="*/ 547766 h 606439"/>
                <a:gd name="connsiteX166" fmla="*/ 107806 w 607356"/>
                <a:gd name="connsiteY166" fmla="*/ 528208 h 606439"/>
                <a:gd name="connsiteX167" fmla="*/ 19587 w 607356"/>
                <a:gd name="connsiteY167" fmla="*/ 528208 h 606439"/>
                <a:gd name="connsiteX168" fmla="*/ 0 w 607356"/>
                <a:gd name="connsiteY168" fmla="*/ 508651 h 606439"/>
                <a:gd name="connsiteX169" fmla="*/ 0 w 607356"/>
                <a:gd name="connsiteY169" fmla="*/ 19558 h 606439"/>
                <a:gd name="connsiteX170" fmla="*/ 19587 w 607356"/>
                <a:gd name="connsiteY170" fmla="*/ 0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607356" h="606439">
                  <a:moveTo>
                    <a:pt x="127393" y="528208"/>
                  </a:moveTo>
                  <a:lnTo>
                    <a:pt x="127393" y="547766"/>
                  </a:lnTo>
                  <a:lnTo>
                    <a:pt x="186155" y="547766"/>
                  </a:lnTo>
                  <a:lnTo>
                    <a:pt x="186155" y="528208"/>
                  </a:lnTo>
                  <a:close/>
                  <a:moveTo>
                    <a:pt x="499551" y="518354"/>
                  </a:moveTo>
                  <a:cubicBezTo>
                    <a:pt x="494236" y="518354"/>
                    <a:pt x="489833" y="522750"/>
                    <a:pt x="489833" y="528208"/>
                  </a:cubicBezTo>
                  <a:cubicBezTo>
                    <a:pt x="489833" y="533515"/>
                    <a:pt x="494236" y="537911"/>
                    <a:pt x="499551" y="537911"/>
                  </a:cubicBezTo>
                  <a:lnTo>
                    <a:pt x="577899" y="537911"/>
                  </a:lnTo>
                  <a:cubicBezTo>
                    <a:pt x="583366" y="537911"/>
                    <a:pt x="587769" y="533515"/>
                    <a:pt x="587769" y="528208"/>
                  </a:cubicBezTo>
                  <a:cubicBezTo>
                    <a:pt x="587769" y="522750"/>
                    <a:pt x="583366" y="518354"/>
                    <a:pt x="577899" y="518354"/>
                  </a:cubicBezTo>
                  <a:close/>
                  <a:moveTo>
                    <a:pt x="58746" y="450018"/>
                  </a:moveTo>
                  <a:lnTo>
                    <a:pt x="58746" y="459722"/>
                  </a:lnTo>
                  <a:lnTo>
                    <a:pt x="97910" y="459722"/>
                  </a:lnTo>
                  <a:lnTo>
                    <a:pt x="97910" y="450018"/>
                  </a:lnTo>
                  <a:close/>
                  <a:moveTo>
                    <a:pt x="195889" y="440116"/>
                  </a:moveTo>
                  <a:lnTo>
                    <a:pt x="215436" y="440116"/>
                  </a:lnTo>
                  <a:lnTo>
                    <a:pt x="215436" y="459663"/>
                  </a:lnTo>
                  <a:lnTo>
                    <a:pt x="195889" y="459663"/>
                  </a:lnTo>
                  <a:close/>
                  <a:moveTo>
                    <a:pt x="538725" y="430420"/>
                  </a:moveTo>
                  <a:cubicBezTo>
                    <a:pt x="517164" y="430420"/>
                    <a:pt x="499551" y="447855"/>
                    <a:pt x="499551" y="469535"/>
                  </a:cubicBezTo>
                  <a:lnTo>
                    <a:pt x="499551" y="498796"/>
                  </a:lnTo>
                  <a:lnTo>
                    <a:pt x="577899" y="498796"/>
                  </a:lnTo>
                  <a:lnTo>
                    <a:pt x="577899" y="469535"/>
                  </a:lnTo>
                  <a:cubicBezTo>
                    <a:pt x="577899" y="447855"/>
                    <a:pt x="560438" y="430420"/>
                    <a:pt x="538725" y="430420"/>
                  </a:cubicBezTo>
                  <a:close/>
                  <a:moveTo>
                    <a:pt x="222427" y="384370"/>
                  </a:moveTo>
                  <a:lnTo>
                    <a:pt x="242039" y="403900"/>
                  </a:lnTo>
                  <a:lnTo>
                    <a:pt x="228204" y="417677"/>
                  </a:lnTo>
                  <a:lnTo>
                    <a:pt x="208591" y="398147"/>
                  </a:lnTo>
                  <a:close/>
                  <a:moveTo>
                    <a:pt x="189040" y="384370"/>
                  </a:moveTo>
                  <a:lnTo>
                    <a:pt x="202875" y="398147"/>
                  </a:lnTo>
                  <a:lnTo>
                    <a:pt x="183263" y="417677"/>
                  </a:lnTo>
                  <a:lnTo>
                    <a:pt x="169427" y="403900"/>
                  </a:lnTo>
                  <a:close/>
                  <a:moveTo>
                    <a:pt x="58746" y="381488"/>
                  </a:moveTo>
                  <a:lnTo>
                    <a:pt x="58746" y="430460"/>
                  </a:lnTo>
                  <a:lnTo>
                    <a:pt x="97910" y="430460"/>
                  </a:lnTo>
                  <a:lnTo>
                    <a:pt x="97910" y="381488"/>
                  </a:lnTo>
                  <a:close/>
                  <a:moveTo>
                    <a:pt x="205738" y="371749"/>
                  </a:moveTo>
                  <a:cubicBezTo>
                    <a:pt x="178711" y="371749"/>
                    <a:pt x="156695" y="393579"/>
                    <a:pt x="156695" y="420565"/>
                  </a:cubicBezTo>
                  <a:cubicBezTo>
                    <a:pt x="156695" y="447550"/>
                    <a:pt x="178711" y="469532"/>
                    <a:pt x="205738" y="469532"/>
                  </a:cubicBezTo>
                  <a:cubicBezTo>
                    <a:pt x="232765" y="469532"/>
                    <a:pt x="254629" y="447550"/>
                    <a:pt x="254629" y="420565"/>
                  </a:cubicBezTo>
                  <a:cubicBezTo>
                    <a:pt x="254629" y="393579"/>
                    <a:pt x="232765" y="371749"/>
                    <a:pt x="205738" y="371749"/>
                  </a:cubicBezTo>
                  <a:close/>
                  <a:moveTo>
                    <a:pt x="39164" y="361930"/>
                  </a:moveTo>
                  <a:lnTo>
                    <a:pt x="117492" y="361930"/>
                  </a:lnTo>
                  <a:lnTo>
                    <a:pt x="117492" y="479280"/>
                  </a:lnTo>
                  <a:lnTo>
                    <a:pt x="39164" y="479280"/>
                  </a:lnTo>
                  <a:close/>
                  <a:moveTo>
                    <a:pt x="205738" y="352192"/>
                  </a:moveTo>
                  <a:cubicBezTo>
                    <a:pt x="243545" y="352192"/>
                    <a:pt x="274216" y="382816"/>
                    <a:pt x="274216" y="420565"/>
                  </a:cubicBezTo>
                  <a:cubicBezTo>
                    <a:pt x="274216" y="458314"/>
                    <a:pt x="243545" y="489089"/>
                    <a:pt x="205738" y="489089"/>
                  </a:cubicBezTo>
                  <a:cubicBezTo>
                    <a:pt x="167931" y="489089"/>
                    <a:pt x="137108" y="458314"/>
                    <a:pt x="137108" y="420565"/>
                  </a:cubicBezTo>
                  <a:cubicBezTo>
                    <a:pt x="137108" y="382816"/>
                    <a:pt x="167931" y="352192"/>
                    <a:pt x="205738" y="352192"/>
                  </a:cubicBezTo>
                  <a:close/>
                  <a:moveTo>
                    <a:pt x="58746" y="293353"/>
                  </a:moveTo>
                  <a:lnTo>
                    <a:pt x="58746" y="303208"/>
                  </a:lnTo>
                  <a:lnTo>
                    <a:pt x="97910" y="303208"/>
                  </a:lnTo>
                  <a:lnTo>
                    <a:pt x="97910" y="293353"/>
                  </a:lnTo>
                  <a:close/>
                  <a:moveTo>
                    <a:pt x="195889" y="283673"/>
                  </a:moveTo>
                  <a:lnTo>
                    <a:pt x="215436" y="283673"/>
                  </a:lnTo>
                  <a:lnTo>
                    <a:pt x="215436" y="303220"/>
                  </a:lnTo>
                  <a:lnTo>
                    <a:pt x="195889" y="303220"/>
                  </a:lnTo>
                  <a:close/>
                  <a:moveTo>
                    <a:pt x="222427" y="227856"/>
                  </a:moveTo>
                  <a:lnTo>
                    <a:pt x="242039" y="247427"/>
                  </a:lnTo>
                  <a:lnTo>
                    <a:pt x="228204" y="261233"/>
                  </a:lnTo>
                  <a:lnTo>
                    <a:pt x="208591" y="241662"/>
                  </a:lnTo>
                  <a:close/>
                  <a:moveTo>
                    <a:pt x="189040" y="227856"/>
                  </a:moveTo>
                  <a:lnTo>
                    <a:pt x="202875" y="241662"/>
                  </a:lnTo>
                  <a:lnTo>
                    <a:pt x="183263" y="261233"/>
                  </a:lnTo>
                  <a:lnTo>
                    <a:pt x="169427" y="247427"/>
                  </a:lnTo>
                  <a:close/>
                  <a:moveTo>
                    <a:pt x="58746" y="224974"/>
                  </a:moveTo>
                  <a:lnTo>
                    <a:pt x="58746" y="273794"/>
                  </a:lnTo>
                  <a:lnTo>
                    <a:pt x="97910" y="273794"/>
                  </a:lnTo>
                  <a:lnTo>
                    <a:pt x="97910" y="224974"/>
                  </a:lnTo>
                  <a:close/>
                  <a:moveTo>
                    <a:pt x="205738" y="215162"/>
                  </a:moveTo>
                  <a:cubicBezTo>
                    <a:pt x="178711" y="215162"/>
                    <a:pt x="156695" y="237143"/>
                    <a:pt x="156695" y="264126"/>
                  </a:cubicBezTo>
                  <a:cubicBezTo>
                    <a:pt x="156695" y="291109"/>
                    <a:pt x="178711" y="313090"/>
                    <a:pt x="205738" y="313090"/>
                  </a:cubicBezTo>
                  <a:cubicBezTo>
                    <a:pt x="232765" y="313090"/>
                    <a:pt x="254629" y="291109"/>
                    <a:pt x="254629" y="264126"/>
                  </a:cubicBezTo>
                  <a:cubicBezTo>
                    <a:pt x="254629" y="237143"/>
                    <a:pt x="232765" y="215162"/>
                    <a:pt x="205738" y="215162"/>
                  </a:cubicBezTo>
                  <a:close/>
                  <a:moveTo>
                    <a:pt x="39164" y="205416"/>
                  </a:moveTo>
                  <a:lnTo>
                    <a:pt x="117492" y="205416"/>
                  </a:lnTo>
                  <a:lnTo>
                    <a:pt x="117492" y="322766"/>
                  </a:lnTo>
                  <a:lnTo>
                    <a:pt x="39164" y="322766"/>
                  </a:lnTo>
                  <a:close/>
                  <a:moveTo>
                    <a:pt x="205738" y="195607"/>
                  </a:moveTo>
                  <a:cubicBezTo>
                    <a:pt x="243545" y="195607"/>
                    <a:pt x="274216" y="226380"/>
                    <a:pt x="274216" y="264126"/>
                  </a:cubicBezTo>
                  <a:cubicBezTo>
                    <a:pt x="274216" y="301872"/>
                    <a:pt x="243545" y="332645"/>
                    <a:pt x="205738" y="332645"/>
                  </a:cubicBezTo>
                  <a:cubicBezTo>
                    <a:pt x="167931" y="332645"/>
                    <a:pt x="137108" y="301872"/>
                    <a:pt x="137108" y="264126"/>
                  </a:cubicBezTo>
                  <a:cubicBezTo>
                    <a:pt x="137108" y="226380"/>
                    <a:pt x="167931" y="195607"/>
                    <a:pt x="205738" y="195607"/>
                  </a:cubicBezTo>
                  <a:close/>
                  <a:moveTo>
                    <a:pt x="58746" y="136909"/>
                  </a:moveTo>
                  <a:lnTo>
                    <a:pt x="58746" y="146764"/>
                  </a:lnTo>
                  <a:lnTo>
                    <a:pt x="97910" y="146764"/>
                  </a:lnTo>
                  <a:lnTo>
                    <a:pt x="97910" y="136909"/>
                  </a:lnTo>
                  <a:close/>
                  <a:moveTo>
                    <a:pt x="195889" y="127229"/>
                  </a:moveTo>
                  <a:lnTo>
                    <a:pt x="215436" y="127229"/>
                  </a:lnTo>
                  <a:lnTo>
                    <a:pt x="215436" y="146776"/>
                  </a:lnTo>
                  <a:lnTo>
                    <a:pt x="195889" y="146776"/>
                  </a:lnTo>
                  <a:close/>
                  <a:moveTo>
                    <a:pt x="222427" y="71412"/>
                  </a:moveTo>
                  <a:lnTo>
                    <a:pt x="242039" y="90983"/>
                  </a:lnTo>
                  <a:lnTo>
                    <a:pt x="228204" y="104789"/>
                  </a:lnTo>
                  <a:lnTo>
                    <a:pt x="208591" y="85218"/>
                  </a:lnTo>
                  <a:close/>
                  <a:moveTo>
                    <a:pt x="189040" y="71412"/>
                  </a:moveTo>
                  <a:lnTo>
                    <a:pt x="202875" y="85218"/>
                  </a:lnTo>
                  <a:lnTo>
                    <a:pt x="183263" y="104789"/>
                  </a:lnTo>
                  <a:lnTo>
                    <a:pt x="169427" y="90983"/>
                  </a:lnTo>
                  <a:close/>
                  <a:moveTo>
                    <a:pt x="58746" y="68530"/>
                  </a:moveTo>
                  <a:lnTo>
                    <a:pt x="58746" y="117350"/>
                  </a:lnTo>
                  <a:lnTo>
                    <a:pt x="97910" y="117350"/>
                  </a:lnTo>
                  <a:lnTo>
                    <a:pt x="97910" y="68530"/>
                  </a:lnTo>
                  <a:close/>
                  <a:moveTo>
                    <a:pt x="205738" y="58650"/>
                  </a:moveTo>
                  <a:cubicBezTo>
                    <a:pt x="178711" y="58650"/>
                    <a:pt x="156695" y="80632"/>
                    <a:pt x="156695" y="107617"/>
                  </a:cubicBezTo>
                  <a:cubicBezTo>
                    <a:pt x="156695" y="134603"/>
                    <a:pt x="178711" y="156433"/>
                    <a:pt x="205738" y="156433"/>
                  </a:cubicBezTo>
                  <a:cubicBezTo>
                    <a:pt x="232765" y="156433"/>
                    <a:pt x="254629" y="134603"/>
                    <a:pt x="254629" y="107617"/>
                  </a:cubicBezTo>
                  <a:cubicBezTo>
                    <a:pt x="254629" y="80632"/>
                    <a:pt x="232765" y="58650"/>
                    <a:pt x="205738" y="58650"/>
                  </a:cubicBezTo>
                  <a:close/>
                  <a:moveTo>
                    <a:pt x="39164" y="48972"/>
                  </a:moveTo>
                  <a:lnTo>
                    <a:pt x="117492" y="48972"/>
                  </a:lnTo>
                  <a:lnTo>
                    <a:pt x="117492" y="166322"/>
                  </a:lnTo>
                  <a:lnTo>
                    <a:pt x="39164" y="166322"/>
                  </a:lnTo>
                  <a:close/>
                  <a:moveTo>
                    <a:pt x="205738" y="39093"/>
                  </a:moveTo>
                  <a:cubicBezTo>
                    <a:pt x="243545" y="39093"/>
                    <a:pt x="274216" y="69868"/>
                    <a:pt x="274216" y="107617"/>
                  </a:cubicBezTo>
                  <a:cubicBezTo>
                    <a:pt x="274216" y="145366"/>
                    <a:pt x="243545" y="175990"/>
                    <a:pt x="205738" y="175990"/>
                  </a:cubicBezTo>
                  <a:cubicBezTo>
                    <a:pt x="167931" y="175990"/>
                    <a:pt x="137108" y="145366"/>
                    <a:pt x="137108" y="107617"/>
                  </a:cubicBezTo>
                  <a:cubicBezTo>
                    <a:pt x="137108" y="69868"/>
                    <a:pt x="167931" y="39093"/>
                    <a:pt x="205738" y="39093"/>
                  </a:cubicBezTo>
                  <a:close/>
                  <a:moveTo>
                    <a:pt x="19587" y="19558"/>
                  </a:moveTo>
                  <a:lnTo>
                    <a:pt x="19587" y="508651"/>
                  </a:lnTo>
                  <a:lnTo>
                    <a:pt x="107806" y="508651"/>
                  </a:lnTo>
                  <a:lnTo>
                    <a:pt x="205742" y="508651"/>
                  </a:lnTo>
                  <a:lnTo>
                    <a:pt x="293961" y="508651"/>
                  </a:lnTo>
                  <a:lnTo>
                    <a:pt x="293961" y="19558"/>
                  </a:lnTo>
                  <a:close/>
                  <a:moveTo>
                    <a:pt x="19587" y="0"/>
                  </a:moveTo>
                  <a:lnTo>
                    <a:pt x="293809" y="0"/>
                  </a:lnTo>
                  <a:cubicBezTo>
                    <a:pt x="304741" y="0"/>
                    <a:pt x="313548" y="8793"/>
                    <a:pt x="313548" y="19558"/>
                  </a:cubicBezTo>
                  <a:lnTo>
                    <a:pt x="313548" y="508651"/>
                  </a:lnTo>
                  <a:cubicBezTo>
                    <a:pt x="313548" y="519415"/>
                    <a:pt x="304741" y="528208"/>
                    <a:pt x="293809" y="528208"/>
                  </a:cubicBezTo>
                  <a:lnTo>
                    <a:pt x="205742" y="528208"/>
                  </a:lnTo>
                  <a:lnTo>
                    <a:pt x="205742" y="547766"/>
                  </a:lnTo>
                  <a:cubicBezTo>
                    <a:pt x="205742" y="558530"/>
                    <a:pt x="196935" y="567324"/>
                    <a:pt x="186155" y="567324"/>
                  </a:cubicBezTo>
                  <a:lnTo>
                    <a:pt x="166568" y="567324"/>
                  </a:lnTo>
                  <a:cubicBezTo>
                    <a:pt x="166568" y="578088"/>
                    <a:pt x="175374" y="586881"/>
                    <a:pt x="186155" y="586881"/>
                  </a:cubicBezTo>
                  <a:lnTo>
                    <a:pt x="362440" y="586881"/>
                  </a:lnTo>
                  <a:cubicBezTo>
                    <a:pt x="373220" y="586881"/>
                    <a:pt x="382027" y="578088"/>
                    <a:pt x="382027" y="567324"/>
                  </a:cubicBezTo>
                  <a:lnTo>
                    <a:pt x="382027" y="39115"/>
                  </a:lnTo>
                  <a:cubicBezTo>
                    <a:pt x="382027" y="17587"/>
                    <a:pt x="399640" y="0"/>
                    <a:pt x="421202" y="0"/>
                  </a:cubicBezTo>
                  <a:lnTo>
                    <a:pt x="509420" y="0"/>
                  </a:lnTo>
                  <a:cubicBezTo>
                    <a:pt x="530981" y="0"/>
                    <a:pt x="548595" y="17587"/>
                    <a:pt x="548595" y="39115"/>
                  </a:cubicBezTo>
                  <a:lnTo>
                    <a:pt x="548595" y="411620"/>
                  </a:lnTo>
                  <a:cubicBezTo>
                    <a:pt x="576381" y="416320"/>
                    <a:pt x="597639" y="440426"/>
                    <a:pt x="597639" y="469535"/>
                  </a:cubicBezTo>
                  <a:lnTo>
                    <a:pt x="597639" y="506528"/>
                  </a:lnTo>
                  <a:cubicBezTo>
                    <a:pt x="603560" y="511835"/>
                    <a:pt x="607356" y="519567"/>
                    <a:pt x="607356" y="528208"/>
                  </a:cubicBezTo>
                  <a:cubicBezTo>
                    <a:pt x="607356" y="544431"/>
                    <a:pt x="594146" y="557469"/>
                    <a:pt x="577899" y="557469"/>
                  </a:cubicBezTo>
                  <a:lnTo>
                    <a:pt x="577899" y="606439"/>
                  </a:lnTo>
                  <a:lnTo>
                    <a:pt x="558312" y="606439"/>
                  </a:lnTo>
                  <a:lnTo>
                    <a:pt x="558312" y="557469"/>
                  </a:lnTo>
                  <a:lnTo>
                    <a:pt x="519138" y="557469"/>
                  </a:lnTo>
                  <a:lnTo>
                    <a:pt x="519138" y="606439"/>
                  </a:lnTo>
                  <a:lnTo>
                    <a:pt x="499551" y="606439"/>
                  </a:lnTo>
                  <a:lnTo>
                    <a:pt x="499551" y="557469"/>
                  </a:lnTo>
                  <a:cubicBezTo>
                    <a:pt x="483456" y="557469"/>
                    <a:pt x="470246" y="544431"/>
                    <a:pt x="470246" y="528208"/>
                  </a:cubicBezTo>
                  <a:cubicBezTo>
                    <a:pt x="470246" y="519567"/>
                    <a:pt x="474042" y="511835"/>
                    <a:pt x="479963" y="506528"/>
                  </a:cubicBezTo>
                  <a:lnTo>
                    <a:pt x="479963" y="469535"/>
                  </a:lnTo>
                  <a:cubicBezTo>
                    <a:pt x="479963" y="440426"/>
                    <a:pt x="501221" y="416320"/>
                    <a:pt x="529007" y="411620"/>
                  </a:cubicBezTo>
                  <a:lnTo>
                    <a:pt x="529007" y="39115"/>
                  </a:lnTo>
                  <a:cubicBezTo>
                    <a:pt x="529007" y="28351"/>
                    <a:pt x="520201" y="19558"/>
                    <a:pt x="509420" y="19558"/>
                  </a:cubicBezTo>
                  <a:lnTo>
                    <a:pt x="421202" y="19558"/>
                  </a:lnTo>
                  <a:cubicBezTo>
                    <a:pt x="410421" y="19558"/>
                    <a:pt x="401614" y="28351"/>
                    <a:pt x="401614" y="39115"/>
                  </a:cubicBezTo>
                  <a:lnTo>
                    <a:pt x="401614" y="567324"/>
                  </a:lnTo>
                  <a:cubicBezTo>
                    <a:pt x="401614" y="588852"/>
                    <a:pt x="384001" y="606439"/>
                    <a:pt x="362440" y="606439"/>
                  </a:cubicBezTo>
                  <a:lnTo>
                    <a:pt x="186155" y="606439"/>
                  </a:lnTo>
                  <a:cubicBezTo>
                    <a:pt x="164442" y="606439"/>
                    <a:pt x="146980" y="588852"/>
                    <a:pt x="146980" y="567324"/>
                  </a:cubicBezTo>
                  <a:lnTo>
                    <a:pt x="127393" y="567324"/>
                  </a:lnTo>
                  <a:cubicBezTo>
                    <a:pt x="116613" y="567324"/>
                    <a:pt x="107806" y="558530"/>
                    <a:pt x="107806" y="547766"/>
                  </a:cubicBezTo>
                  <a:lnTo>
                    <a:pt x="107806" y="528208"/>
                  </a:lnTo>
                  <a:lnTo>
                    <a:pt x="19587" y="528208"/>
                  </a:lnTo>
                  <a:cubicBezTo>
                    <a:pt x="8806" y="528208"/>
                    <a:pt x="0" y="519415"/>
                    <a:pt x="0" y="508651"/>
                  </a:cubicBezTo>
                  <a:lnTo>
                    <a:pt x="0" y="19558"/>
                  </a:lnTo>
                  <a:cubicBezTo>
                    <a:pt x="0" y="8793"/>
                    <a:pt x="8806" y="0"/>
                    <a:pt x="19587" y="0"/>
                  </a:cubicBez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grpSp>
      <p:grpSp>
        <p:nvGrpSpPr>
          <p:cNvPr id="42" name="组合 41"/>
          <p:cNvGrpSpPr/>
          <p:nvPr/>
        </p:nvGrpSpPr>
        <p:grpSpPr>
          <a:xfrm>
            <a:off x="9703111" y="1877647"/>
            <a:ext cx="1844817" cy="2313139"/>
            <a:chOff x="7227039" y="1886430"/>
            <a:chExt cx="1844817" cy="2313139"/>
          </a:xfrm>
        </p:grpSpPr>
        <p:cxnSp>
          <p:nvCxnSpPr>
            <p:cNvPr id="43" name="îṡḷïdé">
              <a:extLst>
                <a:ext uri="{FF2B5EF4-FFF2-40B4-BE49-F238E27FC236}">
                  <a16:creationId xmlns:a16="http://schemas.microsoft.com/office/drawing/2014/main" xmlns="" id="{D9690C52-3611-402B-8CCA-FF7C8EA91728}"/>
                </a:ext>
              </a:extLst>
            </p:cNvPr>
            <p:cNvCxnSpPr>
              <a:cxnSpLocks/>
            </p:cNvCxnSpPr>
            <p:nvPr/>
          </p:nvCxnSpPr>
          <p:spPr>
            <a:xfrm rot="10800000">
              <a:off x="8149448" y="2885776"/>
              <a:ext cx="0" cy="888166"/>
            </a:xfrm>
            <a:prstGeom prst="line">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44" name="îSļíḑê">
              <a:extLst>
                <a:ext uri="{FF2B5EF4-FFF2-40B4-BE49-F238E27FC236}">
                  <a16:creationId xmlns:a16="http://schemas.microsoft.com/office/drawing/2014/main" xmlns="" id="{F6130BEA-C759-46AF-89E8-9AB0CF79E933}"/>
                </a:ext>
              </a:extLst>
            </p:cNvPr>
            <p:cNvSpPr txBox="1"/>
            <p:nvPr/>
          </p:nvSpPr>
          <p:spPr>
            <a:xfrm>
              <a:off x="7227039" y="2272363"/>
              <a:ext cx="1844817" cy="649779"/>
            </a:xfrm>
            <a:prstGeom prst="rect">
              <a:avLst/>
            </a:prstGeom>
            <a:noFill/>
          </p:spPr>
          <p:txBody>
            <a:bodyPr wrap="none" rtlCol="0">
              <a:no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环境卫生</a:t>
              </a:r>
              <a:r>
                <a:rPr kumimoji="0" lang="zh-CN" altLang="en-US" sz="100" b="0" i="0" u="none" strike="noStrike" kern="1200" cap="none" spc="0" normalizeH="0" baseline="0" noProof="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rPr>
                <a:t>考核</a:t>
              </a:r>
              <a:endParaRPr kumimoji="0" lang="zh-CN" altLang="en-US" sz="1200" b="0"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endParaRPr>
            </a:p>
          </p:txBody>
        </p:sp>
        <p:sp>
          <p:nvSpPr>
            <p:cNvPr id="45" name="ïSļiḋè">
              <a:extLst>
                <a:ext uri="{FF2B5EF4-FFF2-40B4-BE49-F238E27FC236}">
                  <a16:creationId xmlns:a16="http://schemas.microsoft.com/office/drawing/2014/main" xmlns="" id="{0C3156D3-5A97-427B-B7F0-9B292EDE01F9}"/>
                </a:ext>
              </a:extLst>
            </p:cNvPr>
            <p:cNvSpPr txBox="1"/>
            <p:nvPr/>
          </p:nvSpPr>
          <p:spPr>
            <a:xfrm>
              <a:off x="7227039" y="1886430"/>
              <a:ext cx="184481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smtClean="0">
                  <a:ln>
                    <a:noFill/>
                  </a:ln>
                  <a:solidFill>
                    <a:srgbClr val="000000"/>
                  </a:solidFill>
                  <a:effectLst/>
                  <a:uLnTx/>
                  <a:uFillTx/>
                  <a:latin typeface="Arial"/>
                  <a:ea typeface="微软雅黑"/>
                  <a:cs typeface="+mn-cs"/>
                </a:rPr>
                <a:t>06</a:t>
              </a:r>
              <a:r>
                <a:rPr kumimoji="0" lang="en-US" altLang="zh-CN" sz="1800" b="1" i="0" u="none" strike="noStrike" kern="1200" cap="none" spc="0" normalizeH="0" noProof="0" dirty="0" smtClean="0">
                  <a:ln>
                    <a:noFill/>
                  </a:ln>
                  <a:solidFill>
                    <a:srgbClr val="000000"/>
                  </a:solidFill>
                  <a:effectLst/>
                  <a:uLnTx/>
                  <a:uFillTx/>
                  <a:latin typeface="Arial"/>
                  <a:ea typeface="微软雅黑"/>
                  <a:cs typeface="+mn-cs"/>
                </a:rPr>
                <a:t> </a:t>
              </a:r>
              <a:r>
                <a:rPr kumimoji="0" lang="zh-CN" altLang="en-US" sz="1800" b="1" i="0" u="none" strike="noStrike" kern="1200" cap="none" spc="0" normalizeH="0" noProof="0" dirty="0" smtClean="0">
                  <a:ln>
                    <a:noFill/>
                  </a:ln>
                  <a:solidFill>
                    <a:srgbClr val="000000"/>
                  </a:solidFill>
                  <a:effectLst/>
                  <a:uLnTx/>
                  <a:uFillTx/>
                  <a:latin typeface="Arial"/>
                  <a:ea typeface="微软雅黑"/>
                  <a:cs typeface="+mn-cs"/>
                </a:rPr>
                <a:t>追踪反馈</a:t>
              </a:r>
              <a:endParaRPr kumimoji="0" lang="zh-CN" altLang="en-US" sz="18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46" name="îṣlidè">
              <a:extLst>
                <a:ext uri="{FF2B5EF4-FFF2-40B4-BE49-F238E27FC236}">
                  <a16:creationId xmlns:a16="http://schemas.microsoft.com/office/drawing/2014/main" xmlns="" id="{D039FF4C-E05B-4735-B4E5-05E65CCD8F72}"/>
                </a:ext>
              </a:extLst>
            </p:cNvPr>
            <p:cNvSpPr/>
            <p:nvPr/>
          </p:nvSpPr>
          <p:spPr>
            <a:xfrm>
              <a:off x="7753448" y="3407569"/>
              <a:ext cx="792000" cy="792000"/>
            </a:xfrm>
            <a:prstGeom prst="rect">
              <a:avLst/>
            </a:prstGeom>
            <a:ln>
              <a:noFill/>
            </a:ln>
            <a:effectLst>
              <a:outerShdw blurRad="381000" dist="38100" dir="5400000" algn="t" rotWithShape="0">
                <a:srgbClr val="4A58DA">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dirty="0">
                <a:ln>
                  <a:noFill/>
                </a:ln>
                <a:solidFill>
                  <a:srgbClr val="FFFFFF"/>
                </a:solidFill>
                <a:effectLst/>
                <a:uLnTx/>
                <a:uFillTx/>
                <a:latin typeface="Arial"/>
                <a:ea typeface="微软雅黑"/>
                <a:cs typeface="+mn-cs"/>
              </a:endParaRPr>
            </a:p>
          </p:txBody>
        </p:sp>
      </p:grpSp>
      <p:sp>
        <p:nvSpPr>
          <p:cNvPr id="48" name="îṥlíḍê">
            <a:extLst>
              <a:ext uri="{FF2B5EF4-FFF2-40B4-BE49-F238E27FC236}">
                <a16:creationId xmlns:a16="http://schemas.microsoft.com/office/drawing/2014/main" xmlns="" id="{03EEA4B3-1281-4A28-BD27-DC11942527CA}"/>
              </a:ext>
            </a:extLst>
          </p:cNvPr>
          <p:cNvSpPr/>
          <p:nvPr/>
        </p:nvSpPr>
        <p:spPr bwMode="auto">
          <a:xfrm>
            <a:off x="10464632" y="3638832"/>
            <a:ext cx="321776" cy="321776"/>
          </a:xfrm>
          <a:custGeom>
            <a:avLst/>
            <a:gdLst>
              <a:gd name="connsiteX0" fmla="*/ 381864 w 533400"/>
              <a:gd name="connsiteY0" fmla="*/ 621 h 533400"/>
              <a:gd name="connsiteX1" fmla="*/ 381864 w 533400"/>
              <a:gd name="connsiteY1" fmla="*/ 114921 h 533400"/>
              <a:gd name="connsiteX2" fmla="*/ 534264 w 533400"/>
              <a:gd name="connsiteY2" fmla="*/ 114921 h 533400"/>
              <a:gd name="connsiteX3" fmla="*/ 534264 w 533400"/>
              <a:gd name="connsiteY3" fmla="*/ 419721 h 533400"/>
              <a:gd name="connsiteX4" fmla="*/ 381864 w 533400"/>
              <a:gd name="connsiteY4" fmla="*/ 419721 h 533400"/>
              <a:gd name="connsiteX5" fmla="*/ 381864 w 533400"/>
              <a:gd name="connsiteY5" fmla="*/ 534021 h 533400"/>
              <a:gd name="connsiteX6" fmla="*/ 153264 w 533400"/>
              <a:gd name="connsiteY6" fmla="*/ 534021 h 533400"/>
              <a:gd name="connsiteX7" fmla="*/ 153264 w 533400"/>
              <a:gd name="connsiteY7" fmla="*/ 419721 h 533400"/>
              <a:gd name="connsiteX8" fmla="*/ 864 w 533400"/>
              <a:gd name="connsiteY8" fmla="*/ 419721 h 533400"/>
              <a:gd name="connsiteX9" fmla="*/ 864 w 533400"/>
              <a:gd name="connsiteY9" fmla="*/ 182644 h 533400"/>
              <a:gd name="connsiteX10" fmla="*/ 63348 w 533400"/>
              <a:gd name="connsiteY10" fmla="*/ 114921 h 533400"/>
              <a:gd name="connsiteX11" fmla="*/ 153264 w 533400"/>
              <a:gd name="connsiteY11" fmla="*/ 114921 h 533400"/>
              <a:gd name="connsiteX12" fmla="*/ 153264 w 533400"/>
              <a:gd name="connsiteY12" fmla="*/ 621 h 533400"/>
              <a:gd name="connsiteX13" fmla="*/ 381864 w 533400"/>
              <a:gd name="connsiteY13" fmla="*/ 621 h 533400"/>
              <a:gd name="connsiteX14" fmla="*/ 362814 w 533400"/>
              <a:gd name="connsiteY14" fmla="*/ 286371 h 533400"/>
              <a:gd name="connsiteX15" fmla="*/ 172314 w 533400"/>
              <a:gd name="connsiteY15" fmla="*/ 286371 h 533400"/>
              <a:gd name="connsiteX16" fmla="*/ 172314 w 533400"/>
              <a:gd name="connsiteY16" fmla="*/ 514971 h 533400"/>
              <a:gd name="connsiteX17" fmla="*/ 362814 w 533400"/>
              <a:gd name="connsiteY17" fmla="*/ 514971 h 533400"/>
              <a:gd name="connsiteX18" fmla="*/ 362814 w 533400"/>
              <a:gd name="connsiteY18" fmla="*/ 286371 h 533400"/>
              <a:gd name="connsiteX19" fmla="*/ 515214 w 533400"/>
              <a:gd name="connsiteY19" fmla="*/ 133971 h 533400"/>
              <a:gd name="connsiteX20" fmla="*/ 71730 w 533400"/>
              <a:gd name="connsiteY20" fmla="*/ 133971 h 533400"/>
              <a:gd name="connsiteX21" fmla="*/ 19914 w 533400"/>
              <a:gd name="connsiteY21" fmla="*/ 190073 h 533400"/>
              <a:gd name="connsiteX22" fmla="*/ 19914 w 533400"/>
              <a:gd name="connsiteY22" fmla="*/ 400671 h 533400"/>
              <a:gd name="connsiteX23" fmla="*/ 153264 w 533400"/>
              <a:gd name="connsiteY23" fmla="*/ 400671 h 533400"/>
              <a:gd name="connsiteX24" fmla="*/ 153264 w 533400"/>
              <a:gd name="connsiteY24" fmla="*/ 267321 h 533400"/>
              <a:gd name="connsiteX25" fmla="*/ 381864 w 533400"/>
              <a:gd name="connsiteY25" fmla="*/ 267321 h 533400"/>
              <a:gd name="connsiteX26" fmla="*/ 381864 w 533400"/>
              <a:gd name="connsiteY26" fmla="*/ 400671 h 533400"/>
              <a:gd name="connsiteX27" fmla="*/ 515214 w 533400"/>
              <a:gd name="connsiteY27" fmla="*/ 400671 h 533400"/>
              <a:gd name="connsiteX28" fmla="*/ 515214 w 533400"/>
              <a:gd name="connsiteY28" fmla="*/ 133971 h 533400"/>
              <a:gd name="connsiteX29" fmla="*/ 462827 w 533400"/>
              <a:gd name="connsiteY29" fmla="*/ 172071 h 533400"/>
              <a:gd name="connsiteX30" fmla="*/ 477114 w 533400"/>
              <a:gd name="connsiteY30" fmla="*/ 186359 h 533400"/>
              <a:gd name="connsiteX31" fmla="*/ 462827 w 533400"/>
              <a:gd name="connsiteY31" fmla="*/ 200646 h 533400"/>
              <a:gd name="connsiteX32" fmla="*/ 448539 w 533400"/>
              <a:gd name="connsiteY32" fmla="*/ 186359 h 533400"/>
              <a:gd name="connsiteX33" fmla="*/ 462827 w 533400"/>
              <a:gd name="connsiteY33" fmla="*/ 172071 h 533400"/>
              <a:gd name="connsiteX34" fmla="*/ 362814 w 533400"/>
              <a:gd name="connsiteY34" fmla="*/ 19671 h 533400"/>
              <a:gd name="connsiteX35" fmla="*/ 172314 w 533400"/>
              <a:gd name="connsiteY35" fmla="*/ 19671 h 533400"/>
              <a:gd name="connsiteX36" fmla="*/ 172314 w 533400"/>
              <a:gd name="connsiteY36" fmla="*/ 114921 h 533400"/>
              <a:gd name="connsiteX37" fmla="*/ 362814 w 533400"/>
              <a:gd name="connsiteY37" fmla="*/ 114921 h 533400"/>
              <a:gd name="connsiteX38" fmla="*/ 362814 w 533400"/>
              <a:gd name="connsiteY38" fmla="*/ 196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33400" h="533400">
                <a:moveTo>
                  <a:pt x="381864" y="621"/>
                </a:moveTo>
                <a:lnTo>
                  <a:pt x="381864" y="114921"/>
                </a:lnTo>
                <a:lnTo>
                  <a:pt x="534264" y="114921"/>
                </a:lnTo>
                <a:lnTo>
                  <a:pt x="534264" y="419721"/>
                </a:lnTo>
                <a:lnTo>
                  <a:pt x="381864" y="419721"/>
                </a:lnTo>
                <a:lnTo>
                  <a:pt x="381864" y="534021"/>
                </a:lnTo>
                <a:lnTo>
                  <a:pt x="153264" y="534021"/>
                </a:lnTo>
                <a:lnTo>
                  <a:pt x="153264" y="419721"/>
                </a:lnTo>
                <a:lnTo>
                  <a:pt x="864" y="419721"/>
                </a:lnTo>
                <a:lnTo>
                  <a:pt x="864" y="182644"/>
                </a:lnTo>
                <a:lnTo>
                  <a:pt x="63348" y="114921"/>
                </a:lnTo>
                <a:lnTo>
                  <a:pt x="153264" y="114921"/>
                </a:lnTo>
                <a:lnTo>
                  <a:pt x="153264" y="621"/>
                </a:lnTo>
                <a:lnTo>
                  <a:pt x="381864" y="621"/>
                </a:lnTo>
                <a:close/>
                <a:moveTo>
                  <a:pt x="362814" y="286371"/>
                </a:moveTo>
                <a:lnTo>
                  <a:pt x="172314" y="286371"/>
                </a:lnTo>
                <a:lnTo>
                  <a:pt x="172314" y="514971"/>
                </a:lnTo>
                <a:lnTo>
                  <a:pt x="362814" y="514971"/>
                </a:lnTo>
                <a:lnTo>
                  <a:pt x="362814" y="286371"/>
                </a:lnTo>
                <a:close/>
                <a:moveTo>
                  <a:pt x="515214" y="133971"/>
                </a:moveTo>
                <a:lnTo>
                  <a:pt x="71730" y="133971"/>
                </a:lnTo>
                <a:lnTo>
                  <a:pt x="19914" y="190073"/>
                </a:lnTo>
                <a:lnTo>
                  <a:pt x="19914" y="400671"/>
                </a:lnTo>
                <a:lnTo>
                  <a:pt x="153264" y="400671"/>
                </a:lnTo>
                <a:lnTo>
                  <a:pt x="153264" y="267321"/>
                </a:lnTo>
                <a:lnTo>
                  <a:pt x="381864" y="267321"/>
                </a:lnTo>
                <a:lnTo>
                  <a:pt x="381864" y="400671"/>
                </a:lnTo>
                <a:lnTo>
                  <a:pt x="515214" y="400671"/>
                </a:lnTo>
                <a:lnTo>
                  <a:pt x="515214" y="133971"/>
                </a:lnTo>
                <a:close/>
                <a:moveTo>
                  <a:pt x="462827" y="172071"/>
                </a:moveTo>
                <a:cubicBezTo>
                  <a:pt x="470732" y="172071"/>
                  <a:pt x="477114" y="178453"/>
                  <a:pt x="477114" y="186359"/>
                </a:cubicBezTo>
                <a:cubicBezTo>
                  <a:pt x="477114" y="194264"/>
                  <a:pt x="470732" y="200646"/>
                  <a:pt x="462827" y="200646"/>
                </a:cubicBezTo>
                <a:cubicBezTo>
                  <a:pt x="454921" y="200646"/>
                  <a:pt x="448539" y="194264"/>
                  <a:pt x="448539" y="186359"/>
                </a:cubicBezTo>
                <a:cubicBezTo>
                  <a:pt x="448539" y="178453"/>
                  <a:pt x="454921" y="172071"/>
                  <a:pt x="462827" y="172071"/>
                </a:cubicBezTo>
                <a:close/>
                <a:moveTo>
                  <a:pt x="362814" y="19671"/>
                </a:moveTo>
                <a:lnTo>
                  <a:pt x="172314" y="19671"/>
                </a:lnTo>
                <a:lnTo>
                  <a:pt x="172314" y="114921"/>
                </a:lnTo>
                <a:lnTo>
                  <a:pt x="362814" y="114921"/>
                </a:lnTo>
                <a:lnTo>
                  <a:pt x="362814" y="19671"/>
                </a:lnTo>
                <a:close/>
              </a:path>
            </a:pathLst>
          </a:custGeom>
          <a:solidFill>
            <a:schemeClr val="bg1"/>
          </a:solidFill>
          <a:ln w="317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361489465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669285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smtClean="0">
                <a:solidFill>
                  <a:srgbClr val="003366"/>
                </a:solidFill>
                <a:latin typeface="黑体" panose="02010609060101010101" pitchFamily="49" charset="-122"/>
                <a:ea typeface="黑体" panose="02010609060101010101" pitchFamily="49" charset="-122"/>
                <a:cs typeface="+mj-cs"/>
              </a:rPr>
              <a:t>五、 市场细分的有效标志</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grpSp>
        <p:nvGrpSpPr>
          <p:cNvPr id="27" name="25584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xmlns="" id="{A5566C1C-8755-4705-9358-CC5BB0FF891D}"/>
              </a:ext>
            </a:extLst>
          </p:cNvPr>
          <p:cNvGrpSpPr>
            <a:grpSpLocks noChangeAspect="1"/>
          </p:cNvGrpSpPr>
          <p:nvPr/>
        </p:nvGrpSpPr>
        <p:grpSpPr>
          <a:xfrm>
            <a:off x="672306" y="1153951"/>
            <a:ext cx="11069751" cy="5226924"/>
            <a:chOff x="672306" y="815538"/>
            <a:chExt cx="11069751" cy="5226924"/>
          </a:xfrm>
        </p:grpSpPr>
        <p:sp>
          <p:nvSpPr>
            <p:cNvPr id="28" name="išlide">
              <a:extLst>
                <a:ext uri="{FF2B5EF4-FFF2-40B4-BE49-F238E27FC236}">
                  <a16:creationId xmlns:a16="http://schemas.microsoft.com/office/drawing/2014/main" xmlns="" id="{302733C9-1B2C-4EEC-B8D3-888C0EA26D79}"/>
                </a:ext>
              </a:extLst>
            </p:cNvPr>
            <p:cNvSpPr/>
            <p:nvPr/>
          </p:nvSpPr>
          <p:spPr bwMode="auto">
            <a:xfrm rot="2783601">
              <a:off x="5910432" y="2915096"/>
              <a:ext cx="3120970" cy="3133762"/>
            </a:xfrm>
            <a:custGeom>
              <a:avLst/>
              <a:gdLst>
                <a:gd name="T0" fmla="*/ 536 w 1238"/>
                <a:gd name="T1" fmla="*/ 1123 h 1241"/>
                <a:gd name="T2" fmla="*/ 622 w 1238"/>
                <a:gd name="T3" fmla="*/ 908 h 1241"/>
                <a:gd name="T4" fmla="*/ 706 w 1238"/>
                <a:gd name="T5" fmla="*/ 707 h 1241"/>
                <a:gd name="T6" fmla="*/ 907 w 1238"/>
                <a:gd name="T7" fmla="*/ 622 h 1241"/>
                <a:gd name="T8" fmla="*/ 1122 w 1238"/>
                <a:gd name="T9" fmla="*/ 535 h 1241"/>
                <a:gd name="T10" fmla="*/ 1122 w 1238"/>
                <a:gd name="T11" fmla="*/ 115 h 1241"/>
                <a:gd name="T12" fmla="*/ 702 w 1238"/>
                <a:gd name="T13" fmla="*/ 116 h 1241"/>
                <a:gd name="T14" fmla="*/ 615 w 1238"/>
                <a:gd name="T15" fmla="*/ 332 h 1241"/>
                <a:gd name="T16" fmla="*/ 532 w 1238"/>
                <a:gd name="T17" fmla="*/ 534 h 1241"/>
                <a:gd name="T18" fmla="*/ 331 w 1238"/>
                <a:gd name="T19" fmla="*/ 618 h 1241"/>
                <a:gd name="T20" fmla="*/ 116 w 1238"/>
                <a:gd name="T21" fmla="*/ 705 h 1241"/>
                <a:gd name="T22" fmla="*/ 116 w 1238"/>
                <a:gd name="T23" fmla="*/ 1125 h 1241"/>
                <a:gd name="T24" fmla="*/ 536 w 1238"/>
                <a:gd name="T25" fmla="*/ 1123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1">
                  <a:moveTo>
                    <a:pt x="536" y="1123"/>
                  </a:moveTo>
                  <a:cubicBezTo>
                    <a:pt x="595" y="1064"/>
                    <a:pt x="624" y="986"/>
                    <a:pt x="622" y="908"/>
                  </a:cubicBezTo>
                  <a:cubicBezTo>
                    <a:pt x="622" y="835"/>
                    <a:pt x="650" y="763"/>
                    <a:pt x="706" y="707"/>
                  </a:cubicBezTo>
                  <a:cubicBezTo>
                    <a:pt x="761" y="651"/>
                    <a:pt x="834" y="623"/>
                    <a:pt x="907" y="622"/>
                  </a:cubicBezTo>
                  <a:cubicBezTo>
                    <a:pt x="985" y="623"/>
                    <a:pt x="1063" y="594"/>
                    <a:pt x="1122" y="535"/>
                  </a:cubicBezTo>
                  <a:cubicBezTo>
                    <a:pt x="1238" y="419"/>
                    <a:pt x="1237" y="231"/>
                    <a:pt x="1122" y="115"/>
                  </a:cubicBezTo>
                  <a:cubicBezTo>
                    <a:pt x="1006" y="0"/>
                    <a:pt x="818" y="0"/>
                    <a:pt x="702" y="116"/>
                  </a:cubicBezTo>
                  <a:cubicBezTo>
                    <a:pt x="643" y="176"/>
                    <a:pt x="613" y="254"/>
                    <a:pt x="615" y="332"/>
                  </a:cubicBezTo>
                  <a:cubicBezTo>
                    <a:pt x="615" y="405"/>
                    <a:pt x="588" y="478"/>
                    <a:pt x="532" y="534"/>
                  </a:cubicBezTo>
                  <a:cubicBezTo>
                    <a:pt x="477" y="589"/>
                    <a:pt x="404" y="618"/>
                    <a:pt x="331" y="618"/>
                  </a:cubicBezTo>
                  <a:cubicBezTo>
                    <a:pt x="253" y="616"/>
                    <a:pt x="175" y="646"/>
                    <a:pt x="116" y="705"/>
                  </a:cubicBezTo>
                  <a:cubicBezTo>
                    <a:pt x="0" y="822"/>
                    <a:pt x="0" y="1010"/>
                    <a:pt x="116" y="1125"/>
                  </a:cubicBezTo>
                  <a:cubicBezTo>
                    <a:pt x="232" y="1241"/>
                    <a:pt x="420" y="1240"/>
                    <a:pt x="536" y="1123"/>
                  </a:cubicBezTo>
                  <a:close/>
                </a:path>
              </a:pathLst>
            </a:custGeom>
            <a:solidFill>
              <a:schemeClr val="bg1">
                <a:lumMod val="95000"/>
              </a:schemeClr>
            </a:solidFill>
            <a:ln w="12700" cap="flat" cmpd="sng" algn="ctr">
              <a:noFill/>
              <a:prstDash val="solid"/>
            </a:ln>
            <a:effectLst/>
          </p:spPr>
          <p:txBody>
            <a:bodyPr wrap="square" lIns="91440" tIns="45720" rIns="91440" bIns="45720" rtlCol="0" anchor="b">
              <a:norm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微软雅黑"/>
                <a:cs typeface="+mn-cs"/>
              </a:endParaRPr>
            </a:p>
          </p:txBody>
        </p:sp>
        <p:grpSp>
          <p:nvGrpSpPr>
            <p:cNvPr id="29" name="ï$líḋe">
              <a:extLst>
                <a:ext uri="{FF2B5EF4-FFF2-40B4-BE49-F238E27FC236}">
                  <a16:creationId xmlns:a16="http://schemas.microsoft.com/office/drawing/2014/main" xmlns="" id="{45567883-BA4F-49F0-BF0E-E8F39D42AC63}"/>
                </a:ext>
              </a:extLst>
            </p:cNvPr>
            <p:cNvGrpSpPr/>
            <p:nvPr/>
          </p:nvGrpSpPr>
          <p:grpSpPr>
            <a:xfrm>
              <a:off x="3659873" y="815538"/>
              <a:ext cx="5569808" cy="4394160"/>
              <a:chOff x="3659873" y="815538"/>
              <a:chExt cx="5569808" cy="4394160"/>
            </a:xfrm>
          </p:grpSpPr>
          <p:sp>
            <p:nvSpPr>
              <p:cNvPr id="38" name="íṣliḍê">
                <a:extLst>
                  <a:ext uri="{FF2B5EF4-FFF2-40B4-BE49-F238E27FC236}">
                    <a16:creationId xmlns:a16="http://schemas.microsoft.com/office/drawing/2014/main" xmlns="" id="{DEE5A03E-0651-4A3E-8519-34072B75663D}"/>
                  </a:ext>
                </a:extLst>
              </p:cNvPr>
              <p:cNvSpPr/>
              <p:nvPr/>
            </p:nvSpPr>
            <p:spPr bwMode="auto">
              <a:xfrm rot="8027341">
                <a:off x="3876753" y="807543"/>
                <a:ext cx="3119903" cy="3135893"/>
              </a:xfrm>
              <a:custGeom>
                <a:avLst/>
                <a:gdLst>
                  <a:gd name="T0" fmla="*/ 1122 w 1238"/>
                  <a:gd name="T1" fmla="*/ 707 h 1242"/>
                  <a:gd name="T2" fmla="*/ 907 w 1238"/>
                  <a:gd name="T3" fmla="*/ 619 h 1242"/>
                  <a:gd name="T4" fmla="*/ 706 w 1238"/>
                  <a:gd name="T5" fmla="*/ 535 h 1242"/>
                  <a:gd name="T6" fmla="*/ 622 w 1238"/>
                  <a:gd name="T7" fmla="*/ 333 h 1242"/>
                  <a:gd name="T8" fmla="*/ 536 w 1238"/>
                  <a:gd name="T9" fmla="*/ 117 h 1242"/>
                  <a:gd name="T10" fmla="*/ 117 w 1238"/>
                  <a:gd name="T11" fmla="*/ 116 h 1242"/>
                  <a:gd name="T12" fmla="*/ 116 w 1238"/>
                  <a:gd name="T13" fmla="*/ 535 h 1242"/>
                  <a:gd name="T14" fmla="*/ 331 w 1238"/>
                  <a:gd name="T15" fmla="*/ 623 h 1242"/>
                  <a:gd name="T16" fmla="*/ 532 w 1238"/>
                  <a:gd name="T17" fmla="*/ 708 h 1242"/>
                  <a:gd name="T18" fmla="*/ 615 w 1238"/>
                  <a:gd name="T19" fmla="*/ 909 h 1242"/>
                  <a:gd name="T20" fmla="*/ 701 w 1238"/>
                  <a:gd name="T21" fmla="*/ 1125 h 1242"/>
                  <a:gd name="T22" fmla="*/ 1121 w 1238"/>
                  <a:gd name="T23" fmla="*/ 1127 h 1242"/>
                  <a:gd name="T24" fmla="*/ 1122 w 1238"/>
                  <a:gd name="T25" fmla="*/ 707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2">
                    <a:moveTo>
                      <a:pt x="1122" y="707"/>
                    </a:moveTo>
                    <a:cubicBezTo>
                      <a:pt x="1063" y="647"/>
                      <a:pt x="985" y="618"/>
                      <a:pt x="907" y="619"/>
                    </a:cubicBezTo>
                    <a:cubicBezTo>
                      <a:pt x="834" y="619"/>
                      <a:pt x="762" y="591"/>
                      <a:pt x="706" y="535"/>
                    </a:cubicBezTo>
                    <a:cubicBezTo>
                      <a:pt x="650" y="479"/>
                      <a:pt x="623" y="406"/>
                      <a:pt x="622" y="333"/>
                    </a:cubicBezTo>
                    <a:cubicBezTo>
                      <a:pt x="624" y="255"/>
                      <a:pt x="595" y="177"/>
                      <a:pt x="536" y="117"/>
                    </a:cubicBezTo>
                    <a:cubicBezTo>
                      <a:pt x="421" y="1"/>
                      <a:pt x="233" y="0"/>
                      <a:pt x="117" y="116"/>
                    </a:cubicBezTo>
                    <a:cubicBezTo>
                      <a:pt x="1" y="231"/>
                      <a:pt x="0" y="419"/>
                      <a:pt x="116" y="535"/>
                    </a:cubicBezTo>
                    <a:cubicBezTo>
                      <a:pt x="175" y="595"/>
                      <a:pt x="253" y="625"/>
                      <a:pt x="331" y="623"/>
                    </a:cubicBezTo>
                    <a:cubicBezTo>
                      <a:pt x="404" y="623"/>
                      <a:pt x="477" y="652"/>
                      <a:pt x="532" y="708"/>
                    </a:cubicBezTo>
                    <a:cubicBezTo>
                      <a:pt x="587" y="763"/>
                      <a:pt x="615" y="836"/>
                      <a:pt x="615" y="909"/>
                    </a:cubicBezTo>
                    <a:cubicBezTo>
                      <a:pt x="613" y="987"/>
                      <a:pt x="642" y="1065"/>
                      <a:pt x="701" y="1125"/>
                    </a:cubicBezTo>
                    <a:cubicBezTo>
                      <a:pt x="817" y="1241"/>
                      <a:pt x="1005" y="1242"/>
                      <a:pt x="1121" y="1127"/>
                    </a:cubicBezTo>
                    <a:cubicBezTo>
                      <a:pt x="1237" y="1011"/>
                      <a:pt x="1238" y="824"/>
                      <a:pt x="1122" y="707"/>
                    </a:cubicBezTo>
                    <a:close/>
                  </a:path>
                </a:pathLst>
              </a:custGeom>
              <a:solidFill>
                <a:schemeClr val="bg1">
                  <a:lumMod val="95000"/>
                </a:schemeClr>
              </a:solidFill>
              <a:ln w="12700" cap="flat" cmpd="sng" algn="ctr">
                <a:noFill/>
                <a:prstDash val="solid"/>
              </a:ln>
              <a:effectLst/>
            </p:spPr>
            <p:txBody>
              <a:bodyPr wrap="square" lIns="91440" tIns="45720" rIns="91440" bIns="45720" rtlCol="0" anchor="b">
                <a:norm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39" name="íş1idè">
                <a:extLst>
                  <a:ext uri="{FF2B5EF4-FFF2-40B4-BE49-F238E27FC236}">
                    <a16:creationId xmlns:a16="http://schemas.microsoft.com/office/drawing/2014/main" xmlns="" id="{92E0813E-6458-4B75-BBD3-1E1DAE6CFF59}"/>
                  </a:ext>
                </a:extLst>
              </p:cNvPr>
              <p:cNvSpPr/>
              <p:nvPr/>
            </p:nvSpPr>
            <p:spPr bwMode="auto">
              <a:xfrm rot="2783601">
                <a:off x="4893175" y="1843948"/>
                <a:ext cx="3119904" cy="3135893"/>
              </a:xfrm>
              <a:custGeom>
                <a:avLst/>
                <a:gdLst>
                  <a:gd name="T0" fmla="*/ 1122 w 1238"/>
                  <a:gd name="T1" fmla="*/ 707 h 1242"/>
                  <a:gd name="T2" fmla="*/ 907 w 1238"/>
                  <a:gd name="T3" fmla="*/ 619 h 1242"/>
                  <a:gd name="T4" fmla="*/ 706 w 1238"/>
                  <a:gd name="T5" fmla="*/ 535 h 1242"/>
                  <a:gd name="T6" fmla="*/ 622 w 1238"/>
                  <a:gd name="T7" fmla="*/ 333 h 1242"/>
                  <a:gd name="T8" fmla="*/ 536 w 1238"/>
                  <a:gd name="T9" fmla="*/ 117 h 1242"/>
                  <a:gd name="T10" fmla="*/ 117 w 1238"/>
                  <a:gd name="T11" fmla="*/ 116 h 1242"/>
                  <a:gd name="T12" fmla="*/ 116 w 1238"/>
                  <a:gd name="T13" fmla="*/ 535 h 1242"/>
                  <a:gd name="T14" fmla="*/ 331 w 1238"/>
                  <a:gd name="T15" fmla="*/ 623 h 1242"/>
                  <a:gd name="T16" fmla="*/ 532 w 1238"/>
                  <a:gd name="T17" fmla="*/ 708 h 1242"/>
                  <a:gd name="T18" fmla="*/ 615 w 1238"/>
                  <a:gd name="T19" fmla="*/ 909 h 1242"/>
                  <a:gd name="T20" fmla="*/ 701 w 1238"/>
                  <a:gd name="T21" fmla="*/ 1125 h 1242"/>
                  <a:gd name="T22" fmla="*/ 1121 w 1238"/>
                  <a:gd name="T23" fmla="*/ 1127 h 1242"/>
                  <a:gd name="T24" fmla="*/ 1122 w 1238"/>
                  <a:gd name="T25" fmla="*/ 707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2">
                    <a:moveTo>
                      <a:pt x="1122" y="707"/>
                    </a:moveTo>
                    <a:cubicBezTo>
                      <a:pt x="1063" y="647"/>
                      <a:pt x="985" y="618"/>
                      <a:pt x="907" y="619"/>
                    </a:cubicBezTo>
                    <a:cubicBezTo>
                      <a:pt x="834" y="619"/>
                      <a:pt x="762" y="591"/>
                      <a:pt x="706" y="535"/>
                    </a:cubicBezTo>
                    <a:cubicBezTo>
                      <a:pt x="650" y="479"/>
                      <a:pt x="623" y="406"/>
                      <a:pt x="622" y="333"/>
                    </a:cubicBezTo>
                    <a:cubicBezTo>
                      <a:pt x="624" y="255"/>
                      <a:pt x="595" y="177"/>
                      <a:pt x="536" y="117"/>
                    </a:cubicBezTo>
                    <a:cubicBezTo>
                      <a:pt x="421" y="1"/>
                      <a:pt x="233" y="0"/>
                      <a:pt x="117" y="116"/>
                    </a:cubicBezTo>
                    <a:cubicBezTo>
                      <a:pt x="1" y="231"/>
                      <a:pt x="0" y="419"/>
                      <a:pt x="116" y="535"/>
                    </a:cubicBezTo>
                    <a:cubicBezTo>
                      <a:pt x="175" y="595"/>
                      <a:pt x="253" y="625"/>
                      <a:pt x="331" y="623"/>
                    </a:cubicBezTo>
                    <a:cubicBezTo>
                      <a:pt x="404" y="623"/>
                      <a:pt x="477" y="652"/>
                      <a:pt x="532" y="708"/>
                    </a:cubicBezTo>
                    <a:cubicBezTo>
                      <a:pt x="587" y="763"/>
                      <a:pt x="615" y="836"/>
                      <a:pt x="615" y="909"/>
                    </a:cubicBezTo>
                    <a:cubicBezTo>
                      <a:pt x="613" y="987"/>
                      <a:pt x="642" y="1065"/>
                      <a:pt x="701" y="1125"/>
                    </a:cubicBezTo>
                    <a:cubicBezTo>
                      <a:pt x="817" y="1241"/>
                      <a:pt x="1005" y="1242"/>
                      <a:pt x="1121" y="1127"/>
                    </a:cubicBezTo>
                    <a:cubicBezTo>
                      <a:pt x="1237" y="1011"/>
                      <a:pt x="1238" y="824"/>
                      <a:pt x="1122" y="707"/>
                    </a:cubicBezTo>
                    <a:close/>
                  </a:path>
                </a:pathLst>
              </a:custGeom>
              <a:solidFill>
                <a:schemeClr val="bg1">
                  <a:lumMod val="95000"/>
                </a:schemeClr>
              </a:solidFill>
              <a:ln w="12700" cap="flat" cmpd="sng" algn="ctr">
                <a:noFill/>
                <a:prstDash val="solid"/>
              </a:ln>
              <a:effectLst/>
            </p:spPr>
            <p:txBody>
              <a:bodyPr wrap="square" lIns="91440" tIns="45720" rIns="91440" bIns="45720" rtlCol="0" anchor="b">
                <a:norm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40" name="ïŝḷîḍè">
                <a:extLst>
                  <a:ext uri="{FF2B5EF4-FFF2-40B4-BE49-F238E27FC236}">
                    <a16:creationId xmlns:a16="http://schemas.microsoft.com/office/drawing/2014/main" xmlns="" id="{FD7AB1E6-AB75-417B-BB2E-53C5E736F461}"/>
                  </a:ext>
                </a:extLst>
              </p:cNvPr>
              <p:cNvSpPr/>
              <p:nvPr/>
            </p:nvSpPr>
            <p:spPr bwMode="auto">
              <a:xfrm rot="2783601">
                <a:off x="5774866" y="1654857"/>
                <a:ext cx="1416588" cy="1416589"/>
              </a:xfrm>
              <a:custGeom>
                <a:avLst/>
                <a:gdLst>
                  <a:gd name="T0" fmla="*/ 100 w 562"/>
                  <a:gd name="T1" fmla="*/ 100 h 561"/>
                  <a:gd name="T2" fmla="*/ 461 w 562"/>
                  <a:gd name="T3" fmla="*/ 100 h 561"/>
                  <a:gd name="T4" fmla="*/ 462 w 562"/>
                  <a:gd name="T5" fmla="*/ 461 h 561"/>
                  <a:gd name="T6" fmla="*/ 101 w 562"/>
                  <a:gd name="T7" fmla="*/ 462 h 561"/>
                  <a:gd name="T8" fmla="*/ 100 w 562"/>
                  <a:gd name="T9" fmla="*/ 100 h 561"/>
                </a:gdLst>
                <a:ahLst/>
                <a:cxnLst>
                  <a:cxn ang="0">
                    <a:pos x="T0" y="T1"/>
                  </a:cxn>
                  <a:cxn ang="0">
                    <a:pos x="T2" y="T3"/>
                  </a:cxn>
                  <a:cxn ang="0">
                    <a:pos x="T4" y="T5"/>
                  </a:cxn>
                  <a:cxn ang="0">
                    <a:pos x="T6" y="T7"/>
                  </a:cxn>
                  <a:cxn ang="0">
                    <a:pos x="T8" y="T9"/>
                  </a:cxn>
                </a:cxnLst>
                <a:rect l="0" t="0" r="r" b="b"/>
                <a:pathLst>
                  <a:path w="562" h="561">
                    <a:moveTo>
                      <a:pt x="100" y="100"/>
                    </a:moveTo>
                    <a:cubicBezTo>
                      <a:pt x="199" y="1"/>
                      <a:pt x="361" y="0"/>
                      <a:pt x="461" y="100"/>
                    </a:cubicBezTo>
                    <a:cubicBezTo>
                      <a:pt x="561" y="199"/>
                      <a:pt x="562" y="361"/>
                      <a:pt x="462" y="461"/>
                    </a:cubicBezTo>
                    <a:cubicBezTo>
                      <a:pt x="363" y="561"/>
                      <a:pt x="201" y="561"/>
                      <a:pt x="101" y="462"/>
                    </a:cubicBezTo>
                    <a:cubicBezTo>
                      <a:pt x="1" y="362"/>
                      <a:pt x="0" y="200"/>
                      <a:pt x="100" y="100"/>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1" name="ïŝ1íḓè">
                <a:extLst>
                  <a:ext uri="{FF2B5EF4-FFF2-40B4-BE49-F238E27FC236}">
                    <a16:creationId xmlns:a16="http://schemas.microsoft.com/office/drawing/2014/main" xmlns="" id="{A3A5F7CD-F2DA-4EF7-9E14-108DB2465517}"/>
                  </a:ext>
                </a:extLst>
              </p:cNvPr>
              <p:cNvSpPr/>
              <p:nvPr/>
            </p:nvSpPr>
            <p:spPr bwMode="auto">
              <a:xfrm rot="2783601">
                <a:off x="5714801" y="3750745"/>
                <a:ext cx="1416588" cy="1419785"/>
              </a:xfrm>
              <a:custGeom>
                <a:avLst/>
                <a:gdLst>
                  <a:gd name="T0" fmla="*/ 99 w 562"/>
                  <a:gd name="T1" fmla="*/ 461 h 562"/>
                  <a:gd name="T2" fmla="*/ 100 w 562"/>
                  <a:gd name="T3" fmla="*/ 99 h 562"/>
                  <a:gd name="T4" fmla="*/ 462 w 562"/>
                  <a:gd name="T5" fmla="*/ 101 h 562"/>
                  <a:gd name="T6" fmla="*/ 461 w 562"/>
                  <a:gd name="T7" fmla="*/ 462 h 562"/>
                  <a:gd name="T8" fmla="*/ 99 w 562"/>
                  <a:gd name="T9" fmla="*/ 461 h 562"/>
                </a:gdLst>
                <a:ahLst/>
                <a:cxnLst>
                  <a:cxn ang="0">
                    <a:pos x="T0" y="T1"/>
                  </a:cxn>
                  <a:cxn ang="0">
                    <a:pos x="T2" y="T3"/>
                  </a:cxn>
                  <a:cxn ang="0">
                    <a:pos x="T4" y="T5"/>
                  </a:cxn>
                  <a:cxn ang="0">
                    <a:pos x="T6" y="T7"/>
                  </a:cxn>
                  <a:cxn ang="0">
                    <a:pos x="T8" y="T9"/>
                  </a:cxn>
                </a:cxnLst>
                <a:rect l="0" t="0" r="r" b="b"/>
                <a:pathLst>
                  <a:path w="562" h="562">
                    <a:moveTo>
                      <a:pt x="99" y="461"/>
                    </a:moveTo>
                    <a:cubicBezTo>
                      <a:pt x="0" y="361"/>
                      <a:pt x="0" y="199"/>
                      <a:pt x="100" y="99"/>
                    </a:cubicBezTo>
                    <a:cubicBezTo>
                      <a:pt x="200" y="0"/>
                      <a:pt x="362" y="0"/>
                      <a:pt x="462" y="101"/>
                    </a:cubicBezTo>
                    <a:cubicBezTo>
                      <a:pt x="562" y="201"/>
                      <a:pt x="561" y="363"/>
                      <a:pt x="461" y="462"/>
                    </a:cubicBezTo>
                    <a:cubicBezTo>
                      <a:pt x="361" y="562"/>
                      <a:pt x="199" y="561"/>
                      <a:pt x="99" y="461"/>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2" name="îSḻiḍê">
                <a:extLst>
                  <a:ext uri="{FF2B5EF4-FFF2-40B4-BE49-F238E27FC236}">
                    <a16:creationId xmlns:a16="http://schemas.microsoft.com/office/drawing/2014/main" xmlns="" id="{81FBB96A-BDB3-4A58-BBAB-2044D10E1E0B}"/>
                  </a:ext>
                </a:extLst>
              </p:cNvPr>
              <p:cNvSpPr/>
              <p:nvPr/>
            </p:nvSpPr>
            <p:spPr bwMode="auto">
              <a:xfrm rot="2783601">
                <a:off x="7814692" y="3794709"/>
                <a:ext cx="1413389" cy="1416589"/>
              </a:xfrm>
              <a:custGeom>
                <a:avLst/>
                <a:gdLst>
                  <a:gd name="T0" fmla="*/ 99 w 561"/>
                  <a:gd name="T1" fmla="*/ 100 h 561"/>
                  <a:gd name="T2" fmla="*/ 460 w 561"/>
                  <a:gd name="T3" fmla="*/ 100 h 561"/>
                  <a:gd name="T4" fmla="*/ 461 w 561"/>
                  <a:gd name="T5" fmla="*/ 461 h 561"/>
                  <a:gd name="T6" fmla="*/ 100 w 561"/>
                  <a:gd name="T7" fmla="*/ 461 h 561"/>
                  <a:gd name="T8" fmla="*/ 99 w 561"/>
                  <a:gd name="T9" fmla="*/ 100 h 561"/>
                </a:gdLst>
                <a:ahLst/>
                <a:cxnLst>
                  <a:cxn ang="0">
                    <a:pos x="T0" y="T1"/>
                  </a:cxn>
                  <a:cxn ang="0">
                    <a:pos x="T2" y="T3"/>
                  </a:cxn>
                  <a:cxn ang="0">
                    <a:pos x="T4" y="T5"/>
                  </a:cxn>
                  <a:cxn ang="0">
                    <a:pos x="T6" y="T7"/>
                  </a:cxn>
                  <a:cxn ang="0">
                    <a:pos x="T8" y="T9"/>
                  </a:cxn>
                </a:cxnLst>
                <a:rect l="0" t="0" r="r" b="b"/>
                <a:pathLst>
                  <a:path w="561" h="561">
                    <a:moveTo>
                      <a:pt x="99" y="100"/>
                    </a:moveTo>
                    <a:cubicBezTo>
                      <a:pt x="199" y="0"/>
                      <a:pt x="360" y="0"/>
                      <a:pt x="460" y="100"/>
                    </a:cubicBezTo>
                    <a:cubicBezTo>
                      <a:pt x="560" y="199"/>
                      <a:pt x="561" y="361"/>
                      <a:pt x="461" y="461"/>
                    </a:cubicBezTo>
                    <a:cubicBezTo>
                      <a:pt x="362" y="561"/>
                      <a:pt x="200" y="561"/>
                      <a:pt x="100" y="461"/>
                    </a:cubicBezTo>
                    <a:cubicBezTo>
                      <a:pt x="0" y="362"/>
                      <a:pt x="0" y="200"/>
                      <a:pt x="99" y="100"/>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2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3" name="íŝ1idê">
                <a:extLst>
                  <a:ext uri="{FF2B5EF4-FFF2-40B4-BE49-F238E27FC236}">
                    <a16:creationId xmlns:a16="http://schemas.microsoft.com/office/drawing/2014/main" xmlns="" id="{8B271CB3-BAB5-4755-922E-156087ED57C4}"/>
                  </a:ext>
                </a:extLst>
              </p:cNvPr>
              <p:cNvSpPr/>
              <p:nvPr/>
            </p:nvSpPr>
            <p:spPr bwMode="auto">
              <a:xfrm rot="2783601">
                <a:off x="3661471" y="1699515"/>
                <a:ext cx="1416589" cy="1419786"/>
              </a:xfrm>
              <a:custGeom>
                <a:avLst/>
                <a:gdLst>
                  <a:gd name="T0" fmla="*/ 99 w 562"/>
                  <a:gd name="T1" fmla="*/ 461 h 562"/>
                  <a:gd name="T2" fmla="*/ 100 w 562"/>
                  <a:gd name="T3" fmla="*/ 99 h 562"/>
                  <a:gd name="T4" fmla="*/ 462 w 562"/>
                  <a:gd name="T5" fmla="*/ 101 h 562"/>
                  <a:gd name="T6" fmla="*/ 461 w 562"/>
                  <a:gd name="T7" fmla="*/ 462 h 562"/>
                  <a:gd name="T8" fmla="*/ 99 w 562"/>
                  <a:gd name="T9" fmla="*/ 461 h 562"/>
                </a:gdLst>
                <a:ahLst/>
                <a:cxnLst>
                  <a:cxn ang="0">
                    <a:pos x="T0" y="T1"/>
                  </a:cxn>
                  <a:cxn ang="0">
                    <a:pos x="T2" y="T3"/>
                  </a:cxn>
                  <a:cxn ang="0">
                    <a:pos x="T4" y="T5"/>
                  </a:cxn>
                  <a:cxn ang="0">
                    <a:pos x="T6" y="T7"/>
                  </a:cxn>
                  <a:cxn ang="0">
                    <a:pos x="T8" y="T9"/>
                  </a:cxn>
                </a:cxnLst>
                <a:rect l="0" t="0" r="r" b="b"/>
                <a:pathLst>
                  <a:path w="562" h="562">
                    <a:moveTo>
                      <a:pt x="99" y="461"/>
                    </a:moveTo>
                    <a:cubicBezTo>
                      <a:pt x="0" y="361"/>
                      <a:pt x="0" y="199"/>
                      <a:pt x="100" y="99"/>
                    </a:cubicBezTo>
                    <a:cubicBezTo>
                      <a:pt x="200" y="0"/>
                      <a:pt x="362" y="0"/>
                      <a:pt x="462" y="101"/>
                    </a:cubicBezTo>
                    <a:cubicBezTo>
                      <a:pt x="562" y="201"/>
                      <a:pt x="561" y="363"/>
                      <a:pt x="461" y="462"/>
                    </a:cubicBezTo>
                    <a:cubicBezTo>
                      <a:pt x="361" y="562"/>
                      <a:pt x="199" y="561"/>
                      <a:pt x="99" y="461"/>
                    </a:cubicBezTo>
                    <a:close/>
                  </a:path>
                </a:pathLst>
              </a:custGeom>
              <a:solidFill>
                <a:schemeClr val="bg1"/>
              </a:solidFill>
              <a:ln w="15875" cap="flat">
                <a:noFill/>
                <a:prstDash val="solid"/>
                <a:miter lim="800000"/>
                <a:headEnd/>
                <a:tailEnd/>
              </a:ln>
            </p:spPr>
            <p:txBody>
              <a:bodyPr vert="horz" wrap="square" lIns="91440" tIns="45720" rIns="91440" bIns="45720" numCol="1" anchor="ctr" anchorCtr="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4" name="íślíḍè">
                <a:extLst>
                  <a:ext uri="{FF2B5EF4-FFF2-40B4-BE49-F238E27FC236}">
                    <a16:creationId xmlns:a16="http://schemas.microsoft.com/office/drawing/2014/main" xmlns="" id="{065C0367-069A-4397-9F7D-70BF4B6DCD22}"/>
                  </a:ext>
                </a:extLst>
              </p:cNvPr>
              <p:cNvSpPr/>
              <p:nvPr/>
            </p:nvSpPr>
            <p:spPr bwMode="auto">
              <a:xfrm>
                <a:off x="4122719" y="2131558"/>
                <a:ext cx="494092" cy="463186"/>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933" h="568969">
                    <a:moveTo>
                      <a:pt x="186787" y="175073"/>
                    </a:moveTo>
                    <a:lnTo>
                      <a:pt x="606933" y="175073"/>
                    </a:lnTo>
                    <a:lnTo>
                      <a:pt x="606933" y="474766"/>
                    </a:lnTo>
                    <a:lnTo>
                      <a:pt x="542311" y="474766"/>
                    </a:lnTo>
                    <a:lnTo>
                      <a:pt x="542311" y="568969"/>
                    </a:lnTo>
                    <a:lnTo>
                      <a:pt x="447978" y="474766"/>
                    </a:lnTo>
                    <a:lnTo>
                      <a:pt x="186787" y="474766"/>
                    </a:lnTo>
                    <a:close/>
                    <a:moveTo>
                      <a:pt x="0" y="0"/>
                    </a:moveTo>
                    <a:lnTo>
                      <a:pt x="420217" y="0"/>
                    </a:lnTo>
                    <a:lnTo>
                      <a:pt x="420217" y="135062"/>
                    </a:lnTo>
                    <a:lnTo>
                      <a:pt x="186797" y="135062"/>
                    </a:lnTo>
                    <a:lnTo>
                      <a:pt x="146776" y="135062"/>
                    </a:lnTo>
                    <a:lnTo>
                      <a:pt x="146776" y="175021"/>
                    </a:lnTo>
                    <a:lnTo>
                      <a:pt x="146776" y="311880"/>
                    </a:lnTo>
                    <a:lnTo>
                      <a:pt x="64634" y="393896"/>
                    </a:lnTo>
                    <a:lnTo>
                      <a:pt x="64634" y="299693"/>
                    </a:lnTo>
                    <a:lnTo>
                      <a:pt x="0" y="299693"/>
                    </a:lnTo>
                    <a:close/>
                  </a:path>
                </a:pathLst>
              </a:custGeom>
              <a:solidFill>
                <a:schemeClr val="accent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5" name="ï$ḷiḍè">
                <a:extLst>
                  <a:ext uri="{FF2B5EF4-FFF2-40B4-BE49-F238E27FC236}">
                    <a16:creationId xmlns:a16="http://schemas.microsoft.com/office/drawing/2014/main" xmlns="" id="{153DB773-669A-4E67-A037-4CA6F0D0165A}"/>
                  </a:ext>
                </a:extLst>
              </p:cNvPr>
              <p:cNvSpPr/>
              <p:nvPr/>
            </p:nvSpPr>
            <p:spPr bwMode="auto">
              <a:xfrm>
                <a:off x="6236114" y="2116483"/>
                <a:ext cx="494092" cy="493338"/>
              </a:xfrm>
              <a:custGeom>
                <a:avLst/>
                <a:gdLst>
                  <a:gd name="T0" fmla="*/ 3776 w 3922"/>
                  <a:gd name="T1" fmla="*/ 145 h 3922"/>
                  <a:gd name="T2" fmla="*/ 2386 w 3922"/>
                  <a:gd name="T3" fmla="*/ 0 h 3922"/>
                  <a:gd name="T4" fmla="*/ 0 w 3922"/>
                  <a:gd name="T5" fmla="*/ 2386 h 3922"/>
                  <a:gd name="T6" fmla="*/ 1535 w 3922"/>
                  <a:gd name="T7" fmla="*/ 3922 h 3922"/>
                  <a:gd name="T8" fmla="*/ 3922 w 3922"/>
                  <a:gd name="T9" fmla="*/ 1535 h 3922"/>
                  <a:gd name="T10" fmla="*/ 3776 w 3922"/>
                  <a:gd name="T11" fmla="*/ 145 h 3922"/>
                  <a:gd name="T12" fmla="*/ 1542 w 3922"/>
                  <a:gd name="T13" fmla="*/ 3201 h 3922"/>
                  <a:gd name="T14" fmla="*/ 720 w 3922"/>
                  <a:gd name="T15" fmla="*/ 2380 h 3922"/>
                  <a:gd name="T16" fmla="*/ 909 w 3922"/>
                  <a:gd name="T17" fmla="*/ 2191 h 3922"/>
                  <a:gd name="T18" fmla="*/ 1731 w 3922"/>
                  <a:gd name="T19" fmla="*/ 3013 h 3922"/>
                  <a:gd name="T20" fmla="*/ 1542 w 3922"/>
                  <a:gd name="T21" fmla="*/ 3201 h 3922"/>
                  <a:gd name="T22" fmla="*/ 3102 w 3922"/>
                  <a:gd name="T23" fmla="*/ 1291 h 3922"/>
                  <a:gd name="T24" fmla="*/ 2631 w 3922"/>
                  <a:gd name="T25" fmla="*/ 1291 h 3922"/>
                  <a:gd name="T26" fmla="*/ 2631 w 3922"/>
                  <a:gd name="T27" fmla="*/ 820 h 3922"/>
                  <a:gd name="T28" fmla="*/ 3102 w 3922"/>
                  <a:gd name="T29" fmla="*/ 820 h 3922"/>
                  <a:gd name="T30" fmla="*/ 3102 w 3922"/>
                  <a:gd name="T31" fmla="*/ 1291 h 3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22" h="3922">
                    <a:moveTo>
                      <a:pt x="3776" y="145"/>
                    </a:moveTo>
                    <a:lnTo>
                      <a:pt x="2386" y="0"/>
                    </a:lnTo>
                    <a:lnTo>
                      <a:pt x="0" y="2386"/>
                    </a:lnTo>
                    <a:lnTo>
                      <a:pt x="1535" y="3922"/>
                    </a:lnTo>
                    <a:lnTo>
                      <a:pt x="3922" y="1535"/>
                    </a:lnTo>
                    <a:lnTo>
                      <a:pt x="3776" y="145"/>
                    </a:lnTo>
                    <a:close/>
                    <a:moveTo>
                      <a:pt x="1542" y="3201"/>
                    </a:moveTo>
                    <a:lnTo>
                      <a:pt x="720" y="2380"/>
                    </a:lnTo>
                    <a:lnTo>
                      <a:pt x="909" y="2191"/>
                    </a:lnTo>
                    <a:lnTo>
                      <a:pt x="1731" y="3013"/>
                    </a:lnTo>
                    <a:lnTo>
                      <a:pt x="1542" y="3201"/>
                    </a:lnTo>
                    <a:close/>
                    <a:moveTo>
                      <a:pt x="3102" y="1291"/>
                    </a:moveTo>
                    <a:cubicBezTo>
                      <a:pt x="2972" y="1421"/>
                      <a:pt x="2761" y="1421"/>
                      <a:pt x="2631" y="1291"/>
                    </a:cubicBezTo>
                    <a:cubicBezTo>
                      <a:pt x="2501" y="1161"/>
                      <a:pt x="2501" y="950"/>
                      <a:pt x="2631" y="820"/>
                    </a:cubicBezTo>
                    <a:cubicBezTo>
                      <a:pt x="2761" y="689"/>
                      <a:pt x="2972" y="689"/>
                      <a:pt x="3102" y="820"/>
                    </a:cubicBezTo>
                    <a:cubicBezTo>
                      <a:pt x="3232" y="950"/>
                      <a:pt x="3232" y="1161"/>
                      <a:pt x="3102" y="1291"/>
                    </a:cubicBezTo>
                    <a:close/>
                  </a:path>
                </a:pathLst>
              </a:custGeom>
              <a:solidFill>
                <a:schemeClr val="accent2"/>
              </a:solidFill>
              <a:ln>
                <a:noFill/>
              </a:ln>
            </p:spPr>
            <p:txBody>
              <a:bodyPr wrap="square" lIns="91440" tIns="45720" rIns="91440" bIns="4572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6" name="îṩľïḋè">
                <a:extLst>
                  <a:ext uri="{FF2B5EF4-FFF2-40B4-BE49-F238E27FC236}">
                    <a16:creationId xmlns:a16="http://schemas.microsoft.com/office/drawing/2014/main" xmlns="" id="{D874702A-C6BD-45BA-BB56-FCBBF445BF5C}"/>
                  </a:ext>
                </a:extLst>
              </p:cNvPr>
              <p:cNvSpPr/>
              <p:nvPr/>
            </p:nvSpPr>
            <p:spPr bwMode="auto">
              <a:xfrm>
                <a:off x="6227002" y="4213593"/>
                <a:ext cx="392186" cy="494090"/>
              </a:xfrm>
              <a:custGeom>
                <a:avLst/>
                <a:gdLst>
                  <a:gd name="connsiteX0" fmla="*/ 0 w 480691"/>
                  <a:gd name="connsiteY0" fmla="*/ 466084 h 605592"/>
                  <a:gd name="connsiteX1" fmla="*/ 23862 w 480691"/>
                  <a:gd name="connsiteY1" fmla="*/ 466084 h 605592"/>
                  <a:gd name="connsiteX2" fmla="*/ 24791 w 480691"/>
                  <a:gd name="connsiteY2" fmla="*/ 466084 h 605592"/>
                  <a:gd name="connsiteX3" fmla="*/ 95542 w 480691"/>
                  <a:gd name="connsiteY3" fmla="*/ 466084 h 605592"/>
                  <a:gd name="connsiteX4" fmla="*/ 95542 w 480691"/>
                  <a:gd name="connsiteY4" fmla="*/ 501957 h 605592"/>
                  <a:gd name="connsiteX5" fmla="*/ 61930 w 480691"/>
                  <a:gd name="connsiteY5" fmla="*/ 501957 h 605592"/>
                  <a:gd name="connsiteX6" fmla="*/ 429334 w 480691"/>
                  <a:gd name="connsiteY6" fmla="*/ 491668 h 605592"/>
                  <a:gd name="connsiteX7" fmla="*/ 442054 w 480691"/>
                  <a:gd name="connsiteY7" fmla="*/ 478969 h 605592"/>
                  <a:gd name="connsiteX8" fmla="*/ 467495 w 480691"/>
                  <a:gd name="connsiteY8" fmla="*/ 504275 h 605592"/>
                  <a:gd name="connsiteX9" fmla="*/ 454682 w 480691"/>
                  <a:gd name="connsiteY9" fmla="*/ 516974 h 605592"/>
                  <a:gd name="connsiteX10" fmla="*/ 240201 w 480691"/>
                  <a:gd name="connsiteY10" fmla="*/ 605592 h 605592"/>
                  <a:gd name="connsiteX11" fmla="*/ 35933 w 480691"/>
                  <a:gd name="connsiteY11" fmla="*/ 526800 h 605592"/>
                  <a:gd name="connsiteX12" fmla="*/ 35933 w 480691"/>
                  <a:gd name="connsiteY12" fmla="*/ 561469 h 605592"/>
                  <a:gd name="connsiteX13" fmla="*/ 0 w 480691"/>
                  <a:gd name="connsiteY13" fmla="*/ 561469 h 605592"/>
                  <a:gd name="connsiteX14" fmla="*/ 0 w 480691"/>
                  <a:gd name="connsiteY14" fmla="*/ 490834 h 605592"/>
                  <a:gd name="connsiteX15" fmla="*/ 0 w 480691"/>
                  <a:gd name="connsiteY15" fmla="*/ 490278 h 605592"/>
                  <a:gd name="connsiteX16" fmla="*/ 267603 w 480691"/>
                  <a:gd name="connsiteY16" fmla="*/ 205118 h 605592"/>
                  <a:gd name="connsiteX17" fmla="*/ 236561 w 480691"/>
                  <a:gd name="connsiteY17" fmla="*/ 205686 h 605592"/>
                  <a:gd name="connsiteX18" fmla="*/ 196085 w 480691"/>
                  <a:gd name="connsiteY18" fmla="*/ 222371 h 605592"/>
                  <a:gd name="connsiteX19" fmla="*/ 165635 w 480691"/>
                  <a:gd name="connsiteY19" fmla="*/ 267421 h 605592"/>
                  <a:gd name="connsiteX20" fmla="*/ 164892 w 480691"/>
                  <a:gd name="connsiteY20" fmla="*/ 269553 h 605592"/>
                  <a:gd name="connsiteX21" fmla="*/ 143819 w 480691"/>
                  <a:gd name="connsiteY21" fmla="*/ 269553 h 605592"/>
                  <a:gd name="connsiteX22" fmla="*/ 137784 w 480691"/>
                  <a:gd name="connsiteY22" fmla="*/ 275579 h 605592"/>
                  <a:gd name="connsiteX23" fmla="*/ 137784 w 480691"/>
                  <a:gd name="connsiteY23" fmla="*/ 289112 h 605592"/>
                  <a:gd name="connsiteX24" fmla="*/ 143819 w 480691"/>
                  <a:gd name="connsiteY24" fmla="*/ 295138 h 605592"/>
                  <a:gd name="connsiteX25" fmla="*/ 160436 w 480691"/>
                  <a:gd name="connsiteY25" fmla="*/ 295138 h 605592"/>
                  <a:gd name="connsiteX26" fmla="*/ 160436 w 480691"/>
                  <a:gd name="connsiteY26" fmla="*/ 306169 h 605592"/>
                  <a:gd name="connsiteX27" fmla="*/ 143819 w 480691"/>
                  <a:gd name="connsiteY27" fmla="*/ 306169 h 605592"/>
                  <a:gd name="connsiteX28" fmla="*/ 137784 w 480691"/>
                  <a:gd name="connsiteY28" fmla="*/ 312194 h 605592"/>
                  <a:gd name="connsiteX29" fmla="*/ 137692 w 480691"/>
                  <a:gd name="connsiteY29" fmla="*/ 312194 h 605592"/>
                  <a:gd name="connsiteX30" fmla="*/ 137692 w 480691"/>
                  <a:gd name="connsiteY30" fmla="*/ 325449 h 605592"/>
                  <a:gd name="connsiteX31" fmla="*/ 143726 w 480691"/>
                  <a:gd name="connsiteY31" fmla="*/ 331475 h 605592"/>
                  <a:gd name="connsiteX32" fmla="*/ 163778 w 480691"/>
                  <a:gd name="connsiteY32" fmla="*/ 331475 h 605592"/>
                  <a:gd name="connsiteX33" fmla="*/ 168513 w 480691"/>
                  <a:gd name="connsiteY33" fmla="*/ 346213 h 605592"/>
                  <a:gd name="connsiteX34" fmla="*/ 221058 w 480691"/>
                  <a:gd name="connsiteY34" fmla="*/ 396362 h 605592"/>
                  <a:gd name="connsiteX35" fmla="*/ 284743 w 480691"/>
                  <a:gd name="connsiteY35" fmla="*/ 397104 h 605592"/>
                  <a:gd name="connsiteX36" fmla="*/ 300896 w 480691"/>
                  <a:gd name="connsiteY36" fmla="*/ 391171 h 605592"/>
                  <a:gd name="connsiteX37" fmla="*/ 305259 w 480691"/>
                  <a:gd name="connsiteY37" fmla="*/ 380048 h 605592"/>
                  <a:gd name="connsiteX38" fmla="*/ 298297 w 480691"/>
                  <a:gd name="connsiteY38" fmla="*/ 363826 h 605592"/>
                  <a:gd name="connsiteX39" fmla="*/ 288178 w 480691"/>
                  <a:gd name="connsiteY39" fmla="*/ 358913 h 605592"/>
                  <a:gd name="connsiteX40" fmla="*/ 268496 w 480691"/>
                  <a:gd name="connsiteY40" fmla="*/ 363826 h 605592"/>
                  <a:gd name="connsiteX41" fmla="*/ 230341 w 480691"/>
                  <a:gd name="connsiteY41" fmla="*/ 362713 h 605592"/>
                  <a:gd name="connsiteX42" fmla="*/ 201005 w 480691"/>
                  <a:gd name="connsiteY42" fmla="*/ 331475 h 605592"/>
                  <a:gd name="connsiteX43" fmla="*/ 243895 w 480691"/>
                  <a:gd name="connsiteY43" fmla="*/ 331475 h 605592"/>
                  <a:gd name="connsiteX44" fmla="*/ 249929 w 480691"/>
                  <a:gd name="connsiteY44" fmla="*/ 325449 h 605592"/>
                  <a:gd name="connsiteX45" fmla="*/ 249929 w 480691"/>
                  <a:gd name="connsiteY45" fmla="*/ 311916 h 605592"/>
                  <a:gd name="connsiteX46" fmla="*/ 243895 w 480691"/>
                  <a:gd name="connsiteY46" fmla="*/ 305890 h 605592"/>
                  <a:gd name="connsiteX47" fmla="*/ 196920 w 480691"/>
                  <a:gd name="connsiteY47" fmla="*/ 305890 h 605592"/>
                  <a:gd name="connsiteX48" fmla="*/ 196920 w 480691"/>
                  <a:gd name="connsiteY48" fmla="*/ 294860 h 605592"/>
                  <a:gd name="connsiteX49" fmla="*/ 243895 w 480691"/>
                  <a:gd name="connsiteY49" fmla="*/ 294860 h 605592"/>
                  <a:gd name="connsiteX50" fmla="*/ 249929 w 480691"/>
                  <a:gd name="connsiteY50" fmla="*/ 288834 h 605592"/>
                  <a:gd name="connsiteX51" fmla="*/ 249929 w 480691"/>
                  <a:gd name="connsiteY51" fmla="*/ 275393 h 605592"/>
                  <a:gd name="connsiteX52" fmla="*/ 243895 w 480691"/>
                  <a:gd name="connsiteY52" fmla="*/ 269275 h 605592"/>
                  <a:gd name="connsiteX53" fmla="*/ 202862 w 480691"/>
                  <a:gd name="connsiteY53" fmla="*/ 269275 h 605592"/>
                  <a:gd name="connsiteX54" fmla="*/ 203048 w 480691"/>
                  <a:gd name="connsiteY54" fmla="*/ 268905 h 605592"/>
                  <a:gd name="connsiteX55" fmla="*/ 226906 w 480691"/>
                  <a:gd name="connsiteY55" fmla="*/ 244062 h 605592"/>
                  <a:gd name="connsiteX56" fmla="*/ 268775 w 480691"/>
                  <a:gd name="connsiteY56" fmla="*/ 241745 h 605592"/>
                  <a:gd name="connsiteX57" fmla="*/ 288642 w 480691"/>
                  <a:gd name="connsiteY57" fmla="*/ 246657 h 605592"/>
                  <a:gd name="connsiteX58" fmla="*/ 298482 w 480691"/>
                  <a:gd name="connsiteY58" fmla="*/ 241837 h 605592"/>
                  <a:gd name="connsiteX59" fmla="*/ 305259 w 480691"/>
                  <a:gd name="connsiteY59" fmla="*/ 225893 h 605592"/>
                  <a:gd name="connsiteX60" fmla="*/ 301453 w 480691"/>
                  <a:gd name="connsiteY60" fmla="*/ 214584 h 605592"/>
                  <a:gd name="connsiteX61" fmla="*/ 297740 w 480691"/>
                  <a:gd name="connsiteY61" fmla="*/ 212823 h 605592"/>
                  <a:gd name="connsiteX62" fmla="*/ 267603 w 480691"/>
                  <a:gd name="connsiteY62" fmla="*/ 205118 h 605592"/>
                  <a:gd name="connsiteX63" fmla="*/ 240274 w 480691"/>
                  <a:gd name="connsiteY63" fmla="*/ 128006 h 605592"/>
                  <a:gd name="connsiteX64" fmla="*/ 414712 w 480691"/>
                  <a:gd name="connsiteY64" fmla="*/ 302924 h 605592"/>
                  <a:gd name="connsiteX65" fmla="*/ 240274 w 480691"/>
                  <a:gd name="connsiteY65" fmla="*/ 477657 h 605592"/>
                  <a:gd name="connsiteX66" fmla="*/ 65837 w 480691"/>
                  <a:gd name="connsiteY66" fmla="*/ 302831 h 605592"/>
                  <a:gd name="connsiteX67" fmla="*/ 240274 w 480691"/>
                  <a:gd name="connsiteY67" fmla="*/ 128006 h 605592"/>
                  <a:gd name="connsiteX68" fmla="*/ 240386 w 480691"/>
                  <a:gd name="connsiteY68" fmla="*/ 0 h 605592"/>
                  <a:gd name="connsiteX69" fmla="*/ 444664 w 480691"/>
                  <a:gd name="connsiteY69" fmla="*/ 78897 h 605592"/>
                  <a:gd name="connsiteX70" fmla="*/ 444664 w 480691"/>
                  <a:gd name="connsiteY70" fmla="*/ 44130 h 605592"/>
                  <a:gd name="connsiteX71" fmla="*/ 480691 w 480691"/>
                  <a:gd name="connsiteY71" fmla="*/ 44130 h 605592"/>
                  <a:gd name="connsiteX72" fmla="*/ 480691 w 480691"/>
                  <a:gd name="connsiteY72" fmla="*/ 114683 h 605592"/>
                  <a:gd name="connsiteX73" fmla="*/ 480691 w 480691"/>
                  <a:gd name="connsiteY73" fmla="*/ 115239 h 605592"/>
                  <a:gd name="connsiteX74" fmla="*/ 480691 w 480691"/>
                  <a:gd name="connsiteY74" fmla="*/ 139437 h 605592"/>
                  <a:gd name="connsiteX75" fmla="*/ 456828 w 480691"/>
                  <a:gd name="connsiteY75" fmla="*/ 139437 h 605592"/>
                  <a:gd name="connsiteX76" fmla="*/ 455992 w 480691"/>
                  <a:gd name="connsiteY76" fmla="*/ 139437 h 605592"/>
                  <a:gd name="connsiteX77" fmla="*/ 385145 w 480691"/>
                  <a:gd name="connsiteY77" fmla="*/ 139437 h 605592"/>
                  <a:gd name="connsiteX78" fmla="*/ 385145 w 480691"/>
                  <a:gd name="connsiteY78" fmla="*/ 103558 h 605592"/>
                  <a:gd name="connsiteX79" fmla="*/ 418850 w 480691"/>
                  <a:gd name="connsiteY79" fmla="*/ 103558 h 605592"/>
                  <a:gd name="connsiteX80" fmla="*/ 51336 w 480691"/>
                  <a:gd name="connsiteY80" fmla="*/ 113849 h 605592"/>
                  <a:gd name="connsiteX81" fmla="*/ 38615 w 480691"/>
                  <a:gd name="connsiteY81" fmla="*/ 126550 h 605592"/>
                  <a:gd name="connsiteX82" fmla="*/ 13266 w 480691"/>
                  <a:gd name="connsiteY82" fmla="*/ 101240 h 605592"/>
                  <a:gd name="connsiteX83" fmla="*/ 25894 w 480691"/>
                  <a:gd name="connsiteY83" fmla="*/ 88631 h 605592"/>
                  <a:gd name="connsiteX84" fmla="*/ 240386 w 480691"/>
                  <a:gd name="connsiteY84"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80691" h="605592">
                    <a:moveTo>
                      <a:pt x="0" y="466084"/>
                    </a:moveTo>
                    <a:lnTo>
                      <a:pt x="23862" y="466084"/>
                    </a:lnTo>
                    <a:lnTo>
                      <a:pt x="24791" y="466084"/>
                    </a:lnTo>
                    <a:lnTo>
                      <a:pt x="95542" y="466084"/>
                    </a:lnTo>
                    <a:lnTo>
                      <a:pt x="95542" y="501957"/>
                    </a:lnTo>
                    <a:lnTo>
                      <a:pt x="61930" y="501957"/>
                    </a:lnTo>
                    <a:cubicBezTo>
                      <a:pt x="166757" y="595581"/>
                      <a:pt x="328593" y="592244"/>
                      <a:pt x="429334" y="491668"/>
                    </a:cubicBezTo>
                    <a:lnTo>
                      <a:pt x="442054" y="478969"/>
                    </a:lnTo>
                    <a:lnTo>
                      <a:pt x="467495" y="504275"/>
                    </a:lnTo>
                    <a:lnTo>
                      <a:pt x="454682" y="516974"/>
                    </a:lnTo>
                    <a:cubicBezTo>
                      <a:pt x="395537" y="576115"/>
                      <a:pt x="317915" y="605592"/>
                      <a:pt x="240201" y="605592"/>
                    </a:cubicBezTo>
                    <a:cubicBezTo>
                      <a:pt x="166850" y="605592"/>
                      <a:pt x="93592" y="579266"/>
                      <a:pt x="35933" y="526800"/>
                    </a:cubicBezTo>
                    <a:lnTo>
                      <a:pt x="35933" y="561469"/>
                    </a:lnTo>
                    <a:lnTo>
                      <a:pt x="0" y="561469"/>
                    </a:lnTo>
                    <a:lnTo>
                      <a:pt x="0" y="490834"/>
                    </a:lnTo>
                    <a:lnTo>
                      <a:pt x="0" y="490278"/>
                    </a:lnTo>
                    <a:close/>
                    <a:moveTo>
                      <a:pt x="267603" y="205118"/>
                    </a:moveTo>
                    <a:cubicBezTo>
                      <a:pt x="257426" y="203878"/>
                      <a:pt x="247098" y="204018"/>
                      <a:pt x="236561" y="205686"/>
                    </a:cubicBezTo>
                    <a:cubicBezTo>
                      <a:pt x="221800" y="208003"/>
                      <a:pt x="207968" y="213101"/>
                      <a:pt x="196085" y="222371"/>
                    </a:cubicBezTo>
                    <a:cubicBezTo>
                      <a:pt x="181138" y="233958"/>
                      <a:pt x="171298" y="249438"/>
                      <a:pt x="165635" y="267421"/>
                    </a:cubicBezTo>
                    <a:lnTo>
                      <a:pt x="164892" y="269553"/>
                    </a:lnTo>
                    <a:lnTo>
                      <a:pt x="143819" y="269553"/>
                    </a:lnTo>
                    <a:cubicBezTo>
                      <a:pt x="140477" y="269553"/>
                      <a:pt x="137784" y="272242"/>
                      <a:pt x="137784" y="275579"/>
                    </a:cubicBezTo>
                    <a:lnTo>
                      <a:pt x="137784" y="289112"/>
                    </a:lnTo>
                    <a:cubicBezTo>
                      <a:pt x="137784" y="292449"/>
                      <a:pt x="140477" y="295138"/>
                      <a:pt x="143819" y="295138"/>
                    </a:cubicBezTo>
                    <a:lnTo>
                      <a:pt x="160436" y="295138"/>
                    </a:lnTo>
                    <a:lnTo>
                      <a:pt x="160436" y="306169"/>
                    </a:lnTo>
                    <a:lnTo>
                      <a:pt x="143819" y="306169"/>
                    </a:lnTo>
                    <a:cubicBezTo>
                      <a:pt x="140477" y="306169"/>
                      <a:pt x="137784" y="308857"/>
                      <a:pt x="137784" y="312194"/>
                    </a:cubicBezTo>
                    <a:lnTo>
                      <a:pt x="137692" y="312194"/>
                    </a:lnTo>
                    <a:lnTo>
                      <a:pt x="137692" y="325449"/>
                    </a:lnTo>
                    <a:cubicBezTo>
                      <a:pt x="137692" y="328787"/>
                      <a:pt x="140384" y="331475"/>
                      <a:pt x="143726" y="331475"/>
                    </a:cubicBezTo>
                    <a:lnTo>
                      <a:pt x="163778" y="331475"/>
                    </a:lnTo>
                    <a:cubicBezTo>
                      <a:pt x="165264" y="336388"/>
                      <a:pt x="166470" y="341486"/>
                      <a:pt x="168513" y="346213"/>
                    </a:cubicBezTo>
                    <a:cubicBezTo>
                      <a:pt x="178632" y="370685"/>
                      <a:pt x="195621" y="388112"/>
                      <a:pt x="221058" y="396362"/>
                    </a:cubicBezTo>
                    <a:cubicBezTo>
                      <a:pt x="242131" y="403129"/>
                      <a:pt x="263390" y="403036"/>
                      <a:pt x="284743" y="397104"/>
                    </a:cubicBezTo>
                    <a:cubicBezTo>
                      <a:pt x="290127" y="395528"/>
                      <a:pt x="295697" y="393489"/>
                      <a:pt x="300896" y="391171"/>
                    </a:cubicBezTo>
                    <a:cubicBezTo>
                      <a:pt x="306002" y="388854"/>
                      <a:pt x="307209" y="384961"/>
                      <a:pt x="305259" y="380048"/>
                    </a:cubicBezTo>
                    <a:cubicBezTo>
                      <a:pt x="303031" y="374579"/>
                      <a:pt x="300803" y="369202"/>
                      <a:pt x="298297" y="363826"/>
                    </a:cubicBezTo>
                    <a:cubicBezTo>
                      <a:pt x="296068" y="359191"/>
                      <a:pt x="293376" y="357708"/>
                      <a:pt x="288178" y="358913"/>
                    </a:cubicBezTo>
                    <a:cubicBezTo>
                      <a:pt x="281586" y="360489"/>
                      <a:pt x="275088" y="362528"/>
                      <a:pt x="268496" y="363826"/>
                    </a:cubicBezTo>
                    <a:cubicBezTo>
                      <a:pt x="255778" y="366421"/>
                      <a:pt x="242967" y="366699"/>
                      <a:pt x="230341" y="362713"/>
                    </a:cubicBezTo>
                    <a:cubicBezTo>
                      <a:pt x="214652" y="357708"/>
                      <a:pt x="206204" y="346306"/>
                      <a:pt x="201005" y="331475"/>
                    </a:cubicBezTo>
                    <a:lnTo>
                      <a:pt x="243895" y="331475"/>
                    </a:lnTo>
                    <a:cubicBezTo>
                      <a:pt x="247237" y="331475"/>
                      <a:pt x="249929" y="328787"/>
                      <a:pt x="249929" y="325449"/>
                    </a:cubicBezTo>
                    <a:lnTo>
                      <a:pt x="249929" y="311916"/>
                    </a:lnTo>
                    <a:cubicBezTo>
                      <a:pt x="249929" y="308579"/>
                      <a:pt x="247237" y="305890"/>
                      <a:pt x="243895" y="305890"/>
                    </a:cubicBezTo>
                    <a:lnTo>
                      <a:pt x="196920" y="305890"/>
                    </a:lnTo>
                    <a:lnTo>
                      <a:pt x="196920" y="294860"/>
                    </a:lnTo>
                    <a:lnTo>
                      <a:pt x="243895" y="294860"/>
                    </a:lnTo>
                    <a:cubicBezTo>
                      <a:pt x="247237" y="294860"/>
                      <a:pt x="249929" y="292171"/>
                      <a:pt x="249929" y="288834"/>
                    </a:cubicBezTo>
                    <a:lnTo>
                      <a:pt x="249929" y="275393"/>
                    </a:lnTo>
                    <a:cubicBezTo>
                      <a:pt x="249929" y="272056"/>
                      <a:pt x="247237" y="269275"/>
                      <a:pt x="243895" y="269275"/>
                    </a:cubicBezTo>
                    <a:lnTo>
                      <a:pt x="202862" y="269275"/>
                    </a:lnTo>
                    <a:cubicBezTo>
                      <a:pt x="203048" y="269183"/>
                      <a:pt x="203048" y="269090"/>
                      <a:pt x="203048" y="268905"/>
                    </a:cubicBezTo>
                    <a:cubicBezTo>
                      <a:pt x="207968" y="257688"/>
                      <a:pt x="215116" y="248789"/>
                      <a:pt x="226906" y="244062"/>
                    </a:cubicBezTo>
                    <a:cubicBezTo>
                      <a:pt x="240646" y="238686"/>
                      <a:pt x="254664" y="238871"/>
                      <a:pt x="268775" y="241745"/>
                    </a:cubicBezTo>
                    <a:cubicBezTo>
                      <a:pt x="275459" y="243135"/>
                      <a:pt x="281958" y="245174"/>
                      <a:pt x="288642" y="246657"/>
                    </a:cubicBezTo>
                    <a:cubicBezTo>
                      <a:pt x="293469" y="247770"/>
                      <a:pt x="296347" y="246472"/>
                      <a:pt x="298482" y="241837"/>
                    </a:cubicBezTo>
                    <a:cubicBezTo>
                      <a:pt x="300803" y="236646"/>
                      <a:pt x="303031" y="231270"/>
                      <a:pt x="305259" y="225893"/>
                    </a:cubicBezTo>
                    <a:cubicBezTo>
                      <a:pt x="307394" y="220888"/>
                      <a:pt x="306095" y="217365"/>
                      <a:pt x="301453" y="214584"/>
                    </a:cubicBezTo>
                    <a:cubicBezTo>
                      <a:pt x="300153" y="213936"/>
                      <a:pt x="298946" y="213287"/>
                      <a:pt x="297740" y="212823"/>
                    </a:cubicBezTo>
                    <a:cubicBezTo>
                      <a:pt x="287806" y="208976"/>
                      <a:pt x="277780" y="206358"/>
                      <a:pt x="267603" y="205118"/>
                    </a:cubicBezTo>
                    <a:close/>
                    <a:moveTo>
                      <a:pt x="240274" y="128006"/>
                    </a:moveTo>
                    <a:cubicBezTo>
                      <a:pt x="336545" y="128006"/>
                      <a:pt x="414712" y="206427"/>
                      <a:pt x="414712" y="302924"/>
                    </a:cubicBezTo>
                    <a:cubicBezTo>
                      <a:pt x="414712" y="399421"/>
                      <a:pt x="336545" y="477657"/>
                      <a:pt x="240274" y="477657"/>
                    </a:cubicBezTo>
                    <a:cubicBezTo>
                      <a:pt x="144004" y="477657"/>
                      <a:pt x="65837" y="399329"/>
                      <a:pt x="65837" y="302831"/>
                    </a:cubicBezTo>
                    <a:cubicBezTo>
                      <a:pt x="65837" y="206242"/>
                      <a:pt x="144004" y="128006"/>
                      <a:pt x="240274" y="128006"/>
                    </a:cubicBezTo>
                    <a:close/>
                    <a:moveTo>
                      <a:pt x="240386" y="0"/>
                    </a:moveTo>
                    <a:cubicBezTo>
                      <a:pt x="313740" y="0"/>
                      <a:pt x="387002" y="26330"/>
                      <a:pt x="444664" y="78897"/>
                    </a:cubicBezTo>
                    <a:lnTo>
                      <a:pt x="444664" y="44130"/>
                    </a:lnTo>
                    <a:lnTo>
                      <a:pt x="480691" y="44130"/>
                    </a:lnTo>
                    <a:lnTo>
                      <a:pt x="480691" y="114683"/>
                    </a:lnTo>
                    <a:lnTo>
                      <a:pt x="480691" y="115239"/>
                    </a:lnTo>
                    <a:lnTo>
                      <a:pt x="480691" y="139437"/>
                    </a:lnTo>
                    <a:lnTo>
                      <a:pt x="456828" y="139437"/>
                    </a:lnTo>
                    <a:lnTo>
                      <a:pt x="455992" y="139437"/>
                    </a:lnTo>
                    <a:lnTo>
                      <a:pt x="385145" y="139437"/>
                    </a:lnTo>
                    <a:lnTo>
                      <a:pt x="385145" y="103558"/>
                    </a:lnTo>
                    <a:lnTo>
                      <a:pt x="418850" y="103558"/>
                    </a:lnTo>
                    <a:cubicBezTo>
                      <a:pt x="313926" y="9920"/>
                      <a:pt x="152175" y="13258"/>
                      <a:pt x="51336" y="113849"/>
                    </a:cubicBezTo>
                    <a:lnTo>
                      <a:pt x="38615" y="126550"/>
                    </a:lnTo>
                    <a:lnTo>
                      <a:pt x="13266" y="101240"/>
                    </a:lnTo>
                    <a:lnTo>
                      <a:pt x="25894" y="88631"/>
                    </a:lnTo>
                    <a:cubicBezTo>
                      <a:pt x="85042" y="29575"/>
                      <a:pt x="162667" y="0"/>
                      <a:pt x="240386" y="0"/>
                    </a:cubicBezTo>
                    <a:close/>
                  </a:path>
                </a:pathLst>
              </a:custGeom>
              <a:solidFill>
                <a:schemeClr val="accent1"/>
              </a:solidFill>
              <a:ln>
                <a:noFill/>
              </a:ln>
            </p:spPr>
            <p:txBody>
              <a:bodyPr wrap="square" lIns="91440" tIns="45720" rIns="91440" bIns="4572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7" name="ïṧḻïḑè">
                <a:extLst>
                  <a:ext uri="{FF2B5EF4-FFF2-40B4-BE49-F238E27FC236}">
                    <a16:creationId xmlns:a16="http://schemas.microsoft.com/office/drawing/2014/main" xmlns="" id="{6389AE64-064A-495C-803D-5838C6DAE203}"/>
                  </a:ext>
                </a:extLst>
              </p:cNvPr>
              <p:cNvSpPr/>
              <p:nvPr/>
            </p:nvSpPr>
            <p:spPr bwMode="auto">
              <a:xfrm>
                <a:off x="8274340" y="4256323"/>
                <a:ext cx="494092" cy="493360"/>
              </a:xfrm>
              <a:custGeom>
                <a:avLst/>
                <a:gdLst>
                  <a:gd name="connsiteX0" fmla="*/ 34177 w 577276"/>
                  <a:gd name="connsiteY0" fmla="*/ 303381 h 576423"/>
                  <a:gd name="connsiteX1" fmla="*/ 229362 w 577276"/>
                  <a:gd name="connsiteY1" fmla="*/ 303381 h 576423"/>
                  <a:gd name="connsiteX2" fmla="*/ 263539 w 577276"/>
                  <a:gd name="connsiteY2" fmla="*/ 337510 h 576423"/>
                  <a:gd name="connsiteX3" fmla="*/ 263539 w 577276"/>
                  <a:gd name="connsiteY3" fmla="*/ 532425 h 576423"/>
                  <a:gd name="connsiteX4" fmla="*/ 229362 w 577276"/>
                  <a:gd name="connsiteY4" fmla="*/ 566554 h 576423"/>
                  <a:gd name="connsiteX5" fmla="*/ 34177 w 577276"/>
                  <a:gd name="connsiteY5" fmla="*/ 566554 h 576423"/>
                  <a:gd name="connsiteX6" fmla="*/ 0 w 577276"/>
                  <a:gd name="connsiteY6" fmla="*/ 532425 h 576423"/>
                  <a:gd name="connsiteX7" fmla="*/ 0 w 577276"/>
                  <a:gd name="connsiteY7" fmla="*/ 337510 h 576423"/>
                  <a:gd name="connsiteX8" fmla="*/ 34177 w 577276"/>
                  <a:gd name="connsiteY8" fmla="*/ 303381 h 576423"/>
                  <a:gd name="connsiteX9" fmla="*/ 435258 w 577276"/>
                  <a:gd name="connsiteY9" fmla="*/ 293512 h 576423"/>
                  <a:gd name="connsiteX10" fmla="*/ 455763 w 577276"/>
                  <a:gd name="connsiteY10" fmla="*/ 313232 h 576423"/>
                  <a:gd name="connsiteX11" fmla="*/ 455763 w 577276"/>
                  <a:gd name="connsiteY11" fmla="*/ 414868 h 576423"/>
                  <a:gd name="connsiteX12" fmla="*/ 556771 w 577276"/>
                  <a:gd name="connsiteY12" fmla="*/ 414868 h 576423"/>
                  <a:gd name="connsiteX13" fmla="*/ 577276 w 577276"/>
                  <a:gd name="connsiteY13" fmla="*/ 434588 h 576423"/>
                  <a:gd name="connsiteX14" fmla="*/ 556771 w 577276"/>
                  <a:gd name="connsiteY14" fmla="*/ 455067 h 576423"/>
                  <a:gd name="connsiteX15" fmla="*/ 455763 w 577276"/>
                  <a:gd name="connsiteY15" fmla="*/ 455067 h 576423"/>
                  <a:gd name="connsiteX16" fmla="*/ 455763 w 577276"/>
                  <a:gd name="connsiteY16" fmla="*/ 555944 h 576423"/>
                  <a:gd name="connsiteX17" fmla="*/ 435258 w 577276"/>
                  <a:gd name="connsiteY17" fmla="*/ 576423 h 576423"/>
                  <a:gd name="connsiteX18" fmla="*/ 415512 w 577276"/>
                  <a:gd name="connsiteY18" fmla="*/ 555944 h 576423"/>
                  <a:gd name="connsiteX19" fmla="*/ 415512 w 577276"/>
                  <a:gd name="connsiteY19" fmla="*/ 455067 h 576423"/>
                  <a:gd name="connsiteX20" fmla="*/ 313745 w 577276"/>
                  <a:gd name="connsiteY20" fmla="*/ 455067 h 576423"/>
                  <a:gd name="connsiteX21" fmla="*/ 293999 w 577276"/>
                  <a:gd name="connsiteY21" fmla="*/ 434588 h 576423"/>
                  <a:gd name="connsiteX22" fmla="*/ 313745 w 577276"/>
                  <a:gd name="connsiteY22" fmla="*/ 414868 h 576423"/>
                  <a:gd name="connsiteX23" fmla="*/ 415512 w 577276"/>
                  <a:gd name="connsiteY23" fmla="*/ 414868 h 576423"/>
                  <a:gd name="connsiteX24" fmla="*/ 415512 w 577276"/>
                  <a:gd name="connsiteY24" fmla="*/ 313232 h 576423"/>
                  <a:gd name="connsiteX25" fmla="*/ 435258 w 577276"/>
                  <a:gd name="connsiteY25" fmla="*/ 293512 h 576423"/>
                  <a:gd name="connsiteX26" fmla="*/ 338045 w 577276"/>
                  <a:gd name="connsiteY26" fmla="*/ 0 h 576423"/>
                  <a:gd name="connsiteX27" fmla="*/ 533230 w 577276"/>
                  <a:gd name="connsiteY27" fmla="*/ 0 h 576423"/>
                  <a:gd name="connsiteX28" fmla="*/ 567407 w 577276"/>
                  <a:gd name="connsiteY28" fmla="*/ 34129 h 576423"/>
                  <a:gd name="connsiteX29" fmla="*/ 567407 w 577276"/>
                  <a:gd name="connsiteY29" fmla="*/ 229044 h 576423"/>
                  <a:gd name="connsiteX30" fmla="*/ 533230 w 577276"/>
                  <a:gd name="connsiteY30" fmla="*/ 263173 h 576423"/>
                  <a:gd name="connsiteX31" fmla="*/ 338045 w 577276"/>
                  <a:gd name="connsiteY31" fmla="*/ 263173 h 576423"/>
                  <a:gd name="connsiteX32" fmla="*/ 303868 w 577276"/>
                  <a:gd name="connsiteY32" fmla="*/ 229044 h 576423"/>
                  <a:gd name="connsiteX33" fmla="*/ 303868 w 577276"/>
                  <a:gd name="connsiteY33" fmla="*/ 34129 h 576423"/>
                  <a:gd name="connsiteX34" fmla="*/ 338045 w 577276"/>
                  <a:gd name="connsiteY34" fmla="*/ 0 h 576423"/>
                  <a:gd name="connsiteX35" fmla="*/ 34177 w 577276"/>
                  <a:gd name="connsiteY35" fmla="*/ 0 h 576423"/>
                  <a:gd name="connsiteX36" fmla="*/ 229362 w 577276"/>
                  <a:gd name="connsiteY36" fmla="*/ 0 h 576423"/>
                  <a:gd name="connsiteX37" fmla="*/ 263539 w 577276"/>
                  <a:gd name="connsiteY37" fmla="*/ 34129 h 576423"/>
                  <a:gd name="connsiteX38" fmla="*/ 263539 w 577276"/>
                  <a:gd name="connsiteY38" fmla="*/ 229044 h 576423"/>
                  <a:gd name="connsiteX39" fmla="*/ 229362 w 577276"/>
                  <a:gd name="connsiteY39" fmla="*/ 263173 h 576423"/>
                  <a:gd name="connsiteX40" fmla="*/ 34177 w 577276"/>
                  <a:gd name="connsiteY40" fmla="*/ 263173 h 576423"/>
                  <a:gd name="connsiteX41" fmla="*/ 0 w 577276"/>
                  <a:gd name="connsiteY41" fmla="*/ 229044 h 576423"/>
                  <a:gd name="connsiteX42" fmla="*/ 0 w 577276"/>
                  <a:gd name="connsiteY42" fmla="*/ 34129 h 576423"/>
                  <a:gd name="connsiteX43" fmla="*/ 34177 w 577276"/>
                  <a:gd name="connsiteY43" fmla="*/ 0 h 576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77276" h="576423">
                    <a:moveTo>
                      <a:pt x="34177" y="303381"/>
                    </a:moveTo>
                    <a:lnTo>
                      <a:pt x="229362" y="303381"/>
                    </a:lnTo>
                    <a:cubicBezTo>
                      <a:pt x="248349" y="303381"/>
                      <a:pt x="263539" y="318549"/>
                      <a:pt x="263539" y="337510"/>
                    </a:cubicBezTo>
                    <a:lnTo>
                      <a:pt x="263539" y="532425"/>
                    </a:lnTo>
                    <a:cubicBezTo>
                      <a:pt x="263539" y="551386"/>
                      <a:pt x="248349" y="566554"/>
                      <a:pt x="229362" y="566554"/>
                    </a:cubicBezTo>
                    <a:lnTo>
                      <a:pt x="34177" y="566554"/>
                    </a:lnTo>
                    <a:cubicBezTo>
                      <a:pt x="15190" y="566554"/>
                      <a:pt x="0" y="551386"/>
                      <a:pt x="0" y="532425"/>
                    </a:cubicBezTo>
                    <a:lnTo>
                      <a:pt x="0" y="337510"/>
                    </a:lnTo>
                    <a:cubicBezTo>
                      <a:pt x="0" y="318549"/>
                      <a:pt x="15190" y="303381"/>
                      <a:pt x="34177" y="303381"/>
                    </a:cubicBezTo>
                    <a:close/>
                    <a:moveTo>
                      <a:pt x="435258" y="293512"/>
                    </a:moveTo>
                    <a:cubicBezTo>
                      <a:pt x="446650" y="293512"/>
                      <a:pt x="455763" y="302614"/>
                      <a:pt x="455763" y="313232"/>
                    </a:cubicBezTo>
                    <a:lnTo>
                      <a:pt x="455763" y="414868"/>
                    </a:lnTo>
                    <a:lnTo>
                      <a:pt x="556771" y="414868"/>
                    </a:lnTo>
                    <a:cubicBezTo>
                      <a:pt x="568163" y="414868"/>
                      <a:pt x="577276" y="423970"/>
                      <a:pt x="577276" y="434588"/>
                    </a:cubicBezTo>
                    <a:cubicBezTo>
                      <a:pt x="577276" y="445965"/>
                      <a:pt x="568163" y="455067"/>
                      <a:pt x="556771" y="455067"/>
                    </a:cubicBezTo>
                    <a:lnTo>
                      <a:pt x="455763" y="455067"/>
                    </a:lnTo>
                    <a:lnTo>
                      <a:pt x="455763" y="555944"/>
                    </a:lnTo>
                    <a:cubicBezTo>
                      <a:pt x="455763" y="567321"/>
                      <a:pt x="446650" y="576423"/>
                      <a:pt x="435258" y="576423"/>
                    </a:cubicBezTo>
                    <a:cubicBezTo>
                      <a:pt x="424625" y="576423"/>
                      <a:pt x="415512" y="567321"/>
                      <a:pt x="415512" y="555944"/>
                    </a:cubicBezTo>
                    <a:lnTo>
                      <a:pt x="415512" y="455067"/>
                    </a:lnTo>
                    <a:lnTo>
                      <a:pt x="313745" y="455067"/>
                    </a:lnTo>
                    <a:cubicBezTo>
                      <a:pt x="303112" y="455067"/>
                      <a:pt x="293999" y="445965"/>
                      <a:pt x="293999" y="434588"/>
                    </a:cubicBezTo>
                    <a:cubicBezTo>
                      <a:pt x="293999" y="423970"/>
                      <a:pt x="303112" y="414868"/>
                      <a:pt x="313745" y="414868"/>
                    </a:cubicBezTo>
                    <a:lnTo>
                      <a:pt x="415512" y="414868"/>
                    </a:lnTo>
                    <a:lnTo>
                      <a:pt x="415512" y="313232"/>
                    </a:lnTo>
                    <a:cubicBezTo>
                      <a:pt x="415512" y="302614"/>
                      <a:pt x="424625" y="293512"/>
                      <a:pt x="435258" y="293512"/>
                    </a:cubicBezTo>
                    <a:close/>
                    <a:moveTo>
                      <a:pt x="338045" y="0"/>
                    </a:moveTo>
                    <a:lnTo>
                      <a:pt x="533230" y="0"/>
                    </a:lnTo>
                    <a:cubicBezTo>
                      <a:pt x="552217" y="0"/>
                      <a:pt x="567407" y="15168"/>
                      <a:pt x="567407" y="34129"/>
                    </a:cubicBezTo>
                    <a:lnTo>
                      <a:pt x="567407" y="229044"/>
                    </a:lnTo>
                    <a:cubicBezTo>
                      <a:pt x="567407" y="248005"/>
                      <a:pt x="552217" y="263173"/>
                      <a:pt x="533230" y="263173"/>
                    </a:cubicBezTo>
                    <a:lnTo>
                      <a:pt x="338045" y="263173"/>
                    </a:lnTo>
                    <a:cubicBezTo>
                      <a:pt x="319058" y="263173"/>
                      <a:pt x="303868" y="248005"/>
                      <a:pt x="303868" y="229044"/>
                    </a:cubicBezTo>
                    <a:lnTo>
                      <a:pt x="303868" y="34129"/>
                    </a:lnTo>
                    <a:cubicBezTo>
                      <a:pt x="303868" y="15168"/>
                      <a:pt x="319058" y="0"/>
                      <a:pt x="338045" y="0"/>
                    </a:cubicBezTo>
                    <a:close/>
                    <a:moveTo>
                      <a:pt x="34177" y="0"/>
                    </a:moveTo>
                    <a:lnTo>
                      <a:pt x="229362" y="0"/>
                    </a:lnTo>
                    <a:cubicBezTo>
                      <a:pt x="248349" y="0"/>
                      <a:pt x="263539" y="15168"/>
                      <a:pt x="263539" y="34129"/>
                    </a:cubicBezTo>
                    <a:lnTo>
                      <a:pt x="263539" y="229044"/>
                    </a:lnTo>
                    <a:cubicBezTo>
                      <a:pt x="263539" y="248005"/>
                      <a:pt x="248349" y="263173"/>
                      <a:pt x="229362" y="263173"/>
                    </a:cubicBezTo>
                    <a:lnTo>
                      <a:pt x="34177" y="263173"/>
                    </a:lnTo>
                    <a:cubicBezTo>
                      <a:pt x="15190" y="263173"/>
                      <a:pt x="0" y="248005"/>
                      <a:pt x="0" y="229044"/>
                    </a:cubicBezTo>
                    <a:lnTo>
                      <a:pt x="0" y="34129"/>
                    </a:lnTo>
                    <a:cubicBezTo>
                      <a:pt x="0" y="15168"/>
                      <a:pt x="15190" y="0"/>
                      <a:pt x="34177" y="0"/>
                    </a:cubicBezTo>
                    <a:close/>
                  </a:path>
                </a:pathLst>
              </a:custGeom>
              <a:solidFill>
                <a:schemeClr val="accent2"/>
              </a:solidFill>
              <a:ln>
                <a:noFill/>
              </a:ln>
            </p:spPr>
            <p:txBody>
              <a:bodyPr wrap="square" lIns="91440" tIns="45720" rIns="91440" bIns="4572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grpSp>
        <p:sp>
          <p:nvSpPr>
            <p:cNvPr id="30" name="iśľiḓè">
              <a:extLst>
                <a:ext uri="{FF2B5EF4-FFF2-40B4-BE49-F238E27FC236}">
                  <a16:creationId xmlns:a16="http://schemas.microsoft.com/office/drawing/2014/main" xmlns="" id="{40CCF256-9EBE-4912-A73C-271B0B788229}"/>
                </a:ext>
              </a:extLst>
            </p:cNvPr>
            <p:cNvSpPr/>
            <p:nvPr/>
          </p:nvSpPr>
          <p:spPr bwMode="auto">
            <a:xfrm>
              <a:off x="672306" y="2271359"/>
              <a:ext cx="2933700" cy="138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just" defTabSz="914400" rtl="0" eaLnBrk="1" fontAlgn="auto" latinLnBrk="0" hangingPunct="1">
                <a:lnSpc>
                  <a:spcPct val="120000"/>
                </a:lnSpc>
                <a:spcBef>
                  <a:spcPct val="0"/>
                </a:spcBef>
                <a:spcAft>
                  <a:spcPts val="0"/>
                </a:spcAft>
                <a:buClrTx/>
                <a:buSzTx/>
                <a:buFontTx/>
                <a:buNone/>
                <a:tabLst/>
                <a:defRPr/>
              </a:pPr>
              <a:r>
                <a:rPr kumimoji="0" lang="zh-CN" altLang="en-US" sz="1600" b="0" i="0" u="none" strike="noStrike" kern="1200" cap="none" spc="0" normalizeH="0" baseline="0" noProof="0" dirty="0" smtClean="0">
                  <a:ln>
                    <a:noFill/>
                  </a:ln>
                  <a:solidFill>
                    <a:srgbClr val="000000"/>
                  </a:solidFill>
                  <a:effectLst/>
                  <a:uLnTx/>
                  <a:uFillTx/>
                  <a:latin typeface="Arial"/>
                  <a:ea typeface="微软雅黑"/>
                  <a:cs typeface="+mn-cs"/>
                </a:rPr>
                <a:t>不同的子市场在概念上可以明确区分，如：女性化妆品市场可以依据年龄层次和肌肤类型等变量加以区分。</a:t>
              </a:r>
              <a:endParaRPr kumimoji="0" lang="en-US" altLang="zh-CN" sz="16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31" name="íŝļiḋe">
              <a:extLst>
                <a:ext uri="{FF2B5EF4-FFF2-40B4-BE49-F238E27FC236}">
                  <a16:creationId xmlns:a16="http://schemas.microsoft.com/office/drawing/2014/main" xmlns="" id="{7C21E8B8-26A3-4267-8F23-85E3C8B65FAC}"/>
                </a:ext>
              </a:extLst>
            </p:cNvPr>
            <p:cNvSpPr txBox="1"/>
            <p:nvPr/>
          </p:nvSpPr>
          <p:spPr bwMode="auto">
            <a:xfrm>
              <a:off x="672306" y="1769945"/>
              <a:ext cx="2933700" cy="50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none" spc="0" normalizeH="0" baseline="0" noProof="0" dirty="0" smtClean="0">
                  <a:ln>
                    <a:noFill/>
                  </a:ln>
                  <a:solidFill>
                    <a:srgbClr val="000000"/>
                  </a:solidFill>
                  <a:effectLst/>
                  <a:uLnTx/>
                  <a:uFillTx/>
                  <a:latin typeface="Arial"/>
                  <a:ea typeface="微软雅黑"/>
                  <a:cs typeface="+mn-cs"/>
                </a:rPr>
                <a:t>可区分性</a:t>
              </a: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32" name="iṥlîḑè">
              <a:extLst>
                <a:ext uri="{FF2B5EF4-FFF2-40B4-BE49-F238E27FC236}">
                  <a16:creationId xmlns:a16="http://schemas.microsoft.com/office/drawing/2014/main" xmlns="" id="{55531625-58DF-4F7C-804B-388ACE5E7D60}"/>
                </a:ext>
              </a:extLst>
            </p:cNvPr>
            <p:cNvSpPr/>
            <p:nvPr/>
          </p:nvSpPr>
          <p:spPr bwMode="auto">
            <a:xfrm>
              <a:off x="7451627" y="2271359"/>
              <a:ext cx="3913059" cy="138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zh-CN" altLang="en-US" sz="1600" b="0" i="0" u="none" strike="noStrike" kern="1200" cap="none" spc="0" normalizeH="0" baseline="0" noProof="0" dirty="0" smtClean="0">
                  <a:ln>
                    <a:noFill/>
                  </a:ln>
                  <a:solidFill>
                    <a:srgbClr val="000000"/>
                  </a:solidFill>
                  <a:effectLst/>
                  <a:uLnTx/>
                  <a:uFillTx/>
                  <a:latin typeface="Arial"/>
                  <a:ea typeface="微软雅黑"/>
                  <a:cs typeface="+mn-cs"/>
                </a:rPr>
                <a:t>细分市场的子市场的大小及其购买力的数量资料能够加以测量和推算，如：电冰箱是市场，有多少人更注重价格、有多少人更注重能耗、外观或兼顾等。</a:t>
              </a:r>
              <a:endParaRPr kumimoji="0" lang="en-US" altLang="zh-CN" sz="16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33" name="îṡļîḑê">
              <a:extLst>
                <a:ext uri="{FF2B5EF4-FFF2-40B4-BE49-F238E27FC236}">
                  <a16:creationId xmlns:a16="http://schemas.microsoft.com/office/drawing/2014/main" xmlns="" id="{75492473-9FAA-4F90-B7B6-481A1EBCEA0B}"/>
                </a:ext>
              </a:extLst>
            </p:cNvPr>
            <p:cNvSpPr txBox="1"/>
            <p:nvPr/>
          </p:nvSpPr>
          <p:spPr bwMode="auto">
            <a:xfrm>
              <a:off x="7451628" y="1769945"/>
              <a:ext cx="2933700" cy="50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none" spc="0" normalizeH="0" baseline="0" noProof="0" dirty="0" smtClean="0">
                  <a:ln>
                    <a:noFill/>
                  </a:ln>
                  <a:solidFill>
                    <a:srgbClr val="000000"/>
                  </a:solidFill>
                  <a:effectLst/>
                  <a:uLnTx/>
                  <a:uFillTx/>
                  <a:latin typeface="Arial"/>
                  <a:ea typeface="微软雅黑"/>
                  <a:cs typeface="+mn-cs"/>
                </a:rPr>
                <a:t>可测量性</a:t>
              </a: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34" name="íṩľîḋe">
              <a:extLst>
                <a:ext uri="{FF2B5EF4-FFF2-40B4-BE49-F238E27FC236}">
                  <a16:creationId xmlns:a16="http://schemas.microsoft.com/office/drawing/2014/main" xmlns="" id="{BA8379CB-B51C-4046-870C-08CE996F69B5}"/>
                </a:ext>
              </a:extLst>
            </p:cNvPr>
            <p:cNvSpPr/>
            <p:nvPr/>
          </p:nvSpPr>
          <p:spPr bwMode="auto">
            <a:xfrm>
              <a:off x="9187543" y="4333640"/>
              <a:ext cx="2554514" cy="1289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zh-CN" altLang="en-US" sz="1600" b="0" i="0" u="none" strike="noStrike" kern="1200" cap="none" spc="0" normalizeH="0" baseline="0" noProof="0" dirty="0" smtClean="0">
                  <a:ln>
                    <a:noFill/>
                  </a:ln>
                  <a:solidFill>
                    <a:srgbClr val="000000"/>
                  </a:solidFill>
                  <a:effectLst/>
                  <a:uLnTx/>
                  <a:uFillTx/>
                  <a:latin typeface="Arial"/>
                  <a:ea typeface="微软雅黑"/>
                  <a:cs typeface="+mn-cs"/>
                </a:rPr>
                <a:t>企业细分后的子市场应能够借助营销努力达到进入的目标，组合营销策略能够在该市场上发挥作用。</a:t>
              </a:r>
              <a:endParaRPr kumimoji="0" lang="en-US" altLang="zh-CN" sz="16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35" name="ïṩḷïḋe">
              <a:extLst>
                <a:ext uri="{FF2B5EF4-FFF2-40B4-BE49-F238E27FC236}">
                  <a16:creationId xmlns:a16="http://schemas.microsoft.com/office/drawing/2014/main" xmlns="" id="{953C0448-5114-4BDA-935E-F9006B622F38}"/>
                </a:ext>
              </a:extLst>
            </p:cNvPr>
            <p:cNvSpPr txBox="1"/>
            <p:nvPr/>
          </p:nvSpPr>
          <p:spPr bwMode="auto">
            <a:xfrm>
              <a:off x="9290621" y="3832226"/>
              <a:ext cx="2229073" cy="50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none" spc="0" normalizeH="0" baseline="0" noProof="0" dirty="0" smtClean="0">
                  <a:ln>
                    <a:noFill/>
                  </a:ln>
                  <a:solidFill>
                    <a:srgbClr val="000000"/>
                  </a:solidFill>
                  <a:effectLst/>
                  <a:uLnTx/>
                  <a:uFillTx/>
                  <a:latin typeface="Arial"/>
                  <a:ea typeface="微软雅黑"/>
                  <a:cs typeface="+mn-cs"/>
                </a:rPr>
                <a:t>可进入性</a:t>
              </a: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36" name="iṣľíďé">
              <a:extLst>
                <a:ext uri="{FF2B5EF4-FFF2-40B4-BE49-F238E27FC236}">
                  <a16:creationId xmlns:a16="http://schemas.microsoft.com/office/drawing/2014/main" xmlns="" id="{A2366335-8119-423C-959F-B14E8C5AA1BD}"/>
                </a:ext>
              </a:extLst>
            </p:cNvPr>
            <p:cNvSpPr/>
            <p:nvPr/>
          </p:nvSpPr>
          <p:spPr bwMode="auto">
            <a:xfrm>
              <a:off x="2496457" y="4637946"/>
              <a:ext cx="3021247" cy="984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just" defTabSz="914400" rtl="0" eaLnBrk="1" fontAlgn="auto" latinLnBrk="0" hangingPunct="1">
                <a:lnSpc>
                  <a:spcPct val="120000"/>
                </a:lnSpc>
                <a:spcBef>
                  <a:spcPct val="0"/>
                </a:spcBef>
                <a:spcAft>
                  <a:spcPts val="0"/>
                </a:spcAft>
                <a:buClrTx/>
                <a:buSzTx/>
                <a:buFontTx/>
                <a:buNone/>
                <a:tabLst/>
                <a:defRPr/>
              </a:pPr>
              <a:r>
                <a:rPr kumimoji="0" lang="zh-CN" altLang="en-US" sz="1600" b="0" i="0" u="none" strike="noStrike" kern="1200" cap="none" spc="0" normalizeH="0" baseline="0" noProof="0" dirty="0" smtClean="0">
                  <a:ln>
                    <a:noFill/>
                  </a:ln>
                  <a:solidFill>
                    <a:srgbClr val="000000"/>
                  </a:solidFill>
                  <a:effectLst/>
                  <a:uLnTx/>
                  <a:uFillTx/>
                  <a:latin typeface="Arial"/>
                  <a:ea typeface="微软雅黑"/>
                  <a:cs typeface="+mn-cs"/>
                </a:rPr>
                <a:t>细分后的市场有足够的需求潜量，且有一定的发展潜力，其规模足以让企业有利可图。</a:t>
              </a:r>
              <a:endParaRPr kumimoji="0" lang="en-US" altLang="zh-CN" sz="16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37" name="îṥlíďê">
              <a:extLst>
                <a:ext uri="{FF2B5EF4-FFF2-40B4-BE49-F238E27FC236}">
                  <a16:creationId xmlns:a16="http://schemas.microsoft.com/office/drawing/2014/main" xmlns="" id="{242EF5E6-9273-4E61-AA25-75720D92D01D}"/>
                </a:ext>
              </a:extLst>
            </p:cNvPr>
            <p:cNvSpPr txBox="1"/>
            <p:nvPr/>
          </p:nvSpPr>
          <p:spPr bwMode="auto">
            <a:xfrm>
              <a:off x="3288631" y="4136532"/>
              <a:ext cx="2229073" cy="50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none" spc="0" normalizeH="0" baseline="0" noProof="0" dirty="0" smtClean="0">
                  <a:ln>
                    <a:noFill/>
                  </a:ln>
                  <a:solidFill>
                    <a:srgbClr val="000000"/>
                  </a:solidFill>
                  <a:effectLst/>
                  <a:uLnTx/>
                  <a:uFillTx/>
                  <a:latin typeface="Arial"/>
                  <a:ea typeface="微软雅黑"/>
                  <a:cs typeface="+mn-cs"/>
                </a:rPr>
                <a:t>可盈利性</a:t>
              </a: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p:txBody>
        </p:sp>
      </p:grpSp>
    </p:spTree>
    <p:extLst>
      <p:ext uri="{BB962C8B-B14F-4D97-AF65-F5344CB8AC3E}">
        <p14:creationId xmlns:p14="http://schemas.microsoft.com/office/powerpoint/2010/main" val="18530249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725871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smtClean="0">
                <a:solidFill>
                  <a:srgbClr val="003366"/>
                </a:solidFill>
                <a:latin typeface="黑体" panose="02010609060101010101" pitchFamily="49" charset="-122"/>
                <a:ea typeface="黑体" panose="02010609060101010101" pitchFamily="49" charset="-122"/>
                <a:cs typeface="+mj-cs"/>
              </a:rPr>
              <a:t>六、 数字化时代的市场细分</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256" y="2058534"/>
            <a:ext cx="9179119" cy="2745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998652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225496" y="401424"/>
            <a:ext cx="2242922" cy="707886"/>
          </a:xfrm>
          <a:prstGeom prst="rect">
            <a:avLst/>
          </a:prstGeom>
          <a:noFill/>
        </p:spPr>
        <p:txBody>
          <a:bodyPr wrap="none" rtlCol="0">
            <a:spAutoFit/>
          </a:bodyPr>
          <a:lstStyle/>
          <a:p>
            <a:pPr fontAlgn="base" latinLnBrk="1">
              <a:spcBef>
                <a:spcPct val="0"/>
              </a:spcBef>
              <a:spcAft>
                <a:spcPct val="0"/>
              </a:spcAft>
            </a:pPr>
            <a:r>
              <a:rPr kumimoji="1" lang="zh-CN" altLang="en-US" sz="4000" b="1" dirty="0">
                <a:solidFill>
                  <a:srgbClr val="003366"/>
                </a:solidFill>
                <a:latin typeface="黑体" panose="02010609060101010101" pitchFamily="49" charset="-122"/>
                <a:ea typeface="黑体" panose="02010609060101010101" pitchFamily="49" charset="-122"/>
                <a:cs typeface="+mj-cs"/>
              </a:rPr>
              <a:t>本章要点</a:t>
            </a:r>
          </a:p>
        </p:txBody>
      </p:sp>
      <p:pic>
        <p:nvPicPr>
          <p:cNvPr id="17" name="图片 16">
            <a:extLst>
              <a:ext uri="{FF2B5EF4-FFF2-40B4-BE49-F238E27FC236}">
                <a16:creationId xmlns="" xmlns:a16="http://schemas.microsoft.com/office/drawing/2014/main"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4" name="标题 3">
            <a:extLst>
              <a:ext uri="{FF2B5EF4-FFF2-40B4-BE49-F238E27FC236}">
                <a16:creationId xmlns="" xmlns:a16="http://schemas.microsoft.com/office/drawing/2014/main" id="{4C48A82D-F9DB-4960-8FAA-10E6BB8E12F1}"/>
              </a:ext>
            </a:extLst>
          </p:cNvPr>
          <p:cNvSpPr>
            <a:spLocks noGrp="1"/>
          </p:cNvSpPr>
          <p:nvPr>
            <p:ph type="title"/>
          </p:nvPr>
        </p:nvSpPr>
        <p:spPr>
          <a:xfrm>
            <a:off x="1225496" y="1458325"/>
            <a:ext cx="9819875" cy="4593336"/>
          </a:xfrm>
        </p:spPr>
        <p:txBody>
          <a:bodyPr/>
          <a:lstStyle/>
          <a:p>
            <a:pPr>
              <a:lnSpc>
                <a:spcPct val="135000"/>
              </a:lnSpc>
            </a:pPr>
            <a:r>
              <a:rPr lang="zh-CN" altLang="en-US" sz="3200" b="1" dirty="0" smtClean="0">
                <a:solidFill>
                  <a:schemeClr val="accent5">
                    <a:lumMod val="75000"/>
                  </a:schemeClr>
                </a:solidFill>
                <a:latin typeface="楷体" panose="02010609060101010101" pitchFamily="49" charset="-122"/>
                <a:ea typeface="楷体" panose="02010609060101010101" pitchFamily="49" charset="-122"/>
                <a:sym typeface="Wingdings"/>
              </a:rPr>
              <a:t></a:t>
            </a:r>
            <a:r>
              <a:rPr lang="zh-CN" altLang="en-US" sz="3200" b="1" dirty="0" smtClean="0">
                <a:solidFill>
                  <a:schemeClr val="accent5">
                    <a:lumMod val="75000"/>
                  </a:schemeClr>
                </a:solidFill>
                <a:latin typeface="楷体" panose="02010609060101010101" pitchFamily="49" charset="-122"/>
                <a:ea typeface="楷体" panose="02010609060101010101" pitchFamily="49" charset="-122"/>
              </a:rPr>
              <a:t>企业进行市场细分的主要方法</a:t>
            </a:r>
            <a:r>
              <a:rPr lang="en-US" altLang="zh-CN" sz="3200" b="1" dirty="0" smtClean="0">
                <a:solidFill>
                  <a:schemeClr val="accent5">
                    <a:lumMod val="75000"/>
                  </a:schemeClr>
                </a:solidFill>
                <a:latin typeface="楷体" panose="02010609060101010101" pitchFamily="49" charset="-122"/>
                <a:ea typeface="楷体" panose="02010609060101010101" pitchFamily="49" charset="-122"/>
              </a:rPr>
              <a:t/>
            </a:r>
            <a:br>
              <a:rPr lang="en-US" altLang="zh-CN" sz="3200" b="1" dirty="0" smtClean="0">
                <a:solidFill>
                  <a:schemeClr val="accent5">
                    <a:lumMod val="75000"/>
                  </a:schemeClr>
                </a:solidFill>
                <a:latin typeface="楷体" panose="02010609060101010101" pitchFamily="49" charset="-122"/>
                <a:ea typeface="楷体" panose="02010609060101010101" pitchFamily="49" charset="-122"/>
              </a:rPr>
            </a:br>
            <a:r>
              <a:rPr lang="en-US" altLang="zh-CN" sz="3200" b="1" dirty="0" smtClean="0">
                <a:solidFill>
                  <a:schemeClr val="accent5">
                    <a:lumMod val="75000"/>
                  </a:schemeClr>
                </a:solidFill>
                <a:latin typeface="楷体" panose="02010609060101010101" pitchFamily="49" charset="-122"/>
                <a:ea typeface="楷体" panose="02010609060101010101" pitchFamily="49" charset="-122"/>
                <a:sym typeface="Wingdings"/>
              </a:rPr>
              <a:t></a:t>
            </a:r>
            <a:r>
              <a:rPr lang="zh-CN" altLang="en-US" sz="3200" b="1" dirty="0" smtClean="0">
                <a:solidFill>
                  <a:schemeClr val="accent5">
                    <a:lumMod val="75000"/>
                  </a:schemeClr>
                </a:solidFill>
                <a:latin typeface="楷体" panose="02010609060101010101" pitchFamily="49" charset="-122"/>
                <a:ea typeface="楷体" panose="02010609060101010101" pitchFamily="49" charset="-122"/>
              </a:rPr>
              <a:t>企业选择目标市场的主要方法及其特点</a:t>
            </a:r>
            <a:r>
              <a:rPr lang="en-US" altLang="zh-CN" sz="3200" b="1" dirty="0" smtClean="0">
                <a:solidFill>
                  <a:schemeClr val="accent5">
                    <a:lumMod val="75000"/>
                  </a:schemeClr>
                </a:solidFill>
                <a:latin typeface="楷体" panose="02010609060101010101" pitchFamily="49" charset="-122"/>
                <a:ea typeface="楷体" panose="02010609060101010101" pitchFamily="49" charset="-122"/>
              </a:rPr>
              <a:t/>
            </a:r>
            <a:br>
              <a:rPr lang="en-US" altLang="zh-CN" sz="3200" b="1" dirty="0" smtClean="0">
                <a:solidFill>
                  <a:schemeClr val="accent5">
                    <a:lumMod val="75000"/>
                  </a:schemeClr>
                </a:solidFill>
                <a:latin typeface="楷体" panose="02010609060101010101" pitchFamily="49" charset="-122"/>
                <a:ea typeface="楷体" panose="02010609060101010101" pitchFamily="49" charset="-122"/>
              </a:rPr>
            </a:br>
            <a:r>
              <a:rPr lang="en-US" altLang="zh-CN" sz="3200" b="1" dirty="0">
                <a:solidFill>
                  <a:schemeClr val="accent5">
                    <a:lumMod val="75000"/>
                  </a:schemeClr>
                </a:solidFill>
                <a:latin typeface="楷体" panose="02010609060101010101" pitchFamily="49" charset="-122"/>
                <a:ea typeface="楷体" panose="02010609060101010101" pitchFamily="49" charset="-122"/>
                <a:sym typeface="Wingdings"/>
              </a:rPr>
              <a:t></a:t>
            </a:r>
            <a:r>
              <a:rPr lang="zh-CN" altLang="en-US" sz="3200" b="1" dirty="0" smtClean="0">
                <a:solidFill>
                  <a:schemeClr val="accent5">
                    <a:lumMod val="75000"/>
                  </a:schemeClr>
                </a:solidFill>
                <a:latin typeface="楷体" panose="02010609060101010101" pitchFamily="49" charset="-122"/>
                <a:ea typeface="楷体" panose="02010609060101010101" pitchFamily="49" charset="-122"/>
              </a:rPr>
              <a:t>企业进行市场定位的方法</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6370007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rotWithShape="1">
          <a:blip r:embed="rId3" cstate="print">
            <a:extLst>
              <a:ext uri="{28A0092B-C50C-407E-A947-70E740481C1C}">
                <a14:useLocalDpi xmlns:a14="http://schemas.microsoft.com/office/drawing/2010/main" val="0"/>
              </a:ext>
            </a:extLst>
          </a:blip>
          <a:srcRect r="3659" b="53777"/>
          <a:stretch/>
        </p:blipFill>
        <p:spPr>
          <a:xfrm flipH="1">
            <a:off x="-1" y="4628827"/>
            <a:ext cx="3388627" cy="2229174"/>
          </a:xfrm>
          <a:prstGeom prst="rect">
            <a:avLst/>
          </a:prstGeom>
        </p:spPr>
      </p:pic>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l="53945" t="3432" r="3996" b="15542"/>
          <a:stretch/>
        </p:blipFill>
        <p:spPr>
          <a:xfrm rot="16200000">
            <a:off x="8851126" y="-354830"/>
            <a:ext cx="2986047" cy="3695701"/>
          </a:xfrm>
          <a:prstGeom prst="rect">
            <a:avLst/>
          </a:prstGeom>
        </p:spPr>
      </p:pic>
      <p:sp>
        <p:nvSpPr>
          <p:cNvPr id="21" name="文本框 20"/>
          <p:cNvSpPr txBox="1"/>
          <p:nvPr/>
        </p:nvSpPr>
        <p:spPr>
          <a:xfrm>
            <a:off x="1038735" y="2085993"/>
            <a:ext cx="2416047" cy="64633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chemeClr val="tx1">
                    <a:lumMod val="75000"/>
                    <a:lumOff val="25000"/>
                  </a:schemeClr>
                </a:solidFill>
                <a:effectLst/>
                <a:uLnTx/>
                <a:uFillTx/>
                <a:latin typeface="Arial"/>
                <a:ea typeface="微软雅黑"/>
                <a:cs typeface="+mn-cs"/>
              </a:rPr>
              <a:t>CONTENT</a:t>
            </a:r>
            <a:endParaRPr kumimoji="0" lang="zh-CN" altLang="en-US" sz="3600" b="1" i="0" u="none" strike="noStrike" kern="1200" cap="none" spc="0" normalizeH="0" baseline="0" noProof="0" dirty="0">
              <a:ln>
                <a:noFill/>
              </a:ln>
              <a:solidFill>
                <a:schemeClr val="tx1">
                  <a:lumMod val="75000"/>
                  <a:lumOff val="25000"/>
                </a:schemeClr>
              </a:solidFill>
              <a:effectLst/>
              <a:uLnTx/>
              <a:uFillTx/>
              <a:latin typeface="Arial"/>
              <a:ea typeface="微软雅黑"/>
              <a:cs typeface="+mn-cs"/>
            </a:endParaRPr>
          </a:p>
        </p:txBody>
      </p:sp>
      <p:cxnSp>
        <p:nvCxnSpPr>
          <p:cNvPr id="22" name="直接连接符 21"/>
          <p:cNvCxnSpPr/>
          <p:nvPr/>
        </p:nvCxnSpPr>
        <p:spPr>
          <a:xfrm>
            <a:off x="1770504" y="2855105"/>
            <a:ext cx="933456" cy="0"/>
          </a:xfrm>
          <a:prstGeom prst="line">
            <a:avLst/>
          </a:prstGeom>
          <a:ln w="28575" cap="rnd">
            <a:gradFill flip="none" rotWithShape="1">
              <a:gsLst>
                <a:gs pos="0">
                  <a:schemeClr val="bg1">
                    <a:lumMod val="75000"/>
                  </a:schemeClr>
                </a:gs>
                <a:gs pos="100000">
                  <a:schemeClr val="bg1">
                    <a:lumMod val="85000"/>
                  </a:schemeClr>
                </a:gs>
              </a:gsLst>
              <a:lin ang="2700000" scaled="1"/>
              <a:tileRect/>
            </a:gradFill>
            <a:round/>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179639" y="2242978"/>
            <a:ext cx="4168812" cy="2279377"/>
            <a:chOff x="5179639" y="2242978"/>
            <a:chExt cx="4168812" cy="2279377"/>
          </a:xfrm>
        </p:grpSpPr>
        <p:sp>
          <p:nvSpPr>
            <p:cNvPr id="10" name="文本框 9"/>
            <p:cNvSpPr txBox="1"/>
            <p:nvPr/>
          </p:nvSpPr>
          <p:spPr>
            <a:xfrm>
              <a:off x="6459232" y="2344789"/>
              <a:ext cx="2287806" cy="46166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chemeClr val="bg2">
                      <a:lumMod val="75000"/>
                    </a:schemeClr>
                  </a:solidFill>
                  <a:effectLst/>
                  <a:uLnTx/>
                  <a:uFillTx/>
                  <a:latin typeface="Arial"/>
                  <a:ea typeface="微软雅黑"/>
                  <a:cs typeface="+mn-cs"/>
                </a:rPr>
                <a:t>第</a:t>
              </a:r>
              <a:r>
                <a:rPr kumimoji="0" lang="en-US" altLang="zh-CN" sz="2400" b="1" i="0" u="none" strike="noStrike" kern="1200" cap="none" spc="0" normalizeH="0" baseline="0" noProof="0" dirty="0" smtClean="0">
                  <a:ln>
                    <a:noFill/>
                  </a:ln>
                  <a:solidFill>
                    <a:schemeClr val="bg2">
                      <a:lumMod val="75000"/>
                    </a:schemeClr>
                  </a:solidFill>
                  <a:effectLst/>
                  <a:uLnTx/>
                  <a:uFillTx/>
                  <a:latin typeface="Arial"/>
                  <a:ea typeface="微软雅黑"/>
                  <a:cs typeface="+mn-cs"/>
                </a:rPr>
                <a:t>1</a:t>
              </a:r>
              <a:r>
                <a:rPr kumimoji="0" lang="zh-CN" altLang="en-US" sz="2400" b="1" i="0" u="none" strike="noStrike" kern="1200" cap="none" spc="0" normalizeH="0" baseline="0" noProof="0" dirty="0" smtClean="0">
                  <a:ln>
                    <a:noFill/>
                  </a:ln>
                  <a:solidFill>
                    <a:schemeClr val="bg2">
                      <a:lumMod val="75000"/>
                    </a:schemeClr>
                  </a:solidFill>
                  <a:effectLst/>
                  <a:uLnTx/>
                  <a:uFillTx/>
                  <a:latin typeface="Arial"/>
                  <a:ea typeface="微软雅黑"/>
                  <a:cs typeface="+mn-cs"/>
                </a:rPr>
                <a:t>节 市场细分</a:t>
              </a:r>
              <a:endParaRPr kumimoji="0" lang="zh-CN" altLang="en-US" sz="2400" b="1" i="0" u="none" strike="noStrike" kern="1200" cap="none" spc="0" normalizeH="0" baseline="0" noProof="0" dirty="0">
                <a:ln>
                  <a:noFill/>
                </a:ln>
                <a:solidFill>
                  <a:schemeClr val="bg2">
                    <a:lumMod val="75000"/>
                  </a:schemeClr>
                </a:solidFill>
                <a:effectLst/>
                <a:uLnTx/>
                <a:uFillTx/>
                <a:latin typeface="Arial"/>
                <a:ea typeface="微软雅黑"/>
                <a:cs typeface="+mn-cs"/>
              </a:endParaRPr>
            </a:p>
          </p:txBody>
        </p:sp>
        <p:sp>
          <p:nvSpPr>
            <p:cNvPr id="13" name="文本框 12"/>
            <p:cNvSpPr txBox="1"/>
            <p:nvPr/>
          </p:nvSpPr>
          <p:spPr>
            <a:xfrm>
              <a:off x="6445092" y="3213469"/>
              <a:ext cx="2903359" cy="46166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chemeClr val="tx1">
                      <a:lumMod val="65000"/>
                      <a:lumOff val="35000"/>
                    </a:schemeClr>
                  </a:solidFill>
                  <a:effectLst/>
                  <a:uLnTx/>
                  <a:uFillTx/>
                  <a:latin typeface="Arial"/>
                  <a:ea typeface="微软雅黑"/>
                  <a:cs typeface="+mn-cs"/>
                </a:rPr>
                <a:t>第</a:t>
              </a:r>
              <a:r>
                <a:rPr kumimoji="0" lang="en-US" altLang="zh-CN" sz="2400" b="1" i="0" u="none" strike="noStrike" kern="1200" cap="none" spc="0" normalizeH="0" baseline="0" noProof="0" dirty="0" smtClean="0">
                  <a:ln>
                    <a:noFill/>
                  </a:ln>
                  <a:solidFill>
                    <a:schemeClr val="tx1">
                      <a:lumMod val="65000"/>
                      <a:lumOff val="35000"/>
                    </a:schemeClr>
                  </a:solidFill>
                  <a:effectLst/>
                  <a:uLnTx/>
                  <a:uFillTx/>
                  <a:latin typeface="Arial"/>
                  <a:ea typeface="微软雅黑"/>
                  <a:cs typeface="+mn-cs"/>
                </a:rPr>
                <a:t>2</a:t>
              </a:r>
              <a:r>
                <a:rPr kumimoji="0" lang="zh-CN" altLang="en-US" sz="2400" b="1" i="0" u="none" strike="noStrike" kern="1200" cap="none" spc="0" normalizeH="0" baseline="0" noProof="0" dirty="0" smtClean="0">
                  <a:ln>
                    <a:noFill/>
                  </a:ln>
                  <a:solidFill>
                    <a:schemeClr val="tx1">
                      <a:lumMod val="65000"/>
                      <a:lumOff val="35000"/>
                    </a:schemeClr>
                  </a:solidFill>
                  <a:effectLst/>
                  <a:uLnTx/>
                  <a:uFillTx/>
                  <a:latin typeface="Arial"/>
                  <a:ea typeface="微软雅黑"/>
                  <a:cs typeface="+mn-cs"/>
                </a:rPr>
                <a:t>节 目标市场选择</a:t>
              </a:r>
              <a:endParaRPr kumimoji="0" lang="zh-CN" altLang="en-US" sz="24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endParaRPr>
            </a:p>
          </p:txBody>
        </p:sp>
        <p:sp>
          <p:nvSpPr>
            <p:cNvPr id="16" name="文本框 15"/>
            <p:cNvSpPr txBox="1"/>
            <p:nvPr/>
          </p:nvSpPr>
          <p:spPr>
            <a:xfrm>
              <a:off x="6459230" y="4020434"/>
              <a:ext cx="2287806" cy="46166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chemeClr val="tx1">
                      <a:lumMod val="65000"/>
                      <a:lumOff val="35000"/>
                    </a:schemeClr>
                  </a:solidFill>
                  <a:effectLst/>
                  <a:uLnTx/>
                  <a:uFillTx/>
                  <a:latin typeface="Arial"/>
                  <a:ea typeface="微软雅黑"/>
                  <a:cs typeface="+mn-cs"/>
                </a:rPr>
                <a:t>第</a:t>
              </a:r>
              <a:r>
                <a:rPr kumimoji="0" lang="en-US" altLang="zh-CN" sz="2400" b="1" i="0" u="none" strike="noStrike" kern="1200" cap="none" spc="0" normalizeH="0" baseline="0" noProof="0" dirty="0" smtClean="0">
                  <a:ln>
                    <a:noFill/>
                  </a:ln>
                  <a:solidFill>
                    <a:schemeClr val="tx1">
                      <a:lumMod val="65000"/>
                      <a:lumOff val="35000"/>
                    </a:schemeClr>
                  </a:solidFill>
                  <a:effectLst/>
                  <a:uLnTx/>
                  <a:uFillTx/>
                  <a:latin typeface="Arial"/>
                  <a:ea typeface="微软雅黑"/>
                  <a:cs typeface="+mn-cs"/>
                </a:rPr>
                <a:t>3</a:t>
              </a:r>
              <a:r>
                <a:rPr kumimoji="0" lang="zh-CN" altLang="en-US" sz="2400" b="1" i="0" u="none" strike="noStrike" kern="1200" cap="none" spc="0" normalizeH="0" baseline="0" noProof="0" dirty="0" smtClean="0">
                  <a:ln>
                    <a:noFill/>
                  </a:ln>
                  <a:solidFill>
                    <a:schemeClr val="tx1">
                      <a:lumMod val="65000"/>
                      <a:lumOff val="35000"/>
                    </a:schemeClr>
                  </a:solidFill>
                  <a:effectLst/>
                  <a:uLnTx/>
                  <a:uFillTx/>
                  <a:latin typeface="Arial"/>
                  <a:ea typeface="微软雅黑"/>
                  <a:cs typeface="+mn-cs"/>
                </a:rPr>
                <a:t>节 市场定位</a:t>
              </a:r>
              <a:endParaRPr kumimoji="0" lang="zh-CN" altLang="en-US" sz="24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endParaRPr>
            </a:p>
          </p:txBody>
        </p:sp>
        <p:grpSp>
          <p:nvGrpSpPr>
            <p:cNvPr id="23" name="组合 22"/>
            <p:cNvGrpSpPr/>
            <p:nvPr/>
          </p:nvGrpSpPr>
          <p:grpSpPr>
            <a:xfrm>
              <a:off x="5179639" y="2242978"/>
              <a:ext cx="603732" cy="603732"/>
              <a:chOff x="2012506" y="3677132"/>
              <a:chExt cx="1028700" cy="1028700"/>
            </a:xfrm>
          </p:grpSpPr>
          <p:sp>
            <p:nvSpPr>
              <p:cNvPr id="24" name="椭圆 23"/>
              <p:cNvSpPr/>
              <p:nvPr/>
            </p:nvSpPr>
            <p:spPr>
              <a:xfrm>
                <a:off x="2012506" y="3677132"/>
                <a:ext cx="1028700" cy="1028700"/>
              </a:xfrm>
              <a:prstGeom prst="ellipse">
                <a:avLst/>
              </a:prstGeom>
              <a:solidFill>
                <a:schemeClr val="accent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40"/>
              <p:cNvSpPr/>
              <p:nvPr/>
            </p:nvSpPr>
            <p:spPr>
              <a:xfrm>
                <a:off x="2294425" y="4001175"/>
                <a:ext cx="464862" cy="380614"/>
              </a:xfrm>
              <a:custGeom>
                <a:avLst/>
                <a:gdLst>
                  <a:gd name="connsiteX0" fmla="*/ 91730 w 337366"/>
                  <a:gd name="connsiteY0" fmla="*/ 20637 h 276225"/>
                  <a:gd name="connsiteX1" fmla="*/ 20798 w 337366"/>
                  <a:gd name="connsiteY1" fmla="*/ 90594 h 276225"/>
                  <a:gd name="connsiteX2" fmla="*/ 36560 w 337366"/>
                  <a:gd name="connsiteY2" fmla="*/ 144712 h 276225"/>
                  <a:gd name="connsiteX3" fmla="*/ 103552 w 337366"/>
                  <a:gd name="connsiteY3" fmla="*/ 212029 h 276225"/>
                  <a:gd name="connsiteX4" fmla="*/ 167916 w 337366"/>
                  <a:gd name="connsiteY4" fmla="*/ 255587 h 276225"/>
                  <a:gd name="connsiteX5" fmla="*/ 232280 w 337366"/>
                  <a:gd name="connsiteY5" fmla="*/ 212029 h 276225"/>
                  <a:gd name="connsiteX6" fmla="*/ 299271 w 337366"/>
                  <a:gd name="connsiteY6" fmla="*/ 144712 h 276225"/>
                  <a:gd name="connsiteX7" fmla="*/ 315034 w 337366"/>
                  <a:gd name="connsiteY7" fmla="*/ 90594 h 276225"/>
                  <a:gd name="connsiteX8" fmla="*/ 244102 w 337366"/>
                  <a:gd name="connsiteY8" fmla="*/ 20637 h 276225"/>
                  <a:gd name="connsiteX9" fmla="*/ 184992 w 337366"/>
                  <a:gd name="connsiteY9" fmla="*/ 56276 h 276225"/>
                  <a:gd name="connsiteX10" fmla="*/ 167916 w 337366"/>
                  <a:gd name="connsiteY10" fmla="*/ 68155 h 276225"/>
                  <a:gd name="connsiteX11" fmla="*/ 152153 w 337366"/>
                  <a:gd name="connsiteY11" fmla="*/ 56276 h 276225"/>
                  <a:gd name="connsiteX12" fmla="*/ 91730 w 337366"/>
                  <a:gd name="connsiteY12" fmla="*/ 20637 h 276225"/>
                  <a:gd name="connsiteX13" fmla="*/ 92337 w 337366"/>
                  <a:gd name="connsiteY13" fmla="*/ 0 h 276225"/>
                  <a:gd name="connsiteX14" fmla="*/ 167393 w 337366"/>
                  <a:gd name="connsiteY14" fmla="*/ 43407 h 276225"/>
                  <a:gd name="connsiteX15" fmla="*/ 168710 w 337366"/>
                  <a:gd name="connsiteY15" fmla="*/ 44722 h 276225"/>
                  <a:gd name="connsiteX16" fmla="*/ 171343 w 337366"/>
                  <a:gd name="connsiteY16" fmla="*/ 42092 h 276225"/>
                  <a:gd name="connsiteX17" fmla="*/ 245082 w 337366"/>
                  <a:gd name="connsiteY17" fmla="*/ 0 h 276225"/>
                  <a:gd name="connsiteX18" fmla="*/ 308287 w 337366"/>
                  <a:gd name="connsiteY18" fmla="*/ 26307 h 276225"/>
                  <a:gd name="connsiteX19" fmla="*/ 337255 w 337366"/>
                  <a:gd name="connsiteY19" fmla="*/ 89445 h 276225"/>
                  <a:gd name="connsiteX20" fmla="*/ 317504 w 337366"/>
                  <a:gd name="connsiteY20" fmla="*/ 155212 h 276225"/>
                  <a:gd name="connsiteX21" fmla="*/ 245082 w 337366"/>
                  <a:gd name="connsiteY21" fmla="*/ 228872 h 276225"/>
                  <a:gd name="connsiteX22" fmla="*/ 168710 w 337366"/>
                  <a:gd name="connsiteY22" fmla="*/ 276225 h 276225"/>
                  <a:gd name="connsiteX23" fmla="*/ 92337 w 337366"/>
                  <a:gd name="connsiteY23" fmla="*/ 228872 h 276225"/>
                  <a:gd name="connsiteX24" fmla="*/ 19915 w 337366"/>
                  <a:gd name="connsiteY24" fmla="*/ 155212 h 276225"/>
                  <a:gd name="connsiteX25" fmla="*/ 164 w 337366"/>
                  <a:gd name="connsiteY25" fmla="*/ 89445 h 276225"/>
                  <a:gd name="connsiteX26" fmla="*/ 29133 w 337366"/>
                  <a:gd name="connsiteY26" fmla="*/ 26307 h 276225"/>
                  <a:gd name="connsiteX27" fmla="*/ 92337 w 337366"/>
                  <a:gd name="connsiteY27"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7366" h="276225">
                    <a:moveTo>
                      <a:pt x="91730" y="20637"/>
                    </a:moveTo>
                    <a:cubicBezTo>
                      <a:pt x="53637" y="20637"/>
                      <a:pt x="22111" y="52316"/>
                      <a:pt x="20798" y="90594"/>
                    </a:cubicBezTo>
                    <a:cubicBezTo>
                      <a:pt x="19484" y="109073"/>
                      <a:pt x="24738" y="126233"/>
                      <a:pt x="36560" y="144712"/>
                    </a:cubicBezTo>
                    <a:cubicBezTo>
                      <a:pt x="45755" y="159231"/>
                      <a:pt x="73340" y="186950"/>
                      <a:pt x="103552" y="212029"/>
                    </a:cubicBezTo>
                    <a:cubicBezTo>
                      <a:pt x="141645" y="243708"/>
                      <a:pt x="162662" y="255587"/>
                      <a:pt x="167916" y="255587"/>
                    </a:cubicBezTo>
                    <a:cubicBezTo>
                      <a:pt x="173170" y="255587"/>
                      <a:pt x="195500" y="243708"/>
                      <a:pt x="232280" y="212029"/>
                    </a:cubicBezTo>
                    <a:cubicBezTo>
                      <a:pt x="262492" y="186950"/>
                      <a:pt x="290076" y="159231"/>
                      <a:pt x="299271" y="144712"/>
                    </a:cubicBezTo>
                    <a:cubicBezTo>
                      <a:pt x="312407" y="126233"/>
                      <a:pt x="316347" y="109073"/>
                      <a:pt x="315034" y="90594"/>
                    </a:cubicBezTo>
                    <a:cubicBezTo>
                      <a:pt x="313720" y="52316"/>
                      <a:pt x="282195" y="20637"/>
                      <a:pt x="244102" y="20637"/>
                    </a:cubicBezTo>
                    <a:cubicBezTo>
                      <a:pt x="217831" y="20637"/>
                      <a:pt x="198127" y="43076"/>
                      <a:pt x="184992" y="56276"/>
                    </a:cubicBezTo>
                    <a:cubicBezTo>
                      <a:pt x="178424" y="64195"/>
                      <a:pt x="174484" y="68155"/>
                      <a:pt x="167916" y="68155"/>
                    </a:cubicBezTo>
                    <a:cubicBezTo>
                      <a:pt x="161348" y="68155"/>
                      <a:pt x="158721" y="64195"/>
                      <a:pt x="152153" y="56276"/>
                    </a:cubicBezTo>
                    <a:cubicBezTo>
                      <a:pt x="140331" y="44396"/>
                      <a:pt x="119314" y="20637"/>
                      <a:pt x="91730" y="20637"/>
                    </a:cubicBezTo>
                    <a:close/>
                    <a:moveTo>
                      <a:pt x="92337" y="0"/>
                    </a:moveTo>
                    <a:cubicBezTo>
                      <a:pt x="129207" y="0"/>
                      <a:pt x="155542" y="28938"/>
                      <a:pt x="167393" y="43407"/>
                    </a:cubicBezTo>
                    <a:cubicBezTo>
                      <a:pt x="168710" y="43407"/>
                      <a:pt x="168710" y="44722"/>
                      <a:pt x="168710" y="44722"/>
                    </a:cubicBezTo>
                    <a:cubicBezTo>
                      <a:pt x="170027" y="44722"/>
                      <a:pt x="170027" y="43407"/>
                      <a:pt x="171343" y="42092"/>
                    </a:cubicBezTo>
                    <a:cubicBezTo>
                      <a:pt x="184511" y="27623"/>
                      <a:pt x="209529" y="0"/>
                      <a:pt x="245082" y="0"/>
                    </a:cubicBezTo>
                    <a:cubicBezTo>
                      <a:pt x="268784" y="0"/>
                      <a:pt x="291169" y="9207"/>
                      <a:pt x="308287" y="26307"/>
                    </a:cubicBezTo>
                    <a:cubicBezTo>
                      <a:pt x="325405" y="43407"/>
                      <a:pt x="335939" y="65768"/>
                      <a:pt x="337255" y="89445"/>
                    </a:cubicBezTo>
                    <a:cubicBezTo>
                      <a:pt x="338572" y="119698"/>
                      <a:pt x="328038" y="140743"/>
                      <a:pt x="317504" y="155212"/>
                    </a:cubicBezTo>
                    <a:cubicBezTo>
                      <a:pt x="304336" y="176258"/>
                      <a:pt x="270101" y="207827"/>
                      <a:pt x="245082" y="228872"/>
                    </a:cubicBezTo>
                    <a:cubicBezTo>
                      <a:pt x="218747" y="249918"/>
                      <a:pt x="184511" y="276225"/>
                      <a:pt x="168710" y="276225"/>
                    </a:cubicBezTo>
                    <a:cubicBezTo>
                      <a:pt x="152909" y="276225"/>
                      <a:pt x="118673" y="249918"/>
                      <a:pt x="92337" y="228872"/>
                    </a:cubicBezTo>
                    <a:cubicBezTo>
                      <a:pt x="67319" y="207827"/>
                      <a:pt x="33083" y="176258"/>
                      <a:pt x="19915" y="155212"/>
                    </a:cubicBezTo>
                    <a:cubicBezTo>
                      <a:pt x="5431" y="134167"/>
                      <a:pt x="-1153" y="113121"/>
                      <a:pt x="164" y="89445"/>
                    </a:cubicBezTo>
                    <a:cubicBezTo>
                      <a:pt x="1480" y="65768"/>
                      <a:pt x="12014" y="43407"/>
                      <a:pt x="29133" y="26307"/>
                    </a:cubicBezTo>
                    <a:cubicBezTo>
                      <a:pt x="46251" y="9207"/>
                      <a:pt x="68636" y="0"/>
                      <a:pt x="92337"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6" name="组合 25"/>
            <p:cNvGrpSpPr/>
            <p:nvPr/>
          </p:nvGrpSpPr>
          <p:grpSpPr>
            <a:xfrm>
              <a:off x="5179639" y="3111658"/>
              <a:ext cx="603732" cy="603732"/>
              <a:chOff x="4391935" y="3677132"/>
              <a:chExt cx="1028700" cy="1028700"/>
            </a:xfrm>
          </p:grpSpPr>
          <p:sp>
            <p:nvSpPr>
              <p:cNvPr id="27" name="椭圆 26"/>
              <p:cNvSpPr/>
              <p:nvPr/>
            </p:nvSpPr>
            <p:spPr>
              <a:xfrm>
                <a:off x="4391935" y="3677132"/>
                <a:ext cx="1028700" cy="1028700"/>
              </a:xfrm>
              <a:prstGeom prst="ellipse">
                <a:avLst/>
              </a:prstGeom>
              <a:solidFill>
                <a:schemeClr val="accent2"/>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41"/>
              <p:cNvSpPr/>
              <p:nvPr/>
            </p:nvSpPr>
            <p:spPr>
              <a:xfrm>
                <a:off x="4736054" y="3959051"/>
                <a:ext cx="340461" cy="464862"/>
              </a:xfrm>
              <a:custGeom>
                <a:avLst/>
                <a:gdLst>
                  <a:gd name="T0" fmla="*/ 186 w 188"/>
                  <a:gd name="T1" fmla="*/ 107 h 257"/>
                  <a:gd name="T2" fmla="*/ 179 w 188"/>
                  <a:gd name="T3" fmla="*/ 102 h 257"/>
                  <a:gd name="T4" fmla="*/ 112 w 188"/>
                  <a:gd name="T5" fmla="*/ 102 h 257"/>
                  <a:gd name="T6" fmla="*/ 144 w 188"/>
                  <a:gd name="T7" fmla="*/ 12 h 257"/>
                  <a:gd name="T8" fmla="*/ 141 w 188"/>
                  <a:gd name="T9" fmla="*/ 2 h 257"/>
                  <a:gd name="T10" fmla="*/ 131 w 188"/>
                  <a:gd name="T11" fmla="*/ 4 h 257"/>
                  <a:gd name="T12" fmla="*/ 3 w 188"/>
                  <a:gd name="T13" fmla="*/ 142 h 257"/>
                  <a:gd name="T14" fmla="*/ 2 w 188"/>
                  <a:gd name="T15" fmla="*/ 151 h 257"/>
                  <a:gd name="T16" fmla="*/ 9 w 188"/>
                  <a:gd name="T17" fmla="*/ 156 h 257"/>
                  <a:gd name="T18" fmla="*/ 52 w 188"/>
                  <a:gd name="T19" fmla="*/ 156 h 257"/>
                  <a:gd name="T20" fmla="*/ 61 w 188"/>
                  <a:gd name="T21" fmla="*/ 148 h 257"/>
                  <a:gd name="T22" fmla="*/ 52 w 188"/>
                  <a:gd name="T23" fmla="*/ 140 h 257"/>
                  <a:gd name="T24" fmla="*/ 27 w 188"/>
                  <a:gd name="T25" fmla="*/ 140 h 257"/>
                  <a:gd name="T26" fmla="*/ 116 w 188"/>
                  <a:gd name="T27" fmla="*/ 44 h 257"/>
                  <a:gd name="T28" fmla="*/ 93 w 188"/>
                  <a:gd name="T29" fmla="*/ 108 h 257"/>
                  <a:gd name="T30" fmla="*/ 94 w 188"/>
                  <a:gd name="T31" fmla="*/ 115 h 257"/>
                  <a:gd name="T32" fmla="*/ 101 w 188"/>
                  <a:gd name="T33" fmla="*/ 118 h 257"/>
                  <a:gd name="T34" fmla="*/ 161 w 188"/>
                  <a:gd name="T35" fmla="*/ 118 h 257"/>
                  <a:gd name="T36" fmla="*/ 72 w 188"/>
                  <a:gd name="T37" fmla="*/ 214 h 257"/>
                  <a:gd name="T38" fmla="*/ 95 w 188"/>
                  <a:gd name="T39" fmla="*/ 150 h 257"/>
                  <a:gd name="T40" fmla="*/ 94 w 188"/>
                  <a:gd name="T41" fmla="*/ 143 h 257"/>
                  <a:gd name="T42" fmla="*/ 87 w 188"/>
                  <a:gd name="T43" fmla="*/ 140 h 257"/>
                  <a:gd name="T44" fmla="*/ 87 w 188"/>
                  <a:gd name="T45" fmla="*/ 140 h 257"/>
                  <a:gd name="T46" fmla="*/ 80 w 188"/>
                  <a:gd name="T47" fmla="*/ 146 h 257"/>
                  <a:gd name="T48" fmla="*/ 44 w 188"/>
                  <a:gd name="T49" fmla="*/ 246 h 257"/>
                  <a:gd name="T50" fmla="*/ 47 w 188"/>
                  <a:gd name="T51" fmla="*/ 256 h 257"/>
                  <a:gd name="T52" fmla="*/ 51 w 188"/>
                  <a:gd name="T53" fmla="*/ 257 h 257"/>
                  <a:gd name="T54" fmla="*/ 57 w 188"/>
                  <a:gd name="T55" fmla="*/ 254 h 257"/>
                  <a:gd name="T56" fmla="*/ 185 w 188"/>
                  <a:gd name="T57" fmla="*/ 116 h 257"/>
                  <a:gd name="T58" fmla="*/ 186 w 188"/>
                  <a:gd name="T59" fmla="*/ 10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257">
                    <a:moveTo>
                      <a:pt x="186" y="107"/>
                    </a:moveTo>
                    <a:cubicBezTo>
                      <a:pt x="185" y="104"/>
                      <a:pt x="182" y="102"/>
                      <a:pt x="179" y="102"/>
                    </a:cubicBezTo>
                    <a:cubicBezTo>
                      <a:pt x="112" y="102"/>
                      <a:pt x="112" y="102"/>
                      <a:pt x="112" y="102"/>
                    </a:cubicBezTo>
                    <a:cubicBezTo>
                      <a:pt x="144" y="12"/>
                      <a:pt x="144" y="12"/>
                      <a:pt x="144" y="12"/>
                    </a:cubicBezTo>
                    <a:cubicBezTo>
                      <a:pt x="146" y="8"/>
                      <a:pt x="144" y="4"/>
                      <a:pt x="141" y="2"/>
                    </a:cubicBezTo>
                    <a:cubicBezTo>
                      <a:pt x="138" y="0"/>
                      <a:pt x="133" y="1"/>
                      <a:pt x="131" y="4"/>
                    </a:cubicBezTo>
                    <a:cubicBezTo>
                      <a:pt x="3" y="142"/>
                      <a:pt x="3" y="142"/>
                      <a:pt x="3" y="142"/>
                    </a:cubicBezTo>
                    <a:cubicBezTo>
                      <a:pt x="1" y="145"/>
                      <a:pt x="0" y="148"/>
                      <a:pt x="2" y="151"/>
                    </a:cubicBezTo>
                    <a:cubicBezTo>
                      <a:pt x="3" y="154"/>
                      <a:pt x="6" y="156"/>
                      <a:pt x="9" y="156"/>
                    </a:cubicBezTo>
                    <a:cubicBezTo>
                      <a:pt x="52" y="156"/>
                      <a:pt x="52" y="156"/>
                      <a:pt x="52" y="156"/>
                    </a:cubicBezTo>
                    <a:cubicBezTo>
                      <a:pt x="57" y="156"/>
                      <a:pt x="61" y="152"/>
                      <a:pt x="61" y="148"/>
                    </a:cubicBezTo>
                    <a:cubicBezTo>
                      <a:pt x="61" y="143"/>
                      <a:pt x="57" y="140"/>
                      <a:pt x="52" y="140"/>
                    </a:cubicBezTo>
                    <a:cubicBezTo>
                      <a:pt x="27" y="140"/>
                      <a:pt x="27" y="140"/>
                      <a:pt x="27" y="140"/>
                    </a:cubicBezTo>
                    <a:cubicBezTo>
                      <a:pt x="116" y="44"/>
                      <a:pt x="116" y="44"/>
                      <a:pt x="116" y="44"/>
                    </a:cubicBezTo>
                    <a:cubicBezTo>
                      <a:pt x="93" y="108"/>
                      <a:pt x="93" y="108"/>
                      <a:pt x="93" y="108"/>
                    </a:cubicBezTo>
                    <a:cubicBezTo>
                      <a:pt x="92" y="110"/>
                      <a:pt x="93" y="113"/>
                      <a:pt x="94" y="115"/>
                    </a:cubicBezTo>
                    <a:cubicBezTo>
                      <a:pt x="96" y="117"/>
                      <a:pt x="98" y="118"/>
                      <a:pt x="101" y="118"/>
                    </a:cubicBezTo>
                    <a:cubicBezTo>
                      <a:pt x="161" y="118"/>
                      <a:pt x="161" y="118"/>
                      <a:pt x="161" y="118"/>
                    </a:cubicBezTo>
                    <a:cubicBezTo>
                      <a:pt x="72" y="214"/>
                      <a:pt x="72" y="214"/>
                      <a:pt x="72" y="214"/>
                    </a:cubicBezTo>
                    <a:cubicBezTo>
                      <a:pt x="95" y="150"/>
                      <a:pt x="95" y="150"/>
                      <a:pt x="95" y="150"/>
                    </a:cubicBezTo>
                    <a:cubicBezTo>
                      <a:pt x="96" y="148"/>
                      <a:pt x="95" y="145"/>
                      <a:pt x="94" y="143"/>
                    </a:cubicBezTo>
                    <a:cubicBezTo>
                      <a:pt x="92" y="141"/>
                      <a:pt x="90" y="140"/>
                      <a:pt x="87" y="140"/>
                    </a:cubicBezTo>
                    <a:cubicBezTo>
                      <a:pt x="87" y="140"/>
                      <a:pt x="87" y="140"/>
                      <a:pt x="87" y="140"/>
                    </a:cubicBezTo>
                    <a:cubicBezTo>
                      <a:pt x="84" y="140"/>
                      <a:pt x="80" y="142"/>
                      <a:pt x="80" y="146"/>
                    </a:cubicBezTo>
                    <a:cubicBezTo>
                      <a:pt x="44" y="246"/>
                      <a:pt x="44" y="246"/>
                      <a:pt x="44" y="246"/>
                    </a:cubicBezTo>
                    <a:cubicBezTo>
                      <a:pt x="42" y="250"/>
                      <a:pt x="44" y="254"/>
                      <a:pt x="47" y="256"/>
                    </a:cubicBezTo>
                    <a:cubicBezTo>
                      <a:pt x="48" y="257"/>
                      <a:pt x="50" y="257"/>
                      <a:pt x="51" y="257"/>
                    </a:cubicBezTo>
                    <a:cubicBezTo>
                      <a:pt x="53" y="257"/>
                      <a:pt x="56" y="256"/>
                      <a:pt x="57" y="254"/>
                    </a:cubicBezTo>
                    <a:cubicBezTo>
                      <a:pt x="185" y="116"/>
                      <a:pt x="185" y="116"/>
                      <a:pt x="185" y="116"/>
                    </a:cubicBezTo>
                    <a:cubicBezTo>
                      <a:pt x="187" y="113"/>
                      <a:pt x="188" y="110"/>
                      <a:pt x="186" y="107"/>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9" name="组合 28"/>
            <p:cNvGrpSpPr/>
            <p:nvPr/>
          </p:nvGrpSpPr>
          <p:grpSpPr>
            <a:xfrm>
              <a:off x="5179639" y="3918623"/>
              <a:ext cx="603732" cy="603732"/>
              <a:chOff x="6771364" y="3677132"/>
              <a:chExt cx="1028700" cy="1028700"/>
            </a:xfrm>
          </p:grpSpPr>
          <p:sp>
            <p:nvSpPr>
              <p:cNvPr id="30" name="椭圆 29"/>
              <p:cNvSpPr/>
              <p:nvPr/>
            </p:nvSpPr>
            <p:spPr>
              <a:xfrm>
                <a:off x="6771364" y="3677132"/>
                <a:ext cx="1028700" cy="1028700"/>
              </a:xfrm>
              <a:prstGeom prst="ellipse">
                <a:avLst/>
              </a:prstGeom>
              <a:solidFill>
                <a:schemeClr val="accent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42"/>
              <p:cNvSpPr/>
              <p:nvPr/>
            </p:nvSpPr>
            <p:spPr>
              <a:xfrm>
                <a:off x="7053283" y="3960143"/>
                <a:ext cx="464862" cy="462679"/>
              </a:xfrm>
              <a:custGeom>
                <a:avLst/>
                <a:gdLst>
                  <a:gd name="connsiteX0" fmla="*/ 250088 w 338138"/>
                  <a:gd name="connsiteY0" fmla="*/ 252413 h 336550"/>
                  <a:gd name="connsiteX1" fmla="*/ 217488 w 338138"/>
                  <a:gd name="connsiteY1" fmla="*/ 307976 h 336550"/>
                  <a:gd name="connsiteX2" fmla="*/ 290513 w 338138"/>
                  <a:gd name="connsiteY2" fmla="*/ 252413 h 336550"/>
                  <a:gd name="connsiteX3" fmla="*/ 250088 w 338138"/>
                  <a:gd name="connsiteY3" fmla="*/ 252413 h 336550"/>
                  <a:gd name="connsiteX4" fmla="*/ 179388 w 338138"/>
                  <a:gd name="connsiteY4" fmla="*/ 252413 h 336550"/>
                  <a:gd name="connsiteX5" fmla="*/ 179388 w 338138"/>
                  <a:gd name="connsiteY5" fmla="*/ 312738 h 336550"/>
                  <a:gd name="connsiteX6" fmla="*/ 184679 w 338138"/>
                  <a:gd name="connsiteY6" fmla="*/ 308804 h 336550"/>
                  <a:gd name="connsiteX7" fmla="*/ 208492 w 338138"/>
                  <a:gd name="connsiteY7" fmla="*/ 283887 h 336550"/>
                  <a:gd name="connsiteX8" fmla="*/ 227013 w 338138"/>
                  <a:gd name="connsiteY8" fmla="*/ 252413 h 336550"/>
                  <a:gd name="connsiteX9" fmla="*/ 179388 w 338138"/>
                  <a:gd name="connsiteY9" fmla="*/ 252413 h 336550"/>
                  <a:gd name="connsiteX10" fmla="*/ 112713 w 338138"/>
                  <a:gd name="connsiteY10" fmla="*/ 252413 h 336550"/>
                  <a:gd name="connsiteX11" fmla="*/ 158751 w 338138"/>
                  <a:gd name="connsiteY11" fmla="*/ 312738 h 336550"/>
                  <a:gd name="connsiteX12" fmla="*/ 158751 w 338138"/>
                  <a:gd name="connsiteY12" fmla="*/ 252413 h 336550"/>
                  <a:gd name="connsiteX13" fmla="*/ 112713 w 338138"/>
                  <a:gd name="connsiteY13" fmla="*/ 252413 h 336550"/>
                  <a:gd name="connsiteX14" fmla="*/ 47625 w 338138"/>
                  <a:gd name="connsiteY14" fmla="*/ 252413 h 336550"/>
                  <a:gd name="connsiteX15" fmla="*/ 122238 w 338138"/>
                  <a:gd name="connsiteY15" fmla="*/ 307976 h 336550"/>
                  <a:gd name="connsiteX16" fmla="*/ 88928 w 338138"/>
                  <a:gd name="connsiteY16" fmla="*/ 252413 h 336550"/>
                  <a:gd name="connsiteX17" fmla="*/ 47625 w 338138"/>
                  <a:gd name="connsiteY17" fmla="*/ 252413 h 336550"/>
                  <a:gd name="connsiteX18" fmla="*/ 263664 w 338138"/>
                  <a:gd name="connsiteY18" fmla="*/ 179388 h 336550"/>
                  <a:gd name="connsiteX19" fmla="*/ 255588 w 338138"/>
                  <a:gd name="connsiteY19" fmla="*/ 231776 h 336550"/>
                  <a:gd name="connsiteX20" fmla="*/ 302696 w 338138"/>
                  <a:gd name="connsiteY20" fmla="*/ 231776 h 336550"/>
                  <a:gd name="connsiteX21" fmla="*/ 317501 w 338138"/>
                  <a:gd name="connsiteY21" fmla="*/ 179388 h 336550"/>
                  <a:gd name="connsiteX22" fmla="*/ 263664 w 338138"/>
                  <a:gd name="connsiteY22" fmla="*/ 179388 h 336550"/>
                  <a:gd name="connsiteX23" fmla="*/ 179388 w 338138"/>
                  <a:gd name="connsiteY23" fmla="*/ 179388 h 336550"/>
                  <a:gd name="connsiteX24" fmla="*/ 179388 w 338138"/>
                  <a:gd name="connsiteY24" fmla="*/ 231776 h 336550"/>
                  <a:gd name="connsiteX25" fmla="*/ 233627 w 338138"/>
                  <a:gd name="connsiteY25" fmla="*/ 231776 h 336550"/>
                  <a:gd name="connsiteX26" fmla="*/ 242888 w 338138"/>
                  <a:gd name="connsiteY26" fmla="*/ 179388 h 336550"/>
                  <a:gd name="connsiteX27" fmla="*/ 179388 w 338138"/>
                  <a:gd name="connsiteY27" fmla="*/ 179388 h 336550"/>
                  <a:gd name="connsiteX28" fmla="*/ 95250 w 338138"/>
                  <a:gd name="connsiteY28" fmla="*/ 179388 h 336550"/>
                  <a:gd name="connsiteX29" fmla="*/ 104510 w 338138"/>
                  <a:gd name="connsiteY29" fmla="*/ 231776 h 336550"/>
                  <a:gd name="connsiteX30" fmla="*/ 158750 w 338138"/>
                  <a:gd name="connsiteY30" fmla="*/ 231776 h 336550"/>
                  <a:gd name="connsiteX31" fmla="*/ 158750 w 338138"/>
                  <a:gd name="connsiteY31" fmla="*/ 179388 h 336550"/>
                  <a:gd name="connsiteX32" fmla="*/ 95250 w 338138"/>
                  <a:gd name="connsiteY32" fmla="*/ 179388 h 336550"/>
                  <a:gd name="connsiteX33" fmla="*/ 22225 w 338138"/>
                  <a:gd name="connsiteY33" fmla="*/ 179388 h 336550"/>
                  <a:gd name="connsiteX34" fmla="*/ 36650 w 338138"/>
                  <a:gd name="connsiteY34" fmla="*/ 231776 h 336550"/>
                  <a:gd name="connsiteX35" fmla="*/ 82550 w 338138"/>
                  <a:gd name="connsiteY35" fmla="*/ 231776 h 336550"/>
                  <a:gd name="connsiteX36" fmla="*/ 74681 w 338138"/>
                  <a:gd name="connsiteY36" fmla="*/ 179388 h 336550"/>
                  <a:gd name="connsiteX37" fmla="*/ 22225 w 338138"/>
                  <a:gd name="connsiteY37" fmla="*/ 179388 h 336550"/>
                  <a:gd name="connsiteX38" fmla="*/ 255588 w 338138"/>
                  <a:gd name="connsiteY38" fmla="*/ 104775 h 336550"/>
                  <a:gd name="connsiteX39" fmla="*/ 263664 w 338138"/>
                  <a:gd name="connsiteY39" fmla="*/ 158750 h 336550"/>
                  <a:gd name="connsiteX40" fmla="*/ 317501 w 338138"/>
                  <a:gd name="connsiteY40" fmla="*/ 158750 h 336550"/>
                  <a:gd name="connsiteX41" fmla="*/ 302696 w 338138"/>
                  <a:gd name="connsiteY41" fmla="*/ 104775 h 336550"/>
                  <a:gd name="connsiteX42" fmla="*/ 255588 w 338138"/>
                  <a:gd name="connsiteY42" fmla="*/ 104775 h 336550"/>
                  <a:gd name="connsiteX43" fmla="*/ 179388 w 338138"/>
                  <a:gd name="connsiteY43" fmla="*/ 104775 h 336550"/>
                  <a:gd name="connsiteX44" fmla="*/ 179388 w 338138"/>
                  <a:gd name="connsiteY44" fmla="*/ 158750 h 336550"/>
                  <a:gd name="connsiteX45" fmla="*/ 242888 w 338138"/>
                  <a:gd name="connsiteY45" fmla="*/ 158750 h 336550"/>
                  <a:gd name="connsiteX46" fmla="*/ 233627 w 338138"/>
                  <a:gd name="connsiteY46" fmla="*/ 104775 h 336550"/>
                  <a:gd name="connsiteX47" fmla="*/ 179388 w 338138"/>
                  <a:gd name="connsiteY47" fmla="*/ 104775 h 336550"/>
                  <a:gd name="connsiteX48" fmla="*/ 104510 w 338138"/>
                  <a:gd name="connsiteY48" fmla="*/ 104775 h 336550"/>
                  <a:gd name="connsiteX49" fmla="*/ 95250 w 338138"/>
                  <a:gd name="connsiteY49" fmla="*/ 158750 h 336550"/>
                  <a:gd name="connsiteX50" fmla="*/ 158750 w 338138"/>
                  <a:gd name="connsiteY50" fmla="*/ 158750 h 336550"/>
                  <a:gd name="connsiteX51" fmla="*/ 158750 w 338138"/>
                  <a:gd name="connsiteY51" fmla="*/ 104775 h 336550"/>
                  <a:gd name="connsiteX52" fmla="*/ 104510 w 338138"/>
                  <a:gd name="connsiteY52" fmla="*/ 104775 h 336550"/>
                  <a:gd name="connsiteX53" fmla="*/ 36650 w 338138"/>
                  <a:gd name="connsiteY53" fmla="*/ 104775 h 336550"/>
                  <a:gd name="connsiteX54" fmla="*/ 22225 w 338138"/>
                  <a:gd name="connsiteY54" fmla="*/ 158750 h 336550"/>
                  <a:gd name="connsiteX55" fmla="*/ 74681 w 338138"/>
                  <a:gd name="connsiteY55" fmla="*/ 158750 h 336550"/>
                  <a:gd name="connsiteX56" fmla="*/ 82550 w 338138"/>
                  <a:gd name="connsiteY56" fmla="*/ 104775 h 336550"/>
                  <a:gd name="connsiteX57" fmla="*/ 36650 w 338138"/>
                  <a:gd name="connsiteY57" fmla="*/ 104775 h 336550"/>
                  <a:gd name="connsiteX58" fmla="*/ 217488 w 338138"/>
                  <a:gd name="connsiteY58" fmla="*/ 28575 h 336550"/>
                  <a:gd name="connsiteX59" fmla="*/ 250088 w 338138"/>
                  <a:gd name="connsiteY59" fmla="*/ 84138 h 336550"/>
                  <a:gd name="connsiteX60" fmla="*/ 290513 w 338138"/>
                  <a:gd name="connsiteY60" fmla="*/ 84138 h 336550"/>
                  <a:gd name="connsiteX61" fmla="*/ 217488 w 338138"/>
                  <a:gd name="connsiteY61" fmla="*/ 28575 h 336550"/>
                  <a:gd name="connsiteX62" fmla="*/ 122238 w 338138"/>
                  <a:gd name="connsiteY62" fmla="*/ 28575 h 336550"/>
                  <a:gd name="connsiteX63" fmla="*/ 47625 w 338138"/>
                  <a:gd name="connsiteY63" fmla="*/ 84138 h 336550"/>
                  <a:gd name="connsiteX64" fmla="*/ 88928 w 338138"/>
                  <a:gd name="connsiteY64" fmla="*/ 84138 h 336550"/>
                  <a:gd name="connsiteX65" fmla="*/ 122238 w 338138"/>
                  <a:gd name="connsiteY65" fmla="*/ 28575 h 336550"/>
                  <a:gd name="connsiteX66" fmla="*/ 179388 w 338138"/>
                  <a:gd name="connsiteY66" fmla="*/ 23813 h 336550"/>
                  <a:gd name="connsiteX67" fmla="*/ 179388 w 338138"/>
                  <a:gd name="connsiteY67" fmla="*/ 84138 h 336550"/>
                  <a:gd name="connsiteX68" fmla="*/ 225426 w 338138"/>
                  <a:gd name="connsiteY68" fmla="*/ 84138 h 336550"/>
                  <a:gd name="connsiteX69" fmla="*/ 179388 w 338138"/>
                  <a:gd name="connsiteY69" fmla="*/ 23813 h 336550"/>
                  <a:gd name="connsiteX70" fmla="*/ 158750 w 338138"/>
                  <a:gd name="connsiteY70" fmla="*/ 23813 h 336550"/>
                  <a:gd name="connsiteX71" fmla="*/ 153458 w 338138"/>
                  <a:gd name="connsiteY71" fmla="*/ 27747 h 336550"/>
                  <a:gd name="connsiteX72" fmla="*/ 129646 w 338138"/>
                  <a:gd name="connsiteY72" fmla="*/ 52664 h 336550"/>
                  <a:gd name="connsiteX73" fmla="*/ 111125 w 338138"/>
                  <a:gd name="connsiteY73" fmla="*/ 84138 h 336550"/>
                  <a:gd name="connsiteX74" fmla="*/ 158750 w 338138"/>
                  <a:gd name="connsiteY74" fmla="*/ 84138 h 336550"/>
                  <a:gd name="connsiteX75" fmla="*/ 169069 w 338138"/>
                  <a:gd name="connsiteY75" fmla="*/ 0 h 336550"/>
                  <a:gd name="connsiteX76" fmla="*/ 338138 w 338138"/>
                  <a:gd name="connsiteY76" fmla="*/ 168275 h 336550"/>
                  <a:gd name="connsiteX77" fmla="*/ 169069 w 338138"/>
                  <a:gd name="connsiteY77" fmla="*/ 336550 h 336550"/>
                  <a:gd name="connsiteX78" fmla="*/ 0 w 338138"/>
                  <a:gd name="connsiteY78" fmla="*/ 168275 h 336550"/>
                  <a:gd name="connsiteX79" fmla="*/ 169069 w 338138"/>
                  <a:gd name="connsiteY7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8138" h="336550">
                    <a:moveTo>
                      <a:pt x="250088" y="252413"/>
                    </a:moveTo>
                    <a:cubicBezTo>
                      <a:pt x="240960" y="276226"/>
                      <a:pt x="227920" y="294747"/>
                      <a:pt x="217488" y="307976"/>
                    </a:cubicBezTo>
                    <a:cubicBezTo>
                      <a:pt x="247480" y="297393"/>
                      <a:pt x="272257" y="277549"/>
                      <a:pt x="290513" y="252413"/>
                    </a:cubicBezTo>
                    <a:cubicBezTo>
                      <a:pt x="290513" y="252413"/>
                      <a:pt x="290513" y="252413"/>
                      <a:pt x="250088" y="252413"/>
                    </a:cubicBezTo>
                    <a:close/>
                    <a:moveTo>
                      <a:pt x="179388" y="252413"/>
                    </a:moveTo>
                    <a:cubicBezTo>
                      <a:pt x="179388" y="252413"/>
                      <a:pt x="179388" y="252413"/>
                      <a:pt x="179388" y="312738"/>
                    </a:cubicBezTo>
                    <a:cubicBezTo>
                      <a:pt x="180711" y="312738"/>
                      <a:pt x="182034" y="311427"/>
                      <a:pt x="184679" y="308804"/>
                    </a:cubicBezTo>
                    <a:cubicBezTo>
                      <a:pt x="189971" y="303558"/>
                      <a:pt x="199232" y="295690"/>
                      <a:pt x="208492" y="283887"/>
                    </a:cubicBezTo>
                    <a:cubicBezTo>
                      <a:pt x="213784" y="276019"/>
                      <a:pt x="220398" y="265527"/>
                      <a:pt x="227013" y="252413"/>
                    </a:cubicBezTo>
                    <a:cubicBezTo>
                      <a:pt x="227013" y="252413"/>
                      <a:pt x="227013" y="252413"/>
                      <a:pt x="179388" y="252413"/>
                    </a:cubicBezTo>
                    <a:close/>
                    <a:moveTo>
                      <a:pt x="112713" y="252413"/>
                    </a:moveTo>
                    <a:cubicBezTo>
                      <a:pt x="127182" y="286510"/>
                      <a:pt x="148228" y="306181"/>
                      <a:pt x="158751" y="312738"/>
                    </a:cubicBezTo>
                    <a:lnTo>
                      <a:pt x="158751" y="252413"/>
                    </a:lnTo>
                    <a:cubicBezTo>
                      <a:pt x="158751" y="252413"/>
                      <a:pt x="158751" y="252413"/>
                      <a:pt x="112713" y="252413"/>
                    </a:cubicBezTo>
                    <a:close/>
                    <a:moveTo>
                      <a:pt x="47625" y="252413"/>
                    </a:moveTo>
                    <a:cubicBezTo>
                      <a:pt x="66278" y="277549"/>
                      <a:pt x="91593" y="297393"/>
                      <a:pt x="122238" y="307976"/>
                    </a:cubicBezTo>
                    <a:cubicBezTo>
                      <a:pt x="111579" y="294747"/>
                      <a:pt x="98255" y="276226"/>
                      <a:pt x="88928" y="252413"/>
                    </a:cubicBezTo>
                    <a:cubicBezTo>
                      <a:pt x="88928" y="252413"/>
                      <a:pt x="88928" y="252413"/>
                      <a:pt x="47625" y="252413"/>
                    </a:cubicBezTo>
                    <a:close/>
                    <a:moveTo>
                      <a:pt x="263664" y="179388"/>
                    </a:moveTo>
                    <a:cubicBezTo>
                      <a:pt x="262318" y="199034"/>
                      <a:pt x="259626" y="216060"/>
                      <a:pt x="255588" y="231776"/>
                    </a:cubicBezTo>
                    <a:cubicBezTo>
                      <a:pt x="255588" y="231776"/>
                      <a:pt x="255588" y="231776"/>
                      <a:pt x="302696" y="231776"/>
                    </a:cubicBezTo>
                    <a:cubicBezTo>
                      <a:pt x="310772" y="216060"/>
                      <a:pt x="316155" y="197724"/>
                      <a:pt x="317501" y="179388"/>
                    </a:cubicBezTo>
                    <a:cubicBezTo>
                      <a:pt x="317501" y="179388"/>
                      <a:pt x="317501" y="179388"/>
                      <a:pt x="263664" y="179388"/>
                    </a:cubicBezTo>
                    <a:close/>
                    <a:moveTo>
                      <a:pt x="179388" y="179388"/>
                    </a:moveTo>
                    <a:lnTo>
                      <a:pt x="179388" y="231776"/>
                    </a:lnTo>
                    <a:cubicBezTo>
                      <a:pt x="179388" y="231776"/>
                      <a:pt x="179388" y="231776"/>
                      <a:pt x="233627" y="231776"/>
                    </a:cubicBezTo>
                    <a:cubicBezTo>
                      <a:pt x="238919" y="216060"/>
                      <a:pt x="241565" y="199034"/>
                      <a:pt x="242888" y="179388"/>
                    </a:cubicBezTo>
                    <a:cubicBezTo>
                      <a:pt x="242888" y="179388"/>
                      <a:pt x="242888" y="179388"/>
                      <a:pt x="179388" y="179388"/>
                    </a:cubicBezTo>
                    <a:close/>
                    <a:moveTo>
                      <a:pt x="95250" y="179388"/>
                    </a:moveTo>
                    <a:cubicBezTo>
                      <a:pt x="96573" y="199034"/>
                      <a:pt x="99219" y="216060"/>
                      <a:pt x="104510" y="231776"/>
                    </a:cubicBezTo>
                    <a:cubicBezTo>
                      <a:pt x="104510" y="231776"/>
                      <a:pt x="104510" y="231776"/>
                      <a:pt x="158750" y="231776"/>
                    </a:cubicBezTo>
                    <a:lnTo>
                      <a:pt x="158750" y="179388"/>
                    </a:lnTo>
                    <a:cubicBezTo>
                      <a:pt x="158750" y="179388"/>
                      <a:pt x="158750" y="179388"/>
                      <a:pt x="95250" y="179388"/>
                    </a:cubicBezTo>
                    <a:close/>
                    <a:moveTo>
                      <a:pt x="22225" y="179388"/>
                    </a:moveTo>
                    <a:cubicBezTo>
                      <a:pt x="23536" y="197724"/>
                      <a:pt x="28782" y="216060"/>
                      <a:pt x="36650" y="231776"/>
                    </a:cubicBezTo>
                    <a:cubicBezTo>
                      <a:pt x="36650" y="231776"/>
                      <a:pt x="36650" y="231776"/>
                      <a:pt x="82550" y="231776"/>
                    </a:cubicBezTo>
                    <a:cubicBezTo>
                      <a:pt x="78616" y="216060"/>
                      <a:pt x="75993" y="199034"/>
                      <a:pt x="74681" y="179388"/>
                    </a:cubicBezTo>
                    <a:cubicBezTo>
                      <a:pt x="74681" y="179388"/>
                      <a:pt x="74681" y="179388"/>
                      <a:pt x="22225" y="179388"/>
                    </a:cubicBezTo>
                    <a:close/>
                    <a:moveTo>
                      <a:pt x="255588" y="104775"/>
                    </a:moveTo>
                    <a:cubicBezTo>
                      <a:pt x="259626" y="120967"/>
                      <a:pt x="262318" y="138509"/>
                      <a:pt x="263664" y="158750"/>
                    </a:cubicBezTo>
                    <a:cubicBezTo>
                      <a:pt x="263664" y="158750"/>
                      <a:pt x="263664" y="158750"/>
                      <a:pt x="317501" y="158750"/>
                    </a:cubicBezTo>
                    <a:cubicBezTo>
                      <a:pt x="316155" y="139859"/>
                      <a:pt x="310772" y="120967"/>
                      <a:pt x="302696" y="104775"/>
                    </a:cubicBezTo>
                    <a:cubicBezTo>
                      <a:pt x="302696" y="104775"/>
                      <a:pt x="302696" y="104775"/>
                      <a:pt x="255588" y="104775"/>
                    </a:cubicBezTo>
                    <a:close/>
                    <a:moveTo>
                      <a:pt x="179388" y="104775"/>
                    </a:moveTo>
                    <a:lnTo>
                      <a:pt x="179388" y="158750"/>
                    </a:lnTo>
                    <a:cubicBezTo>
                      <a:pt x="179388" y="158750"/>
                      <a:pt x="179388" y="158750"/>
                      <a:pt x="242888" y="158750"/>
                    </a:cubicBezTo>
                    <a:cubicBezTo>
                      <a:pt x="241565" y="138509"/>
                      <a:pt x="238919" y="119618"/>
                      <a:pt x="233627" y="104775"/>
                    </a:cubicBezTo>
                    <a:cubicBezTo>
                      <a:pt x="233627" y="104775"/>
                      <a:pt x="233627" y="104775"/>
                      <a:pt x="179388" y="104775"/>
                    </a:cubicBezTo>
                    <a:close/>
                    <a:moveTo>
                      <a:pt x="104510" y="104775"/>
                    </a:moveTo>
                    <a:cubicBezTo>
                      <a:pt x="99219" y="119618"/>
                      <a:pt x="96573" y="138509"/>
                      <a:pt x="95250" y="158750"/>
                    </a:cubicBezTo>
                    <a:cubicBezTo>
                      <a:pt x="95250" y="158750"/>
                      <a:pt x="95250" y="158750"/>
                      <a:pt x="158750" y="158750"/>
                    </a:cubicBezTo>
                    <a:lnTo>
                      <a:pt x="158750" y="104775"/>
                    </a:lnTo>
                    <a:cubicBezTo>
                      <a:pt x="158750" y="104775"/>
                      <a:pt x="158750" y="104775"/>
                      <a:pt x="104510" y="104775"/>
                    </a:cubicBezTo>
                    <a:close/>
                    <a:moveTo>
                      <a:pt x="36650" y="104775"/>
                    </a:moveTo>
                    <a:cubicBezTo>
                      <a:pt x="28782" y="120967"/>
                      <a:pt x="23536" y="139859"/>
                      <a:pt x="22225" y="158750"/>
                    </a:cubicBezTo>
                    <a:cubicBezTo>
                      <a:pt x="22225" y="158750"/>
                      <a:pt x="22225" y="158750"/>
                      <a:pt x="74681" y="158750"/>
                    </a:cubicBezTo>
                    <a:cubicBezTo>
                      <a:pt x="75993" y="138509"/>
                      <a:pt x="78616" y="120967"/>
                      <a:pt x="82550" y="104775"/>
                    </a:cubicBezTo>
                    <a:cubicBezTo>
                      <a:pt x="82550" y="104775"/>
                      <a:pt x="82550" y="104775"/>
                      <a:pt x="36650" y="104775"/>
                    </a:cubicBezTo>
                    <a:close/>
                    <a:moveTo>
                      <a:pt x="217488" y="28575"/>
                    </a:moveTo>
                    <a:cubicBezTo>
                      <a:pt x="227920" y="41804"/>
                      <a:pt x="240960" y="60325"/>
                      <a:pt x="250088" y="84138"/>
                    </a:cubicBezTo>
                    <a:cubicBezTo>
                      <a:pt x="250088" y="84138"/>
                      <a:pt x="250088" y="84138"/>
                      <a:pt x="290513" y="84138"/>
                    </a:cubicBezTo>
                    <a:cubicBezTo>
                      <a:pt x="272257" y="59002"/>
                      <a:pt x="247480" y="39158"/>
                      <a:pt x="217488" y="28575"/>
                    </a:cubicBezTo>
                    <a:close/>
                    <a:moveTo>
                      <a:pt x="122238" y="28575"/>
                    </a:moveTo>
                    <a:cubicBezTo>
                      <a:pt x="91593" y="39158"/>
                      <a:pt x="66278" y="59002"/>
                      <a:pt x="47625" y="84138"/>
                    </a:cubicBezTo>
                    <a:cubicBezTo>
                      <a:pt x="47625" y="84138"/>
                      <a:pt x="47625" y="84138"/>
                      <a:pt x="88928" y="84138"/>
                    </a:cubicBezTo>
                    <a:cubicBezTo>
                      <a:pt x="98255" y="60325"/>
                      <a:pt x="111579" y="41804"/>
                      <a:pt x="122238" y="28575"/>
                    </a:cubicBezTo>
                    <a:close/>
                    <a:moveTo>
                      <a:pt x="179388" y="23813"/>
                    </a:moveTo>
                    <a:cubicBezTo>
                      <a:pt x="179388" y="23813"/>
                      <a:pt x="179388" y="23813"/>
                      <a:pt x="179388" y="84138"/>
                    </a:cubicBezTo>
                    <a:lnTo>
                      <a:pt x="225426" y="84138"/>
                    </a:lnTo>
                    <a:cubicBezTo>
                      <a:pt x="210957" y="50041"/>
                      <a:pt x="189911" y="30370"/>
                      <a:pt x="179388" y="23813"/>
                    </a:cubicBezTo>
                    <a:close/>
                    <a:moveTo>
                      <a:pt x="158750" y="23813"/>
                    </a:moveTo>
                    <a:cubicBezTo>
                      <a:pt x="157427" y="23813"/>
                      <a:pt x="156104" y="25124"/>
                      <a:pt x="153458" y="27747"/>
                    </a:cubicBezTo>
                    <a:cubicBezTo>
                      <a:pt x="148166" y="32993"/>
                      <a:pt x="138906" y="40861"/>
                      <a:pt x="129646" y="52664"/>
                    </a:cubicBezTo>
                    <a:cubicBezTo>
                      <a:pt x="124354" y="60532"/>
                      <a:pt x="117739" y="71024"/>
                      <a:pt x="111125" y="84138"/>
                    </a:cubicBezTo>
                    <a:cubicBezTo>
                      <a:pt x="111125" y="84138"/>
                      <a:pt x="111125" y="84138"/>
                      <a:pt x="158750" y="84138"/>
                    </a:cubicBezTo>
                    <a:close/>
                    <a:moveTo>
                      <a:pt x="169069" y="0"/>
                    </a:moveTo>
                    <a:cubicBezTo>
                      <a:pt x="262443" y="0"/>
                      <a:pt x="338138" y="75339"/>
                      <a:pt x="338138" y="168275"/>
                    </a:cubicBezTo>
                    <a:cubicBezTo>
                      <a:pt x="338138" y="261211"/>
                      <a:pt x="262443" y="336550"/>
                      <a:pt x="169069" y="336550"/>
                    </a:cubicBezTo>
                    <a:cubicBezTo>
                      <a:pt x="75695" y="336550"/>
                      <a:pt x="0" y="261211"/>
                      <a:pt x="0" y="168275"/>
                    </a:cubicBezTo>
                    <a:cubicBezTo>
                      <a:pt x="0" y="75339"/>
                      <a:pt x="75695" y="0"/>
                      <a:pt x="169069"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Tree>
    <p:extLst>
      <p:ext uri="{BB962C8B-B14F-4D97-AF65-F5344CB8AC3E}">
        <p14:creationId xmlns:p14="http://schemas.microsoft.com/office/powerpoint/2010/main" val="27820233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r="3659" b="14709"/>
          <a:stretch/>
        </p:blipFill>
        <p:spPr>
          <a:xfrm flipH="1">
            <a:off x="0" y="0"/>
            <a:ext cx="5649766" cy="6858000"/>
          </a:xfrm>
          <a:prstGeom prst="rect">
            <a:avLst/>
          </a:prstGeom>
        </p:spPr>
      </p:pic>
      <p:sp>
        <p:nvSpPr>
          <p:cNvPr id="3" name="文本框 2"/>
          <p:cNvSpPr txBox="1"/>
          <p:nvPr/>
        </p:nvSpPr>
        <p:spPr>
          <a:xfrm>
            <a:off x="3815298" y="2413337"/>
            <a:ext cx="3291863" cy="1015663"/>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a:ea typeface="微软雅黑"/>
              </a:rPr>
              <a:t>PART </a:t>
            </a:r>
            <a:r>
              <a:rPr kumimoji="0" lang="en-US" altLang="zh-CN" sz="6000" b="1" i="0" u="none" strike="noStrike" kern="1200" cap="none" spc="0" normalizeH="0" baseline="0" noProof="0" dirty="0" smtClean="0">
                <a:ln>
                  <a:noFill/>
                </a:ln>
                <a:gradFill>
                  <a:gsLst>
                    <a:gs pos="0">
                      <a:srgbClr val="00D1FE">
                        <a:alpha val="95000"/>
                      </a:srgbClr>
                    </a:gs>
                    <a:gs pos="100000">
                      <a:srgbClr val="397CD5">
                        <a:alpha val="95000"/>
                      </a:srgbClr>
                    </a:gs>
                  </a:gsLst>
                  <a:lin ang="2700000" scaled="1"/>
                </a:gradFill>
                <a:effectLst/>
                <a:uLnTx/>
                <a:uFillTx/>
                <a:latin typeface="Arial"/>
                <a:ea typeface="微软雅黑"/>
              </a:rPr>
              <a:t>02</a:t>
            </a:r>
            <a:endParaRPr kumimoji="0" lang="zh-CN" altLang="en-US"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a:ea typeface="微软雅黑"/>
            </a:endParaRPr>
          </a:p>
        </p:txBody>
      </p:sp>
      <p:sp>
        <p:nvSpPr>
          <p:cNvPr id="5" name="文本框 4"/>
          <p:cNvSpPr txBox="1"/>
          <p:nvPr/>
        </p:nvSpPr>
        <p:spPr>
          <a:xfrm>
            <a:off x="4768059" y="3563375"/>
            <a:ext cx="2339102" cy="523220"/>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schemeClr val="tx1">
                    <a:lumMod val="75000"/>
                    <a:lumOff val="25000"/>
                  </a:schemeClr>
                </a:solidFill>
                <a:effectLst/>
                <a:uLnTx/>
                <a:uFillTx/>
                <a:latin typeface="Arial"/>
                <a:ea typeface="微软雅黑"/>
              </a:rPr>
              <a:t>目标市场选择</a:t>
            </a:r>
            <a:endParaRPr kumimoji="0" lang="zh-CN" altLang="en-US" sz="2800" b="1"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pic>
        <p:nvPicPr>
          <p:cNvPr id="8" name="图片 7">
            <a:extLst>
              <a:ext uri="{FF2B5EF4-FFF2-40B4-BE49-F238E27FC236}">
                <a16:creationId xmlns:a16="http://schemas.microsoft.com/office/drawing/2014/main" xmlns="" id="{95FBB0F4-227F-42D1-B6D7-02C2B986BE65}"/>
              </a:ext>
            </a:extLst>
          </p:cNvPr>
          <p:cNvPicPr>
            <a:picLocks noChangeAspect="1"/>
          </p:cNvPicPr>
          <p:nvPr/>
        </p:nvPicPr>
        <p:blipFill rotWithShape="1">
          <a:blip r:embed="rId4">
            <a:extLst>
              <a:ext uri="{28A0092B-C50C-407E-A947-70E740481C1C}">
                <a14:useLocalDpi xmlns:a14="http://schemas.microsoft.com/office/drawing/2010/main" val="0"/>
              </a:ext>
            </a:extLst>
          </a:blip>
          <a:srcRect l="15976" r="36502"/>
          <a:stretch/>
        </p:blipFill>
        <p:spPr>
          <a:xfrm flipH="1">
            <a:off x="7295696" y="0"/>
            <a:ext cx="4896304" cy="6858000"/>
          </a:xfrm>
          <a:prstGeom prst="rect">
            <a:avLst/>
          </a:prstGeom>
          <a:effectLst/>
        </p:spPr>
      </p:pic>
      <p:sp>
        <p:nvSpPr>
          <p:cNvPr id="9" name="矩形 8">
            <a:extLst>
              <a:ext uri="{FF2B5EF4-FFF2-40B4-BE49-F238E27FC236}">
                <a16:creationId xmlns:a16="http://schemas.microsoft.com/office/drawing/2014/main" xmlns="" id="{ECB55EEE-EE22-4D65-B93F-EE05BACB7E1E}"/>
              </a:ext>
            </a:extLst>
          </p:cNvPr>
          <p:cNvSpPr/>
          <p:nvPr/>
        </p:nvSpPr>
        <p:spPr>
          <a:xfrm>
            <a:off x="7295696" y="0"/>
            <a:ext cx="4896304" cy="6858000"/>
          </a:xfrm>
          <a:prstGeom prst="rect">
            <a:avLst/>
          </a:prstGeom>
          <a:gradFill>
            <a:gsLst>
              <a:gs pos="0">
                <a:schemeClr val="bg1"/>
              </a:gs>
              <a:gs pos="100000">
                <a:schemeClr val="bg1">
                  <a:alpha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25277399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612699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a:solidFill>
                  <a:srgbClr val="003366"/>
                </a:solidFill>
                <a:latin typeface="黑体" panose="02010609060101010101" pitchFamily="49" charset="-122"/>
                <a:ea typeface="黑体" panose="02010609060101010101" pitchFamily="49" charset="-122"/>
                <a:cs typeface="+mj-cs"/>
              </a:rPr>
              <a:t>一、 </a:t>
            </a:r>
            <a:r>
              <a:rPr kumimoji="1" lang="zh-CN" altLang="en-US" sz="4400" b="1" dirty="0" smtClean="0">
                <a:solidFill>
                  <a:srgbClr val="003366"/>
                </a:solidFill>
                <a:latin typeface="黑体" panose="02010609060101010101" pitchFamily="49" charset="-122"/>
                <a:ea typeface="黑体" panose="02010609060101010101" pitchFamily="49" charset="-122"/>
                <a:cs typeface="+mj-cs"/>
              </a:rPr>
              <a:t>目标市场涵盖战略</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grpSp>
        <p:nvGrpSpPr>
          <p:cNvPr id="5" name="组合 4"/>
          <p:cNvGrpSpPr/>
          <p:nvPr/>
        </p:nvGrpSpPr>
        <p:grpSpPr>
          <a:xfrm>
            <a:off x="1551342" y="2155936"/>
            <a:ext cx="8789993" cy="2541587"/>
            <a:chOff x="539750" y="2133600"/>
            <a:chExt cx="8104468" cy="2144713"/>
          </a:xfrm>
        </p:grpSpPr>
        <p:pic>
          <p:nvPicPr>
            <p:cNvPr id="7"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928938"/>
              <a:ext cx="7665061"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6"/>
            <p:cNvSpPr txBox="1">
              <a:spLocks noChangeArrowheads="1"/>
            </p:cNvSpPr>
            <p:nvPr/>
          </p:nvSpPr>
          <p:spPr bwMode="auto">
            <a:xfrm>
              <a:off x="539750" y="2136775"/>
              <a:ext cx="194468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lgn="ctr" latinLnBrk="0">
                <a:spcBef>
                  <a:spcPct val="0"/>
                </a:spcBef>
                <a:buFontTx/>
                <a:buNone/>
              </a:pPr>
              <a:r>
                <a:rPr lang="zh-CN" altLang="en-US" sz="2000" b="0" dirty="0">
                  <a:latin typeface="微软雅黑" panose="020B0503020204020204" pitchFamily="34" charset="-122"/>
                  <a:ea typeface="微软雅黑" panose="020B0503020204020204" pitchFamily="34" charset="-122"/>
                </a:rPr>
                <a:t>无差异</a:t>
              </a:r>
              <a:endParaRPr lang="en-US" altLang="zh-CN" sz="2000" b="0" dirty="0">
                <a:latin typeface="微软雅黑" panose="020B0503020204020204" pitchFamily="34" charset="-122"/>
                <a:ea typeface="微软雅黑" panose="020B0503020204020204" pitchFamily="34" charset="-122"/>
              </a:endParaRPr>
            </a:p>
            <a:p>
              <a:pPr algn="ctr" latinLnBrk="0">
                <a:spcBef>
                  <a:spcPct val="0"/>
                </a:spcBef>
                <a:buFontTx/>
                <a:buNone/>
              </a:pP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大众</a:t>
              </a: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营销</a:t>
              </a:r>
            </a:p>
          </p:txBody>
        </p:sp>
        <p:sp>
          <p:nvSpPr>
            <p:cNvPr id="9" name="文本框 7"/>
            <p:cNvSpPr txBox="1">
              <a:spLocks noChangeArrowheads="1"/>
            </p:cNvSpPr>
            <p:nvPr/>
          </p:nvSpPr>
          <p:spPr bwMode="auto">
            <a:xfrm>
              <a:off x="2517775" y="2133600"/>
              <a:ext cx="194468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lgn="ctr" latinLnBrk="0">
                <a:spcBef>
                  <a:spcPct val="0"/>
                </a:spcBef>
                <a:buFontTx/>
                <a:buNone/>
              </a:pPr>
              <a:r>
                <a:rPr lang="zh-CN" altLang="en-US" sz="2000" b="0" dirty="0">
                  <a:latin typeface="微软雅黑" panose="020B0503020204020204" pitchFamily="34" charset="-122"/>
                  <a:ea typeface="微软雅黑" panose="020B0503020204020204" pitchFamily="34" charset="-122"/>
                </a:rPr>
                <a:t>差异化</a:t>
              </a:r>
              <a:endParaRPr lang="en-US" altLang="zh-CN" sz="2000" b="0" dirty="0">
                <a:latin typeface="微软雅黑" panose="020B0503020204020204" pitchFamily="34" charset="-122"/>
                <a:ea typeface="微软雅黑" panose="020B0503020204020204" pitchFamily="34" charset="-122"/>
              </a:endParaRPr>
            </a:p>
            <a:p>
              <a:pPr algn="ctr" latinLnBrk="0">
                <a:spcBef>
                  <a:spcPct val="0"/>
                </a:spcBef>
                <a:buFontTx/>
                <a:buNone/>
              </a:pP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细分市场营销</a:t>
              </a:r>
            </a:p>
          </p:txBody>
        </p:sp>
        <p:sp>
          <p:nvSpPr>
            <p:cNvPr id="10" name="文本框 8"/>
            <p:cNvSpPr txBox="1">
              <a:spLocks noChangeArrowheads="1"/>
            </p:cNvSpPr>
            <p:nvPr/>
          </p:nvSpPr>
          <p:spPr bwMode="auto">
            <a:xfrm>
              <a:off x="4565456" y="2136775"/>
              <a:ext cx="194468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lgn="ctr" latinLnBrk="0">
                <a:spcBef>
                  <a:spcPct val="0"/>
                </a:spcBef>
                <a:buFontTx/>
                <a:buNone/>
              </a:pPr>
              <a:r>
                <a:rPr lang="zh-CN" altLang="en-US" sz="2000" b="0" dirty="0">
                  <a:latin typeface="微软雅黑" panose="020B0503020204020204" pitchFamily="34" charset="-122"/>
                  <a:ea typeface="微软雅黑" panose="020B0503020204020204" pitchFamily="34" charset="-122"/>
                </a:rPr>
                <a:t>集中</a:t>
              </a:r>
              <a:endParaRPr lang="en-US" altLang="zh-CN" sz="2000" b="0" dirty="0">
                <a:latin typeface="微软雅黑" panose="020B0503020204020204" pitchFamily="34" charset="-122"/>
                <a:ea typeface="微软雅黑" panose="020B0503020204020204" pitchFamily="34" charset="-122"/>
              </a:endParaRPr>
            </a:p>
            <a:p>
              <a:pPr algn="ctr" latinLnBrk="0">
                <a:spcBef>
                  <a:spcPct val="0"/>
                </a:spcBef>
                <a:buFontTx/>
                <a:buNone/>
              </a:pP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补缺</a:t>
              </a: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营销</a:t>
              </a:r>
            </a:p>
          </p:txBody>
        </p:sp>
        <p:sp>
          <p:nvSpPr>
            <p:cNvPr id="11" name="文本框 9"/>
            <p:cNvSpPr txBox="1">
              <a:spLocks noChangeArrowheads="1"/>
            </p:cNvSpPr>
            <p:nvPr/>
          </p:nvSpPr>
          <p:spPr bwMode="auto">
            <a:xfrm>
              <a:off x="6412193" y="2133600"/>
              <a:ext cx="223202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Char char="•"/>
                <a:defRPr kumimoji="1" sz="3200" b="1">
                  <a:solidFill>
                    <a:schemeClr val="tx1"/>
                  </a:solidFill>
                  <a:latin typeface="黑体" panose="02010609060101010101" pitchFamily="49" charset="-122"/>
                  <a:ea typeface="黑体" panose="02010609060101010101" pitchFamily="49" charset="-122"/>
                </a:defRPr>
              </a:lvl1pPr>
              <a:lvl2pPr marL="742950" indent="-285750" latinLnBrk="1">
                <a:spcBef>
                  <a:spcPct val="20000"/>
                </a:spcBef>
                <a:buChar char="•"/>
                <a:defRPr kumimoji="1" sz="2800">
                  <a:solidFill>
                    <a:schemeClr val="tx1"/>
                  </a:solidFill>
                  <a:latin typeface="-윤고딕120" pitchFamily="18" charset="-127"/>
                  <a:ea typeface="-윤고딕120" pitchFamily="18" charset="-127"/>
                </a:defRPr>
              </a:lvl2pPr>
              <a:lvl3pPr marL="1143000" indent="-228600" latinLnBrk="1">
                <a:spcBef>
                  <a:spcPct val="20000"/>
                </a:spcBef>
                <a:buChar char="•"/>
                <a:defRPr kumimoji="1" sz="2400">
                  <a:solidFill>
                    <a:schemeClr val="tx1"/>
                  </a:solidFill>
                  <a:latin typeface="-윤고딕120" pitchFamily="18" charset="-127"/>
                  <a:ea typeface="-윤고딕120" pitchFamily="18" charset="-127"/>
                </a:defRPr>
              </a:lvl3pPr>
              <a:lvl4pPr marL="1600200" indent="-228600" latinLnBrk="1">
                <a:spcBef>
                  <a:spcPct val="20000"/>
                </a:spcBef>
                <a:buChar char="•"/>
                <a:defRPr kumimoji="1" sz="2000">
                  <a:solidFill>
                    <a:schemeClr val="tx1"/>
                  </a:solidFill>
                  <a:latin typeface="-윤고딕120" pitchFamily="18" charset="-127"/>
                  <a:ea typeface="-윤고딕120" pitchFamily="18" charset="-127"/>
                </a:defRPr>
              </a:lvl4pPr>
              <a:lvl5pPr marL="2057400" indent="-228600" latinLnBrk="1">
                <a:spcBef>
                  <a:spcPct val="20000"/>
                </a:spcBef>
                <a:buChar char="•"/>
                <a:defRPr kumimoji="1" sz="2000">
                  <a:solidFill>
                    <a:schemeClr val="tx1"/>
                  </a:solidFill>
                  <a:latin typeface="-윤고딕120" pitchFamily="18" charset="-127"/>
                  <a:ea typeface="-윤고딕120" pitchFamily="18" charset="-127"/>
                </a:defRPr>
              </a:lvl5pPr>
              <a:lvl6pPr marL="25146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eaLnBrk="0" fontAlgn="base" latinLnBrk="1" hangingPunct="0">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lgn="ctr" latinLnBrk="0">
                <a:spcBef>
                  <a:spcPct val="0"/>
                </a:spcBef>
                <a:buFontTx/>
                <a:buNone/>
              </a:pPr>
              <a:r>
                <a:rPr lang="zh-CN" altLang="en-US" sz="2000" b="0" dirty="0">
                  <a:latin typeface="微软雅黑" panose="020B0503020204020204" pitchFamily="34" charset="-122"/>
                  <a:ea typeface="微软雅黑" panose="020B0503020204020204" pitchFamily="34" charset="-122"/>
                </a:rPr>
                <a:t>微市场营销</a:t>
              </a:r>
              <a:endParaRPr lang="en-US" altLang="zh-CN" sz="2000" b="0" dirty="0">
                <a:latin typeface="微软雅黑" panose="020B0503020204020204" pitchFamily="34" charset="-122"/>
                <a:ea typeface="微软雅黑" panose="020B0503020204020204" pitchFamily="34" charset="-122"/>
              </a:endParaRPr>
            </a:p>
            <a:p>
              <a:pPr algn="ctr" latinLnBrk="0">
                <a:spcBef>
                  <a:spcPct val="0"/>
                </a:spcBef>
                <a:buFontTx/>
                <a:buNone/>
              </a:pP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本地或个人营销</a:t>
              </a:r>
              <a:r>
                <a:rPr lang="en-US" altLang="zh-CN" sz="2000" b="0" dirty="0">
                  <a:latin typeface="微软雅黑" panose="020B0503020204020204" pitchFamily="34" charset="-122"/>
                  <a:ea typeface="微软雅黑" panose="020B0503020204020204" pitchFamily="34" charset="-122"/>
                </a:rPr>
                <a:t>)</a:t>
              </a:r>
              <a:endParaRPr lang="zh-CN" altLang="en-US" sz="2000" b="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6966241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782457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smtClean="0">
                <a:solidFill>
                  <a:srgbClr val="003366"/>
                </a:solidFill>
                <a:latin typeface="黑体" panose="02010609060101010101" pitchFamily="49" charset="-122"/>
                <a:ea typeface="黑体" panose="02010609060101010101" pitchFamily="49" charset="-122"/>
                <a:cs typeface="+mj-cs"/>
              </a:rPr>
              <a:t>二、 目标市场涵盖战略的选择</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6" name="Rectangle 4"/>
          <p:cNvSpPr txBox="1">
            <a:spLocks noChangeArrowheads="1"/>
          </p:cNvSpPr>
          <p:nvPr/>
        </p:nvSpPr>
        <p:spPr>
          <a:xfrm>
            <a:off x="1173480" y="1372144"/>
            <a:ext cx="9296400" cy="4754336"/>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FontTx/>
              <a:buAutoNum type="arabicPeriod"/>
            </a:pPr>
            <a:r>
              <a:rPr lang="zh-CN" altLang="en-US" sz="3200" dirty="0" smtClean="0">
                <a:latin typeface="楷体" panose="02010609060101010101" pitchFamily="49" charset="-122"/>
                <a:ea typeface="楷体" panose="02010609060101010101" pitchFamily="49" charset="-122"/>
              </a:rPr>
              <a:t>企业资源</a:t>
            </a:r>
            <a:endParaRPr lang="en-US" altLang="zh-CN" sz="3200" dirty="0" smtClean="0">
              <a:latin typeface="楷体" panose="02010609060101010101" pitchFamily="49" charset="-122"/>
              <a:ea typeface="楷体" panose="02010609060101010101" pitchFamily="49" charset="-122"/>
            </a:endParaRPr>
          </a:p>
          <a:p>
            <a:pPr marL="609600" indent="-609600">
              <a:buFontTx/>
              <a:buAutoNum type="arabicPeriod"/>
            </a:pPr>
            <a:r>
              <a:rPr lang="zh-CN" altLang="en-US" sz="3200" dirty="0" smtClean="0">
                <a:latin typeface="楷体" panose="02010609060101010101" pitchFamily="49" charset="-122"/>
                <a:ea typeface="楷体" panose="02010609060101010101" pitchFamily="49" charset="-122"/>
              </a:rPr>
              <a:t>产品同质性</a:t>
            </a:r>
            <a:endParaRPr lang="en-US" altLang="zh-CN" sz="3200" dirty="0" smtClean="0">
              <a:latin typeface="楷体" panose="02010609060101010101" pitchFamily="49" charset="-122"/>
              <a:ea typeface="楷体" panose="02010609060101010101" pitchFamily="49" charset="-122"/>
            </a:endParaRPr>
          </a:p>
          <a:p>
            <a:pPr marL="609600" indent="-609600">
              <a:buFontTx/>
              <a:buAutoNum type="arabicPeriod"/>
            </a:pPr>
            <a:r>
              <a:rPr lang="zh-CN" altLang="en-US" sz="3200" dirty="0">
                <a:latin typeface="楷体" panose="02010609060101010101" pitchFamily="49" charset="-122"/>
                <a:ea typeface="楷体" panose="02010609060101010101" pitchFamily="49" charset="-122"/>
              </a:rPr>
              <a:t>市场</a:t>
            </a:r>
            <a:r>
              <a:rPr lang="zh-CN" altLang="en-US" sz="3200" dirty="0" smtClean="0">
                <a:latin typeface="楷体" panose="02010609060101010101" pitchFamily="49" charset="-122"/>
                <a:ea typeface="楷体" panose="02010609060101010101" pitchFamily="49" charset="-122"/>
              </a:rPr>
              <a:t>同质性</a:t>
            </a:r>
            <a:endParaRPr lang="en-US" altLang="zh-CN" sz="3200" dirty="0" smtClean="0">
              <a:latin typeface="楷体" panose="02010609060101010101" pitchFamily="49" charset="-122"/>
              <a:ea typeface="楷体" panose="02010609060101010101" pitchFamily="49" charset="-122"/>
            </a:endParaRPr>
          </a:p>
          <a:p>
            <a:pPr marL="609600" indent="-609600">
              <a:buFontTx/>
              <a:buAutoNum type="arabicPeriod"/>
            </a:pPr>
            <a:r>
              <a:rPr lang="zh-CN" altLang="en-US" sz="3200" dirty="0">
                <a:latin typeface="楷体" panose="02010609060101010101" pitchFamily="49" charset="-122"/>
                <a:ea typeface="楷体" panose="02010609060101010101" pitchFamily="49" charset="-122"/>
              </a:rPr>
              <a:t>产品所</a:t>
            </a:r>
            <a:r>
              <a:rPr lang="zh-CN" altLang="en-US" sz="3200" dirty="0" smtClean="0">
                <a:latin typeface="楷体" panose="02010609060101010101" pitchFamily="49" charset="-122"/>
                <a:ea typeface="楷体" panose="02010609060101010101" pitchFamily="49" charset="-122"/>
              </a:rPr>
              <a:t>处的生命周期</a:t>
            </a:r>
            <a:endParaRPr lang="en-US" altLang="zh-CN" sz="3200" dirty="0" smtClean="0">
              <a:latin typeface="楷体" panose="02010609060101010101" pitchFamily="49" charset="-122"/>
              <a:ea typeface="楷体" panose="02010609060101010101" pitchFamily="49" charset="-122"/>
            </a:endParaRPr>
          </a:p>
          <a:p>
            <a:pPr marL="609600" indent="-609600">
              <a:buFontTx/>
              <a:buAutoNum type="arabicPeriod"/>
            </a:pPr>
            <a:r>
              <a:rPr lang="zh-CN" altLang="en-US" sz="3200" dirty="0">
                <a:latin typeface="楷体" panose="02010609060101010101" pitchFamily="49" charset="-122"/>
                <a:ea typeface="楷体" panose="02010609060101010101" pitchFamily="49" charset="-122"/>
              </a:rPr>
              <a:t>竞争</a:t>
            </a:r>
            <a:r>
              <a:rPr lang="zh-CN" altLang="en-US" sz="3200" dirty="0" smtClean="0">
                <a:latin typeface="楷体" panose="02010609060101010101" pitchFamily="49" charset="-122"/>
                <a:ea typeface="楷体" panose="02010609060101010101" pitchFamily="49" charset="-122"/>
              </a:rPr>
              <a:t>对手的目标市场涵盖战略</a:t>
            </a:r>
            <a:endParaRPr lang="en-US" altLang="zh-CN" sz="3200" dirty="0" smtClean="0">
              <a:latin typeface="楷体" panose="02010609060101010101" pitchFamily="49" charset="-122"/>
              <a:ea typeface="楷体" panose="02010609060101010101" pitchFamily="49" charset="-122"/>
            </a:endParaRPr>
          </a:p>
          <a:p>
            <a:pPr marL="609600" indent="-609600">
              <a:buFontTx/>
              <a:buAutoNum type="arabicPeriod"/>
            </a:pPr>
            <a:endParaRPr lang="en-US" altLang="zh-CN" sz="36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6452803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1008801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smtClean="0">
                <a:solidFill>
                  <a:srgbClr val="003366"/>
                </a:solidFill>
                <a:latin typeface="黑体" panose="02010609060101010101" pitchFamily="49" charset="-122"/>
                <a:ea typeface="黑体" panose="02010609060101010101" pitchFamily="49" charset="-122"/>
                <a:cs typeface="+mj-cs"/>
              </a:rPr>
              <a:t>三、 目标市场战略实施效果的影响因素</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5" name="Rectangle 4"/>
          <p:cNvSpPr txBox="1">
            <a:spLocks noChangeArrowheads="1"/>
          </p:cNvSpPr>
          <p:nvPr/>
        </p:nvSpPr>
        <p:spPr>
          <a:xfrm>
            <a:off x="1173480" y="1372144"/>
            <a:ext cx="9296400" cy="4754336"/>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FontTx/>
              <a:buAutoNum type="arabicPeriod"/>
            </a:pPr>
            <a:r>
              <a:rPr lang="zh-CN" altLang="en-US" sz="3200" dirty="0" smtClean="0">
                <a:latin typeface="楷体" panose="02010609060101010101" pitchFamily="49" charset="-122"/>
                <a:ea typeface="楷体" panose="02010609060101010101" pitchFamily="49" charset="-122"/>
              </a:rPr>
              <a:t>组织结构</a:t>
            </a:r>
            <a:endParaRPr lang="en-US" altLang="zh-CN" sz="3200" dirty="0" smtClean="0">
              <a:latin typeface="楷体" panose="02010609060101010101" pitchFamily="49" charset="-122"/>
              <a:ea typeface="楷体" panose="02010609060101010101" pitchFamily="49" charset="-122"/>
            </a:endParaRPr>
          </a:p>
          <a:p>
            <a:pPr marL="609600" indent="-609600">
              <a:buFontTx/>
              <a:buAutoNum type="arabicPeriod"/>
            </a:pPr>
            <a:r>
              <a:rPr lang="zh-CN" altLang="en-US" sz="3200" dirty="0" smtClean="0">
                <a:latin typeface="楷体" panose="02010609060101010101" pitchFamily="49" charset="-122"/>
                <a:ea typeface="楷体" panose="02010609060101010101" pitchFamily="49" charset="-122"/>
              </a:rPr>
              <a:t>内部政策</a:t>
            </a:r>
            <a:endParaRPr lang="en-US" altLang="zh-CN" sz="3200" dirty="0" smtClean="0">
              <a:latin typeface="楷体" panose="02010609060101010101" pitchFamily="49" charset="-122"/>
              <a:ea typeface="楷体" panose="02010609060101010101" pitchFamily="49" charset="-122"/>
            </a:endParaRPr>
          </a:p>
          <a:p>
            <a:pPr marL="609600" indent="-609600">
              <a:buFontTx/>
              <a:buAutoNum type="arabicPeriod"/>
            </a:pPr>
            <a:r>
              <a:rPr lang="zh-CN" altLang="en-US" sz="3200" dirty="0" smtClean="0">
                <a:latin typeface="楷体" panose="02010609060101010101" pitchFamily="49" charset="-122"/>
                <a:ea typeface="楷体" panose="02010609060101010101" pitchFamily="49" charset="-122"/>
              </a:rPr>
              <a:t>企业文化</a:t>
            </a:r>
            <a:endParaRPr lang="en-US" altLang="zh-CN" sz="3200" dirty="0" smtClean="0">
              <a:latin typeface="楷体" panose="02010609060101010101" pitchFamily="49" charset="-122"/>
              <a:ea typeface="楷体" panose="02010609060101010101" pitchFamily="49" charset="-122"/>
            </a:endParaRPr>
          </a:p>
          <a:p>
            <a:pPr marL="609600" indent="-609600">
              <a:buFontTx/>
              <a:buAutoNum type="arabicPeriod"/>
            </a:pPr>
            <a:r>
              <a:rPr lang="zh-CN" altLang="en-US" sz="3200" dirty="0" smtClean="0">
                <a:latin typeface="楷体" panose="02010609060101010101" pitchFamily="49" charset="-122"/>
                <a:ea typeface="楷体" panose="02010609060101010101" pitchFamily="49" charset="-122"/>
              </a:rPr>
              <a:t>信息系统</a:t>
            </a:r>
            <a:endParaRPr lang="en-US" altLang="zh-CN" sz="3200" dirty="0" smtClean="0">
              <a:latin typeface="楷体" panose="02010609060101010101" pitchFamily="49" charset="-122"/>
              <a:ea typeface="楷体" panose="02010609060101010101" pitchFamily="49" charset="-122"/>
            </a:endParaRPr>
          </a:p>
          <a:p>
            <a:pPr marL="609600" indent="-609600">
              <a:buFontTx/>
              <a:buAutoNum type="arabicPeriod"/>
            </a:pPr>
            <a:r>
              <a:rPr lang="zh-CN" altLang="en-US" sz="3200" dirty="0">
                <a:latin typeface="楷体" panose="02010609060101010101" pitchFamily="49" charset="-122"/>
                <a:ea typeface="楷体" panose="02010609060101010101" pitchFamily="49" charset="-122"/>
              </a:rPr>
              <a:t>决策过程</a:t>
            </a:r>
            <a:endParaRPr lang="en-US" altLang="zh-CN" sz="3200" dirty="0">
              <a:latin typeface="楷体" panose="02010609060101010101" pitchFamily="49" charset="-122"/>
              <a:ea typeface="楷体" panose="02010609060101010101" pitchFamily="49" charset="-122"/>
            </a:endParaRPr>
          </a:p>
          <a:p>
            <a:pPr marL="609600" indent="-609600">
              <a:buFontTx/>
              <a:buAutoNum type="arabicPeriod"/>
            </a:pPr>
            <a:r>
              <a:rPr lang="zh-CN" altLang="en-US" sz="3200" dirty="0">
                <a:latin typeface="楷体" panose="02010609060101010101" pitchFamily="49" charset="-122"/>
                <a:ea typeface="楷体" panose="02010609060101010101" pitchFamily="49" charset="-122"/>
              </a:rPr>
              <a:t>企业能力</a:t>
            </a:r>
            <a:endParaRPr lang="en-US" altLang="zh-CN" sz="3200" dirty="0">
              <a:latin typeface="楷体" panose="02010609060101010101" pitchFamily="49" charset="-122"/>
              <a:ea typeface="楷体" panose="02010609060101010101" pitchFamily="49" charset="-122"/>
            </a:endParaRPr>
          </a:p>
          <a:p>
            <a:pPr marL="609600" indent="-609600">
              <a:buFontTx/>
              <a:buAutoNum type="arabicPeriod"/>
            </a:pPr>
            <a:r>
              <a:rPr lang="zh-CN" altLang="en-US" sz="3200" dirty="0">
                <a:latin typeface="楷体" panose="02010609060101010101" pitchFamily="49" charset="-122"/>
                <a:ea typeface="楷体" panose="02010609060101010101" pitchFamily="49" charset="-122"/>
              </a:rPr>
              <a:t>操作系统</a:t>
            </a:r>
            <a:endParaRPr lang="en-US" altLang="zh-CN"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6452803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1008801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smtClean="0">
                <a:solidFill>
                  <a:srgbClr val="003366"/>
                </a:solidFill>
                <a:latin typeface="黑体" panose="02010609060101010101" pitchFamily="49" charset="-122"/>
                <a:ea typeface="黑体" panose="02010609060101010101" pitchFamily="49" charset="-122"/>
                <a:cs typeface="+mj-cs"/>
              </a:rPr>
              <a:t>三、 目标市场战略实施效果的影响因素</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9116" y="1822224"/>
            <a:ext cx="5657065" cy="3591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94038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rotWithShape="1">
          <a:blip r:embed="rId3" cstate="print">
            <a:extLst>
              <a:ext uri="{28A0092B-C50C-407E-A947-70E740481C1C}">
                <a14:useLocalDpi xmlns:a14="http://schemas.microsoft.com/office/drawing/2010/main" val="0"/>
              </a:ext>
            </a:extLst>
          </a:blip>
          <a:srcRect r="3659" b="53777"/>
          <a:stretch/>
        </p:blipFill>
        <p:spPr>
          <a:xfrm flipH="1">
            <a:off x="-1" y="4628827"/>
            <a:ext cx="3388627" cy="2229174"/>
          </a:xfrm>
          <a:prstGeom prst="rect">
            <a:avLst/>
          </a:prstGeom>
        </p:spPr>
      </p:pic>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l="53945" t="3432" r="3996" b="15542"/>
          <a:stretch/>
        </p:blipFill>
        <p:spPr>
          <a:xfrm rot="16200000">
            <a:off x="8851126" y="-354830"/>
            <a:ext cx="2986047" cy="3695701"/>
          </a:xfrm>
          <a:prstGeom prst="rect">
            <a:avLst/>
          </a:prstGeom>
        </p:spPr>
      </p:pic>
      <p:sp>
        <p:nvSpPr>
          <p:cNvPr id="21" name="文本框 20"/>
          <p:cNvSpPr txBox="1"/>
          <p:nvPr/>
        </p:nvSpPr>
        <p:spPr>
          <a:xfrm>
            <a:off x="1038735" y="2085993"/>
            <a:ext cx="2416047" cy="64633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chemeClr val="tx1">
                    <a:lumMod val="75000"/>
                    <a:lumOff val="25000"/>
                  </a:schemeClr>
                </a:solidFill>
                <a:effectLst/>
                <a:uLnTx/>
                <a:uFillTx/>
                <a:latin typeface="Arial"/>
                <a:ea typeface="微软雅黑"/>
                <a:cs typeface="+mn-cs"/>
              </a:rPr>
              <a:t>CONTENT</a:t>
            </a:r>
            <a:endParaRPr kumimoji="0" lang="zh-CN" altLang="en-US" sz="3600" b="1" i="0" u="none" strike="noStrike" kern="1200" cap="none" spc="0" normalizeH="0" baseline="0" noProof="0" dirty="0">
              <a:ln>
                <a:noFill/>
              </a:ln>
              <a:solidFill>
                <a:schemeClr val="tx1">
                  <a:lumMod val="75000"/>
                  <a:lumOff val="25000"/>
                </a:schemeClr>
              </a:solidFill>
              <a:effectLst/>
              <a:uLnTx/>
              <a:uFillTx/>
              <a:latin typeface="Arial"/>
              <a:ea typeface="微软雅黑"/>
              <a:cs typeface="+mn-cs"/>
            </a:endParaRPr>
          </a:p>
        </p:txBody>
      </p:sp>
      <p:cxnSp>
        <p:nvCxnSpPr>
          <p:cNvPr id="22" name="直接连接符 21"/>
          <p:cNvCxnSpPr/>
          <p:nvPr/>
        </p:nvCxnSpPr>
        <p:spPr>
          <a:xfrm>
            <a:off x="1770504" y="2855105"/>
            <a:ext cx="933456" cy="0"/>
          </a:xfrm>
          <a:prstGeom prst="line">
            <a:avLst/>
          </a:prstGeom>
          <a:ln w="28575" cap="rnd">
            <a:gradFill flip="none" rotWithShape="1">
              <a:gsLst>
                <a:gs pos="0">
                  <a:schemeClr val="bg1">
                    <a:lumMod val="75000"/>
                  </a:schemeClr>
                </a:gs>
                <a:gs pos="100000">
                  <a:schemeClr val="bg1">
                    <a:lumMod val="85000"/>
                  </a:schemeClr>
                </a:gs>
              </a:gsLst>
              <a:lin ang="2700000" scaled="1"/>
              <a:tileRect/>
            </a:gradFill>
            <a:round/>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179639" y="2242978"/>
            <a:ext cx="4168812" cy="2279377"/>
            <a:chOff x="5179639" y="2242978"/>
            <a:chExt cx="4168812" cy="2279377"/>
          </a:xfrm>
        </p:grpSpPr>
        <p:sp>
          <p:nvSpPr>
            <p:cNvPr id="10" name="文本框 9"/>
            <p:cNvSpPr txBox="1"/>
            <p:nvPr/>
          </p:nvSpPr>
          <p:spPr>
            <a:xfrm>
              <a:off x="6459232" y="2344789"/>
              <a:ext cx="2287806" cy="46166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chemeClr val="bg2">
                      <a:lumMod val="75000"/>
                    </a:schemeClr>
                  </a:solidFill>
                  <a:effectLst/>
                  <a:uLnTx/>
                  <a:uFillTx/>
                  <a:latin typeface="Arial"/>
                  <a:ea typeface="微软雅黑"/>
                  <a:cs typeface="+mn-cs"/>
                </a:rPr>
                <a:t>第</a:t>
              </a:r>
              <a:r>
                <a:rPr kumimoji="0" lang="en-US" altLang="zh-CN" sz="2400" b="1" i="0" u="none" strike="noStrike" kern="1200" cap="none" spc="0" normalizeH="0" baseline="0" noProof="0" dirty="0" smtClean="0">
                  <a:ln>
                    <a:noFill/>
                  </a:ln>
                  <a:solidFill>
                    <a:schemeClr val="bg2">
                      <a:lumMod val="75000"/>
                    </a:schemeClr>
                  </a:solidFill>
                  <a:effectLst/>
                  <a:uLnTx/>
                  <a:uFillTx/>
                  <a:latin typeface="Arial"/>
                  <a:ea typeface="微软雅黑"/>
                  <a:cs typeface="+mn-cs"/>
                </a:rPr>
                <a:t>1</a:t>
              </a:r>
              <a:r>
                <a:rPr kumimoji="0" lang="zh-CN" altLang="en-US" sz="2400" b="1" i="0" u="none" strike="noStrike" kern="1200" cap="none" spc="0" normalizeH="0" baseline="0" noProof="0" dirty="0" smtClean="0">
                  <a:ln>
                    <a:noFill/>
                  </a:ln>
                  <a:solidFill>
                    <a:schemeClr val="bg2">
                      <a:lumMod val="75000"/>
                    </a:schemeClr>
                  </a:solidFill>
                  <a:effectLst/>
                  <a:uLnTx/>
                  <a:uFillTx/>
                  <a:latin typeface="Arial"/>
                  <a:ea typeface="微软雅黑"/>
                  <a:cs typeface="+mn-cs"/>
                </a:rPr>
                <a:t>节 市场细分</a:t>
              </a:r>
              <a:endParaRPr kumimoji="0" lang="zh-CN" altLang="en-US" sz="2400" b="1" i="0" u="none" strike="noStrike" kern="1200" cap="none" spc="0" normalizeH="0" baseline="0" noProof="0" dirty="0">
                <a:ln>
                  <a:noFill/>
                </a:ln>
                <a:solidFill>
                  <a:schemeClr val="bg2">
                    <a:lumMod val="75000"/>
                  </a:schemeClr>
                </a:solidFill>
                <a:effectLst/>
                <a:uLnTx/>
                <a:uFillTx/>
                <a:latin typeface="Arial"/>
                <a:ea typeface="微软雅黑"/>
                <a:cs typeface="+mn-cs"/>
              </a:endParaRPr>
            </a:p>
          </p:txBody>
        </p:sp>
        <p:sp>
          <p:nvSpPr>
            <p:cNvPr id="13" name="文本框 12"/>
            <p:cNvSpPr txBox="1"/>
            <p:nvPr/>
          </p:nvSpPr>
          <p:spPr>
            <a:xfrm>
              <a:off x="6445092" y="3213469"/>
              <a:ext cx="2903359" cy="46166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chemeClr val="bg2">
                      <a:lumMod val="75000"/>
                    </a:schemeClr>
                  </a:solidFill>
                  <a:effectLst/>
                  <a:uLnTx/>
                  <a:uFillTx/>
                  <a:latin typeface="Arial"/>
                  <a:ea typeface="微软雅黑"/>
                  <a:cs typeface="+mn-cs"/>
                </a:rPr>
                <a:t>第</a:t>
              </a:r>
              <a:r>
                <a:rPr kumimoji="0" lang="en-US" altLang="zh-CN" sz="2400" b="1" i="0" u="none" strike="noStrike" kern="1200" cap="none" spc="0" normalizeH="0" baseline="0" noProof="0" dirty="0" smtClean="0">
                  <a:ln>
                    <a:noFill/>
                  </a:ln>
                  <a:solidFill>
                    <a:schemeClr val="bg2">
                      <a:lumMod val="75000"/>
                    </a:schemeClr>
                  </a:solidFill>
                  <a:effectLst/>
                  <a:uLnTx/>
                  <a:uFillTx/>
                  <a:latin typeface="Arial"/>
                  <a:ea typeface="微软雅黑"/>
                  <a:cs typeface="+mn-cs"/>
                </a:rPr>
                <a:t>2</a:t>
              </a:r>
              <a:r>
                <a:rPr kumimoji="0" lang="zh-CN" altLang="en-US" sz="2400" b="1" i="0" u="none" strike="noStrike" kern="1200" cap="none" spc="0" normalizeH="0" baseline="0" noProof="0" dirty="0" smtClean="0">
                  <a:ln>
                    <a:noFill/>
                  </a:ln>
                  <a:solidFill>
                    <a:schemeClr val="bg2">
                      <a:lumMod val="75000"/>
                    </a:schemeClr>
                  </a:solidFill>
                  <a:effectLst/>
                  <a:uLnTx/>
                  <a:uFillTx/>
                  <a:latin typeface="Arial"/>
                  <a:ea typeface="微软雅黑"/>
                  <a:cs typeface="+mn-cs"/>
                </a:rPr>
                <a:t>节 目标市场选择</a:t>
              </a:r>
              <a:endParaRPr kumimoji="0" lang="zh-CN" altLang="en-US" sz="2400" b="1" i="0" u="none" strike="noStrike" kern="1200" cap="none" spc="0" normalizeH="0" baseline="0" noProof="0" dirty="0">
                <a:ln>
                  <a:noFill/>
                </a:ln>
                <a:solidFill>
                  <a:schemeClr val="bg2">
                    <a:lumMod val="75000"/>
                  </a:schemeClr>
                </a:solidFill>
                <a:effectLst/>
                <a:uLnTx/>
                <a:uFillTx/>
                <a:latin typeface="Arial"/>
                <a:ea typeface="微软雅黑"/>
                <a:cs typeface="+mn-cs"/>
              </a:endParaRPr>
            </a:p>
          </p:txBody>
        </p:sp>
        <p:sp>
          <p:nvSpPr>
            <p:cNvPr id="16" name="文本框 15"/>
            <p:cNvSpPr txBox="1"/>
            <p:nvPr/>
          </p:nvSpPr>
          <p:spPr>
            <a:xfrm>
              <a:off x="6459230" y="4020434"/>
              <a:ext cx="2287806" cy="46166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chemeClr val="tx1">
                      <a:lumMod val="65000"/>
                      <a:lumOff val="35000"/>
                    </a:schemeClr>
                  </a:solidFill>
                  <a:effectLst/>
                  <a:uLnTx/>
                  <a:uFillTx/>
                  <a:latin typeface="Arial"/>
                  <a:ea typeface="微软雅黑"/>
                  <a:cs typeface="+mn-cs"/>
                </a:rPr>
                <a:t>第</a:t>
              </a:r>
              <a:r>
                <a:rPr kumimoji="0" lang="en-US" altLang="zh-CN" sz="2400" b="1" i="0" u="none" strike="noStrike" kern="1200" cap="none" spc="0" normalizeH="0" baseline="0" noProof="0" dirty="0" smtClean="0">
                  <a:ln>
                    <a:noFill/>
                  </a:ln>
                  <a:solidFill>
                    <a:schemeClr val="tx1">
                      <a:lumMod val="65000"/>
                      <a:lumOff val="35000"/>
                    </a:schemeClr>
                  </a:solidFill>
                  <a:effectLst/>
                  <a:uLnTx/>
                  <a:uFillTx/>
                  <a:latin typeface="Arial"/>
                  <a:ea typeface="微软雅黑"/>
                  <a:cs typeface="+mn-cs"/>
                </a:rPr>
                <a:t>3</a:t>
              </a:r>
              <a:r>
                <a:rPr kumimoji="0" lang="zh-CN" altLang="en-US" sz="2400" b="1" i="0" u="none" strike="noStrike" kern="1200" cap="none" spc="0" normalizeH="0" baseline="0" noProof="0" dirty="0" smtClean="0">
                  <a:ln>
                    <a:noFill/>
                  </a:ln>
                  <a:solidFill>
                    <a:schemeClr val="tx1">
                      <a:lumMod val="65000"/>
                      <a:lumOff val="35000"/>
                    </a:schemeClr>
                  </a:solidFill>
                  <a:effectLst/>
                  <a:uLnTx/>
                  <a:uFillTx/>
                  <a:latin typeface="Arial"/>
                  <a:ea typeface="微软雅黑"/>
                  <a:cs typeface="+mn-cs"/>
                </a:rPr>
                <a:t>节 市场定位</a:t>
              </a:r>
              <a:endParaRPr kumimoji="0" lang="zh-CN" altLang="en-US" sz="24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endParaRPr>
            </a:p>
          </p:txBody>
        </p:sp>
        <p:grpSp>
          <p:nvGrpSpPr>
            <p:cNvPr id="23" name="组合 22"/>
            <p:cNvGrpSpPr/>
            <p:nvPr/>
          </p:nvGrpSpPr>
          <p:grpSpPr>
            <a:xfrm>
              <a:off x="5179639" y="2242978"/>
              <a:ext cx="603732" cy="603732"/>
              <a:chOff x="2012506" y="3677132"/>
              <a:chExt cx="1028700" cy="1028700"/>
            </a:xfrm>
          </p:grpSpPr>
          <p:sp>
            <p:nvSpPr>
              <p:cNvPr id="24" name="椭圆 23"/>
              <p:cNvSpPr/>
              <p:nvPr/>
            </p:nvSpPr>
            <p:spPr>
              <a:xfrm>
                <a:off x="2012506" y="3677132"/>
                <a:ext cx="1028700" cy="1028700"/>
              </a:xfrm>
              <a:prstGeom prst="ellipse">
                <a:avLst/>
              </a:prstGeom>
              <a:solidFill>
                <a:schemeClr val="accent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40"/>
              <p:cNvSpPr/>
              <p:nvPr/>
            </p:nvSpPr>
            <p:spPr>
              <a:xfrm>
                <a:off x="2294425" y="4001175"/>
                <a:ext cx="464862" cy="380614"/>
              </a:xfrm>
              <a:custGeom>
                <a:avLst/>
                <a:gdLst>
                  <a:gd name="connsiteX0" fmla="*/ 91730 w 337366"/>
                  <a:gd name="connsiteY0" fmla="*/ 20637 h 276225"/>
                  <a:gd name="connsiteX1" fmla="*/ 20798 w 337366"/>
                  <a:gd name="connsiteY1" fmla="*/ 90594 h 276225"/>
                  <a:gd name="connsiteX2" fmla="*/ 36560 w 337366"/>
                  <a:gd name="connsiteY2" fmla="*/ 144712 h 276225"/>
                  <a:gd name="connsiteX3" fmla="*/ 103552 w 337366"/>
                  <a:gd name="connsiteY3" fmla="*/ 212029 h 276225"/>
                  <a:gd name="connsiteX4" fmla="*/ 167916 w 337366"/>
                  <a:gd name="connsiteY4" fmla="*/ 255587 h 276225"/>
                  <a:gd name="connsiteX5" fmla="*/ 232280 w 337366"/>
                  <a:gd name="connsiteY5" fmla="*/ 212029 h 276225"/>
                  <a:gd name="connsiteX6" fmla="*/ 299271 w 337366"/>
                  <a:gd name="connsiteY6" fmla="*/ 144712 h 276225"/>
                  <a:gd name="connsiteX7" fmla="*/ 315034 w 337366"/>
                  <a:gd name="connsiteY7" fmla="*/ 90594 h 276225"/>
                  <a:gd name="connsiteX8" fmla="*/ 244102 w 337366"/>
                  <a:gd name="connsiteY8" fmla="*/ 20637 h 276225"/>
                  <a:gd name="connsiteX9" fmla="*/ 184992 w 337366"/>
                  <a:gd name="connsiteY9" fmla="*/ 56276 h 276225"/>
                  <a:gd name="connsiteX10" fmla="*/ 167916 w 337366"/>
                  <a:gd name="connsiteY10" fmla="*/ 68155 h 276225"/>
                  <a:gd name="connsiteX11" fmla="*/ 152153 w 337366"/>
                  <a:gd name="connsiteY11" fmla="*/ 56276 h 276225"/>
                  <a:gd name="connsiteX12" fmla="*/ 91730 w 337366"/>
                  <a:gd name="connsiteY12" fmla="*/ 20637 h 276225"/>
                  <a:gd name="connsiteX13" fmla="*/ 92337 w 337366"/>
                  <a:gd name="connsiteY13" fmla="*/ 0 h 276225"/>
                  <a:gd name="connsiteX14" fmla="*/ 167393 w 337366"/>
                  <a:gd name="connsiteY14" fmla="*/ 43407 h 276225"/>
                  <a:gd name="connsiteX15" fmla="*/ 168710 w 337366"/>
                  <a:gd name="connsiteY15" fmla="*/ 44722 h 276225"/>
                  <a:gd name="connsiteX16" fmla="*/ 171343 w 337366"/>
                  <a:gd name="connsiteY16" fmla="*/ 42092 h 276225"/>
                  <a:gd name="connsiteX17" fmla="*/ 245082 w 337366"/>
                  <a:gd name="connsiteY17" fmla="*/ 0 h 276225"/>
                  <a:gd name="connsiteX18" fmla="*/ 308287 w 337366"/>
                  <a:gd name="connsiteY18" fmla="*/ 26307 h 276225"/>
                  <a:gd name="connsiteX19" fmla="*/ 337255 w 337366"/>
                  <a:gd name="connsiteY19" fmla="*/ 89445 h 276225"/>
                  <a:gd name="connsiteX20" fmla="*/ 317504 w 337366"/>
                  <a:gd name="connsiteY20" fmla="*/ 155212 h 276225"/>
                  <a:gd name="connsiteX21" fmla="*/ 245082 w 337366"/>
                  <a:gd name="connsiteY21" fmla="*/ 228872 h 276225"/>
                  <a:gd name="connsiteX22" fmla="*/ 168710 w 337366"/>
                  <a:gd name="connsiteY22" fmla="*/ 276225 h 276225"/>
                  <a:gd name="connsiteX23" fmla="*/ 92337 w 337366"/>
                  <a:gd name="connsiteY23" fmla="*/ 228872 h 276225"/>
                  <a:gd name="connsiteX24" fmla="*/ 19915 w 337366"/>
                  <a:gd name="connsiteY24" fmla="*/ 155212 h 276225"/>
                  <a:gd name="connsiteX25" fmla="*/ 164 w 337366"/>
                  <a:gd name="connsiteY25" fmla="*/ 89445 h 276225"/>
                  <a:gd name="connsiteX26" fmla="*/ 29133 w 337366"/>
                  <a:gd name="connsiteY26" fmla="*/ 26307 h 276225"/>
                  <a:gd name="connsiteX27" fmla="*/ 92337 w 337366"/>
                  <a:gd name="connsiteY27"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7366" h="276225">
                    <a:moveTo>
                      <a:pt x="91730" y="20637"/>
                    </a:moveTo>
                    <a:cubicBezTo>
                      <a:pt x="53637" y="20637"/>
                      <a:pt x="22111" y="52316"/>
                      <a:pt x="20798" y="90594"/>
                    </a:cubicBezTo>
                    <a:cubicBezTo>
                      <a:pt x="19484" y="109073"/>
                      <a:pt x="24738" y="126233"/>
                      <a:pt x="36560" y="144712"/>
                    </a:cubicBezTo>
                    <a:cubicBezTo>
                      <a:pt x="45755" y="159231"/>
                      <a:pt x="73340" y="186950"/>
                      <a:pt x="103552" y="212029"/>
                    </a:cubicBezTo>
                    <a:cubicBezTo>
                      <a:pt x="141645" y="243708"/>
                      <a:pt x="162662" y="255587"/>
                      <a:pt x="167916" y="255587"/>
                    </a:cubicBezTo>
                    <a:cubicBezTo>
                      <a:pt x="173170" y="255587"/>
                      <a:pt x="195500" y="243708"/>
                      <a:pt x="232280" y="212029"/>
                    </a:cubicBezTo>
                    <a:cubicBezTo>
                      <a:pt x="262492" y="186950"/>
                      <a:pt x="290076" y="159231"/>
                      <a:pt x="299271" y="144712"/>
                    </a:cubicBezTo>
                    <a:cubicBezTo>
                      <a:pt x="312407" y="126233"/>
                      <a:pt x="316347" y="109073"/>
                      <a:pt x="315034" y="90594"/>
                    </a:cubicBezTo>
                    <a:cubicBezTo>
                      <a:pt x="313720" y="52316"/>
                      <a:pt x="282195" y="20637"/>
                      <a:pt x="244102" y="20637"/>
                    </a:cubicBezTo>
                    <a:cubicBezTo>
                      <a:pt x="217831" y="20637"/>
                      <a:pt x="198127" y="43076"/>
                      <a:pt x="184992" y="56276"/>
                    </a:cubicBezTo>
                    <a:cubicBezTo>
                      <a:pt x="178424" y="64195"/>
                      <a:pt x="174484" y="68155"/>
                      <a:pt x="167916" y="68155"/>
                    </a:cubicBezTo>
                    <a:cubicBezTo>
                      <a:pt x="161348" y="68155"/>
                      <a:pt x="158721" y="64195"/>
                      <a:pt x="152153" y="56276"/>
                    </a:cubicBezTo>
                    <a:cubicBezTo>
                      <a:pt x="140331" y="44396"/>
                      <a:pt x="119314" y="20637"/>
                      <a:pt x="91730" y="20637"/>
                    </a:cubicBezTo>
                    <a:close/>
                    <a:moveTo>
                      <a:pt x="92337" y="0"/>
                    </a:moveTo>
                    <a:cubicBezTo>
                      <a:pt x="129207" y="0"/>
                      <a:pt x="155542" y="28938"/>
                      <a:pt x="167393" y="43407"/>
                    </a:cubicBezTo>
                    <a:cubicBezTo>
                      <a:pt x="168710" y="43407"/>
                      <a:pt x="168710" y="44722"/>
                      <a:pt x="168710" y="44722"/>
                    </a:cubicBezTo>
                    <a:cubicBezTo>
                      <a:pt x="170027" y="44722"/>
                      <a:pt x="170027" y="43407"/>
                      <a:pt x="171343" y="42092"/>
                    </a:cubicBezTo>
                    <a:cubicBezTo>
                      <a:pt x="184511" y="27623"/>
                      <a:pt x="209529" y="0"/>
                      <a:pt x="245082" y="0"/>
                    </a:cubicBezTo>
                    <a:cubicBezTo>
                      <a:pt x="268784" y="0"/>
                      <a:pt x="291169" y="9207"/>
                      <a:pt x="308287" y="26307"/>
                    </a:cubicBezTo>
                    <a:cubicBezTo>
                      <a:pt x="325405" y="43407"/>
                      <a:pt x="335939" y="65768"/>
                      <a:pt x="337255" y="89445"/>
                    </a:cubicBezTo>
                    <a:cubicBezTo>
                      <a:pt x="338572" y="119698"/>
                      <a:pt x="328038" y="140743"/>
                      <a:pt x="317504" y="155212"/>
                    </a:cubicBezTo>
                    <a:cubicBezTo>
                      <a:pt x="304336" y="176258"/>
                      <a:pt x="270101" y="207827"/>
                      <a:pt x="245082" y="228872"/>
                    </a:cubicBezTo>
                    <a:cubicBezTo>
                      <a:pt x="218747" y="249918"/>
                      <a:pt x="184511" y="276225"/>
                      <a:pt x="168710" y="276225"/>
                    </a:cubicBezTo>
                    <a:cubicBezTo>
                      <a:pt x="152909" y="276225"/>
                      <a:pt x="118673" y="249918"/>
                      <a:pt x="92337" y="228872"/>
                    </a:cubicBezTo>
                    <a:cubicBezTo>
                      <a:pt x="67319" y="207827"/>
                      <a:pt x="33083" y="176258"/>
                      <a:pt x="19915" y="155212"/>
                    </a:cubicBezTo>
                    <a:cubicBezTo>
                      <a:pt x="5431" y="134167"/>
                      <a:pt x="-1153" y="113121"/>
                      <a:pt x="164" y="89445"/>
                    </a:cubicBezTo>
                    <a:cubicBezTo>
                      <a:pt x="1480" y="65768"/>
                      <a:pt x="12014" y="43407"/>
                      <a:pt x="29133" y="26307"/>
                    </a:cubicBezTo>
                    <a:cubicBezTo>
                      <a:pt x="46251" y="9207"/>
                      <a:pt x="68636" y="0"/>
                      <a:pt x="92337"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6" name="组合 25"/>
            <p:cNvGrpSpPr/>
            <p:nvPr/>
          </p:nvGrpSpPr>
          <p:grpSpPr>
            <a:xfrm>
              <a:off x="5179639" y="3111658"/>
              <a:ext cx="603732" cy="603732"/>
              <a:chOff x="4391935" y="3677132"/>
              <a:chExt cx="1028700" cy="1028700"/>
            </a:xfrm>
          </p:grpSpPr>
          <p:sp>
            <p:nvSpPr>
              <p:cNvPr id="27" name="椭圆 26"/>
              <p:cNvSpPr/>
              <p:nvPr/>
            </p:nvSpPr>
            <p:spPr>
              <a:xfrm>
                <a:off x="4391935" y="3677132"/>
                <a:ext cx="1028700" cy="1028700"/>
              </a:xfrm>
              <a:prstGeom prst="ellipse">
                <a:avLst/>
              </a:prstGeom>
              <a:solidFill>
                <a:schemeClr val="accent2"/>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41"/>
              <p:cNvSpPr/>
              <p:nvPr/>
            </p:nvSpPr>
            <p:spPr>
              <a:xfrm>
                <a:off x="4736054" y="3959051"/>
                <a:ext cx="340461" cy="464862"/>
              </a:xfrm>
              <a:custGeom>
                <a:avLst/>
                <a:gdLst>
                  <a:gd name="T0" fmla="*/ 186 w 188"/>
                  <a:gd name="T1" fmla="*/ 107 h 257"/>
                  <a:gd name="T2" fmla="*/ 179 w 188"/>
                  <a:gd name="T3" fmla="*/ 102 h 257"/>
                  <a:gd name="T4" fmla="*/ 112 w 188"/>
                  <a:gd name="T5" fmla="*/ 102 h 257"/>
                  <a:gd name="T6" fmla="*/ 144 w 188"/>
                  <a:gd name="T7" fmla="*/ 12 h 257"/>
                  <a:gd name="T8" fmla="*/ 141 w 188"/>
                  <a:gd name="T9" fmla="*/ 2 h 257"/>
                  <a:gd name="T10" fmla="*/ 131 w 188"/>
                  <a:gd name="T11" fmla="*/ 4 h 257"/>
                  <a:gd name="T12" fmla="*/ 3 w 188"/>
                  <a:gd name="T13" fmla="*/ 142 h 257"/>
                  <a:gd name="T14" fmla="*/ 2 w 188"/>
                  <a:gd name="T15" fmla="*/ 151 h 257"/>
                  <a:gd name="T16" fmla="*/ 9 w 188"/>
                  <a:gd name="T17" fmla="*/ 156 h 257"/>
                  <a:gd name="T18" fmla="*/ 52 w 188"/>
                  <a:gd name="T19" fmla="*/ 156 h 257"/>
                  <a:gd name="T20" fmla="*/ 61 w 188"/>
                  <a:gd name="T21" fmla="*/ 148 h 257"/>
                  <a:gd name="T22" fmla="*/ 52 w 188"/>
                  <a:gd name="T23" fmla="*/ 140 h 257"/>
                  <a:gd name="T24" fmla="*/ 27 w 188"/>
                  <a:gd name="T25" fmla="*/ 140 h 257"/>
                  <a:gd name="T26" fmla="*/ 116 w 188"/>
                  <a:gd name="T27" fmla="*/ 44 h 257"/>
                  <a:gd name="T28" fmla="*/ 93 w 188"/>
                  <a:gd name="T29" fmla="*/ 108 h 257"/>
                  <a:gd name="T30" fmla="*/ 94 w 188"/>
                  <a:gd name="T31" fmla="*/ 115 h 257"/>
                  <a:gd name="T32" fmla="*/ 101 w 188"/>
                  <a:gd name="T33" fmla="*/ 118 h 257"/>
                  <a:gd name="T34" fmla="*/ 161 w 188"/>
                  <a:gd name="T35" fmla="*/ 118 h 257"/>
                  <a:gd name="T36" fmla="*/ 72 w 188"/>
                  <a:gd name="T37" fmla="*/ 214 h 257"/>
                  <a:gd name="T38" fmla="*/ 95 w 188"/>
                  <a:gd name="T39" fmla="*/ 150 h 257"/>
                  <a:gd name="T40" fmla="*/ 94 w 188"/>
                  <a:gd name="T41" fmla="*/ 143 h 257"/>
                  <a:gd name="T42" fmla="*/ 87 w 188"/>
                  <a:gd name="T43" fmla="*/ 140 h 257"/>
                  <a:gd name="T44" fmla="*/ 87 w 188"/>
                  <a:gd name="T45" fmla="*/ 140 h 257"/>
                  <a:gd name="T46" fmla="*/ 80 w 188"/>
                  <a:gd name="T47" fmla="*/ 146 h 257"/>
                  <a:gd name="T48" fmla="*/ 44 w 188"/>
                  <a:gd name="T49" fmla="*/ 246 h 257"/>
                  <a:gd name="T50" fmla="*/ 47 w 188"/>
                  <a:gd name="T51" fmla="*/ 256 h 257"/>
                  <a:gd name="T52" fmla="*/ 51 w 188"/>
                  <a:gd name="T53" fmla="*/ 257 h 257"/>
                  <a:gd name="T54" fmla="*/ 57 w 188"/>
                  <a:gd name="T55" fmla="*/ 254 h 257"/>
                  <a:gd name="T56" fmla="*/ 185 w 188"/>
                  <a:gd name="T57" fmla="*/ 116 h 257"/>
                  <a:gd name="T58" fmla="*/ 186 w 188"/>
                  <a:gd name="T59" fmla="*/ 10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257">
                    <a:moveTo>
                      <a:pt x="186" y="107"/>
                    </a:moveTo>
                    <a:cubicBezTo>
                      <a:pt x="185" y="104"/>
                      <a:pt x="182" y="102"/>
                      <a:pt x="179" y="102"/>
                    </a:cubicBezTo>
                    <a:cubicBezTo>
                      <a:pt x="112" y="102"/>
                      <a:pt x="112" y="102"/>
                      <a:pt x="112" y="102"/>
                    </a:cubicBezTo>
                    <a:cubicBezTo>
                      <a:pt x="144" y="12"/>
                      <a:pt x="144" y="12"/>
                      <a:pt x="144" y="12"/>
                    </a:cubicBezTo>
                    <a:cubicBezTo>
                      <a:pt x="146" y="8"/>
                      <a:pt x="144" y="4"/>
                      <a:pt x="141" y="2"/>
                    </a:cubicBezTo>
                    <a:cubicBezTo>
                      <a:pt x="138" y="0"/>
                      <a:pt x="133" y="1"/>
                      <a:pt x="131" y="4"/>
                    </a:cubicBezTo>
                    <a:cubicBezTo>
                      <a:pt x="3" y="142"/>
                      <a:pt x="3" y="142"/>
                      <a:pt x="3" y="142"/>
                    </a:cubicBezTo>
                    <a:cubicBezTo>
                      <a:pt x="1" y="145"/>
                      <a:pt x="0" y="148"/>
                      <a:pt x="2" y="151"/>
                    </a:cubicBezTo>
                    <a:cubicBezTo>
                      <a:pt x="3" y="154"/>
                      <a:pt x="6" y="156"/>
                      <a:pt x="9" y="156"/>
                    </a:cubicBezTo>
                    <a:cubicBezTo>
                      <a:pt x="52" y="156"/>
                      <a:pt x="52" y="156"/>
                      <a:pt x="52" y="156"/>
                    </a:cubicBezTo>
                    <a:cubicBezTo>
                      <a:pt x="57" y="156"/>
                      <a:pt x="61" y="152"/>
                      <a:pt x="61" y="148"/>
                    </a:cubicBezTo>
                    <a:cubicBezTo>
                      <a:pt x="61" y="143"/>
                      <a:pt x="57" y="140"/>
                      <a:pt x="52" y="140"/>
                    </a:cubicBezTo>
                    <a:cubicBezTo>
                      <a:pt x="27" y="140"/>
                      <a:pt x="27" y="140"/>
                      <a:pt x="27" y="140"/>
                    </a:cubicBezTo>
                    <a:cubicBezTo>
                      <a:pt x="116" y="44"/>
                      <a:pt x="116" y="44"/>
                      <a:pt x="116" y="44"/>
                    </a:cubicBezTo>
                    <a:cubicBezTo>
                      <a:pt x="93" y="108"/>
                      <a:pt x="93" y="108"/>
                      <a:pt x="93" y="108"/>
                    </a:cubicBezTo>
                    <a:cubicBezTo>
                      <a:pt x="92" y="110"/>
                      <a:pt x="93" y="113"/>
                      <a:pt x="94" y="115"/>
                    </a:cubicBezTo>
                    <a:cubicBezTo>
                      <a:pt x="96" y="117"/>
                      <a:pt x="98" y="118"/>
                      <a:pt x="101" y="118"/>
                    </a:cubicBezTo>
                    <a:cubicBezTo>
                      <a:pt x="161" y="118"/>
                      <a:pt x="161" y="118"/>
                      <a:pt x="161" y="118"/>
                    </a:cubicBezTo>
                    <a:cubicBezTo>
                      <a:pt x="72" y="214"/>
                      <a:pt x="72" y="214"/>
                      <a:pt x="72" y="214"/>
                    </a:cubicBezTo>
                    <a:cubicBezTo>
                      <a:pt x="95" y="150"/>
                      <a:pt x="95" y="150"/>
                      <a:pt x="95" y="150"/>
                    </a:cubicBezTo>
                    <a:cubicBezTo>
                      <a:pt x="96" y="148"/>
                      <a:pt x="95" y="145"/>
                      <a:pt x="94" y="143"/>
                    </a:cubicBezTo>
                    <a:cubicBezTo>
                      <a:pt x="92" y="141"/>
                      <a:pt x="90" y="140"/>
                      <a:pt x="87" y="140"/>
                    </a:cubicBezTo>
                    <a:cubicBezTo>
                      <a:pt x="87" y="140"/>
                      <a:pt x="87" y="140"/>
                      <a:pt x="87" y="140"/>
                    </a:cubicBezTo>
                    <a:cubicBezTo>
                      <a:pt x="84" y="140"/>
                      <a:pt x="80" y="142"/>
                      <a:pt x="80" y="146"/>
                    </a:cubicBezTo>
                    <a:cubicBezTo>
                      <a:pt x="44" y="246"/>
                      <a:pt x="44" y="246"/>
                      <a:pt x="44" y="246"/>
                    </a:cubicBezTo>
                    <a:cubicBezTo>
                      <a:pt x="42" y="250"/>
                      <a:pt x="44" y="254"/>
                      <a:pt x="47" y="256"/>
                    </a:cubicBezTo>
                    <a:cubicBezTo>
                      <a:pt x="48" y="257"/>
                      <a:pt x="50" y="257"/>
                      <a:pt x="51" y="257"/>
                    </a:cubicBezTo>
                    <a:cubicBezTo>
                      <a:pt x="53" y="257"/>
                      <a:pt x="56" y="256"/>
                      <a:pt x="57" y="254"/>
                    </a:cubicBezTo>
                    <a:cubicBezTo>
                      <a:pt x="185" y="116"/>
                      <a:pt x="185" y="116"/>
                      <a:pt x="185" y="116"/>
                    </a:cubicBezTo>
                    <a:cubicBezTo>
                      <a:pt x="187" y="113"/>
                      <a:pt x="188" y="110"/>
                      <a:pt x="186" y="107"/>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9" name="组合 28"/>
            <p:cNvGrpSpPr/>
            <p:nvPr/>
          </p:nvGrpSpPr>
          <p:grpSpPr>
            <a:xfrm>
              <a:off x="5179639" y="3918623"/>
              <a:ext cx="603732" cy="603732"/>
              <a:chOff x="6771364" y="3677132"/>
              <a:chExt cx="1028700" cy="1028700"/>
            </a:xfrm>
          </p:grpSpPr>
          <p:sp>
            <p:nvSpPr>
              <p:cNvPr id="30" name="椭圆 29"/>
              <p:cNvSpPr/>
              <p:nvPr/>
            </p:nvSpPr>
            <p:spPr>
              <a:xfrm>
                <a:off x="6771364" y="3677132"/>
                <a:ext cx="1028700" cy="1028700"/>
              </a:xfrm>
              <a:prstGeom prst="ellipse">
                <a:avLst/>
              </a:prstGeom>
              <a:solidFill>
                <a:schemeClr val="accent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42"/>
              <p:cNvSpPr/>
              <p:nvPr/>
            </p:nvSpPr>
            <p:spPr>
              <a:xfrm>
                <a:off x="7053283" y="3960143"/>
                <a:ext cx="464862" cy="462679"/>
              </a:xfrm>
              <a:custGeom>
                <a:avLst/>
                <a:gdLst>
                  <a:gd name="connsiteX0" fmla="*/ 250088 w 338138"/>
                  <a:gd name="connsiteY0" fmla="*/ 252413 h 336550"/>
                  <a:gd name="connsiteX1" fmla="*/ 217488 w 338138"/>
                  <a:gd name="connsiteY1" fmla="*/ 307976 h 336550"/>
                  <a:gd name="connsiteX2" fmla="*/ 290513 w 338138"/>
                  <a:gd name="connsiteY2" fmla="*/ 252413 h 336550"/>
                  <a:gd name="connsiteX3" fmla="*/ 250088 w 338138"/>
                  <a:gd name="connsiteY3" fmla="*/ 252413 h 336550"/>
                  <a:gd name="connsiteX4" fmla="*/ 179388 w 338138"/>
                  <a:gd name="connsiteY4" fmla="*/ 252413 h 336550"/>
                  <a:gd name="connsiteX5" fmla="*/ 179388 w 338138"/>
                  <a:gd name="connsiteY5" fmla="*/ 312738 h 336550"/>
                  <a:gd name="connsiteX6" fmla="*/ 184679 w 338138"/>
                  <a:gd name="connsiteY6" fmla="*/ 308804 h 336550"/>
                  <a:gd name="connsiteX7" fmla="*/ 208492 w 338138"/>
                  <a:gd name="connsiteY7" fmla="*/ 283887 h 336550"/>
                  <a:gd name="connsiteX8" fmla="*/ 227013 w 338138"/>
                  <a:gd name="connsiteY8" fmla="*/ 252413 h 336550"/>
                  <a:gd name="connsiteX9" fmla="*/ 179388 w 338138"/>
                  <a:gd name="connsiteY9" fmla="*/ 252413 h 336550"/>
                  <a:gd name="connsiteX10" fmla="*/ 112713 w 338138"/>
                  <a:gd name="connsiteY10" fmla="*/ 252413 h 336550"/>
                  <a:gd name="connsiteX11" fmla="*/ 158751 w 338138"/>
                  <a:gd name="connsiteY11" fmla="*/ 312738 h 336550"/>
                  <a:gd name="connsiteX12" fmla="*/ 158751 w 338138"/>
                  <a:gd name="connsiteY12" fmla="*/ 252413 h 336550"/>
                  <a:gd name="connsiteX13" fmla="*/ 112713 w 338138"/>
                  <a:gd name="connsiteY13" fmla="*/ 252413 h 336550"/>
                  <a:gd name="connsiteX14" fmla="*/ 47625 w 338138"/>
                  <a:gd name="connsiteY14" fmla="*/ 252413 h 336550"/>
                  <a:gd name="connsiteX15" fmla="*/ 122238 w 338138"/>
                  <a:gd name="connsiteY15" fmla="*/ 307976 h 336550"/>
                  <a:gd name="connsiteX16" fmla="*/ 88928 w 338138"/>
                  <a:gd name="connsiteY16" fmla="*/ 252413 h 336550"/>
                  <a:gd name="connsiteX17" fmla="*/ 47625 w 338138"/>
                  <a:gd name="connsiteY17" fmla="*/ 252413 h 336550"/>
                  <a:gd name="connsiteX18" fmla="*/ 263664 w 338138"/>
                  <a:gd name="connsiteY18" fmla="*/ 179388 h 336550"/>
                  <a:gd name="connsiteX19" fmla="*/ 255588 w 338138"/>
                  <a:gd name="connsiteY19" fmla="*/ 231776 h 336550"/>
                  <a:gd name="connsiteX20" fmla="*/ 302696 w 338138"/>
                  <a:gd name="connsiteY20" fmla="*/ 231776 h 336550"/>
                  <a:gd name="connsiteX21" fmla="*/ 317501 w 338138"/>
                  <a:gd name="connsiteY21" fmla="*/ 179388 h 336550"/>
                  <a:gd name="connsiteX22" fmla="*/ 263664 w 338138"/>
                  <a:gd name="connsiteY22" fmla="*/ 179388 h 336550"/>
                  <a:gd name="connsiteX23" fmla="*/ 179388 w 338138"/>
                  <a:gd name="connsiteY23" fmla="*/ 179388 h 336550"/>
                  <a:gd name="connsiteX24" fmla="*/ 179388 w 338138"/>
                  <a:gd name="connsiteY24" fmla="*/ 231776 h 336550"/>
                  <a:gd name="connsiteX25" fmla="*/ 233627 w 338138"/>
                  <a:gd name="connsiteY25" fmla="*/ 231776 h 336550"/>
                  <a:gd name="connsiteX26" fmla="*/ 242888 w 338138"/>
                  <a:gd name="connsiteY26" fmla="*/ 179388 h 336550"/>
                  <a:gd name="connsiteX27" fmla="*/ 179388 w 338138"/>
                  <a:gd name="connsiteY27" fmla="*/ 179388 h 336550"/>
                  <a:gd name="connsiteX28" fmla="*/ 95250 w 338138"/>
                  <a:gd name="connsiteY28" fmla="*/ 179388 h 336550"/>
                  <a:gd name="connsiteX29" fmla="*/ 104510 w 338138"/>
                  <a:gd name="connsiteY29" fmla="*/ 231776 h 336550"/>
                  <a:gd name="connsiteX30" fmla="*/ 158750 w 338138"/>
                  <a:gd name="connsiteY30" fmla="*/ 231776 h 336550"/>
                  <a:gd name="connsiteX31" fmla="*/ 158750 w 338138"/>
                  <a:gd name="connsiteY31" fmla="*/ 179388 h 336550"/>
                  <a:gd name="connsiteX32" fmla="*/ 95250 w 338138"/>
                  <a:gd name="connsiteY32" fmla="*/ 179388 h 336550"/>
                  <a:gd name="connsiteX33" fmla="*/ 22225 w 338138"/>
                  <a:gd name="connsiteY33" fmla="*/ 179388 h 336550"/>
                  <a:gd name="connsiteX34" fmla="*/ 36650 w 338138"/>
                  <a:gd name="connsiteY34" fmla="*/ 231776 h 336550"/>
                  <a:gd name="connsiteX35" fmla="*/ 82550 w 338138"/>
                  <a:gd name="connsiteY35" fmla="*/ 231776 h 336550"/>
                  <a:gd name="connsiteX36" fmla="*/ 74681 w 338138"/>
                  <a:gd name="connsiteY36" fmla="*/ 179388 h 336550"/>
                  <a:gd name="connsiteX37" fmla="*/ 22225 w 338138"/>
                  <a:gd name="connsiteY37" fmla="*/ 179388 h 336550"/>
                  <a:gd name="connsiteX38" fmla="*/ 255588 w 338138"/>
                  <a:gd name="connsiteY38" fmla="*/ 104775 h 336550"/>
                  <a:gd name="connsiteX39" fmla="*/ 263664 w 338138"/>
                  <a:gd name="connsiteY39" fmla="*/ 158750 h 336550"/>
                  <a:gd name="connsiteX40" fmla="*/ 317501 w 338138"/>
                  <a:gd name="connsiteY40" fmla="*/ 158750 h 336550"/>
                  <a:gd name="connsiteX41" fmla="*/ 302696 w 338138"/>
                  <a:gd name="connsiteY41" fmla="*/ 104775 h 336550"/>
                  <a:gd name="connsiteX42" fmla="*/ 255588 w 338138"/>
                  <a:gd name="connsiteY42" fmla="*/ 104775 h 336550"/>
                  <a:gd name="connsiteX43" fmla="*/ 179388 w 338138"/>
                  <a:gd name="connsiteY43" fmla="*/ 104775 h 336550"/>
                  <a:gd name="connsiteX44" fmla="*/ 179388 w 338138"/>
                  <a:gd name="connsiteY44" fmla="*/ 158750 h 336550"/>
                  <a:gd name="connsiteX45" fmla="*/ 242888 w 338138"/>
                  <a:gd name="connsiteY45" fmla="*/ 158750 h 336550"/>
                  <a:gd name="connsiteX46" fmla="*/ 233627 w 338138"/>
                  <a:gd name="connsiteY46" fmla="*/ 104775 h 336550"/>
                  <a:gd name="connsiteX47" fmla="*/ 179388 w 338138"/>
                  <a:gd name="connsiteY47" fmla="*/ 104775 h 336550"/>
                  <a:gd name="connsiteX48" fmla="*/ 104510 w 338138"/>
                  <a:gd name="connsiteY48" fmla="*/ 104775 h 336550"/>
                  <a:gd name="connsiteX49" fmla="*/ 95250 w 338138"/>
                  <a:gd name="connsiteY49" fmla="*/ 158750 h 336550"/>
                  <a:gd name="connsiteX50" fmla="*/ 158750 w 338138"/>
                  <a:gd name="connsiteY50" fmla="*/ 158750 h 336550"/>
                  <a:gd name="connsiteX51" fmla="*/ 158750 w 338138"/>
                  <a:gd name="connsiteY51" fmla="*/ 104775 h 336550"/>
                  <a:gd name="connsiteX52" fmla="*/ 104510 w 338138"/>
                  <a:gd name="connsiteY52" fmla="*/ 104775 h 336550"/>
                  <a:gd name="connsiteX53" fmla="*/ 36650 w 338138"/>
                  <a:gd name="connsiteY53" fmla="*/ 104775 h 336550"/>
                  <a:gd name="connsiteX54" fmla="*/ 22225 w 338138"/>
                  <a:gd name="connsiteY54" fmla="*/ 158750 h 336550"/>
                  <a:gd name="connsiteX55" fmla="*/ 74681 w 338138"/>
                  <a:gd name="connsiteY55" fmla="*/ 158750 h 336550"/>
                  <a:gd name="connsiteX56" fmla="*/ 82550 w 338138"/>
                  <a:gd name="connsiteY56" fmla="*/ 104775 h 336550"/>
                  <a:gd name="connsiteX57" fmla="*/ 36650 w 338138"/>
                  <a:gd name="connsiteY57" fmla="*/ 104775 h 336550"/>
                  <a:gd name="connsiteX58" fmla="*/ 217488 w 338138"/>
                  <a:gd name="connsiteY58" fmla="*/ 28575 h 336550"/>
                  <a:gd name="connsiteX59" fmla="*/ 250088 w 338138"/>
                  <a:gd name="connsiteY59" fmla="*/ 84138 h 336550"/>
                  <a:gd name="connsiteX60" fmla="*/ 290513 w 338138"/>
                  <a:gd name="connsiteY60" fmla="*/ 84138 h 336550"/>
                  <a:gd name="connsiteX61" fmla="*/ 217488 w 338138"/>
                  <a:gd name="connsiteY61" fmla="*/ 28575 h 336550"/>
                  <a:gd name="connsiteX62" fmla="*/ 122238 w 338138"/>
                  <a:gd name="connsiteY62" fmla="*/ 28575 h 336550"/>
                  <a:gd name="connsiteX63" fmla="*/ 47625 w 338138"/>
                  <a:gd name="connsiteY63" fmla="*/ 84138 h 336550"/>
                  <a:gd name="connsiteX64" fmla="*/ 88928 w 338138"/>
                  <a:gd name="connsiteY64" fmla="*/ 84138 h 336550"/>
                  <a:gd name="connsiteX65" fmla="*/ 122238 w 338138"/>
                  <a:gd name="connsiteY65" fmla="*/ 28575 h 336550"/>
                  <a:gd name="connsiteX66" fmla="*/ 179388 w 338138"/>
                  <a:gd name="connsiteY66" fmla="*/ 23813 h 336550"/>
                  <a:gd name="connsiteX67" fmla="*/ 179388 w 338138"/>
                  <a:gd name="connsiteY67" fmla="*/ 84138 h 336550"/>
                  <a:gd name="connsiteX68" fmla="*/ 225426 w 338138"/>
                  <a:gd name="connsiteY68" fmla="*/ 84138 h 336550"/>
                  <a:gd name="connsiteX69" fmla="*/ 179388 w 338138"/>
                  <a:gd name="connsiteY69" fmla="*/ 23813 h 336550"/>
                  <a:gd name="connsiteX70" fmla="*/ 158750 w 338138"/>
                  <a:gd name="connsiteY70" fmla="*/ 23813 h 336550"/>
                  <a:gd name="connsiteX71" fmla="*/ 153458 w 338138"/>
                  <a:gd name="connsiteY71" fmla="*/ 27747 h 336550"/>
                  <a:gd name="connsiteX72" fmla="*/ 129646 w 338138"/>
                  <a:gd name="connsiteY72" fmla="*/ 52664 h 336550"/>
                  <a:gd name="connsiteX73" fmla="*/ 111125 w 338138"/>
                  <a:gd name="connsiteY73" fmla="*/ 84138 h 336550"/>
                  <a:gd name="connsiteX74" fmla="*/ 158750 w 338138"/>
                  <a:gd name="connsiteY74" fmla="*/ 84138 h 336550"/>
                  <a:gd name="connsiteX75" fmla="*/ 169069 w 338138"/>
                  <a:gd name="connsiteY75" fmla="*/ 0 h 336550"/>
                  <a:gd name="connsiteX76" fmla="*/ 338138 w 338138"/>
                  <a:gd name="connsiteY76" fmla="*/ 168275 h 336550"/>
                  <a:gd name="connsiteX77" fmla="*/ 169069 w 338138"/>
                  <a:gd name="connsiteY77" fmla="*/ 336550 h 336550"/>
                  <a:gd name="connsiteX78" fmla="*/ 0 w 338138"/>
                  <a:gd name="connsiteY78" fmla="*/ 168275 h 336550"/>
                  <a:gd name="connsiteX79" fmla="*/ 169069 w 338138"/>
                  <a:gd name="connsiteY7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8138" h="336550">
                    <a:moveTo>
                      <a:pt x="250088" y="252413"/>
                    </a:moveTo>
                    <a:cubicBezTo>
                      <a:pt x="240960" y="276226"/>
                      <a:pt x="227920" y="294747"/>
                      <a:pt x="217488" y="307976"/>
                    </a:cubicBezTo>
                    <a:cubicBezTo>
                      <a:pt x="247480" y="297393"/>
                      <a:pt x="272257" y="277549"/>
                      <a:pt x="290513" y="252413"/>
                    </a:cubicBezTo>
                    <a:cubicBezTo>
                      <a:pt x="290513" y="252413"/>
                      <a:pt x="290513" y="252413"/>
                      <a:pt x="250088" y="252413"/>
                    </a:cubicBezTo>
                    <a:close/>
                    <a:moveTo>
                      <a:pt x="179388" y="252413"/>
                    </a:moveTo>
                    <a:cubicBezTo>
                      <a:pt x="179388" y="252413"/>
                      <a:pt x="179388" y="252413"/>
                      <a:pt x="179388" y="312738"/>
                    </a:cubicBezTo>
                    <a:cubicBezTo>
                      <a:pt x="180711" y="312738"/>
                      <a:pt x="182034" y="311427"/>
                      <a:pt x="184679" y="308804"/>
                    </a:cubicBezTo>
                    <a:cubicBezTo>
                      <a:pt x="189971" y="303558"/>
                      <a:pt x="199232" y="295690"/>
                      <a:pt x="208492" y="283887"/>
                    </a:cubicBezTo>
                    <a:cubicBezTo>
                      <a:pt x="213784" y="276019"/>
                      <a:pt x="220398" y="265527"/>
                      <a:pt x="227013" y="252413"/>
                    </a:cubicBezTo>
                    <a:cubicBezTo>
                      <a:pt x="227013" y="252413"/>
                      <a:pt x="227013" y="252413"/>
                      <a:pt x="179388" y="252413"/>
                    </a:cubicBezTo>
                    <a:close/>
                    <a:moveTo>
                      <a:pt x="112713" y="252413"/>
                    </a:moveTo>
                    <a:cubicBezTo>
                      <a:pt x="127182" y="286510"/>
                      <a:pt x="148228" y="306181"/>
                      <a:pt x="158751" y="312738"/>
                    </a:cubicBezTo>
                    <a:lnTo>
                      <a:pt x="158751" y="252413"/>
                    </a:lnTo>
                    <a:cubicBezTo>
                      <a:pt x="158751" y="252413"/>
                      <a:pt x="158751" y="252413"/>
                      <a:pt x="112713" y="252413"/>
                    </a:cubicBezTo>
                    <a:close/>
                    <a:moveTo>
                      <a:pt x="47625" y="252413"/>
                    </a:moveTo>
                    <a:cubicBezTo>
                      <a:pt x="66278" y="277549"/>
                      <a:pt x="91593" y="297393"/>
                      <a:pt x="122238" y="307976"/>
                    </a:cubicBezTo>
                    <a:cubicBezTo>
                      <a:pt x="111579" y="294747"/>
                      <a:pt x="98255" y="276226"/>
                      <a:pt x="88928" y="252413"/>
                    </a:cubicBezTo>
                    <a:cubicBezTo>
                      <a:pt x="88928" y="252413"/>
                      <a:pt x="88928" y="252413"/>
                      <a:pt x="47625" y="252413"/>
                    </a:cubicBezTo>
                    <a:close/>
                    <a:moveTo>
                      <a:pt x="263664" y="179388"/>
                    </a:moveTo>
                    <a:cubicBezTo>
                      <a:pt x="262318" y="199034"/>
                      <a:pt x="259626" y="216060"/>
                      <a:pt x="255588" y="231776"/>
                    </a:cubicBezTo>
                    <a:cubicBezTo>
                      <a:pt x="255588" y="231776"/>
                      <a:pt x="255588" y="231776"/>
                      <a:pt x="302696" y="231776"/>
                    </a:cubicBezTo>
                    <a:cubicBezTo>
                      <a:pt x="310772" y="216060"/>
                      <a:pt x="316155" y="197724"/>
                      <a:pt x="317501" y="179388"/>
                    </a:cubicBezTo>
                    <a:cubicBezTo>
                      <a:pt x="317501" y="179388"/>
                      <a:pt x="317501" y="179388"/>
                      <a:pt x="263664" y="179388"/>
                    </a:cubicBezTo>
                    <a:close/>
                    <a:moveTo>
                      <a:pt x="179388" y="179388"/>
                    </a:moveTo>
                    <a:lnTo>
                      <a:pt x="179388" y="231776"/>
                    </a:lnTo>
                    <a:cubicBezTo>
                      <a:pt x="179388" y="231776"/>
                      <a:pt x="179388" y="231776"/>
                      <a:pt x="233627" y="231776"/>
                    </a:cubicBezTo>
                    <a:cubicBezTo>
                      <a:pt x="238919" y="216060"/>
                      <a:pt x="241565" y="199034"/>
                      <a:pt x="242888" y="179388"/>
                    </a:cubicBezTo>
                    <a:cubicBezTo>
                      <a:pt x="242888" y="179388"/>
                      <a:pt x="242888" y="179388"/>
                      <a:pt x="179388" y="179388"/>
                    </a:cubicBezTo>
                    <a:close/>
                    <a:moveTo>
                      <a:pt x="95250" y="179388"/>
                    </a:moveTo>
                    <a:cubicBezTo>
                      <a:pt x="96573" y="199034"/>
                      <a:pt x="99219" y="216060"/>
                      <a:pt x="104510" y="231776"/>
                    </a:cubicBezTo>
                    <a:cubicBezTo>
                      <a:pt x="104510" y="231776"/>
                      <a:pt x="104510" y="231776"/>
                      <a:pt x="158750" y="231776"/>
                    </a:cubicBezTo>
                    <a:lnTo>
                      <a:pt x="158750" y="179388"/>
                    </a:lnTo>
                    <a:cubicBezTo>
                      <a:pt x="158750" y="179388"/>
                      <a:pt x="158750" y="179388"/>
                      <a:pt x="95250" y="179388"/>
                    </a:cubicBezTo>
                    <a:close/>
                    <a:moveTo>
                      <a:pt x="22225" y="179388"/>
                    </a:moveTo>
                    <a:cubicBezTo>
                      <a:pt x="23536" y="197724"/>
                      <a:pt x="28782" y="216060"/>
                      <a:pt x="36650" y="231776"/>
                    </a:cubicBezTo>
                    <a:cubicBezTo>
                      <a:pt x="36650" y="231776"/>
                      <a:pt x="36650" y="231776"/>
                      <a:pt x="82550" y="231776"/>
                    </a:cubicBezTo>
                    <a:cubicBezTo>
                      <a:pt x="78616" y="216060"/>
                      <a:pt x="75993" y="199034"/>
                      <a:pt x="74681" y="179388"/>
                    </a:cubicBezTo>
                    <a:cubicBezTo>
                      <a:pt x="74681" y="179388"/>
                      <a:pt x="74681" y="179388"/>
                      <a:pt x="22225" y="179388"/>
                    </a:cubicBezTo>
                    <a:close/>
                    <a:moveTo>
                      <a:pt x="255588" y="104775"/>
                    </a:moveTo>
                    <a:cubicBezTo>
                      <a:pt x="259626" y="120967"/>
                      <a:pt x="262318" y="138509"/>
                      <a:pt x="263664" y="158750"/>
                    </a:cubicBezTo>
                    <a:cubicBezTo>
                      <a:pt x="263664" y="158750"/>
                      <a:pt x="263664" y="158750"/>
                      <a:pt x="317501" y="158750"/>
                    </a:cubicBezTo>
                    <a:cubicBezTo>
                      <a:pt x="316155" y="139859"/>
                      <a:pt x="310772" y="120967"/>
                      <a:pt x="302696" y="104775"/>
                    </a:cubicBezTo>
                    <a:cubicBezTo>
                      <a:pt x="302696" y="104775"/>
                      <a:pt x="302696" y="104775"/>
                      <a:pt x="255588" y="104775"/>
                    </a:cubicBezTo>
                    <a:close/>
                    <a:moveTo>
                      <a:pt x="179388" y="104775"/>
                    </a:moveTo>
                    <a:lnTo>
                      <a:pt x="179388" y="158750"/>
                    </a:lnTo>
                    <a:cubicBezTo>
                      <a:pt x="179388" y="158750"/>
                      <a:pt x="179388" y="158750"/>
                      <a:pt x="242888" y="158750"/>
                    </a:cubicBezTo>
                    <a:cubicBezTo>
                      <a:pt x="241565" y="138509"/>
                      <a:pt x="238919" y="119618"/>
                      <a:pt x="233627" y="104775"/>
                    </a:cubicBezTo>
                    <a:cubicBezTo>
                      <a:pt x="233627" y="104775"/>
                      <a:pt x="233627" y="104775"/>
                      <a:pt x="179388" y="104775"/>
                    </a:cubicBezTo>
                    <a:close/>
                    <a:moveTo>
                      <a:pt x="104510" y="104775"/>
                    </a:moveTo>
                    <a:cubicBezTo>
                      <a:pt x="99219" y="119618"/>
                      <a:pt x="96573" y="138509"/>
                      <a:pt x="95250" y="158750"/>
                    </a:cubicBezTo>
                    <a:cubicBezTo>
                      <a:pt x="95250" y="158750"/>
                      <a:pt x="95250" y="158750"/>
                      <a:pt x="158750" y="158750"/>
                    </a:cubicBezTo>
                    <a:lnTo>
                      <a:pt x="158750" y="104775"/>
                    </a:lnTo>
                    <a:cubicBezTo>
                      <a:pt x="158750" y="104775"/>
                      <a:pt x="158750" y="104775"/>
                      <a:pt x="104510" y="104775"/>
                    </a:cubicBezTo>
                    <a:close/>
                    <a:moveTo>
                      <a:pt x="36650" y="104775"/>
                    </a:moveTo>
                    <a:cubicBezTo>
                      <a:pt x="28782" y="120967"/>
                      <a:pt x="23536" y="139859"/>
                      <a:pt x="22225" y="158750"/>
                    </a:cubicBezTo>
                    <a:cubicBezTo>
                      <a:pt x="22225" y="158750"/>
                      <a:pt x="22225" y="158750"/>
                      <a:pt x="74681" y="158750"/>
                    </a:cubicBezTo>
                    <a:cubicBezTo>
                      <a:pt x="75993" y="138509"/>
                      <a:pt x="78616" y="120967"/>
                      <a:pt x="82550" y="104775"/>
                    </a:cubicBezTo>
                    <a:cubicBezTo>
                      <a:pt x="82550" y="104775"/>
                      <a:pt x="82550" y="104775"/>
                      <a:pt x="36650" y="104775"/>
                    </a:cubicBezTo>
                    <a:close/>
                    <a:moveTo>
                      <a:pt x="217488" y="28575"/>
                    </a:moveTo>
                    <a:cubicBezTo>
                      <a:pt x="227920" y="41804"/>
                      <a:pt x="240960" y="60325"/>
                      <a:pt x="250088" y="84138"/>
                    </a:cubicBezTo>
                    <a:cubicBezTo>
                      <a:pt x="250088" y="84138"/>
                      <a:pt x="250088" y="84138"/>
                      <a:pt x="290513" y="84138"/>
                    </a:cubicBezTo>
                    <a:cubicBezTo>
                      <a:pt x="272257" y="59002"/>
                      <a:pt x="247480" y="39158"/>
                      <a:pt x="217488" y="28575"/>
                    </a:cubicBezTo>
                    <a:close/>
                    <a:moveTo>
                      <a:pt x="122238" y="28575"/>
                    </a:moveTo>
                    <a:cubicBezTo>
                      <a:pt x="91593" y="39158"/>
                      <a:pt x="66278" y="59002"/>
                      <a:pt x="47625" y="84138"/>
                    </a:cubicBezTo>
                    <a:cubicBezTo>
                      <a:pt x="47625" y="84138"/>
                      <a:pt x="47625" y="84138"/>
                      <a:pt x="88928" y="84138"/>
                    </a:cubicBezTo>
                    <a:cubicBezTo>
                      <a:pt x="98255" y="60325"/>
                      <a:pt x="111579" y="41804"/>
                      <a:pt x="122238" y="28575"/>
                    </a:cubicBezTo>
                    <a:close/>
                    <a:moveTo>
                      <a:pt x="179388" y="23813"/>
                    </a:moveTo>
                    <a:cubicBezTo>
                      <a:pt x="179388" y="23813"/>
                      <a:pt x="179388" y="23813"/>
                      <a:pt x="179388" y="84138"/>
                    </a:cubicBezTo>
                    <a:lnTo>
                      <a:pt x="225426" y="84138"/>
                    </a:lnTo>
                    <a:cubicBezTo>
                      <a:pt x="210957" y="50041"/>
                      <a:pt x="189911" y="30370"/>
                      <a:pt x="179388" y="23813"/>
                    </a:cubicBezTo>
                    <a:close/>
                    <a:moveTo>
                      <a:pt x="158750" y="23813"/>
                    </a:moveTo>
                    <a:cubicBezTo>
                      <a:pt x="157427" y="23813"/>
                      <a:pt x="156104" y="25124"/>
                      <a:pt x="153458" y="27747"/>
                    </a:cubicBezTo>
                    <a:cubicBezTo>
                      <a:pt x="148166" y="32993"/>
                      <a:pt x="138906" y="40861"/>
                      <a:pt x="129646" y="52664"/>
                    </a:cubicBezTo>
                    <a:cubicBezTo>
                      <a:pt x="124354" y="60532"/>
                      <a:pt x="117739" y="71024"/>
                      <a:pt x="111125" y="84138"/>
                    </a:cubicBezTo>
                    <a:cubicBezTo>
                      <a:pt x="111125" y="84138"/>
                      <a:pt x="111125" y="84138"/>
                      <a:pt x="158750" y="84138"/>
                    </a:cubicBezTo>
                    <a:close/>
                    <a:moveTo>
                      <a:pt x="169069" y="0"/>
                    </a:moveTo>
                    <a:cubicBezTo>
                      <a:pt x="262443" y="0"/>
                      <a:pt x="338138" y="75339"/>
                      <a:pt x="338138" y="168275"/>
                    </a:cubicBezTo>
                    <a:cubicBezTo>
                      <a:pt x="338138" y="261211"/>
                      <a:pt x="262443" y="336550"/>
                      <a:pt x="169069" y="336550"/>
                    </a:cubicBezTo>
                    <a:cubicBezTo>
                      <a:pt x="75695" y="336550"/>
                      <a:pt x="0" y="261211"/>
                      <a:pt x="0" y="168275"/>
                    </a:cubicBezTo>
                    <a:cubicBezTo>
                      <a:pt x="0" y="75339"/>
                      <a:pt x="75695" y="0"/>
                      <a:pt x="169069"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Tree>
    <p:extLst>
      <p:ext uri="{BB962C8B-B14F-4D97-AF65-F5344CB8AC3E}">
        <p14:creationId xmlns:p14="http://schemas.microsoft.com/office/powerpoint/2010/main" val="191504994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r="3659" b="14709"/>
          <a:stretch/>
        </p:blipFill>
        <p:spPr>
          <a:xfrm flipH="1">
            <a:off x="0" y="0"/>
            <a:ext cx="5649766" cy="6858000"/>
          </a:xfrm>
          <a:prstGeom prst="rect">
            <a:avLst/>
          </a:prstGeom>
        </p:spPr>
      </p:pic>
      <p:sp>
        <p:nvSpPr>
          <p:cNvPr id="3" name="文本框 2"/>
          <p:cNvSpPr txBox="1"/>
          <p:nvPr/>
        </p:nvSpPr>
        <p:spPr>
          <a:xfrm>
            <a:off x="3815298" y="2413337"/>
            <a:ext cx="3291863" cy="1015663"/>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a:ea typeface="微软雅黑"/>
              </a:rPr>
              <a:t>PART </a:t>
            </a:r>
            <a:r>
              <a:rPr kumimoji="0" lang="en-US" altLang="zh-CN" sz="6000" b="1" i="0" u="none" strike="noStrike" kern="1200" cap="none" spc="0" normalizeH="0" baseline="0" noProof="0" dirty="0" smtClean="0">
                <a:ln>
                  <a:noFill/>
                </a:ln>
                <a:gradFill>
                  <a:gsLst>
                    <a:gs pos="0">
                      <a:srgbClr val="00D1FE">
                        <a:alpha val="95000"/>
                      </a:srgbClr>
                    </a:gs>
                    <a:gs pos="100000">
                      <a:srgbClr val="397CD5">
                        <a:alpha val="95000"/>
                      </a:srgbClr>
                    </a:gs>
                  </a:gsLst>
                  <a:lin ang="2700000" scaled="1"/>
                </a:gradFill>
                <a:effectLst/>
                <a:uLnTx/>
                <a:uFillTx/>
                <a:latin typeface="Arial"/>
                <a:ea typeface="微软雅黑"/>
              </a:rPr>
              <a:t>03</a:t>
            </a:r>
            <a:endParaRPr kumimoji="0" lang="zh-CN" altLang="en-US"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a:ea typeface="微软雅黑"/>
            </a:endParaRPr>
          </a:p>
        </p:txBody>
      </p:sp>
      <p:sp>
        <p:nvSpPr>
          <p:cNvPr id="5" name="文本框 4"/>
          <p:cNvSpPr txBox="1"/>
          <p:nvPr/>
        </p:nvSpPr>
        <p:spPr>
          <a:xfrm>
            <a:off x="5486204" y="3563375"/>
            <a:ext cx="1620957" cy="523220"/>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smtClean="0">
                <a:ln>
                  <a:noFill/>
                </a:ln>
                <a:solidFill>
                  <a:schemeClr val="tx1">
                    <a:lumMod val="75000"/>
                    <a:lumOff val="25000"/>
                  </a:schemeClr>
                </a:solidFill>
                <a:effectLst/>
                <a:uLnTx/>
                <a:uFillTx/>
                <a:latin typeface="Arial"/>
                <a:ea typeface="微软雅黑"/>
              </a:rPr>
              <a:t>市场定位</a:t>
            </a:r>
            <a:endParaRPr kumimoji="0" lang="zh-CN" altLang="en-US" sz="2800" b="1"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pic>
        <p:nvPicPr>
          <p:cNvPr id="8" name="图片 7">
            <a:extLst>
              <a:ext uri="{FF2B5EF4-FFF2-40B4-BE49-F238E27FC236}">
                <a16:creationId xmlns:a16="http://schemas.microsoft.com/office/drawing/2014/main" xmlns="" id="{95FBB0F4-227F-42D1-B6D7-02C2B986BE65}"/>
              </a:ext>
            </a:extLst>
          </p:cNvPr>
          <p:cNvPicPr>
            <a:picLocks noChangeAspect="1"/>
          </p:cNvPicPr>
          <p:nvPr/>
        </p:nvPicPr>
        <p:blipFill rotWithShape="1">
          <a:blip r:embed="rId4">
            <a:extLst>
              <a:ext uri="{28A0092B-C50C-407E-A947-70E740481C1C}">
                <a14:useLocalDpi xmlns:a14="http://schemas.microsoft.com/office/drawing/2010/main" val="0"/>
              </a:ext>
            </a:extLst>
          </a:blip>
          <a:srcRect l="15976" r="36502"/>
          <a:stretch/>
        </p:blipFill>
        <p:spPr>
          <a:xfrm flipH="1">
            <a:off x="7295696" y="0"/>
            <a:ext cx="4896304" cy="6858000"/>
          </a:xfrm>
          <a:prstGeom prst="rect">
            <a:avLst/>
          </a:prstGeom>
          <a:effectLst/>
        </p:spPr>
      </p:pic>
      <p:sp>
        <p:nvSpPr>
          <p:cNvPr id="9" name="矩形 8">
            <a:extLst>
              <a:ext uri="{FF2B5EF4-FFF2-40B4-BE49-F238E27FC236}">
                <a16:creationId xmlns:a16="http://schemas.microsoft.com/office/drawing/2014/main" xmlns="" id="{ECB55EEE-EE22-4D65-B93F-EE05BACB7E1E}"/>
              </a:ext>
            </a:extLst>
          </p:cNvPr>
          <p:cNvSpPr/>
          <p:nvPr/>
        </p:nvSpPr>
        <p:spPr>
          <a:xfrm>
            <a:off x="7295696" y="0"/>
            <a:ext cx="4896304" cy="6858000"/>
          </a:xfrm>
          <a:prstGeom prst="rect">
            <a:avLst/>
          </a:prstGeom>
          <a:gradFill>
            <a:gsLst>
              <a:gs pos="0">
                <a:schemeClr val="bg1"/>
              </a:gs>
              <a:gs pos="100000">
                <a:schemeClr val="bg1">
                  <a:alpha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25277399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556113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a:solidFill>
                  <a:srgbClr val="003366"/>
                </a:solidFill>
                <a:latin typeface="黑体" panose="02010609060101010101" pitchFamily="49" charset="-122"/>
                <a:ea typeface="黑体" panose="02010609060101010101" pitchFamily="49" charset="-122"/>
                <a:cs typeface="+mj-cs"/>
              </a:rPr>
              <a:t>一、 </a:t>
            </a:r>
            <a:r>
              <a:rPr kumimoji="1" lang="zh-CN" altLang="en-US" sz="4400" b="1" dirty="0" smtClean="0">
                <a:solidFill>
                  <a:srgbClr val="003366"/>
                </a:solidFill>
                <a:latin typeface="黑体" panose="02010609060101010101" pitchFamily="49" charset="-122"/>
                <a:ea typeface="黑体" panose="02010609060101010101" pitchFamily="49" charset="-122"/>
                <a:cs typeface="+mj-cs"/>
              </a:rPr>
              <a:t>市场定位的含义</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6" name="Rectangle 4"/>
          <p:cNvSpPr txBox="1">
            <a:spLocks noChangeArrowheads="1"/>
          </p:cNvSpPr>
          <p:nvPr/>
        </p:nvSpPr>
        <p:spPr>
          <a:xfrm>
            <a:off x="1173480" y="1372144"/>
            <a:ext cx="9296400" cy="4754336"/>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gn="just">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指企业针对潜在顾客的心理进行营销设计、创立产品、品牌或企业在目标顾客心目中的某种形象或个性特征，保留深刻的印象和独特的位置，从而取得竞争优势。</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533400" indent="-533400" algn="just">
              <a:lnSpc>
                <a:spcPct val="10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竞争</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优势</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鲜明特色、深刻印象</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533400" indent="-533400" algn="just">
              <a:lnSpc>
                <a:spcPct val="100000"/>
              </a:lnSpc>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How &amp; Why</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00134191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556113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a:solidFill>
                  <a:srgbClr val="003366"/>
                </a:solidFill>
                <a:latin typeface="黑体" panose="02010609060101010101" pitchFamily="49" charset="-122"/>
                <a:ea typeface="黑体" panose="02010609060101010101" pitchFamily="49" charset="-122"/>
                <a:cs typeface="+mj-cs"/>
              </a:rPr>
              <a:t>一、 </a:t>
            </a:r>
            <a:r>
              <a:rPr kumimoji="1" lang="zh-CN" altLang="en-US" sz="4400" b="1" dirty="0" smtClean="0">
                <a:solidFill>
                  <a:srgbClr val="003366"/>
                </a:solidFill>
                <a:latin typeface="黑体" panose="02010609060101010101" pitchFamily="49" charset="-122"/>
                <a:ea typeface="黑体" panose="02010609060101010101" pitchFamily="49" charset="-122"/>
                <a:cs typeface="+mj-cs"/>
              </a:rPr>
              <a:t>市场定位的含义</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6" name="Rectangle 4"/>
          <p:cNvSpPr txBox="1">
            <a:spLocks noChangeArrowheads="1"/>
          </p:cNvSpPr>
          <p:nvPr/>
        </p:nvSpPr>
        <p:spPr>
          <a:xfrm>
            <a:off x="1173481" y="1372144"/>
            <a:ext cx="6330406" cy="4754336"/>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Font typeface="Wingdings" panose="05000000000000000000" pitchFamily="2" charset="2"/>
              <a:buChar char="ð"/>
            </a:pPr>
            <a:r>
              <a:rPr lang="en-US" altLang="zh-CN" sz="2400" b="1" dirty="0">
                <a:latin typeface="Times New Roman" panose="02020603050405020304" pitchFamily="18" charset="0"/>
                <a:ea typeface="楷体_GB2312" pitchFamily="49" charset="-122"/>
              </a:rPr>
              <a:t>1972</a:t>
            </a:r>
            <a:r>
              <a:rPr lang="zh-CN" altLang="en-US" sz="2400" b="1" dirty="0">
                <a:latin typeface="Times New Roman" panose="02020603050405020304" pitchFamily="18" charset="0"/>
                <a:ea typeface="楷体_GB2312" pitchFamily="49" charset="-122"/>
              </a:rPr>
              <a:t>年， 广告人 </a:t>
            </a:r>
            <a:r>
              <a:rPr lang="zh-CN" altLang="en-US" sz="2400" b="1" dirty="0">
                <a:solidFill>
                  <a:srgbClr val="000066"/>
                </a:solidFill>
                <a:latin typeface="Times New Roman" panose="02020603050405020304" pitchFamily="18" charset="0"/>
                <a:ea typeface="楷体_GB2312" pitchFamily="49" charset="-122"/>
              </a:rPr>
              <a:t>阿尔</a:t>
            </a:r>
            <a:r>
              <a:rPr lang="en-US" altLang="zh-CN" sz="2400" b="1" dirty="0">
                <a:solidFill>
                  <a:srgbClr val="000066"/>
                </a:solidFill>
                <a:latin typeface="Times New Roman" panose="02020603050405020304" pitchFamily="18" charset="0"/>
                <a:ea typeface="楷体_GB2312" pitchFamily="49" charset="-122"/>
              </a:rPr>
              <a:t>·</a:t>
            </a:r>
            <a:r>
              <a:rPr lang="zh-CN" altLang="en-US" sz="2400" b="1" dirty="0">
                <a:solidFill>
                  <a:srgbClr val="000066"/>
                </a:solidFill>
                <a:latin typeface="Times New Roman" panose="02020603050405020304" pitchFamily="18" charset="0"/>
                <a:ea typeface="楷体_GB2312" pitchFamily="49" charset="-122"/>
              </a:rPr>
              <a:t>里斯（</a:t>
            </a:r>
            <a:r>
              <a:rPr lang="en-US" altLang="zh-CN" sz="2400" b="1" dirty="0">
                <a:solidFill>
                  <a:srgbClr val="000066"/>
                </a:solidFill>
                <a:latin typeface="Times New Roman" panose="02020603050405020304" pitchFamily="18" charset="0"/>
                <a:ea typeface="楷体_GB2312" pitchFamily="49" charset="-122"/>
              </a:rPr>
              <a:t>Al </a:t>
            </a:r>
            <a:r>
              <a:rPr lang="en-US" altLang="zh-CN" sz="2400" b="1" dirty="0" err="1">
                <a:solidFill>
                  <a:srgbClr val="000066"/>
                </a:solidFill>
                <a:latin typeface="Times New Roman" panose="02020603050405020304" pitchFamily="18" charset="0"/>
                <a:ea typeface="楷体_GB2312" pitchFamily="49" charset="-122"/>
              </a:rPr>
              <a:t>Ries</a:t>
            </a:r>
            <a:r>
              <a:rPr lang="zh-CN" altLang="en-US" sz="2400" b="1" dirty="0">
                <a:solidFill>
                  <a:srgbClr val="000066"/>
                </a:solidFill>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和</a:t>
            </a:r>
            <a:r>
              <a:rPr lang="zh-CN" altLang="en-US" sz="2400" b="1" dirty="0">
                <a:solidFill>
                  <a:srgbClr val="000066"/>
                </a:solidFill>
                <a:latin typeface="Times New Roman" panose="02020603050405020304" pitchFamily="18" charset="0"/>
                <a:ea typeface="楷体_GB2312" pitchFamily="49" charset="-122"/>
              </a:rPr>
              <a:t>杰克</a:t>
            </a:r>
            <a:r>
              <a:rPr lang="en-US" altLang="zh-CN" sz="2400" b="1" dirty="0">
                <a:solidFill>
                  <a:srgbClr val="000066"/>
                </a:solidFill>
                <a:latin typeface="Times New Roman" panose="02020603050405020304" pitchFamily="18" charset="0"/>
                <a:ea typeface="楷体_GB2312" pitchFamily="49" charset="-122"/>
              </a:rPr>
              <a:t>·</a:t>
            </a:r>
            <a:r>
              <a:rPr lang="zh-CN" altLang="en-US" sz="2400" b="1" dirty="0">
                <a:solidFill>
                  <a:srgbClr val="000066"/>
                </a:solidFill>
                <a:latin typeface="Times New Roman" panose="02020603050405020304" pitchFamily="18" charset="0"/>
                <a:ea typeface="楷体_GB2312" pitchFamily="49" charset="-122"/>
              </a:rPr>
              <a:t>特劳特</a:t>
            </a:r>
            <a:r>
              <a:rPr lang="zh-CN" altLang="en-US" sz="2400" b="1" dirty="0"/>
              <a:t>（</a:t>
            </a:r>
            <a:r>
              <a:rPr lang="en-US" altLang="zh-CN" sz="2400" b="1" dirty="0">
                <a:solidFill>
                  <a:srgbClr val="000066"/>
                </a:solidFill>
                <a:latin typeface="Times New Roman" panose="02020603050405020304" pitchFamily="18" charset="0"/>
                <a:ea typeface="楷体_GB2312" pitchFamily="49" charset="-122"/>
              </a:rPr>
              <a:t>Jack Trout</a:t>
            </a:r>
            <a:r>
              <a:rPr lang="zh-CN" altLang="en-US" sz="2400" b="1" dirty="0">
                <a:solidFill>
                  <a:srgbClr val="000066"/>
                </a:solidFill>
                <a:latin typeface="Times New Roman" panose="02020603050405020304" pitchFamily="18" charset="0"/>
                <a:ea typeface="楷体_GB2312" pitchFamily="49" charset="-122"/>
              </a:rPr>
              <a:t>）</a:t>
            </a:r>
            <a:r>
              <a:rPr lang="zh-CN" altLang="en-US" sz="2400" b="1" dirty="0"/>
              <a:t> </a:t>
            </a:r>
            <a:endParaRPr lang="zh-CN" altLang="en-US" sz="2400" b="1" dirty="0">
              <a:solidFill>
                <a:srgbClr val="000066"/>
              </a:solidFill>
              <a:latin typeface="Times New Roman" panose="02020603050405020304" pitchFamily="18" charset="0"/>
              <a:ea typeface="楷体_GB2312" pitchFamily="49" charset="-122"/>
            </a:endParaRPr>
          </a:p>
          <a:p>
            <a:pPr marL="609600" indent="-609600">
              <a:buFont typeface="Wingdings" panose="05000000000000000000" pitchFamily="2" charset="2"/>
              <a:buChar char="ð"/>
            </a:pPr>
            <a:r>
              <a:rPr lang="zh-CN" altLang="en-US" sz="2400" b="1" dirty="0">
                <a:latin typeface="Times New Roman" panose="02020603050405020304" pitchFamily="18" charset="0"/>
                <a:ea typeface="楷体_GB2312" pitchFamily="49" charset="-122"/>
              </a:rPr>
              <a:t>“定位并不是你对产品做什么事，而是你对未来潜在顾客的心智所下的工夫”，即“攻心战”</a:t>
            </a:r>
          </a:p>
          <a:p>
            <a:pPr marL="609600" indent="-609600">
              <a:buFont typeface="Wingdings" panose="05000000000000000000" pitchFamily="2" charset="2"/>
              <a:buChar char="ð"/>
            </a:pPr>
            <a:r>
              <a:rPr lang="zh-CN" altLang="en-US" sz="2400" b="1" dirty="0">
                <a:latin typeface="Times New Roman" panose="02020603050405020304" pitchFamily="18" charset="0"/>
                <a:ea typeface="楷体_GB2312" pitchFamily="49" charset="-122"/>
              </a:rPr>
              <a:t>广告传播定位</a:t>
            </a:r>
            <a:endParaRPr lang="en-US" altLang="zh-CN" sz="2400" b="1" dirty="0">
              <a:latin typeface="Times New Roman" panose="02020603050405020304" pitchFamily="18" charset="0"/>
              <a:ea typeface="楷体_GB2312" pitchFamily="49" charset="-122"/>
            </a:endParaRPr>
          </a:p>
          <a:p>
            <a:pPr marL="609600" indent="-609600">
              <a:buFont typeface="Wingdings" panose="05000000000000000000" pitchFamily="2" charset="2"/>
              <a:buChar char="ð"/>
            </a:pPr>
            <a:r>
              <a:rPr lang="en-US" altLang="zh-CN" sz="2400" b="1" dirty="0">
                <a:latin typeface="Times New Roman" panose="02020603050405020304" pitchFamily="18" charset="0"/>
                <a:ea typeface="楷体_GB2312" pitchFamily="49" charset="-122"/>
              </a:rPr>
              <a:t>https://www.bilibili.com/video/av39709329/?redirectFrom=h5</a:t>
            </a:r>
            <a:endParaRPr lang="zh-CN" altLang="en-US" sz="2400" b="1" dirty="0">
              <a:latin typeface="Times New Roman" panose="02020603050405020304" pitchFamily="18" charset="0"/>
              <a:ea typeface="楷体_GB2312" pitchFamily="49" charset="-122"/>
            </a:endParaRPr>
          </a:p>
          <a:p>
            <a:pPr marL="533400" indent="-533400" algn="just">
              <a:lnSpc>
                <a:spcPct val="100000"/>
              </a:lnSpc>
            </a:pPr>
            <a:endParaRPr lang="zh-CN" altLang="en-US" sz="2400" dirty="0">
              <a:latin typeface="楷体" panose="02010609060101010101" pitchFamily="49" charset="-122"/>
              <a:ea typeface="楷体" panose="02010609060101010101" pitchFamily="49" charset="-122"/>
            </a:endParaRPr>
          </a:p>
        </p:txBody>
      </p:sp>
      <p:pic>
        <p:nvPicPr>
          <p:cNvPr id="7" name="Picture 2" descr="https://bkimg.cdn.bcebos.com/pic/caef76094b36acaf68a2936a7cd98d1000e99ce1?x-bce-process=image/watermark,g_7,image_d2F0ZXIvYmFpa2U4MA==,xp_5,yp_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6197" y="1372144"/>
            <a:ext cx="2857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68474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2242922" cy="707886"/>
          </a:xfrm>
          <a:prstGeom prst="rect">
            <a:avLst/>
          </a:prstGeom>
          <a:noFill/>
        </p:spPr>
        <p:txBody>
          <a:bodyPr wrap="none" rtlCol="0">
            <a:spAutoFit/>
          </a:bodyPr>
          <a:lstStyle/>
          <a:p>
            <a:pPr fontAlgn="base" latinLnBrk="1">
              <a:spcBef>
                <a:spcPct val="0"/>
              </a:spcBef>
              <a:spcAft>
                <a:spcPct val="0"/>
              </a:spcAft>
            </a:pPr>
            <a:r>
              <a:rPr kumimoji="1" lang="zh-CN" altLang="en-US" sz="4000" b="1" dirty="0">
                <a:solidFill>
                  <a:srgbClr val="003366"/>
                </a:solidFill>
                <a:latin typeface="黑体" panose="02010609060101010101" pitchFamily="49" charset="-122"/>
                <a:ea typeface="黑体" panose="02010609060101010101" pitchFamily="49" charset="-122"/>
                <a:cs typeface="+mj-cs"/>
              </a:rPr>
              <a:t>学习目标</a:t>
            </a: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4" name="矩形 3"/>
          <p:cNvSpPr/>
          <p:nvPr/>
        </p:nvSpPr>
        <p:spPr>
          <a:xfrm>
            <a:off x="1041565" y="1655064"/>
            <a:ext cx="9910214" cy="4524315"/>
          </a:xfrm>
          <a:prstGeom prst="rect">
            <a:avLst/>
          </a:prstGeom>
        </p:spPr>
        <p:txBody>
          <a:bodyPr wrap="square">
            <a:spAutoFit/>
          </a:bodyPr>
          <a:lstStyle/>
          <a:p>
            <a:pPr marL="609600" indent="-609600">
              <a:lnSpc>
                <a:spcPct val="150000"/>
              </a:lnSpc>
              <a:buFontTx/>
              <a:buAutoNum type="arabicPeriod"/>
            </a:pPr>
            <a:r>
              <a:rPr lang="zh-CN" altLang="en-US" sz="3200" dirty="0">
                <a:latin typeface="黑体" panose="02010609060101010101" pitchFamily="49" charset="-122"/>
                <a:ea typeface="黑体" panose="02010609060101010101" pitchFamily="49" charset="-122"/>
              </a:rPr>
              <a:t>掌握</a:t>
            </a:r>
            <a:r>
              <a:rPr lang="zh-CN" altLang="en-US" sz="3200" dirty="0" smtClean="0">
                <a:latin typeface="黑体" panose="02010609060101010101" pitchFamily="49" charset="-122"/>
                <a:ea typeface="黑体" panose="02010609060101010101" pitchFamily="49" charset="-122"/>
              </a:rPr>
              <a:t>市场细分的主要依据</a:t>
            </a:r>
            <a:endParaRPr lang="en-US" altLang="zh-CN" sz="3200" dirty="0" smtClean="0">
              <a:latin typeface="黑体" panose="02010609060101010101" pitchFamily="49" charset="-122"/>
              <a:ea typeface="黑体" panose="02010609060101010101" pitchFamily="49" charset="-122"/>
            </a:endParaRPr>
          </a:p>
          <a:p>
            <a:pPr marL="609600" indent="-609600">
              <a:lnSpc>
                <a:spcPct val="150000"/>
              </a:lnSpc>
              <a:buFontTx/>
              <a:buAutoNum type="arabicPeriod"/>
            </a:pPr>
            <a:r>
              <a:rPr lang="zh-CN" altLang="en-US" sz="3200" dirty="0" smtClean="0">
                <a:latin typeface="黑体" panose="02010609060101010101" pitchFamily="49" charset="-122"/>
                <a:ea typeface="黑体" panose="02010609060101010101" pitchFamily="49" charset="-122"/>
              </a:rPr>
              <a:t>了解市场细分的步骤</a:t>
            </a:r>
            <a:endParaRPr lang="en-US" altLang="zh-CN" sz="3200" dirty="0" smtClean="0">
              <a:latin typeface="黑体" panose="02010609060101010101" pitchFamily="49" charset="-122"/>
              <a:ea typeface="黑体" panose="02010609060101010101" pitchFamily="49" charset="-122"/>
            </a:endParaRPr>
          </a:p>
          <a:p>
            <a:pPr marL="609600" indent="-609600">
              <a:lnSpc>
                <a:spcPct val="150000"/>
              </a:lnSpc>
              <a:buFontTx/>
              <a:buAutoNum type="arabicPeriod"/>
            </a:pPr>
            <a:r>
              <a:rPr lang="zh-CN" altLang="en-US" sz="3200" dirty="0" smtClean="0">
                <a:latin typeface="黑体" panose="02010609060101010101" pitchFamily="49" charset="-122"/>
                <a:ea typeface="黑体" panose="02010609060101010101" pitchFamily="49" charset="-122"/>
              </a:rPr>
              <a:t>掌握有效细分的标志</a:t>
            </a:r>
            <a:endParaRPr lang="en-US" altLang="zh-CN" sz="3200" dirty="0" smtClean="0">
              <a:latin typeface="黑体" panose="02010609060101010101" pitchFamily="49" charset="-122"/>
              <a:ea typeface="黑体" panose="02010609060101010101" pitchFamily="49" charset="-122"/>
            </a:endParaRPr>
          </a:p>
          <a:p>
            <a:pPr marL="609600" indent="-609600">
              <a:lnSpc>
                <a:spcPct val="150000"/>
              </a:lnSpc>
              <a:buFontTx/>
              <a:buAutoNum type="arabicPeriod"/>
            </a:pPr>
            <a:r>
              <a:rPr lang="zh-CN" altLang="en-US" sz="3200" dirty="0" smtClean="0">
                <a:latin typeface="黑体" panose="02010609060101010101" pitchFamily="49" charset="-122"/>
                <a:ea typeface="黑体" panose="02010609060101010101" pitchFamily="49" charset="-122"/>
              </a:rPr>
              <a:t>理解三种主要的目标市场战略</a:t>
            </a:r>
            <a:endParaRPr lang="en-US" altLang="zh-CN" sz="3200" dirty="0" smtClean="0">
              <a:latin typeface="黑体" panose="02010609060101010101" pitchFamily="49" charset="-122"/>
              <a:ea typeface="黑体" panose="02010609060101010101" pitchFamily="49" charset="-122"/>
            </a:endParaRPr>
          </a:p>
          <a:p>
            <a:pPr marL="609600" indent="-609600">
              <a:lnSpc>
                <a:spcPct val="150000"/>
              </a:lnSpc>
              <a:buFontTx/>
              <a:buAutoNum type="arabicPeriod"/>
            </a:pPr>
            <a:r>
              <a:rPr lang="zh-CN" altLang="en-US" sz="3200" dirty="0" smtClean="0">
                <a:latin typeface="黑体" panose="02010609060101010101" pitchFamily="49" charset="-122"/>
                <a:ea typeface="黑体" panose="02010609060101010101" pitchFamily="49" charset="-122"/>
              </a:rPr>
              <a:t>掌握市场定位的主要依据</a:t>
            </a:r>
            <a:endParaRPr lang="en-US" altLang="zh-CN" sz="3200" dirty="0" smtClean="0">
              <a:latin typeface="黑体" panose="02010609060101010101" pitchFamily="49" charset="-122"/>
              <a:ea typeface="黑体" panose="02010609060101010101" pitchFamily="49" charset="-122"/>
            </a:endParaRPr>
          </a:p>
          <a:p>
            <a:pPr marL="609600" indent="-609600">
              <a:lnSpc>
                <a:spcPct val="150000"/>
              </a:lnSpc>
              <a:buFontTx/>
              <a:buAutoNum type="arabicPeriod"/>
            </a:pPr>
            <a:r>
              <a:rPr lang="zh-CN" altLang="en-US" sz="3200" dirty="0" smtClean="0">
                <a:latin typeface="黑体" panose="02010609060101010101" pitchFamily="49" charset="-122"/>
                <a:ea typeface="黑体" panose="02010609060101010101" pitchFamily="49" charset="-122"/>
              </a:rPr>
              <a:t>了解市场定位的方法</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0369306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556113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smtClean="0">
                <a:solidFill>
                  <a:srgbClr val="003366"/>
                </a:solidFill>
                <a:latin typeface="黑体" panose="02010609060101010101" pitchFamily="49" charset="-122"/>
                <a:ea typeface="黑体" panose="02010609060101010101" pitchFamily="49" charset="-122"/>
                <a:cs typeface="+mj-cs"/>
              </a:rPr>
              <a:t>二、 市场定位的步骤</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5" name="Rectangle 4"/>
          <p:cNvSpPr txBox="1">
            <a:spLocks noChangeArrowheads="1"/>
          </p:cNvSpPr>
          <p:nvPr/>
        </p:nvSpPr>
        <p:spPr>
          <a:xfrm>
            <a:off x="1192113" y="4778256"/>
            <a:ext cx="9296400" cy="1711698"/>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FontTx/>
              <a:buAutoNum type="arabicPeriod"/>
            </a:pPr>
            <a:r>
              <a:rPr lang="zh-CN" altLang="en-US" b="1" dirty="0">
                <a:latin typeface="楷体" panose="02010609060101010101" pitchFamily="49" charset="-122"/>
                <a:ea typeface="楷体" panose="02010609060101010101" pitchFamily="49" charset="-122"/>
              </a:rPr>
              <a:t>确认本企业的竞争</a:t>
            </a:r>
            <a:r>
              <a:rPr lang="zh-CN" altLang="en-US" b="1" dirty="0" smtClean="0">
                <a:latin typeface="楷体" panose="02010609060101010101" pitchFamily="49" charset="-122"/>
                <a:ea typeface="楷体" panose="02010609060101010101" pitchFamily="49" charset="-122"/>
              </a:rPr>
              <a:t>优势</a:t>
            </a:r>
            <a:endParaRPr lang="en-US" altLang="zh-CN" b="1" dirty="0" smtClean="0">
              <a:latin typeface="楷体" panose="02010609060101010101" pitchFamily="49" charset="-122"/>
              <a:ea typeface="楷体" panose="02010609060101010101" pitchFamily="49" charset="-122"/>
            </a:endParaRPr>
          </a:p>
          <a:p>
            <a:pPr marL="609600" indent="-609600">
              <a:buFontTx/>
              <a:buAutoNum type="arabicPeriod"/>
            </a:pPr>
            <a:r>
              <a:rPr lang="zh-CN" altLang="en-US" b="1" dirty="0">
                <a:latin typeface="楷体" panose="02010609060101010101" pitchFamily="49" charset="-122"/>
                <a:ea typeface="楷体" panose="02010609060101010101" pitchFamily="49" charset="-122"/>
              </a:rPr>
              <a:t>准确</a:t>
            </a:r>
            <a:r>
              <a:rPr lang="zh-CN" altLang="en-US" b="1" dirty="0" smtClean="0">
                <a:latin typeface="楷体" panose="02010609060101010101" pitchFamily="49" charset="-122"/>
                <a:ea typeface="楷体" panose="02010609060101010101" pitchFamily="49" charset="-122"/>
              </a:rPr>
              <a:t>地选择相对竞争优势</a:t>
            </a:r>
            <a:endParaRPr lang="en-US" altLang="zh-CN" b="1" dirty="0" smtClean="0">
              <a:latin typeface="楷体" panose="02010609060101010101" pitchFamily="49" charset="-122"/>
              <a:ea typeface="楷体" panose="02010609060101010101" pitchFamily="49" charset="-122"/>
            </a:endParaRPr>
          </a:p>
          <a:p>
            <a:pPr marL="609600" indent="-609600">
              <a:buFontTx/>
              <a:buAutoNum type="arabicPeriod"/>
            </a:pPr>
            <a:r>
              <a:rPr lang="zh-CN" altLang="en-US" b="1" dirty="0" smtClean="0">
                <a:latin typeface="楷体" panose="02010609060101010101" pitchFamily="49" charset="-122"/>
                <a:ea typeface="楷体" panose="02010609060101010101" pitchFamily="49" charset="-122"/>
              </a:rPr>
              <a:t>明确显示独特的竞争优势</a:t>
            </a:r>
            <a:endParaRPr lang="en-US" altLang="zh-CN" b="1" dirty="0" smtClean="0">
              <a:latin typeface="楷体" panose="02010609060101010101" pitchFamily="49" charset="-122"/>
              <a:ea typeface="楷体" panose="02010609060101010101" pitchFamily="49" charset="-122"/>
            </a:endParaRPr>
          </a:p>
          <a:p>
            <a:pPr marL="0" indent="0">
              <a:buNone/>
            </a:pPr>
            <a:endParaRPr lang="en-US" altLang="zh-CN" b="1" dirty="0" smtClean="0">
              <a:latin typeface="楷体" panose="02010609060101010101" pitchFamily="49" charset="-122"/>
              <a:ea typeface="楷体" panose="02010609060101010101" pitchFamily="49" charset="-122"/>
            </a:endParaRPr>
          </a:p>
        </p:txBody>
      </p:sp>
      <p:grpSp>
        <p:nvGrpSpPr>
          <p:cNvPr id="2" name="组合 1"/>
          <p:cNvGrpSpPr/>
          <p:nvPr/>
        </p:nvGrpSpPr>
        <p:grpSpPr>
          <a:xfrm>
            <a:off x="826650" y="1342128"/>
            <a:ext cx="10715328" cy="3229756"/>
            <a:chOff x="838200" y="2598880"/>
            <a:chExt cx="10715328" cy="3229756"/>
          </a:xfrm>
        </p:grpSpPr>
        <p:sp>
          <p:nvSpPr>
            <p:cNvPr id="7" name="Text Placeholder 7">
              <a:extLst>
                <a:ext uri="{FF2B5EF4-FFF2-40B4-BE49-F238E27FC236}">
                  <a16:creationId xmlns="" xmlns:a16="http://schemas.microsoft.com/office/drawing/2014/main" id="{E869ACF9-B7F9-4774-B207-2EF789711513}"/>
                </a:ext>
              </a:extLst>
            </p:cNvPr>
            <p:cNvSpPr txBox="1">
              <a:spLocks/>
            </p:cNvSpPr>
            <p:nvPr/>
          </p:nvSpPr>
          <p:spPr>
            <a:xfrm>
              <a:off x="838200" y="2599080"/>
              <a:ext cx="2975578" cy="648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smtClean="0">
                  <a:latin typeface="Times New Roman" panose="02020603050405020304" pitchFamily="18" charset="0"/>
                  <a:cs typeface="Times New Roman" panose="02020603050405020304" pitchFamily="18" charset="0"/>
                </a:rPr>
                <a:t>Phase 1</a:t>
              </a:r>
              <a:br>
                <a:rPr lang="en-US" sz="2000" b="1" dirty="0" smtClean="0">
                  <a:latin typeface="Times New Roman" panose="02020603050405020304" pitchFamily="18" charset="0"/>
                  <a:cs typeface="Times New Roman" panose="02020603050405020304" pitchFamily="18" charset="0"/>
                </a:rPr>
              </a:br>
              <a:r>
                <a:rPr lang="zh-CN" altLang="en-US" sz="2000" b="1" dirty="0" smtClean="0">
                  <a:latin typeface="Times New Roman" panose="02020603050405020304" pitchFamily="18" charset="0"/>
                  <a:cs typeface="Times New Roman" panose="02020603050405020304" pitchFamily="18" charset="0"/>
                </a:rPr>
                <a:t>确定适当的竞争优势</a:t>
              </a:r>
              <a:endParaRPr lang="en-US" sz="2000" b="1"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 xmlns:a16="http://schemas.microsoft.com/office/drawing/2014/main" id="{F350F641-F6F8-461C-9C2D-07E416875818}"/>
                </a:ext>
              </a:extLst>
            </p:cNvPr>
            <p:cNvSpPr txBox="1">
              <a:spLocks/>
            </p:cNvSpPr>
            <p:nvPr/>
          </p:nvSpPr>
          <p:spPr>
            <a:xfrm>
              <a:off x="850320" y="3569765"/>
              <a:ext cx="3726003" cy="2258871"/>
            </a:xfrm>
            <a:prstGeom prst="rightArrowCallout">
              <a:avLst>
                <a:gd name="adj1" fmla="val 50000"/>
                <a:gd name="adj2" fmla="val 25000"/>
                <a:gd name="adj3" fmla="val 15421"/>
                <a:gd name="adj4" fmla="val 80487"/>
              </a:avLst>
            </a:prstGeom>
            <a:solidFill>
              <a:schemeClr val="accent4">
                <a:lumMod val="60000"/>
                <a:lumOff val="4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Customer excellence</a:t>
              </a:r>
            </a:p>
            <a:p>
              <a:r>
                <a:rPr lang="en-US" sz="2000" dirty="0" smtClean="0">
                  <a:latin typeface="Times New Roman" panose="02020603050405020304" pitchFamily="18" charset="0"/>
                  <a:cs typeface="Times New Roman" panose="02020603050405020304" pitchFamily="18" charset="0"/>
                </a:rPr>
                <a:t>Product excellence</a:t>
              </a:r>
            </a:p>
            <a:p>
              <a:r>
                <a:rPr lang="en-US" sz="2000" dirty="0" smtClean="0">
                  <a:latin typeface="Times New Roman" panose="02020603050405020304" pitchFamily="18" charset="0"/>
                  <a:cs typeface="Times New Roman" panose="02020603050405020304" pitchFamily="18" charset="0"/>
                </a:rPr>
                <a:t>Operational excellence</a:t>
              </a:r>
            </a:p>
            <a:p>
              <a:r>
                <a:rPr lang="en-US" sz="2000" dirty="0" smtClean="0">
                  <a:latin typeface="Times New Roman" panose="02020603050405020304" pitchFamily="18" charset="0"/>
                  <a:cs typeface="Times New Roman" panose="02020603050405020304" pitchFamily="18" charset="0"/>
                </a:rPr>
                <a:t>Locational excellence</a:t>
              </a:r>
              <a:endParaRPr lang="en-US" sz="20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 xmlns:a16="http://schemas.microsoft.com/office/drawing/2014/main" id="{3A2613D7-9904-47E7-A848-78E09B4F4A05}"/>
                </a:ext>
              </a:extLst>
            </p:cNvPr>
            <p:cNvSpPr txBox="1">
              <a:spLocks/>
            </p:cNvSpPr>
            <p:nvPr/>
          </p:nvSpPr>
          <p:spPr>
            <a:xfrm>
              <a:off x="4702300" y="2598880"/>
              <a:ext cx="2975578" cy="648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smtClean="0">
                  <a:latin typeface="Times New Roman" panose="02020603050405020304" pitchFamily="18" charset="0"/>
                  <a:cs typeface="Times New Roman" panose="02020603050405020304" pitchFamily="18" charset="0"/>
                </a:rPr>
                <a:t>Phase 2</a:t>
              </a:r>
              <a:br>
                <a:rPr lang="en-US" sz="2000" b="1" dirty="0" smtClean="0">
                  <a:latin typeface="Times New Roman" panose="02020603050405020304" pitchFamily="18" charset="0"/>
                  <a:cs typeface="Times New Roman" panose="02020603050405020304" pitchFamily="18" charset="0"/>
                </a:rPr>
              </a:br>
              <a:r>
                <a:rPr lang="zh-CN" altLang="en-US" sz="2000" b="1" dirty="0" smtClean="0">
                  <a:latin typeface="Times New Roman" panose="02020603050405020304" pitchFamily="18" charset="0"/>
                  <a:cs typeface="Times New Roman" panose="02020603050405020304" pitchFamily="18" charset="0"/>
                </a:rPr>
                <a:t>选择整体定位策略</a:t>
              </a:r>
              <a:endParaRPr lang="en-US" sz="2000" b="1"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 xmlns:a16="http://schemas.microsoft.com/office/drawing/2014/main" id="{FCAA0F0E-6B7F-4145-A8E2-90DC4D675786}"/>
                </a:ext>
              </a:extLst>
            </p:cNvPr>
            <p:cNvSpPr txBox="1">
              <a:spLocks/>
            </p:cNvSpPr>
            <p:nvPr/>
          </p:nvSpPr>
          <p:spPr>
            <a:xfrm>
              <a:off x="8577950" y="2599080"/>
              <a:ext cx="2975578" cy="648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smtClean="0">
                  <a:latin typeface="Times New Roman" panose="02020603050405020304" pitchFamily="18" charset="0"/>
                  <a:cs typeface="Times New Roman" panose="02020603050405020304" pitchFamily="18" charset="0"/>
                </a:rPr>
                <a:t>Phase 3</a:t>
              </a:r>
              <a:br>
                <a:rPr lang="en-US" sz="2000" b="1" dirty="0" smtClean="0">
                  <a:latin typeface="Times New Roman" panose="02020603050405020304" pitchFamily="18" charset="0"/>
                  <a:cs typeface="Times New Roman" panose="02020603050405020304" pitchFamily="18" charset="0"/>
                </a:rPr>
              </a:br>
              <a:r>
                <a:rPr lang="zh-CN" altLang="en-US" sz="2000" b="1" dirty="0" smtClean="0">
                  <a:latin typeface="Times New Roman" panose="02020603050405020304" pitchFamily="18" charset="0"/>
                  <a:cs typeface="Times New Roman" panose="02020603050405020304" pitchFamily="18" charset="0"/>
                </a:rPr>
                <a:t>向市场沟通和传送</a:t>
              </a:r>
              <a:endParaRPr lang="en-US" sz="2000" b="1" dirty="0">
                <a:latin typeface="Times New Roman" panose="02020603050405020304" pitchFamily="18" charset="0"/>
                <a:cs typeface="Times New Roman" panose="02020603050405020304" pitchFamily="18" charset="0"/>
              </a:endParaRPr>
            </a:p>
          </p:txBody>
        </p:sp>
        <p:sp>
          <p:nvSpPr>
            <p:cNvPr id="11" name="Text Placeholder 5">
              <a:extLst>
                <a:ext uri="{FF2B5EF4-FFF2-40B4-BE49-F238E27FC236}">
                  <a16:creationId xmlns="" xmlns:a16="http://schemas.microsoft.com/office/drawing/2014/main" id="{4B29415E-FF87-4959-B427-0EA155C16B64}"/>
                </a:ext>
              </a:extLst>
            </p:cNvPr>
            <p:cNvSpPr txBox="1">
              <a:spLocks/>
            </p:cNvSpPr>
            <p:nvPr/>
          </p:nvSpPr>
          <p:spPr>
            <a:xfrm>
              <a:off x="8589909" y="3569630"/>
              <a:ext cx="2963619" cy="2258636"/>
            </a:xfrm>
            <a:prstGeom prst="rect">
              <a:avLst/>
            </a:prstGeom>
            <a:solidFill>
              <a:schemeClr val="accent4">
                <a:lumMod val="60000"/>
                <a:lumOff val="4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1800" dirty="0">
                  <a:latin typeface="Times New Roman" panose="02020603050405020304" pitchFamily="18" charset="0"/>
                  <a:ea typeface="楷体_GB2312" pitchFamily="49" charset="-122"/>
                </a:rPr>
                <a:t>让目标顾客知道、了解和熟悉企业的市场定位；</a:t>
              </a:r>
            </a:p>
            <a:p>
              <a:pPr>
                <a:lnSpc>
                  <a:spcPct val="100000"/>
                </a:lnSpc>
              </a:pPr>
              <a:r>
                <a:rPr lang="zh-CN" altLang="en-US" sz="1800" dirty="0">
                  <a:latin typeface="Times New Roman" panose="02020603050405020304" pitchFamily="18" charset="0"/>
                  <a:ea typeface="楷体_GB2312" pitchFamily="49" charset="-122"/>
                </a:rPr>
                <a:t>让目标顾客对企业的市场定位认同，产生兴趣，形成偏爱；</a:t>
              </a:r>
            </a:p>
            <a:p>
              <a:pPr>
                <a:lnSpc>
                  <a:spcPct val="100000"/>
                </a:lnSpc>
              </a:pPr>
              <a:r>
                <a:rPr lang="zh-CN" altLang="en-US" sz="1800" dirty="0">
                  <a:latin typeface="Times New Roman" panose="02020603050405020304" pitchFamily="18" charset="0"/>
                  <a:ea typeface="楷体_GB2312" pitchFamily="49" charset="-122"/>
                </a:rPr>
                <a:t>使目标顾客忠诚于本企业的定位。</a:t>
              </a:r>
            </a:p>
          </p:txBody>
        </p:sp>
        <p:sp>
          <p:nvSpPr>
            <p:cNvPr id="13" name="Content Placeholder 2">
              <a:extLst>
                <a:ext uri="{FF2B5EF4-FFF2-40B4-BE49-F238E27FC236}">
                  <a16:creationId xmlns="" xmlns:a16="http://schemas.microsoft.com/office/drawing/2014/main" id="{F350F641-F6F8-461C-9C2D-07E416875818}"/>
                </a:ext>
              </a:extLst>
            </p:cNvPr>
            <p:cNvSpPr txBox="1">
              <a:spLocks/>
            </p:cNvSpPr>
            <p:nvPr/>
          </p:nvSpPr>
          <p:spPr>
            <a:xfrm>
              <a:off x="4714260" y="3569285"/>
              <a:ext cx="3726003" cy="2258871"/>
            </a:xfrm>
            <a:prstGeom prst="rightArrowCallout">
              <a:avLst>
                <a:gd name="adj1" fmla="val 50000"/>
                <a:gd name="adj2" fmla="val 25000"/>
                <a:gd name="adj3" fmla="val 15421"/>
                <a:gd name="adj4" fmla="val 80487"/>
              </a:avLst>
            </a:prstGeom>
            <a:solidFill>
              <a:schemeClr val="accent4">
                <a:lumMod val="60000"/>
                <a:lumOff val="4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smtClean="0">
                <a:latin typeface="Times New Roman" panose="02020603050405020304" pitchFamily="18" charset="0"/>
                <a:cs typeface="Times New Roman" panose="02020603050405020304" pitchFamily="18" charset="0"/>
              </a:endParaRPr>
            </a:p>
            <a:p>
              <a:r>
                <a:rPr lang="zh-CN" altLang="en-US" sz="2000" dirty="0" smtClean="0">
                  <a:latin typeface="Times New Roman" panose="02020603050405020304" pitchFamily="18" charset="0"/>
                  <a:cs typeface="Times New Roman" panose="02020603050405020304" pitchFamily="18" charset="0"/>
                </a:rPr>
                <a:t>选择价值方案</a:t>
              </a:r>
              <a:endParaRPr lang="en-US" altLang="zh-CN" sz="2000" dirty="0" smtClean="0">
                <a:latin typeface="Times New Roman" panose="02020603050405020304" pitchFamily="18" charset="0"/>
                <a:cs typeface="Times New Roman" panose="02020603050405020304" pitchFamily="18" charset="0"/>
              </a:endParaRPr>
            </a:p>
            <a:p>
              <a:endParaRPr lang="en-US" altLang="zh-CN" sz="2000" dirty="0" smtClean="0">
                <a:latin typeface="Times New Roman" panose="02020603050405020304" pitchFamily="18" charset="0"/>
                <a:cs typeface="Times New Roman" panose="02020603050405020304" pitchFamily="18" charset="0"/>
              </a:endParaRPr>
            </a:p>
            <a:p>
              <a:r>
                <a:rPr lang="zh-CN" altLang="en-US" sz="2000" dirty="0" smtClean="0">
                  <a:latin typeface="Times New Roman" panose="02020603050405020304" pitchFamily="18" charset="0"/>
                  <a:cs typeface="Times New Roman" panose="02020603050405020304" pitchFamily="18" charset="0"/>
                </a:rPr>
                <a:t>建立一个定位陈述</a:t>
              </a:r>
              <a:endParaRPr lang="en-US" altLang="zh-CN" sz="2000" dirty="0" smtClean="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047143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556113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smtClean="0">
                <a:solidFill>
                  <a:srgbClr val="003366"/>
                </a:solidFill>
                <a:latin typeface="黑体" panose="02010609060101010101" pitchFamily="49" charset="-122"/>
                <a:ea typeface="黑体" panose="02010609060101010101" pitchFamily="49" charset="-122"/>
                <a:cs typeface="+mj-cs"/>
              </a:rPr>
              <a:t>二、 市场定位的步骤</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grpSp>
        <p:nvGrpSpPr>
          <p:cNvPr id="14" name="组合 1"/>
          <p:cNvGrpSpPr>
            <a:grpSpLocks/>
          </p:cNvGrpSpPr>
          <p:nvPr/>
        </p:nvGrpSpPr>
        <p:grpSpPr bwMode="auto">
          <a:xfrm>
            <a:off x="1552266" y="1449815"/>
            <a:ext cx="8853941" cy="4780643"/>
            <a:chOff x="611188" y="1665288"/>
            <a:chExt cx="8101012" cy="4464050"/>
          </a:xfrm>
        </p:grpSpPr>
        <p:sp>
          <p:nvSpPr>
            <p:cNvPr id="15" name="Rectangle 6"/>
            <p:cNvSpPr>
              <a:spLocks noChangeArrowheads="1"/>
            </p:cNvSpPr>
            <p:nvPr/>
          </p:nvSpPr>
          <p:spPr bwMode="auto">
            <a:xfrm>
              <a:off x="3203575" y="1665288"/>
              <a:ext cx="2879725" cy="395287"/>
            </a:xfrm>
            <a:prstGeom prst="rect">
              <a:avLst/>
            </a:prstGeom>
            <a:gradFill rotWithShape="1">
              <a:gsLst>
                <a:gs pos="0">
                  <a:srgbClr val="F96B89">
                    <a:alpha val="39998"/>
                  </a:srgbClr>
                </a:gs>
                <a:gs pos="100000">
                  <a:srgbClr val="73323F">
                    <a:alpha val="39998"/>
                  </a:srgbClr>
                </a:gs>
              </a:gsLst>
              <a:lin ang="5400000" scaled="1"/>
            </a:gradFill>
            <a:ln>
              <a:noFill/>
            </a:ln>
            <a:effectLst>
              <a:outerShdw blurRad="63500" sy="50000" kx="-2453608" rotWithShape="0">
                <a:srgbClr val="00000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lnSpc>
                  <a:spcPct val="80000"/>
                </a:lnSpc>
                <a:spcBef>
                  <a:spcPct val="20000"/>
                </a:spcBef>
                <a:buClr>
                  <a:schemeClr val="accent2"/>
                </a:buClr>
                <a:buFont typeface="Wingdings" charset="0"/>
                <a:buNone/>
              </a:pPr>
              <a:r>
                <a:rPr lang="en-US" altLang="zh-CN" b="1">
                  <a:latin typeface="楷体_GB2312" charset="0"/>
                  <a:ea typeface="楷体_GB2312" charset="0"/>
                  <a:cs typeface="楷体_GB2312" charset="0"/>
                </a:rPr>
                <a:t>1</a:t>
              </a:r>
              <a:r>
                <a:rPr lang="zh-CN" altLang="en-US" b="1">
                  <a:latin typeface="楷体_GB2312" charset="0"/>
                  <a:ea typeface="楷体_GB2312" charset="0"/>
                  <a:cs typeface="楷体_GB2312" charset="0"/>
                </a:rPr>
                <a:t>、确认本企业的竞争优势</a:t>
              </a:r>
            </a:p>
          </p:txBody>
        </p:sp>
        <p:sp>
          <p:nvSpPr>
            <p:cNvPr id="16" name="Rectangle 7"/>
            <p:cNvSpPr>
              <a:spLocks noChangeArrowheads="1"/>
            </p:cNvSpPr>
            <p:nvPr/>
          </p:nvSpPr>
          <p:spPr bwMode="auto">
            <a:xfrm>
              <a:off x="6516688" y="2133600"/>
              <a:ext cx="2195512" cy="1008063"/>
            </a:xfrm>
            <a:prstGeom prst="rect">
              <a:avLst/>
            </a:prstGeom>
            <a:gradFill rotWithShape="1">
              <a:gsLst>
                <a:gs pos="0">
                  <a:schemeClr val="hlink">
                    <a:alpha val="39998"/>
                  </a:schemeClr>
                </a:gs>
                <a:gs pos="100000">
                  <a:schemeClr val="bg1">
                    <a:alpha val="49001"/>
                  </a:schemeClr>
                </a:gs>
              </a:gsLst>
              <a:lin ang="5400000" scaled="1"/>
            </a:gra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eaLnBrk="1" hangingPunct="1">
                <a:buFont typeface="Arial" charset="0"/>
                <a:buNone/>
              </a:pPr>
              <a:r>
                <a:rPr lang="zh-CN" altLang="en-US" sz="1600">
                  <a:latin typeface="楷体_GB2312" charset="0"/>
                  <a:ea typeface="楷体_GB2312" charset="0"/>
                  <a:cs typeface="楷体_GB2312" charset="0"/>
                </a:rPr>
                <a:t>竞争对手的产品定位如何</a:t>
              </a:r>
            </a:p>
          </p:txBody>
        </p:sp>
        <p:sp>
          <p:nvSpPr>
            <p:cNvPr id="18" name="Rectangle 8"/>
            <p:cNvSpPr>
              <a:spLocks noChangeArrowheads="1"/>
            </p:cNvSpPr>
            <p:nvPr/>
          </p:nvSpPr>
          <p:spPr bwMode="auto">
            <a:xfrm>
              <a:off x="3563938" y="2205038"/>
              <a:ext cx="2195512" cy="1008062"/>
            </a:xfrm>
            <a:prstGeom prst="rect">
              <a:avLst/>
            </a:prstGeom>
            <a:gradFill rotWithShape="1">
              <a:gsLst>
                <a:gs pos="0">
                  <a:schemeClr val="hlink">
                    <a:alpha val="39998"/>
                  </a:schemeClr>
                </a:gs>
                <a:gs pos="100000">
                  <a:schemeClr val="bg1">
                    <a:alpha val="49001"/>
                  </a:schemeClr>
                </a:gs>
              </a:gsLst>
              <a:lin ang="5400000" scaled="1"/>
            </a:gra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eaLnBrk="1" hangingPunct="1">
                <a:lnSpc>
                  <a:spcPct val="80000"/>
                </a:lnSpc>
                <a:spcBef>
                  <a:spcPct val="20000"/>
                </a:spcBef>
                <a:buClr>
                  <a:schemeClr val="accent2"/>
                </a:buClr>
                <a:buFont typeface="Wingdings" charset="0"/>
                <a:buNone/>
              </a:pPr>
              <a:r>
                <a:rPr lang="zh-CN" altLang="en-US" sz="1600">
                  <a:latin typeface="楷体_GB2312" charset="0"/>
                  <a:ea typeface="楷体_GB2312" charset="0"/>
                  <a:cs typeface="楷体_GB2312" charset="0"/>
                </a:rPr>
                <a:t>针对竞争者的市场定位</a:t>
              </a:r>
            </a:p>
            <a:p>
              <a:pPr eaLnBrk="1" hangingPunct="1">
                <a:lnSpc>
                  <a:spcPct val="80000"/>
                </a:lnSpc>
                <a:spcBef>
                  <a:spcPct val="20000"/>
                </a:spcBef>
                <a:buClr>
                  <a:schemeClr val="accent2"/>
                </a:buClr>
                <a:buFont typeface="Wingdings" charset="0"/>
                <a:buNone/>
              </a:pPr>
              <a:r>
                <a:rPr lang="zh-CN" altLang="en-US" sz="1600">
                  <a:latin typeface="楷体_GB2312" charset="0"/>
                  <a:ea typeface="楷体_GB2312" charset="0"/>
                  <a:cs typeface="楷体_GB2312" charset="0"/>
                </a:rPr>
                <a:t>和潜在顾客真正需要的</a:t>
              </a:r>
            </a:p>
            <a:p>
              <a:pPr eaLnBrk="1" hangingPunct="1">
                <a:lnSpc>
                  <a:spcPct val="80000"/>
                </a:lnSpc>
                <a:spcBef>
                  <a:spcPct val="20000"/>
                </a:spcBef>
                <a:buClr>
                  <a:schemeClr val="accent2"/>
                </a:buClr>
                <a:buFont typeface="Wingdings" charset="0"/>
                <a:buNone/>
              </a:pPr>
              <a:r>
                <a:rPr lang="zh-CN" altLang="en-US" sz="1600">
                  <a:latin typeface="楷体_GB2312" charset="0"/>
                  <a:ea typeface="楷体_GB2312" charset="0"/>
                  <a:cs typeface="楷体_GB2312" charset="0"/>
                </a:rPr>
                <a:t>利益要求，企业应该和</a:t>
              </a:r>
            </a:p>
            <a:p>
              <a:pPr eaLnBrk="1" hangingPunct="1">
                <a:lnSpc>
                  <a:spcPct val="80000"/>
                </a:lnSpc>
                <a:spcBef>
                  <a:spcPct val="20000"/>
                </a:spcBef>
                <a:buClr>
                  <a:schemeClr val="accent2"/>
                </a:buClr>
                <a:buFont typeface="Wingdings" charset="0"/>
                <a:buNone/>
              </a:pPr>
              <a:r>
                <a:rPr lang="zh-CN" altLang="en-US" sz="1600">
                  <a:latin typeface="楷体_GB2312" charset="0"/>
                  <a:ea typeface="楷体_GB2312" charset="0"/>
                  <a:cs typeface="楷体_GB2312" charset="0"/>
                </a:rPr>
                <a:t>能够做些什么</a:t>
              </a:r>
            </a:p>
          </p:txBody>
        </p:sp>
        <p:sp>
          <p:nvSpPr>
            <p:cNvPr id="19" name="Rectangle 9"/>
            <p:cNvSpPr>
              <a:spLocks noChangeArrowheads="1"/>
            </p:cNvSpPr>
            <p:nvPr/>
          </p:nvSpPr>
          <p:spPr bwMode="auto">
            <a:xfrm>
              <a:off x="611188" y="2205038"/>
              <a:ext cx="2197100" cy="1008062"/>
            </a:xfrm>
            <a:prstGeom prst="rect">
              <a:avLst/>
            </a:prstGeom>
            <a:gradFill rotWithShape="1">
              <a:gsLst>
                <a:gs pos="0">
                  <a:schemeClr val="hlink">
                    <a:alpha val="39998"/>
                  </a:schemeClr>
                </a:gs>
                <a:gs pos="100000">
                  <a:schemeClr val="bg1">
                    <a:alpha val="49001"/>
                  </a:schemeClr>
                </a:gs>
              </a:gsLst>
              <a:lin ang="5400000" scaled="1"/>
            </a:gra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eaLnBrk="1" hangingPunct="1">
                <a:buFont typeface="Arial" charset="0"/>
                <a:buNone/>
              </a:pPr>
              <a:r>
                <a:rPr lang="zh-CN" altLang="en-US" sz="1600">
                  <a:latin typeface="楷体_GB2312" charset="0"/>
                  <a:ea typeface="楷体_GB2312" charset="0"/>
                  <a:cs typeface="楷体_GB2312" charset="0"/>
                </a:rPr>
                <a:t>目标市场上足够数量的</a:t>
              </a:r>
            </a:p>
            <a:p>
              <a:pPr eaLnBrk="1" hangingPunct="1">
                <a:buFont typeface="Arial" charset="0"/>
                <a:buNone/>
              </a:pPr>
              <a:r>
                <a:rPr lang="zh-CN" altLang="en-US" sz="1600">
                  <a:latin typeface="楷体_GB2312" charset="0"/>
                  <a:ea typeface="楷体_GB2312" charset="0"/>
                  <a:cs typeface="楷体_GB2312" charset="0"/>
                </a:rPr>
                <a:t>顾客欲望满足程度如何</a:t>
              </a:r>
            </a:p>
            <a:p>
              <a:pPr eaLnBrk="1" hangingPunct="1">
                <a:buFont typeface="Arial" charset="0"/>
                <a:buNone/>
              </a:pPr>
              <a:r>
                <a:rPr lang="zh-CN" altLang="en-US" sz="1600">
                  <a:latin typeface="楷体_GB2312" charset="0"/>
                  <a:ea typeface="楷体_GB2312" charset="0"/>
                  <a:cs typeface="楷体_GB2312" charset="0"/>
                </a:rPr>
                <a:t>以及还需要什么</a:t>
              </a:r>
            </a:p>
          </p:txBody>
        </p:sp>
        <p:sp>
          <p:nvSpPr>
            <p:cNvPr id="20" name="Rectangle 10"/>
            <p:cNvSpPr>
              <a:spLocks noChangeArrowheads="1"/>
            </p:cNvSpPr>
            <p:nvPr/>
          </p:nvSpPr>
          <p:spPr bwMode="auto">
            <a:xfrm>
              <a:off x="3203575" y="3357563"/>
              <a:ext cx="2879725" cy="395287"/>
            </a:xfrm>
            <a:prstGeom prst="rect">
              <a:avLst/>
            </a:prstGeom>
            <a:gradFill rotWithShape="1">
              <a:gsLst>
                <a:gs pos="0">
                  <a:srgbClr val="F96B89">
                    <a:alpha val="39998"/>
                  </a:srgbClr>
                </a:gs>
                <a:gs pos="100000">
                  <a:srgbClr val="73323F">
                    <a:alpha val="39998"/>
                  </a:srgbClr>
                </a:gs>
              </a:gsLst>
              <a:lin ang="5400000" scaled="1"/>
            </a:gradFill>
            <a:ln>
              <a:noFill/>
            </a:ln>
            <a:effectLst>
              <a:outerShdw blurRad="63500" sy="50000" kx="-2453608" rotWithShape="0">
                <a:srgbClr val="00000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lnSpc>
                  <a:spcPct val="80000"/>
                </a:lnSpc>
                <a:spcBef>
                  <a:spcPct val="20000"/>
                </a:spcBef>
                <a:buClr>
                  <a:schemeClr val="accent2"/>
                </a:buClr>
                <a:buFont typeface="Wingdings" charset="0"/>
                <a:buNone/>
              </a:pPr>
              <a:r>
                <a:rPr lang="en-US" altLang="zh-CN" b="1">
                  <a:latin typeface="楷体_GB2312" charset="0"/>
                  <a:ea typeface="楷体_GB2312" charset="0"/>
                  <a:cs typeface="楷体_GB2312" charset="0"/>
                </a:rPr>
                <a:t>2</a:t>
              </a:r>
              <a:r>
                <a:rPr lang="zh-CN" altLang="en-US" b="1">
                  <a:latin typeface="楷体_GB2312" charset="0"/>
                  <a:ea typeface="楷体_GB2312" charset="0"/>
                  <a:cs typeface="楷体_GB2312" charset="0"/>
                </a:rPr>
                <a:t>、准确地选择相对竞争优势</a:t>
              </a:r>
            </a:p>
          </p:txBody>
        </p:sp>
        <p:sp>
          <p:nvSpPr>
            <p:cNvPr id="21" name="Rectangle 11"/>
            <p:cNvSpPr>
              <a:spLocks noChangeArrowheads="1"/>
            </p:cNvSpPr>
            <p:nvPr/>
          </p:nvSpPr>
          <p:spPr bwMode="auto">
            <a:xfrm>
              <a:off x="755650" y="3897313"/>
              <a:ext cx="1439863" cy="395287"/>
            </a:xfrm>
            <a:prstGeom prst="rect">
              <a:avLst/>
            </a:prstGeom>
            <a:gradFill rotWithShape="1">
              <a:gsLst>
                <a:gs pos="0">
                  <a:schemeClr val="hlink">
                    <a:alpha val="39998"/>
                  </a:schemeClr>
                </a:gs>
                <a:gs pos="100000">
                  <a:schemeClr val="bg1">
                    <a:alpha val="49001"/>
                  </a:schemeClr>
                </a:gs>
              </a:gsLst>
              <a:lin ang="5400000" scaled="1"/>
            </a:gra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eaLnBrk="1" hangingPunct="1">
                <a:lnSpc>
                  <a:spcPct val="80000"/>
                </a:lnSpc>
                <a:spcBef>
                  <a:spcPct val="20000"/>
                </a:spcBef>
                <a:buClr>
                  <a:schemeClr val="accent2"/>
                </a:buClr>
                <a:buFont typeface="Wingdings" charset="0"/>
                <a:buNone/>
              </a:pPr>
              <a:r>
                <a:rPr lang="zh-CN" altLang="en-US" sz="1600">
                  <a:latin typeface="楷体_GB2312" charset="0"/>
                  <a:ea typeface="楷体_GB2312" charset="0"/>
                  <a:cs typeface="楷体_GB2312" charset="0"/>
                </a:rPr>
                <a:t>经营管理方面</a:t>
              </a:r>
            </a:p>
          </p:txBody>
        </p:sp>
        <p:sp>
          <p:nvSpPr>
            <p:cNvPr id="22" name="Rectangle 12"/>
            <p:cNvSpPr>
              <a:spLocks noChangeArrowheads="1"/>
            </p:cNvSpPr>
            <p:nvPr/>
          </p:nvSpPr>
          <p:spPr bwMode="auto">
            <a:xfrm>
              <a:off x="2735263" y="3897313"/>
              <a:ext cx="1439862" cy="395287"/>
            </a:xfrm>
            <a:prstGeom prst="rect">
              <a:avLst/>
            </a:prstGeom>
            <a:gradFill rotWithShape="1">
              <a:gsLst>
                <a:gs pos="0">
                  <a:schemeClr val="hlink">
                    <a:alpha val="39998"/>
                  </a:schemeClr>
                </a:gs>
                <a:gs pos="100000">
                  <a:schemeClr val="bg1">
                    <a:alpha val="49001"/>
                  </a:schemeClr>
                </a:gs>
              </a:gsLst>
              <a:lin ang="5400000" scaled="1"/>
            </a:gra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eaLnBrk="1" hangingPunct="1">
                <a:lnSpc>
                  <a:spcPct val="80000"/>
                </a:lnSpc>
                <a:spcBef>
                  <a:spcPct val="20000"/>
                </a:spcBef>
                <a:buClr>
                  <a:schemeClr val="accent2"/>
                </a:buClr>
                <a:buFont typeface="Wingdings" charset="0"/>
                <a:buNone/>
              </a:pPr>
              <a:r>
                <a:rPr lang="zh-CN" altLang="en-US" sz="1600">
                  <a:latin typeface="楷体_GB2312" charset="0"/>
                  <a:ea typeface="楷体_GB2312" charset="0"/>
                  <a:cs typeface="楷体_GB2312" charset="0"/>
                </a:rPr>
                <a:t>技术开发方面</a:t>
              </a:r>
            </a:p>
          </p:txBody>
        </p:sp>
        <p:sp>
          <p:nvSpPr>
            <p:cNvPr id="23" name="Rectangle 13"/>
            <p:cNvSpPr>
              <a:spLocks noChangeArrowheads="1"/>
            </p:cNvSpPr>
            <p:nvPr/>
          </p:nvSpPr>
          <p:spPr bwMode="auto">
            <a:xfrm>
              <a:off x="4716463" y="3860800"/>
              <a:ext cx="1439862" cy="395288"/>
            </a:xfrm>
            <a:prstGeom prst="rect">
              <a:avLst/>
            </a:prstGeom>
            <a:gradFill rotWithShape="1">
              <a:gsLst>
                <a:gs pos="0">
                  <a:schemeClr val="hlink">
                    <a:alpha val="39998"/>
                  </a:schemeClr>
                </a:gs>
                <a:gs pos="100000">
                  <a:schemeClr val="bg1">
                    <a:alpha val="49001"/>
                  </a:schemeClr>
                </a:gs>
              </a:gsLst>
              <a:lin ang="5400000" scaled="1"/>
            </a:gra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eaLnBrk="1" hangingPunct="1">
                <a:lnSpc>
                  <a:spcPct val="80000"/>
                </a:lnSpc>
                <a:spcBef>
                  <a:spcPct val="20000"/>
                </a:spcBef>
                <a:buClr>
                  <a:schemeClr val="accent2"/>
                </a:buClr>
                <a:buFont typeface="Wingdings" charset="0"/>
                <a:buNone/>
              </a:pPr>
              <a:r>
                <a:rPr lang="zh-CN" altLang="en-US" sz="1600">
                  <a:latin typeface="楷体_GB2312" charset="0"/>
                  <a:ea typeface="楷体_GB2312" charset="0"/>
                  <a:cs typeface="楷体_GB2312" charset="0"/>
                </a:rPr>
                <a:t>采购方面</a:t>
              </a:r>
            </a:p>
          </p:txBody>
        </p:sp>
        <p:sp>
          <p:nvSpPr>
            <p:cNvPr id="24" name="Rectangle 14"/>
            <p:cNvSpPr>
              <a:spLocks noChangeArrowheads="1"/>
            </p:cNvSpPr>
            <p:nvPr/>
          </p:nvSpPr>
          <p:spPr bwMode="auto">
            <a:xfrm>
              <a:off x="1727200" y="4508500"/>
              <a:ext cx="1439863" cy="395288"/>
            </a:xfrm>
            <a:prstGeom prst="rect">
              <a:avLst/>
            </a:prstGeom>
            <a:gradFill rotWithShape="1">
              <a:gsLst>
                <a:gs pos="0">
                  <a:schemeClr val="hlink">
                    <a:alpha val="39998"/>
                  </a:schemeClr>
                </a:gs>
                <a:gs pos="100000">
                  <a:schemeClr val="bg1">
                    <a:alpha val="49001"/>
                  </a:schemeClr>
                </a:gs>
              </a:gsLst>
              <a:lin ang="5400000" scaled="1"/>
            </a:gra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eaLnBrk="1" hangingPunct="1">
                <a:lnSpc>
                  <a:spcPct val="80000"/>
                </a:lnSpc>
                <a:spcBef>
                  <a:spcPct val="20000"/>
                </a:spcBef>
                <a:buClr>
                  <a:schemeClr val="accent2"/>
                </a:buClr>
                <a:buFont typeface="Wingdings" charset="0"/>
                <a:buNone/>
              </a:pPr>
              <a:r>
                <a:rPr lang="zh-CN" altLang="en-US" sz="1600">
                  <a:latin typeface="楷体_GB2312" charset="0"/>
                  <a:ea typeface="楷体_GB2312" charset="0"/>
                  <a:cs typeface="楷体_GB2312" charset="0"/>
                </a:rPr>
                <a:t>生产方面</a:t>
              </a:r>
            </a:p>
          </p:txBody>
        </p:sp>
        <p:sp>
          <p:nvSpPr>
            <p:cNvPr id="25" name="Rectangle 15"/>
            <p:cNvSpPr>
              <a:spLocks noChangeArrowheads="1"/>
            </p:cNvSpPr>
            <p:nvPr/>
          </p:nvSpPr>
          <p:spPr bwMode="auto">
            <a:xfrm>
              <a:off x="6804025" y="3897313"/>
              <a:ext cx="1439863" cy="395287"/>
            </a:xfrm>
            <a:prstGeom prst="rect">
              <a:avLst/>
            </a:prstGeom>
            <a:gradFill rotWithShape="1">
              <a:gsLst>
                <a:gs pos="0">
                  <a:schemeClr val="hlink">
                    <a:alpha val="39998"/>
                  </a:schemeClr>
                </a:gs>
                <a:gs pos="100000">
                  <a:schemeClr val="bg1">
                    <a:alpha val="49001"/>
                  </a:schemeClr>
                </a:gs>
              </a:gsLst>
              <a:lin ang="5400000" scaled="1"/>
            </a:gra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eaLnBrk="1" hangingPunct="1">
                <a:lnSpc>
                  <a:spcPct val="80000"/>
                </a:lnSpc>
                <a:spcBef>
                  <a:spcPct val="20000"/>
                </a:spcBef>
                <a:buClr>
                  <a:schemeClr val="accent2"/>
                </a:buClr>
                <a:buFont typeface="Wingdings" charset="0"/>
                <a:buNone/>
              </a:pPr>
              <a:r>
                <a:rPr lang="zh-CN" altLang="en-US" sz="1600">
                  <a:latin typeface="楷体_GB2312" charset="0"/>
                  <a:ea typeface="楷体_GB2312" charset="0"/>
                  <a:cs typeface="楷体_GB2312" charset="0"/>
                </a:rPr>
                <a:t>营销方面</a:t>
              </a:r>
            </a:p>
          </p:txBody>
        </p:sp>
        <p:sp>
          <p:nvSpPr>
            <p:cNvPr id="26" name="Rectangle 16"/>
            <p:cNvSpPr>
              <a:spLocks noChangeArrowheads="1"/>
            </p:cNvSpPr>
            <p:nvPr/>
          </p:nvSpPr>
          <p:spPr bwMode="auto">
            <a:xfrm>
              <a:off x="6011863" y="4508500"/>
              <a:ext cx="1439862" cy="395288"/>
            </a:xfrm>
            <a:prstGeom prst="rect">
              <a:avLst/>
            </a:prstGeom>
            <a:gradFill rotWithShape="1">
              <a:gsLst>
                <a:gs pos="0">
                  <a:schemeClr val="hlink">
                    <a:alpha val="39998"/>
                  </a:schemeClr>
                </a:gs>
                <a:gs pos="100000">
                  <a:schemeClr val="bg1">
                    <a:alpha val="49001"/>
                  </a:schemeClr>
                </a:gs>
              </a:gsLst>
              <a:lin ang="5400000" scaled="1"/>
            </a:gra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eaLnBrk="1" hangingPunct="1">
                <a:lnSpc>
                  <a:spcPct val="80000"/>
                </a:lnSpc>
                <a:spcBef>
                  <a:spcPct val="20000"/>
                </a:spcBef>
                <a:buClr>
                  <a:schemeClr val="accent2"/>
                </a:buClr>
                <a:buFont typeface="Wingdings" charset="0"/>
                <a:buNone/>
              </a:pPr>
              <a:r>
                <a:rPr lang="zh-CN" altLang="en-US" sz="1600">
                  <a:latin typeface="楷体_GB2312" charset="0"/>
                  <a:ea typeface="楷体_GB2312" charset="0"/>
                  <a:cs typeface="楷体_GB2312" charset="0"/>
                </a:rPr>
                <a:t>产品方面</a:t>
              </a:r>
            </a:p>
          </p:txBody>
        </p:sp>
        <p:sp>
          <p:nvSpPr>
            <p:cNvPr id="27" name="Rectangle 17"/>
            <p:cNvSpPr>
              <a:spLocks noChangeArrowheads="1"/>
            </p:cNvSpPr>
            <p:nvPr/>
          </p:nvSpPr>
          <p:spPr bwMode="auto">
            <a:xfrm>
              <a:off x="3887788" y="4508500"/>
              <a:ext cx="1439862" cy="395288"/>
            </a:xfrm>
            <a:prstGeom prst="rect">
              <a:avLst/>
            </a:prstGeom>
            <a:gradFill rotWithShape="1">
              <a:gsLst>
                <a:gs pos="0">
                  <a:schemeClr val="hlink">
                    <a:alpha val="39998"/>
                  </a:schemeClr>
                </a:gs>
                <a:gs pos="100000">
                  <a:schemeClr val="bg1">
                    <a:alpha val="49001"/>
                  </a:schemeClr>
                </a:gs>
              </a:gsLst>
              <a:lin ang="5400000" scaled="1"/>
            </a:gra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eaLnBrk="1" hangingPunct="1">
                <a:lnSpc>
                  <a:spcPct val="80000"/>
                </a:lnSpc>
                <a:spcBef>
                  <a:spcPct val="20000"/>
                </a:spcBef>
                <a:buClr>
                  <a:schemeClr val="accent2"/>
                </a:buClr>
                <a:buFont typeface="Wingdings" charset="0"/>
                <a:buNone/>
              </a:pPr>
              <a:r>
                <a:rPr lang="zh-CN" altLang="en-US" sz="1600">
                  <a:latin typeface="楷体_GB2312" charset="0"/>
                  <a:ea typeface="楷体_GB2312" charset="0"/>
                  <a:cs typeface="楷体_GB2312" charset="0"/>
                </a:rPr>
                <a:t>财务方面</a:t>
              </a:r>
            </a:p>
          </p:txBody>
        </p:sp>
        <p:sp>
          <p:nvSpPr>
            <p:cNvPr id="28" name="Rectangle 18"/>
            <p:cNvSpPr>
              <a:spLocks noChangeArrowheads="1"/>
            </p:cNvSpPr>
            <p:nvPr/>
          </p:nvSpPr>
          <p:spPr bwMode="auto">
            <a:xfrm>
              <a:off x="3205163" y="5084763"/>
              <a:ext cx="2879725" cy="395287"/>
            </a:xfrm>
            <a:prstGeom prst="rect">
              <a:avLst/>
            </a:prstGeom>
            <a:gradFill rotWithShape="1">
              <a:gsLst>
                <a:gs pos="0">
                  <a:srgbClr val="F96B89">
                    <a:alpha val="39998"/>
                  </a:srgbClr>
                </a:gs>
                <a:gs pos="100000">
                  <a:srgbClr val="73323F">
                    <a:alpha val="39998"/>
                  </a:srgbClr>
                </a:gs>
              </a:gsLst>
              <a:lin ang="5400000" scaled="1"/>
            </a:gradFill>
            <a:ln>
              <a:noFill/>
            </a:ln>
            <a:effectLst>
              <a:outerShdw blurRad="63500" sy="50000" kx="-2453608" rotWithShape="0">
                <a:srgbClr val="00000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lnSpc>
                  <a:spcPct val="80000"/>
                </a:lnSpc>
                <a:spcBef>
                  <a:spcPct val="20000"/>
                </a:spcBef>
                <a:buClr>
                  <a:schemeClr val="accent2"/>
                </a:buClr>
                <a:buFont typeface="Wingdings" charset="0"/>
                <a:buNone/>
              </a:pPr>
              <a:r>
                <a:rPr lang="en-US" altLang="zh-CN" b="1">
                  <a:latin typeface="楷体_GB2312" charset="0"/>
                  <a:ea typeface="楷体_GB2312" charset="0"/>
                  <a:cs typeface="楷体_GB2312" charset="0"/>
                </a:rPr>
                <a:t>3</a:t>
              </a:r>
              <a:r>
                <a:rPr lang="zh-CN" altLang="en-US" b="1">
                  <a:latin typeface="楷体_GB2312" charset="0"/>
                  <a:ea typeface="楷体_GB2312" charset="0"/>
                  <a:cs typeface="楷体_GB2312" charset="0"/>
                </a:rPr>
                <a:t>、明确显示独特的竞争优势</a:t>
              </a:r>
            </a:p>
          </p:txBody>
        </p:sp>
        <p:sp>
          <p:nvSpPr>
            <p:cNvPr id="29" name="Rectangle 19"/>
            <p:cNvSpPr>
              <a:spLocks noChangeArrowheads="1"/>
            </p:cNvSpPr>
            <p:nvPr/>
          </p:nvSpPr>
          <p:spPr bwMode="auto">
            <a:xfrm>
              <a:off x="1331913" y="5626100"/>
              <a:ext cx="6911975" cy="503238"/>
            </a:xfrm>
            <a:prstGeom prst="rect">
              <a:avLst/>
            </a:prstGeom>
            <a:gradFill rotWithShape="1">
              <a:gsLst>
                <a:gs pos="0">
                  <a:schemeClr val="hlink">
                    <a:alpha val="39998"/>
                  </a:schemeClr>
                </a:gs>
                <a:gs pos="100000">
                  <a:schemeClr val="bg1">
                    <a:alpha val="49001"/>
                  </a:schemeClr>
                </a:gs>
              </a:gsLst>
              <a:lin ang="5400000" scaled="1"/>
            </a:gra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eaLnBrk="1" hangingPunct="1">
                <a:lnSpc>
                  <a:spcPct val="80000"/>
                </a:lnSpc>
                <a:spcBef>
                  <a:spcPct val="20000"/>
                </a:spcBef>
                <a:buClr>
                  <a:schemeClr val="accent2"/>
                </a:buClr>
                <a:buFont typeface="Wingdings" charset="0"/>
                <a:buNone/>
              </a:pPr>
              <a:r>
                <a:rPr lang="zh-CN" altLang="en-US" sz="1600">
                  <a:latin typeface="楷体_GB2312" charset="0"/>
                  <a:ea typeface="楷体_GB2312" charset="0"/>
                  <a:cs typeface="楷体_GB2312" charset="0"/>
                </a:rPr>
                <a:t>这一步骤的主要任务是企业要通过一系列的宣传促销活动，将其独特</a:t>
              </a:r>
            </a:p>
            <a:p>
              <a:pPr algn="ctr" eaLnBrk="1" hangingPunct="1">
                <a:lnSpc>
                  <a:spcPct val="80000"/>
                </a:lnSpc>
                <a:spcBef>
                  <a:spcPct val="20000"/>
                </a:spcBef>
                <a:buClr>
                  <a:schemeClr val="accent2"/>
                </a:buClr>
                <a:buFont typeface="Wingdings" charset="0"/>
                <a:buNone/>
              </a:pPr>
              <a:r>
                <a:rPr lang="zh-CN" altLang="en-US" sz="1600">
                  <a:latin typeface="楷体_GB2312" charset="0"/>
                  <a:ea typeface="楷体_GB2312" charset="0"/>
                  <a:cs typeface="楷体_GB2312" charset="0"/>
                </a:rPr>
                <a:t>的竞争优势准确传播给潜在顾客，并在顾客心目中留下深刻印象 </a:t>
              </a:r>
            </a:p>
          </p:txBody>
        </p:sp>
      </p:grpSp>
    </p:spTree>
    <p:extLst>
      <p:ext uri="{BB962C8B-B14F-4D97-AF65-F5344CB8AC3E}">
        <p14:creationId xmlns:p14="http://schemas.microsoft.com/office/powerpoint/2010/main" val="267275013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556113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smtClean="0">
                <a:solidFill>
                  <a:srgbClr val="003366"/>
                </a:solidFill>
                <a:latin typeface="黑体" panose="02010609060101010101" pitchFamily="49" charset="-122"/>
                <a:ea typeface="黑体" panose="02010609060101010101" pitchFamily="49" charset="-122"/>
                <a:cs typeface="+mj-cs"/>
              </a:rPr>
              <a:t>三、 市场定位的依据</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grpSp>
        <p:nvGrpSpPr>
          <p:cNvPr id="6" name="Group 4"/>
          <p:cNvGrpSpPr>
            <a:grpSpLocks/>
          </p:cNvGrpSpPr>
          <p:nvPr/>
        </p:nvGrpSpPr>
        <p:grpSpPr bwMode="auto">
          <a:xfrm>
            <a:off x="2329840" y="2122545"/>
            <a:ext cx="7612446" cy="2812311"/>
            <a:chOff x="492" y="1458"/>
            <a:chExt cx="5327" cy="1861"/>
          </a:xfrm>
        </p:grpSpPr>
        <p:sp>
          <p:nvSpPr>
            <p:cNvPr id="7" name="AutoShape 5"/>
            <p:cNvSpPr>
              <a:spLocks noChangeArrowheads="1"/>
            </p:cNvSpPr>
            <p:nvPr/>
          </p:nvSpPr>
          <p:spPr bwMode="auto">
            <a:xfrm>
              <a:off x="2611" y="2019"/>
              <a:ext cx="1091" cy="1038"/>
            </a:xfrm>
            <a:prstGeom prst="pentagon">
              <a:avLst/>
            </a:prstGeom>
            <a:solidFill>
              <a:schemeClr val="hlink"/>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eaLnBrk="1" hangingPunct="1">
                <a:buFont typeface="Arial" charset="0"/>
                <a:buNone/>
              </a:pPr>
              <a:endParaRPr lang="zh-CN" altLang="en-US">
                <a:latin typeface="Arial" charset="0"/>
              </a:endParaRPr>
            </a:p>
          </p:txBody>
        </p:sp>
        <p:sp>
          <p:nvSpPr>
            <p:cNvPr id="8" name="Rectangle 6"/>
            <p:cNvSpPr>
              <a:spLocks noChangeArrowheads="1"/>
            </p:cNvSpPr>
            <p:nvPr/>
          </p:nvSpPr>
          <p:spPr bwMode="auto">
            <a:xfrm>
              <a:off x="3941" y="3027"/>
              <a:ext cx="186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b">
              <a:spAutoFit/>
            </a:bodyPr>
            <a:lstStyle/>
            <a:p>
              <a:pPr algn="ctr" defTabSz="330200" eaLnBrk="1" hangingPunct="1">
                <a:spcBef>
                  <a:spcPct val="20000"/>
                </a:spcBef>
                <a:buClr>
                  <a:schemeClr val="accent2"/>
                </a:buClr>
                <a:buFont typeface="Wingdings" charset="0"/>
                <a:buChar char="o"/>
                <a:tabLst>
                  <a:tab pos="8521700" algn="r"/>
                </a:tabLst>
              </a:pPr>
              <a:r>
                <a:rPr lang="zh-CN" altLang="de-DE" sz="2000" b="1">
                  <a:latin typeface="宋体" charset="0"/>
                </a:rPr>
                <a:t>使用者定位</a:t>
              </a:r>
              <a:endParaRPr lang="en-US" sz="2000" b="1">
                <a:latin typeface="宋体" charset="0"/>
              </a:endParaRPr>
            </a:p>
          </p:txBody>
        </p:sp>
        <p:sp>
          <p:nvSpPr>
            <p:cNvPr id="9" name="Rectangle 7"/>
            <p:cNvSpPr>
              <a:spLocks noChangeArrowheads="1"/>
            </p:cNvSpPr>
            <p:nvPr/>
          </p:nvSpPr>
          <p:spPr bwMode="auto">
            <a:xfrm>
              <a:off x="3941" y="2063"/>
              <a:ext cx="186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b">
              <a:spAutoFit/>
            </a:bodyPr>
            <a:lstStyle/>
            <a:p>
              <a:pPr algn="ctr" defTabSz="330200" eaLnBrk="1" hangingPunct="1">
                <a:spcBef>
                  <a:spcPct val="20000"/>
                </a:spcBef>
                <a:buClr>
                  <a:schemeClr val="accent2"/>
                </a:buClr>
                <a:buFont typeface="Wingdings" charset="0"/>
                <a:buChar char="o"/>
                <a:tabLst>
                  <a:tab pos="8521700" algn="r"/>
                </a:tabLst>
              </a:pPr>
              <a:r>
                <a:rPr lang="zh-CN" altLang="de-DE" sz="2000" b="1">
                  <a:latin typeface="宋体" charset="0"/>
                </a:rPr>
                <a:t>顾客利益定位</a:t>
              </a:r>
              <a:endParaRPr lang="en-US" sz="2000" b="1">
                <a:latin typeface="宋体" charset="0"/>
              </a:endParaRPr>
            </a:p>
          </p:txBody>
        </p:sp>
        <p:sp>
          <p:nvSpPr>
            <p:cNvPr id="10" name="Rectangle 8"/>
            <p:cNvSpPr>
              <a:spLocks noChangeArrowheads="1"/>
            </p:cNvSpPr>
            <p:nvPr/>
          </p:nvSpPr>
          <p:spPr bwMode="auto">
            <a:xfrm>
              <a:off x="561" y="3027"/>
              <a:ext cx="2016"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b">
              <a:spAutoFit/>
            </a:bodyPr>
            <a:lstStyle/>
            <a:p>
              <a:pPr algn="ctr" defTabSz="330200" eaLnBrk="1" hangingPunct="1">
                <a:spcBef>
                  <a:spcPct val="20000"/>
                </a:spcBef>
                <a:buClr>
                  <a:schemeClr val="accent2"/>
                </a:buClr>
                <a:buFont typeface="Wingdings" charset="0"/>
                <a:buChar char="o"/>
                <a:tabLst>
                  <a:tab pos="8521700" algn="r"/>
                </a:tabLst>
              </a:pPr>
              <a:r>
                <a:rPr lang="zh-CN" altLang="en-US" sz="2000" b="1">
                  <a:latin typeface="宋体" charset="0"/>
                </a:rPr>
                <a:t>使用场合定位</a:t>
              </a:r>
              <a:endParaRPr lang="en-US" sz="2000" b="1">
                <a:latin typeface="宋体" charset="0"/>
              </a:endParaRPr>
            </a:p>
          </p:txBody>
        </p:sp>
        <p:sp>
          <p:nvSpPr>
            <p:cNvPr id="11" name="Rectangle 9"/>
            <p:cNvSpPr>
              <a:spLocks noChangeArrowheads="1"/>
            </p:cNvSpPr>
            <p:nvPr/>
          </p:nvSpPr>
          <p:spPr bwMode="auto">
            <a:xfrm>
              <a:off x="520" y="2063"/>
              <a:ext cx="201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b">
              <a:spAutoFit/>
            </a:bodyPr>
            <a:lstStyle/>
            <a:p>
              <a:pPr algn="ctr" defTabSz="330200" eaLnBrk="1" hangingPunct="1">
                <a:spcBef>
                  <a:spcPct val="20000"/>
                </a:spcBef>
                <a:buClr>
                  <a:schemeClr val="accent2"/>
                </a:buClr>
                <a:buFont typeface="Wingdings" charset="0"/>
                <a:buChar char="o"/>
                <a:tabLst>
                  <a:tab pos="8521700" algn="r"/>
                </a:tabLst>
              </a:pPr>
              <a:r>
                <a:rPr lang="zh-CN" altLang="en-US" sz="2000" b="1">
                  <a:latin typeface="宋体" charset="0"/>
                </a:rPr>
                <a:t>竞争局势定位</a:t>
              </a:r>
            </a:p>
          </p:txBody>
        </p:sp>
        <p:sp>
          <p:nvSpPr>
            <p:cNvPr id="13" name="Rectangle 10"/>
            <p:cNvSpPr>
              <a:spLocks noChangeArrowheads="1"/>
            </p:cNvSpPr>
            <p:nvPr/>
          </p:nvSpPr>
          <p:spPr bwMode="auto">
            <a:xfrm>
              <a:off x="2697" y="2356"/>
              <a:ext cx="919"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p>
              <a:pPr algn="ctr" defTabSz="330200" eaLnBrk="1" hangingPunct="1">
                <a:spcBef>
                  <a:spcPct val="20000"/>
                </a:spcBef>
                <a:buClr>
                  <a:schemeClr val="accent2"/>
                </a:buClr>
                <a:buFont typeface="Wingdings" charset="0"/>
                <a:buNone/>
                <a:tabLst>
                  <a:tab pos="8521700" algn="r"/>
                </a:tabLst>
              </a:pPr>
              <a:r>
                <a:rPr lang="zh-CN" altLang="en-US" sz="1900">
                  <a:solidFill>
                    <a:schemeClr val="bg1"/>
                  </a:solidFill>
                  <a:ea typeface="黑体" charset="0"/>
                  <a:cs typeface="黑体" charset="0"/>
                </a:rPr>
                <a:t>市场定位</a:t>
              </a:r>
            </a:p>
            <a:p>
              <a:pPr algn="ctr" defTabSz="330200" eaLnBrk="1" hangingPunct="1">
                <a:spcBef>
                  <a:spcPct val="20000"/>
                </a:spcBef>
                <a:buClr>
                  <a:schemeClr val="accent2"/>
                </a:buClr>
                <a:buFont typeface="Wingdings" charset="0"/>
                <a:buNone/>
                <a:tabLst>
                  <a:tab pos="8521700" algn="r"/>
                </a:tabLst>
              </a:pPr>
              <a:r>
                <a:rPr lang="zh-CN" altLang="en-US" sz="1900">
                  <a:solidFill>
                    <a:schemeClr val="bg1"/>
                  </a:solidFill>
                  <a:ea typeface="黑体" charset="0"/>
                  <a:cs typeface="黑体" charset="0"/>
                </a:rPr>
                <a:t>的依据</a:t>
              </a:r>
            </a:p>
          </p:txBody>
        </p:sp>
        <p:sp>
          <p:nvSpPr>
            <p:cNvPr id="14" name="Freeform 11"/>
            <p:cNvSpPr>
              <a:spLocks noChangeArrowheads="1"/>
            </p:cNvSpPr>
            <p:nvPr/>
          </p:nvSpPr>
          <p:spPr bwMode="auto">
            <a:xfrm>
              <a:off x="492" y="2355"/>
              <a:ext cx="2107" cy="60"/>
            </a:xfrm>
            <a:custGeom>
              <a:avLst/>
              <a:gdLst>
                <a:gd name="T0" fmla="*/ 2264 w 1961"/>
                <a:gd name="T1" fmla="*/ 65 h 55"/>
                <a:gd name="T2" fmla="*/ 2001 w 1961"/>
                <a:gd name="T3" fmla="*/ 0 h 55"/>
                <a:gd name="T4" fmla="*/ 0 w 1961"/>
                <a:gd name="T5" fmla="*/ 1 h 55"/>
                <a:gd name="T6" fmla="*/ 0 60000 65536"/>
                <a:gd name="T7" fmla="*/ 0 60000 65536"/>
                <a:gd name="T8" fmla="*/ 0 60000 65536"/>
              </a:gdLst>
              <a:ahLst/>
              <a:cxnLst>
                <a:cxn ang="T6">
                  <a:pos x="T0" y="T1"/>
                </a:cxn>
                <a:cxn ang="T7">
                  <a:pos x="T2" y="T3"/>
                </a:cxn>
                <a:cxn ang="T8">
                  <a:pos x="T4" y="T5"/>
                </a:cxn>
              </a:cxnLst>
              <a:rect l="0" t="0" r="r" b="b"/>
              <a:pathLst>
                <a:path w="1961" h="55">
                  <a:moveTo>
                    <a:pt x="1961" y="55"/>
                  </a:moveTo>
                  <a:lnTo>
                    <a:pt x="1733" y="0"/>
                  </a:lnTo>
                  <a:lnTo>
                    <a:pt x="0" y="1"/>
                  </a:lnTo>
                </a:path>
              </a:pathLst>
            </a:custGeom>
            <a:noFill/>
            <a:ln w="22225">
              <a:solidFill>
                <a:schemeClr val="hlink"/>
              </a:solidFill>
              <a:round/>
              <a:headEnd type="triangle" w="med"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Freeform 12"/>
            <p:cNvSpPr>
              <a:spLocks noChangeArrowheads="1"/>
            </p:cNvSpPr>
            <p:nvPr/>
          </p:nvSpPr>
          <p:spPr bwMode="auto">
            <a:xfrm>
              <a:off x="497" y="3059"/>
              <a:ext cx="2317" cy="260"/>
            </a:xfrm>
            <a:custGeom>
              <a:avLst/>
              <a:gdLst>
                <a:gd name="T0" fmla="*/ 2490 w 2156"/>
                <a:gd name="T1" fmla="*/ 0 h 242"/>
                <a:gd name="T2" fmla="*/ 2331 w 2156"/>
                <a:gd name="T3" fmla="*/ 279 h 242"/>
                <a:gd name="T4" fmla="*/ 0 w 2156"/>
                <a:gd name="T5" fmla="*/ 273 h 242"/>
                <a:gd name="T6" fmla="*/ 0 60000 65536"/>
                <a:gd name="T7" fmla="*/ 0 60000 65536"/>
                <a:gd name="T8" fmla="*/ 0 60000 65536"/>
              </a:gdLst>
              <a:ahLst/>
              <a:cxnLst>
                <a:cxn ang="T6">
                  <a:pos x="T0" y="T1"/>
                </a:cxn>
                <a:cxn ang="T7">
                  <a:pos x="T2" y="T3"/>
                </a:cxn>
                <a:cxn ang="T8">
                  <a:pos x="T4" y="T5"/>
                </a:cxn>
              </a:cxnLst>
              <a:rect l="0" t="0" r="r" b="b"/>
              <a:pathLst>
                <a:path w="2156" h="242">
                  <a:moveTo>
                    <a:pt x="2156" y="0"/>
                  </a:moveTo>
                  <a:lnTo>
                    <a:pt x="2018" y="242"/>
                  </a:lnTo>
                  <a:lnTo>
                    <a:pt x="0" y="236"/>
                  </a:lnTo>
                </a:path>
              </a:pathLst>
            </a:custGeom>
            <a:noFill/>
            <a:ln w="22225">
              <a:solidFill>
                <a:schemeClr val="hlink"/>
              </a:solidFill>
              <a:round/>
              <a:headEnd type="triangle" w="med"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Freeform 13"/>
            <p:cNvSpPr>
              <a:spLocks noChangeArrowheads="1"/>
            </p:cNvSpPr>
            <p:nvPr/>
          </p:nvSpPr>
          <p:spPr bwMode="auto">
            <a:xfrm flipH="1">
              <a:off x="3712" y="2355"/>
              <a:ext cx="2107" cy="60"/>
            </a:xfrm>
            <a:custGeom>
              <a:avLst/>
              <a:gdLst>
                <a:gd name="T0" fmla="*/ 2264 w 1961"/>
                <a:gd name="T1" fmla="*/ 65 h 55"/>
                <a:gd name="T2" fmla="*/ 2001 w 1961"/>
                <a:gd name="T3" fmla="*/ 0 h 55"/>
                <a:gd name="T4" fmla="*/ 0 w 1961"/>
                <a:gd name="T5" fmla="*/ 1 h 55"/>
                <a:gd name="T6" fmla="*/ 0 60000 65536"/>
                <a:gd name="T7" fmla="*/ 0 60000 65536"/>
                <a:gd name="T8" fmla="*/ 0 60000 65536"/>
              </a:gdLst>
              <a:ahLst/>
              <a:cxnLst>
                <a:cxn ang="T6">
                  <a:pos x="T0" y="T1"/>
                </a:cxn>
                <a:cxn ang="T7">
                  <a:pos x="T2" y="T3"/>
                </a:cxn>
                <a:cxn ang="T8">
                  <a:pos x="T4" y="T5"/>
                </a:cxn>
              </a:cxnLst>
              <a:rect l="0" t="0" r="r" b="b"/>
              <a:pathLst>
                <a:path w="1961" h="55">
                  <a:moveTo>
                    <a:pt x="1961" y="55"/>
                  </a:moveTo>
                  <a:lnTo>
                    <a:pt x="1733" y="0"/>
                  </a:lnTo>
                  <a:lnTo>
                    <a:pt x="0" y="1"/>
                  </a:lnTo>
                </a:path>
              </a:pathLst>
            </a:custGeom>
            <a:noFill/>
            <a:ln w="22225">
              <a:solidFill>
                <a:schemeClr val="hlink"/>
              </a:solidFill>
              <a:round/>
              <a:headEnd type="triangle" w="med"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Freeform 14"/>
            <p:cNvSpPr>
              <a:spLocks noChangeArrowheads="1"/>
            </p:cNvSpPr>
            <p:nvPr/>
          </p:nvSpPr>
          <p:spPr bwMode="auto">
            <a:xfrm flipH="1">
              <a:off x="3487" y="3059"/>
              <a:ext cx="2317" cy="260"/>
            </a:xfrm>
            <a:custGeom>
              <a:avLst/>
              <a:gdLst>
                <a:gd name="T0" fmla="*/ 2490 w 2156"/>
                <a:gd name="T1" fmla="*/ 0 h 242"/>
                <a:gd name="T2" fmla="*/ 2331 w 2156"/>
                <a:gd name="T3" fmla="*/ 279 h 242"/>
                <a:gd name="T4" fmla="*/ 0 w 2156"/>
                <a:gd name="T5" fmla="*/ 273 h 242"/>
                <a:gd name="T6" fmla="*/ 0 60000 65536"/>
                <a:gd name="T7" fmla="*/ 0 60000 65536"/>
                <a:gd name="T8" fmla="*/ 0 60000 65536"/>
              </a:gdLst>
              <a:ahLst/>
              <a:cxnLst>
                <a:cxn ang="T6">
                  <a:pos x="T0" y="T1"/>
                </a:cxn>
                <a:cxn ang="T7">
                  <a:pos x="T2" y="T3"/>
                </a:cxn>
                <a:cxn ang="T8">
                  <a:pos x="T4" y="T5"/>
                </a:cxn>
              </a:cxnLst>
              <a:rect l="0" t="0" r="r" b="b"/>
              <a:pathLst>
                <a:path w="2156" h="242">
                  <a:moveTo>
                    <a:pt x="2156" y="0"/>
                  </a:moveTo>
                  <a:lnTo>
                    <a:pt x="2018" y="242"/>
                  </a:lnTo>
                  <a:lnTo>
                    <a:pt x="0" y="236"/>
                  </a:lnTo>
                </a:path>
              </a:pathLst>
            </a:custGeom>
            <a:noFill/>
            <a:ln w="22225">
              <a:solidFill>
                <a:schemeClr val="hlink"/>
              </a:solidFill>
              <a:round/>
              <a:headEnd type="triangle" w="med"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Line 15"/>
            <p:cNvSpPr>
              <a:spLocks noChangeShapeType="1"/>
            </p:cNvSpPr>
            <p:nvPr/>
          </p:nvSpPr>
          <p:spPr bwMode="auto">
            <a:xfrm>
              <a:off x="3156" y="1765"/>
              <a:ext cx="0" cy="253"/>
            </a:xfrm>
            <a:prstGeom prst="line">
              <a:avLst/>
            </a:prstGeom>
            <a:noFill/>
            <a:ln w="22225">
              <a:solidFill>
                <a:schemeClr val="hlink"/>
              </a:solidFill>
              <a:round/>
              <a:headEnd type="non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 name="Rectangle 16"/>
            <p:cNvSpPr>
              <a:spLocks noChangeArrowheads="1"/>
            </p:cNvSpPr>
            <p:nvPr/>
          </p:nvSpPr>
          <p:spPr bwMode="auto">
            <a:xfrm>
              <a:off x="2115" y="1458"/>
              <a:ext cx="201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b">
              <a:spAutoFit/>
            </a:bodyPr>
            <a:lstStyle/>
            <a:p>
              <a:pPr algn="ctr" defTabSz="330200" eaLnBrk="1" hangingPunct="1">
                <a:spcBef>
                  <a:spcPct val="20000"/>
                </a:spcBef>
                <a:buClr>
                  <a:schemeClr val="accent2"/>
                </a:buClr>
                <a:buFont typeface="Wingdings" charset="0"/>
                <a:buChar char="o"/>
                <a:tabLst>
                  <a:tab pos="8521700" algn="r"/>
                </a:tabLst>
              </a:pPr>
              <a:r>
                <a:rPr lang="zh-CN" altLang="de-DE" sz="2000" b="1" dirty="0"/>
                <a:t>产品</a:t>
              </a:r>
              <a:r>
                <a:rPr lang="zh-CN" altLang="en-US" sz="2000" b="1" dirty="0"/>
                <a:t>属性</a:t>
              </a:r>
              <a:r>
                <a:rPr lang="zh-CN" altLang="de-DE" sz="2000" b="1" dirty="0"/>
                <a:t>定位</a:t>
              </a:r>
              <a:endParaRPr lang="en-US" sz="2000" b="1" dirty="0"/>
            </a:p>
          </p:txBody>
        </p:sp>
        <p:sp>
          <p:nvSpPr>
            <p:cNvPr id="21" name="Line 17"/>
            <p:cNvSpPr>
              <a:spLocks noChangeShapeType="1"/>
            </p:cNvSpPr>
            <p:nvPr/>
          </p:nvSpPr>
          <p:spPr bwMode="auto">
            <a:xfrm>
              <a:off x="2075" y="1753"/>
              <a:ext cx="2146" cy="0"/>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0047143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669285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a:solidFill>
                  <a:srgbClr val="003366"/>
                </a:solidFill>
                <a:latin typeface="黑体" panose="02010609060101010101" pitchFamily="49" charset="-122"/>
                <a:ea typeface="黑体" panose="02010609060101010101" pitchFamily="49" charset="-122"/>
                <a:cs typeface="+mj-cs"/>
              </a:rPr>
              <a:t>四</a:t>
            </a:r>
            <a:r>
              <a:rPr kumimoji="1" lang="zh-CN" altLang="en-US" sz="4400" b="1" dirty="0" smtClean="0">
                <a:solidFill>
                  <a:srgbClr val="003366"/>
                </a:solidFill>
                <a:latin typeface="黑体" panose="02010609060101010101" pitchFamily="49" charset="-122"/>
                <a:ea typeface="黑体" panose="02010609060101010101" pitchFamily="49" charset="-122"/>
                <a:cs typeface="+mj-cs"/>
              </a:rPr>
              <a:t>、 市场定位的信息收集</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0984" y="1836738"/>
            <a:ext cx="6625863" cy="3736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47143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556113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smtClean="0">
                <a:solidFill>
                  <a:srgbClr val="003366"/>
                </a:solidFill>
                <a:latin typeface="黑体" panose="02010609060101010101" pitchFamily="49" charset="-122"/>
                <a:ea typeface="黑体" panose="02010609060101010101" pitchFamily="49" charset="-122"/>
                <a:cs typeface="+mj-cs"/>
              </a:rPr>
              <a:t>五、 市场定位的方法</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5" name="Freeform 34"/>
          <p:cNvSpPr/>
          <p:nvPr/>
        </p:nvSpPr>
        <p:spPr>
          <a:xfrm>
            <a:off x="1451575" y="1844490"/>
            <a:ext cx="815684" cy="814863"/>
          </a:xfrm>
          <a:custGeom>
            <a:avLst/>
            <a:gdLst/>
            <a:ahLst/>
            <a:cxnLst/>
            <a:rect l="l" t="t" r="r" b="b"/>
            <a:pathLst>
              <a:path w="815684" h="814863">
                <a:moveTo>
                  <a:pt x="0" y="405076"/>
                </a:moveTo>
                <a:cubicBezTo>
                  <a:pt x="374" y="182414"/>
                  <a:pt x="182887" y="0"/>
                  <a:pt x="408029" y="0"/>
                </a:cubicBezTo>
                <a:cubicBezTo>
                  <a:pt x="633171" y="0"/>
                  <a:pt x="815684" y="182414"/>
                  <a:pt x="815684" y="407426"/>
                </a:cubicBezTo>
                <a:cubicBezTo>
                  <a:pt x="815684" y="632439"/>
                  <a:pt x="633171" y="814863"/>
                  <a:pt x="408029" y="814863"/>
                </a:cubicBezTo>
                <a:cubicBezTo>
                  <a:pt x="182887" y="814863"/>
                  <a:pt x="374" y="632439"/>
                  <a:pt x="0" y="405076"/>
                </a:cubicBezTo>
              </a:path>
            </a:pathLst>
          </a:custGeom>
          <a:solidFill>
            <a:srgbClr val="4472C4"/>
          </a:solidFill>
        </p:spPr>
        <p:txBody>
          <a:bodyPr lIns="127000" rIns="127000" rtlCol="0" anchor="ctr"/>
          <a:lstStyle/>
          <a:p>
            <a:pPr algn="l"/>
            <a:endParaRPr lang="en-US" sz="1100"/>
          </a:p>
        </p:txBody>
      </p:sp>
      <p:sp>
        <p:nvSpPr>
          <p:cNvPr id="7" name="Freeform 36"/>
          <p:cNvSpPr/>
          <p:nvPr/>
        </p:nvSpPr>
        <p:spPr>
          <a:xfrm>
            <a:off x="1438875" y="2860490"/>
            <a:ext cx="815684" cy="814853"/>
          </a:xfrm>
          <a:custGeom>
            <a:avLst/>
            <a:gdLst/>
            <a:ahLst/>
            <a:cxnLst/>
            <a:rect l="l" t="t" r="r" b="b"/>
            <a:pathLst>
              <a:path w="815684" h="814853">
                <a:moveTo>
                  <a:pt x="0" y="403848"/>
                </a:moveTo>
                <a:cubicBezTo>
                  <a:pt x="374" y="182424"/>
                  <a:pt x="182887" y="0"/>
                  <a:pt x="408029" y="0"/>
                </a:cubicBezTo>
                <a:cubicBezTo>
                  <a:pt x="633171" y="0"/>
                  <a:pt x="815684" y="182414"/>
                  <a:pt x="815684" y="407426"/>
                </a:cubicBezTo>
                <a:cubicBezTo>
                  <a:pt x="815684" y="632439"/>
                  <a:pt x="633171" y="814853"/>
                  <a:pt x="408029" y="814853"/>
                </a:cubicBezTo>
                <a:cubicBezTo>
                  <a:pt x="182887" y="814853"/>
                  <a:pt x="374" y="632439"/>
                  <a:pt x="0" y="403848"/>
                </a:cubicBezTo>
              </a:path>
            </a:pathLst>
          </a:custGeom>
          <a:solidFill>
            <a:srgbClr val="ED7D31"/>
          </a:solidFill>
        </p:spPr>
        <p:txBody>
          <a:bodyPr lIns="127000" rIns="127000" rtlCol="0" anchor="ctr"/>
          <a:lstStyle/>
          <a:p>
            <a:pPr algn="l"/>
            <a:endParaRPr lang="en-US" sz="1100"/>
          </a:p>
        </p:txBody>
      </p:sp>
      <p:sp>
        <p:nvSpPr>
          <p:cNvPr id="8" name="Freeform 40"/>
          <p:cNvSpPr/>
          <p:nvPr/>
        </p:nvSpPr>
        <p:spPr>
          <a:xfrm>
            <a:off x="1451575" y="3825690"/>
            <a:ext cx="815673" cy="814853"/>
          </a:xfrm>
          <a:custGeom>
            <a:avLst/>
            <a:gdLst/>
            <a:ahLst/>
            <a:cxnLst/>
            <a:rect l="l" t="t" r="r" b="b"/>
            <a:pathLst>
              <a:path w="815673" h="814853">
                <a:moveTo>
                  <a:pt x="0" y="403485"/>
                </a:moveTo>
                <a:cubicBezTo>
                  <a:pt x="374" y="182403"/>
                  <a:pt x="182887" y="0"/>
                  <a:pt x="408018" y="0"/>
                </a:cubicBezTo>
                <a:cubicBezTo>
                  <a:pt x="633160" y="0"/>
                  <a:pt x="815673" y="182403"/>
                  <a:pt x="815673" y="407426"/>
                </a:cubicBezTo>
                <a:cubicBezTo>
                  <a:pt x="815673" y="632450"/>
                  <a:pt x="633160" y="814853"/>
                  <a:pt x="408018" y="814853"/>
                </a:cubicBezTo>
                <a:cubicBezTo>
                  <a:pt x="182887" y="814842"/>
                  <a:pt x="374" y="632439"/>
                  <a:pt x="0" y="403485"/>
                </a:cubicBezTo>
              </a:path>
            </a:pathLst>
          </a:custGeom>
          <a:solidFill>
            <a:srgbClr val="FFC000"/>
          </a:solidFill>
        </p:spPr>
        <p:txBody>
          <a:bodyPr lIns="127000" rIns="127000" rtlCol="0" anchor="ctr"/>
          <a:lstStyle/>
          <a:p>
            <a:pPr algn="l"/>
            <a:endParaRPr lang="en-US" sz="1100"/>
          </a:p>
        </p:txBody>
      </p:sp>
      <p:sp>
        <p:nvSpPr>
          <p:cNvPr id="9" name="Freeform 44"/>
          <p:cNvSpPr/>
          <p:nvPr/>
        </p:nvSpPr>
        <p:spPr>
          <a:xfrm>
            <a:off x="1448266" y="4765490"/>
            <a:ext cx="815300" cy="814853"/>
          </a:xfrm>
          <a:custGeom>
            <a:avLst/>
            <a:gdLst/>
            <a:ahLst/>
            <a:cxnLst/>
            <a:rect l="l" t="t" r="r" b="b"/>
            <a:pathLst>
              <a:path w="815300" h="814853">
                <a:moveTo>
                  <a:pt x="3309" y="406924"/>
                </a:moveTo>
                <a:cubicBezTo>
                  <a:pt x="0" y="182403"/>
                  <a:pt x="182513" y="0"/>
                  <a:pt x="407655" y="0"/>
                </a:cubicBezTo>
                <a:cubicBezTo>
                  <a:pt x="632786" y="0"/>
                  <a:pt x="815299" y="182403"/>
                  <a:pt x="815299" y="407426"/>
                </a:cubicBezTo>
                <a:cubicBezTo>
                  <a:pt x="815299" y="632428"/>
                  <a:pt x="632786" y="814853"/>
                  <a:pt x="407655" y="814853"/>
                </a:cubicBezTo>
                <a:cubicBezTo>
                  <a:pt x="182513" y="814853"/>
                  <a:pt x="0" y="632428"/>
                  <a:pt x="3309" y="406924"/>
                </a:cubicBezTo>
              </a:path>
            </a:pathLst>
          </a:custGeom>
          <a:solidFill>
            <a:srgbClr val="5B9BD5"/>
          </a:solidFill>
        </p:spPr>
        <p:txBody>
          <a:bodyPr lIns="127000" rIns="127000" rtlCol="0" anchor="ctr"/>
          <a:lstStyle/>
          <a:p>
            <a:pPr algn="l"/>
            <a:endParaRPr lang="en-US" sz="1100"/>
          </a:p>
        </p:txBody>
      </p:sp>
      <p:sp>
        <p:nvSpPr>
          <p:cNvPr id="10" name="TextBox 48"/>
          <p:cNvSpPr txBox="1"/>
          <p:nvPr/>
        </p:nvSpPr>
        <p:spPr>
          <a:xfrm>
            <a:off x="2485482" y="2008193"/>
            <a:ext cx="2613724" cy="485326"/>
          </a:xfrm>
          <a:prstGeom prst="rect">
            <a:avLst/>
          </a:prstGeom>
        </p:spPr>
        <p:txBody>
          <a:bodyPr lIns="31750" tIns="12700" rIns="31750" bIns="12700" rtlCol="0" anchor="t">
            <a:spAutoFit/>
          </a:bodyPr>
          <a:lstStyle/>
          <a:p>
            <a:pPr algn="l" latinLnBrk="1">
              <a:lnSpc>
                <a:spcPct val="116199"/>
              </a:lnSpc>
            </a:pPr>
            <a:r>
              <a:rPr lang="zh-CN" altLang="en-US" sz="2800" b="1" dirty="0"/>
              <a:t>初次定位</a:t>
            </a:r>
            <a:endParaRPr lang="en-US" sz="2800" b="1" dirty="0"/>
          </a:p>
        </p:txBody>
      </p:sp>
      <p:sp>
        <p:nvSpPr>
          <p:cNvPr id="11" name="TextBox 49"/>
          <p:cNvSpPr txBox="1"/>
          <p:nvPr/>
        </p:nvSpPr>
        <p:spPr>
          <a:xfrm>
            <a:off x="2485482" y="2969392"/>
            <a:ext cx="2613724" cy="485326"/>
          </a:xfrm>
          <a:prstGeom prst="rect">
            <a:avLst/>
          </a:prstGeom>
        </p:spPr>
        <p:txBody>
          <a:bodyPr lIns="31750" tIns="12700" rIns="31750" bIns="12700" rtlCol="0" anchor="t">
            <a:spAutoFit/>
          </a:bodyPr>
          <a:lstStyle/>
          <a:p>
            <a:pPr algn="l" latinLnBrk="1">
              <a:lnSpc>
                <a:spcPct val="116199"/>
              </a:lnSpc>
            </a:pPr>
            <a:r>
              <a:rPr lang="zh-CN" altLang="en-US" sz="2800" b="1" dirty="0" smtClean="0"/>
              <a:t>重新定位</a:t>
            </a:r>
            <a:endParaRPr lang="en-US" sz="2800" b="1" dirty="0"/>
          </a:p>
        </p:txBody>
      </p:sp>
      <p:sp>
        <p:nvSpPr>
          <p:cNvPr id="13" name="TextBox 50"/>
          <p:cNvSpPr txBox="1"/>
          <p:nvPr/>
        </p:nvSpPr>
        <p:spPr>
          <a:xfrm>
            <a:off x="2480275" y="3939990"/>
            <a:ext cx="2613724" cy="485326"/>
          </a:xfrm>
          <a:prstGeom prst="rect">
            <a:avLst/>
          </a:prstGeom>
        </p:spPr>
        <p:txBody>
          <a:bodyPr lIns="31750" tIns="12700" rIns="31750" bIns="12700" rtlCol="0" anchor="t">
            <a:spAutoFit/>
          </a:bodyPr>
          <a:lstStyle/>
          <a:p>
            <a:pPr algn="l" latinLnBrk="1">
              <a:lnSpc>
                <a:spcPct val="116199"/>
              </a:lnSpc>
            </a:pPr>
            <a:r>
              <a:rPr lang="zh-CN" altLang="en-US" sz="2800" b="1" dirty="0" smtClean="0"/>
              <a:t>对峙定位</a:t>
            </a:r>
            <a:endParaRPr lang="en-US" sz="2800" b="1" dirty="0"/>
          </a:p>
        </p:txBody>
      </p:sp>
      <p:sp>
        <p:nvSpPr>
          <p:cNvPr id="14" name="TextBox 51"/>
          <p:cNvSpPr txBox="1"/>
          <p:nvPr/>
        </p:nvSpPr>
        <p:spPr>
          <a:xfrm>
            <a:off x="2480275" y="4917890"/>
            <a:ext cx="2613724" cy="485326"/>
          </a:xfrm>
          <a:prstGeom prst="rect">
            <a:avLst/>
          </a:prstGeom>
        </p:spPr>
        <p:txBody>
          <a:bodyPr lIns="31750" tIns="12700" rIns="31750" bIns="12700" rtlCol="0" anchor="t">
            <a:spAutoFit/>
          </a:bodyPr>
          <a:lstStyle/>
          <a:p>
            <a:pPr algn="l" latinLnBrk="1">
              <a:lnSpc>
                <a:spcPct val="116199"/>
              </a:lnSpc>
            </a:pPr>
            <a:r>
              <a:rPr lang="zh-CN" altLang="en-US" sz="2800" b="1" dirty="0"/>
              <a:t>避强</a:t>
            </a:r>
            <a:r>
              <a:rPr lang="zh-CN" altLang="en-US" sz="2800" b="1" dirty="0" smtClean="0"/>
              <a:t>定位</a:t>
            </a:r>
            <a:endParaRPr lang="en-US" sz="2800" b="1" dirty="0"/>
          </a:p>
        </p:txBody>
      </p:sp>
      <p:sp>
        <p:nvSpPr>
          <p:cNvPr id="15" name="Freeform 35"/>
          <p:cNvSpPr/>
          <p:nvPr/>
        </p:nvSpPr>
        <p:spPr>
          <a:xfrm>
            <a:off x="1682054" y="2078320"/>
            <a:ext cx="354725" cy="347202"/>
          </a:xfrm>
          <a:custGeom>
            <a:avLst/>
            <a:gdLst/>
            <a:ahLst/>
            <a:cxnLst/>
            <a:rect l="l" t="t" r="r" b="b"/>
            <a:pathLst>
              <a:path w="354725" h="347202">
                <a:moveTo>
                  <a:pt x="345287" y="203778"/>
                </a:moveTo>
                <a:cubicBezTo>
                  <a:pt x="349066" y="198127"/>
                  <a:pt x="354725" y="190575"/>
                  <a:pt x="354725" y="179252"/>
                </a:cubicBezTo>
                <a:cubicBezTo>
                  <a:pt x="354725" y="147175"/>
                  <a:pt x="324544" y="135852"/>
                  <a:pt x="307548" y="133972"/>
                </a:cubicBezTo>
                <a:cubicBezTo>
                  <a:pt x="254724" y="133972"/>
                  <a:pt x="254724" y="133972"/>
                  <a:pt x="254724" y="133972"/>
                </a:cubicBezTo>
                <a:cubicBezTo>
                  <a:pt x="250945" y="130190"/>
                  <a:pt x="254724" y="124529"/>
                  <a:pt x="254724" y="124529"/>
                </a:cubicBezTo>
                <a:cubicBezTo>
                  <a:pt x="256614" y="124529"/>
                  <a:pt x="271710" y="103774"/>
                  <a:pt x="283026" y="69817"/>
                </a:cubicBezTo>
                <a:cubicBezTo>
                  <a:pt x="296232" y="33958"/>
                  <a:pt x="264151" y="7542"/>
                  <a:pt x="262272" y="5651"/>
                </a:cubicBezTo>
                <a:cubicBezTo>
                  <a:pt x="260383" y="5651"/>
                  <a:pt x="260383" y="5651"/>
                  <a:pt x="260383" y="5651"/>
                </a:cubicBezTo>
                <a:cubicBezTo>
                  <a:pt x="260383" y="5651"/>
                  <a:pt x="249056" y="0"/>
                  <a:pt x="237739" y="7542"/>
                </a:cubicBezTo>
                <a:cubicBezTo>
                  <a:pt x="230191" y="11323"/>
                  <a:pt x="224544" y="20744"/>
                  <a:pt x="224544" y="33958"/>
                </a:cubicBezTo>
                <a:cubicBezTo>
                  <a:pt x="220765" y="64155"/>
                  <a:pt x="194353" y="90572"/>
                  <a:pt x="183026" y="100014"/>
                </a:cubicBezTo>
                <a:cubicBezTo>
                  <a:pt x="181136" y="101894"/>
                  <a:pt x="179247" y="101894"/>
                  <a:pt x="177368" y="103785"/>
                </a:cubicBezTo>
                <a:cubicBezTo>
                  <a:pt x="169820" y="111337"/>
                  <a:pt x="160382" y="130212"/>
                  <a:pt x="154724" y="143415"/>
                </a:cubicBezTo>
                <a:cubicBezTo>
                  <a:pt x="149066" y="152847"/>
                  <a:pt x="137739" y="167951"/>
                  <a:pt x="132092" y="173601"/>
                </a:cubicBezTo>
                <a:cubicBezTo>
                  <a:pt x="126433" y="173601"/>
                  <a:pt x="118886" y="173601"/>
                  <a:pt x="113217" y="173601"/>
                </a:cubicBezTo>
                <a:cubicBezTo>
                  <a:pt x="111327" y="166049"/>
                  <a:pt x="103779" y="158508"/>
                  <a:pt x="96232" y="158508"/>
                </a:cubicBezTo>
                <a:cubicBezTo>
                  <a:pt x="16985" y="158508"/>
                  <a:pt x="16985" y="158508"/>
                  <a:pt x="16985" y="158508"/>
                </a:cubicBezTo>
                <a:cubicBezTo>
                  <a:pt x="7548" y="158508"/>
                  <a:pt x="0" y="166049"/>
                  <a:pt x="0" y="175492"/>
                </a:cubicBezTo>
                <a:cubicBezTo>
                  <a:pt x="0" y="330218"/>
                  <a:pt x="0" y="330218"/>
                  <a:pt x="0" y="330218"/>
                </a:cubicBezTo>
                <a:cubicBezTo>
                  <a:pt x="0" y="339650"/>
                  <a:pt x="7548" y="347202"/>
                  <a:pt x="16985" y="347202"/>
                </a:cubicBezTo>
                <a:cubicBezTo>
                  <a:pt x="96232" y="347202"/>
                  <a:pt x="96232" y="347202"/>
                  <a:pt x="96232" y="347202"/>
                </a:cubicBezTo>
                <a:cubicBezTo>
                  <a:pt x="105669" y="347202"/>
                  <a:pt x="111327" y="341541"/>
                  <a:pt x="113217" y="333989"/>
                </a:cubicBezTo>
                <a:cubicBezTo>
                  <a:pt x="116996" y="333989"/>
                  <a:pt x="118875" y="330218"/>
                  <a:pt x="120765" y="330218"/>
                </a:cubicBezTo>
                <a:cubicBezTo>
                  <a:pt x="122654" y="333989"/>
                  <a:pt x="126423" y="341541"/>
                  <a:pt x="137739" y="347202"/>
                </a:cubicBezTo>
                <a:cubicBezTo>
                  <a:pt x="139639" y="347202"/>
                  <a:pt x="139639" y="347202"/>
                  <a:pt x="139639" y="347202"/>
                </a:cubicBezTo>
                <a:cubicBezTo>
                  <a:pt x="141518" y="347202"/>
                  <a:pt x="141518" y="347202"/>
                  <a:pt x="141518" y="347202"/>
                </a:cubicBezTo>
                <a:cubicBezTo>
                  <a:pt x="141518" y="347202"/>
                  <a:pt x="194353" y="347202"/>
                  <a:pt x="243408" y="347202"/>
                </a:cubicBezTo>
                <a:cubicBezTo>
                  <a:pt x="267941" y="347202"/>
                  <a:pt x="288695" y="347202"/>
                  <a:pt x="296243" y="347202"/>
                </a:cubicBezTo>
                <a:cubicBezTo>
                  <a:pt x="311327" y="347202"/>
                  <a:pt x="320776" y="339650"/>
                  <a:pt x="324544" y="333989"/>
                </a:cubicBezTo>
                <a:cubicBezTo>
                  <a:pt x="332081" y="324557"/>
                  <a:pt x="332081" y="311354"/>
                  <a:pt x="330192" y="303802"/>
                </a:cubicBezTo>
                <a:cubicBezTo>
                  <a:pt x="341519" y="294370"/>
                  <a:pt x="341519" y="277386"/>
                  <a:pt x="341519" y="269834"/>
                </a:cubicBezTo>
                <a:cubicBezTo>
                  <a:pt x="343408" y="264173"/>
                  <a:pt x="341519" y="260402"/>
                  <a:pt x="339629" y="254741"/>
                </a:cubicBezTo>
                <a:cubicBezTo>
                  <a:pt x="345287" y="250959"/>
                  <a:pt x="350956" y="239647"/>
                  <a:pt x="350956" y="226444"/>
                </a:cubicBezTo>
                <a:cubicBezTo>
                  <a:pt x="352846" y="216980"/>
                  <a:pt x="349066" y="207559"/>
                  <a:pt x="345287" y="203778"/>
                </a:cubicBezTo>
                <a:lnTo>
                  <a:pt x="345287" y="203778"/>
                </a:lnTo>
                <a:close/>
                <a:moveTo>
                  <a:pt x="98121" y="330208"/>
                </a:moveTo>
                <a:cubicBezTo>
                  <a:pt x="98121" y="332088"/>
                  <a:pt x="98121" y="332088"/>
                  <a:pt x="96232" y="332088"/>
                </a:cubicBezTo>
                <a:cubicBezTo>
                  <a:pt x="16985" y="332088"/>
                  <a:pt x="16985" y="332088"/>
                  <a:pt x="16985" y="332088"/>
                </a:cubicBezTo>
                <a:cubicBezTo>
                  <a:pt x="16985" y="332088"/>
                  <a:pt x="15096" y="332088"/>
                  <a:pt x="15096" y="330208"/>
                </a:cubicBezTo>
                <a:cubicBezTo>
                  <a:pt x="15096" y="175481"/>
                  <a:pt x="15096" y="175481"/>
                  <a:pt x="15096" y="175481"/>
                </a:cubicBezTo>
                <a:lnTo>
                  <a:pt x="16985" y="173591"/>
                </a:lnTo>
                <a:cubicBezTo>
                  <a:pt x="96232" y="173591"/>
                  <a:pt x="96232" y="173591"/>
                  <a:pt x="96232" y="173591"/>
                </a:cubicBezTo>
                <a:cubicBezTo>
                  <a:pt x="98121" y="173591"/>
                  <a:pt x="98121" y="175481"/>
                  <a:pt x="98121" y="175481"/>
                </a:cubicBezTo>
                <a:lnTo>
                  <a:pt x="98121" y="330208"/>
                </a:lnTo>
                <a:lnTo>
                  <a:pt x="98121" y="330208"/>
                </a:lnTo>
                <a:lnTo>
                  <a:pt x="98121" y="330208"/>
                </a:lnTo>
                <a:close/>
                <a:moveTo>
                  <a:pt x="332081" y="196236"/>
                </a:moveTo>
                <a:cubicBezTo>
                  <a:pt x="324544" y="201887"/>
                  <a:pt x="324544" y="201887"/>
                  <a:pt x="324544" y="201887"/>
                </a:cubicBezTo>
                <a:cubicBezTo>
                  <a:pt x="330192" y="207548"/>
                  <a:pt x="330192" y="207548"/>
                  <a:pt x="330192" y="207548"/>
                </a:cubicBezTo>
                <a:cubicBezTo>
                  <a:pt x="332081" y="209439"/>
                  <a:pt x="337739" y="215100"/>
                  <a:pt x="335850" y="226423"/>
                </a:cubicBezTo>
                <a:cubicBezTo>
                  <a:pt x="335850" y="239626"/>
                  <a:pt x="326412" y="247167"/>
                  <a:pt x="326412" y="247167"/>
                </a:cubicBezTo>
                <a:cubicBezTo>
                  <a:pt x="315085" y="250949"/>
                  <a:pt x="315085" y="250949"/>
                  <a:pt x="315085" y="250949"/>
                </a:cubicBezTo>
                <a:cubicBezTo>
                  <a:pt x="324533" y="258501"/>
                  <a:pt x="324533" y="258501"/>
                  <a:pt x="324533" y="258501"/>
                </a:cubicBezTo>
                <a:cubicBezTo>
                  <a:pt x="324533" y="260391"/>
                  <a:pt x="328302" y="264151"/>
                  <a:pt x="326412" y="271703"/>
                </a:cubicBezTo>
                <a:cubicBezTo>
                  <a:pt x="326412" y="277365"/>
                  <a:pt x="324533" y="290578"/>
                  <a:pt x="316986" y="294349"/>
                </a:cubicBezTo>
                <a:cubicBezTo>
                  <a:pt x="309438" y="298119"/>
                  <a:pt x="309438" y="298119"/>
                  <a:pt x="309438" y="298119"/>
                </a:cubicBezTo>
                <a:cubicBezTo>
                  <a:pt x="315085" y="303781"/>
                  <a:pt x="315085" y="303781"/>
                  <a:pt x="315085" y="303781"/>
                </a:cubicBezTo>
                <a:cubicBezTo>
                  <a:pt x="316986" y="307562"/>
                  <a:pt x="316986" y="318874"/>
                  <a:pt x="311306" y="326426"/>
                </a:cubicBezTo>
                <a:cubicBezTo>
                  <a:pt x="309427" y="330208"/>
                  <a:pt x="303758" y="332077"/>
                  <a:pt x="296221" y="332077"/>
                </a:cubicBezTo>
                <a:cubicBezTo>
                  <a:pt x="271688" y="332077"/>
                  <a:pt x="158482" y="332077"/>
                  <a:pt x="143397" y="332077"/>
                </a:cubicBezTo>
                <a:cubicBezTo>
                  <a:pt x="137728" y="330197"/>
                  <a:pt x="133949" y="328306"/>
                  <a:pt x="132070" y="326426"/>
                </a:cubicBezTo>
                <a:cubicBezTo>
                  <a:pt x="130170" y="324536"/>
                  <a:pt x="126412" y="315093"/>
                  <a:pt x="113195" y="315093"/>
                </a:cubicBezTo>
                <a:cubicBezTo>
                  <a:pt x="113195" y="188673"/>
                  <a:pt x="113195" y="188673"/>
                  <a:pt x="113195" y="188673"/>
                </a:cubicBezTo>
                <a:cubicBezTo>
                  <a:pt x="120743" y="188673"/>
                  <a:pt x="133938" y="188673"/>
                  <a:pt x="133938" y="188673"/>
                </a:cubicBezTo>
                <a:cubicBezTo>
                  <a:pt x="135839" y="188673"/>
                  <a:pt x="135839" y="188673"/>
                  <a:pt x="135839" y="188673"/>
                </a:cubicBezTo>
                <a:cubicBezTo>
                  <a:pt x="139618" y="186783"/>
                  <a:pt x="139618" y="186783"/>
                  <a:pt x="139618" y="186783"/>
                </a:cubicBezTo>
                <a:cubicBezTo>
                  <a:pt x="139618" y="186783"/>
                  <a:pt x="160361" y="166028"/>
                  <a:pt x="167909" y="150945"/>
                </a:cubicBezTo>
                <a:cubicBezTo>
                  <a:pt x="175457" y="135841"/>
                  <a:pt x="181115" y="118857"/>
                  <a:pt x="188663" y="115097"/>
                </a:cubicBezTo>
                <a:cubicBezTo>
                  <a:pt x="188663" y="113206"/>
                  <a:pt x="190552" y="113206"/>
                  <a:pt x="190552" y="111316"/>
                </a:cubicBezTo>
                <a:cubicBezTo>
                  <a:pt x="203758" y="101873"/>
                  <a:pt x="233939" y="71686"/>
                  <a:pt x="239607" y="35849"/>
                </a:cubicBezTo>
                <a:cubicBezTo>
                  <a:pt x="239607" y="26406"/>
                  <a:pt x="241497" y="22635"/>
                  <a:pt x="245266" y="18864"/>
                </a:cubicBezTo>
                <a:cubicBezTo>
                  <a:pt x="249045" y="16963"/>
                  <a:pt x="252813" y="18864"/>
                  <a:pt x="254703" y="18864"/>
                </a:cubicBezTo>
                <a:cubicBezTo>
                  <a:pt x="258482" y="22635"/>
                  <a:pt x="277346" y="41499"/>
                  <a:pt x="269799" y="66035"/>
                </a:cubicBezTo>
                <a:cubicBezTo>
                  <a:pt x="258472" y="96222"/>
                  <a:pt x="243376" y="115097"/>
                  <a:pt x="243376" y="115097"/>
                </a:cubicBezTo>
                <a:cubicBezTo>
                  <a:pt x="239597" y="120748"/>
                  <a:pt x="233939" y="132070"/>
                  <a:pt x="241486" y="143393"/>
                </a:cubicBezTo>
                <a:cubicBezTo>
                  <a:pt x="245266" y="149044"/>
                  <a:pt x="250924" y="149044"/>
                  <a:pt x="254692" y="149044"/>
                </a:cubicBezTo>
                <a:cubicBezTo>
                  <a:pt x="305637" y="149044"/>
                  <a:pt x="305637" y="149044"/>
                  <a:pt x="305637" y="149044"/>
                </a:cubicBezTo>
                <a:cubicBezTo>
                  <a:pt x="307516" y="149044"/>
                  <a:pt x="339597" y="152825"/>
                  <a:pt x="339597" y="179241"/>
                </a:cubicBezTo>
                <a:cubicBezTo>
                  <a:pt x="339629" y="190575"/>
                  <a:pt x="332081" y="196236"/>
                  <a:pt x="332081" y="196236"/>
                </a:cubicBezTo>
              </a:path>
            </a:pathLst>
          </a:custGeom>
          <a:solidFill>
            <a:srgbClr val="FFFFFF"/>
          </a:solidFill>
        </p:spPr>
        <p:txBody>
          <a:bodyPr lIns="127000" rIns="127000" rtlCol="0" anchor="ctr"/>
          <a:lstStyle/>
          <a:p>
            <a:pPr algn="l"/>
            <a:endParaRPr lang="en-US" sz="1100"/>
          </a:p>
        </p:txBody>
      </p:sp>
      <p:sp>
        <p:nvSpPr>
          <p:cNvPr id="16" name="Freeform 39"/>
          <p:cNvSpPr/>
          <p:nvPr/>
        </p:nvSpPr>
        <p:spPr>
          <a:xfrm>
            <a:off x="1682054" y="3138071"/>
            <a:ext cx="316804" cy="316609"/>
          </a:xfrm>
          <a:custGeom>
            <a:avLst/>
            <a:gdLst/>
            <a:ahLst/>
            <a:cxnLst/>
            <a:rect l="l" t="t" r="r" b="b"/>
            <a:pathLst>
              <a:path w="316804" h="316609">
                <a:moveTo>
                  <a:pt x="158397" y="316609"/>
                </a:moveTo>
                <a:cubicBezTo>
                  <a:pt x="71656" y="316609"/>
                  <a:pt x="0" y="246889"/>
                  <a:pt x="0" y="158305"/>
                </a:cubicBezTo>
                <a:cubicBezTo>
                  <a:pt x="0" y="71611"/>
                  <a:pt x="71656" y="0"/>
                  <a:pt x="158397" y="0"/>
                </a:cubicBezTo>
                <a:cubicBezTo>
                  <a:pt x="245148" y="0"/>
                  <a:pt x="316804" y="71611"/>
                  <a:pt x="316804" y="158305"/>
                </a:cubicBezTo>
                <a:cubicBezTo>
                  <a:pt x="316804" y="246878"/>
                  <a:pt x="245148" y="316609"/>
                  <a:pt x="158397" y="316609"/>
                </a:cubicBezTo>
                <a:lnTo>
                  <a:pt x="158397" y="316609"/>
                </a:lnTo>
                <a:close/>
                <a:moveTo>
                  <a:pt x="158397" y="11301"/>
                </a:moveTo>
                <a:cubicBezTo>
                  <a:pt x="77314" y="11301"/>
                  <a:pt x="11316" y="77262"/>
                  <a:pt x="11316" y="158305"/>
                </a:cubicBezTo>
                <a:cubicBezTo>
                  <a:pt x="11316" y="239348"/>
                  <a:pt x="77325" y="305308"/>
                  <a:pt x="158397" y="305308"/>
                </a:cubicBezTo>
                <a:cubicBezTo>
                  <a:pt x="239490" y="305308"/>
                  <a:pt x="305477" y="239348"/>
                  <a:pt x="305477" y="158305"/>
                </a:cubicBezTo>
                <a:cubicBezTo>
                  <a:pt x="305477" y="77262"/>
                  <a:pt x="239490" y="11301"/>
                  <a:pt x="158397" y="11301"/>
                </a:cubicBezTo>
              </a:path>
            </a:pathLst>
          </a:custGeom>
          <a:solidFill>
            <a:srgbClr val="FFFFFF"/>
          </a:solidFill>
        </p:spPr>
        <p:txBody>
          <a:bodyPr lIns="127000" rIns="127000" rtlCol="0" anchor="ctr"/>
          <a:lstStyle/>
          <a:p>
            <a:pPr algn="l"/>
            <a:endParaRPr lang="en-US" sz="1100"/>
          </a:p>
        </p:txBody>
      </p:sp>
      <p:sp>
        <p:nvSpPr>
          <p:cNvPr id="18" name="Freeform 41"/>
          <p:cNvSpPr/>
          <p:nvPr/>
        </p:nvSpPr>
        <p:spPr>
          <a:xfrm>
            <a:off x="1707454" y="4090571"/>
            <a:ext cx="333928" cy="333743"/>
          </a:xfrm>
          <a:custGeom>
            <a:avLst/>
            <a:gdLst/>
            <a:ahLst/>
            <a:cxnLst/>
            <a:rect l="l" t="t" r="r" b="b"/>
            <a:pathLst>
              <a:path w="333928" h="333743">
                <a:moveTo>
                  <a:pt x="166019" y="333743"/>
                </a:moveTo>
                <a:cubicBezTo>
                  <a:pt x="122633" y="333743"/>
                  <a:pt x="81125" y="316759"/>
                  <a:pt x="49045" y="284713"/>
                </a:cubicBezTo>
                <a:cubicBezTo>
                  <a:pt x="18864" y="254548"/>
                  <a:pt x="0" y="213060"/>
                  <a:pt x="0" y="167812"/>
                </a:cubicBezTo>
                <a:cubicBezTo>
                  <a:pt x="0" y="124443"/>
                  <a:pt x="16975" y="81075"/>
                  <a:pt x="49045" y="50910"/>
                </a:cubicBezTo>
                <a:cubicBezTo>
                  <a:pt x="79236" y="18853"/>
                  <a:pt x="120743" y="1880"/>
                  <a:pt x="166019" y="0"/>
                </a:cubicBezTo>
                <a:cubicBezTo>
                  <a:pt x="258461" y="0"/>
                  <a:pt x="332038" y="75424"/>
                  <a:pt x="333928" y="165921"/>
                </a:cubicBezTo>
                <a:cubicBezTo>
                  <a:pt x="322601" y="165921"/>
                  <a:pt x="322601" y="165921"/>
                  <a:pt x="322601" y="165921"/>
                </a:cubicBezTo>
                <a:cubicBezTo>
                  <a:pt x="320711" y="81075"/>
                  <a:pt x="250913" y="11301"/>
                  <a:pt x="166019" y="11301"/>
                </a:cubicBezTo>
                <a:cubicBezTo>
                  <a:pt x="124512" y="13192"/>
                  <a:pt x="84883" y="28275"/>
                  <a:pt x="56592" y="58440"/>
                </a:cubicBezTo>
                <a:cubicBezTo>
                  <a:pt x="26412" y="86715"/>
                  <a:pt x="11316" y="126313"/>
                  <a:pt x="11316" y="167801"/>
                </a:cubicBezTo>
                <a:cubicBezTo>
                  <a:pt x="11316" y="209289"/>
                  <a:pt x="28302" y="248887"/>
                  <a:pt x="58482" y="277161"/>
                </a:cubicBezTo>
                <a:cubicBezTo>
                  <a:pt x="86784" y="305436"/>
                  <a:pt x="126401" y="322410"/>
                  <a:pt x="166019" y="322410"/>
                </a:cubicBezTo>
                <a:lnTo>
                  <a:pt x="167909" y="322410"/>
                </a:lnTo>
                <a:cubicBezTo>
                  <a:pt x="216964" y="322410"/>
                  <a:pt x="264130" y="297895"/>
                  <a:pt x="292421" y="256407"/>
                </a:cubicBezTo>
                <a:cubicBezTo>
                  <a:pt x="301858" y="263959"/>
                  <a:pt x="301858" y="263959"/>
                  <a:pt x="301858" y="263959"/>
                </a:cubicBezTo>
                <a:cubicBezTo>
                  <a:pt x="271667" y="307327"/>
                  <a:pt x="220733" y="333722"/>
                  <a:pt x="167909" y="333722"/>
                </a:cubicBezTo>
                <a:cubicBezTo>
                  <a:pt x="167909" y="333743"/>
                  <a:pt x="167909" y="333743"/>
                  <a:pt x="166019" y="333743"/>
                </a:cubicBezTo>
              </a:path>
            </a:pathLst>
          </a:custGeom>
          <a:solidFill>
            <a:srgbClr val="FFFFFF"/>
          </a:solidFill>
        </p:spPr>
        <p:txBody>
          <a:bodyPr lIns="127000" rIns="127000" rtlCol="0" anchor="ctr"/>
          <a:lstStyle/>
          <a:p>
            <a:pPr algn="l"/>
            <a:endParaRPr lang="en-US" sz="1100"/>
          </a:p>
        </p:txBody>
      </p:sp>
      <p:sp>
        <p:nvSpPr>
          <p:cNvPr id="19" name="Freeform 47"/>
          <p:cNvSpPr/>
          <p:nvPr/>
        </p:nvSpPr>
        <p:spPr>
          <a:xfrm>
            <a:off x="1710232" y="5055771"/>
            <a:ext cx="299670" cy="283613"/>
          </a:xfrm>
          <a:custGeom>
            <a:avLst/>
            <a:gdLst/>
            <a:ahLst/>
            <a:cxnLst/>
            <a:rect l="l" t="t" r="r" b="b"/>
            <a:pathLst>
              <a:path w="299670" h="283613">
                <a:moveTo>
                  <a:pt x="239383" y="7563"/>
                </a:moveTo>
                <a:cubicBezTo>
                  <a:pt x="248810" y="7563"/>
                  <a:pt x="256336" y="9453"/>
                  <a:pt x="263884" y="11344"/>
                </a:cubicBezTo>
                <a:cubicBezTo>
                  <a:pt x="231836" y="24579"/>
                  <a:pt x="231836" y="24579"/>
                  <a:pt x="231836" y="24579"/>
                </a:cubicBezTo>
                <a:cubicBezTo>
                  <a:pt x="228067" y="26480"/>
                  <a:pt x="228067" y="26480"/>
                  <a:pt x="228067" y="26480"/>
                </a:cubicBezTo>
                <a:cubicBezTo>
                  <a:pt x="228067" y="30262"/>
                  <a:pt x="228067" y="30262"/>
                  <a:pt x="228067" y="30262"/>
                </a:cubicBezTo>
                <a:cubicBezTo>
                  <a:pt x="226177" y="43496"/>
                  <a:pt x="226177" y="43496"/>
                  <a:pt x="226177" y="43496"/>
                </a:cubicBezTo>
                <a:cubicBezTo>
                  <a:pt x="226177" y="45387"/>
                  <a:pt x="226177" y="45387"/>
                  <a:pt x="226177" y="45387"/>
                </a:cubicBezTo>
                <a:cubicBezTo>
                  <a:pt x="226177" y="47278"/>
                  <a:pt x="226177" y="47278"/>
                  <a:pt x="226177" y="47278"/>
                </a:cubicBezTo>
                <a:cubicBezTo>
                  <a:pt x="237494" y="73758"/>
                  <a:pt x="237494" y="73758"/>
                  <a:pt x="237494" y="73758"/>
                </a:cubicBezTo>
                <a:cubicBezTo>
                  <a:pt x="241262" y="81321"/>
                  <a:pt x="241262" y="81321"/>
                  <a:pt x="241262" y="81321"/>
                </a:cubicBezTo>
                <a:cubicBezTo>
                  <a:pt x="246920" y="77539"/>
                  <a:pt x="246920" y="77539"/>
                  <a:pt x="246920" y="77539"/>
                </a:cubicBezTo>
                <a:cubicBezTo>
                  <a:pt x="286496" y="60513"/>
                  <a:pt x="286496" y="60513"/>
                  <a:pt x="286496" y="60513"/>
                </a:cubicBezTo>
                <a:cubicBezTo>
                  <a:pt x="278958" y="71867"/>
                  <a:pt x="269532" y="86993"/>
                  <a:pt x="254458" y="94556"/>
                </a:cubicBezTo>
                <a:cubicBezTo>
                  <a:pt x="248810" y="98337"/>
                  <a:pt x="248810" y="98337"/>
                  <a:pt x="248810" y="98337"/>
                </a:cubicBezTo>
                <a:cubicBezTo>
                  <a:pt x="250689" y="105900"/>
                  <a:pt x="250689" y="105900"/>
                  <a:pt x="250689" y="105900"/>
                </a:cubicBezTo>
                <a:cubicBezTo>
                  <a:pt x="260116" y="128599"/>
                  <a:pt x="260116" y="128599"/>
                  <a:pt x="260116" y="128599"/>
                </a:cubicBezTo>
                <a:cubicBezTo>
                  <a:pt x="237504" y="130489"/>
                  <a:pt x="184723" y="139943"/>
                  <a:pt x="169649" y="156948"/>
                </a:cubicBezTo>
                <a:cubicBezTo>
                  <a:pt x="62219" y="268498"/>
                  <a:pt x="62219" y="268498"/>
                  <a:pt x="62219" y="268498"/>
                </a:cubicBezTo>
                <a:cubicBezTo>
                  <a:pt x="62219" y="268498"/>
                  <a:pt x="52792" y="276072"/>
                  <a:pt x="43365" y="276072"/>
                </a:cubicBezTo>
                <a:cubicBezTo>
                  <a:pt x="37718" y="276072"/>
                  <a:pt x="32059" y="272290"/>
                  <a:pt x="28291" y="268498"/>
                </a:cubicBezTo>
                <a:cubicBezTo>
                  <a:pt x="13217" y="253373"/>
                  <a:pt x="24512" y="236357"/>
                  <a:pt x="28291" y="232575"/>
                </a:cubicBezTo>
                <a:cubicBezTo>
                  <a:pt x="150806" y="134260"/>
                  <a:pt x="150806" y="134260"/>
                  <a:pt x="150806" y="134260"/>
                </a:cubicBezTo>
                <a:cubicBezTo>
                  <a:pt x="150806" y="132369"/>
                  <a:pt x="150806" y="132369"/>
                  <a:pt x="150806" y="132369"/>
                </a:cubicBezTo>
                <a:cubicBezTo>
                  <a:pt x="175307" y="109681"/>
                  <a:pt x="184734" y="68075"/>
                  <a:pt x="192271" y="43507"/>
                </a:cubicBezTo>
                <a:cubicBezTo>
                  <a:pt x="194161" y="35944"/>
                  <a:pt x="194161" y="32152"/>
                  <a:pt x="196050" y="28382"/>
                </a:cubicBezTo>
                <a:cubicBezTo>
                  <a:pt x="199819" y="13245"/>
                  <a:pt x="201698" y="13245"/>
                  <a:pt x="228088" y="7584"/>
                </a:cubicBezTo>
                <a:cubicBezTo>
                  <a:pt x="229978" y="7584"/>
                  <a:pt x="229978" y="7584"/>
                  <a:pt x="229978" y="7584"/>
                </a:cubicBezTo>
                <a:cubicBezTo>
                  <a:pt x="233725" y="7563"/>
                  <a:pt x="235615" y="7563"/>
                  <a:pt x="239383" y="7563"/>
                </a:cubicBezTo>
                <a:lnTo>
                  <a:pt x="239383" y="7563"/>
                </a:lnTo>
                <a:close/>
                <a:moveTo>
                  <a:pt x="45255" y="268488"/>
                </a:moveTo>
                <a:cubicBezTo>
                  <a:pt x="50902" y="268488"/>
                  <a:pt x="56571" y="266597"/>
                  <a:pt x="58439" y="262826"/>
                </a:cubicBezTo>
                <a:cubicBezTo>
                  <a:pt x="65987" y="255264"/>
                  <a:pt x="65987" y="243909"/>
                  <a:pt x="58439" y="236346"/>
                </a:cubicBezTo>
                <a:cubicBezTo>
                  <a:pt x="56560" y="232565"/>
                  <a:pt x="50902" y="230674"/>
                  <a:pt x="45255" y="230674"/>
                </a:cubicBezTo>
                <a:cubicBezTo>
                  <a:pt x="41486" y="230674"/>
                  <a:pt x="35828" y="232565"/>
                  <a:pt x="32070" y="236346"/>
                </a:cubicBezTo>
                <a:cubicBezTo>
                  <a:pt x="24522" y="243909"/>
                  <a:pt x="24522" y="255264"/>
                  <a:pt x="32070" y="262826"/>
                </a:cubicBezTo>
                <a:cubicBezTo>
                  <a:pt x="35828" y="266597"/>
                  <a:pt x="41486" y="268488"/>
                  <a:pt x="45255" y="268488"/>
                </a:cubicBezTo>
                <a:lnTo>
                  <a:pt x="45255" y="268488"/>
                </a:lnTo>
                <a:close/>
                <a:moveTo>
                  <a:pt x="239383" y="0"/>
                </a:moveTo>
                <a:cubicBezTo>
                  <a:pt x="235604" y="0"/>
                  <a:pt x="231836" y="0"/>
                  <a:pt x="228067" y="0"/>
                </a:cubicBezTo>
                <a:cubicBezTo>
                  <a:pt x="199797" y="5672"/>
                  <a:pt x="194139" y="7563"/>
                  <a:pt x="188481" y="24579"/>
                </a:cubicBezTo>
                <a:cubicBezTo>
                  <a:pt x="182834" y="43496"/>
                  <a:pt x="175297" y="100206"/>
                  <a:pt x="145127" y="128577"/>
                </a:cubicBezTo>
                <a:cubicBezTo>
                  <a:pt x="22622" y="226893"/>
                  <a:pt x="22622" y="226893"/>
                  <a:pt x="22622" y="226893"/>
                </a:cubicBezTo>
                <a:cubicBezTo>
                  <a:pt x="22622" y="226893"/>
                  <a:pt x="0" y="251472"/>
                  <a:pt x="22622" y="274160"/>
                </a:cubicBezTo>
                <a:cubicBezTo>
                  <a:pt x="30159" y="279832"/>
                  <a:pt x="37696" y="283613"/>
                  <a:pt x="43344" y="283613"/>
                </a:cubicBezTo>
                <a:cubicBezTo>
                  <a:pt x="56539" y="283613"/>
                  <a:pt x="67845" y="274160"/>
                  <a:pt x="67845" y="274160"/>
                </a:cubicBezTo>
                <a:cubicBezTo>
                  <a:pt x="175275" y="160719"/>
                  <a:pt x="175275" y="160719"/>
                  <a:pt x="175275" y="160719"/>
                </a:cubicBezTo>
                <a:cubicBezTo>
                  <a:pt x="192239" y="143703"/>
                  <a:pt x="271400" y="134239"/>
                  <a:pt x="271400" y="134239"/>
                </a:cubicBezTo>
                <a:cubicBezTo>
                  <a:pt x="258215" y="102097"/>
                  <a:pt x="258215" y="102097"/>
                  <a:pt x="258215" y="102097"/>
                </a:cubicBezTo>
                <a:cubicBezTo>
                  <a:pt x="288364" y="86971"/>
                  <a:pt x="299670" y="47256"/>
                  <a:pt x="299670" y="47256"/>
                </a:cubicBezTo>
                <a:cubicBezTo>
                  <a:pt x="245020" y="69945"/>
                  <a:pt x="245020" y="69945"/>
                  <a:pt x="245020" y="69945"/>
                </a:cubicBezTo>
                <a:cubicBezTo>
                  <a:pt x="233704" y="45366"/>
                  <a:pt x="233704" y="45366"/>
                  <a:pt x="233704" y="45366"/>
                </a:cubicBezTo>
                <a:cubicBezTo>
                  <a:pt x="235593" y="32131"/>
                  <a:pt x="235593" y="32131"/>
                  <a:pt x="235593" y="32131"/>
                </a:cubicBezTo>
                <a:cubicBezTo>
                  <a:pt x="280827" y="11333"/>
                  <a:pt x="280827" y="11333"/>
                  <a:pt x="280827" y="11333"/>
                </a:cubicBezTo>
                <a:cubicBezTo>
                  <a:pt x="280827" y="11333"/>
                  <a:pt x="261995" y="0"/>
                  <a:pt x="239383" y="0"/>
                </a:cubicBezTo>
                <a:lnTo>
                  <a:pt x="239383" y="0"/>
                </a:lnTo>
                <a:close/>
                <a:moveTo>
                  <a:pt x="45255" y="260936"/>
                </a:moveTo>
                <a:cubicBezTo>
                  <a:pt x="43365" y="260936"/>
                  <a:pt x="39607" y="260936"/>
                  <a:pt x="37718" y="257154"/>
                </a:cubicBezTo>
                <a:cubicBezTo>
                  <a:pt x="32070" y="253373"/>
                  <a:pt x="32070" y="245810"/>
                  <a:pt x="37718" y="242029"/>
                </a:cubicBezTo>
                <a:cubicBezTo>
                  <a:pt x="39607" y="240138"/>
                  <a:pt x="43365" y="238248"/>
                  <a:pt x="45255" y="238248"/>
                </a:cubicBezTo>
                <a:cubicBezTo>
                  <a:pt x="49023" y="238248"/>
                  <a:pt x="50902" y="240149"/>
                  <a:pt x="54681" y="242029"/>
                </a:cubicBezTo>
                <a:cubicBezTo>
                  <a:pt x="58450" y="245810"/>
                  <a:pt x="58450" y="253373"/>
                  <a:pt x="54681" y="257154"/>
                </a:cubicBezTo>
                <a:cubicBezTo>
                  <a:pt x="50902" y="260936"/>
                  <a:pt x="49013" y="260936"/>
                  <a:pt x="45255" y="260936"/>
                </a:cubicBezTo>
              </a:path>
            </a:pathLst>
          </a:custGeom>
          <a:solidFill>
            <a:srgbClr val="FFFFFF"/>
          </a:solidFill>
        </p:spPr>
        <p:txBody>
          <a:bodyPr lIns="127000" rIns="127000" rtlCol="0" anchor="ctr"/>
          <a:lstStyle/>
          <a:p>
            <a:pPr algn="l"/>
            <a:endParaRPr lang="en-US" sz="1100"/>
          </a:p>
        </p:txBody>
      </p:sp>
    </p:spTree>
    <p:extLst>
      <p:ext uri="{BB962C8B-B14F-4D97-AF65-F5344CB8AC3E}">
        <p14:creationId xmlns:p14="http://schemas.microsoft.com/office/powerpoint/2010/main" val="10047143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4" name="文本框 11"/>
          <p:cNvSpPr txBox="1"/>
          <p:nvPr/>
        </p:nvSpPr>
        <p:spPr>
          <a:xfrm>
            <a:off x="1337256" y="279504"/>
            <a:ext cx="556113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smtClean="0">
                <a:solidFill>
                  <a:srgbClr val="003366"/>
                </a:solidFill>
                <a:latin typeface="黑体" panose="02010609060101010101" pitchFamily="49" charset="-122"/>
                <a:ea typeface="黑体" panose="02010609060101010101" pitchFamily="49" charset="-122"/>
                <a:cs typeface="+mj-cs"/>
              </a:rPr>
              <a:t>五、 市场定位的方法</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450" y="1319667"/>
            <a:ext cx="4991100"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508585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r="3659" b="14709"/>
          <a:stretch/>
        </p:blipFill>
        <p:spPr>
          <a:xfrm flipH="1">
            <a:off x="0" y="0"/>
            <a:ext cx="5649766" cy="6858000"/>
          </a:xfrm>
          <a:prstGeom prst="rect">
            <a:avLst/>
          </a:prstGeom>
        </p:spPr>
      </p:pic>
      <p:sp>
        <p:nvSpPr>
          <p:cNvPr id="3" name="文本框 2"/>
          <p:cNvSpPr txBox="1"/>
          <p:nvPr/>
        </p:nvSpPr>
        <p:spPr>
          <a:xfrm>
            <a:off x="4744014" y="2413337"/>
            <a:ext cx="2363147" cy="1015663"/>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smtClean="0">
                <a:ln>
                  <a:noFill/>
                </a:ln>
                <a:gradFill>
                  <a:gsLst>
                    <a:gs pos="0">
                      <a:srgbClr val="00D1FE">
                        <a:alpha val="95000"/>
                      </a:srgbClr>
                    </a:gs>
                    <a:gs pos="100000">
                      <a:srgbClr val="397CD5">
                        <a:alpha val="95000"/>
                      </a:srgbClr>
                    </a:gs>
                  </a:gsLst>
                  <a:lin ang="2700000" scaled="1"/>
                </a:gradFill>
                <a:effectLst/>
                <a:uLnTx/>
                <a:uFillTx/>
                <a:latin typeface="Arial"/>
                <a:ea typeface="微软雅黑"/>
              </a:rPr>
              <a:t>小   结</a:t>
            </a:r>
            <a:endParaRPr kumimoji="0" lang="zh-CN" altLang="en-US"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a:ea typeface="微软雅黑"/>
            </a:endParaRPr>
          </a:p>
        </p:txBody>
      </p:sp>
      <p:sp>
        <p:nvSpPr>
          <p:cNvPr id="5" name="文本框 4"/>
          <p:cNvSpPr txBox="1"/>
          <p:nvPr/>
        </p:nvSpPr>
        <p:spPr>
          <a:xfrm>
            <a:off x="3815298" y="3531477"/>
            <a:ext cx="4476307" cy="523220"/>
          </a:xfrm>
          <a:prstGeom prst="rect">
            <a:avLst/>
          </a:prstGeom>
          <a:noFill/>
        </p:spPr>
        <p:txBody>
          <a:bodyPr wrap="square" rtlCol="0">
            <a:spAutoFit/>
            <a:scene3d>
              <a:camera prst="orthographicFront"/>
              <a:lightRig rig="threePt" dir="t"/>
            </a:scene3d>
            <a:sp3d contourW="12700"/>
          </a:bodyPr>
          <a:lstStyle/>
          <a:p>
            <a:pPr lvl="0" algn="ctr">
              <a:defRPr/>
            </a:pPr>
            <a:r>
              <a:rPr lang="zh-CN" altLang="en-US" sz="2800" b="1" dirty="0">
                <a:solidFill>
                  <a:schemeClr val="tx1">
                    <a:lumMod val="65000"/>
                    <a:lumOff val="35000"/>
                  </a:schemeClr>
                </a:solidFill>
              </a:rPr>
              <a:t>目标</a:t>
            </a:r>
            <a:r>
              <a:rPr lang="zh-CN" altLang="en-US" sz="2800" b="1" dirty="0" smtClean="0">
                <a:solidFill>
                  <a:schemeClr val="tx1">
                    <a:lumMod val="65000"/>
                    <a:lumOff val="35000"/>
                  </a:schemeClr>
                </a:solidFill>
              </a:rPr>
              <a:t>营销战略</a:t>
            </a:r>
            <a:endParaRPr lang="zh-CN" altLang="en-US" sz="2800" b="1" dirty="0">
              <a:solidFill>
                <a:schemeClr val="tx1">
                  <a:lumMod val="65000"/>
                  <a:lumOff val="35000"/>
                </a:schemeClr>
              </a:solidFill>
            </a:endParaRPr>
          </a:p>
        </p:txBody>
      </p:sp>
      <p:pic>
        <p:nvPicPr>
          <p:cNvPr id="8" name="图片 7">
            <a:extLst>
              <a:ext uri="{FF2B5EF4-FFF2-40B4-BE49-F238E27FC236}">
                <a16:creationId xmlns:a16="http://schemas.microsoft.com/office/drawing/2014/main" xmlns="" id="{95FBB0F4-227F-42D1-B6D7-02C2B986BE65}"/>
              </a:ext>
            </a:extLst>
          </p:cNvPr>
          <p:cNvPicPr>
            <a:picLocks noChangeAspect="1"/>
          </p:cNvPicPr>
          <p:nvPr/>
        </p:nvPicPr>
        <p:blipFill rotWithShape="1">
          <a:blip r:embed="rId4">
            <a:extLst>
              <a:ext uri="{28A0092B-C50C-407E-A947-70E740481C1C}">
                <a14:useLocalDpi xmlns:a14="http://schemas.microsoft.com/office/drawing/2010/main" val="0"/>
              </a:ext>
            </a:extLst>
          </a:blip>
          <a:srcRect l="15976" r="36502"/>
          <a:stretch/>
        </p:blipFill>
        <p:spPr>
          <a:xfrm flipH="1">
            <a:off x="7712242" y="0"/>
            <a:ext cx="4479758" cy="6858000"/>
          </a:xfrm>
          <a:prstGeom prst="rect">
            <a:avLst/>
          </a:prstGeom>
          <a:effectLst/>
        </p:spPr>
      </p:pic>
      <p:sp>
        <p:nvSpPr>
          <p:cNvPr id="9" name="矩形 8">
            <a:extLst>
              <a:ext uri="{FF2B5EF4-FFF2-40B4-BE49-F238E27FC236}">
                <a16:creationId xmlns:a16="http://schemas.microsoft.com/office/drawing/2014/main" xmlns="" id="{ECB55EEE-EE22-4D65-B93F-EE05BACB7E1E}"/>
              </a:ext>
            </a:extLst>
          </p:cNvPr>
          <p:cNvSpPr/>
          <p:nvPr/>
        </p:nvSpPr>
        <p:spPr>
          <a:xfrm>
            <a:off x="7357701" y="-49924"/>
            <a:ext cx="4896304" cy="6858000"/>
          </a:xfrm>
          <a:prstGeom prst="rect">
            <a:avLst/>
          </a:prstGeom>
          <a:gradFill>
            <a:gsLst>
              <a:gs pos="0">
                <a:schemeClr val="bg1"/>
              </a:gs>
              <a:gs pos="100000">
                <a:schemeClr val="bg1">
                  <a:alpha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40899260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225496" y="401424"/>
            <a:ext cx="2242922" cy="707886"/>
          </a:xfrm>
          <a:prstGeom prst="rect">
            <a:avLst/>
          </a:prstGeom>
          <a:noFill/>
        </p:spPr>
        <p:txBody>
          <a:bodyPr wrap="none" rtlCol="0">
            <a:spAutoFit/>
          </a:bodyPr>
          <a:lstStyle/>
          <a:p>
            <a:pPr fontAlgn="base" latinLnBrk="1">
              <a:spcBef>
                <a:spcPct val="0"/>
              </a:spcBef>
              <a:spcAft>
                <a:spcPct val="0"/>
              </a:spcAft>
            </a:pPr>
            <a:r>
              <a:rPr kumimoji="1" lang="zh-CN" altLang="en-US" sz="4000" b="1" dirty="0">
                <a:solidFill>
                  <a:srgbClr val="003366"/>
                </a:solidFill>
                <a:latin typeface="黑体" panose="02010609060101010101" pitchFamily="49" charset="-122"/>
                <a:ea typeface="黑体" panose="02010609060101010101" pitchFamily="49" charset="-122"/>
                <a:cs typeface="+mj-cs"/>
              </a:rPr>
              <a:t>本章要点</a:t>
            </a:r>
          </a:p>
        </p:txBody>
      </p:sp>
      <p:pic>
        <p:nvPicPr>
          <p:cNvPr id="17" name="图片 16">
            <a:extLst>
              <a:ext uri="{FF2B5EF4-FFF2-40B4-BE49-F238E27FC236}">
                <a16:creationId xmlns="" xmlns:a16="http://schemas.microsoft.com/office/drawing/2014/main"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4" name="标题 3">
            <a:extLst>
              <a:ext uri="{FF2B5EF4-FFF2-40B4-BE49-F238E27FC236}">
                <a16:creationId xmlns="" xmlns:a16="http://schemas.microsoft.com/office/drawing/2014/main" id="{4C48A82D-F9DB-4960-8FAA-10E6BB8E12F1}"/>
              </a:ext>
            </a:extLst>
          </p:cNvPr>
          <p:cNvSpPr>
            <a:spLocks noGrp="1"/>
          </p:cNvSpPr>
          <p:nvPr>
            <p:ph type="title"/>
          </p:nvPr>
        </p:nvSpPr>
        <p:spPr>
          <a:xfrm>
            <a:off x="1225496" y="1458325"/>
            <a:ext cx="9819875" cy="4593336"/>
          </a:xfrm>
        </p:spPr>
        <p:txBody>
          <a:bodyPr/>
          <a:lstStyle/>
          <a:p>
            <a:pPr>
              <a:lnSpc>
                <a:spcPct val="135000"/>
              </a:lnSpc>
            </a:pPr>
            <a:r>
              <a:rPr lang="zh-CN" altLang="en-US" sz="3200" b="1" dirty="0" smtClean="0">
                <a:solidFill>
                  <a:schemeClr val="accent5">
                    <a:lumMod val="75000"/>
                  </a:schemeClr>
                </a:solidFill>
                <a:latin typeface="楷体" panose="02010609060101010101" pitchFamily="49" charset="-122"/>
                <a:ea typeface="楷体" panose="02010609060101010101" pitchFamily="49" charset="-122"/>
                <a:sym typeface="Wingdings"/>
              </a:rPr>
              <a:t></a:t>
            </a:r>
            <a:r>
              <a:rPr lang="zh-CN" altLang="en-US" sz="3200" b="1" dirty="0" smtClean="0">
                <a:solidFill>
                  <a:schemeClr val="accent5">
                    <a:lumMod val="75000"/>
                  </a:schemeClr>
                </a:solidFill>
                <a:latin typeface="楷体" panose="02010609060101010101" pitchFamily="49" charset="-122"/>
                <a:ea typeface="楷体" panose="02010609060101010101" pitchFamily="49" charset="-122"/>
              </a:rPr>
              <a:t>企业进行市场细分的主要方法</a:t>
            </a:r>
            <a:r>
              <a:rPr lang="en-US" altLang="zh-CN" sz="3200" b="1" dirty="0" smtClean="0">
                <a:solidFill>
                  <a:schemeClr val="accent5">
                    <a:lumMod val="75000"/>
                  </a:schemeClr>
                </a:solidFill>
                <a:latin typeface="楷体" panose="02010609060101010101" pitchFamily="49" charset="-122"/>
                <a:ea typeface="楷体" panose="02010609060101010101" pitchFamily="49" charset="-122"/>
              </a:rPr>
              <a:t/>
            </a:r>
            <a:br>
              <a:rPr lang="en-US" altLang="zh-CN" sz="3200" b="1" dirty="0" smtClean="0">
                <a:solidFill>
                  <a:schemeClr val="accent5">
                    <a:lumMod val="75000"/>
                  </a:schemeClr>
                </a:solidFill>
                <a:latin typeface="楷体" panose="02010609060101010101" pitchFamily="49" charset="-122"/>
                <a:ea typeface="楷体" panose="02010609060101010101" pitchFamily="49" charset="-122"/>
              </a:rPr>
            </a:br>
            <a:r>
              <a:rPr lang="en-US" altLang="zh-CN" sz="3200" b="1" dirty="0" smtClean="0">
                <a:solidFill>
                  <a:schemeClr val="accent5">
                    <a:lumMod val="75000"/>
                  </a:schemeClr>
                </a:solidFill>
                <a:latin typeface="楷体" panose="02010609060101010101" pitchFamily="49" charset="-122"/>
                <a:ea typeface="楷体" panose="02010609060101010101" pitchFamily="49" charset="-122"/>
                <a:sym typeface="Wingdings"/>
              </a:rPr>
              <a:t></a:t>
            </a:r>
            <a:r>
              <a:rPr lang="zh-CN" altLang="en-US" sz="3200" b="1" dirty="0" smtClean="0">
                <a:solidFill>
                  <a:schemeClr val="accent5">
                    <a:lumMod val="75000"/>
                  </a:schemeClr>
                </a:solidFill>
                <a:latin typeface="楷体" panose="02010609060101010101" pitchFamily="49" charset="-122"/>
                <a:ea typeface="楷体" panose="02010609060101010101" pitchFamily="49" charset="-122"/>
              </a:rPr>
              <a:t>企业选择目标市场的主要方法及其特点</a:t>
            </a:r>
            <a:r>
              <a:rPr lang="en-US" altLang="zh-CN" sz="3200" b="1" dirty="0" smtClean="0">
                <a:solidFill>
                  <a:schemeClr val="accent5">
                    <a:lumMod val="75000"/>
                  </a:schemeClr>
                </a:solidFill>
                <a:latin typeface="楷体" panose="02010609060101010101" pitchFamily="49" charset="-122"/>
                <a:ea typeface="楷体" panose="02010609060101010101" pitchFamily="49" charset="-122"/>
              </a:rPr>
              <a:t/>
            </a:r>
            <a:br>
              <a:rPr lang="en-US" altLang="zh-CN" sz="3200" b="1" dirty="0" smtClean="0">
                <a:solidFill>
                  <a:schemeClr val="accent5">
                    <a:lumMod val="75000"/>
                  </a:schemeClr>
                </a:solidFill>
                <a:latin typeface="楷体" panose="02010609060101010101" pitchFamily="49" charset="-122"/>
                <a:ea typeface="楷体" panose="02010609060101010101" pitchFamily="49" charset="-122"/>
              </a:rPr>
            </a:br>
            <a:r>
              <a:rPr lang="en-US" altLang="zh-CN" sz="3200" b="1" dirty="0">
                <a:solidFill>
                  <a:schemeClr val="accent5">
                    <a:lumMod val="75000"/>
                  </a:schemeClr>
                </a:solidFill>
                <a:latin typeface="楷体" panose="02010609060101010101" pitchFamily="49" charset="-122"/>
                <a:ea typeface="楷体" panose="02010609060101010101" pitchFamily="49" charset="-122"/>
                <a:sym typeface="Wingdings"/>
              </a:rPr>
              <a:t></a:t>
            </a:r>
            <a:r>
              <a:rPr lang="zh-CN" altLang="en-US" sz="3200" b="1" dirty="0" smtClean="0">
                <a:solidFill>
                  <a:schemeClr val="accent5">
                    <a:lumMod val="75000"/>
                  </a:schemeClr>
                </a:solidFill>
                <a:latin typeface="楷体" panose="02010609060101010101" pitchFamily="49" charset="-122"/>
                <a:ea typeface="楷体" panose="02010609060101010101" pitchFamily="49" charset="-122"/>
              </a:rPr>
              <a:t>企业进行市场定位的方法</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3787435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图片 83"/>
          <p:cNvPicPr>
            <a:picLocks noChangeAspect="1"/>
          </p:cNvPicPr>
          <p:nvPr/>
        </p:nvPicPr>
        <p:blipFill rotWithShape="1">
          <a:blip r:embed="rId3" cstate="print">
            <a:extLst>
              <a:ext uri="{28A0092B-C50C-407E-A947-70E740481C1C}">
                <a14:useLocalDpi xmlns:a14="http://schemas.microsoft.com/office/drawing/2010/main" val="0"/>
              </a:ext>
            </a:extLst>
          </a:blip>
          <a:srcRect t="3432" r="3996" b="15542"/>
          <a:stretch/>
        </p:blipFill>
        <p:spPr>
          <a:xfrm>
            <a:off x="0" y="247356"/>
            <a:ext cx="12192000" cy="6610644"/>
          </a:xfrm>
          <a:prstGeom prst="rect">
            <a:avLst/>
          </a:prstGeom>
        </p:spPr>
      </p:pic>
      <p:sp>
        <p:nvSpPr>
          <p:cNvPr id="15" name="矩形 14">
            <a:extLst>
              <a:ext uri="{FF2B5EF4-FFF2-40B4-BE49-F238E27FC236}">
                <a16:creationId xmlns:a16="http://schemas.microsoft.com/office/drawing/2014/main" xmlns="" id="{CBCE2F27-1948-4AAF-B7D2-B7B4F23C2784}"/>
              </a:ext>
            </a:extLst>
          </p:cNvPr>
          <p:cNvSpPr/>
          <p:nvPr/>
        </p:nvSpPr>
        <p:spPr>
          <a:xfrm>
            <a:off x="2902554" y="2753020"/>
            <a:ext cx="4485798" cy="1005019"/>
          </a:xfrm>
          <a:prstGeom prst="rect">
            <a:avLst/>
          </a:prstGeom>
        </p:spPr>
        <p:txBody>
          <a:bodyPr wrap="square">
            <a:spAutoFit/>
            <a:scene3d>
              <a:camera prst="orthographicFront"/>
              <a:lightRig rig="threePt" dir="t"/>
            </a:scene3d>
            <a:sp3d/>
          </a:bodyPr>
          <a:lstStyle/>
          <a:p>
            <a:pPr algn="r">
              <a:lnSpc>
                <a:spcPct val="120000"/>
              </a:lnSpc>
            </a:pPr>
            <a:r>
              <a:rPr lang="zh-CN" altLang="en-US" sz="5400" b="1" dirty="0">
                <a:solidFill>
                  <a:schemeClr val="accent2"/>
                </a:solidFill>
                <a:latin typeface="+mj-ea"/>
                <a:ea typeface="+mj-ea"/>
              </a:rPr>
              <a:t>感谢您的观看</a:t>
            </a:r>
          </a:p>
        </p:txBody>
      </p:sp>
      <p:pic>
        <p:nvPicPr>
          <p:cNvPr id="20" name="图片 19">
            <a:extLst>
              <a:ext uri="{FF2B5EF4-FFF2-40B4-BE49-F238E27FC236}">
                <a16:creationId xmlns:a16="http://schemas.microsoft.com/office/drawing/2014/main" xmlns="" id="{5B1277C4-1A39-4FBB-A5E9-033E9CF7F69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pic>
        <p:nvPicPr>
          <p:cNvPr id="21" name="图片 20">
            <a:extLst>
              <a:ext uri="{FF2B5EF4-FFF2-40B4-BE49-F238E27FC236}">
                <a16:creationId xmlns:a16="http://schemas.microsoft.com/office/drawing/2014/main" xmlns="" id="{0484E29D-BB70-4EF4-83E4-D6308DD34C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1265" y="247356"/>
            <a:ext cx="2400071" cy="605359"/>
          </a:xfrm>
          <a:prstGeom prst="rect">
            <a:avLst/>
          </a:prstGeom>
        </p:spPr>
      </p:pic>
      <p:sp>
        <p:nvSpPr>
          <p:cNvPr id="18" name="矩形 17">
            <a:extLst>
              <a:ext uri="{FF2B5EF4-FFF2-40B4-BE49-F238E27FC236}">
                <a16:creationId xmlns:a16="http://schemas.microsoft.com/office/drawing/2014/main" xmlns="" id="{D2809872-42D8-4915-9786-6A1D88EBF459}"/>
              </a:ext>
            </a:extLst>
          </p:cNvPr>
          <p:cNvSpPr/>
          <p:nvPr/>
        </p:nvSpPr>
        <p:spPr>
          <a:xfrm>
            <a:off x="2167128" y="3712464"/>
            <a:ext cx="5221224" cy="91440"/>
          </a:xfrm>
          <a:prstGeom prst="rect">
            <a:avLst/>
          </a:prstGeom>
          <a:solidFill>
            <a:srgbClr val="1D7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63996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750" fill="hold"/>
                                        <p:tgtEl>
                                          <p:spTgt spid="15"/>
                                        </p:tgtEl>
                                        <p:attrNameLst>
                                          <p:attrName>ppt_x</p:attrName>
                                        </p:attrNameLst>
                                      </p:cBhvr>
                                      <p:tavLst>
                                        <p:tav tm="0">
                                          <p:val>
                                            <p:strVal val="#ppt_x-#ppt_w/2"/>
                                          </p:val>
                                        </p:tav>
                                        <p:tav tm="100000">
                                          <p:val>
                                            <p:strVal val="#ppt_x"/>
                                          </p:val>
                                        </p:tav>
                                      </p:tavLst>
                                    </p:anim>
                                    <p:anim calcmode="lin" valueType="num">
                                      <p:cBhvr>
                                        <p:cTn id="8" dur="750" fill="hold"/>
                                        <p:tgtEl>
                                          <p:spTgt spid="15"/>
                                        </p:tgtEl>
                                        <p:attrNameLst>
                                          <p:attrName>ppt_y</p:attrName>
                                        </p:attrNameLst>
                                      </p:cBhvr>
                                      <p:tavLst>
                                        <p:tav tm="0">
                                          <p:val>
                                            <p:strVal val="#ppt_y"/>
                                          </p:val>
                                        </p:tav>
                                        <p:tav tm="100000">
                                          <p:val>
                                            <p:strVal val="#ppt_y"/>
                                          </p:val>
                                        </p:tav>
                                      </p:tavLst>
                                    </p:anim>
                                    <p:anim calcmode="lin" valueType="num">
                                      <p:cBhvr>
                                        <p:cTn id="9" dur="750" fill="hold"/>
                                        <p:tgtEl>
                                          <p:spTgt spid="15"/>
                                        </p:tgtEl>
                                        <p:attrNameLst>
                                          <p:attrName>ppt_w</p:attrName>
                                        </p:attrNameLst>
                                      </p:cBhvr>
                                      <p:tavLst>
                                        <p:tav tm="0">
                                          <p:val>
                                            <p:fltVal val="0"/>
                                          </p:val>
                                        </p:tav>
                                        <p:tav tm="100000">
                                          <p:val>
                                            <p:strVal val="#ppt_w"/>
                                          </p:val>
                                        </p:tav>
                                      </p:tavLst>
                                    </p:anim>
                                    <p:anim calcmode="lin" valueType="num">
                                      <p:cBhvr>
                                        <p:cTn id="10" dur="75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2242922" cy="707886"/>
          </a:xfrm>
          <a:prstGeom prst="rect">
            <a:avLst/>
          </a:prstGeom>
          <a:noFill/>
        </p:spPr>
        <p:txBody>
          <a:bodyPr wrap="none" rtlCol="0">
            <a:spAutoFit/>
          </a:bodyPr>
          <a:lstStyle/>
          <a:p>
            <a:pPr fontAlgn="base" latinLnBrk="1">
              <a:spcBef>
                <a:spcPct val="0"/>
              </a:spcBef>
              <a:spcAft>
                <a:spcPct val="0"/>
              </a:spcAft>
            </a:pPr>
            <a:r>
              <a:rPr kumimoji="1" lang="zh-CN" altLang="en-US" sz="4000" b="1" dirty="0" smtClean="0">
                <a:solidFill>
                  <a:srgbClr val="003366"/>
                </a:solidFill>
                <a:latin typeface="黑体" panose="02010609060101010101" pitchFamily="49" charset="-122"/>
                <a:ea typeface="黑体" panose="02010609060101010101" pitchFamily="49" charset="-122"/>
                <a:cs typeface="+mj-cs"/>
              </a:rPr>
              <a:t>本章主线</a:t>
            </a:r>
            <a:endParaRPr kumimoji="1" lang="zh-CN" altLang="en-US" sz="40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5" name="Line 5"/>
          <p:cNvSpPr>
            <a:spLocks noChangeShapeType="1"/>
          </p:cNvSpPr>
          <p:nvPr/>
        </p:nvSpPr>
        <p:spPr bwMode="auto">
          <a:xfrm flipV="1">
            <a:off x="3680458" y="4136134"/>
            <a:ext cx="1083842" cy="0"/>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6"/>
          <p:cNvSpPr>
            <a:spLocks noChangeShapeType="1"/>
          </p:cNvSpPr>
          <p:nvPr/>
        </p:nvSpPr>
        <p:spPr bwMode="auto">
          <a:xfrm flipV="1">
            <a:off x="7498412" y="4119338"/>
            <a:ext cx="1008062" cy="12700"/>
          </a:xfrm>
          <a:prstGeom prst="line">
            <a:avLst/>
          </a:prstGeom>
          <a:noFill/>
          <a:ln w="76200" cmpd="tri">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11"/>
          <p:cNvSpPr txBox="1">
            <a:spLocks noChangeArrowheads="1"/>
          </p:cNvSpPr>
          <p:nvPr/>
        </p:nvSpPr>
        <p:spPr bwMode="auto">
          <a:xfrm>
            <a:off x="1016632" y="1700213"/>
            <a:ext cx="2663825" cy="946150"/>
          </a:xfrm>
          <a:prstGeom prst="rect">
            <a:avLst/>
          </a:prstGeom>
          <a:noFill/>
          <a:ln w="9525">
            <a:noFill/>
            <a:miter lim="800000"/>
            <a:headEnd/>
            <a:tailEnd/>
          </a:ln>
          <a:effectLst/>
        </p:spPr>
        <p:txBody>
          <a:bodyPr>
            <a:spAutoFit/>
          </a:bodyPr>
          <a:lstStyle/>
          <a:p>
            <a:pPr algn="ctr" eaLnBrk="1" latinLnBrk="1" hangingPunct="1">
              <a:defRPr/>
            </a:pPr>
            <a:r>
              <a:rPr lang="en-US" altLang="zh-CN" sz="2800" b="1" dirty="0">
                <a:solidFill>
                  <a:srgbClr val="FF9900"/>
                </a:solidFill>
                <a:effectLst>
                  <a:outerShdw blurRad="38100" dist="38100" dir="2700000" algn="tl">
                    <a:srgbClr val="C0C0C0"/>
                  </a:outerShdw>
                </a:effectLst>
                <a:latin typeface="Arial" charset="0"/>
                <a:ea typeface="宋体" pitchFamily="2" charset="-122"/>
              </a:rPr>
              <a:t>Market</a:t>
            </a:r>
          </a:p>
          <a:p>
            <a:pPr algn="ctr" eaLnBrk="1" latinLnBrk="1" hangingPunct="1">
              <a:defRPr/>
            </a:pPr>
            <a:r>
              <a:rPr lang="en-US" altLang="zh-CN" sz="2800" b="1" dirty="0">
                <a:solidFill>
                  <a:srgbClr val="FF9900"/>
                </a:solidFill>
                <a:effectLst>
                  <a:outerShdw blurRad="38100" dist="38100" dir="2700000" algn="tl">
                    <a:srgbClr val="C0C0C0"/>
                  </a:outerShdw>
                </a:effectLst>
                <a:latin typeface="Arial" charset="0"/>
                <a:ea typeface="宋体" pitchFamily="2" charset="-122"/>
              </a:rPr>
              <a:t>Segmentation</a:t>
            </a:r>
          </a:p>
        </p:txBody>
      </p:sp>
      <p:sp>
        <p:nvSpPr>
          <p:cNvPr id="11" name="Text Box 12"/>
          <p:cNvSpPr txBox="1">
            <a:spLocks noChangeArrowheads="1"/>
          </p:cNvSpPr>
          <p:nvPr/>
        </p:nvSpPr>
        <p:spPr bwMode="auto">
          <a:xfrm>
            <a:off x="4943475" y="1700213"/>
            <a:ext cx="2160588" cy="946150"/>
          </a:xfrm>
          <a:prstGeom prst="rect">
            <a:avLst/>
          </a:prstGeom>
          <a:noFill/>
          <a:ln w="9525" algn="ctr">
            <a:noFill/>
            <a:miter lim="800000"/>
            <a:headEnd/>
            <a:tailEnd/>
          </a:ln>
          <a:effectLst/>
        </p:spPr>
        <p:txBody>
          <a:bodyPr>
            <a:spAutoFit/>
          </a:bodyPr>
          <a:lstStyle/>
          <a:p>
            <a:pPr algn="ctr" eaLnBrk="1" latinLnBrk="1" hangingPunct="1">
              <a:defRPr/>
            </a:pPr>
            <a:r>
              <a:rPr lang="en-US" altLang="zh-CN" sz="2800" b="1">
                <a:solidFill>
                  <a:srgbClr val="0066CC"/>
                </a:solidFill>
                <a:effectLst>
                  <a:outerShdw blurRad="38100" dist="38100" dir="2700000" algn="tl">
                    <a:srgbClr val="C0C0C0"/>
                  </a:outerShdw>
                </a:effectLst>
                <a:latin typeface="Arial" charset="0"/>
                <a:ea typeface="宋体" pitchFamily="2" charset="-122"/>
              </a:rPr>
              <a:t>Market</a:t>
            </a:r>
          </a:p>
          <a:p>
            <a:pPr algn="ctr" eaLnBrk="1" latinLnBrk="1" hangingPunct="1">
              <a:defRPr/>
            </a:pPr>
            <a:r>
              <a:rPr lang="en-US" altLang="zh-CN" sz="2800" b="1">
                <a:solidFill>
                  <a:srgbClr val="0066CC"/>
                </a:solidFill>
                <a:effectLst>
                  <a:outerShdw blurRad="38100" dist="38100" dir="2700000" algn="tl">
                    <a:srgbClr val="C0C0C0"/>
                  </a:outerShdw>
                </a:effectLst>
                <a:latin typeface="Arial" charset="0"/>
                <a:ea typeface="宋体" pitchFamily="2" charset="-122"/>
              </a:rPr>
              <a:t>Targeting</a:t>
            </a:r>
          </a:p>
        </p:txBody>
      </p:sp>
      <p:sp>
        <p:nvSpPr>
          <p:cNvPr id="13" name="Text Box 13"/>
          <p:cNvSpPr txBox="1">
            <a:spLocks noChangeArrowheads="1"/>
          </p:cNvSpPr>
          <p:nvPr/>
        </p:nvSpPr>
        <p:spPr bwMode="auto">
          <a:xfrm>
            <a:off x="8506474" y="1576162"/>
            <a:ext cx="2447925" cy="946150"/>
          </a:xfrm>
          <a:prstGeom prst="rect">
            <a:avLst/>
          </a:prstGeom>
          <a:noFill/>
          <a:ln w="9525" algn="ctr">
            <a:noFill/>
            <a:miter lim="800000"/>
            <a:headEnd/>
            <a:tailEnd/>
          </a:ln>
          <a:effectLst/>
        </p:spPr>
        <p:txBody>
          <a:bodyPr>
            <a:spAutoFit/>
          </a:bodyPr>
          <a:lstStyle/>
          <a:p>
            <a:pPr algn="ctr" eaLnBrk="1" latinLnBrk="1" hangingPunct="1">
              <a:defRPr/>
            </a:pPr>
            <a:r>
              <a:rPr lang="en-US" altLang="zh-CN" sz="2800" b="1" dirty="0">
                <a:solidFill>
                  <a:srgbClr val="008000"/>
                </a:solidFill>
                <a:effectLst>
                  <a:outerShdw blurRad="38100" dist="38100" dir="2700000" algn="tl">
                    <a:srgbClr val="C0C0C0"/>
                  </a:outerShdw>
                </a:effectLst>
                <a:latin typeface="Arial" charset="0"/>
                <a:ea typeface="宋体" pitchFamily="2" charset="-122"/>
              </a:rPr>
              <a:t>Market</a:t>
            </a:r>
          </a:p>
          <a:p>
            <a:pPr algn="ctr" eaLnBrk="1" latinLnBrk="1" hangingPunct="1">
              <a:defRPr/>
            </a:pPr>
            <a:r>
              <a:rPr lang="en-US" altLang="zh-CN" sz="2800" b="1" dirty="0">
                <a:solidFill>
                  <a:srgbClr val="008000"/>
                </a:solidFill>
                <a:effectLst>
                  <a:outerShdw blurRad="38100" dist="38100" dir="2700000" algn="tl">
                    <a:srgbClr val="C0C0C0"/>
                  </a:outerShdw>
                </a:effectLst>
                <a:latin typeface="Arial" charset="0"/>
                <a:ea typeface="宋体" pitchFamily="2" charset="-122"/>
              </a:rPr>
              <a:t>Positioning</a:t>
            </a:r>
          </a:p>
        </p:txBody>
      </p:sp>
      <p:sp>
        <p:nvSpPr>
          <p:cNvPr id="2" name="矩形 1"/>
          <p:cNvSpPr/>
          <p:nvPr/>
        </p:nvSpPr>
        <p:spPr>
          <a:xfrm>
            <a:off x="946346" y="3305856"/>
            <a:ext cx="2734112" cy="14455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400" b="1" dirty="0">
                <a:solidFill>
                  <a:srgbClr val="000000"/>
                </a:solidFill>
                <a:latin typeface="Times New Roman" panose="02020603050405020304" pitchFamily="18" charset="0"/>
                <a:ea typeface="宋体" panose="02010600030101010101" pitchFamily="2" charset="-122"/>
              </a:rPr>
              <a:t>1.</a:t>
            </a:r>
            <a:r>
              <a:rPr lang="zh-CN" altLang="en-US" sz="2400" b="1" dirty="0">
                <a:solidFill>
                  <a:srgbClr val="000000"/>
                </a:solidFill>
                <a:latin typeface="Times New Roman" panose="02020603050405020304" pitchFamily="18" charset="0"/>
                <a:ea typeface="宋体" panose="02010600030101010101" pitchFamily="2" charset="-122"/>
              </a:rPr>
              <a:t>确定细分市场的</a:t>
            </a:r>
            <a:r>
              <a:rPr lang="zh-CN" altLang="en-US" sz="2400" b="1" dirty="0" smtClean="0">
                <a:solidFill>
                  <a:srgbClr val="000000"/>
                </a:solidFill>
                <a:latin typeface="Times New Roman" panose="02020603050405020304" pitchFamily="18" charset="0"/>
                <a:ea typeface="宋体" panose="02010600030101010101" pitchFamily="2" charset="-122"/>
              </a:rPr>
              <a:t>基础</a:t>
            </a:r>
            <a:endParaRPr lang="en-US" altLang="zh-CN" sz="2400" b="1" dirty="0" smtClean="0">
              <a:solidFill>
                <a:srgbClr val="000000"/>
              </a:solidFill>
              <a:latin typeface="Times New Roman" panose="02020603050405020304" pitchFamily="18" charset="0"/>
              <a:ea typeface="宋体" panose="02010600030101010101" pitchFamily="2" charset="-122"/>
            </a:endParaRPr>
          </a:p>
          <a:p>
            <a:pPr algn="just"/>
            <a:r>
              <a:rPr lang="en-US" altLang="zh-CN" sz="2400" b="1" dirty="0" smtClean="0">
                <a:solidFill>
                  <a:srgbClr val="000000"/>
                </a:solidFill>
                <a:latin typeface="Times New Roman" panose="02020603050405020304" pitchFamily="18" charset="0"/>
                <a:ea typeface="宋体" panose="02010600030101010101" pitchFamily="2" charset="-122"/>
              </a:rPr>
              <a:t>2</a:t>
            </a:r>
            <a:r>
              <a:rPr lang="en-US" altLang="zh-CN" sz="2400" b="1" dirty="0">
                <a:solidFill>
                  <a:srgbClr val="000000"/>
                </a:solidFill>
                <a:latin typeface="Times New Roman" panose="02020603050405020304" pitchFamily="18" charset="0"/>
                <a:ea typeface="宋体" panose="02010600030101010101" pitchFamily="2" charset="-122"/>
              </a:rPr>
              <a:t>.</a:t>
            </a:r>
            <a:r>
              <a:rPr lang="zh-CN" altLang="en-US" sz="2400" b="1" dirty="0">
                <a:solidFill>
                  <a:srgbClr val="000000"/>
                </a:solidFill>
                <a:latin typeface="Times New Roman" panose="02020603050405020304" pitchFamily="18" charset="0"/>
                <a:ea typeface="宋体" panose="02010600030101010101" pitchFamily="2" charset="-122"/>
              </a:rPr>
              <a:t>明确细分市场的</a:t>
            </a:r>
            <a:r>
              <a:rPr lang="zh-CN" altLang="en-US" sz="2400" b="1" dirty="0" smtClean="0">
                <a:solidFill>
                  <a:srgbClr val="000000"/>
                </a:solidFill>
                <a:latin typeface="Times New Roman" panose="02020603050405020304" pitchFamily="18" charset="0"/>
                <a:ea typeface="宋体" panose="02010600030101010101" pitchFamily="2" charset="-122"/>
              </a:rPr>
              <a:t>步骤</a:t>
            </a:r>
            <a:endParaRPr lang="zh-CN" altLang="en-US" sz="2400" b="1" dirty="0"/>
          </a:p>
        </p:txBody>
      </p:sp>
      <p:sp>
        <p:nvSpPr>
          <p:cNvPr id="14" name="矩形 13"/>
          <p:cNvSpPr/>
          <p:nvPr/>
        </p:nvSpPr>
        <p:spPr>
          <a:xfrm>
            <a:off x="4764300" y="3305857"/>
            <a:ext cx="2734112" cy="14455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400" b="1" dirty="0" smtClean="0">
                <a:solidFill>
                  <a:srgbClr val="000000"/>
                </a:solidFill>
                <a:latin typeface="Times New Roman" panose="02020603050405020304" pitchFamily="18" charset="0"/>
                <a:ea typeface="宋体" panose="02010600030101010101" pitchFamily="2" charset="-122"/>
              </a:rPr>
              <a:t>3.</a:t>
            </a:r>
            <a:r>
              <a:rPr lang="zh-CN" altLang="en-US" sz="2400" b="1" dirty="0" smtClean="0">
                <a:solidFill>
                  <a:srgbClr val="000000"/>
                </a:solidFill>
                <a:latin typeface="Times New Roman" panose="02020603050405020304" pitchFamily="18" charset="0"/>
                <a:ea typeface="宋体" panose="02010600030101010101" pitchFamily="2" charset="-122"/>
              </a:rPr>
              <a:t>制定测量市场吸引力的标准</a:t>
            </a:r>
            <a:endParaRPr lang="en-US" altLang="zh-CN" sz="2400" b="1" dirty="0" smtClean="0">
              <a:solidFill>
                <a:srgbClr val="000000"/>
              </a:solidFill>
              <a:latin typeface="Times New Roman" panose="02020603050405020304" pitchFamily="18" charset="0"/>
              <a:ea typeface="宋体" panose="02010600030101010101" pitchFamily="2" charset="-122"/>
            </a:endParaRPr>
          </a:p>
          <a:p>
            <a:pPr algn="just"/>
            <a:r>
              <a:rPr lang="en-US" altLang="zh-CN" sz="2400" b="1" dirty="0" smtClean="0">
                <a:solidFill>
                  <a:srgbClr val="000000"/>
                </a:solidFill>
                <a:latin typeface="Times New Roman" panose="02020603050405020304" pitchFamily="18" charset="0"/>
                <a:ea typeface="宋体" panose="02010600030101010101" pitchFamily="2" charset="-122"/>
              </a:rPr>
              <a:t>4.</a:t>
            </a:r>
            <a:r>
              <a:rPr lang="zh-CN" altLang="en-US" sz="2400" b="1" dirty="0" smtClean="0">
                <a:solidFill>
                  <a:srgbClr val="000000"/>
                </a:solidFill>
                <a:latin typeface="Times New Roman" panose="02020603050405020304" pitchFamily="18" charset="0"/>
                <a:ea typeface="宋体" panose="02010600030101010101" pitchFamily="2" charset="-122"/>
              </a:rPr>
              <a:t>选择目标市场</a:t>
            </a:r>
            <a:endParaRPr lang="zh-CN" altLang="en-US" sz="2400" b="1" dirty="0"/>
          </a:p>
        </p:txBody>
      </p:sp>
      <p:sp>
        <p:nvSpPr>
          <p:cNvPr id="15" name="矩形 14"/>
          <p:cNvSpPr/>
          <p:nvPr/>
        </p:nvSpPr>
        <p:spPr>
          <a:xfrm>
            <a:off x="8506474" y="3305857"/>
            <a:ext cx="2734112" cy="14455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400" b="1" dirty="0" smtClean="0">
                <a:solidFill>
                  <a:srgbClr val="000000"/>
                </a:solidFill>
                <a:latin typeface="Times New Roman" panose="02020603050405020304" pitchFamily="18" charset="0"/>
                <a:ea typeface="宋体" panose="02010600030101010101" pitchFamily="2" charset="-122"/>
              </a:rPr>
              <a:t>5.</a:t>
            </a:r>
            <a:r>
              <a:rPr lang="zh-CN" altLang="en-US" sz="2400" b="1" dirty="0" smtClean="0">
                <a:solidFill>
                  <a:srgbClr val="000000"/>
                </a:solidFill>
                <a:latin typeface="Times New Roman" panose="02020603050405020304" pitchFamily="18" charset="0"/>
                <a:ea typeface="宋体" panose="02010600030101010101" pitchFamily="2" charset="-122"/>
              </a:rPr>
              <a:t>明确目标市场特色定位</a:t>
            </a:r>
            <a:endParaRPr lang="en-US" altLang="zh-CN" sz="2400" b="1" dirty="0" smtClean="0">
              <a:solidFill>
                <a:srgbClr val="000000"/>
              </a:solidFill>
              <a:latin typeface="Times New Roman" panose="02020603050405020304" pitchFamily="18" charset="0"/>
              <a:ea typeface="宋体" panose="02010600030101010101" pitchFamily="2" charset="-122"/>
            </a:endParaRPr>
          </a:p>
          <a:p>
            <a:pPr algn="just"/>
            <a:r>
              <a:rPr lang="en-US" altLang="zh-CN" sz="2400" b="1" dirty="0" smtClean="0">
                <a:solidFill>
                  <a:srgbClr val="000000"/>
                </a:solidFill>
                <a:latin typeface="Times New Roman" panose="02020603050405020304" pitchFamily="18" charset="0"/>
                <a:ea typeface="宋体" panose="02010600030101010101" pitchFamily="2" charset="-122"/>
              </a:rPr>
              <a:t>6.</a:t>
            </a:r>
            <a:r>
              <a:rPr lang="zh-CN" altLang="en-US" sz="2400" b="1" dirty="0" smtClean="0">
                <a:solidFill>
                  <a:srgbClr val="000000"/>
                </a:solidFill>
                <a:latin typeface="Times New Roman" panose="02020603050405020304" pitchFamily="18" charset="0"/>
                <a:ea typeface="宋体" panose="02010600030101010101" pitchFamily="2" charset="-122"/>
              </a:rPr>
              <a:t>确定目标市场所适用的营销组合</a:t>
            </a:r>
            <a:endParaRPr lang="zh-CN" altLang="en-US" sz="2400" b="1" dirty="0"/>
          </a:p>
        </p:txBody>
      </p:sp>
      <p:sp>
        <p:nvSpPr>
          <p:cNvPr id="3" name="TextBox 2"/>
          <p:cNvSpPr txBox="1"/>
          <p:nvPr/>
        </p:nvSpPr>
        <p:spPr>
          <a:xfrm>
            <a:off x="4586514" y="5631543"/>
            <a:ext cx="3541486" cy="584775"/>
          </a:xfrm>
          <a:prstGeom prst="rect">
            <a:avLst/>
          </a:prstGeom>
          <a:noFill/>
        </p:spPr>
        <p:txBody>
          <a:bodyPr wrap="square" rtlCol="0">
            <a:spAutoFit/>
          </a:bodyPr>
          <a:lstStyle/>
          <a:p>
            <a:pPr algn="ctr"/>
            <a:r>
              <a:rPr lang="en-US" altLang="zh-CN" sz="3200" dirty="0" smtClean="0"/>
              <a:t>STP</a:t>
            </a:r>
            <a:r>
              <a:rPr lang="zh-CN" altLang="en-US" sz="3200" dirty="0" smtClean="0"/>
              <a:t>战略</a:t>
            </a:r>
            <a:endParaRPr lang="zh-CN" altLang="en-US" sz="3200" dirty="0"/>
          </a:p>
        </p:txBody>
      </p:sp>
    </p:spTree>
    <p:extLst>
      <p:ext uri="{BB962C8B-B14F-4D97-AF65-F5344CB8AC3E}">
        <p14:creationId xmlns:p14="http://schemas.microsoft.com/office/powerpoint/2010/main" val="408652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2242922" cy="707886"/>
          </a:xfrm>
          <a:prstGeom prst="rect">
            <a:avLst/>
          </a:prstGeom>
          <a:noFill/>
        </p:spPr>
        <p:txBody>
          <a:bodyPr wrap="none" rtlCol="0">
            <a:spAutoFit/>
          </a:bodyPr>
          <a:lstStyle/>
          <a:p>
            <a:pPr fontAlgn="base" latinLnBrk="1">
              <a:spcBef>
                <a:spcPct val="0"/>
              </a:spcBef>
              <a:spcAft>
                <a:spcPct val="0"/>
              </a:spcAft>
            </a:pPr>
            <a:r>
              <a:rPr kumimoji="1" lang="zh-CN" altLang="en-US" sz="4000" b="1" dirty="0" smtClean="0">
                <a:solidFill>
                  <a:srgbClr val="003366"/>
                </a:solidFill>
                <a:latin typeface="黑体" panose="02010609060101010101" pitchFamily="49" charset="-122"/>
                <a:ea typeface="黑体" panose="02010609060101010101" pitchFamily="49" charset="-122"/>
                <a:cs typeface="+mj-cs"/>
              </a:rPr>
              <a:t>本章主线</a:t>
            </a:r>
            <a:endParaRPr kumimoji="1" lang="zh-CN" altLang="en-US" sz="40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3" name="TextBox 2"/>
          <p:cNvSpPr txBox="1"/>
          <p:nvPr/>
        </p:nvSpPr>
        <p:spPr>
          <a:xfrm>
            <a:off x="4586514" y="5631543"/>
            <a:ext cx="3541486" cy="584775"/>
          </a:xfrm>
          <a:prstGeom prst="rect">
            <a:avLst/>
          </a:prstGeom>
          <a:noFill/>
        </p:spPr>
        <p:txBody>
          <a:bodyPr wrap="square" rtlCol="0">
            <a:spAutoFit/>
          </a:bodyPr>
          <a:lstStyle/>
          <a:p>
            <a:pPr algn="ctr"/>
            <a:r>
              <a:rPr lang="en-US" altLang="zh-CN" sz="3200" dirty="0" smtClean="0"/>
              <a:t>STP</a:t>
            </a:r>
            <a:r>
              <a:rPr lang="zh-CN" altLang="en-US" sz="3200" dirty="0" smtClean="0"/>
              <a:t>战略</a:t>
            </a:r>
            <a:endParaRPr lang="zh-CN" altLang="en-US" sz="3200" dirty="0"/>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6718" y="2015505"/>
            <a:ext cx="86010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916463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rotWithShape="1">
          <a:blip r:embed="rId3" cstate="print">
            <a:extLst>
              <a:ext uri="{28A0092B-C50C-407E-A947-70E740481C1C}">
                <a14:useLocalDpi xmlns:a14="http://schemas.microsoft.com/office/drawing/2010/main" val="0"/>
              </a:ext>
            </a:extLst>
          </a:blip>
          <a:srcRect r="3659" b="53777"/>
          <a:stretch/>
        </p:blipFill>
        <p:spPr>
          <a:xfrm flipH="1">
            <a:off x="-1" y="4628827"/>
            <a:ext cx="3388627" cy="2229174"/>
          </a:xfrm>
          <a:prstGeom prst="rect">
            <a:avLst/>
          </a:prstGeom>
        </p:spPr>
      </p:pic>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l="53945" t="3432" r="3996" b="15542"/>
          <a:stretch/>
        </p:blipFill>
        <p:spPr>
          <a:xfrm rot="16200000">
            <a:off x="8851126" y="-354830"/>
            <a:ext cx="2986047" cy="3695701"/>
          </a:xfrm>
          <a:prstGeom prst="rect">
            <a:avLst/>
          </a:prstGeom>
        </p:spPr>
      </p:pic>
      <p:sp>
        <p:nvSpPr>
          <p:cNvPr id="21" name="文本框 20"/>
          <p:cNvSpPr txBox="1"/>
          <p:nvPr/>
        </p:nvSpPr>
        <p:spPr>
          <a:xfrm>
            <a:off x="1038735" y="2085993"/>
            <a:ext cx="2416047" cy="64633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chemeClr val="tx1">
                    <a:lumMod val="75000"/>
                    <a:lumOff val="25000"/>
                  </a:schemeClr>
                </a:solidFill>
                <a:effectLst/>
                <a:uLnTx/>
                <a:uFillTx/>
                <a:latin typeface="Arial"/>
                <a:ea typeface="微软雅黑"/>
                <a:cs typeface="+mn-cs"/>
              </a:rPr>
              <a:t>CONTENT</a:t>
            </a:r>
            <a:endParaRPr kumimoji="0" lang="zh-CN" altLang="en-US" sz="3600" b="1" i="0" u="none" strike="noStrike" kern="1200" cap="none" spc="0" normalizeH="0" baseline="0" noProof="0" dirty="0">
              <a:ln>
                <a:noFill/>
              </a:ln>
              <a:solidFill>
                <a:schemeClr val="tx1">
                  <a:lumMod val="75000"/>
                  <a:lumOff val="25000"/>
                </a:schemeClr>
              </a:solidFill>
              <a:effectLst/>
              <a:uLnTx/>
              <a:uFillTx/>
              <a:latin typeface="Arial"/>
              <a:ea typeface="微软雅黑"/>
              <a:cs typeface="+mn-cs"/>
            </a:endParaRPr>
          </a:p>
        </p:txBody>
      </p:sp>
      <p:cxnSp>
        <p:nvCxnSpPr>
          <p:cNvPr id="22" name="直接连接符 21"/>
          <p:cNvCxnSpPr/>
          <p:nvPr/>
        </p:nvCxnSpPr>
        <p:spPr>
          <a:xfrm>
            <a:off x="1770504" y="2855105"/>
            <a:ext cx="933456" cy="0"/>
          </a:xfrm>
          <a:prstGeom prst="line">
            <a:avLst/>
          </a:prstGeom>
          <a:ln w="28575" cap="rnd">
            <a:gradFill flip="none" rotWithShape="1">
              <a:gsLst>
                <a:gs pos="0">
                  <a:schemeClr val="bg1">
                    <a:lumMod val="75000"/>
                  </a:schemeClr>
                </a:gs>
                <a:gs pos="100000">
                  <a:schemeClr val="bg1">
                    <a:lumMod val="85000"/>
                  </a:schemeClr>
                </a:gs>
              </a:gsLst>
              <a:lin ang="2700000" scaled="1"/>
              <a:tileRect/>
            </a:gradFill>
            <a:round/>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179639" y="2242978"/>
            <a:ext cx="4168812" cy="2279377"/>
            <a:chOff x="5179639" y="2242978"/>
            <a:chExt cx="4168812" cy="2279377"/>
          </a:xfrm>
        </p:grpSpPr>
        <p:sp>
          <p:nvSpPr>
            <p:cNvPr id="10" name="文本框 9"/>
            <p:cNvSpPr txBox="1"/>
            <p:nvPr/>
          </p:nvSpPr>
          <p:spPr>
            <a:xfrm>
              <a:off x="6459232" y="2344789"/>
              <a:ext cx="2287806" cy="46166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chemeClr val="tx1">
                      <a:lumMod val="65000"/>
                      <a:lumOff val="35000"/>
                    </a:schemeClr>
                  </a:solidFill>
                  <a:effectLst/>
                  <a:uLnTx/>
                  <a:uFillTx/>
                  <a:latin typeface="Arial"/>
                  <a:ea typeface="微软雅黑"/>
                  <a:cs typeface="+mn-cs"/>
                </a:rPr>
                <a:t>第</a:t>
              </a:r>
              <a:r>
                <a:rPr kumimoji="0" lang="en-US" altLang="zh-CN" sz="2400" b="1" i="0" u="none" strike="noStrike" kern="1200" cap="none" spc="0" normalizeH="0" baseline="0" noProof="0" dirty="0" smtClean="0">
                  <a:ln>
                    <a:noFill/>
                  </a:ln>
                  <a:solidFill>
                    <a:schemeClr val="tx1">
                      <a:lumMod val="65000"/>
                      <a:lumOff val="35000"/>
                    </a:schemeClr>
                  </a:solidFill>
                  <a:effectLst/>
                  <a:uLnTx/>
                  <a:uFillTx/>
                  <a:latin typeface="Arial"/>
                  <a:ea typeface="微软雅黑"/>
                  <a:cs typeface="+mn-cs"/>
                </a:rPr>
                <a:t>1</a:t>
              </a:r>
              <a:r>
                <a:rPr kumimoji="0" lang="zh-CN" altLang="en-US" sz="2400" b="1" i="0" u="none" strike="noStrike" kern="1200" cap="none" spc="0" normalizeH="0" baseline="0" noProof="0" dirty="0" smtClean="0">
                  <a:ln>
                    <a:noFill/>
                  </a:ln>
                  <a:solidFill>
                    <a:schemeClr val="tx1">
                      <a:lumMod val="65000"/>
                      <a:lumOff val="35000"/>
                    </a:schemeClr>
                  </a:solidFill>
                  <a:effectLst/>
                  <a:uLnTx/>
                  <a:uFillTx/>
                  <a:latin typeface="Arial"/>
                  <a:ea typeface="微软雅黑"/>
                  <a:cs typeface="+mn-cs"/>
                </a:rPr>
                <a:t>节 市场细分</a:t>
              </a:r>
              <a:endParaRPr kumimoji="0" lang="zh-CN" altLang="en-US" sz="24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endParaRPr>
            </a:p>
          </p:txBody>
        </p:sp>
        <p:sp>
          <p:nvSpPr>
            <p:cNvPr id="13" name="文本框 12"/>
            <p:cNvSpPr txBox="1"/>
            <p:nvPr/>
          </p:nvSpPr>
          <p:spPr>
            <a:xfrm>
              <a:off x="6445092" y="3213469"/>
              <a:ext cx="2903359" cy="46166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chemeClr val="tx1">
                      <a:lumMod val="65000"/>
                      <a:lumOff val="35000"/>
                    </a:schemeClr>
                  </a:solidFill>
                  <a:effectLst/>
                  <a:uLnTx/>
                  <a:uFillTx/>
                  <a:latin typeface="Arial"/>
                  <a:ea typeface="微软雅黑"/>
                  <a:cs typeface="+mn-cs"/>
                </a:rPr>
                <a:t>第</a:t>
              </a:r>
              <a:r>
                <a:rPr kumimoji="0" lang="en-US" altLang="zh-CN" sz="2400" b="1" i="0" u="none" strike="noStrike" kern="1200" cap="none" spc="0" normalizeH="0" baseline="0" noProof="0" dirty="0" smtClean="0">
                  <a:ln>
                    <a:noFill/>
                  </a:ln>
                  <a:solidFill>
                    <a:schemeClr val="tx1">
                      <a:lumMod val="65000"/>
                      <a:lumOff val="35000"/>
                    </a:schemeClr>
                  </a:solidFill>
                  <a:effectLst/>
                  <a:uLnTx/>
                  <a:uFillTx/>
                  <a:latin typeface="Arial"/>
                  <a:ea typeface="微软雅黑"/>
                  <a:cs typeface="+mn-cs"/>
                </a:rPr>
                <a:t>2</a:t>
              </a:r>
              <a:r>
                <a:rPr kumimoji="0" lang="zh-CN" altLang="en-US" sz="2400" b="1" i="0" u="none" strike="noStrike" kern="1200" cap="none" spc="0" normalizeH="0" baseline="0" noProof="0" dirty="0" smtClean="0">
                  <a:ln>
                    <a:noFill/>
                  </a:ln>
                  <a:solidFill>
                    <a:schemeClr val="tx1">
                      <a:lumMod val="65000"/>
                      <a:lumOff val="35000"/>
                    </a:schemeClr>
                  </a:solidFill>
                  <a:effectLst/>
                  <a:uLnTx/>
                  <a:uFillTx/>
                  <a:latin typeface="Arial"/>
                  <a:ea typeface="微软雅黑"/>
                  <a:cs typeface="+mn-cs"/>
                </a:rPr>
                <a:t>节 目标市场选择</a:t>
              </a:r>
              <a:endParaRPr kumimoji="0" lang="zh-CN" altLang="en-US" sz="24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endParaRPr>
            </a:p>
          </p:txBody>
        </p:sp>
        <p:sp>
          <p:nvSpPr>
            <p:cNvPr id="16" name="文本框 15"/>
            <p:cNvSpPr txBox="1"/>
            <p:nvPr/>
          </p:nvSpPr>
          <p:spPr>
            <a:xfrm>
              <a:off x="6459230" y="4020434"/>
              <a:ext cx="2287806" cy="46166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chemeClr val="tx1">
                      <a:lumMod val="65000"/>
                      <a:lumOff val="35000"/>
                    </a:schemeClr>
                  </a:solidFill>
                  <a:effectLst/>
                  <a:uLnTx/>
                  <a:uFillTx/>
                  <a:latin typeface="Arial"/>
                  <a:ea typeface="微软雅黑"/>
                  <a:cs typeface="+mn-cs"/>
                </a:rPr>
                <a:t>第</a:t>
              </a:r>
              <a:r>
                <a:rPr kumimoji="0" lang="en-US" altLang="zh-CN" sz="2400" b="1" i="0" u="none" strike="noStrike" kern="1200" cap="none" spc="0" normalizeH="0" baseline="0" noProof="0" dirty="0" smtClean="0">
                  <a:ln>
                    <a:noFill/>
                  </a:ln>
                  <a:solidFill>
                    <a:schemeClr val="tx1">
                      <a:lumMod val="65000"/>
                      <a:lumOff val="35000"/>
                    </a:schemeClr>
                  </a:solidFill>
                  <a:effectLst/>
                  <a:uLnTx/>
                  <a:uFillTx/>
                  <a:latin typeface="Arial"/>
                  <a:ea typeface="微软雅黑"/>
                  <a:cs typeface="+mn-cs"/>
                </a:rPr>
                <a:t>3</a:t>
              </a:r>
              <a:r>
                <a:rPr kumimoji="0" lang="zh-CN" altLang="en-US" sz="2400" b="1" i="0" u="none" strike="noStrike" kern="1200" cap="none" spc="0" normalizeH="0" baseline="0" noProof="0" dirty="0" smtClean="0">
                  <a:ln>
                    <a:noFill/>
                  </a:ln>
                  <a:solidFill>
                    <a:schemeClr val="tx1">
                      <a:lumMod val="65000"/>
                      <a:lumOff val="35000"/>
                    </a:schemeClr>
                  </a:solidFill>
                  <a:effectLst/>
                  <a:uLnTx/>
                  <a:uFillTx/>
                  <a:latin typeface="Arial"/>
                  <a:ea typeface="微软雅黑"/>
                  <a:cs typeface="+mn-cs"/>
                </a:rPr>
                <a:t>节 市场定位</a:t>
              </a:r>
              <a:endParaRPr kumimoji="0" lang="zh-CN" altLang="en-US" sz="24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endParaRPr>
            </a:p>
          </p:txBody>
        </p:sp>
        <p:grpSp>
          <p:nvGrpSpPr>
            <p:cNvPr id="23" name="组合 22"/>
            <p:cNvGrpSpPr/>
            <p:nvPr/>
          </p:nvGrpSpPr>
          <p:grpSpPr>
            <a:xfrm>
              <a:off x="5179639" y="2242978"/>
              <a:ext cx="603732" cy="603732"/>
              <a:chOff x="2012506" y="3677132"/>
              <a:chExt cx="1028700" cy="1028700"/>
            </a:xfrm>
          </p:grpSpPr>
          <p:sp>
            <p:nvSpPr>
              <p:cNvPr id="24" name="椭圆 23"/>
              <p:cNvSpPr/>
              <p:nvPr/>
            </p:nvSpPr>
            <p:spPr>
              <a:xfrm>
                <a:off x="2012506" y="3677132"/>
                <a:ext cx="1028700" cy="1028700"/>
              </a:xfrm>
              <a:prstGeom prst="ellipse">
                <a:avLst/>
              </a:prstGeom>
              <a:solidFill>
                <a:schemeClr val="accent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40"/>
              <p:cNvSpPr/>
              <p:nvPr/>
            </p:nvSpPr>
            <p:spPr>
              <a:xfrm>
                <a:off x="2294425" y="4001175"/>
                <a:ext cx="464862" cy="380614"/>
              </a:xfrm>
              <a:custGeom>
                <a:avLst/>
                <a:gdLst>
                  <a:gd name="connsiteX0" fmla="*/ 91730 w 337366"/>
                  <a:gd name="connsiteY0" fmla="*/ 20637 h 276225"/>
                  <a:gd name="connsiteX1" fmla="*/ 20798 w 337366"/>
                  <a:gd name="connsiteY1" fmla="*/ 90594 h 276225"/>
                  <a:gd name="connsiteX2" fmla="*/ 36560 w 337366"/>
                  <a:gd name="connsiteY2" fmla="*/ 144712 h 276225"/>
                  <a:gd name="connsiteX3" fmla="*/ 103552 w 337366"/>
                  <a:gd name="connsiteY3" fmla="*/ 212029 h 276225"/>
                  <a:gd name="connsiteX4" fmla="*/ 167916 w 337366"/>
                  <a:gd name="connsiteY4" fmla="*/ 255587 h 276225"/>
                  <a:gd name="connsiteX5" fmla="*/ 232280 w 337366"/>
                  <a:gd name="connsiteY5" fmla="*/ 212029 h 276225"/>
                  <a:gd name="connsiteX6" fmla="*/ 299271 w 337366"/>
                  <a:gd name="connsiteY6" fmla="*/ 144712 h 276225"/>
                  <a:gd name="connsiteX7" fmla="*/ 315034 w 337366"/>
                  <a:gd name="connsiteY7" fmla="*/ 90594 h 276225"/>
                  <a:gd name="connsiteX8" fmla="*/ 244102 w 337366"/>
                  <a:gd name="connsiteY8" fmla="*/ 20637 h 276225"/>
                  <a:gd name="connsiteX9" fmla="*/ 184992 w 337366"/>
                  <a:gd name="connsiteY9" fmla="*/ 56276 h 276225"/>
                  <a:gd name="connsiteX10" fmla="*/ 167916 w 337366"/>
                  <a:gd name="connsiteY10" fmla="*/ 68155 h 276225"/>
                  <a:gd name="connsiteX11" fmla="*/ 152153 w 337366"/>
                  <a:gd name="connsiteY11" fmla="*/ 56276 h 276225"/>
                  <a:gd name="connsiteX12" fmla="*/ 91730 w 337366"/>
                  <a:gd name="connsiteY12" fmla="*/ 20637 h 276225"/>
                  <a:gd name="connsiteX13" fmla="*/ 92337 w 337366"/>
                  <a:gd name="connsiteY13" fmla="*/ 0 h 276225"/>
                  <a:gd name="connsiteX14" fmla="*/ 167393 w 337366"/>
                  <a:gd name="connsiteY14" fmla="*/ 43407 h 276225"/>
                  <a:gd name="connsiteX15" fmla="*/ 168710 w 337366"/>
                  <a:gd name="connsiteY15" fmla="*/ 44722 h 276225"/>
                  <a:gd name="connsiteX16" fmla="*/ 171343 w 337366"/>
                  <a:gd name="connsiteY16" fmla="*/ 42092 h 276225"/>
                  <a:gd name="connsiteX17" fmla="*/ 245082 w 337366"/>
                  <a:gd name="connsiteY17" fmla="*/ 0 h 276225"/>
                  <a:gd name="connsiteX18" fmla="*/ 308287 w 337366"/>
                  <a:gd name="connsiteY18" fmla="*/ 26307 h 276225"/>
                  <a:gd name="connsiteX19" fmla="*/ 337255 w 337366"/>
                  <a:gd name="connsiteY19" fmla="*/ 89445 h 276225"/>
                  <a:gd name="connsiteX20" fmla="*/ 317504 w 337366"/>
                  <a:gd name="connsiteY20" fmla="*/ 155212 h 276225"/>
                  <a:gd name="connsiteX21" fmla="*/ 245082 w 337366"/>
                  <a:gd name="connsiteY21" fmla="*/ 228872 h 276225"/>
                  <a:gd name="connsiteX22" fmla="*/ 168710 w 337366"/>
                  <a:gd name="connsiteY22" fmla="*/ 276225 h 276225"/>
                  <a:gd name="connsiteX23" fmla="*/ 92337 w 337366"/>
                  <a:gd name="connsiteY23" fmla="*/ 228872 h 276225"/>
                  <a:gd name="connsiteX24" fmla="*/ 19915 w 337366"/>
                  <a:gd name="connsiteY24" fmla="*/ 155212 h 276225"/>
                  <a:gd name="connsiteX25" fmla="*/ 164 w 337366"/>
                  <a:gd name="connsiteY25" fmla="*/ 89445 h 276225"/>
                  <a:gd name="connsiteX26" fmla="*/ 29133 w 337366"/>
                  <a:gd name="connsiteY26" fmla="*/ 26307 h 276225"/>
                  <a:gd name="connsiteX27" fmla="*/ 92337 w 337366"/>
                  <a:gd name="connsiteY27"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7366" h="276225">
                    <a:moveTo>
                      <a:pt x="91730" y="20637"/>
                    </a:moveTo>
                    <a:cubicBezTo>
                      <a:pt x="53637" y="20637"/>
                      <a:pt x="22111" y="52316"/>
                      <a:pt x="20798" y="90594"/>
                    </a:cubicBezTo>
                    <a:cubicBezTo>
                      <a:pt x="19484" y="109073"/>
                      <a:pt x="24738" y="126233"/>
                      <a:pt x="36560" y="144712"/>
                    </a:cubicBezTo>
                    <a:cubicBezTo>
                      <a:pt x="45755" y="159231"/>
                      <a:pt x="73340" y="186950"/>
                      <a:pt x="103552" y="212029"/>
                    </a:cubicBezTo>
                    <a:cubicBezTo>
                      <a:pt x="141645" y="243708"/>
                      <a:pt x="162662" y="255587"/>
                      <a:pt x="167916" y="255587"/>
                    </a:cubicBezTo>
                    <a:cubicBezTo>
                      <a:pt x="173170" y="255587"/>
                      <a:pt x="195500" y="243708"/>
                      <a:pt x="232280" y="212029"/>
                    </a:cubicBezTo>
                    <a:cubicBezTo>
                      <a:pt x="262492" y="186950"/>
                      <a:pt x="290076" y="159231"/>
                      <a:pt x="299271" y="144712"/>
                    </a:cubicBezTo>
                    <a:cubicBezTo>
                      <a:pt x="312407" y="126233"/>
                      <a:pt x="316347" y="109073"/>
                      <a:pt x="315034" y="90594"/>
                    </a:cubicBezTo>
                    <a:cubicBezTo>
                      <a:pt x="313720" y="52316"/>
                      <a:pt x="282195" y="20637"/>
                      <a:pt x="244102" y="20637"/>
                    </a:cubicBezTo>
                    <a:cubicBezTo>
                      <a:pt x="217831" y="20637"/>
                      <a:pt x="198127" y="43076"/>
                      <a:pt x="184992" y="56276"/>
                    </a:cubicBezTo>
                    <a:cubicBezTo>
                      <a:pt x="178424" y="64195"/>
                      <a:pt x="174484" y="68155"/>
                      <a:pt x="167916" y="68155"/>
                    </a:cubicBezTo>
                    <a:cubicBezTo>
                      <a:pt x="161348" y="68155"/>
                      <a:pt x="158721" y="64195"/>
                      <a:pt x="152153" y="56276"/>
                    </a:cubicBezTo>
                    <a:cubicBezTo>
                      <a:pt x="140331" y="44396"/>
                      <a:pt x="119314" y="20637"/>
                      <a:pt x="91730" y="20637"/>
                    </a:cubicBezTo>
                    <a:close/>
                    <a:moveTo>
                      <a:pt x="92337" y="0"/>
                    </a:moveTo>
                    <a:cubicBezTo>
                      <a:pt x="129207" y="0"/>
                      <a:pt x="155542" y="28938"/>
                      <a:pt x="167393" y="43407"/>
                    </a:cubicBezTo>
                    <a:cubicBezTo>
                      <a:pt x="168710" y="43407"/>
                      <a:pt x="168710" y="44722"/>
                      <a:pt x="168710" y="44722"/>
                    </a:cubicBezTo>
                    <a:cubicBezTo>
                      <a:pt x="170027" y="44722"/>
                      <a:pt x="170027" y="43407"/>
                      <a:pt x="171343" y="42092"/>
                    </a:cubicBezTo>
                    <a:cubicBezTo>
                      <a:pt x="184511" y="27623"/>
                      <a:pt x="209529" y="0"/>
                      <a:pt x="245082" y="0"/>
                    </a:cubicBezTo>
                    <a:cubicBezTo>
                      <a:pt x="268784" y="0"/>
                      <a:pt x="291169" y="9207"/>
                      <a:pt x="308287" y="26307"/>
                    </a:cubicBezTo>
                    <a:cubicBezTo>
                      <a:pt x="325405" y="43407"/>
                      <a:pt x="335939" y="65768"/>
                      <a:pt x="337255" y="89445"/>
                    </a:cubicBezTo>
                    <a:cubicBezTo>
                      <a:pt x="338572" y="119698"/>
                      <a:pt x="328038" y="140743"/>
                      <a:pt x="317504" y="155212"/>
                    </a:cubicBezTo>
                    <a:cubicBezTo>
                      <a:pt x="304336" y="176258"/>
                      <a:pt x="270101" y="207827"/>
                      <a:pt x="245082" y="228872"/>
                    </a:cubicBezTo>
                    <a:cubicBezTo>
                      <a:pt x="218747" y="249918"/>
                      <a:pt x="184511" y="276225"/>
                      <a:pt x="168710" y="276225"/>
                    </a:cubicBezTo>
                    <a:cubicBezTo>
                      <a:pt x="152909" y="276225"/>
                      <a:pt x="118673" y="249918"/>
                      <a:pt x="92337" y="228872"/>
                    </a:cubicBezTo>
                    <a:cubicBezTo>
                      <a:pt x="67319" y="207827"/>
                      <a:pt x="33083" y="176258"/>
                      <a:pt x="19915" y="155212"/>
                    </a:cubicBezTo>
                    <a:cubicBezTo>
                      <a:pt x="5431" y="134167"/>
                      <a:pt x="-1153" y="113121"/>
                      <a:pt x="164" y="89445"/>
                    </a:cubicBezTo>
                    <a:cubicBezTo>
                      <a:pt x="1480" y="65768"/>
                      <a:pt x="12014" y="43407"/>
                      <a:pt x="29133" y="26307"/>
                    </a:cubicBezTo>
                    <a:cubicBezTo>
                      <a:pt x="46251" y="9207"/>
                      <a:pt x="68636" y="0"/>
                      <a:pt x="92337"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6" name="组合 25"/>
            <p:cNvGrpSpPr/>
            <p:nvPr/>
          </p:nvGrpSpPr>
          <p:grpSpPr>
            <a:xfrm>
              <a:off x="5179639" y="3111658"/>
              <a:ext cx="603732" cy="603732"/>
              <a:chOff x="4391935" y="3677132"/>
              <a:chExt cx="1028700" cy="1028700"/>
            </a:xfrm>
          </p:grpSpPr>
          <p:sp>
            <p:nvSpPr>
              <p:cNvPr id="27" name="椭圆 26"/>
              <p:cNvSpPr/>
              <p:nvPr/>
            </p:nvSpPr>
            <p:spPr>
              <a:xfrm>
                <a:off x="4391935" y="3677132"/>
                <a:ext cx="1028700" cy="1028700"/>
              </a:xfrm>
              <a:prstGeom prst="ellipse">
                <a:avLst/>
              </a:prstGeom>
              <a:solidFill>
                <a:schemeClr val="accent2"/>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41"/>
              <p:cNvSpPr/>
              <p:nvPr/>
            </p:nvSpPr>
            <p:spPr>
              <a:xfrm>
                <a:off x="4736054" y="3959051"/>
                <a:ext cx="340461" cy="464862"/>
              </a:xfrm>
              <a:custGeom>
                <a:avLst/>
                <a:gdLst>
                  <a:gd name="T0" fmla="*/ 186 w 188"/>
                  <a:gd name="T1" fmla="*/ 107 h 257"/>
                  <a:gd name="T2" fmla="*/ 179 w 188"/>
                  <a:gd name="T3" fmla="*/ 102 h 257"/>
                  <a:gd name="T4" fmla="*/ 112 w 188"/>
                  <a:gd name="T5" fmla="*/ 102 h 257"/>
                  <a:gd name="T6" fmla="*/ 144 w 188"/>
                  <a:gd name="T7" fmla="*/ 12 h 257"/>
                  <a:gd name="T8" fmla="*/ 141 w 188"/>
                  <a:gd name="T9" fmla="*/ 2 h 257"/>
                  <a:gd name="T10" fmla="*/ 131 w 188"/>
                  <a:gd name="T11" fmla="*/ 4 h 257"/>
                  <a:gd name="T12" fmla="*/ 3 w 188"/>
                  <a:gd name="T13" fmla="*/ 142 h 257"/>
                  <a:gd name="T14" fmla="*/ 2 w 188"/>
                  <a:gd name="T15" fmla="*/ 151 h 257"/>
                  <a:gd name="T16" fmla="*/ 9 w 188"/>
                  <a:gd name="T17" fmla="*/ 156 h 257"/>
                  <a:gd name="T18" fmla="*/ 52 w 188"/>
                  <a:gd name="T19" fmla="*/ 156 h 257"/>
                  <a:gd name="T20" fmla="*/ 61 w 188"/>
                  <a:gd name="T21" fmla="*/ 148 h 257"/>
                  <a:gd name="T22" fmla="*/ 52 w 188"/>
                  <a:gd name="T23" fmla="*/ 140 h 257"/>
                  <a:gd name="T24" fmla="*/ 27 w 188"/>
                  <a:gd name="T25" fmla="*/ 140 h 257"/>
                  <a:gd name="T26" fmla="*/ 116 w 188"/>
                  <a:gd name="T27" fmla="*/ 44 h 257"/>
                  <a:gd name="T28" fmla="*/ 93 w 188"/>
                  <a:gd name="T29" fmla="*/ 108 h 257"/>
                  <a:gd name="T30" fmla="*/ 94 w 188"/>
                  <a:gd name="T31" fmla="*/ 115 h 257"/>
                  <a:gd name="T32" fmla="*/ 101 w 188"/>
                  <a:gd name="T33" fmla="*/ 118 h 257"/>
                  <a:gd name="T34" fmla="*/ 161 w 188"/>
                  <a:gd name="T35" fmla="*/ 118 h 257"/>
                  <a:gd name="T36" fmla="*/ 72 w 188"/>
                  <a:gd name="T37" fmla="*/ 214 h 257"/>
                  <a:gd name="T38" fmla="*/ 95 w 188"/>
                  <a:gd name="T39" fmla="*/ 150 h 257"/>
                  <a:gd name="T40" fmla="*/ 94 w 188"/>
                  <a:gd name="T41" fmla="*/ 143 h 257"/>
                  <a:gd name="T42" fmla="*/ 87 w 188"/>
                  <a:gd name="T43" fmla="*/ 140 h 257"/>
                  <a:gd name="T44" fmla="*/ 87 w 188"/>
                  <a:gd name="T45" fmla="*/ 140 h 257"/>
                  <a:gd name="T46" fmla="*/ 80 w 188"/>
                  <a:gd name="T47" fmla="*/ 146 h 257"/>
                  <a:gd name="T48" fmla="*/ 44 w 188"/>
                  <a:gd name="T49" fmla="*/ 246 h 257"/>
                  <a:gd name="T50" fmla="*/ 47 w 188"/>
                  <a:gd name="T51" fmla="*/ 256 h 257"/>
                  <a:gd name="T52" fmla="*/ 51 w 188"/>
                  <a:gd name="T53" fmla="*/ 257 h 257"/>
                  <a:gd name="T54" fmla="*/ 57 w 188"/>
                  <a:gd name="T55" fmla="*/ 254 h 257"/>
                  <a:gd name="T56" fmla="*/ 185 w 188"/>
                  <a:gd name="T57" fmla="*/ 116 h 257"/>
                  <a:gd name="T58" fmla="*/ 186 w 188"/>
                  <a:gd name="T59" fmla="*/ 10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257">
                    <a:moveTo>
                      <a:pt x="186" y="107"/>
                    </a:moveTo>
                    <a:cubicBezTo>
                      <a:pt x="185" y="104"/>
                      <a:pt x="182" y="102"/>
                      <a:pt x="179" y="102"/>
                    </a:cubicBezTo>
                    <a:cubicBezTo>
                      <a:pt x="112" y="102"/>
                      <a:pt x="112" y="102"/>
                      <a:pt x="112" y="102"/>
                    </a:cubicBezTo>
                    <a:cubicBezTo>
                      <a:pt x="144" y="12"/>
                      <a:pt x="144" y="12"/>
                      <a:pt x="144" y="12"/>
                    </a:cubicBezTo>
                    <a:cubicBezTo>
                      <a:pt x="146" y="8"/>
                      <a:pt x="144" y="4"/>
                      <a:pt x="141" y="2"/>
                    </a:cubicBezTo>
                    <a:cubicBezTo>
                      <a:pt x="138" y="0"/>
                      <a:pt x="133" y="1"/>
                      <a:pt x="131" y="4"/>
                    </a:cubicBezTo>
                    <a:cubicBezTo>
                      <a:pt x="3" y="142"/>
                      <a:pt x="3" y="142"/>
                      <a:pt x="3" y="142"/>
                    </a:cubicBezTo>
                    <a:cubicBezTo>
                      <a:pt x="1" y="145"/>
                      <a:pt x="0" y="148"/>
                      <a:pt x="2" y="151"/>
                    </a:cubicBezTo>
                    <a:cubicBezTo>
                      <a:pt x="3" y="154"/>
                      <a:pt x="6" y="156"/>
                      <a:pt x="9" y="156"/>
                    </a:cubicBezTo>
                    <a:cubicBezTo>
                      <a:pt x="52" y="156"/>
                      <a:pt x="52" y="156"/>
                      <a:pt x="52" y="156"/>
                    </a:cubicBezTo>
                    <a:cubicBezTo>
                      <a:pt x="57" y="156"/>
                      <a:pt x="61" y="152"/>
                      <a:pt x="61" y="148"/>
                    </a:cubicBezTo>
                    <a:cubicBezTo>
                      <a:pt x="61" y="143"/>
                      <a:pt x="57" y="140"/>
                      <a:pt x="52" y="140"/>
                    </a:cubicBezTo>
                    <a:cubicBezTo>
                      <a:pt x="27" y="140"/>
                      <a:pt x="27" y="140"/>
                      <a:pt x="27" y="140"/>
                    </a:cubicBezTo>
                    <a:cubicBezTo>
                      <a:pt x="116" y="44"/>
                      <a:pt x="116" y="44"/>
                      <a:pt x="116" y="44"/>
                    </a:cubicBezTo>
                    <a:cubicBezTo>
                      <a:pt x="93" y="108"/>
                      <a:pt x="93" y="108"/>
                      <a:pt x="93" y="108"/>
                    </a:cubicBezTo>
                    <a:cubicBezTo>
                      <a:pt x="92" y="110"/>
                      <a:pt x="93" y="113"/>
                      <a:pt x="94" y="115"/>
                    </a:cubicBezTo>
                    <a:cubicBezTo>
                      <a:pt x="96" y="117"/>
                      <a:pt x="98" y="118"/>
                      <a:pt x="101" y="118"/>
                    </a:cubicBezTo>
                    <a:cubicBezTo>
                      <a:pt x="161" y="118"/>
                      <a:pt x="161" y="118"/>
                      <a:pt x="161" y="118"/>
                    </a:cubicBezTo>
                    <a:cubicBezTo>
                      <a:pt x="72" y="214"/>
                      <a:pt x="72" y="214"/>
                      <a:pt x="72" y="214"/>
                    </a:cubicBezTo>
                    <a:cubicBezTo>
                      <a:pt x="95" y="150"/>
                      <a:pt x="95" y="150"/>
                      <a:pt x="95" y="150"/>
                    </a:cubicBezTo>
                    <a:cubicBezTo>
                      <a:pt x="96" y="148"/>
                      <a:pt x="95" y="145"/>
                      <a:pt x="94" y="143"/>
                    </a:cubicBezTo>
                    <a:cubicBezTo>
                      <a:pt x="92" y="141"/>
                      <a:pt x="90" y="140"/>
                      <a:pt x="87" y="140"/>
                    </a:cubicBezTo>
                    <a:cubicBezTo>
                      <a:pt x="87" y="140"/>
                      <a:pt x="87" y="140"/>
                      <a:pt x="87" y="140"/>
                    </a:cubicBezTo>
                    <a:cubicBezTo>
                      <a:pt x="84" y="140"/>
                      <a:pt x="80" y="142"/>
                      <a:pt x="80" y="146"/>
                    </a:cubicBezTo>
                    <a:cubicBezTo>
                      <a:pt x="44" y="246"/>
                      <a:pt x="44" y="246"/>
                      <a:pt x="44" y="246"/>
                    </a:cubicBezTo>
                    <a:cubicBezTo>
                      <a:pt x="42" y="250"/>
                      <a:pt x="44" y="254"/>
                      <a:pt x="47" y="256"/>
                    </a:cubicBezTo>
                    <a:cubicBezTo>
                      <a:pt x="48" y="257"/>
                      <a:pt x="50" y="257"/>
                      <a:pt x="51" y="257"/>
                    </a:cubicBezTo>
                    <a:cubicBezTo>
                      <a:pt x="53" y="257"/>
                      <a:pt x="56" y="256"/>
                      <a:pt x="57" y="254"/>
                    </a:cubicBezTo>
                    <a:cubicBezTo>
                      <a:pt x="185" y="116"/>
                      <a:pt x="185" y="116"/>
                      <a:pt x="185" y="116"/>
                    </a:cubicBezTo>
                    <a:cubicBezTo>
                      <a:pt x="187" y="113"/>
                      <a:pt x="188" y="110"/>
                      <a:pt x="186" y="107"/>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9" name="组合 28"/>
            <p:cNvGrpSpPr/>
            <p:nvPr/>
          </p:nvGrpSpPr>
          <p:grpSpPr>
            <a:xfrm>
              <a:off x="5179639" y="3918623"/>
              <a:ext cx="603732" cy="603732"/>
              <a:chOff x="6771364" y="3677132"/>
              <a:chExt cx="1028700" cy="1028700"/>
            </a:xfrm>
          </p:grpSpPr>
          <p:sp>
            <p:nvSpPr>
              <p:cNvPr id="30" name="椭圆 29"/>
              <p:cNvSpPr/>
              <p:nvPr/>
            </p:nvSpPr>
            <p:spPr>
              <a:xfrm>
                <a:off x="6771364" y="3677132"/>
                <a:ext cx="1028700" cy="1028700"/>
              </a:xfrm>
              <a:prstGeom prst="ellipse">
                <a:avLst/>
              </a:prstGeom>
              <a:solidFill>
                <a:schemeClr val="accent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42"/>
              <p:cNvSpPr/>
              <p:nvPr/>
            </p:nvSpPr>
            <p:spPr>
              <a:xfrm>
                <a:off x="7053283" y="3960143"/>
                <a:ext cx="464862" cy="462679"/>
              </a:xfrm>
              <a:custGeom>
                <a:avLst/>
                <a:gdLst>
                  <a:gd name="connsiteX0" fmla="*/ 250088 w 338138"/>
                  <a:gd name="connsiteY0" fmla="*/ 252413 h 336550"/>
                  <a:gd name="connsiteX1" fmla="*/ 217488 w 338138"/>
                  <a:gd name="connsiteY1" fmla="*/ 307976 h 336550"/>
                  <a:gd name="connsiteX2" fmla="*/ 290513 w 338138"/>
                  <a:gd name="connsiteY2" fmla="*/ 252413 h 336550"/>
                  <a:gd name="connsiteX3" fmla="*/ 250088 w 338138"/>
                  <a:gd name="connsiteY3" fmla="*/ 252413 h 336550"/>
                  <a:gd name="connsiteX4" fmla="*/ 179388 w 338138"/>
                  <a:gd name="connsiteY4" fmla="*/ 252413 h 336550"/>
                  <a:gd name="connsiteX5" fmla="*/ 179388 w 338138"/>
                  <a:gd name="connsiteY5" fmla="*/ 312738 h 336550"/>
                  <a:gd name="connsiteX6" fmla="*/ 184679 w 338138"/>
                  <a:gd name="connsiteY6" fmla="*/ 308804 h 336550"/>
                  <a:gd name="connsiteX7" fmla="*/ 208492 w 338138"/>
                  <a:gd name="connsiteY7" fmla="*/ 283887 h 336550"/>
                  <a:gd name="connsiteX8" fmla="*/ 227013 w 338138"/>
                  <a:gd name="connsiteY8" fmla="*/ 252413 h 336550"/>
                  <a:gd name="connsiteX9" fmla="*/ 179388 w 338138"/>
                  <a:gd name="connsiteY9" fmla="*/ 252413 h 336550"/>
                  <a:gd name="connsiteX10" fmla="*/ 112713 w 338138"/>
                  <a:gd name="connsiteY10" fmla="*/ 252413 h 336550"/>
                  <a:gd name="connsiteX11" fmla="*/ 158751 w 338138"/>
                  <a:gd name="connsiteY11" fmla="*/ 312738 h 336550"/>
                  <a:gd name="connsiteX12" fmla="*/ 158751 w 338138"/>
                  <a:gd name="connsiteY12" fmla="*/ 252413 h 336550"/>
                  <a:gd name="connsiteX13" fmla="*/ 112713 w 338138"/>
                  <a:gd name="connsiteY13" fmla="*/ 252413 h 336550"/>
                  <a:gd name="connsiteX14" fmla="*/ 47625 w 338138"/>
                  <a:gd name="connsiteY14" fmla="*/ 252413 h 336550"/>
                  <a:gd name="connsiteX15" fmla="*/ 122238 w 338138"/>
                  <a:gd name="connsiteY15" fmla="*/ 307976 h 336550"/>
                  <a:gd name="connsiteX16" fmla="*/ 88928 w 338138"/>
                  <a:gd name="connsiteY16" fmla="*/ 252413 h 336550"/>
                  <a:gd name="connsiteX17" fmla="*/ 47625 w 338138"/>
                  <a:gd name="connsiteY17" fmla="*/ 252413 h 336550"/>
                  <a:gd name="connsiteX18" fmla="*/ 263664 w 338138"/>
                  <a:gd name="connsiteY18" fmla="*/ 179388 h 336550"/>
                  <a:gd name="connsiteX19" fmla="*/ 255588 w 338138"/>
                  <a:gd name="connsiteY19" fmla="*/ 231776 h 336550"/>
                  <a:gd name="connsiteX20" fmla="*/ 302696 w 338138"/>
                  <a:gd name="connsiteY20" fmla="*/ 231776 h 336550"/>
                  <a:gd name="connsiteX21" fmla="*/ 317501 w 338138"/>
                  <a:gd name="connsiteY21" fmla="*/ 179388 h 336550"/>
                  <a:gd name="connsiteX22" fmla="*/ 263664 w 338138"/>
                  <a:gd name="connsiteY22" fmla="*/ 179388 h 336550"/>
                  <a:gd name="connsiteX23" fmla="*/ 179388 w 338138"/>
                  <a:gd name="connsiteY23" fmla="*/ 179388 h 336550"/>
                  <a:gd name="connsiteX24" fmla="*/ 179388 w 338138"/>
                  <a:gd name="connsiteY24" fmla="*/ 231776 h 336550"/>
                  <a:gd name="connsiteX25" fmla="*/ 233627 w 338138"/>
                  <a:gd name="connsiteY25" fmla="*/ 231776 h 336550"/>
                  <a:gd name="connsiteX26" fmla="*/ 242888 w 338138"/>
                  <a:gd name="connsiteY26" fmla="*/ 179388 h 336550"/>
                  <a:gd name="connsiteX27" fmla="*/ 179388 w 338138"/>
                  <a:gd name="connsiteY27" fmla="*/ 179388 h 336550"/>
                  <a:gd name="connsiteX28" fmla="*/ 95250 w 338138"/>
                  <a:gd name="connsiteY28" fmla="*/ 179388 h 336550"/>
                  <a:gd name="connsiteX29" fmla="*/ 104510 w 338138"/>
                  <a:gd name="connsiteY29" fmla="*/ 231776 h 336550"/>
                  <a:gd name="connsiteX30" fmla="*/ 158750 w 338138"/>
                  <a:gd name="connsiteY30" fmla="*/ 231776 h 336550"/>
                  <a:gd name="connsiteX31" fmla="*/ 158750 w 338138"/>
                  <a:gd name="connsiteY31" fmla="*/ 179388 h 336550"/>
                  <a:gd name="connsiteX32" fmla="*/ 95250 w 338138"/>
                  <a:gd name="connsiteY32" fmla="*/ 179388 h 336550"/>
                  <a:gd name="connsiteX33" fmla="*/ 22225 w 338138"/>
                  <a:gd name="connsiteY33" fmla="*/ 179388 h 336550"/>
                  <a:gd name="connsiteX34" fmla="*/ 36650 w 338138"/>
                  <a:gd name="connsiteY34" fmla="*/ 231776 h 336550"/>
                  <a:gd name="connsiteX35" fmla="*/ 82550 w 338138"/>
                  <a:gd name="connsiteY35" fmla="*/ 231776 h 336550"/>
                  <a:gd name="connsiteX36" fmla="*/ 74681 w 338138"/>
                  <a:gd name="connsiteY36" fmla="*/ 179388 h 336550"/>
                  <a:gd name="connsiteX37" fmla="*/ 22225 w 338138"/>
                  <a:gd name="connsiteY37" fmla="*/ 179388 h 336550"/>
                  <a:gd name="connsiteX38" fmla="*/ 255588 w 338138"/>
                  <a:gd name="connsiteY38" fmla="*/ 104775 h 336550"/>
                  <a:gd name="connsiteX39" fmla="*/ 263664 w 338138"/>
                  <a:gd name="connsiteY39" fmla="*/ 158750 h 336550"/>
                  <a:gd name="connsiteX40" fmla="*/ 317501 w 338138"/>
                  <a:gd name="connsiteY40" fmla="*/ 158750 h 336550"/>
                  <a:gd name="connsiteX41" fmla="*/ 302696 w 338138"/>
                  <a:gd name="connsiteY41" fmla="*/ 104775 h 336550"/>
                  <a:gd name="connsiteX42" fmla="*/ 255588 w 338138"/>
                  <a:gd name="connsiteY42" fmla="*/ 104775 h 336550"/>
                  <a:gd name="connsiteX43" fmla="*/ 179388 w 338138"/>
                  <a:gd name="connsiteY43" fmla="*/ 104775 h 336550"/>
                  <a:gd name="connsiteX44" fmla="*/ 179388 w 338138"/>
                  <a:gd name="connsiteY44" fmla="*/ 158750 h 336550"/>
                  <a:gd name="connsiteX45" fmla="*/ 242888 w 338138"/>
                  <a:gd name="connsiteY45" fmla="*/ 158750 h 336550"/>
                  <a:gd name="connsiteX46" fmla="*/ 233627 w 338138"/>
                  <a:gd name="connsiteY46" fmla="*/ 104775 h 336550"/>
                  <a:gd name="connsiteX47" fmla="*/ 179388 w 338138"/>
                  <a:gd name="connsiteY47" fmla="*/ 104775 h 336550"/>
                  <a:gd name="connsiteX48" fmla="*/ 104510 w 338138"/>
                  <a:gd name="connsiteY48" fmla="*/ 104775 h 336550"/>
                  <a:gd name="connsiteX49" fmla="*/ 95250 w 338138"/>
                  <a:gd name="connsiteY49" fmla="*/ 158750 h 336550"/>
                  <a:gd name="connsiteX50" fmla="*/ 158750 w 338138"/>
                  <a:gd name="connsiteY50" fmla="*/ 158750 h 336550"/>
                  <a:gd name="connsiteX51" fmla="*/ 158750 w 338138"/>
                  <a:gd name="connsiteY51" fmla="*/ 104775 h 336550"/>
                  <a:gd name="connsiteX52" fmla="*/ 104510 w 338138"/>
                  <a:gd name="connsiteY52" fmla="*/ 104775 h 336550"/>
                  <a:gd name="connsiteX53" fmla="*/ 36650 w 338138"/>
                  <a:gd name="connsiteY53" fmla="*/ 104775 h 336550"/>
                  <a:gd name="connsiteX54" fmla="*/ 22225 w 338138"/>
                  <a:gd name="connsiteY54" fmla="*/ 158750 h 336550"/>
                  <a:gd name="connsiteX55" fmla="*/ 74681 w 338138"/>
                  <a:gd name="connsiteY55" fmla="*/ 158750 h 336550"/>
                  <a:gd name="connsiteX56" fmla="*/ 82550 w 338138"/>
                  <a:gd name="connsiteY56" fmla="*/ 104775 h 336550"/>
                  <a:gd name="connsiteX57" fmla="*/ 36650 w 338138"/>
                  <a:gd name="connsiteY57" fmla="*/ 104775 h 336550"/>
                  <a:gd name="connsiteX58" fmla="*/ 217488 w 338138"/>
                  <a:gd name="connsiteY58" fmla="*/ 28575 h 336550"/>
                  <a:gd name="connsiteX59" fmla="*/ 250088 w 338138"/>
                  <a:gd name="connsiteY59" fmla="*/ 84138 h 336550"/>
                  <a:gd name="connsiteX60" fmla="*/ 290513 w 338138"/>
                  <a:gd name="connsiteY60" fmla="*/ 84138 h 336550"/>
                  <a:gd name="connsiteX61" fmla="*/ 217488 w 338138"/>
                  <a:gd name="connsiteY61" fmla="*/ 28575 h 336550"/>
                  <a:gd name="connsiteX62" fmla="*/ 122238 w 338138"/>
                  <a:gd name="connsiteY62" fmla="*/ 28575 h 336550"/>
                  <a:gd name="connsiteX63" fmla="*/ 47625 w 338138"/>
                  <a:gd name="connsiteY63" fmla="*/ 84138 h 336550"/>
                  <a:gd name="connsiteX64" fmla="*/ 88928 w 338138"/>
                  <a:gd name="connsiteY64" fmla="*/ 84138 h 336550"/>
                  <a:gd name="connsiteX65" fmla="*/ 122238 w 338138"/>
                  <a:gd name="connsiteY65" fmla="*/ 28575 h 336550"/>
                  <a:gd name="connsiteX66" fmla="*/ 179388 w 338138"/>
                  <a:gd name="connsiteY66" fmla="*/ 23813 h 336550"/>
                  <a:gd name="connsiteX67" fmla="*/ 179388 w 338138"/>
                  <a:gd name="connsiteY67" fmla="*/ 84138 h 336550"/>
                  <a:gd name="connsiteX68" fmla="*/ 225426 w 338138"/>
                  <a:gd name="connsiteY68" fmla="*/ 84138 h 336550"/>
                  <a:gd name="connsiteX69" fmla="*/ 179388 w 338138"/>
                  <a:gd name="connsiteY69" fmla="*/ 23813 h 336550"/>
                  <a:gd name="connsiteX70" fmla="*/ 158750 w 338138"/>
                  <a:gd name="connsiteY70" fmla="*/ 23813 h 336550"/>
                  <a:gd name="connsiteX71" fmla="*/ 153458 w 338138"/>
                  <a:gd name="connsiteY71" fmla="*/ 27747 h 336550"/>
                  <a:gd name="connsiteX72" fmla="*/ 129646 w 338138"/>
                  <a:gd name="connsiteY72" fmla="*/ 52664 h 336550"/>
                  <a:gd name="connsiteX73" fmla="*/ 111125 w 338138"/>
                  <a:gd name="connsiteY73" fmla="*/ 84138 h 336550"/>
                  <a:gd name="connsiteX74" fmla="*/ 158750 w 338138"/>
                  <a:gd name="connsiteY74" fmla="*/ 84138 h 336550"/>
                  <a:gd name="connsiteX75" fmla="*/ 169069 w 338138"/>
                  <a:gd name="connsiteY75" fmla="*/ 0 h 336550"/>
                  <a:gd name="connsiteX76" fmla="*/ 338138 w 338138"/>
                  <a:gd name="connsiteY76" fmla="*/ 168275 h 336550"/>
                  <a:gd name="connsiteX77" fmla="*/ 169069 w 338138"/>
                  <a:gd name="connsiteY77" fmla="*/ 336550 h 336550"/>
                  <a:gd name="connsiteX78" fmla="*/ 0 w 338138"/>
                  <a:gd name="connsiteY78" fmla="*/ 168275 h 336550"/>
                  <a:gd name="connsiteX79" fmla="*/ 169069 w 338138"/>
                  <a:gd name="connsiteY7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8138" h="336550">
                    <a:moveTo>
                      <a:pt x="250088" y="252413"/>
                    </a:moveTo>
                    <a:cubicBezTo>
                      <a:pt x="240960" y="276226"/>
                      <a:pt x="227920" y="294747"/>
                      <a:pt x="217488" y="307976"/>
                    </a:cubicBezTo>
                    <a:cubicBezTo>
                      <a:pt x="247480" y="297393"/>
                      <a:pt x="272257" y="277549"/>
                      <a:pt x="290513" y="252413"/>
                    </a:cubicBezTo>
                    <a:cubicBezTo>
                      <a:pt x="290513" y="252413"/>
                      <a:pt x="290513" y="252413"/>
                      <a:pt x="250088" y="252413"/>
                    </a:cubicBezTo>
                    <a:close/>
                    <a:moveTo>
                      <a:pt x="179388" y="252413"/>
                    </a:moveTo>
                    <a:cubicBezTo>
                      <a:pt x="179388" y="252413"/>
                      <a:pt x="179388" y="252413"/>
                      <a:pt x="179388" y="312738"/>
                    </a:cubicBezTo>
                    <a:cubicBezTo>
                      <a:pt x="180711" y="312738"/>
                      <a:pt x="182034" y="311427"/>
                      <a:pt x="184679" y="308804"/>
                    </a:cubicBezTo>
                    <a:cubicBezTo>
                      <a:pt x="189971" y="303558"/>
                      <a:pt x="199232" y="295690"/>
                      <a:pt x="208492" y="283887"/>
                    </a:cubicBezTo>
                    <a:cubicBezTo>
                      <a:pt x="213784" y="276019"/>
                      <a:pt x="220398" y="265527"/>
                      <a:pt x="227013" y="252413"/>
                    </a:cubicBezTo>
                    <a:cubicBezTo>
                      <a:pt x="227013" y="252413"/>
                      <a:pt x="227013" y="252413"/>
                      <a:pt x="179388" y="252413"/>
                    </a:cubicBezTo>
                    <a:close/>
                    <a:moveTo>
                      <a:pt x="112713" y="252413"/>
                    </a:moveTo>
                    <a:cubicBezTo>
                      <a:pt x="127182" y="286510"/>
                      <a:pt x="148228" y="306181"/>
                      <a:pt x="158751" y="312738"/>
                    </a:cubicBezTo>
                    <a:lnTo>
                      <a:pt x="158751" y="252413"/>
                    </a:lnTo>
                    <a:cubicBezTo>
                      <a:pt x="158751" y="252413"/>
                      <a:pt x="158751" y="252413"/>
                      <a:pt x="112713" y="252413"/>
                    </a:cubicBezTo>
                    <a:close/>
                    <a:moveTo>
                      <a:pt x="47625" y="252413"/>
                    </a:moveTo>
                    <a:cubicBezTo>
                      <a:pt x="66278" y="277549"/>
                      <a:pt x="91593" y="297393"/>
                      <a:pt x="122238" y="307976"/>
                    </a:cubicBezTo>
                    <a:cubicBezTo>
                      <a:pt x="111579" y="294747"/>
                      <a:pt x="98255" y="276226"/>
                      <a:pt x="88928" y="252413"/>
                    </a:cubicBezTo>
                    <a:cubicBezTo>
                      <a:pt x="88928" y="252413"/>
                      <a:pt x="88928" y="252413"/>
                      <a:pt x="47625" y="252413"/>
                    </a:cubicBezTo>
                    <a:close/>
                    <a:moveTo>
                      <a:pt x="263664" y="179388"/>
                    </a:moveTo>
                    <a:cubicBezTo>
                      <a:pt x="262318" y="199034"/>
                      <a:pt x="259626" y="216060"/>
                      <a:pt x="255588" y="231776"/>
                    </a:cubicBezTo>
                    <a:cubicBezTo>
                      <a:pt x="255588" y="231776"/>
                      <a:pt x="255588" y="231776"/>
                      <a:pt x="302696" y="231776"/>
                    </a:cubicBezTo>
                    <a:cubicBezTo>
                      <a:pt x="310772" y="216060"/>
                      <a:pt x="316155" y="197724"/>
                      <a:pt x="317501" y="179388"/>
                    </a:cubicBezTo>
                    <a:cubicBezTo>
                      <a:pt x="317501" y="179388"/>
                      <a:pt x="317501" y="179388"/>
                      <a:pt x="263664" y="179388"/>
                    </a:cubicBezTo>
                    <a:close/>
                    <a:moveTo>
                      <a:pt x="179388" y="179388"/>
                    </a:moveTo>
                    <a:lnTo>
                      <a:pt x="179388" y="231776"/>
                    </a:lnTo>
                    <a:cubicBezTo>
                      <a:pt x="179388" y="231776"/>
                      <a:pt x="179388" y="231776"/>
                      <a:pt x="233627" y="231776"/>
                    </a:cubicBezTo>
                    <a:cubicBezTo>
                      <a:pt x="238919" y="216060"/>
                      <a:pt x="241565" y="199034"/>
                      <a:pt x="242888" y="179388"/>
                    </a:cubicBezTo>
                    <a:cubicBezTo>
                      <a:pt x="242888" y="179388"/>
                      <a:pt x="242888" y="179388"/>
                      <a:pt x="179388" y="179388"/>
                    </a:cubicBezTo>
                    <a:close/>
                    <a:moveTo>
                      <a:pt x="95250" y="179388"/>
                    </a:moveTo>
                    <a:cubicBezTo>
                      <a:pt x="96573" y="199034"/>
                      <a:pt x="99219" y="216060"/>
                      <a:pt x="104510" y="231776"/>
                    </a:cubicBezTo>
                    <a:cubicBezTo>
                      <a:pt x="104510" y="231776"/>
                      <a:pt x="104510" y="231776"/>
                      <a:pt x="158750" y="231776"/>
                    </a:cubicBezTo>
                    <a:lnTo>
                      <a:pt x="158750" y="179388"/>
                    </a:lnTo>
                    <a:cubicBezTo>
                      <a:pt x="158750" y="179388"/>
                      <a:pt x="158750" y="179388"/>
                      <a:pt x="95250" y="179388"/>
                    </a:cubicBezTo>
                    <a:close/>
                    <a:moveTo>
                      <a:pt x="22225" y="179388"/>
                    </a:moveTo>
                    <a:cubicBezTo>
                      <a:pt x="23536" y="197724"/>
                      <a:pt x="28782" y="216060"/>
                      <a:pt x="36650" y="231776"/>
                    </a:cubicBezTo>
                    <a:cubicBezTo>
                      <a:pt x="36650" y="231776"/>
                      <a:pt x="36650" y="231776"/>
                      <a:pt x="82550" y="231776"/>
                    </a:cubicBezTo>
                    <a:cubicBezTo>
                      <a:pt x="78616" y="216060"/>
                      <a:pt x="75993" y="199034"/>
                      <a:pt x="74681" y="179388"/>
                    </a:cubicBezTo>
                    <a:cubicBezTo>
                      <a:pt x="74681" y="179388"/>
                      <a:pt x="74681" y="179388"/>
                      <a:pt x="22225" y="179388"/>
                    </a:cubicBezTo>
                    <a:close/>
                    <a:moveTo>
                      <a:pt x="255588" y="104775"/>
                    </a:moveTo>
                    <a:cubicBezTo>
                      <a:pt x="259626" y="120967"/>
                      <a:pt x="262318" y="138509"/>
                      <a:pt x="263664" y="158750"/>
                    </a:cubicBezTo>
                    <a:cubicBezTo>
                      <a:pt x="263664" y="158750"/>
                      <a:pt x="263664" y="158750"/>
                      <a:pt x="317501" y="158750"/>
                    </a:cubicBezTo>
                    <a:cubicBezTo>
                      <a:pt x="316155" y="139859"/>
                      <a:pt x="310772" y="120967"/>
                      <a:pt x="302696" y="104775"/>
                    </a:cubicBezTo>
                    <a:cubicBezTo>
                      <a:pt x="302696" y="104775"/>
                      <a:pt x="302696" y="104775"/>
                      <a:pt x="255588" y="104775"/>
                    </a:cubicBezTo>
                    <a:close/>
                    <a:moveTo>
                      <a:pt x="179388" y="104775"/>
                    </a:moveTo>
                    <a:lnTo>
                      <a:pt x="179388" y="158750"/>
                    </a:lnTo>
                    <a:cubicBezTo>
                      <a:pt x="179388" y="158750"/>
                      <a:pt x="179388" y="158750"/>
                      <a:pt x="242888" y="158750"/>
                    </a:cubicBezTo>
                    <a:cubicBezTo>
                      <a:pt x="241565" y="138509"/>
                      <a:pt x="238919" y="119618"/>
                      <a:pt x="233627" y="104775"/>
                    </a:cubicBezTo>
                    <a:cubicBezTo>
                      <a:pt x="233627" y="104775"/>
                      <a:pt x="233627" y="104775"/>
                      <a:pt x="179388" y="104775"/>
                    </a:cubicBezTo>
                    <a:close/>
                    <a:moveTo>
                      <a:pt x="104510" y="104775"/>
                    </a:moveTo>
                    <a:cubicBezTo>
                      <a:pt x="99219" y="119618"/>
                      <a:pt x="96573" y="138509"/>
                      <a:pt x="95250" y="158750"/>
                    </a:cubicBezTo>
                    <a:cubicBezTo>
                      <a:pt x="95250" y="158750"/>
                      <a:pt x="95250" y="158750"/>
                      <a:pt x="158750" y="158750"/>
                    </a:cubicBezTo>
                    <a:lnTo>
                      <a:pt x="158750" y="104775"/>
                    </a:lnTo>
                    <a:cubicBezTo>
                      <a:pt x="158750" y="104775"/>
                      <a:pt x="158750" y="104775"/>
                      <a:pt x="104510" y="104775"/>
                    </a:cubicBezTo>
                    <a:close/>
                    <a:moveTo>
                      <a:pt x="36650" y="104775"/>
                    </a:moveTo>
                    <a:cubicBezTo>
                      <a:pt x="28782" y="120967"/>
                      <a:pt x="23536" y="139859"/>
                      <a:pt x="22225" y="158750"/>
                    </a:cubicBezTo>
                    <a:cubicBezTo>
                      <a:pt x="22225" y="158750"/>
                      <a:pt x="22225" y="158750"/>
                      <a:pt x="74681" y="158750"/>
                    </a:cubicBezTo>
                    <a:cubicBezTo>
                      <a:pt x="75993" y="138509"/>
                      <a:pt x="78616" y="120967"/>
                      <a:pt x="82550" y="104775"/>
                    </a:cubicBezTo>
                    <a:cubicBezTo>
                      <a:pt x="82550" y="104775"/>
                      <a:pt x="82550" y="104775"/>
                      <a:pt x="36650" y="104775"/>
                    </a:cubicBezTo>
                    <a:close/>
                    <a:moveTo>
                      <a:pt x="217488" y="28575"/>
                    </a:moveTo>
                    <a:cubicBezTo>
                      <a:pt x="227920" y="41804"/>
                      <a:pt x="240960" y="60325"/>
                      <a:pt x="250088" y="84138"/>
                    </a:cubicBezTo>
                    <a:cubicBezTo>
                      <a:pt x="250088" y="84138"/>
                      <a:pt x="250088" y="84138"/>
                      <a:pt x="290513" y="84138"/>
                    </a:cubicBezTo>
                    <a:cubicBezTo>
                      <a:pt x="272257" y="59002"/>
                      <a:pt x="247480" y="39158"/>
                      <a:pt x="217488" y="28575"/>
                    </a:cubicBezTo>
                    <a:close/>
                    <a:moveTo>
                      <a:pt x="122238" y="28575"/>
                    </a:moveTo>
                    <a:cubicBezTo>
                      <a:pt x="91593" y="39158"/>
                      <a:pt x="66278" y="59002"/>
                      <a:pt x="47625" y="84138"/>
                    </a:cubicBezTo>
                    <a:cubicBezTo>
                      <a:pt x="47625" y="84138"/>
                      <a:pt x="47625" y="84138"/>
                      <a:pt x="88928" y="84138"/>
                    </a:cubicBezTo>
                    <a:cubicBezTo>
                      <a:pt x="98255" y="60325"/>
                      <a:pt x="111579" y="41804"/>
                      <a:pt x="122238" y="28575"/>
                    </a:cubicBezTo>
                    <a:close/>
                    <a:moveTo>
                      <a:pt x="179388" y="23813"/>
                    </a:moveTo>
                    <a:cubicBezTo>
                      <a:pt x="179388" y="23813"/>
                      <a:pt x="179388" y="23813"/>
                      <a:pt x="179388" y="84138"/>
                    </a:cubicBezTo>
                    <a:lnTo>
                      <a:pt x="225426" y="84138"/>
                    </a:lnTo>
                    <a:cubicBezTo>
                      <a:pt x="210957" y="50041"/>
                      <a:pt x="189911" y="30370"/>
                      <a:pt x="179388" y="23813"/>
                    </a:cubicBezTo>
                    <a:close/>
                    <a:moveTo>
                      <a:pt x="158750" y="23813"/>
                    </a:moveTo>
                    <a:cubicBezTo>
                      <a:pt x="157427" y="23813"/>
                      <a:pt x="156104" y="25124"/>
                      <a:pt x="153458" y="27747"/>
                    </a:cubicBezTo>
                    <a:cubicBezTo>
                      <a:pt x="148166" y="32993"/>
                      <a:pt x="138906" y="40861"/>
                      <a:pt x="129646" y="52664"/>
                    </a:cubicBezTo>
                    <a:cubicBezTo>
                      <a:pt x="124354" y="60532"/>
                      <a:pt x="117739" y="71024"/>
                      <a:pt x="111125" y="84138"/>
                    </a:cubicBezTo>
                    <a:cubicBezTo>
                      <a:pt x="111125" y="84138"/>
                      <a:pt x="111125" y="84138"/>
                      <a:pt x="158750" y="84138"/>
                    </a:cubicBezTo>
                    <a:close/>
                    <a:moveTo>
                      <a:pt x="169069" y="0"/>
                    </a:moveTo>
                    <a:cubicBezTo>
                      <a:pt x="262443" y="0"/>
                      <a:pt x="338138" y="75339"/>
                      <a:pt x="338138" y="168275"/>
                    </a:cubicBezTo>
                    <a:cubicBezTo>
                      <a:pt x="338138" y="261211"/>
                      <a:pt x="262443" y="336550"/>
                      <a:pt x="169069" y="336550"/>
                    </a:cubicBezTo>
                    <a:cubicBezTo>
                      <a:pt x="75695" y="336550"/>
                      <a:pt x="0" y="261211"/>
                      <a:pt x="0" y="168275"/>
                    </a:cubicBezTo>
                    <a:cubicBezTo>
                      <a:pt x="0" y="75339"/>
                      <a:pt x="75695" y="0"/>
                      <a:pt x="169069"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Tree>
    <p:extLst>
      <p:ext uri="{BB962C8B-B14F-4D97-AF65-F5344CB8AC3E}">
        <p14:creationId xmlns:p14="http://schemas.microsoft.com/office/powerpoint/2010/main" val="339730824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r="3659" b="14709"/>
          <a:stretch/>
        </p:blipFill>
        <p:spPr>
          <a:xfrm flipH="1">
            <a:off x="0" y="0"/>
            <a:ext cx="5649766" cy="6858000"/>
          </a:xfrm>
          <a:prstGeom prst="rect">
            <a:avLst/>
          </a:prstGeom>
        </p:spPr>
      </p:pic>
      <p:sp>
        <p:nvSpPr>
          <p:cNvPr id="3" name="文本框 2"/>
          <p:cNvSpPr txBox="1"/>
          <p:nvPr/>
        </p:nvSpPr>
        <p:spPr>
          <a:xfrm>
            <a:off x="3815298" y="2413337"/>
            <a:ext cx="3291863" cy="1015663"/>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a:ea typeface="微软雅黑"/>
              </a:rPr>
              <a:t>PART 01</a:t>
            </a:r>
            <a:endParaRPr kumimoji="0" lang="zh-CN" altLang="en-US" sz="6000" b="1" i="0" u="none" strike="noStrike" kern="1200" cap="none" spc="0" normalizeH="0" baseline="0" noProof="0" dirty="0">
              <a:ln>
                <a:noFill/>
              </a:ln>
              <a:gradFill>
                <a:gsLst>
                  <a:gs pos="0">
                    <a:srgbClr val="00D1FE">
                      <a:alpha val="95000"/>
                    </a:srgbClr>
                  </a:gs>
                  <a:gs pos="100000">
                    <a:srgbClr val="397CD5">
                      <a:alpha val="95000"/>
                    </a:srgbClr>
                  </a:gs>
                </a:gsLst>
                <a:lin ang="2700000" scaled="1"/>
              </a:gradFill>
              <a:effectLst/>
              <a:uLnTx/>
              <a:uFillTx/>
              <a:latin typeface="Arial"/>
              <a:ea typeface="微软雅黑"/>
            </a:endParaRPr>
          </a:p>
        </p:txBody>
      </p:sp>
      <p:sp>
        <p:nvSpPr>
          <p:cNvPr id="5" name="文本框 4"/>
          <p:cNvSpPr txBox="1"/>
          <p:nvPr/>
        </p:nvSpPr>
        <p:spPr>
          <a:xfrm>
            <a:off x="5486204" y="3563375"/>
            <a:ext cx="1620957" cy="523220"/>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schemeClr val="tx1">
                    <a:lumMod val="75000"/>
                    <a:lumOff val="25000"/>
                  </a:schemeClr>
                </a:solidFill>
                <a:effectLst/>
                <a:uLnTx/>
                <a:uFillTx/>
                <a:latin typeface="Arial"/>
                <a:ea typeface="微软雅黑"/>
              </a:rPr>
              <a:t>市场细分</a:t>
            </a:r>
            <a:endParaRPr kumimoji="0" lang="zh-CN" altLang="en-US" sz="2800" b="1" i="0" u="none" strike="noStrike" kern="1200" cap="none" spc="0" normalizeH="0" baseline="0" noProof="0" dirty="0">
              <a:ln>
                <a:noFill/>
              </a:ln>
              <a:solidFill>
                <a:schemeClr val="tx1">
                  <a:lumMod val="75000"/>
                  <a:lumOff val="25000"/>
                </a:schemeClr>
              </a:solidFill>
              <a:effectLst/>
              <a:uLnTx/>
              <a:uFillTx/>
              <a:latin typeface="Arial"/>
              <a:ea typeface="微软雅黑"/>
            </a:endParaRPr>
          </a:p>
        </p:txBody>
      </p:sp>
      <p:pic>
        <p:nvPicPr>
          <p:cNvPr id="8" name="图片 7">
            <a:extLst>
              <a:ext uri="{FF2B5EF4-FFF2-40B4-BE49-F238E27FC236}">
                <a16:creationId xmlns:a16="http://schemas.microsoft.com/office/drawing/2014/main" xmlns="" id="{95FBB0F4-227F-42D1-B6D7-02C2B986BE65}"/>
              </a:ext>
            </a:extLst>
          </p:cNvPr>
          <p:cNvPicPr>
            <a:picLocks noChangeAspect="1"/>
          </p:cNvPicPr>
          <p:nvPr/>
        </p:nvPicPr>
        <p:blipFill rotWithShape="1">
          <a:blip r:embed="rId4">
            <a:extLst>
              <a:ext uri="{28A0092B-C50C-407E-A947-70E740481C1C}">
                <a14:useLocalDpi xmlns:a14="http://schemas.microsoft.com/office/drawing/2010/main" val="0"/>
              </a:ext>
            </a:extLst>
          </a:blip>
          <a:srcRect l="15976" r="36502"/>
          <a:stretch/>
        </p:blipFill>
        <p:spPr>
          <a:xfrm flipH="1">
            <a:off x="7295696" y="0"/>
            <a:ext cx="4896304" cy="6858000"/>
          </a:xfrm>
          <a:prstGeom prst="rect">
            <a:avLst/>
          </a:prstGeom>
          <a:effectLst/>
        </p:spPr>
      </p:pic>
      <p:sp>
        <p:nvSpPr>
          <p:cNvPr id="9" name="矩形 8">
            <a:extLst>
              <a:ext uri="{FF2B5EF4-FFF2-40B4-BE49-F238E27FC236}">
                <a16:creationId xmlns:a16="http://schemas.microsoft.com/office/drawing/2014/main" xmlns="" id="{ECB55EEE-EE22-4D65-B93F-EE05BACB7E1E}"/>
              </a:ext>
            </a:extLst>
          </p:cNvPr>
          <p:cNvSpPr/>
          <p:nvPr/>
        </p:nvSpPr>
        <p:spPr>
          <a:xfrm>
            <a:off x="7295696" y="0"/>
            <a:ext cx="4896304" cy="6858000"/>
          </a:xfrm>
          <a:prstGeom prst="rect">
            <a:avLst/>
          </a:prstGeom>
          <a:gradFill>
            <a:gsLst>
              <a:gs pos="0">
                <a:schemeClr val="bg1"/>
              </a:gs>
              <a:gs pos="100000">
                <a:schemeClr val="bg1">
                  <a:alpha val="3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25442622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3583032" cy="769441"/>
          </a:xfrm>
          <a:prstGeom prst="rect">
            <a:avLst/>
          </a:prstGeom>
          <a:noFill/>
        </p:spPr>
        <p:txBody>
          <a:bodyPr wrap="none" rtlCol="0">
            <a:spAutoFit/>
          </a:bodyPr>
          <a:lstStyle/>
          <a:p>
            <a:pPr fontAlgn="base" latinLnBrk="1">
              <a:spcBef>
                <a:spcPct val="0"/>
              </a:spcBef>
              <a:spcAft>
                <a:spcPct val="0"/>
              </a:spcAft>
            </a:pPr>
            <a:r>
              <a:rPr kumimoji="1" lang="en-US" altLang="zh-CN" sz="4400" b="1" dirty="0" smtClean="0">
                <a:solidFill>
                  <a:srgbClr val="003366"/>
                </a:solidFill>
                <a:latin typeface="黑体" panose="02010609060101010101" pitchFamily="49" charset="-122"/>
                <a:ea typeface="黑体" panose="02010609060101010101" pitchFamily="49" charset="-122"/>
                <a:cs typeface="+mj-cs"/>
              </a:rPr>
              <a:t>8.1 </a:t>
            </a:r>
            <a:r>
              <a:rPr kumimoji="1" lang="zh-CN" altLang="en-US" sz="4400" b="1" dirty="0" smtClean="0">
                <a:solidFill>
                  <a:srgbClr val="003366"/>
                </a:solidFill>
                <a:latin typeface="黑体" panose="02010609060101010101" pitchFamily="49" charset="-122"/>
                <a:ea typeface="黑体" panose="02010609060101010101" pitchFamily="49" charset="-122"/>
                <a:cs typeface="+mj-cs"/>
              </a:rPr>
              <a:t>市场细分</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5" name="Rectangle 3"/>
          <p:cNvSpPr txBox="1">
            <a:spLocks noChangeArrowheads="1"/>
          </p:cNvSpPr>
          <p:nvPr/>
        </p:nvSpPr>
        <p:spPr>
          <a:xfrm>
            <a:off x="1251284" y="1655064"/>
            <a:ext cx="8655297" cy="4724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12800" indent="-812800" fontAlgn="base" latinLnBrk="1">
              <a:lnSpc>
                <a:spcPct val="150000"/>
              </a:lnSpc>
              <a:spcBef>
                <a:spcPct val="20000"/>
              </a:spcBef>
              <a:spcAft>
                <a:spcPct val="0"/>
              </a:spcAft>
              <a:buFontTx/>
              <a:buAutoNum type="ea1JpnChsDbPeriod"/>
            </a:pPr>
            <a:r>
              <a:rPr kumimoji="1" lang="zh-CN" altLang="en-US" sz="3200" b="1" dirty="0" smtClean="0">
                <a:latin typeface="黑体" panose="02010609060101010101" pitchFamily="49" charset="-122"/>
                <a:ea typeface="黑体" panose="02010609060101010101" pitchFamily="49" charset="-122"/>
              </a:rPr>
              <a:t>市场细分的概念</a:t>
            </a:r>
            <a:endParaRPr kumimoji="1" lang="en-US" altLang="zh-CN" sz="3200" b="1" dirty="0" smtClean="0">
              <a:latin typeface="黑体" panose="02010609060101010101" pitchFamily="49" charset="-122"/>
              <a:ea typeface="黑体" panose="02010609060101010101" pitchFamily="49" charset="-122"/>
            </a:endParaRPr>
          </a:p>
          <a:p>
            <a:pPr marL="812800" indent="-812800" fontAlgn="base" latinLnBrk="1">
              <a:lnSpc>
                <a:spcPct val="150000"/>
              </a:lnSpc>
              <a:spcBef>
                <a:spcPct val="20000"/>
              </a:spcBef>
              <a:spcAft>
                <a:spcPct val="0"/>
              </a:spcAft>
              <a:buFontTx/>
              <a:buAutoNum type="ea1JpnChsDbPeriod"/>
            </a:pPr>
            <a:r>
              <a:rPr kumimoji="1" lang="zh-CN" altLang="en-US" sz="3200" b="1" dirty="0" smtClean="0">
                <a:latin typeface="黑体" panose="02010609060101010101" pitchFamily="49" charset="-122"/>
                <a:ea typeface="黑体" panose="02010609060101010101" pitchFamily="49" charset="-122"/>
              </a:rPr>
              <a:t>消费者市场细分依据</a:t>
            </a:r>
            <a:endParaRPr kumimoji="1" lang="zh-CN" altLang="en-US" sz="3200" b="1" dirty="0">
              <a:latin typeface="黑体" panose="02010609060101010101" pitchFamily="49" charset="-122"/>
              <a:ea typeface="黑体" panose="02010609060101010101" pitchFamily="49" charset="-122"/>
            </a:endParaRPr>
          </a:p>
          <a:p>
            <a:pPr marL="812800" indent="-812800" fontAlgn="base" latinLnBrk="1">
              <a:lnSpc>
                <a:spcPct val="150000"/>
              </a:lnSpc>
              <a:spcBef>
                <a:spcPct val="20000"/>
              </a:spcBef>
              <a:spcAft>
                <a:spcPct val="0"/>
              </a:spcAft>
              <a:buFontTx/>
              <a:buAutoNum type="ea1JpnChsDbPeriod"/>
            </a:pPr>
            <a:r>
              <a:rPr kumimoji="1" lang="zh-CN" altLang="en-US" sz="3200" b="1" dirty="0" smtClean="0">
                <a:latin typeface="黑体" panose="02010609060101010101" pitchFamily="49" charset="-122"/>
                <a:ea typeface="黑体" panose="02010609060101010101" pitchFamily="49" charset="-122"/>
              </a:rPr>
              <a:t>产业市场细分依据</a:t>
            </a:r>
            <a:endParaRPr kumimoji="1" lang="en-US" altLang="zh-CN" sz="3200" b="1" dirty="0" smtClean="0">
              <a:latin typeface="黑体" panose="02010609060101010101" pitchFamily="49" charset="-122"/>
              <a:ea typeface="黑体" panose="02010609060101010101" pitchFamily="49" charset="-122"/>
            </a:endParaRPr>
          </a:p>
          <a:p>
            <a:pPr marL="812800" indent="-812800" fontAlgn="base" latinLnBrk="1">
              <a:lnSpc>
                <a:spcPct val="150000"/>
              </a:lnSpc>
              <a:spcBef>
                <a:spcPct val="20000"/>
              </a:spcBef>
              <a:spcAft>
                <a:spcPct val="0"/>
              </a:spcAft>
              <a:buFontTx/>
              <a:buAutoNum type="ea1JpnChsDbPeriod"/>
            </a:pPr>
            <a:r>
              <a:rPr kumimoji="1" lang="zh-CN" altLang="en-US" sz="3200" b="1" dirty="0" smtClean="0">
                <a:latin typeface="黑体" panose="02010609060101010101" pitchFamily="49" charset="-122"/>
                <a:ea typeface="黑体" panose="02010609060101010101" pitchFamily="49" charset="-122"/>
              </a:rPr>
              <a:t>市场细分的步骤</a:t>
            </a:r>
            <a:endParaRPr kumimoji="1" lang="en-US" altLang="zh-CN" sz="3200" b="1" dirty="0" smtClean="0">
              <a:latin typeface="黑体" panose="02010609060101010101" pitchFamily="49" charset="-122"/>
              <a:ea typeface="黑体" panose="02010609060101010101" pitchFamily="49" charset="-122"/>
            </a:endParaRPr>
          </a:p>
          <a:p>
            <a:pPr marL="812800" indent="-812800" fontAlgn="base" latinLnBrk="1">
              <a:lnSpc>
                <a:spcPct val="150000"/>
              </a:lnSpc>
              <a:spcBef>
                <a:spcPct val="20000"/>
              </a:spcBef>
              <a:spcAft>
                <a:spcPct val="0"/>
              </a:spcAft>
              <a:buFontTx/>
              <a:buAutoNum type="ea1JpnChsDbPeriod"/>
            </a:pPr>
            <a:r>
              <a:rPr kumimoji="1" lang="zh-CN" altLang="en-US" sz="3200" b="1" dirty="0" smtClean="0">
                <a:latin typeface="黑体" panose="02010609060101010101" pitchFamily="49" charset="-122"/>
                <a:ea typeface="黑体" panose="02010609060101010101" pitchFamily="49" charset="-122"/>
              </a:rPr>
              <a:t>市场细分的有效标志</a:t>
            </a:r>
            <a:endParaRPr kumimoji="1" lang="zh-CN" altLang="en-US" sz="3200" b="1" dirty="0">
              <a:latin typeface="黑体" panose="02010609060101010101" pitchFamily="49" charset="-122"/>
              <a:ea typeface="黑体" panose="02010609060101010101" pitchFamily="49" charset="-122"/>
            </a:endParaRPr>
          </a:p>
          <a:p>
            <a:pPr marL="812800" indent="-812800">
              <a:buClr>
                <a:schemeClr val="bg2"/>
              </a:buClr>
              <a:buSzPct val="120000"/>
              <a:buFont typeface="Wingdings 2" panose="05020102010507070707" pitchFamily="18" charset="2"/>
              <a:buNone/>
            </a:pPr>
            <a:endParaRPr lang="zh-CN" altLang="en-US" dirty="0" smtClean="0">
              <a:solidFill>
                <a:schemeClr val="accent6"/>
              </a:solidFill>
              <a:latin typeface="Times New Roman" panose="02020603050405020304" pitchFamily="18" charset="0"/>
            </a:endParaRPr>
          </a:p>
          <a:p>
            <a:pPr marL="812800" indent="-812800">
              <a:buFontTx/>
              <a:buNone/>
            </a:pPr>
            <a:endParaRPr lang="zh-CN" altLang="en-US" dirty="0" smtClean="0">
              <a:solidFill>
                <a:schemeClr val="accent6"/>
              </a:solidFill>
            </a:endParaRPr>
          </a:p>
        </p:txBody>
      </p:sp>
    </p:spTree>
    <p:extLst>
      <p:ext uri="{BB962C8B-B14F-4D97-AF65-F5344CB8AC3E}">
        <p14:creationId xmlns:p14="http://schemas.microsoft.com/office/powerpoint/2010/main" val="329873001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337256" y="279504"/>
            <a:ext cx="5561138" cy="769441"/>
          </a:xfrm>
          <a:prstGeom prst="rect">
            <a:avLst/>
          </a:prstGeom>
          <a:noFill/>
        </p:spPr>
        <p:txBody>
          <a:bodyPr wrap="none" rtlCol="0">
            <a:spAutoFit/>
          </a:bodyPr>
          <a:lstStyle/>
          <a:p>
            <a:pPr fontAlgn="base" latinLnBrk="1">
              <a:spcBef>
                <a:spcPct val="0"/>
              </a:spcBef>
              <a:spcAft>
                <a:spcPct val="0"/>
              </a:spcAft>
            </a:pPr>
            <a:r>
              <a:rPr kumimoji="1" lang="zh-CN" altLang="en-US" sz="4400" b="1" dirty="0">
                <a:solidFill>
                  <a:srgbClr val="003366"/>
                </a:solidFill>
                <a:latin typeface="黑体" panose="02010609060101010101" pitchFamily="49" charset="-122"/>
                <a:ea typeface="黑体" panose="02010609060101010101" pitchFamily="49" charset="-122"/>
                <a:cs typeface="+mj-cs"/>
              </a:rPr>
              <a:t>一、 </a:t>
            </a:r>
            <a:r>
              <a:rPr kumimoji="1" lang="zh-CN" altLang="en-US" sz="4400" b="1" dirty="0" smtClean="0">
                <a:solidFill>
                  <a:srgbClr val="003366"/>
                </a:solidFill>
                <a:latin typeface="黑体" panose="02010609060101010101" pitchFamily="49" charset="-122"/>
                <a:ea typeface="黑体" panose="02010609060101010101" pitchFamily="49" charset="-122"/>
                <a:cs typeface="+mj-cs"/>
              </a:rPr>
              <a:t>市场细分的概念</a:t>
            </a:r>
            <a:endParaRPr kumimoji="1" lang="zh-CN" altLang="en-US" sz="4400" b="1" dirty="0">
              <a:solidFill>
                <a:srgbClr val="003366"/>
              </a:solidFill>
              <a:latin typeface="黑体" panose="02010609060101010101" pitchFamily="49" charset="-122"/>
              <a:ea typeface="黑体" panose="02010609060101010101" pitchFamily="49" charset="-122"/>
              <a:cs typeface="+mj-cs"/>
            </a:endParaRPr>
          </a:p>
        </p:txBody>
      </p:sp>
      <p:pic>
        <p:nvPicPr>
          <p:cNvPr id="17" name="图片 16">
            <a:extLst>
              <a:ext uri="{FF2B5EF4-FFF2-40B4-BE49-F238E27FC236}">
                <a16:creationId xmlns:a16="http://schemas.microsoft.com/office/drawing/2014/main" xmlns="" id="{8926954E-E82E-45FA-8851-01A4710DD5A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945" t="3432" r="3996" b="15542"/>
          <a:stretch/>
        </p:blipFill>
        <p:spPr>
          <a:xfrm rot="10800000">
            <a:off x="-1" y="-2"/>
            <a:ext cx="1337257" cy="1655065"/>
          </a:xfrm>
          <a:prstGeom prst="rect">
            <a:avLst/>
          </a:prstGeom>
        </p:spPr>
      </p:pic>
      <p:sp>
        <p:nvSpPr>
          <p:cNvPr id="6" name="Rectangle 4"/>
          <p:cNvSpPr txBox="1">
            <a:spLocks noChangeArrowheads="1"/>
          </p:cNvSpPr>
          <p:nvPr/>
        </p:nvSpPr>
        <p:spPr>
          <a:xfrm>
            <a:off x="1173480" y="1372144"/>
            <a:ext cx="9296400" cy="4754336"/>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FontTx/>
              <a:buAutoNum type="arabicPeriod"/>
            </a:pPr>
            <a:r>
              <a:rPr lang="zh-CN" altLang="en-US" sz="3600" dirty="0" smtClean="0">
                <a:latin typeface="黑体" panose="02010609060101010101" pitchFamily="49" charset="-122"/>
                <a:ea typeface="黑体" panose="02010609060101010101" pitchFamily="49" charset="-122"/>
              </a:rPr>
              <a:t>什么是市场细分？</a:t>
            </a:r>
            <a:endParaRPr lang="en-US" altLang="zh-CN" sz="3600" dirty="0" smtClean="0">
              <a:latin typeface="黑体" panose="02010609060101010101" pitchFamily="49" charset="-122"/>
              <a:ea typeface="黑体" panose="02010609060101010101" pitchFamily="49" charset="-122"/>
            </a:endParaRPr>
          </a:p>
          <a:p>
            <a:pPr marL="533400" indent="-533400" algn="just">
              <a:lnSpc>
                <a:spcPct val="100000"/>
              </a:lnSpc>
            </a:pPr>
            <a:r>
              <a:rPr lang="zh-CN" altLang="en-US" dirty="0">
                <a:latin typeface="楷体" panose="02010609060101010101" pitchFamily="49" charset="-122"/>
                <a:ea typeface="楷体" panose="02010609060101010101" pitchFamily="49" charset="-122"/>
              </a:rPr>
              <a:t>也被称作市场细化，是指在市场调查的基础上，根据消费者的需求、购买习惯和购买行为的差异性，以及企业自身资源限制把整个市场细分为若干个</a:t>
            </a:r>
            <a:r>
              <a:rPr lang="zh-CN" altLang="en-US" dirty="0">
                <a:solidFill>
                  <a:srgbClr val="A50021"/>
                </a:solidFill>
                <a:latin typeface="楷体" panose="02010609060101010101" pitchFamily="49" charset="-122"/>
                <a:ea typeface="楷体" panose="02010609060101010101" pitchFamily="49" charset="-122"/>
              </a:rPr>
              <a:t>市场部分和亚市场</a:t>
            </a:r>
            <a:r>
              <a:rPr lang="zh-CN" altLang="en-US" dirty="0">
                <a:latin typeface="楷体" panose="02010609060101010101" pitchFamily="49" charset="-122"/>
                <a:ea typeface="楷体" panose="02010609060101010101" pitchFamily="49" charset="-122"/>
              </a:rPr>
              <a:t>的过程。</a:t>
            </a:r>
          </a:p>
          <a:p>
            <a:pPr marL="533400" indent="-533400" algn="just">
              <a:lnSpc>
                <a:spcPct val="100000"/>
              </a:lnSpc>
            </a:pPr>
            <a:r>
              <a:rPr lang="zh-CN" altLang="en-US" dirty="0">
                <a:latin typeface="楷体" panose="02010609060101010101" pitchFamily="49" charset="-122"/>
                <a:ea typeface="楷体" panose="02010609060101010101" pitchFamily="49" charset="-122"/>
              </a:rPr>
              <a:t>每一个细分市场都是一个有着</a:t>
            </a:r>
            <a:r>
              <a:rPr lang="zh-CN" altLang="en-US" dirty="0">
                <a:solidFill>
                  <a:srgbClr val="A50021"/>
                </a:solidFill>
                <a:latin typeface="楷体" panose="02010609060101010101" pitchFamily="49" charset="-122"/>
                <a:ea typeface="楷体" panose="02010609060101010101" pitchFamily="49" charset="-122"/>
              </a:rPr>
              <a:t>相似欲望和需要的消费群</a:t>
            </a:r>
            <a:r>
              <a:rPr lang="zh-CN" altLang="en-US" dirty="0">
                <a:latin typeface="楷体" panose="02010609060101010101" pitchFamily="49" charset="-122"/>
                <a:ea typeface="楷体" panose="02010609060101010101" pitchFamily="49" charset="-122"/>
              </a:rPr>
              <a:t>，而分属不同细分市场的消费者的欲望和需要存在明显差异</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4395181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195">
      <a:dk1>
        <a:sysClr val="windowText" lastClr="000000"/>
      </a:dk1>
      <a:lt1>
        <a:sysClr val="window" lastClr="FFFFFF"/>
      </a:lt1>
      <a:dk2>
        <a:srgbClr val="44546A"/>
      </a:dk2>
      <a:lt2>
        <a:srgbClr val="E7E6E6"/>
      </a:lt2>
      <a:accent1>
        <a:srgbClr val="26AAE1"/>
      </a:accent1>
      <a:accent2>
        <a:srgbClr val="1D74B8"/>
      </a:accent2>
      <a:accent3>
        <a:srgbClr val="2D368F"/>
      </a:accent3>
      <a:accent4>
        <a:srgbClr val="26AAE1"/>
      </a:accent4>
      <a:accent5>
        <a:srgbClr val="1D74B8"/>
      </a:accent5>
      <a:accent6>
        <a:srgbClr val="2D368F"/>
      </a:accent6>
      <a:hlink>
        <a:srgbClr val="0563C1"/>
      </a:hlink>
      <a:folHlink>
        <a:srgbClr val="00000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951</TotalTime>
  <Words>1428</Words>
  <Application>Microsoft Office PowerPoint</Application>
  <PresentationFormat>自定义</PresentationFormat>
  <Paragraphs>256</Paragraphs>
  <Slides>38</Slides>
  <Notes>37</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包图主题2</vt:lpstr>
      <vt:lpstr>PowerPoint 演示文稿</vt:lpstr>
      <vt:lpstr>企业进行市场细分的主要方法 企业选择目标市场的主要方法及其特点 企业进行市场定位的方法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企业进行市场细分的主要方法 企业选择目标市场的主要方法及其特点 企业进行市场定位的方法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China</cp:lastModifiedBy>
  <cp:revision>108</cp:revision>
  <dcterms:created xsi:type="dcterms:W3CDTF">2017-09-25T13:59:21Z</dcterms:created>
  <dcterms:modified xsi:type="dcterms:W3CDTF">2021-03-14T11:08:16Z</dcterms:modified>
</cp:coreProperties>
</file>