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345" r:id="rId4"/>
    <p:sldId id="268" r:id="rId6"/>
    <p:sldId id="259" r:id="rId7"/>
    <p:sldId id="361" r:id="rId8"/>
    <p:sldId id="420" r:id="rId9"/>
    <p:sldId id="421" r:id="rId10"/>
    <p:sldId id="422" r:id="rId11"/>
    <p:sldId id="423" r:id="rId12"/>
    <p:sldId id="424" r:id="rId13"/>
    <p:sldId id="425" r:id="rId14"/>
    <p:sldId id="363" r:id="rId15"/>
    <p:sldId id="426" r:id="rId16"/>
    <p:sldId id="427" r:id="rId17"/>
    <p:sldId id="428" r:id="rId18"/>
    <p:sldId id="429" r:id="rId19"/>
    <p:sldId id="430" r:id="rId20"/>
    <p:sldId id="431" r:id="rId21"/>
    <p:sldId id="432" r:id="rId22"/>
    <p:sldId id="350" r:id="rId23"/>
    <p:sldId id="433" r:id="rId24"/>
    <p:sldId id="434" r:id="rId25"/>
    <p:sldId id="435" r:id="rId26"/>
    <p:sldId id="343"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74B8"/>
    <a:srgbClr val="2D368F"/>
    <a:srgbClr val="26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86"/>
      </p:cViewPr>
      <p:guideLst>
        <p:guide orient="horz" pos="2160"/>
        <p:guide pos="3805"/>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185C-1E2D-4EDB-B889-CB265A27ED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745D1-DA8F-4751-8CEF-38823D6399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9456" y="274638"/>
            <a:ext cx="10322943" cy="1143000"/>
          </a:xfrm>
          <a:prstGeom prst="rect">
            <a:avLst/>
          </a:prstGeom>
        </p:spPr>
        <p:txBody>
          <a:bodyPr/>
          <a:lstStyle>
            <a:lvl1pPr>
              <a:defRPr b="1"/>
            </a:lvl1pPr>
          </a:lstStyle>
          <a:p>
            <a:r>
              <a:rPr lang="zh-CN" altLang="en-US" dirty="0" smtClean="0"/>
              <a:t>单击此处编辑母版标题样式</a:t>
            </a:r>
            <a:endParaRPr lang="zh-CN" altLang="en-US" dirty="0"/>
          </a:p>
        </p:txBody>
      </p:sp>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9FE65E-0E6C-4205-AA67-EC8986DF212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CC8DAA-A6DE-494A-AB1C-6FE8C52FAD2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42204" y="274638"/>
            <a:ext cx="10340196"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FE65E-0E6C-4205-AA67-EC8986DF2123}" type="datetimeFigureOut">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C8DAA-A6DE-494A-AB1C-6FE8C52FAD20}" type="slidenum">
              <a:rPr lang="zh-CN" altLang="en-US" smtClean="0"/>
            </a:fld>
            <a:endParaRPr lang="zh-CN" altLang="en-US"/>
          </a:p>
        </p:txBody>
      </p:sp>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14400" rtl="0" eaLnBrk="1" latinLnBrk="0" hangingPunct="1">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rgbClr val="0070C0"/>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1" cstate="print">
            <a:extLst>
              <a:ext uri="{28A0092B-C50C-407E-A947-70E740481C1C}">
                <a14:useLocalDpi xmlns:a14="http://schemas.microsoft.com/office/drawing/2010/main" val="0"/>
              </a:ext>
            </a:extLst>
          </a:blip>
          <a:srcRect t="3432" r="3996" b="15542"/>
          <a:stretch>
            <a:fillRect/>
          </a:stretch>
        </p:blipFill>
        <p:spPr>
          <a:xfrm>
            <a:off x="0" y="247356"/>
            <a:ext cx="12192000" cy="6610644"/>
          </a:xfrm>
          <a:prstGeom prst="rect">
            <a:avLst/>
          </a:prstGeom>
        </p:spPr>
      </p:pic>
      <p:sp>
        <p:nvSpPr>
          <p:cNvPr id="15" name="矩形 14"/>
          <p:cNvSpPr/>
          <p:nvPr/>
        </p:nvSpPr>
        <p:spPr>
          <a:xfrm>
            <a:off x="1511300" y="2131060"/>
            <a:ext cx="6878955" cy="922020"/>
          </a:xfrm>
          <a:prstGeom prst="rect">
            <a:avLst/>
          </a:prstGeom>
        </p:spPr>
        <p:txBody>
          <a:bodyPr wrap="square">
            <a:spAutoFit/>
            <a:scene3d>
              <a:camera prst="orthographicFront"/>
              <a:lightRig rig="threePt" dir="t"/>
            </a:scene3d>
          </a:bodyPr>
          <a:lstStyle/>
          <a:p>
            <a:pPr fontAlgn="auto">
              <a:spcAft>
                <a:spcPts val="0"/>
              </a:spcAft>
              <a:defRPr/>
            </a:pPr>
            <a:r>
              <a:rPr lang="zh-CN" altLang="en-US" sz="5400" b="1" dirty="0">
                <a:solidFill>
                  <a:schemeClr val="accent2"/>
                </a:solidFill>
                <a:latin typeface="+mj-ea"/>
                <a:ea typeface="+mj-ea"/>
                <a:sym typeface="+mn-ea"/>
              </a:rPr>
              <a:t>第七章 组织市场分析</a:t>
            </a:r>
            <a:endParaRPr lang="zh-CN" altLang="en-US" sz="5400" b="1" dirty="0">
              <a:solidFill>
                <a:schemeClr val="accent2"/>
              </a:solidFill>
              <a:latin typeface="+mj-ea"/>
              <a:ea typeface="+mj-ea"/>
            </a:endParaRPr>
          </a:p>
        </p:txBody>
      </p: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23" name="矩形 22"/>
          <p:cNvSpPr/>
          <p:nvPr/>
        </p:nvSpPr>
        <p:spPr>
          <a:xfrm>
            <a:off x="5588737" y="3575304"/>
            <a:ext cx="6533196" cy="534035"/>
          </a:xfrm>
          <a:prstGeom prst="rect">
            <a:avLst/>
          </a:prstGeom>
        </p:spPr>
        <p:txBody>
          <a:bodyPr wrap="square">
            <a:spAutoFit/>
            <a:scene3d>
              <a:camera prst="orthographicFront"/>
              <a:lightRig rig="threePt" dir="t"/>
            </a:scene3d>
          </a:bodyPr>
          <a:lstStyle/>
          <a:p>
            <a:pPr>
              <a:lnSpc>
                <a:spcPct val="120000"/>
              </a:lnSpc>
            </a:pPr>
            <a:r>
              <a:rPr lang="zh-CN" altLang="en-US" sz="2400" dirty="0">
                <a:solidFill>
                  <a:schemeClr val="bg2">
                    <a:lumMod val="50000"/>
                  </a:schemeClr>
                </a:solidFill>
                <a:latin typeface="+mj-ea"/>
                <a:ea typeface="+mj-ea"/>
              </a:rPr>
              <a:t>主讲人：</a:t>
            </a:r>
            <a:endParaRPr lang="zh-CN" altLang="en-US" sz="2400" dirty="0">
              <a:solidFill>
                <a:schemeClr val="bg2">
                  <a:lumMod val="50000"/>
                </a:schemeClr>
              </a:solidFill>
              <a:latin typeface="+mj-ea"/>
              <a:ea typeface="+mj-ea"/>
            </a:endParaRPr>
          </a:p>
        </p:txBody>
      </p:sp>
      <p:sp>
        <p:nvSpPr>
          <p:cNvPr id="24" name="矩形 23"/>
          <p:cNvSpPr/>
          <p:nvPr/>
        </p:nvSpPr>
        <p:spPr>
          <a:xfrm>
            <a:off x="2167128" y="3483864"/>
            <a:ext cx="5221224" cy="91440"/>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par>
                          <p:cTn id="11" fill="hold">
                            <p:stCondLst>
                              <p:cond delay="1424"/>
                            </p:stCondLst>
                            <p:childTnLst>
                              <p:par>
                                <p:cTn id="12" presetID="17" presetClass="entr" presetSubtype="8" fill="hold" grpId="0" nodeType="afterEffect">
                                  <p:stCondLst>
                                    <p:cond delay="0"/>
                                  </p:stCondLst>
                                  <p:iterate type="lt">
                                    <p:tmPct val="10000"/>
                                  </p:iterate>
                                  <p:childTnLst>
                                    <p:set>
                                      <p:cBhvr>
                                        <p:cTn id="13" dur="1" fill="hold">
                                          <p:stCondLst>
                                            <p:cond delay="0"/>
                                          </p:stCondLst>
                                        </p:cTn>
                                        <p:tgtEl>
                                          <p:spTgt spid="23"/>
                                        </p:tgtEl>
                                        <p:attrNameLst>
                                          <p:attrName>style.visibility</p:attrName>
                                        </p:attrNameLst>
                                      </p:cBhvr>
                                      <p:to>
                                        <p:strVal val="visible"/>
                                      </p:to>
                                    </p:set>
                                    <p:anim calcmode="lin" valueType="num">
                                      <p:cBhvr>
                                        <p:cTn id="14" dur="750" fill="hold"/>
                                        <p:tgtEl>
                                          <p:spTgt spid="23"/>
                                        </p:tgtEl>
                                        <p:attrNameLst>
                                          <p:attrName>ppt_x</p:attrName>
                                        </p:attrNameLst>
                                      </p:cBhvr>
                                      <p:tavLst>
                                        <p:tav tm="0">
                                          <p:val>
                                            <p:strVal val="#ppt_x-#ppt_w/2"/>
                                          </p:val>
                                        </p:tav>
                                        <p:tav tm="100000">
                                          <p:val>
                                            <p:strVal val="#ppt_x"/>
                                          </p:val>
                                        </p:tav>
                                      </p:tavLst>
                                    </p:anim>
                                    <p:anim calcmode="lin" valueType="num">
                                      <p:cBhvr>
                                        <p:cTn id="15" dur="750" fill="hold"/>
                                        <p:tgtEl>
                                          <p:spTgt spid="23"/>
                                        </p:tgtEl>
                                        <p:attrNameLst>
                                          <p:attrName>ppt_y</p:attrName>
                                        </p:attrNameLst>
                                      </p:cBhvr>
                                      <p:tavLst>
                                        <p:tav tm="0">
                                          <p:val>
                                            <p:strVal val="#ppt_y"/>
                                          </p:val>
                                        </p:tav>
                                        <p:tav tm="100000">
                                          <p:val>
                                            <p:strVal val="#ppt_y"/>
                                          </p:val>
                                        </p:tav>
                                      </p:tavLst>
                                    </p:anim>
                                    <p:anim calcmode="lin" valueType="num">
                                      <p:cBhvr>
                                        <p:cTn id="16" dur="750" fill="hold"/>
                                        <p:tgtEl>
                                          <p:spTgt spid="23"/>
                                        </p:tgtEl>
                                        <p:attrNameLst>
                                          <p:attrName>ppt_w</p:attrName>
                                        </p:attrNameLst>
                                      </p:cBhvr>
                                      <p:tavLst>
                                        <p:tav tm="0">
                                          <p:val>
                                            <p:fltVal val="0"/>
                                          </p:val>
                                        </p:tav>
                                        <p:tav tm="100000">
                                          <p:val>
                                            <p:strVal val="#ppt_w"/>
                                          </p:val>
                                        </p:tav>
                                      </p:tavLst>
                                    </p:anim>
                                    <p:anim calcmode="lin" valueType="num">
                                      <p:cBhvr>
                                        <p:cTn id="17" dur="75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产业市场特点</a:t>
            </a:r>
            <a:endParaRPr lang="zh-CN" altLang="zh-CN" dirty="0"/>
          </a:p>
        </p:txBody>
      </p:sp>
      <p:sp>
        <p:nvSpPr>
          <p:cNvPr id="4" name="文本框 3"/>
          <p:cNvSpPr txBox="1"/>
          <p:nvPr/>
        </p:nvSpPr>
        <p:spPr>
          <a:xfrm>
            <a:off x="1242060" y="1721485"/>
            <a:ext cx="9811385" cy="3229610"/>
          </a:xfrm>
          <a:prstGeom prst="rect">
            <a:avLst/>
          </a:prstGeom>
          <a:noFill/>
        </p:spPr>
        <p:txBody>
          <a:bodyPr wrap="square" rtlCol="0" anchor="t">
            <a:spAutoFit/>
          </a:bodyPr>
          <a:p>
            <a:pPr marL="742950" lvl="1" indent="-285750" eaLnBrk="1" hangingPunct="1">
              <a:lnSpc>
                <a:spcPct val="170000"/>
              </a:lnSpc>
              <a:buClr>
                <a:schemeClr val="accent1"/>
              </a:buClr>
              <a:buFont typeface="Wingdings" panose="05000000000000000000" charset="0"/>
              <a:buChar char="l"/>
            </a:pPr>
            <a:r>
              <a:rPr lang="zh-CN" altLang="en-US" sz="2400">
                <a:solidFill>
                  <a:srgbClr val="000000"/>
                </a:solidFill>
                <a:latin typeface="楷体_GB2312" panose="02010609030101010101" pitchFamily="49" charset="-122"/>
                <a:ea typeface="楷体_GB2312" panose="02010609030101010101" pitchFamily="49" charset="-122"/>
                <a:sym typeface="+mn-ea"/>
              </a:rPr>
              <a:t>购买者的数量较少，购买规模大</a:t>
            </a:r>
            <a:endParaRPr lang="zh-CN" altLang="en-US" sz="2400">
              <a:solidFill>
                <a:srgbClr val="000000"/>
              </a:solidFill>
              <a:latin typeface="楷体_GB2312" panose="02010609030101010101" pitchFamily="49" charset="-122"/>
              <a:ea typeface="楷体_GB2312" panose="02010609030101010101" pitchFamily="49" charset="-122"/>
            </a:endParaRPr>
          </a:p>
          <a:p>
            <a:pPr marL="742950" lvl="1" indent="-285750" eaLnBrk="1" hangingPunct="1">
              <a:lnSpc>
                <a:spcPct val="170000"/>
              </a:lnSpc>
              <a:buClr>
                <a:schemeClr val="accent1"/>
              </a:buClr>
              <a:buFont typeface="Wingdings" panose="05000000000000000000" charset="0"/>
              <a:buChar char="l"/>
            </a:pPr>
            <a:r>
              <a:rPr lang="zh-CN" altLang="en-US" sz="2400">
                <a:solidFill>
                  <a:srgbClr val="000000"/>
                </a:solidFill>
                <a:latin typeface="楷体_GB2312" panose="02010609030101010101" pitchFamily="49" charset="-122"/>
                <a:ea typeface="楷体_GB2312" panose="02010609030101010101" pitchFamily="49" charset="-122"/>
                <a:sym typeface="+mn-ea"/>
              </a:rPr>
              <a:t>产业市场的需求是引申需求，波动性较大，缺乏弹性</a:t>
            </a:r>
            <a:endParaRPr lang="zh-CN" altLang="en-US" sz="2400">
              <a:solidFill>
                <a:srgbClr val="000000"/>
              </a:solidFill>
              <a:latin typeface="楷体_GB2312" panose="02010609030101010101" pitchFamily="49" charset="-122"/>
              <a:ea typeface="楷体_GB2312" panose="02010609030101010101" pitchFamily="49" charset="-122"/>
            </a:endParaRPr>
          </a:p>
          <a:p>
            <a:pPr marL="742950" lvl="1" indent="-285750" eaLnBrk="1" hangingPunct="1">
              <a:lnSpc>
                <a:spcPct val="170000"/>
              </a:lnSpc>
              <a:buClr>
                <a:schemeClr val="accent1"/>
              </a:buClr>
              <a:buFont typeface="Wingdings" panose="05000000000000000000" charset="0"/>
              <a:buChar char="l"/>
            </a:pPr>
            <a:r>
              <a:rPr lang="zh-CN" altLang="en-US" sz="2400">
                <a:solidFill>
                  <a:srgbClr val="000000"/>
                </a:solidFill>
                <a:latin typeface="楷体_GB2312" panose="02010609030101010101" pitchFamily="49" charset="-122"/>
                <a:ea typeface="楷体_GB2312" panose="02010609030101010101" pitchFamily="49" charset="-122"/>
                <a:sym typeface="+mn-ea"/>
              </a:rPr>
              <a:t>专业人员购买</a:t>
            </a:r>
            <a:endParaRPr lang="zh-CN" altLang="en-US" sz="2400">
              <a:solidFill>
                <a:srgbClr val="000000"/>
              </a:solidFill>
              <a:latin typeface="楷体_GB2312" panose="02010609030101010101" pitchFamily="49" charset="-122"/>
              <a:ea typeface="楷体_GB2312" panose="02010609030101010101" pitchFamily="49" charset="-122"/>
            </a:endParaRPr>
          </a:p>
          <a:p>
            <a:pPr marL="742950" lvl="1" indent="-285750" eaLnBrk="1" hangingPunct="1">
              <a:lnSpc>
                <a:spcPct val="170000"/>
              </a:lnSpc>
              <a:buClr>
                <a:schemeClr val="accent1"/>
              </a:buClr>
              <a:buFont typeface="Wingdings" panose="05000000000000000000" charset="0"/>
              <a:buChar char="l"/>
            </a:pPr>
            <a:r>
              <a:rPr lang="zh-CN" altLang="en-US" sz="2400">
                <a:solidFill>
                  <a:srgbClr val="000000"/>
                </a:solidFill>
                <a:latin typeface="楷体_GB2312" panose="02010609030101010101" pitchFamily="49" charset="-122"/>
                <a:ea typeface="楷体_GB2312" panose="02010609030101010101" pitchFamily="49" charset="-122"/>
                <a:sym typeface="+mn-ea"/>
              </a:rPr>
              <a:t>互惠</a:t>
            </a:r>
            <a:endParaRPr lang="zh-CN" altLang="en-US" sz="2400">
              <a:solidFill>
                <a:srgbClr val="000000"/>
              </a:solidFill>
              <a:latin typeface="楷体_GB2312" panose="02010609030101010101" pitchFamily="49" charset="-122"/>
              <a:ea typeface="楷体_GB2312" panose="02010609030101010101" pitchFamily="49" charset="-122"/>
              <a:sym typeface="+mn-ea"/>
            </a:endParaRPr>
          </a:p>
          <a:p>
            <a:pPr marL="742950" lvl="1" indent="-285750" eaLnBrk="1" hangingPunct="1">
              <a:lnSpc>
                <a:spcPct val="170000"/>
              </a:lnSpc>
              <a:buClr>
                <a:schemeClr val="accent1"/>
              </a:buClr>
              <a:buFont typeface="Wingdings" panose="05000000000000000000" charset="0"/>
              <a:buChar char="l"/>
            </a:pPr>
            <a:r>
              <a:rPr lang="zh-CN" altLang="en-US" sz="2400">
                <a:solidFill>
                  <a:srgbClr val="000000"/>
                </a:solidFill>
                <a:latin typeface="楷体_GB2312" panose="02010609030101010101" pitchFamily="49" charset="-122"/>
                <a:ea typeface="楷体_GB2312" panose="02010609030101010101" pitchFamily="49" charset="-122"/>
                <a:sym typeface="+mn-ea"/>
              </a:rPr>
              <a:t>租赁方式广泛存在</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dirty="0" smtClean="0">
                <a:sym typeface="+mn-ea"/>
              </a:rPr>
              <a:t>产业市场购买决策的参与者</a:t>
            </a:r>
            <a:endParaRPr lang="zh-CN" altLang="en-US" dirty="0"/>
          </a:p>
        </p:txBody>
      </p:sp>
      <p:sp>
        <p:nvSpPr>
          <p:cNvPr id="2150" name="Oval 65"/>
          <p:cNvSpPr/>
          <p:nvPr/>
        </p:nvSpPr>
        <p:spPr>
          <a:xfrm>
            <a:off x="3624580" y="1993900"/>
            <a:ext cx="4038600" cy="3962400"/>
          </a:xfrm>
          <a:prstGeom prst="ellipse">
            <a:avLst/>
          </a:prstGeom>
          <a:gradFill rotWithShape="1">
            <a:gsLst>
              <a:gs pos="0">
                <a:srgbClr val="669900"/>
              </a:gs>
              <a:gs pos="100000">
                <a:srgbClr val="FFFFFF"/>
              </a:gs>
            </a:gsLst>
            <a:lin ang="5400000"/>
            <a:tileRect/>
          </a:gradFill>
          <a:ln w="9525" cap="flat" cmpd="sng">
            <a:solidFill>
              <a:srgbClr val="6D77BF"/>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grpSp>
        <p:nvGrpSpPr>
          <p:cNvPr id="2151" name="组合 2150"/>
          <p:cNvGrpSpPr/>
          <p:nvPr/>
        </p:nvGrpSpPr>
        <p:grpSpPr>
          <a:xfrm>
            <a:off x="4596765" y="2983230"/>
            <a:ext cx="2057400" cy="1817688"/>
            <a:chOff x="2016" y="1920"/>
            <a:chExt cx="1680" cy="1680"/>
          </a:xfrm>
        </p:grpSpPr>
        <p:sp>
          <p:nvSpPr>
            <p:cNvPr id="2152" name="Oval 67"/>
            <p:cNvSpPr/>
            <p:nvPr/>
          </p:nvSpPr>
          <p:spPr>
            <a:xfrm>
              <a:off x="2016" y="1920"/>
              <a:ext cx="1680" cy="1680"/>
            </a:xfrm>
            <a:prstGeom prst="ellipse">
              <a:avLst/>
            </a:prstGeom>
            <a:gradFill rotWithShape="1">
              <a:gsLst>
                <a:gs pos="0">
                  <a:srgbClr val="FF6600"/>
                </a:gs>
                <a:gs pos="100000">
                  <a:srgbClr val="742E00"/>
                </a:gs>
              </a:gsLst>
              <a:lin ang="5400000"/>
              <a:tileRect/>
            </a:gradFill>
            <a:ln w="9525" cap="flat" cmpd="sng">
              <a:solidFill>
                <a:srgbClr val="002A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53" name="Freeform 68"/>
            <p:cNvSpPr/>
            <p:nvPr/>
          </p:nvSpPr>
          <p:spPr>
            <a:xfrm>
              <a:off x="2208" y="1948"/>
              <a:ext cx="1296" cy="634"/>
            </a:xfrm>
            <a:gradFill rotWithShape="1">
              <a:gsLst>
                <a:gs pos="0">
                  <a:srgbClr val="FFFFFF"/>
                </a:gs>
                <a:gs pos="100000">
                  <a:srgbClr val="FF6600"/>
                </a:gs>
              </a:gsLst>
              <a:lin ang="5400000"/>
              <a:tileRect/>
            </a:gradFill>
            <a:ln w="9525">
              <a:noFill/>
            </a:ln>
          </p:spPr>
          <p:txBody>
            <a:bodyPr/>
            <a:p>
              <a:endParaRPr lang="zh-CN" altLang="en-US"/>
            </a:p>
          </p:txBody>
        </p:sp>
      </p:grpSp>
      <p:sp>
        <p:nvSpPr>
          <p:cNvPr id="2154" name="Text Box 69"/>
          <p:cNvSpPr/>
          <p:nvPr/>
        </p:nvSpPr>
        <p:spPr>
          <a:xfrm>
            <a:off x="4958080" y="3433763"/>
            <a:ext cx="1439863" cy="922020"/>
          </a:xfrm>
          <a:prstGeom prst="rect">
            <a:avLst/>
          </a:prstGeom>
          <a:noFill/>
          <a:ln w="9525">
            <a:noFill/>
          </a:ln>
        </p:spPr>
        <p:txBody>
          <a:bodyPr>
            <a:spAutoFit/>
          </a:bodyPr>
          <a:p>
            <a:pPr algn="ctr" eaLnBrk="0" hangingPunct="0"/>
            <a:r>
              <a:rPr lang="zh-CN" altLang="en-US" b="1">
                <a:solidFill>
                  <a:schemeClr val="bg1"/>
                </a:solidFill>
                <a:effectLst>
                  <a:outerShdw blurRad="38100" dist="38100" dir="2700000">
                    <a:srgbClr val="C0C0C0"/>
                  </a:outerShdw>
                </a:effectLst>
                <a:ea typeface="宋体" panose="02010600030101010101" pitchFamily="2" charset="-122"/>
              </a:rPr>
              <a:t>产业市场 </a:t>
            </a:r>
            <a:endParaRPr lang="zh-CN" altLang="en-US" b="1">
              <a:solidFill>
                <a:schemeClr val="bg1"/>
              </a:solidFill>
              <a:effectLst>
                <a:outerShdw blurRad="38100" dist="38100" dir="2700000">
                  <a:srgbClr val="C0C0C0"/>
                </a:outerShdw>
              </a:effectLst>
              <a:ea typeface="宋体" panose="02010600030101010101" pitchFamily="2" charset="-122"/>
            </a:endParaRPr>
          </a:p>
          <a:p>
            <a:pPr algn="ctr" eaLnBrk="0" hangingPunct="0"/>
            <a:r>
              <a:rPr lang="zh-CN" altLang="en-US" b="1">
                <a:solidFill>
                  <a:schemeClr val="bg1"/>
                </a:solidFill>
                <a:effectLst>
                  <a:outerShdw blurRad="38100" dist="38100" dir="2700000">
                    <a:srgbClr val="C0C0C0"/>
                  </a:outerShdw>
                </a:effectLst>
                <a:ea typeface="宋体" panose="02010600030101010101" pitchFamily="2" charset="-122"/>
              </a:rPr>
              <a:t>购买决策 </a:t>
            </a:r>
            <a:endParaRPr lang="zh-CN" altLang="en-US" b="1">
              <a:solidFill>
                <a:schemeClr val="bg1"/>
              </a:solidFill>
              <a:effectLst>
                <a:outerShdw blurRad="38100" dist="38100" dir="2700000">
                  <a:srgbClr val="C0C0C0"/>
                </a:outerShdw>
              </a:effectLst>
              <a:ea typeface="宋体" panose="02010600030101010101" pitchFamily="2" charset="-122"/>
            </a:endParaRPr>
          </a:p>
          <a:p>
            <a:pPr algn="ctr" eaLnBrk="0" hangingPunct="0"/>
            <a:r>
              <a:rPr lang="zh-CN" altLang="en-US" b="1">
                <a:solidFill>
                  <a:schemeClr val="bg1"/>
                </a:solidFill>
                <a:effectLst>
                  <a:outerShdw blurRad="38100" dist="38100" dir="2700000">
                    <a:srgbClr val="C0C0C0"/>
                  </a:outerShdw>
                </a:effectLst>
                <a:ea typeface="宋体" panose="02010600030101010101" pitchFamily="2" charset="-122"/>
              </a:rPr>
              <a:t>参与者</a:t>
            </a:r>
            <a:endParaRPr lang="zh-CN" altLang="en-US" b="1">
              <a:solidFill>
                <a:schemeClr val="bg1"/>
              </a:solidFill>
              <a:effectLst>
                <a:outerShdw blurRad="38100" dist="38100" dir="2700000">
                  <a:srgbClr val="C0C0C0"/>
                </a:outerShdw>
              </a:effectLst>
              <a:ea typeface="宋体" panose="02010600030101010101" pitchFamily="2" charset="-122"/>
            </a:endParaRPr>
          </a:p>
        </p:txBody>
      </p:sp>
      <p:grpSp>
        <p:nvGrpSpPr>
          <p:cNvPr id="2155" name="组合 2154"/>
          <p:cNvGrpSpPr/>
          <p:nvPr/>
        </p:nvGrpSpPr>
        <p:grpSpPr>
          <a:xfrm>
            <a:off x="5029518" y="1633538"/>
            <a:ext cx="1512887" cy="658812"/>
            <a:chOff x="2016" y="1920"/>
            <a:chExt cx="1680" cy="1680"/>
          </a:xfrm>
        </p:grpSpPr>
        <p:sp>
          <p:nvSpPr>
            <p:cNvPr id="2156" name="Oval 72"/>
            <p:cNvSpPr/>
            <p:nvPr/>
          </p:nvSpPr>
          <p:spPr>
            <a:xfrm>
              <a:off x="2016" y="1920"/>
              <a:ext cx="1680" cy="1680"/>
            </a:xfrm>
            <a:prstGeom prst="ellipse">
              <a:avLst/>
            </a:prstGeom>
            <a:gradFill rotWithShape="1">
              <a:gsLst>
                <a:gs pos="0">
                  <a:srgbClr val="669900"/>
                </a:gs>
                <a:gs pos="100000">
                  <a:srgbClr val="2B4100"/>
                </a:gs>
              </a:gsLst>
              <a:lin ang="5400000"/>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57" name="Freeform 73"/>
            <p:cNvSpPr/>
            <p:nvPr/>
          </p:nvSpPr>
          <p:spPr>
            <a:xfrm>
              <a:off x="2208" y="1948"/>
              <a:ext cx="1296" cy="634"/>
            </a:xfrm>
            <a:gradFill rotWithShape="1">
              <a:gsLst>
                <a:gs pos="0">
                  <a:srgbClr val="FFFFFF"/>
                </a:gs>
                <a:gs pos="100000">
                  <a:srgbClr val="669900"/>
                </a:gs>
              </a:gsLst>
              <a:lin ang="5400000"/>
              <a:tileRect/>
            </a:gradFill>
            <a:ln w="9525">
              <a:noFill/>
            </a:ln>
          </p:spPr>
          <p:txBody>
            <a:bodyPr/>
            <a:p>
              <a:endParaRPr lang="zh-CN" altLang="en-US"/>
            </a:p>
          </p:txBody>
        </p:sp>
      </p:grpSp>
      <p:sp>
        <p:nvSpPr>
          <p:cNvPr id="2158" name="Text Box 74"/>
          <p:cNvSpPr/>
          <p:nvPr/>
        </p:nvSpPr>
        <p:spPr>
          <a:xfrm>
            <a:off x="5173980" y="1704975"/>
            <a:ext cx="1368425" cy="457200"/>
          </a:xfrm>
          <a:prstGeom prst="rect">
            <a:avLst/>
          </a:prstGeom>
          <a:noFill/>
          <a:ln w="9525">
            <a:noFill/>
          </a:ln>
        </p:spPr>
        <p:txBody>
          <a:bodyPr>
            <a:spAutoFit/>
          </a:bodyPr>
          <a:p>
            <a:pPr algn="ctr" eaLnBrk="0" hangingPunct="0"/>
            <a:r>
              <a:rPr lang="zh-CN" altLang="en-US" sz="2400">
                <a:solidFill>
                  <a:srgbClr val="FFFFFF"/>
                </a:solidFill>
                <a:effectLst>
                  <a:outerShdw blurRad="38100" dist="38100" dir="2700000">
                    <a:srgbClr val="C0C0C0"/>
                  </a:outerShdw>
                </a:effectLst>
                <a:latin typeface="Verdana" panose="020B0604030504040204"/>
                <a:ea typeface="楷体_GB2312" panose="02010609030101010101" pitchFamily="49" charset="-122"/>
              </a:rPr>
              <a:t>使用者 </a:t>
            </a:r>
            <a:endParaRPr lang="zh-CN" altLang="en-US" sz="2400">
              <a:solidFill>
                <a:srgbClr val="FFFFFF"/>
              </a:solidFill>
              <a:effectLst>
                <a:outerShdw blurRad="38100" dist="38100" dir="2700000">
                  <a:srgbClr val="C0C0C0"/>
                </a:outerShdw>
              </a:effectLst>
              <a:latin typeface="Verdana" panose="020B0604030504040204"/>
              <a:ea typeface="楷体_GB2312" panose="02010609030101010101" pitchFamily="49" charset="-122"/>
            </a:endParaRPr>
          </a:p>
        </p:txBody>
      </p:sp>
      <p:grpSp>
        <p:nvGrpSpPr>
          <p:cNvPr id="2159" name="组合 2158"/>
          <p:cNvGrpSpPr/>
          <p:nvPr/>
        </p:nvGrpSpPr>
        <p:grpSpPr>
          <a:xfrm>
            <a:off x="4583430" y="4926013"/>
            <a:ext cx="319088" cy="279400"/>
            <a:chOff x="2236" y="3191"/>
            <a:chExt cx="201" cy="176"/>
          </a:xfrm>
        </p:grpSpPr>
        <p:sp>
          <p:nvSpPr>
            <p:cNvPr id="2160" name="Oval 76"/>
            <p:cNvSpPr/>
            <p:nvPr/>
          </p:nvSpPr>
          <p:spPr>
            <a:xfrm rot="18180000">
              <a:off x="2238" y="3282"/>
              <a:ext cx="82" cy="87"/>
            </a:xfrm>
            <a:prstGeom prst="ellipse">
              <a:avLst/>
            </a:prstGeom>
            <a:gradFill rotWithShape="1">
              <a:gsLst>
                <a:gs pos="0">
                  <a:srgbClr val="145232"/>
                </a:gs>
                <a:gs pos="100000">
                  <a:srgbClr val="0D3721"/>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61" name="Oval 77"/>
            <p:cNvSpPr/>
            <p:nvPr/>
          </p:nvSpPr>
          <p:spPr>
            <a:xfrm rot="18180000">
              <a:off x="2349" y="3189"/>
              <a:ext cx="82" cy="87"/>
            </a:xfrm>
            <a:prstGeom prst="ellipse">
              <a:avLst/>
            </a:prstGeom>
            <a:gradFill rotWithShape="1">
              <a:gsLst>
                <a:gs pos="0">
                  <a:srgbClr val="145232"/>
                </a:gs>
                <a:gs pos="100000">
                  <a:srgbClr val="0D3721"/>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grpSp>
      <p:grpSp>
        <p:nvGrpSpPr>
          <p:cNvPr id="2162" name="组合 2161"/>
          <p:cNvGrpSpPr/>
          <p:nvPr/>
        </p:nvGrpSpPr>
        <p:grpSpPr>
          <a:xfrm>
            <a:off x="3929380" y="5189538"/>
            <a:ext cx="1531938" cy="685800"/>
            <a:chOff x="1824" y="3357"/>
            <a:chExt cx="432" cy="432"/>
          </a:xfrm>
        </p:grpSpPr>
        <p:grpSp>
          <p:nvGrpSpPr>
            <p:cNvPr id="2163" name="组合 2162"/>
            <p:cNvGrpSpPr/>
            <p:nvPr/>
          </p:nvGrpSpPr>
          <p:grpSpPr>
            <a:xfrm>
              <a:off x="1824" y="3357"/>
              <a:ext cx="432" cy="432"/>
              <a:chOff x="2016" y="1920"/>
              <a:chExt cx="1680" cy="1680"/>
            </a:xfrm>
          </p:grpSpPr>
          <p:sp>
            <p:nvSpPr>
              <p:cNvPr id="2164" name="Oval 80"/>
              <p:cNvSpPr/>
              <p:nvPr/>
            </p:nvSpPr>
            <p:spPr>
              <a:xfrm>
                <a:off x="2016" y="1920"/>
                <a:ext cx="1680" cy="1680"/>
              </a:xfrm>
              <a:prstGeom prst="ellipse">
                <a:avLst/>
              </a:prstGeom>
              <a:gradFill rotWithShape="1">
                <a:gsLst>
                  <a:gs pos="0">
                    <a:srgbClr val="145232"/>
                  </a:gs>
                  <a:gs pos="100000">
                    <a:srgbClr val="05140C"/>
                  </a:gs>
                </a:gsLst>
                <a:lin ang="5400000"/>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65" name="Freeform 81"/>
              <p:cNvSpPr/>
              <p:nvPr/>
            </p:nvSpPr>
            <p:spPr>
              <a:xfrm>
                <a:off x="2208" y="1948"/>
                <a:ext cx="1296" cy="634"/>
              </a:xfrm>
              <a:gradFill rotWithShape="1">
                <a:gsLst>
                  <a:gs pos="0">
                    <a:srgbClr val="FFFFFF"/>
                  </a:gs>
                  <a:gs pos="100000">
                    <a:srgbClr val="145232"/>
                  </a:gs>
                </a:gsLst>
                <a:lin ang="5400000"/>
                <a:tileRect/>
              </a:gradFill>
              <a:ln w="9525">
                <a:noFill/>
              </a:ln>
            </p:spPr>
            <p:txBody>
              <a:bodyPr/>
              <a:p>
                <a:endParaRPr lang="zh-CN" altLang="en-US"/>
              </a:p>
            </p:txBody>
          </p:sp>
        </p:grpSp>
        <p:sp>
          <p:nvSpPr>
            <p:cNvPr id="2166" name="Text Box 82"/>
            <p:cNvSpPr/>
            <p:nvPr/>
          </p:nvSpPr>
          <p:spPr>
            <a:xfrm>
              <a:off x="1893" y="3464"/>
              <a:ext cx="282" cy="250"/>
            </a:xfrm>
            <a:prstGeom prst="rect">
              <a:avLst/>
            </a:prstGeom>
            <a:noFill/>
            <a:ln w="9525">
              <a:noFill/>
            </a:ln>
          </p:spPr>
          <p:txBody>
            <a:bodyPr>
              <a:spAutoFit/>
            </a:bodyPr>
            <a:p>
              <a:pPr algn="ctr" eaLnBrk="0" hangingPunct="0"/>
              <a:r>
                <a:rPr lang="zh-CN" altLang="en-US">
                  <a:solidFill>
                    <a:srgbClr val="FFFFFF"/>
                  </a:solidFill>
                  <a:effectLst>
                    <a:outerShdw blurRad="38100" dist="38100" dir="2700000">
                      <a:srgbClr val="C0C0C0"/>
                    </a:outerShdw>
                  </a:effectLst>
                  <a:latin typeface="楷体_GB2312" panose="02010609030101010101" pitchFamily="49" charset="-122"/>
                  <a:ea typeface="楷体_GB2312" panose="02010609030101010101" pitchFamily="49" charset="-122"/>
                </a:rPr>
                <a:t>决定者 </a:t>
              </a:r>
              <a:endParaRPr lang="zh-CN" altLang="en-US">
                <a:solidFill>
                  <a:srgbClr val="FFFFFF"/>
                </a:solidFill>
                <a:effectLst>
                  <a:outerShdw blurRad="38100" dist="38100" dir="2700000">
                    <a:srgbClr val="C0C0C0"/>
                  </a:outerShdw>
                </a:effectLst>
                <a:latin typeface="楷体_GB2312" panose="02010609030101010101" pitchFamily="49" charset="-122"/>
                <a:ea typeface="楷体_GB2312" panose="02010609030101010101" pitchFamily="49" charset="-122"/>
              </a:endParaRPr>
            </a:p>
          </p:txBody>
        </p:sp>
      </p:grpSp>
      <p:grpSp>
        <p:nvGrpSpPr>
          <p:cNvPr id="2167" name="组合 2166"/>
          <p:cNvGrpSpPr/>
          <p:nvPr/>
        </p:nvGrpSpPr>
        <p:grpSpPr>
          <a:xfrm>
            <a:off x="7118668" y="3001963"/>
            <a:ext cx="1200150" cy="693737"/>
            <a:chOff x="3938" y="1968"/>
            <a:chExt cx="430" cy="437"/>
          </a:xfrm>
        </p:grpSpPr>
        <p:grpSp>
          <p:nvGrpSpPr>
            <p:cNvPr id="2168" name="组合 2167"/>
            <p:cNvGrpSpPr/>
            <p:nvPr/>
          </p:nvGrpSpPr>
          <p:grpSpPr>
            <a:xfrm>
              <a:off x="3938" y="1968"/>
              <a:ext cx="430" cy="437"/>
              <a:chOff x="2016" y="1920"/>
              <a:chExt cx="1680" cy="1680"/>
            </a:xfrm>
          </p:grpSpPr>
          <p:sp>
            <p:nvSpPr>
              <p:cNvPr id="2169" name="Oval 85"/>
              <p:cNvSpPr/>
              <p:nvPr/>
            </p:nvSpPr>
            <p:spPr>
              <a:xfrm>
                <a:off x="2016" y="1920"/>
                <a:ext cx="1680" cy="1680"/>
              </a:xfrm>
              <a:prstGeom prst="ellipse">
                <a:avLst/>
              </a:prstGeom>
              <a:gradFill rotWithShape="1">
                <a:gsLst>
                  <a:gs pos="0">
                    <a:srgbClr val="A76E23"/>
                  </a:gs>
                  <a:gs pos="100000">
                    <a:srgbClr val="CCAB80"/>
                  </a:gs>
                </a:gsLst>
                <a:lin ang="5400000"/>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70" name="Freeform 86"/>
              <p:cNvSpPr/>
              <p:nvPr/>
            </p:nvSpPr>
            <p:spPr>
              <a:xfrm>
                <a:off x="2208" y="1948"/>
                <a:ext cx="1296" cy="634"/>
              </a:xfrm>
              <a:gradFill rotWithShape="1">
                <a:gsLst>
                  <a:gs pos="0">
                    <a:srgbClr val="FFFFFF"/>
                  </a:gs>
                  <a:gs pos="100000">
                    <a:srgbClr val="A76E23"/>
                  </a:gs>
                </a:gsLst>
                <a:lin ang="5400000"/>
                <a:tileRect/>
              </a:gradFill>
              <a:ln w="9525">
                <a:noFill/>
              </a:ln>
            </p:spPr>
            <p:txBody>
              <a:bodyPr/>
              <a:p>
                <a:endParaRPr lang="zh-CN" altLang="en-US"/>
              </a:p>
            </p:txBody>
          </p:sp>
        </p:grpSp>
        <p:sp>
          <p:nvSpPr>
            <p:cNvPr id="2171" name="Text Box 87"/>
            <p:cNvSpPr/>
            <p:nvPr/>
          </p:nvSpPr>
          <p:spPr>
            <a:xfrm>
              <a:off x="3961" y="2060"/>
              <a:ext cx="372" cy="250"/>
            </a:xfrm>
            <a:prstGeom prst="rect">
              <a:avLst/>
            </a:prstGeom>
            <a:noFill/>
            <a:ln w="9525">
              <a:noFill/>
            </a:ln>
          </p:spPr>
          <p:txBody>
            <a:bodyPr wrap="none">
              <a:spAutoFit/>
            </a:bodyPr>
            <a:p>
              <a:pPr algn="ctr" eaLnBrk="0" hangingPunct="0"/>
              <a:r>
                <a:rPr lang="zh-CN" altLang="en-US">
                  <a:solidFill>
                    <a:srgbClr val="FFFFFF"/>
                  </a:solidFill>
                  <a:effectLst>
                    <a:outerShdw blurRad="38100" dist="38100" dir="2700000">
                      <a:srgbClr val="C0C0C0"/>
                    </a:outerShdw>
                  </a:effectLst>
                  <a:latin typeface="Verdana" panose="020B0604030504040204"/>
                  <a:ea typeface="楷体_GB2312" panose="02010609030101010101" pitchFamily="49" charset="-122"/>
                </a:rPr>
                <a:t>影响者 </a:t>
              </a:r>
              <a:endParaRPr lang="zh-CN" altLang="en-US">
                <a:solidFill>
                  <a:srgbClr val="FFFFFF"/>
                </a:solidFill>
                <a:effectLst>
                  <a:outerShdw blurRad="38100" dist="38100" dir="2700000">
                    <a:srgbClr val="C0C0C0"/>
                  </a:outerShdw>
                </a:effectLst>
                <a:latin typeface="Verdana" panose="020B0604030504040204"/>
                <a:ea typeface="楷体_GB2312" panose="02010609030101010101" pitchFamily="49" charset="-122"/>
              </a:endParaRPr>
            </a:p>
          </p:txBody>
        </p:sp>
      </p:grpSp>
      <p:grpSp>
        <p:nvGrpSpPr>
          <p:cNvPr id="2172" name="组合 2171"/>
          <p:cNvGrpSpPr/>
          <p:nvPr/>
        </p:nvGrpSpPr>
        <p:grpSpPr>
          <a:xfrm>
            <a:off x="6542405" y="5160963"/>
            <a:ext cx="1597025" cy="622300"/>
            <a:chOff x="3552" y="3339"/>
            <a:chExt cx="412" cy="392"/>
          </a:xfrm>
        </p:grpSpPr>
        <p:grpSp>
          <p:nvGrpSpPr>
            <p:cNvPr id="2173" name="组合 2172"/>
            <p:cNvGrpSpPr/>
            <p:nvPr/>
          </p:nvGrpSpPr>
          <p:grpSpPr>
            <a:xfrm>
              <a:off x="3552" y="3339"/>
              <a:ext cx="412" cy="392"/>
              <a:chOff x="2016" y="1920"/>
              <a:chExt cx="1680" cy="1680"/>
            </a:xfrm>
          </p:grpSpPr>
          <p:sp>
            <p:nvSpPr>
              <p:cNvPr id="2174" name="Oval 90"/>
              <p:cNvSpPr/>
              <p:nvPr/>
            </p:nvSpPr>
            <p:spPr>
              <a:xfrm>
                <a:off x="2016" y="1920"/>
                <a:ext cx="1680" cy="1680"/>
              </a:xfrm>
              <a:prstGeom prst="ellipse">
                <a:avLst/>
              </a:prstGeom>
              <a:gradFill rotWithShape="1">
                <a:gsLst>
                  <a:gs pos="0">
                    <a:srgbClr val="B2B2B2"/>
                  </a:gs>
                  <a:gs pos="100000">
                    <a:srgbClr val="515151"/>
                  </a:gs>
                </a:gsLst>
                <a:lin ang="5400000"/>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75" name="Freeform 91"/>
              <p:cNvSpPr/>
              <p:nvPr/>
            </p:nvSpPr>
            <p:spPr>
              <a:xfrm>
                <a:off x="2208" y="1948"/>
                <a:ext cx="1296" cy="634"/>
              </a:xfrm>
              <a:gradFill rotWithShape="1">
                <a:gsLst>
                  <a:gs pos="0">
                    <a:srgbClr val="FFFFFF"/>
                  </a:gs>
                  <a:gs pos="100000">
                    <a:srgbClr val="B2B2B2"/>
                  </a:gs>
                </a:gsLst>
                <a:lin ang="5400000"/>
                <a:tileRect/>
              </a:gradFill>
              <a:ln w="9525">
                <a:noFill/>
              </a:ln>
            </p:spPr>
            <p:txBody>
              <a:bodyPr/>
              <a:p>
                <a:endParaRPr lang="zh-CN" altLang="en-US"/>
              </a:p>
            </p:txBody>
          </p:sp>
        </p:grpSp>
        <p:sp>
          <p:nvSpPr>
            <p:cNvPr id="2176" name="Text Box 92"/>
            <p:cNvSpPr/>
            <p:nvPr/>
          </p:nvSpPr>
          <p:spPr>
            <a:xfrm>
              <a:off x="3650" y="3386"/>
              <a:ext cx="256" cy="250"/>
            </a:xfrm>
            <a:prstGeom prst="rect">
              <a:avLst/>
            </a:prstGeom>
            <a:noFill/>
            <a:ln w="9525">
              <a:noFill/>
            </a:ln>
          </p:spPr>
          <p:txBody>
            <a:bodyPr>
              <a:spAutoFit/>
            </a:bodyPr>
            <a:p>
              <a:pPr algn="ctr" eaLnBrk="0" hangingPunct="0"/>
              <a:r>
                <a:rPr lang="zh-CN" altLang="en-US">
                  <a:solidFill>
                    <a:srgbClr val="FFFFFF"/>
                  </a:solidFill>
                  <a:effectLst>
                    <a:outerShdw blurRad="38100" dist="38100" dir="2700000">
                      <a:srgbClr val="C0C0C0"/>
                    </a:outerShdw>
                  </a:effectLst>
                  <a:latin typeface="楷体_GB2312" panose="02010609030101010101" pitchFamily="49" charset="-122"/>
                  <a:ea typeface="楷体_GB2312" panose="02010609030101010101" pitchFamily="49" charset="-122"/>
                </a:rPr>
                <a:t>采购者 </a:t>
              </a:r>
              <a:endParaRPr lang="zh-CN" altLang="en-US">
                <a:solidFill>
                  <a:srgbClr val="FFFFFF"/>
                </a:solidFill>
                <a:effectLst>
                  <a:outerShdw blurRad="38100" dist="38100" dir="2700000">
                    <a:srgbClr val="C0C0C0"/>
                  </a:outerShdw>
                </a:effectLst>
                <a:latin typeface="楷体_GB2312" panose="02010609030101010101" pitchFamily="49" charset="-122"/>
                <a:ea typeface="楷体_GB2312" panose="02010609030101010101" pitchFamily="49" charset="-122"/>
              </a:endParaRPr>
            </a:p>
          </p:txBody>
        </p:sp>
      </p:grpSp>
      <p:grpSp>
        <p:nvGrpSpPr>
          <p:cNvPr id="2177" name="组合 2176"/>
          <p:cNvGrpSpPr/>
          <p:nvPr/>
        </p:nvGrpSpPr>
        <p:grpSpPr>
          <a:xfrm>
            <a:off x="2726055" y="2984500"/>
            <a:ext cx="1511300" cy="685800"/>
            <a:chOff x="2016" y="1920"/>
            <a:chExt cx="1680" cy="1680"/>
          </a:xfrm>
        </p:grpSpPr>
        <p:sp>
          <p:nvSpPr>
            <p:cNvPr id="2178" name="Oval 95"/>
            <p:cNvSpPr/>
            <p:nvPr/>
          </p:nvSpPr>
          <p:spPr>
            <a:xfrm>
              <a:off x="2016" y="1920"/>
              <a:ext cx="1680" cy="1680"/>
            </a:xfrm>
            <a:prstGeom prst="ellipse">
              <a:avLst/>
            </a:prstGeom>
            <a:gradFill rotWithShape="1">
              <a:gsLst>
                <a:gs pos="0">
                  <a:srgbClr val="6D77BF"/>
                </a:gs>
                <a:gs pos="100000">
                  <a:srgbClr val="323657"/>
                </a:gs>
              </a:gsLst>
              <a:lin ang="5400000"/>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79" name="Freeform 96"/>
            <p:cNvSpPr/>
            <p:nvPr/>
          </p:nvSpPr>
          <p:spPr>
            <a:xfrm>
              <a:off x="2208" y="1948"/>
              <a:ext cx="1296" cy="634"/>
            </a:xfrm>
            <a:gradFill rotWithShape="1">
              <a:gsLst>
                <a:gs pos="0">
                  <a:srgbClr val="FFFFFF"/>
                </a:gs>
                <a:gs pos="100000">
                  <a:srgbClr val="6D77BF"/>
                </a:gs>
              </a:gsLst>
              <a:lin ang="5400000"/>
              <a:tileRect/>
            </a:gradFill>
            <a:ln w="9525">
              <a:noFill/>
            </a:ln>
          </p:spPr>
          <p:txBody>
            <a:bodyPr/>
            <a:p>
              <a:endParaRPr lang="zh-CN" altLang="en-US"/>
            </a:p>
          </p:txBody>
        </p:sp>
      </p:grpSp>
      <p:sp>
        <p:nvSpPr>
          <p:cNvPr id="2180" name="Text Box 97"/>
          <p:cNvSpPr/>
          <p:nvPr/>
        </p:nvSpPr>
        <p:spPr>
          <a:xfrm>
            <a:off x="2581593" y="3073400"/>
            <a:ext cx="1682750" cy="396875"/>
          </a:xfrm>
          <a:prstGeom prst="rect">
            <a:avLst/>
          </a:prstGeom>
          <a:noFill/>
          <a:ln w="9525">
            <a:noFill/>
          </a:ln>
        </p:spPr>
        <p:txBody>
          <a:bodyPr>
            <a:spAutoFit/>
          </a:bodyPr>
          <a:p>
            <a:pPr algn="ctr" eaLnBrk="0" hangingPunct="0"/>
            <a:r>
              <a:rPr lang="zh-CN" altLang="en-US">
                <a:solidFill>
                  <a:srgbClr val="FFFFFF"/>
                </a:solidFill>
                <a:effectLst>
                  <a:outerShdw blurRad="38100" dist="38100" dir="2700000">
                    <a:srgbClr val="C0C0C0"/>
                  </a:outerShdw>
                </a:effectLst>
                <a:latin typeface="Verdana" panose="020B0604030504040204"/>
                <a:ea typeface="楷体_GB2312" panose="02010609030101010101" pitchFamily="49" charset="-122"/>
              </a:rPr>
              <a:t>信息控制者 </a:t>
            </a:r>
            <a:endParaRPr lang="zh-CN" altLang="en-US">
              <a:solidFill>
                <a:srgbClr val="FFFFFF"/>
              </a:solidFill>
              <a:effectLst>
                <a:outerShdw blurRad="38100" dist="38100" dir="2700000">
                  <a:srgbClr val="C0C0C0"/>
                </a:outerShdw>
              </a:effectLst>
              <a:latin typeface="Verdana" panose="020B0604030504040204"/>
              <a:ea typeface="楷体_GB2312" panose="02010609030101010101" pitchFamily="49" charset="-122"/>
            </a:endParaRPr>
          </a:p>
        </p:txBody>
      </p:sp>
      <p:sp>
        <p:nvSpPr>
          <p:cNvPr id="2181" name="Oval 98"/>
          <p:cNvSpPr/>
          <p:nvPr/>
        </p:nvSpPr>
        <p:spPr>
          <a:xfrm rot="18180000">
            <a:off x="6599555" y="5037138"/>
            <a:ext cx="130175" cy="138112"/>
          </a:xfrm>
          <a:prstGeom prst="ellipse">
            <a:avLst/>
          </a:prstGeom>
          <a:gradFill rotWithShape="1">
            <a:gsLst>
              <a:gs pos="0">
                <a:srgbClr val="B2B2B2"/>
              </a:gs>
              <a:gs pos="100000">
                <a:srgbClr val="777777"/>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82" name="Oval 99"/>
          <p:cNvSpPr/>
          <p:nvPr/>
        </p:nvSpPr>
        <p:spPr>
          <a:xfrm rot="18180000">
            <a:off x="6447155" y="4884738"/>
            <a:ext cx="130175" cy="138112"/>
          </a:xfrm>
          <a:prstGeom prst="ellipse">
            <a:avLst/>
          </a:prstGeom>
          <a:gradFill rotWithShape="1">
            <a:gsLst>
              <a:gs pos="0">
                <a:srgbClr val="B2B2B2"/>
              </a:gs>
              <a:gs pos="100000">
                <a:srgbClr val="777777"/>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grpSp>
        <p:nvGrpSpPr>
          <p:cNvPr id="2183" name="组合 2182"/>
          <p:cNvGrpSpPr/>
          <p:nvPr/>
        </p:nvGrpSpPr>
        <p:grpSpPr>
          <a:xfrm>
            <a:off x="4157980" y="3441700"/>
            <a:ext cx="366713" cy="206375"/>
            <a:chOff x="2016" y="2304"/>
            <a:chExt cx="231" cy="130"/>
          </a:xfrm>
        </p:grpSpPr>
        <p:sp>
          <p:nvSpPr>
            <p:cNvPr id="2184" name="Oval 101"/>
            <p:cNvSpPr/>
            <p:nvPr/>
          </p:nvSpPr>
          <p:spPr>
            <a:xfrm rot="18180000">
              <a:off x="2018" y="2301"/>
              <a:ext cx="82" cy="87"/>
            </a:xfrm>
            <a:prstGeom prst="ellipse">
              <a:avLst/>
            </a:prstGeom>
            <a:gradFill rotWithShape="1">
              <a:gsLst>
                <a:gs pos="0">
                  <a:srgbClr val="6D77BF"/>
                </a:gs>
                <a:gs pos="100000">
                  <a:srgbClr val="3F456E"/>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85" name="Oval 102"/>
            <p:cNvSpPr/>
            <p:nvPr/>
          </p:nvSpPr>
          <p:spPr>
            <a:xfrm rot="18180000">
              <a:off x="2159" y="2351"/>
              <a:ext cx="82" cy="87"/>
            </a:xfrm>
            <a:prstGeom prst="ellipse">
              <a:avLst/>
            </a:prstGeom>
            <a:gradFill rotWithShape="1">
              <a:gsLst>
                <a:gs pos="0">
                  <a:srgbClr val="6D77BF"/>
                </a:gs>
                <a:gs pos="100000">
                  <a:srgbClr val="353A5D"/>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grpSp>
      <p:grpSp>
        <p:nvGrpSpPr>
          <p:cNvPr id="2186" name="组合 2185"/>
          <p:cNvGrpSpPr/>
          <p:nvPr/>
        </p:nvGrpSpPr>
        <p:grpSpPr>
          <a:xfrm>
            <a:off x="5529580" y="2419350"/>
            <a:ext cx="138113" cy="412750"/>
            <a:chOff x="2832" y="1612"/>
            <a:chExt cx="87" cy="260"/>
          </a:xfrm>
        </p:grpSpPr>
        <p:sp>
          <p:nvSpPr>
            <p:cNvPr id="2187" name="Oval 104"/>
            <p:cNvSpPr/>
            <p:nvPr/>
          </p:nvSpPr>
          <p:spPr>
            <a:xfrm rot="18180000">
              <a:off x="2834" y="1612"/>
              <a:ext cx="82" cy="87"/>
            </a:xfrm>
            <a:prstGeom prst="ellipse">
              <a:avLst/>
            </a:prstGeom>
            <a:gradFill rotWithShape="1">
              <a:gsLst>
                <a:gs pos="0">
                  <a:srgbClr val="669900"/>
                </a:gs>
                <a:gs pos="100000">
                  <a:srgbClr val="2E4600"/>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88" name="Oval 105"/>
            <p:cNvSpPr/>
            <p:nvPr/>
          </p:nvSpPr>
          <p:spPr>
            <a:xfrm rot="18180000">
              <a:off x="2834" y="1790"/>
              <a:ext cx="82" cy="87"/>
            </a:xfrm>
            <a:prstGeom prst="ellipse">
              <a:avLst/>
            </a:prstGeom>
            <a:gradFill rotWithShape="1">
              <a:gsLst>
                <a:gs pos="0">
                  <a:srgbClr val="669900"/>
                </a:gs>
                <a:gs pos="100000">
                  <a:srgbClr val="324A00"/>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grpSp>
      <p:sp>
        <p:nvSpPr>
          <p:cNvPr id="2189" name="Oval 106"/>
          <p:cNvSpPr/>
          <p:nvPr/>
        </p:nvSpPr>
        <p:spPr>
          <a:xfrm rot="18180000">
            <a:off x="6999605" y="3465513"/>
            <a:ext cx="130175" cy="138112"/>
          </a:xfrm>
          <a:prstGeom prst="ellipse">
            <a:avLst/>
          </a:prstGeom>
          <a:gradFill rotWithShape="1">
            <a:gsLst>
              <a:gs pos="0">
                <a:srgbClr val="BC9158"/>
              </a:gs>
              <a:gs pos="100000">
                <a:srgbClr val="A76E23"/>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90" name="Oval 107"/>
          <p:cNvSpPr/>
          <p:nvPr/>
        </p:nvSpPr>
        <p:spPr>
          <a:xfrm rot="18180000">
            <a:off x="6751955" y="3589338"/>
            <a:ext cx="130175" cy="138112"/>
          </a:xfrm>
          <a:prstGeom prst="ellipse">
            <a:avLst/>
          </a:prstGeom>
          <a:gradFill rotWithShape="1">
            <a:gsLst>
              <a:gs pos="0">
                <a:srgbClr val="BC9158"/>
              </a:gs>
              <a:gs pos="100000">
                <a:srgbClr val="A76E23"/>
              </a:gs>
            </a:gsLst>
            <a:path path="shape">
              <a:fillToRect l="50000" t="50000" r="50000" b="50000"/>
            </a:path>
            <a:tileRect/>
          </a:gradFill>
          <a:ln w="9525" cap="flat" cmpd="sng">
            <a:solidFill>
              <a:srgbClr val="0000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dirty="0" smtClean="0">
                <a:sym typeface="+mn-ea"/>
              </a:rPr>
              <a:t>产业市场购买</a:t>
            </a:r>
            <a:r>
              <a:rPr lang="zh-CN" altLang="en-US" dirty="0" smtClean="0">
                <a:sym typeface="+mn-ea"/>
              </a:rPr>
              <a:t>的主要类型</a:t>
            </a:r>
            <a:endParaRPr lang="zh-CN" altLang="en-US" dirty="0" smtClean="0">
              <a:sym typeface="+mn-ea"/>
            </a:endParaRPr>
          </a:p>
        </p:txBody>
      </p:sp>
      <p:grpSp>
        <p:nvGrpSpPr>
          <p:cNvPr id="2194" name="组合 2193"/>
          <p:cNvGrpSpPr/>
          <p:nvPr/>
        </p:nvGrpSpPr>
        <p:grpSpPr>
          <a:xfrm>
            <a:off x="4849178" y="2136775"/>
            <a:ext cx="2295525" cy="3532188"/>
            <a:chOff x="2157" y="1434"/>
            <a:chExt cx="1446" cy="2225"/>
          </a:xfrm>
        </p:grpSpPr>
        <p:sp>
          <p:nvSpPr>
            <p:cNvPr id="2195" name="AutoShape 4"/>
            <p:cNvSpPr/>
            <p:nvPr/>
          </p:nvSpPr>
          <p:spPr>
            <a:xfrm>
              <a:off x="2157" y="1671"/>
              <a:ext cx="1446" cy="1988"/>
            </a:xfrm>
            <a:prstGeom prst="roundRect">
              <a:avLst>
                <a:gd name="adj" fmla="val 4690"/>
              </a:avLst>
            </a:prstGeom>
            <a:noFill/>
            <a:ln w="57150" cap="flat" cmpd="sng">
              <a:solidFill>
                <a:srgbClr val="669900"/>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196" name="AutoShape 5"/>
            <p:cNvSpPr/>
            <p:nvPr/>
          </p:nvSpPr>
          <p:spPr>
            <a:xfrm>
              <a:off x="2304" y="1434"/>
              <a:ext cx="1166" cy="454"/>
            </a:xfrm>
            <a:prstGeom prst="roundRect">
              <a:avLst>
                <a:gd name="adj" fmla="val 50000"/>
              </a:avLst>
            </a:prstGeom>
            <a:gradFill rotWithShape="1">
              <a:gsLst>
                <a:gs pos="0">
                  <a:srgbClr val="2F4700">
                    <a:alpha val="100000"/>
                  </a:srgbClr>
                </a:gs>
                <a:gs pos="50000">
                  <a:srgbClr val="669900">
                    <a:alpha val="100000"/>
                  </a:srgbClr>
                </a:gs>
                <a:gs pos="100000">
                  <a:srgbClr val="2F4700"/>
                </a:gs>
              </a:gsLst>
              <a:lin ang="5400000"/>
              <a:tileRect/>
            </a:gradFill>
            <a:ln w="9525">
              <a:noFill/>
            </a:ln>
          </p:spPr>
          <p:txBody>
            <a:bodyPr wrap="none" anchor="ctr"/>
            <a:p>
              <a:pPr algn="ctr" eaLnBrk="0" hangingPunct="0"/>
              <a:endParaRPr>
                <a:ea typeface="宋体" panose="02010600030101010101" pitchFamily="2" charset="-122"/>
              </a:endParaRPr>
            </a:p>
          </p:txBody>
        </p:sp>
        <p:sp>
          <p:nvSpPr>
            <p:cNvPr id="2197" name="AutoShape 6"/>
            <p:cNvSpPr/>
            <p:nvPr/>
          </p:nvSpPr>
          <p:spPr>
            <a:xfrm flipH="1">
              <a:off x="3360" y="1632"/>
              <a:ext cx="46" cy="91"/>
            </a:xfrm>
            <a:prstGeom prst="octagon">
              <a:avLst>
                <a:gd name="adj" fmla="val 29287"/>
              </a:avLst>
            </a:prstGeom>
            <a:solidFill>
              <a:srgbClr val="FFFFFF"/>
            </a:solidFill>
            <a:ln w="9525">
              <a:noFill/>
            </a:ln>
          </p:spPr>
          <p:txBody>
            <a:bodyPr wrap="none" anchor="ctr"/>
            <a:p>
              <a:pPr algn="ctr" eaLnBrk="0" hangingPunct="0"/>
              <a:endParaRPr>
                <a:ea typeface="宋体" panose="02010600030101010101" pitchFamily="2" charset="-122"/>
              </a:endParaRPr>
            </a:p>
          </p:txBody>
        </p:sp>
        <p:sp>
          <p:nvSpPr>
            <p:cNvPr id="2198" name="AutoShape 7"/>
            <p:cNvSpPr/>
            <p:nvPr/>
          </p:nvSpPr>
          <p:spPr>
            <a:xfrm flipH="1">
              <a:off x="2358" y="1626"/>
              <a:ext cx="45" cy="91"/>
            </a:xfrm>
            <a:prstGeom prst="octagon">
              <a:avLst>
                <a:gd name="adj" fmla="val 29287"/>
              </a:avLst>
            </a:prstGeom>
            <a:solidFill>
              <a:srgbClr val="FFFFFF"/>
            </a:solidFill>
            <a:ln w="9525">
              <a:noFill/>
            </a:ln>
          </p:spPr>
          <p:txBody>
            <a:bodyPr wrap="none" anchor="ctr"/>
            <a:p>
              <a:pPr algn="ctr" eaLnBrk="0" hangingPunct="0"/>
              <a:endParaRPr>
                <a:ea typeface="宋体" panose="02010600030101010101" pitchFamily="2" charset="-122"/>
              </a:endParaRPr>
            </a:p>
          </p:txBody>
        </p:sp>
        <p:sp>
          <p:nvSpPr>
            <p:cNvPr id="2199" name="Text Box 13"/>
            <p:cNvSpPr/>
            <p:nvPr/>
          </p:nvSpPr>
          <p:spPr>
            <a:xfrm>
              <a:off x="2531" y="1509"/>
              <a:ext cx="694" cy="232"/>
            </a:xfrm>
            <a:prstGeom prst="rect">
              <a:avLst/>
            </a:prstGeom>
            <a:noFill/>
            <a:ln w="9525">
              <a:noFill/>
            </a:ln>
          </p:spPr>
          <p:txBody>
            <a:bodyPr wrap="none">
              <a:spAutoFit/>
            </a:bodyPr>
            <a:p>
              <a:pPr algn="ctr" eaLnBrk="0" hangingPunct="0"/>
              <a:r>
                <a:rPr lang="zh-CN" altLang="en-US" b="1">
                  <a:solidFill>
                    <a:schemeClr val="bg1"/>
                  </a:solidFill>
                  <a:ea typeface="楷体_GB2312" panose="02010609030101010101" pitchFamily="49" charset="-122"/>
                </a:rPr>
                <a:t>修正重购</a:t>
              </a:r>
              <a:endParaRPr lang="zh-CN" altLang="en-US" b="1">
                <a:solidFill>
                  <a:schemeClr val="bg1"/>
                </a:solidFill>
                <a:ea typeface="楷体_GB2312" panose="02010609030101010101" pitchFamily="49" charset="-122"/>
              </a:endParaRPr>
            </a:p>
          </p:txBody>
        </p:sp>
        <p:sp>
          <p:nvSpPr>
            <p:cNvPr id="2200" name="Text Box 15"/>
            <p:cNvSpPr/>
            <p:nvPr/>
          </p:nvSpPr>
          <p:spPr>
            <a:xfrm>
              <a:off x="2200" y="2069"/>
              <a:ext cx="1361" cy="1304"/>
            </a:xfrm>
            <a:prstGeom prst="rect">
              <a:avLst/>
            </a:prstGeom>
            <a:noFill/>
            <a:ln w="9525">
              <a:noFill/>
            </a:ln>
          </p:spPr>
          <p:txBody>
            <a:bodyPr>
              <a:spAutoFit/>
            </a:bodyPr>
            <a:p>
              <a:pPr>
                <a:spcBef>
                  <a:spcPct val="20000"/>
                </a:spcBef>
                <a:buClr>
                  <a:schemeClr val="accent2"/>
                </a:buClr>
                <a:buSzPct val="100000"/>
                <a:buFont typeface="Wingdings" panose="05000000000000000000" pitchFamily="2" charset="2"/>
              </a:pPr>
              <a:r>
                <a:rPr lang="zh-CN" altLang="en-US" sz="1800" b="0">
                  <a:solidFill>
                    <a:srgbClr val="000000"/>
                  </a:solidFill>
                  <a:ea typeface="楷体_GB2312" panose="02010609030101010101" pitchFamily="49" charset="-122"/>
                </a:rPr>
                <a:t>企业的采购经理为了更好地完成采购工作任务，适当改变要采购的某些产业用品的规格、价格等条件或供应商</a:t>
              </a:r>
              <a:endParaRPr lang="zh-CN" altLang="en-US" sz="1800" b="0">
                <a:solidFill>
                  <a:srgbClr val="000000"/>
                </a:solidFill>
                <a:ea typeface="楷体_GB2312" panose="02010609030101010101" pitchFamily="49" charset="-122"/>
              </a:endParaRPr>
            </a:p>
            <a:p>
              <a:pPr>
                <a:spcBef>
                  <a:spcPct val="20000"/>
                </a:spcBef>
                <a:buClr>
                  <a:schemeClr val="accent2"/>
                </a:buClr>
                <a:buSzPct val="100000"/>
                <a:buFont typeface="Wingdings" panose="05000000000000000000" pitchFamily="2" charset="2"/>
              </a:pPr>
              <a:endParaRPr lang="en-US" altLang="zh-CN" sz="1800" b="0">
                <a:solidFill>
                  <a:srgbClr val="000000"/>
                </a:solidFill>
                <a:ea typeface="楷体_GB2312" panose="02010609030101010101" pitchFamily="49" charset="-122"/>
              </a:endParaRPr>
            </a:p>
          </p:txBody>
        </p:sp>
      </p:grpSp>
      <p:grpSp>
        <p:nvGrpSpPr>
          <p:cNvPr id="2201" name="组合 2200"/>
          <p:cNvGrpSpPr/>
          <p:nvPr/>
        </p:nvGrpSpPr>
        <p:grpSpPr>
          <a:xfrm>
            <a:off x="7503478" y="2136775"/>
            <a:ext cx="2355850" cy="3533775"/>
            <a:chOff x="3829" y="1434"/>
            <a:chExt cx="1484" cy="2226"/>
          </a:xfrm>
        </p:grpSpPr>
        <p:sp>
          <p:nvSpPr>
            <p:cNvPr id="2202" name="AutoShape 8"/>
            <p:cNvSpPr/>
            <p:nvPr/>
          </p:nvSpPr>
          <p:spPr>
            <a:xfrm>
              <a:off x="3829" y="1672"/>
              <a:ext cx="1446" cy="1988"/>
            </a:xfrm>
            <a:prstGeom prst="roundRect">
              <a:avLst>
                <a:gd name="adj" fmla="val 4690"/>
              </a:avLst>
            </a:prstGeom>
            <a:noFill/>
            <a:ln w="57150" cap="flat" cmpd="sng">
              <a:solidFill>
                <a:srgbClr val="A76E23"/>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203" name="AutoShape 9"/>
            <p:cNvSpPr/>
            <p:nvPr/>
          </p:nvSpPr>
          <p:spPr>
            <a:xfrm>
              <a:off x="3969" y="1434"/>
              <a:ext cx="1179" cy="408"/>
            </a:xfrm>
            <a:prstGeom prst="roundRect">
              <a:avLst>
                <a:gd name="adj" fmla="val 50000"/>
              </a:avLst>
            </a:prstGeom>
            <a:gradFill rotWithShape="1">
              <a:gsLst>
                <a:gs pos="0">
                  <a:srgbClr val="4D3310">
                    <a:alpha val="100000"/>
                  </a:srgbClr>
                </a:gs>
                <a:gs pos="50000">
                  <a:srgbClr val="A76E23">
                    <a:alpha val="100000"/>
                  </a:srgbClr>
                </a:gs>
                <a:gs pos="100000">
                  <a:srgbClr val="4D3310"/>
                </a:gs>
              </a:gsLst>
              <a:lin ang="5400000"/>
              <a:tileRect/>
            </a:gradFill>
            <a:ln w="9525">
              <a:noFill/>
            </a:ln>
          </p:spPr>
          <p:txBody>
            <a:bodyPr wrap="none" anchor="ctr"/>
            <a:p>
              <a:pPr algn="ctr" eaLnBrk="0" hangingPunct="0"/>
              <a:endParaRPr>
                <a:ea typeface="宋体" panose="02010600030101010101" pitchFamily="2" charset="-122"/>
              </a:endParaRPr>
            </a:p>
          </p:txBody>
        </p:sp>
        <p:sp>
          <p:nvSpPr>
            <p:cNvPr id="2204" name="AutoShape 10"/>
            <p:cNvSpPr/>
            <p:nvPr/>
          </p:nvSpPr>
          <p:spPr>
            <a:xfrm flipH="1">
              <a:off x="5027" y="1627"/>
              <a:ext cx="45" cy="90"/>
            </a:xfrm>
            <a:prstGeom prst="octagon">
              <a:avLst>
                <a:gd name="adj" fmla="val 29287"/>
              </a:avLst>
            </a:prstGeom>
            <a:solidFill>
              <a:srgbClr val="FFFFFF"/>
            </a:solidFill>
            <a:ln w="9525">
              <a:noFill/>
            </a:ln>
          </p:spPr>
          <p:txBody>
            <a:bodyPr wrap="none" anchor="ctr"/>
            <a:p>
              <a:pPr algn="ctr" eaLnBrk="0" hangingPunct="0"/>
              <a:endParaRPr>
                <a:ea typeface="宋体" panose="02010600030101010101" pitchFamily="2" charset="-122"/>
              </a:endParaRPr>
            </a:p>
          </p:txBody>
        </p:sp>
        <p:sp>
          <p:nvSpPr>
            <p:cNvPr id="2205" name="AutoShape 11"/>
            <p:cNvSpPr/>
            <p:nvPr/>
          </p:nvSpPr>
          <p:spPr>
            <a:xfrm flipH="1">
              <a:off x="4030" y="1627"/>
              <a:ext cx="45" cy="90"/>
            </a:xfrm>
            <a:prstGeom prst="octagon">
              <a:avLst>
                <a:gd name="adj" fmla="val 29287"/>
              </a:avLst>
            </a:prstGeom>
            <a:solidFill>
              <a:srgbClr val="FFFFFF"/>
            </a:solidFill>
            <a:ln w="9525">
              <a:noFill/>
            </a:ln>
          </p:spPr>
          <p:txBody>
            <a:bodyPr wrap="none" anchor="ctr"/>
            <a:p>
              <a:pPr algn="ctr" eaLnBrk="0" hangingPunct="0"/>
              <a:endParaRPr>
                <a:ea typeface="宋体" panose="02010600030101010101" pitchFamily="2" charset="-122"/>
              </a:endParaRPr>
            </a:p>
          </p:txBody>
        </p:sp>
        <p:sp>
          <p:nvSpPr>
            <p:cNvPr id="2206" name="Text Box 14"/>
            <p:cNvSpPr/>
            <p:nvPr/>
          </p:nvSpPr>
          <p:spPr>
            <a:xfrm>
              <a:off x="4215" y="1513"/>
              <a:ext cx="694" cy="232"/>
            </a:xfrm>
            <a:prstGeom prst="rect">
              <a:avLst/>
            </a:prstGeom>
            <a:noFill/>
            <a:ln w="9525">
              <a:noFill/>
            </a:ln>
          </p:spPr>
          <p:txBody>
            <a:bodyPr wrap="none">
              <a:spAutoFit/>
            </a:bodyPr>
            <a:p>
              <a:pPr algn="ctr" eaLnBrk="0" hangingPunct="0"/>
              <a:r>
                <a:rPr lang="zh-CN" altLang="en-US" b="1">
                  <a:solidFill>
                    <a:schemeClr val="bg1"/>
                  </a:solidFill>
                  <a:ea typeface="楷体_GB2312" panose="02010609030101010101" pitchFamily="49" charset="-122"/>
                </a:rPr>
                <a:t>全新采购</a:t>
              </a:r>
              <a:endParaRPr lang="zh-CN" altLang="en-US" b="1">
                <a:solidFill>
                  <a:schemeClr val="bg1"/>
                </a:solidFill>
                <a:ea typeface="楷体_GB2312" panose="02010609030101010101" pitchFamily="49" charset="-122"/>
              </a:endParaRPr>
            </a:p>
          </p:txBody>
        </p:sp>
        <p:sp>
          <p:nvSpPr>
            <p:cNvPr id="2207" name="Text Box 16"/>
            <p:cNvSpPr/>
            <p:nvPr/>
          </p:nvSpPr>
          <p:spPr>
            <a:xfrm>
              <a:off x="3969" y="2205"/>
              <a:ext cx="1344" cy="404"/>
            </a:xfrm>
            <a:prstGeom prst="rect">
              <a:avLst/>
            </a:prstGeom>
            <a:noFill/>
            <a:ln w="9525">
              <a:noFill/>
            </a:ln>
          </p:spPr>
          <p:txBody>
            <a:bodyPr>
              <a:spAutoFit/>
            </a:bodyPr>
            <a:p>
              <a:pPr eaLnBrk="0" hangingPunct="0"/>
              <a:r>
                <a:rPr lang="zh-CN" altLang="en-US" sz="1800" b="0">
                  <a:solidFill>
                    <a:srgbClr val="000000"/>
                  </a:solidFill>
                  <a:ea typeface="楷体_GB2312" panose="02010609030101010101" pitchFamily="49" charset="-122"/>
                </a:rPr>
                <a:t>企业第一次采购某种产业用品</a:t>
              </a:r>
              <a:endParaRPr lang="zh-CN" altLang="en-US" sz="1800" b="0">
                <a:solidFill>
                  <a:srgbClr val="000000"/>
                </a:solidFill>
                <a:ea typeface="楷体_GB2312" panose="02010609030101010101" pitchFamily="49" charset="-122"/>
              </a:endParaRPr>
            </a:p>
          </p:txBody>
        </p:sp>
      </p:grpSp>
      <p:sp>
        <p:nvSpPr>
          <p:cNvPr id="2208" name="AutoShape 18"/>
          <p:cNvSpPr/>
          <p:nvPr/>
        </p:nvSpPr>
        <p:spPr>
          <a:xfrm>
            <a:off x="2180590" y="2460625"/>
            <a:ext cx="2295525" cy="3155950"/>
          </a:xfrm>
          <a:prstGeom prst="roundRect">
            <a:avLst>
              <a:gd name="adj" fmla="val 4690"/>
            </a:avLst>
          </a:prstGeom>
          <a:noFill/>
          <a:ln w="57150" cap="flat" cmpd="sng">
            <a:solidFill>
              <a:srgbClr val="145232"/>
            </a:solidFill>
            <a:prstDash val="solid"/>
            <a:headEnd type="none" w="med" len="med"/>
            <a:tailEnd type="none" w="med" len="med"/>
          </a:ln>
        </p:spPr>
        <p:txBody>
          <a:bodyPr wrap="none" anchor="ctr"/>
          <a:p>
            <a:pPr algn="ctr" eaLnBrk="0" hangingPunct="0"/>
            <a:endParaRPr>
              <a:ea typeface="宋体" panose="02010600030101010101" pitchFamily="2" charset="-122"/>
            </a:endParaRPr>
          </a:p>
        </p:txBody>
      </p:sp>
      <p:sp>
        <p:nvSpPr>
          <p:cNvPr id="2209" name="AutoShape 19"/>
          <p:cNvSpPr/>
          <p:nvPr/>
        </p:nvSpPr>
        <p:spPr>
          <a:xfrm>
            <a:off x="2396490" y="2136775"/>
            <a:ext cx="1871663" cy="647700"/>
          </a:xfrm>
          <a:prstGeom prst="roundRect">
            <a:avLst>
              <a:gd name="adj" fmla="val 50000"/>
            </a:avLst>
          </a:prstGeom>
          <a:gradFill rotWithShape="1">
            <a:gsLst>
              <a:gs pos="0">
                <a:srgbClr val="082013">
                  <a:alpha val="100000"/>
                </a:srgbClr>
              </a:gs>
              <a:gs pos="50000">
                <a:srgbClr val="145232">
                  <a:alpha val="100000"/>
                </a:srgbClr>
              </a:gs>
              <a:gs pos="100000">
                <a:srgbClr val="082013"/>
              </a:gs>
            </a:gsLst>
            <a:lin ang="5400000"/>
            <a:tileRect/>
          </a:gradFill>
          <a:ln w="9525">
            <a:noFill/>
          </a:ln>
        </p:spPr>
        <p:txBody>
          <a:bodyPr wrap="none" anchor="ctr"/>
          <a:p>
            <a:pPr algn="ctr" eaLnBrk="0" hangingPunct="0"/>
            <a:endParaRPr b="1">
              <a:solidFill>
                <a:schemeClr val="bg1"/>
              </a:solidFill>
              <a:ea typeface="宋体" panose="02010600030101010101" pitchFamily="2" charset="-122"/>
            </a:endParaRPr>
          </a:p>
        </p:txBody>
      </p:sp>
      <p:sp>
        <p:nvSpPr>
          <p:cNvPr id="2210" name="AutoShape 20"/>
          <p:cNvSpPr/>
          <p:nvPr/>
        </p:nvSpPr>
        <p:spPr>
          <a:xfrm flipH="1">
            <a:off x="4080828" y="2389188"/>
            <a:ext cx="71437" cy="144462"/>
          </a:xfrm>
          <a:prstGeom prst="octagon">
            <a:avLst>
              <a:gd name="adj" fmla="val 29287"/>
            </a:avLst>
          </a:prstGeom>
          <a:solidFill>
            <a:srgbClr val="FFFFFF"/>
          </a:solidFill>
          <a:ln w="9525">
            <a:noFill/>
          </a:ln>
        </p:spPr>
        <p:txBody>
          <a:bodyPr wrap="none" anchor="ctr"/>
          <a:p>
            <a:pPr algn="ctr" eaLnBrk="0" hangingPunct="0"/>
            <a:endParaRPr b="1">
              <a:solidFill>
                <a:schemeClr val="bg1"/>
              </a:solidFill>
              <a:ea typeface="宋体" panose="02010600030101010101" pitchFamily="2" charset="-122"/>
            </a:endParaRPr>
          </a:p>
        </p:txBody>
      </p:sp>
      <p:sp>
        <p:nvSpPr>
          <p:cNvPr id="2211" name="AutoShape 21"/>
          <p:cNvSpPr/>
          <p:nvPr/>
        </p:nvSpPr>
        <p:spPr>
          <a:xfrm flipH="1">
            <a:off x="2498090" y="2389188"/>
            <a:ext cx="73025" cy="144462"/>
          </a:xfrm>
          <a:prstGeom prst="octagon">
            <a:avLst>
              <a:gd name="adj" fmla="val 29287"/>
            </a:avLst>
          </a:prstGeom>
          <a:solidFill>
            <a:srgbClr val="FFFFFF"/>
          </a:solidFill>
          <a:ln w="9525">
            <a:noFill/>
          </a:ln>
        </p:spPr>
        <p:txBody>
          <a:bodyPr wrap="none" anchor="ctr"/>
          <a:p>
            <a:pPr algn="ctr" eaLnBrk="0" hangingPunct="0"/>
            <a:endParaRPr b="1">
              <a:solidFill>
                <a:schemeClr val="bg1"/>
              </a:solidFill>
              <a:ea typeface="宋体" panose="02010600030101010101" pitchFamily="2" charset="-122"/>
            </a:endParaRPr>
          </a:p>
        </p:txBody>
      </p:sp>
      <p:sp>
        <p:nvSpPr>
          <p:cNvPr id="2212" name="Text Box 22"/>
          <p:cNvSpPr/>
          <p:nvPr/>
        </p:nvSpPr>
        <p:spPr>
          <a:xfrm>
            <a:off x="2797810" y="2273300"/>
            <a:ext cx="1102360" cy="368300"/>
          </a:xfrm>
          <a:prstGeom prst="rect">
            <a:avLst/>
          </a:prstGeom>
          <a:noFill/>
          <a:ln w="9525">
            <a:noFill/>
          </a:ln>
        </p:spPr>
        <p:txBody>
          <a:bodyPr wrap="none">
            <a:spAutoFit/>
          </a:bodyPr>
          <a:p>
            <a:pPr algn="ctr" eaLnBrk="0" hangingPunct="0"/>
            <a:r>
              <a:rPr lang="zh-CN" altLang="en-US" b="1">
                <a:solidFill>
                  <a:schemeClr val="bg1"/>
                </a:solidFill>
                <a:ea typeface="楷体_GB2312" panose="02010609030101010101" pitchFamily="49" charset="-122"/>
              </a:rPr>
              <a:t>直接重购</a:t>
            </a:r>
            <a:endParaRPr lang="zh-CN" altLang="en-US" b="1">
              <a:solidFill>
                <a:schemeClr val="bg1"/>
              </a:solidFill>
              <a:ea typeface="楷体_GB2312" panose="02010609030101010101" pitchFamily="49" charset="-122"/>
            </a:endParaRPr>
          </a:p>
        </p:txBody>
      </p:sp>
      <p:sp>
        <p:nvSpPr>
          <p:cNvPr id="2213" name="Text Box 23"/>
          <p:cNvSpPr/>
          <p:nvPr/>
        </p:nvSpPr>
        <p:spPr>
          <a:xfrm>
            <a:off x="2325053" y="3073400"/>
            <a:ext cx="2133600" cy="2244725"/>
          </a:xfrm>
          <a:prstGeom prst="rect">
            <a:avLst/>
          </a:prstGeom>
          <a:noFill/>
          <a:ln w="9525">
            <a:noFill/>
          </a:ln>
        </p:spPr>
        <p:txBody>
          <a:bodyPr>
            <a:spAutoFit/>
          </a:bodyPr>
          <a:p>
            <a:pPr>
              <a:spcBef>
                <a:spcPct val="20000"/>
              </a:spcBef>
              <a:buClr>
                <a:schemeClr val="accent2"/>
              </a:buClr>
              <a:buSzPct val="100000"/>
              <a:buFont typeface="Wingdings" panose="05000000000000000000" pitchFamily="2" charset="2"/>
            </a:pPr>
            <a:r>
              <a:rPr lang="zh-CN" altLang="en-US" sz="1600" b="0">
                <a:solidFill>
                  <a:srgbClr val="000000"/>
                </a:solidFill>
                <a:ea typeface="楷体_GB2312" panose="02010609030101010101" pitchFamily="49" charset="-122"/>
              </a:rPr>
              <a:t>企业的采购部门根据过去和许多供应商</a:t>
            </a:r>
            <a:endParaRPr lang="zh-CN" altLang="en-US" sz="1600" b="0">
              <a:solidFill>
                <a:srgbClr val="000000"/>
              </a:solidFill>
              <a:ea typeface="楷体_GB2312" panose="02010609030101010101" pitchFamily="49" charset="-122"/>
            </a:endParaRPr>
          </a:p>
          <a:p>
            <a:pPr>
              <a:spcBef>
                <a:spcPct val="20000"/>
              </a:spcBef>
              <a:buClr>
                <a:schemeClr val="accent2"/>
              </a:buClr>
              <a:buSzPct val="100000"/>
              <a:buFont typeface="Wingdings" panose="05000000000000000000" pitchFamily="2" charset="2"/>
            </a:pPr>
            <a:r>
              <a:rPr lang="zh-CN" altLang="en-US" sz="1600" b="0">
                <a:solidFill>
                  <a:srgbClr val="000000"/>
                </a:solidFill>
                <a:ea typeface="楷体_GB2312" panose="02010609030101010101" pitchFamily="49" charset="-122"/>
              </a:rPr>
              <a:t>打交道的经验，从供应商名单中选择供</a:t>
            </a:r>
            <a:endParaRPr lang="zh-CN" altLang="en-US" sz="1600" b="0">
              <a:solidFill>
                <a:srgbClr val="000000"/>
              </a:solidFill>
              <a:ea typeface="楷体_GB2312" panose="02010609030101010101" pitchFamily="49" charset="-122"/>
            </a:endParaRPr>
          </a:p>
          <a:p>
            <a:pPr>
              <a:spcBef>
                <a:spcPct val="20000"/>
              </a:spcBef>
              <a:buClr>
                <a:schemeClr val="accent2"/>
              </a:buClr>
              <a:buSzPct val="100000"/>
              <a:buFont typeface="Wingdings" panose="05000000000000000000" pitchFamily="2" charset="2"/>
            </a:pPr>
            <a:r>
              <a:rPr lang="zh-CN" altLang="en-US" sz="1600" b="0">
                <a:solidFill>
                  <a:srgbClr val="000000"/>
                </a:solidFill>
                <a:ea typeface="楷体_GB2312" panose="02010609030101010101" pitchFamily="49" charset="-122"/>
              </a:rPr>
              <a:t>货企业，并直接重新订购过去采购的同</a:t>
            </a:r>
            <a:endParaRPr lang="zh-CN" altLang="en-US" sz="1600" b="0">
              <a:solidFill>
                <a:srgbClr val="000000"/>
              </a:solidFill>
              <a:ea typeface="楷体_GB2312" panose="02010609030101010101" pitchFamily="49" charset="-122"/>
            </a:endParaRPr>
          </a:p>
          <a:p>
            <a:pPr>
              <a:spcBef>
                <a:spcPct val="20000"/>
              </a:spcBef>
              <a:buClr>
                <a:schemeClr val="accent2"/>
              </a:buClr>
              <a:buSzPct val="100000"/>
              <a:buFont typeface="Wingdings" panose="05000000000000000000" pitchFamily="2" charset="2"/>
            </a:pPr>
            <a:r>
              <a:rPr lang="zh-CN" altLang="en-US" sz="1600" b="0">
                <a:solidFill>
                  <a:srgbClr val="000000"/>
                </a:solidFill>
                <a:ea typeface="楷体_GB2312" panose="02010609030101010101" pitchFamily="49" charset="-122"/>
              </a:rPr>
              <a:t>类产业用品</a:t>
            </a:r>
            <a:endParaRPr lang="zh-CN" altLang="en-US" sz="1600" b="0">
              <a:solidFill>
                <a:srgbClr val="000000"/>
              </a:solidFill>
              <a:ea typeface="楷体_GB2312" panose="02010609030101010101" pitchFamily="49" charset="-122"/>
            </a:endParaRPr>
          </a:p>
          <a:p>
            <a:pPr>
              <a:spcBef>
                <a:spcPct val="20000"/>
              </a:spcBef>
              <a:buClr>
                <a:schemeClr val="accent2"/>
              </a:buClr>
              <a:buSzPct val="100000"/>
              <a:buFont typeface="Wingdings" panose="05000000000000000000" pitchFamily="2" charset="2"/>
            </a:pPr>
            <a:endParaRPr lang="en-US" altLang="zh-CN" sz="1600" b="0">
              <a:solidFill>
                <a:srgbClr val="000000"/>
              </a:solidFill>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childTnLst>
                                    <p:set>
                                      <p:cBhvr additive="base">
                                        <p:cTn id="6" dur="1" fill="hold">
                                          <p:stCondLst>
                                            <p:cond delay="0"/>
                                          </p:stCondLst>
                                        </p:cTn>
                                        <p:tgtEl>
                                          <p:spTgt spid="2194"/>
                                        </p:tgtEl>
                                        <p:attrNameLst>
                                          <p:attrName>style.visibility</p:attrName>
                                        </p:attrNameLst>
                                      </p:cBhvr>
                                      <p:to>
                                        <p:strVal val="visible"/>
                                      </p:to>
                                    </p:set>
                                    <p:animEffect transition="in" filter="plus(in)">
                                      <p:cBhvr additive="base">
                                        <p:cTn id="7" dur="2000"/>
                                        <p:tgtEl>
                                          <p:spTgt spid="219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childTnLst>
                                    <p:set>
                                      <p:cBhvr additive="base">
                                        <p:cTn id="11" dur="1" fill="hold">
                                          <p:stCondLst>
                                            <p:cond delay="0"/>
                                          </p:stCondLst>
                                        </p:cTn>
                                        <p:tgtEl>
                                          <p:spTgt spid="2201"/>
                                        </p:tgtEl>
                                        <p:attrNameLst>
                                          <p:attrName>style.visibility</p:attrName>
                                        </p:attrNameLst>
                                      </p:cBhvr>
                                      <p:to>
                                        <p:strVal val="visible"/>
                                      </p:to>
                                    </p:set>
                                    <p:animEffect transition="in" filter="plus(in)">
                                      <p:cBhvr additive="base">
                                        <p:cTn id="12" dur="2000"/>
                                        <p:tgtEl>
                                          <p:spTgt spid="2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en-US" altLang="zh-CN" dirty="0" smtClean="0">
                <a:sym typeface="+mn-ea"/>
              </a:rPr>
              <a:t>影响产业购买决策的主要因素</a:t>
            </a:r>
            <a:endParaRPr lang="en-US" altLang="zh-CN" dirty="0" smtClean="0">
              <a:sym typeface="+mn-ea"/>
            </a:endParaRPr>
          </a:p>
        </p:txBody>
      </p:sp>
      <p:grpSp>
        <p:nvGrpSpPr>
          <p:cNvPr id="2217" name="组合 2216"/>
          <p:cNvGrpSpPr/>
          <p:nvPr/>
        </p:nvGrpSpPr>
        <p:grpSpPr>
          <a:xfrm>
            <a:off x="1871663" y="2078038"/>
            <a:ext cx="1728787" cy="2995612"/>
            <a:chOff x="385" y="1298"/>
            <a:chExt cx="1044" cy="1978"/>
          </a:xfrm>
        </p:grpSpPr>
        <p:grpSp>
          <p:nvGrpSpPr>
            <p:cNvPr id="2218" name="组合 2217"/>
            <p:cNvGrpSpPr/>
            <p:nvPr/>
          </p:nvGrpSpPr>
          <p:grpSpPr>
            <a:xfrm>
              <a:off x="385" y="1298"/>
              <a:ext cx="1044" cy="1978"/>
              <a:chOff x="2018" y="1752"/>
              <a:chExt cx="1044" cy="1978"/>
            </a:xfrm>
          </p:grpSpPr>
          <p:sp>
            <p:nvSpPr>
              <p:cNvPr id="2219" name="Rectangle 6"/>
              <p:cNvSpPr/>
              <p:nvPr/>
            </p:nvSpPr>
            <p:spPr>
              <a:xfrm>
                <a:off x="2018" y="2069"/>
                <a:ext cx="1044" cy="1661"/>
              </a:xfrm>
              <a:prstGeom prst="rect">
                <a:avLst/>
              </a:prstGeom>
              <a:solidFill>
                <a:srgbClr val="66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FFFF"/>
                </a:extrusionClr>
              </a:sp3d>
            </p:spPr>
            <p:txBody>
              <a:bodyPr wrap="none" anchor="ctr">
                <a:flatTx/>
              </a:bodyPr>
              <a:p>
                <a:pPr algn="ctr"/>
                <a:endParaRPr b="0">
                  <a:solidFill>
                    <a:srgbClr val="000000"/>
                  </a:solidFill>
                  <a:ea typeface="仿宋_GB2312" pitchFamily="49" charset="-122"/>
                </a:endParaRPr>
              </a:p>
            </p:txBody>
          </p:sp>
          <p:sp>
            <p:nvSpPr>
              <p:cNvPr id="2220" name="Rectangle 7"/>
              <p:cNvSpPr/>
              <p:nvPr/>
            </p:nvSpPr>
            <p:spPr>
              <a:xfrm>
                <a:off x="2018" y="1752"/>
                <a:ext cx="1044" cy="317"/>
              </a:xfrm>
              <a:prstGeom prst="rect">
                <a:avLst/>
              </a:prstGeom>
              <a:solidFill>
                <a:srgbClr val="FF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1"/>
                </a:extrusionClr>
              </a:sp3d>
            </p:spPr>
            <p:txBody>
              <a:bodyPr wrap="none" anchor="ctr">
                <a:flatTx/>
              </a:bodyPr>
              <a:p>
                <a:pPr algn="ctr"/>
                <a:r>
                  <a:rPr lang="zh-CN" altLang="en-US" sz="2400" b="0">
                    <a:solidFill>
                      <a:schemeClr val="tx1"/>
                    </a:solidFill>
                    <a:ea typeface="楷体_GB2312" panose="02010609030101010101" pitchFamily="49" charset="-122"/>
                  </a:rPr>
                  <a:t>环境因素</a:t>
                </a:r>
                <a:endParaRPr lang="zh-CN" altLang="en-US" sz="2400" b="0">
                  <a:solidFill>
                    <a:schemeClr val="tx1"/>
                  </a:solidFill>
                  <a:ea typeface="楷体_GB2312" panose="02010609030101010101" pitchFamily="49" charset="-122"/>
                </a:endParaRPr>
              </a:p>
            </p:txBody>
          </p:sp>
        </p:grpSp>
        <p:sp>
          <p:nvSpPr>
            <p:cNvPr id="2221" name="Text Box 20"/>
            <p:cNvSpPr/>
            <p:nvPr/>
          </p:nvSpPr>
          <p:spPr>
            <a:xfrm>
              <a:off x="431" y="1761"/>
              <a:ext cx="998" cy="1391"/>
            </a:xfrm>
            <a:prstGeom prst="rect">
              <a:avLst/>
            </a:prstGeom>
            <a:noFill/>
            <a:ln w="9525">
              <a:noFill/>
            </a:ln>
          </p:spPr>
          <p:txBody>
            <a:bodyPr wrap="square">
              <a:spAutoFit/>
            </a:bodyPr>
            <a:p>
              <a:pPr algn="l" eaLnBrk="0" hangingPunct="0">
                <a:spcBef>
                  <a:spcPct val="20000"/>
                </a:spcBef>
                <a:buSzPct val="100000"/>
                <a:buChar char="•"/>
              </a:pPr>
              <a:r>
                <a:rPr lang="zh-CN" altLang="en-US" sz="1600" b="0">
                  <a:solidFill>
                    <a:srgbClr val="000000"/>
                  </a:solidFill>
                  <a:latin typeface="楷体_GB2312" panose="02010609030101010101" pitchFamily="49" charset="-122"/>
                  <a:ea typeface="楷体_GB2312" panose="02010609030101010101" pitchFamily="49" charset="-122"/>
                </a:rPr>
                <a:t>市场需要</a:t>
              </a:r>
              <a:endParaRPr lang="zh-CN" altLang="en-US" sz="1600" b="0">
                <a:solidFill>
                  <a:srgbClr val="000000"/>
                </a:solidFill>
                <a:latin typeface="楷体_GB2312" panose="02010609030101010101" pitchFamily="49" charset="-122"/>
                <a:ea typeface="楷体_GB2312" panose="02010609030101010101" pitchFamily="49" charset="-122"/>
              </a:endParaRPr>
            </a:p>
            <a:p>
              <a:pPr algn="l" eaLnBrk="0" hangingPunct="0">
                <a:spcBef>
                  <a:spcPct val="20000"/>
                </a:spcBef>
                <a:buSzPct val="100000"/>
                <a:buChar char="•"/>
              </a:pPr>
              <a:r>
                <a:rPr lang="zh-CN" altLang="en-US" sz="1600" b="0">
                  <a:solidFill>
                    <a:srgbClr val="000000"/>
                  </a:solidFill>
                  <a:latin typeface="楷体_GB2312" panose="02010609030101010101" pitchFamily="49" charset="-122"/>
                  <a:ea typeface="楷体_GB2312" panose="02010609030101010101" pitchFamily="49" charset="-122"/>
                </a:rPr>
                <a:t>经济前景</a:t>
              </a:r>
              <a:endParaRPr lang="zh-CN" altLang="en-US" sz="1600" b="0">
                <a:solidFill>
                  <a:srgbClr val="000000"/>
                </a:solidFill>
                <a:latin typeface="楷体_GB2312" panose="02010609030101010101" pitchFamily="49" charset="-122"/>
                <a:ea typeface="楷体_GB2312" panose="02010609030101010101" pitchFamily="49" charset="-122"/>
              </a:endParaRPr>
            </a:p>
            <a:p>
              <a:pPr algn="l" eaLnBrk="0" hangingPunct="0">
                <a:spcBef>
                  <a:spcPct val="20000"/>
                </a:spcBef>
                <a:buSzPct val="100000"/>
                <a:buChar char="•"/>
              </a:pPr>
              <a:r>
                <a:rPr lang="zh-CN" altLang="en-US" sz="1600" b="0">
                  <a:solidFill>
                    <a:srgbClr val="000000"/>
                  </a:solidFill>
                  <a:latin typeface="楷体_GB2312" panose="02010609030101010101" pitchFamily="49" charset="-122"/>
                  <a:ea typeface="楷体_GB2312" panose="02010609030101010101" pitchFamily="49" charset="-122"/>
                </a:rPr>
                <a:t>货币成本</a:t>
              </a:r>
              <a:endParaRPr lang="zh-CN" altLang="en-US" sz="1600" b="0">
                <a:solidFill>
                  <a:srgbClr val="000000"/>
                </a:solidFill>
                <a:latin typeface="楷体_GB2312" panose="02010609030101010101" pitchFamily="49" charset="-122"/>
                <a:ea typeface="楷体_GB2312" panose="02010609030101010101" pitchFamily="49" charset="-122"/>
              </a:endParaRPr>
            </a:p>
            <a:p>
              <a:pPr algn="l" eaLnBrk="0" hangingPunct="0">
                <a:spcBef>
                  <a:spcPct val="20000"/>
                </a:spcBef>
                <a:buSzPct val="100000"/>
                <a:buChar char="•"/>
              </a:pPr>
              <a:r>
                <a:rPr lang="zh-CN" altLang="en-US" sz="1600" b="0">
                  <a:solidFill>
                    <a:srgbClr val="000000"/>
                  </a:solidFill>
                  <a:latin typeface="楷体_GB2312" panose="02010609030101010101" pitchFamily="49" charset="-122"/>
                  <a:ea typeface="楷体_GB2312" panose="02010609030101010101" pitchFamily="49" charset="-122"/>
                </a:rPr>
                <a:t>产品供应情况</a:t>
              </a:r>
              <a:endParaRPr lang="zh-CN" altLang="en-US" sz="1600" b="0">
                <a:solidFill>
                  <a:srgbClr val="000000"/>
                </a:solidFill>
                <a:latin typeface="楷体_GB2312" panose="02010609030101010101" pitchFamily="49" charset="-122"/>
                <a:ea typeface="楷体_GB2312" panose="02010609030101010101" pitchFamily="49" charset="-122"/>
              </a:endParaRPr>
            </a:p>
            <a:p>
              <a:pPr algn="l" eaLnBrk="0" hangingPunct="0">
                <a:spcBef>
                  <a:spcPct val="20000"/>
                </a:spcBef>
                <a:buSzPct val="100000"/>
                <a:buChar char="•"/>
              </a:pPr>
              <a:r>
                <a:rPr lang="zh-CN" altLang="en-US" sz="1600" b="0">
                  <a:solidFill>
                    <a:srgbClr val="000000"/>
                  </a:solidFill>
                  <a:latin typeface="楷体_GB2312" panose="02010609030101010101" pitchFamily="49" charset="-122"/>
                  <a:ea typeface="楷体_GB2312" panose="02010609030101010101" pitchFamily="49" charset="-122"/>
                </a:rPr>
                <a:t>技术革新速度</a:t>
              </a:r>
              <a:endParaRPr lang="zh-CN" altLang="en-US" sz="1600" b="0">
                <a:solidFill>
                  <a:srgbClr val="000000"/>
                </a:solidFill>
                <a:latin typeface="楷体_GB2312" panose="02010609030101010101" pitchFamily="49" charset="-122"/>
                <a:ea typeface="楷体_GB2312" panose="02010609030101010101" pitchFamily="49" charset="-122"/>
              </a:endParaRPr>
            </a:p>
            <a:p>
              <a:pPr algn="l" eaLnBrk="0" hangingPunct="0">
                <a:spcBef>
                  <a:spcPct val="20000"/>
                </a:spcBef>
                <a:buSzPct val="100000"/>
                <a:buChar char="•"/>
              </a:pPr>
              <a:r>
                <a:rPr lang="zh-CN" altLang="en-US" sz="1600" b="0">
                  <a:solidFill>
                    <a:srgbClr val="000000"/>
                  </a:solidFill>
                  <a:latin typeface="楷体_GB2312" panose="02010609030101010101" pitchFamily="49" charset="-122"/>
                  <a:ea typeface="楷体_GB2312" panose="02010609030101010101" pitchFamily="49" charset="-122"/>
                </a:rPr>
                <a:t>政治法律</a:t>
              </a:r>
              <a:endParaRPr lang="zh-CN" altLang="en-US" sz="1600" b="0">
                <a:solidFill>
                  <a:srgbClr val="000000"/>
                </a:solidFill>
                <a:latin typeface="楷体_GB2312" panose="02010609030101010101" pitchFamily="49" charset="-122"/>
                <a:ea typeface="楷体_GB2312" panose="02010609030101010101" pitchFamily="49" charset="-122"/>
              </a:endParaRPr>
            </a:p>
            <a:p>
              <a:pPr algn="l" eaLnBrk="0" hangingPunct="0">
                <a:spcBef>
                  <a:spcPct val="20000"/>
                </a:spcBef>
                <a:buSzPct val="100000"/>
                <a:buChar char="•"/>
              </a:pPr>
              <a:r>
                <a:rPr lang="zh-CN" altLang="en-US" sz="1600" b="0">
                  <a:solidFill>
                    <a:srgbClr val="000000"/>
                  </a:solidFill>
                  <a:latin typeface="楷体_GB2312" panose="02010609030101010101" pitchFamily="49" charset="-122"/>
                  <a:ea typeface="楷体_GB2312" panose="02010609030101010101" pitchFamily="49" charset="-122"/>
                </a:rPr>
                <a:t>市场竞争趋势</a:t>
              </a:r>
              <a:endParaRPr lang="zh-CN" altLang="en-US" sz="1600" b="0">
                <a:solidFill>
                  <a:srgbClr val="000000"/>
                </a:solidFill>
                <a:latin typeface="楷体_GB2312" panose="02010609030101010101" pitchFamily="49" charset="-122"/>
                <a:ea typeface="楷体_GB2312" panose="02010609030101010101" pitchFamily="49" charset="-122"/>
              </a:endParaRPr>
            </a:p>
          </p:txBody>
        </p:sp>
      </p:grpSp>
      <p:grpSp>
        <p:nvGrpSpPr>
          <p:cNvPr id="2222" name="组合 2221"/>
          <p:cNvGrpSpPr/>
          <p:nvPr/>
        </p:nvGrpSpPr>
        <p:grpSpPr>
          <a:xfrm>
            <a:off x="3600450" y="2582863"/>
            <a:ext cx="1657350" cy="2492375"/>
            <a:chOff x="2018" y="1752"/>
            <a:chExt cx="1044" cy="1978"/>
          </a:xfrm>
        </p:grpSpPr>
        <p:sp>
          <p:nvSpPr>
            <p:cNvPr id="2223" name="Rectangle 9"/>
            <p:cNvSpPr/>
            <p:nvPr/>
          </p:nvSpPr>
          <p:spPr>
            <a:xfrm>
              <a:off x="2018" y="2069"/>
              <a:ext cx="1044" cy="1661"/>
            </a:xfrm>
            <a:prstGeom prst="rect">
              <a:avLst/>
            </a:prstGeom>
            <a:solidFill>
              <a:srgbClr val="66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FFFF"/>
              </a:extrusionClr>
            </a:sp3d>
          </p:spPr>
          <p:txBody>
            <a:bodyPr wrap="none" anchor="ctr">
              <a:flatTx/>
            </a:bodyPr>
            <a:p>
              <a:pPr algn="ctr">
                <a:buSzPct val="100000"/>
                <a:buChar char="•"/>
              </a:pPr>
              <a:r>
                <a:rPr lang="zh-CN" altLang="en-US" sz="1800" b="0">
                  <a:solidFill>
                    <a:srgbClr val="000000"/>
                  </a:solidFill>
                  <a:ea typeface="楷体_GB2312" panose="02010609030101010101" pitchFamily="49" charset="-122"/>
                </a:rPr>
                <a:t>营销目标</a:t>
              </a:r>
              <a:endParaRPr lang="zh-CN" altLang="en-US" sz="1800" b="0">
                <a:solidFill>
                  <a:srgbClr val="000000"/>
                </a:solidFill>
                <a:ea typeface="楷体_GB2312" panose="02010609030101010101" pitchFamily="49" charset="-122"/>
              </a:endParaRPr>
            </a:p>
            <a:p>
              <a:pPr algn="ctr">
                <a:buSzPct val="100000"/>
                <a:buChar char="•"/>
              </a:pPr>
              <a:r>
                <a:rPr lang="zh-CN" altLang="en-US" sz="1800" b="0">
                  <a:solidFill>
                    <a:srgbClr val="000000"/>
                  </a:solidFill>
                  <a:ea typeface="楷体_GB2312" panose="02010609030101010101" pitchFamily="49" charset="-122"/>
                </a:rPr>
                <a:t>采购政策</a:t>
              </a:r>
              <a:endParaRPr lang="zh-CN" altLang="en-US" sz="1800" b="0">
                <a:solidFill>
                  <a:srgbClr val="000000"/>
                </a:solidFill>
                <a:ea typeface="楷体_GB2312" panose="02010609030101010101" pitchFamily="49" charset="-122"/>
              </a:endParaRPr>
            </a:p>
            <a:p>
              <a:pPr algn="ctr">
                <a:buSzPct val="100000"/>
                <a:buChar char="•"/>
              </a:pPr>
              <a:r>
                <a:rPr lang="zh-CN" altLang="en-US" sz="1800" b="0">
                  <a:solidFill>
                    <a:srgbClr val="000000"/>
                  </a:solidFill>
                  <a:ea typeface="楷体_GB2312" panose="02010609030101010101" pitchFamily="49" charset="-122"/>
                </a:rPr>
                <a:t>工作程序</a:t>
              </a:r>
              <a:endParaRPr lang="zh-CN" altLang="en-US" sz="1800" b="0">
                <a:solidFill>
                  <a:srgbClr val="000000"/>
                </a:solidFill>
                <a:ea typeface="楷体_GB2312" panose="02010609030101010101" pitchFamily="49" charset="-122"/>
              </a:endParaRPr>
            </a:p>
            <a:p>
              <a:pPr algn="ctr">
                <a:buSzPct val="100000"/>
                <a:buChar char="•"/>
              </a:pPr>
              <a:r>
                <a:rPr lang="zh-CN" altLang="en-US" sz="1800" b="0">
                  <a:solidFill>
                    <a:srgbClr val="000000"/>
                  </a:solidFill>
                  <a:ea typeface="楷体_GB2312" panose="02010609030101010101" pitchFamily="49" charset="-122"/>
                </a:rPr>
                <a:t>组织结构</a:t>
              </a:r>
              <a:endParaRPr lang="zh-CN" altLang="en-US" sz="1800" b="0">
                <a:solidFill>
                  <a:srgbClr val="000000"/>
                </a:solidFill>
                <a:ea typeface="楷体_GB2312" panose="02010609030101010101" pitchFamily="49" charset="-122"/>
              </a:endParaRPr>
            </a:p>
            <a:p>
              <a:pPr algn="ctr">
                <a:buSzPct val="100000"/>
                <a:buChar char="•"/>
              </a:pPr>
              <a:r>
                <a:rPr lang="zh-CN" altLang="en-US" sz="1800" b="0">
                  <a:solidFill>
                    <a:srgbClr val="000000"/>
                  </a:solidFill>
                  <a:ea typeface="楷体_GB2312" panose="02010609030101010101" pitchFamily="49" charset="-122"/>
                </a:rPr>
                <a:t>管理体制</a:t>
              </a:r>
              <a:endParaRPr lang="zh-CN" altLang="en-US" sz="1800" b="0">
                <a:solidFill>
                  <a:srgbClr val="000000"/>
                </a:solidFill>
                <a:ea typeface="楷体_GB2312" panose="02010609030101010101" pitchFamily="49" charset="-122"/>
              </a:endParaRPr>
            </a:p>
          </p:txBody>
        </p:sp>
        <p:sp>
          <p:nvSpPr>
            <p:cNvPr id="2224" name="Rectangle 10"/>
            <p:cNvSpPr/>
            <p:nvPr/>
          </p:nvSpPr>
          <p:spPr>
            <a:xfrm>
              <a:off x="2018" y="1752"/>
              <a:ext cx="1044" cy="317"/>
            </a:xfrm>
            <a:prstGeom prst="rect">
              <a:avLst/>
            </a:prstGeom>
            <a:solidFill>
              <a:srgbClr val="FF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1"/>
              </a:extrusionClr>
            </a:sp3d>
          </p:spPr>
          <p:txBody>
            <a:bodyPr wrap="none" anchor="ctr">
              <a:flatTx/>
            </a:bodyPr>
            <a:p>
              <a:pPr algn="ctr"/>
              <a:r>
                <a:rPr lang="zh-CN" altLang="en-US" sz="2400" b="0">
                  <a:solidFill>
                    <a:schemeClr val="tx1"/>
                  </a:solidFill>
                  <a:ea typeface="楷体_GB2312" panose="02010609030101010101" pitchFamily="49" charset="-122"/>
                </a:rPr>
                <a:t>组织因素</a:t>
              </a:r>
              <a:endParaRPr lang="zh-CN" altLang="en-US" sz="2400" b="0">
                <a:solidFill>
                  <a:schemeClr val="tx1"/>
                </a:solidFill>
                <a:ea typeface="楷体_GB2312" panose="02010609030101010101" pitchFamily="49" charset="-122"/>
              </a:endParaRPr>
            </a:p>
          </p:txBody>
        </p:sp>
      </p:grpSp>
      <p:grpSp>
        <p:nvGrpSpPr>
          <p:cNvPr id="2225" name="组合 2224"/>
          <p:cNvGrpSpPr/>
          <p:nvPr/>
        </p:nvGrpSpPr>
        <p:grpSpPr>
          <a:xfrm>
            <a:off x="5256213" y="2798763"/>
            <a:ext cx="1657350" cy="2174875"/>
            <a:chOff x="2835" y="2069"/>
            <a:chExt cx="1044" cy="1370"/>
          </a:xfrm>
        </p:grpSpPr>
        <p:sp>
          <p:nvSpPr>
            <p:cNvPr id="2226" name="Rectangle 12"/>
            <p:cNvSpPr/>
            <p:nvPr/>
          </p:nvSpPr>
          <p:spPr>
            <a:xfrm>
              <a:off x="2835" y="2296"/>
              <a:ext cx="1044" cy="1143"/>
            </a:xfrm>
            <a:prstGeom prst="rect">
              <a:avLst/>
            </a:prstGeom>
            <a:solidFill>
              <a:srgbClr val="66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FFFF"/>
              </a:extrusionClr>
            </a:sp3d>
          </p:spPr>
          <p:txBody>
            <a:bodyPr wrap="none" anchor="ctr">
              <a:flatTx/>
            </a:bodyPr>
            <a:p>
              <a:pPr algn="l">
                <a:buSzPct val="100000"/>
                <a:buChar char="•"/>
              </a:pPr>
              <a:r>
                <a:rPr lang="zh-CN" altLang="en-US" sz="1800" b="0">
                  <a:solidFill>
                    <a:srgbClr val="000000"/>
                  </a:solidFill>
                  <a:ea typeface="楷体_GB2312" panose="02010609030101010101" pitchFamily="49" charset="-122"/>
                </a:rPr>
                <a:t>权威</a:t>
              </a:r>
              <a:endParaRPr lang="zh-CN" altLang="en-US" sz="1800" b="0">
                <a:solidFill>
                  <a:srgbClr val="000000"/>
                </a:solidFill>
                <a:ea typeface="楷体_GB2312" panose="02010609030101010101" pitchFamily="49" charset="-122"/>
              </a:endParaRPr>
            </a:p>
            <a:p>
              <a:pPr algn="l">
                <a:buSzPct val="100000"/>
                <a:buChar char="•"/>
              </a:pPr>
              <a:r>
                <a:rPr lang="zh-CN" altLang="en-US" sz="1800" b="0">
                  <a:solidFill>
                    <a:srgbClr val="000000"/>
                  </a:solidFill>
                  <a:ea typeface="楷体_GB2312" panose="02010609030101010101" pitchFamily="49" charset="-122"/>
                </a:rPr>
                <a:t>身份</a:t>
              </a:r>
              <a:endParaRPr lang="zh-CN" altLang="en-US" sz="1800" b="0">
                <a:solidFill>
                  <a:srgbClr val="000000"/>
                </a:solidFill>
                <a:ea typeface="楷体_GB2312" panose="02010609030101010101" pitchFamily="49" charset="-122"/>
              </a:endParaRPr>
            </a:p>
            <a:p>
              <a:pPr algn="l">
                <a:buSzPct val="100000"/>
                <a:buChar char="•"/>
              </a:pPr>
              <a:r>
                <a:rPr lang="zh-CN" altLang="en-US" sz="1800" b="0">
                  <a:solidFill>
                    <a:srgbClr val="000000"/>
                  </a:solidFill>
                  <a:ea typeface="楷体_GB2312" panose="02010609030101010101" pitchFamily="49" charset="-122"/>
                </a:rPr>
                <a:t>感染力</a:t>
              </a:r>
              <a:endParaRPr lang="zh-CN" altLang="en-US" sz="1800" b="0">
                <a:solidFill>
                  <a:srgbClr val="000000"/>
                </a:solidFill>
                <a:ea typeface="楷体_GB2312" panose="02010609030101010101" pitchFamily="49" charset="-122"/>
              </a:endParaRPr>
            </a:p>
            <a:p>
              <a:pPr algn="l">
                <a:buSzPct val="100000"/>
                <a:buChar char="•"/>
              </a:pPr>
              <a:r>
                <a:rPr lang="zh-CN" altLang="en-US" sz="1800" b="0">
                  <a:solidFill>
                    <a:srgbClr val="000000"/>
                  </a:solidFill>
                  <a:ea typeface="楷体_GB2312" panose="02010609030101010101" pitchFamily="49" charset="-122"/>
                </a:rPr>
                <a:t>说服力</a:t>
              </a:r>
              <a:endParaRPr lang="zh-CN" altLang="en-US" sz="1800" b="0">
                <a:solidFill>
                  <a:srgbClr val="000000"/>
                </a:solidFill>
                <a:ea typeface="楷体_GB2312" panose="02010609030101010101" pitchFamily="49" charset="-122"/>
              </a:endParaRPr>
            </a:p>
          </p:txBody>
        </p:sp>
        <p:sp>
          <p:nvSpPr>
            <p:cNvPr id="2227" name="Rectangle 13"/>
            <p:cNvSpPr/>
            <p:nvPr/>
          </p:nvSpPr>
          <p:spPr>
            <a:xfrm>
              <a:off x="2835" y="2069"/>
              <a:ext cx="1044" cy="218"/>
            </a:xfrm>
            <a:prstGeom prst="rect">
              <a:avLst/>
            </a:prstGeom>
            <a:solidFill>
              <a:srgbClr val="FF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1"/>
              </a:extrusionClr>
            </a:sp3d>
          </p:spPr>
          <p:txBody>
            <a:bodyPr wrap="none" anchor="ctr">
              <a:flatTx/>
            </a:bodyPr>
            <a:p>
              <a:pPr algn="ctr"/>
              <a:r>
                <a:rPr lang="zh-CN" altLang="en-US" sz="2400" b="0">
                  <a:solidFill>
                    <a:schemeClr val="tx1"/>
                  </a:solidFill>
                  <a:ea typeface="楷体_GB2312" panose="02010609030101010101" pitchFamily="49" charset="-122"/>
                </a:rPr>
                <a:t>人际因素</a:t>
              </a:r>
              <a:endParaRPr lang="zh-CN" altLang="en-US" sz="2400" b="0">
                <a:solidFill>
                  <a:schemeClr val="tx1"/>
                </a:solidFill>
                <a:ea typeface="楷体_GB2312" panose="02010609030101010101" pitchFamily="49" charset="-122"/>
              </a:endParaRPr>
            </a:p>
          </p:txBody>
        </p:sp>
      </p:grpSp>
      <p:grpSp>
        <p:nvGrpSpPr>
          <p:cNvPr id="2228" name="组合 2227"/>
          <p:cNvGrpSpPr/>
          <p:nvPr/>
        </p:nvGrpSpPr>
        <p:grpSpPr>
          <a:xfrm>
            <a:off x="6911975" y="2941638"/>
            <a:ext cx="1657350" cy="1898650"/>
            <a:chOff x="4059" y="2069"/>
            <a:chExt cx="1044" cy="1196"/>
          </a:xfrm>
        </p:grpSpPr>
        <p:sp>
          <p:nvSpPr>
            <p:cNvPr id="2229" name="Rectangle 15"/>
            <p:cNvSpPr/>
            <p:nvPr/>
          </p:nvSpPr>
          <p:spPr>
            <a:xfrm>
              <a:off x="4059" y="2251"/>
              <a:ext cx="1044" cy="1014"/>
            </a:xfrm>
            <a:prstGeom prst="rect">
              <a:avLst/>
            </a:prstGeom>
            <a:solidFill>
              <a:srgbClr val="66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FFFF"/>
              </a:extrusionClr>
            </a:sp3d>
          </p:spPr>
          <p:txBody>
            <a:bodyPr wrap="none" anchor="ctr">
              <a:flatTx/>
            </a:bodyPr>
            <a:p>
              <a:pPr algn="l">
                <a:buSzPct val="100000"/>
                <a:buChar char="•"/>
              </a:pPr>
              <a:r>
                <a:rPr lang="zh-CN" altLang="en-US" sz="1800" b="0">
                  <a:solidFill>
                    <a:srgbClr val="000000"/>
                  </a:solidFill>
                  <a:ea typeface="楷体_GB2312" panose="02010609030101010101" pitchFamily="49" charset="-122"/>
                </a:rPr>
                <a:t>年龄</a:t>
              </a:r>
              <a:endParaRPr lang="zh-CN" altLang="en-US" sz="1800" b="0">
                <a:solidFill>
                  <a:srgbClr val="000000"/>
                </a:solidFill>
                <a:ea typeface="楷体_GB2312" panose="02010609030101010101" pitchFamily="49" charset="-122"/>
              </a:endParaRPr>
            </a:p>
            <a:p>
              <a:pPr algn="l">
                <a:buSzPct val="100000"/>
                <a:buChar char="•"/>
              </a:pPr>
              <a:r>
                <a:rPr lang="zh-CN" altLang="en-US" sz="1800" b="0">
                  <a:solidFill>
                    <a:srgbClr val="000000"/>
                  </a:solidFill>
                  <a:ea typeface="楷体_GB2312" panose="02010609030101010101" pitchFamily="49" charset="-122"/>
                </a:rPr>
                <a:t>教育</a:t>
              </a:r>
              <a:endParaRPr lang="zh-CN" altLang="en-US" sz="1800" b="0">
                <a:solidFill>
                  <a:srgbClr val="000000"/>
                </a:solidFill>
                <a:ea typeface="楷体_GB2312" panose="02010609030101010101" pitchFamily="49" charset="-122"/>
              </a:endParaRPr>
            </a:p>
            <a:p>
              <a:pPr algn="l">
                <a:buSzPct val="100000"/>
                <a:buChar char="•"/>
              </a:pPr>
              <a:r>
                <a:rPr lang="zh-CN" altLang="en-US" sz="1800" b="0">
                  <a:solidFill>
                    <a:srgbClr val="000000"/>
                  </a:solidFill>
                  <a:ea typeface="楷体_GB2312" panose="02010609030101010101" pitchFamily="49" charset="-122"/>
                </a:rPr>
                <a:t>职位</a:t>
              </a:r>
              <a:endParaRPr lang="zh-CN" altLang="en-US" sz="1800" b="0">
                <a:solidFill>
                  <a:srgbClr val="000000"/>
                </a:solidFill>
                <a:ea typeface="楷体_GB2312" panose="02010609030101010101" pitchFamily="49" charset="-122"/>
              </a:endParaRPr>
            </a:p>
            <a:p>
              <a:pPr algn="l">
                <a:buSzPct val="100000"/>
                <a:buChar char="•"/>
              </a:pPr>
              <a:r>
                <a:rPr lang="zh-CN" altLang="en-US" sz="1800" b="0">
                  <a:solidFill>
                    <a:srgbClr val="000000"/>
                  </a:solidFill>
                  <a:ea typeface="楷体_GB2312" panose="02010609030101010101" pitchFamily="49" charset="-122"/>
                </a:rPr>
                <a:t>性格</a:t>
              </a:r>
              <a:endParaRPr lang="zh-CN" altLang="en-US" sz="1800" b="0">
                <a:solidFill>
                  <a:srgbClr val="000000"/>
                </a:solidFill>
                <a:ea typeface="楷体_GB2312" panose="02010609030101010101" pitchFamily="49" charset="-122"/>
              </a:endParaRPr>
            </a:p>
            <a:p>
              <a:pPr algn="l">
                <a:buSzPct val="100000"/>
                <a:buChar char="•"/>
              </a:pPr>
              <a:r>
                <a:rPr lang="zh-CN" altLang="en-US" sz="1800" b="0">
                  <a:solidFill>
                    <a:srgbClr val="000000"/>
                  </a:solidFill>
                  <a:ea typeface="楷体_GB2312" panose="02010609030101010101" pitchFamily="49" charset="-122"/>
                </a:rPr>
                <a:t>风险意识</a:t>
              </a:r>
              <a:endParaRPr lang="zh-CN" altLang="en-US" sz="1800" b="0">
                <a:solidFill>
                  <a:srgbClr val="000000"/>
                </a:solidFill>
                <a:ea typeface="楷体_GB2312" panose="02010609030101010101" pitchFamily="49" charset="-122"/>
              </a:endParaRPr>
            </a:p>
          </p:txBody>
        </p:sp>
        <p:sp>
          <p:nvSpPr>
            <p:cNvPr id="2230" name="Rectangle 16"/>
            <p:cNvSpPr/>
            <p:nvPr/>
          </p:nvSpPr>
          <p:spPr>
            <a:xfrm>
              <a:off x="4059" y="2069"/>
              <a:ext cx="1044" cy="193"/>
            </a:xfrm>
            <a:prstGeom prst="rect">
              <a:avLst/>
            </a:prstGeom>
            <a:solidFill>
              <a:srgbClr val="FF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1"/>
              </a:extrusionClr>
            </a:sp3d>
          </p:spPr>
          <p:txBody>
            <a:bodyPr wrap="none" anchor="ctr">
              <a:flatTx/>
            </a:bodyPr>
            <a:p>
              <a:pPr algn="ctr"/>
              <a:r>
                <a:rPr lang="zh-CN" altLang="en-US" sz="2400" b="0">
                  <a:solidFill>
                    <a:schemeClr val="tx1"/>
                  </a:solidFill>
                  <a:ea typeface="楷体_GB2312" panose="02010609030101010101" pitchFamily="49" charset="-122"/>
                </a:rPr>
                <a:t>个人因素</a:t>
              </a:r>
              <a:endParaRPr lang="zh-CN" altLang="en-US" sz="2400" b="0">
                <a:solidFill>
                  <a:schemeClr val="tx1"/>
                </a:solidFill>
                <a:ea typeface="楷体_GB2312" panose="02010609030101010101" pitchFamily="49" charset="-122"/>
              </a:endParaRPr>
            </a:p>
          </p:txBody>
        </p:sp>
      </p:grpSp>
      <p:grpSp>
        <p:nvGrpSpPr>
          <p:cNvPr id="2231" name="组合 2230"/>
          <p:cNvGrpSpPr/>
          <p:nvPr/>
        </p:nvGrpSpPr>
        <p:grpSpPr>
          <a:xfrm>
            <a:off x="8567738" y="3446463"/>
            <a:ext cx="1081087" cy="720725"/>
            <a:chOff x="4059" y="2069"/>
            <a:chExt cx="1044" cy="1196"/>
          </a:xfrm>
        </p:grpSpPr>
        <p:sp>
          <p:nvSpPr>
            <p:cNvPr id="2232" name="Rectangle 18"/>
            <p:cNvSpPr/>
            <p:nvPr/>
          </p:nvSpPr>
          <p:spPr>
            <a:xfrm>
              <a:off x="4059" y="2251"/>
              <a:ext cx="1044" cy="1014"/>
            </a:xfrm>
            <a:prstGeom prst="rect">
              <a:avLst/>
            </a:prstGeom>
            <a:solidFill>
              <a:srgbClr val="66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FFFF"/>
              </a:extrusionClr>
            </a:sp3d>
          </p:spPr>
          <p:txBody>
            <a:bodyPr wrap="none" anchor="ctr">
              <a:flatTx/>
            </a:bodyPr>
            <a:p>
              <a:pPr algn="ctr"/>
              <a:r>
                <a:rPr lang="zh-CN" altLang="en-US" b="0">
                  <a:solidFill>
                    <a:srgbClr val="000000"/>
                  </a:solidFill>
                  <a:ea typeface="楷体_GB2312" panose="02010609030101010101" pitchFamily="49" charset="-122"/>
                </a:rPr>
                <a:t>购买者</a:t>
              </a:r>
              <a:endParaRPr lang="zh-CN" altLang="en-US" b="0">
                <a:solidFill>
                  <a:srgbClr val="000000"/>
                </a:solidFill>
                <a:ea typeface="楷体_GB2312" panose="02010609030101010101" pitchFamily="49" charset="-122"/>
              </a:endParaRPr>
            </a:p>
          </p:txBody>
        </p:sp>
        <p:sp>
          <p:nvSpPr>
            <p:cNvPr id="2233" name="Rectangle 19"/>
            <p:cNvSpPr/>
            <p:nvPr/>
          </p:nvSpPr>
          <p:spPr>
            <a:xfrm>
              <a:off x="4059" y="2069"/>
              <a:ext cx="1044" cy="193"/>
            </a:xfrm>
            <a:prstGeom prst="rect">
              <a:avLst/>
            </a:prstGeom>
            <a:solidFill>
              <a:srgbClr val="FF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1"/>
              </a:extrusionClr>
            </a:sp3d>
          </p:spPr>
          <p:txBody>
            <a:bodyPr wrap="none" anchor="ctr">
              <a:flatTx/>
            </a:bodyPr>
            <a:p>
              <a:pPr algn="ctr"/>
              <a:endParaRPr sz="2400" b="0">
                <a:solidFill>
                  <a:schemeClr val="tx1"/>
                </a:solidFill>
                <a:ea typeface="楷体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childTnLst>
                                    <p:set>
                                      <p:cBhvr additive="base">
                                        <p:cTn id="6" dur="1" fill="hold">
                                          <p:stCondLst>
                                            <p:cond delay="0"/>
                                          </p:stCondLst>
                                        </p:cTn>
                                        <p:tgtEl>
                                          <p:spTgt spid="2217"/>
                                        </p:tgtEl>
                                        <p:attrNameLst>
                                          <p:attrName>style.visibility</p:attrName>
                                        </p:attrNameLst>
                                      </p:cBhvr>
                                      <p:to>
                                        <p:strVal val="visible"/>
                                      </p:to>
                                    </p:set>
                                    <p:animEffect transition="in" filter="diamond(in)">
                                      <p:cBhvr additive="base">
                                        <p:cTn id="7" dur="2000"/>
                                        <p:tgtEl>
                                          <p:spTgt spid="221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childTnLst>
                                    <p:set>
                                      <p:cBhvr additive="base">
                                        <p:cTn id="11" dur="1" fill="hold">
                                          <p:stCondLst>
                                            <p:cond delay="0"/>
                                          </p:stCondLst>
                                        </p:cTn>
                                        <p:tgtEl>
                                          <p:spTgt spid="2222"/>
                                        </p:tgtEl>
                                        <p:attrNameLst>
                                          <p:attrName>style.visibility</p:attrName>
                                        </p:attrNameLst>
                                      </p:cBhvr>
                                      <p:to>
                                        <p:strVal val="visible"/>
                                      </p:to>
                                    </p:set>
                                    <p:animEffect transition="in" filter="diamond(in)">
                                      <p:cBhvr additive="base">
                                        <p:cTn id="12" dur="2000"/>
                                        <p:tgtEl>
                                          <p:spTgt spid="222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childTnLst>
                                    <p:set>
                                      <p:cBhvr additive="base">
                                        <p:cTn id="16" dur="1" fill="hold">
                                          <p:stCondLst>
                                            <p:cond delay="0"/>
                                          </p:stCondLst>
                                        </p:cTn>
                                        <p:tgtEl>
                                          <p:spTgt spid="2225"/>
                                        </p:tgtEl>
                                        <p:attrNameLst>
                                          <p:attrName>style.visibility</p:attrName>
                                        </p:attrNameLst>
                                      </p:cBhvr>
                                      <p:to>
                                        <p:strVal val="visible"/>
                                      </p:to>
                                    </p:set>
                                    <p:animEffect transition="in" filter="diamond(in)">
                                      <p:cBhvr additive="base">
                                        <p:cTn id="17" dur="2000"/>
                                        <p:tgtEl>
                                          <p:spTgt spid="222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childTnLst>
                                    <p:set>
                                      <p:cBhvr additive="base">
                                        <p:cTn id="21" dur="1" fill="hold">
                                          <p:stCondLst>
                                            <p:cond delay="0"/>
                                          </p:stCondLst>
                                        </p:cTn>
                                        <p:tgtEl>
                                          <p:spTgt spid="2228"/>
                                        </p:tgtEl>
                                        <p:attrNameLst>
                                          <p:attrName>style.visibility</p:attrName>
                                        </p:attrNameLst>
                                      </p:cBhvr>
                                      <p:to>
                                        <p:strVal val="visible"/>
                                      </p:to>
                                    </p:set>
                                    <p:animEffect transition="in" filter="diamond(in)">
                                      <p:cBhvr additive="base">
                                        <p:cTn id="22" dur="2000"/>
                                        <p:tgtEl>
                                          <p:spTgt spid="222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childTnLst>
                                    <p:set>
                                      <p:cBhvr additive="base">
                                        <p:cTn id="26" dur="1" fill="hold">
                                          <p:stCondLst>
                                            <p:cond delay="0"/>
                                          </p:stCondLst>
                                        </p:cTn>
                                        <p:tgtEl>
                                          <p:spTgt spid="2231"/>
                                        </p:tgtEl>
                                        <p:attrNameLst>
                                          <p:attrName>style.visibility</p:attrName>
                                        </p:attrNameLst>
                                      </p:cBhvr>
                                      <p:to>
                                        <p:strVal val="visible"/>
                                      </p:to>
                                    </p:set>
                                    <p:animEffect transition="in" filter="diamond(in)">
                                      <p:cBhvr additive="base">
                                        <p:cTn id="27" dur="2000"/>
                                        <p:tgtEl>
                                          <p:spTgt spid="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产业购买者决策过程</a:t>
            </a:r>
            <a:endParaRPr lang="zh-CN" altLang="zh-CN" dirty="0"/>
          </a:p>
        </p:txBody>
      </p:sp>
      <p:sp>
        <p:nvSpPr>
          <p:cNvPr id="4" name="文本框 3"/>
          <p:cNvSpPr txBox="1"/>
          <p:nvPr/>
        </p:nvSpPr>
        <p:spPr>
          <a:xfrm>
            <a:off x="1242060" y="1721485"/>
            <a:ext cx="9811385" cy="1935480"/>
          </a:xfrm>
          <a:prstGeom prst="rect">
            <a:avLst/>
          </a:prstGeom>
          <a:noFill/>
        </p:spPr>
        <p:txBody>
          <a:bodyPr wrap="square" rtlCol="0" anchor="t">
            <a:spAutoFit/>
          </a:bodyPr>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在直接重购这种最简单的行为类型下，产业购买者购买过程的阶段最少；</a:t>
            </a:r>
            <a:endParaRPr lang="zh-CN" altLang="en-US" sz="2400" b="0">
              <a:solidFill>
                <a:srgbClr val="000000"/>
              </a:solidFill>
              <a:ea typeface="楷体_GB2312" panose="02010609030101010101" pitchFamily="49" charset="-122"/>
            </a:endParaRPr>
          </a:p>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在修正重购情况下，购买过程的阶段多一些；</a:t>
            </a:r>
            <a:endParaRPr lang="zh-CN" altLang="en-US" sz="2400" b="0">
              <a:solidFill>
                <a:srgbClr val="000000"/>
              </a:solidFill>
              <a:ea typeface="楷体_GB2312" panose="02010609030101010101" pitchFamily="49" charset="-122"/>
            </a:endParaRPr>
          </a:p>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在全新采购这种最复杂的情况下，购买过程的阶段最多，要经过</a:t>
            </a:r>
            <a:r>
              <a:rPr lang="zh-CN" altLang="en-US" sz="2400">
                <a:solidFill>
                  <a:srgbClr val="CC3300"/>
                </a:solidFill>
                <a:ea typeface="楷体_GB2312" panose="02010609030101010101" pitchFamily="49" charset="-122"/>
                <a:sym typeface="+mn-ea"/>
              </a:rPr>
              <a:t>八个阶段</a:t>
            </a:r>
            <a:endParaRPr lang="zh-CN" altLang="en-US" sz="2400"/>
          </a:p>
        </p:txBody>
      </p:sp>
      <p:sp>
        <p:nvSpPr>
          <p:cNvPr id="2240" name="Rectangle 38"/>
          <p:cNvSpPr/>
          <p:nvPr/>
        </p:nvSpPr>
        <p:spPr>
          <a:xfrm>
            <a:off x="2373313" y="4450715"/>
            <a:ext cx="1368425" cy="39687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认识需要</a:t>
            </a:r>
            <a:endParaRPr lang="zh-CN" altLang="en-US">
              <a:solidFill>
                <a:srgbClr val="000000"/>
              </a:solidFill>
              <a:ea typeface="宋体" panose="02010600030101010101" pitchFamily="2" charset="-122"/>
            </a:endParaRPr>
          </a:p>
        </p:txBody>
      </p:sp>
      <p:sp>
        <p:nvSpPr>
          <p:cNvPr id="2241" name="Text Box 39"/>
          <p:cNvSpPr/>
          <p:nvPr/>
        </p:nvSpPr>
        <p:spPr>
          <a:xfrm>
            <a:off x="4316413" y="4450715"/>
            <a:ext cx="1368425" cy="39687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确定需要</a:t>
            </a:r>
            <a:endParaRPr lang="zh-CN" altLang="en-US">
              <a:solidFill>
                <a:srgbClr val="000000"/>
              </a:solidFill>
              <a:ea typeface="宋体" panose="02010600030101010101" pitchFamily="2" charset="-122"/>
            </a:endParaRPr>
          </a:p>
        </p:txBody>
      </p:sp>
      <p:sp>
        <p:nvSpPr>
          <p:cNvPr id="2242" name="Text Box 40"/>
          <p:cNvSpPr/>
          <p:nvPr/>
        </p:nvSpPr>
        <p:spPr>
          <a:xfrm>
            <a:off x="8061325" y="4377690"/>
            <a:ext cx="1584325" cy="39687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物色供应商</a:t>
            </a:r>
            <a:endParaRPr lang="zh-CN" altLang="en-US">
              <a:solidFill>
                <a:srgbClr val="000000"/>
              </a:solidFill>
              <a:ea typeface="宋体" panose="02010600030101010101" pitchFamily="2" charset="-122"/>
            </a:endParaRPr>
          </a:p>
        </p:txBody>
      </p:sp>
      <p:sp>
        <p:nvSpPr>
          <p:cNvPr id="2243" name="Text Box 41"/>
          <p:cNvSpPr/>
          <p:nvPr/>
        </p:nvSpPr>
        <p:spPr>
          <a:xfrm>
            <a:off x="8134350" y="5241290"/>
            <a:ext cx="1657350" cy="39687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征求建议</a:t>
            </a:r>
            <a:endParaRPr lang="zh-CN" altLang="en-US">
              <a:solidFill>
                <a:srgbClr val="000000"/>
              </a:solidFill>
              <a:ea typeface="宋体" panose="02010600030101010101" pitchFamily="2" charset="-122"/>
            </a:endParaRPr>
          </a:p>
        </p:txBody>
      </p:sp>
      <p:sp>
        <p:nvSpPr>
          <p:cNvPr id="2244" name="Text Box 42"/>
          <p:cNvSpPr/>
          <p:nvPr/>
        </p:nvSpPr>
        <p:spPr>
          <a:xfrm>
            <a:off x="6045200" y="5241290"/>
            <a:ext cx="1655763" cy="39687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选择供应商</a:t>
            </a:r>
            <a:endParaRPr lang="zh-CN" altLang="en-US">
              <a:solidFill>
                <a:srgbClr val="000000"/>
              </a:solidFill>
              <a:ea typeface="宋体" panose="02010600030101010101" pitchFamily="2" charset="-122"/>
            </a:endParaRPr>
          </a:p>
        </p:txBody>
      </p:sp>
      <p:sp>
        <p:nvSpPr>
          <p:cNvPr id="2245" name="Text Box 43"/>
          <p:cNvSpPr/>
          <p:nvPr/>
        </p:nvSpPr>
        <p:spPr>
          <a:xfrm>
            <a:off x="4244975" y="5158740"/>
            <a:ext cx="1368425" cy="70802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选择订货程序</a:t>
            </a:r>
            <a:endParaRPr lang="zh-CN" altLang="en-US">
              <a:solidFill>
                <a:srgbClr val="000000"/>
              </a:solidFill>
              <a:ea typeface="宋体" panose="02010600030101010101" pitchFamily="2" charset="-122"/>
            </a:endParaRPr>
          </a:p>
        </p:txBody>
      </p:sp>
      <p:sp>
        <p:nvSpPr>
          <p:cNvPr id="2246" name="Text Box 44"/>
          <p:cNvSpPr/>
          <p:nvPr/>
        </p:nvSpPr>
        <p:spPr>
          <a:xfrm>
            <a:off x="2300288" y="5158740"/>
            <a:ext cx="1439862" cy="70802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检查合同履行情况</a:t>
            </a:r>
            <a:endParaRPr lang="zh-CN" altLang="en-US">
              <a:solidFill>
                <a:srgbClr val="000000"/>
              </a:solidFill>
              <a:ea typeface="宋体" panose="02010600030101010101" pitchFamily="2" charset="-122"/>
            </a:endParaRPr>
          </a:p>
        </p:txBody>
      </p:sp>
      <p:sp>
        <p:nvSpPr>
          <p:cNvPr id="2247" name="Text Box 45"/>
          <p:cNvSpPr/>
          <p:nvPr/>
        </p:nvSpPr>
        <p:spPr>
          <a:xfrm>
            <a:off x="6189663" y="4377690"/>
            <a:ext cx="1368425" cy="396875"/>
          </a:xfrm>
          <a:prstGeom prst="rect">
            <a:avLst/>
          </a:prstGeom>
          <a:gradFill rotWithShape="1">
            <a:gsLst>
              <a:gs pos="0">
                <a:srgbClr val="C7CBE7"/>
              </a:gs>
              <a:gs pos="100000">
                <a:srgbClr val="6D77BF"/>
              </a:gs>
            </a:gsLst>
            <a:lin ang="5400000"/>
            <a:tileRect/>
          </a:gradFill>
          <a:ln w="9525">
            <a:noFill/>
          </a:ln>
        </p:spPr>
        <p:txBody>
          <a:bodyPr anchor="ctr">
            <a:spAutoFit/>
          </a:bodyPr>
          <a:p>
            <a:pPr algn="ctr" eaLnBrk="0" hangingPunct="0"/>
            <a:r>
              <a:rPr lang="zh-CN" altLang="en-US">
                <a:solidFill>
                  <a:srgbClr val="000000"/>
                </a:solidFill>
                <a:ea typeface="宋体" panose="02010600030101010101" pitchFamily="2" charset="-122"/>
              </a:rPr>
              <a:t>说明需要</a:t>
            </a:r>
            <a:endParaRPr lang="zh-CN" altLang="en-US">
              <a:solidFill>
                <a:srgbClr val="000000"/>
              </a:solidFill>
              <a:ea typeface="宋体" panose="02010600030101010101" pitchFamily="2" charset="-122"/>
            </a:endParaRPr>
          </a:p>
        </p:txBody>
      </p:sp>
      <p:sp>
        <p:nvSpPr>
          <p:cNvPr id="2248" name="AutoShape 47"/>
          <p:cNvSpPr/>
          <p:nvPr/>
        </p:nvSpPr>
        <p:spPr>
          <a:xfrm>
            <a:off x="3813175" y="4593590"/>
            <a:ext cx="431800" cy="71438"/>
          </a:xfrm>
          <a:prstGeom prst="rightArrow">
            <a:avLst>
              <a:gd name="adj1" fmla="val 50000"/>
              <a:gd name="adj2" fmla="val 150410"/>
            </a:avLst>
          </a:prstGeom>
          <a:solidFill>
            <a:srgbClr val="99CCFF"/>
          </a:solidFill>
          <a:ln w="9525">
            <a:noFill/>
          </a:ln>
        </p:spPr>
        <p:txBody>
          <a:bodyPr wrap="none" anchor="ctr">
            <a:spAutoFit/>
          </a:bodyPr>
          <a:p>
            <a:pPr algn="ctr" eaLnBrk="0" hangingPunct="0"/>
            <a:endParaRPr>
              <a:ea typeface="宋体" panose="02010600030101010101" pitchFamily="2" charset="-122"/>
            </a:endParaRPr>
          </a:p>
        </p:txBody>
      </p:sp>
      <p:sp>
        <p:nvSpPr>
          <p:cNvPr id="2249" name="AutoShape 48"/>
          <p:cNvSpPr/>
          <p:nvPr/>
        </p:nvSpPr>
        <p:spPr>
          <a:xfrm>
            <a:off x="5757863" y="4593590"/>
            <a:ext cx="431800" cy="71438"/>
          </a:xfrm>
          <a:prstGeom prst="rightArrow">
            <a:avLst>
              <a:gd name="adj1" fmla="val 50000"/>
              <a:gd name="adj2" fmla="val 150410"/>
            </a:avLst>
          </a:prstGeom>
          <a:solidFill>
            <a:srgbClr val="99CCFF"/>
          </a:solidFill>
          <a:ln w="9525">
            <a:noFill/>
          </a:ln>
        </p:spPr>
        <p:txBody>
          <a:bodyPr wrap="none" anchor="ctr">
            <a:spAutoFit/>
          </a:bodyPr>
          <a:p>
            <a:pPr algn="ctr" eaLnBrk="0" hangingPunct="0"/>
            <a:endParaRPr>
              <a:ea typeface="宋体" panose="02010600030101010101" pitchFamily="2" charset="-122"/>
            </a:endParaRPr>
          </a:p>
        </p:txBody>
      </p:sp>
      <p:sp>
        <p:nvSpPr>
          <p:cNvPr id="2250" name="AutoShape 49"/>
          <p:cNvSpPr/>
          <p:nvPr/>
        </p:nvSpPr>
        <p:spPr>
          <a:xfrm>
            <a:off x="7629525" y="4522153"/>
            <a:ext cx="431800" cy="71437"/>
          </a:xfrm>
          <a:prstGeom prst="rightArrow">
            <a:avLst>
              <a:gd name="adj1" fmla="val 50000"/>
              <a:gd name="adj2" fmla="val 150412"/>
            </a:avLst>
          </a:prstGeom>
          <a:solidFill>
            <a:srgbClr val="99CCFF"/>
          </a:solidFill>
          <a:ln w="9525">
            <a:noFill/>
          </a:ln>
        </p:spPr>
        <p:txBody>
          <a:bodyPr wrap="none" anchor="ctr">
            <a:spAutoFit/>
          </a:bodyPr>
          <a:p>
            <a:pPr algn="ctr" eaLnBrk="0" hangingPunct="0"/>
            <a:endParaRPr>
              <a:ea typeface="宋体" panose="02010600030101010101" pitchFamily="2" charset="-122"/>
            </a:endParaRPr>
          </a:p>
        </p:txBody>
      </p:sp>
      <p:sp>
        <p:nvSpPr>
          <p:cNvPr id="2251" name="AutoShape 50"/>
          <p:cNvSpPr/>
          <p:nvPr/>
        </p:nvSpPr>
        <p:spPr>
          <a:xfrm rot="5220000">
            <a:off x="8528050" y="4988878"/>
            <a:ext cx="431800" cy="71437"/>
          </a:xfrm>
          <a:prstGeom prst="rightArrow">
            <a:avLst>
              <a:gd name="adj1" fmla="val 50000"/>
              <a:gd name="adj2" fmla="val 150412"/>
            </a:avLst>
          </a:prstGeom>
          <a:solidFill>
            <a:srgbClr val="99CCFF"/>
          </a:solidFill>
          <a:ln w="9525">
            <a:noFill/>
          </a:ln>
        </p:spPr>
        <p:txBody>
          <a:bodyPr wrap="none" anchor="ctr">
            <a:spAutoFit/>
          </a:bodyPr>
          <a:p>
            <a:pPr algn="ctr" eaLnBrk="0" hangingPunct="0"/>
            <a:endParaRPr>
              <a:ea typeface="宋体" panose="02010600030101010101" pitchFamily="2" charset="-122"/>
            </a:endParaRPr>
          </a:p>
        </p:txBody>
      </p:sp>
      <p:sp>
        <p:nvSpPr>
          <p:cNvPr id="2252" name="AutoShape 51"/>
          <p:cNvSpPr/>
          <p:nvPr/>
        </p:nvSpPr>
        <p:spPr>
          <a:xfrm rot="10620000">
            <a:off x="5613400" y="5458778"/>
            <a:ext cx="431800" cy="71437"/>
          </a:xfrm>
          <a:prstGeom prst="rightArrow">
            <a:avLst>
              <a:gd name="adj1" fmla="val 50000"/>
              <a:gd name="adj2" fmla="val 150412"/>
            </a:avLst>
          </a:prstGeom>
          <a:solidFill>
            <a:srgbClr val="99CCFF"/>
          </a:solidFill>
          <a:ln w="9525">
            <a:noFill/>
          </a:ln>
        </p:spPr>
        <p:txBody>
          <a:bodyPr wrap="none" anchor="ctr">
            <a:spAutoFit/>
          </a:bodyPr>
          <a:p>
            <a:pPr algn="ctr" eaLnBrk="0" hangingPunct="0"/>
            <a:endParaRPr>
              <a:ea typeface="宋体" panose="02010600030101010101" pitchFamily="2" charset="-122"/>
            </a:endParaRPr>
          </a:p>
        </p:txBody>
      </p:sp>
      <p:sp>
        <p:nvSpPr>
          <p:cNvPr id="2253" name="AutoShape 52"/>
          <p:cNvSpPr/>
          <p:nvPr/>
        </p:nvSpPr>
        <p:spPr>
          <a:xfrm rot="10800000">
            <a:off x="3813175" y="5530215"/>
            <a:ext cx="431800" cy="71438"/>
          </a:xfrm>
          <a:prstGeom prst="rightArrow">
            <a:avLst>
              <a:gd name="adj1" fmla="val 50000"/>
              <a:gd name="adj2" fmla="val 150410"/>
            </a:avLst>
          </a:prstGeom>
          <a:solidFill>
            <a:srgbClr val="99CCFF"/>
          </a:solidFill>
          <a:ln w="9525">
            <a:noFill/>
          </a:ln>
        </p:spPr>
        <p:txBody>
          <a:bodyPr wrap="none" anchor="ctr">
            <a:spAutoFit/>
          </a:bodyPr>
          <a:p>
            <a:pPr algn="ctr" eaLnBrk="0" hangingPunct="0"/>
            <a:endParaRPr>
              <a:ea typeface="宋体" panose="02010600030101010101" pitchFamily="2" charset="-122"/>
            </a:endParaRPr>
          </a:p>
        </p:txBody>
      </p:sp>
      <p:sp>
        <p:nvSpPr>
          <p:cNvPr id="2254" name="AutoShape 53"/>
          <p:cNvSpPr/>
          <p:nvPr/>
        </p:nvSpPr>
        <p:spPr>
          <a:xfrm rot="10800000">
            <a:off x="7700963" y="5458778"/>
            <a:ext cx="431800" cy="71437"/>
          </a:xfrm>
          <a:prstGeom prst="rightArrow">
            <a:avLst>
              <a:gd name="adj1" fmla="val 50000"/>
              <a:gd name="adj2" fmla="val 150412"/>
            </a:avLst>
          </a:prstGeom>
          <a:solidFill>
            <a:srgbClr val="99CCFF"/>
          </a:solidFill>
          <a:ln w="9525">
            <a:noFill/>
          </a:ln>
        </p:spPr>
        <p:txBody>
          <a:bodyPr wrap="none" anchor="ctr">
            <a:spAutoFit/>
          </a:bodyPr>
          <a:p>
            <a:pPr algn="ctr" eaLnBrk="0" hangingPunct="0"/>
            <a:endParaRPr>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childTnLst>
                                    <p:set>
                                      <p:cBhvr additive="base">
                                        <p:cTn id="6" dur="1" fill="hold">
                                          <p:stCondLst>
                                            <p:cond delay="0"/>
                                          </p:stCondLst>
                                        </p:cTn>
                                        <p:tgtEl>
                                          <p:spTgt spid="2240"/>
                                        </p:tgtEl>
                                        <p:attrNameLst>
                                          <p:attrName>style.visibility</p:attrName>
                                        </p:attrNameLst>
                                      </p:cBhvr>
                                      <p:to>
                                        <p:strVal val="visible"/>
                                      </p:to>
                                    </p:set>
                                    <p:animEffect transition="in" filter="wheel(4)">
                                      <p:cBhvr additive="base">
                                        <p:cTn id="7" dur="1000"/>
                                        <p:tgtEl>
                                          <p:spTgt spid="224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8" nodeType="clickEffect">
                                  <p:childTnLst>
                                    <p:set>
                                      <p:cBhvr additive="base">
                                        <p:cTn id="11" dur="1" fill="hold">
                                          <p:stCondLst>
                                            <p:cond delay="0"/>
                                          </p:stCondLst>
                                        </p:cTn>
                                        <p:tgtEl>
                                          <p:spTgt spid="2248"/>
                                        </p:tgtEl>
                                        <p:attrNameLst>
                                          <p:attrName>style.visibility</p:attrName>
                                        </p:attrNameLst>
                                      </p:cBhvr>
                                      <p:to>
                                        <p:strVal val="visible"/>
                                      </p:to>
                                    </p:set>
                                    <p:animEffect transition="in" filter="slide(fromLeft)">
                                      <p:cBhvr additive="base">
                                        <p:cTn id="12" dur="500"/>
                                        <p:tgtEl>
                                          <p:spTgt spid="224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1" nodeType="clickEffect">
                                  <p:childTnLst>
                                    <p:set>
                                      <p:cBhvr additive="base">
                                        <p:cTn id="16" dur="1" fill="hold">
                                          <p:stCondLst>
                                            <p:cond delay="0"/>
                                          </p:stCondLst>
                                        </p:cTn>
                                        <p:tgtEl>
                                          <p:spTgt spid="2241"/>
                                        </p:tgtEl>
                                        <p:attrNameLst>
                                          <p:attrName>style.visibility</p:attrName>
                                        </p:attrNameLst>
                                      </p:cBhvr>
                                      <p:to>
                                        <p:strVal val="visible"/>
                                      </p:to>
                                    </p:set>
                                    <p:animEffect transition="in" filter="wheel(4)">
                                      <p:cBhvr additive="base">
                                        <p:cTn id="17" dur="1000"/>
                                        <p:tgtEl>
                                          <p:spTgt spid="22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9" nodeType="clickEffect">
                                  <p:childTnLst>
                                    <p:set>
                                      <p:cBhvr additive="base">
                                        <p:cTn id="21" dur="1" fill="hold">
                                          <p:stCondLst>
                                            <p:cond delay="0"/>
                                          </p:stCondLst>
                                        </p:cTn>
                                        <p:tgtEl>
                                          <p:spTgt spid="2249"/>
                                        </p:tgtEl>
                                        <p:attrNameLst>
                                          <p:attrName>style.visibility</p:attrName>
                                        </p:attrNameLst>
                                      </p:cBhvr>
                                      <p:to>
                                        <p:strVal val="visible"/>
                                      </p:to>
                                    </p:set>
                                    <p:animEffect transition="in" filter="slide(fromLeft)">
                                      <p:cBhvr additive="base">
                                        <p:cTn id="22" dur="500"/>
                                        <p:tgtEl>
                                          <p:spTgt spid="224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grpId="7" nodeType="clickEffect">
                                  <p:childTnLst>
                                    <p:set>
                                      <p:cBhvr additive="base">
                                        <p:cTn id="26" dur="1" fill="hold">
                                          <p:stCondLst>
                                            <p:cond delay="0"/>
                                          </p:stCondLst>
                                        </p:cTn>
                                        <p:tgtEl>
                                          <p:spTgt spid="2247"/>
                                        </p:tgtEl>
                                        <p:attrNameLst>
                                          <p:attrName>style.visibility</p:attrName>
                                        </p:attrNameLst>
                                      </p:cBhvr>
                                      <p:to>
                                        <p:strVal val="visible"/>
                                      </p:to>
                                    </p:set>
                                    <p:animEffect transition="in" filter="wheel(4)">
                                      <p:cBhvr additive="base">
                                        <p:cTn id="27" dur="1000"/>
                                        <p:tgtEl>
                                          <p:spTgt spid="224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10" nodeType="clickEffect">
                                  <p:childTnLst>
                                    <p:set>
                                      <p:cBhvr additive="base">
                                        <p:cTn id="31" dur="1" fill="hold">
                                          <p:stCondLst>
                                            <p:cond delay="0"/>
                                          </p:stCondLst>
                                        </p:cTn>
                                        <p:tgtEl>
                                          <p:spTgt spid="2250"/>
                                        </p:tgtEl>
                                        <p:attrNameLst>
                                          <p:attrName>style.visibility</p:attrName>
                                        </p:attrNameLst>
                                      </p:cBhvr>
                                      <p:to>
                                        <p:strVal val="visible"/>
                                      </p:to>
                                    </p:set>
                                    <p:animEffect transition="in" filter="slide(fromLeft)">
                                      <p:cBhvr additive="base">
                                        <p:cTn id="32" dur="500"/>
                                        <p:tgtEl>
                                          <p:spTgt spid="225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grpId="2" nodeType="clickEffect">
                                  <p:childTnLst>
                                    <p:set>
                                      <p:cBhvr additive="base">
                                        <p:cTn id="36" dur="1" fill="hold">
                                          <p:stCondLst>
                                            <p:cond delay="0"/>
                                          </p:stCondLst>
                                        </p:cTn>
                                        <p:tgtEl>
                                          <p:spTgt spid="2242"/>
                                        </p:tgtEl>
                                        <p:attrNameLst>
                                          <p:attrName>style.visibility</p:attrName>
                                        </p:attrNameLst>
                                      </p:cBhvr>
                                      <p:to>
                                        <p:strVal val="visible"/>
                                      </p:to>
                                    </p:set>
                                    <p:animEffect transition="in" filter="wheel(4)">
                                      <p:cBhvr additive="base">
                                        <p:cTn id="37" dur="1000"/>
                                        <p:tgtEl>
                                          <p:spTgt spid="224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11" nodeType="clickEffect">
                                  <p:childTnLst>
                                    <p:set>
                                      <p:cBhvr additive="base">
                                        <p:cTn id="41" dur="1" fill="hold">
                                          <p:stCondLst>
                                            <p:cond delay="0"/>
                                          </p:stCondLst>
                                        </p:cTn>
                                        <p:tgtEl>
                                          <p:spTgt spid="2251"/>
                                        </p:tgtEl>
                                        <p:attrNameLst>
                                          <p:attrName>style.visibility</p:attrName>
                                        </p:attrNameLst>
                                      </p:cBhvr>
                                      <p:to>
                                        <p:strVal val="visible"/>
                                      </p:to>
                                    </p:set>
                                    <p:animEffect transition="in" filter="slide(fromTop)">
                                      <p:cBhvr additive="base">
                                        <p:cTn id="42" dur="500"/>
                                        <p:tgtEl>
                                          <p:spTgt spid="2251"/>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4" fill="hold" grpId="3" nodeType="clickEffect">
                                  <p:childTnLst>
                                    <p:set>
                                      <p:cBhvr additive="base">
                                        <p:cTn id="46" dur="1" fill="hold">
                                          <p:stCondLst>
                                            <p:cond delay="0"/>
                                          </p:stCondLst>
                                        </p:cTn>
                                        <p:tgtEl>
                                          <p:spTgt spid="2243"/>
                                        </p:tgtEl>
                                        <p:attrNameLst>
                                          <p:attrName>style.visibility</p:attrName>
                                        </p:attrNameLst>
                                      </p:cBhvr>
                                      <p:to>
                                        <p:strVal val="visible"/>
                                      </p:to>
                                    </p:set>
                                    <p:animEffect transition="in" filter="wheel(4)">
                                      <p:cBhvr additive="base">
                                        <p:cTn id="47" dur="1000"/>
                                        <p:tgtEl>
                                          <p:spTgt spid="224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14" nodeType="clickEffect">
                                  <p:childTnLst>
                                    <p:set>
                                      <p:cBhvr additive="base">
                                        <p:cTn id="51" dur="1" fill="hold">
                                          <p:stCondLst>
                                            <p:cond delay="0"/>
                                          </p:stCondLst>
                                        </p:cTn>
                                        <p:tgtEl>
                                          <p:spTgt spid="2254"/>
                                        </p:tgtEl>
                                        <p:attrNameLst>
                                          <p:attrName>style.visibility</p:attrName>
                                        </p:attrNameLst>
                                      </p:cBhvr>
                                      <p:to>
                                        <p:strVal val="visible"/>
                                      </p:to>
                                    </p:set>
                                    <p:animEffect transition="in" filter="slide(fromRight)">
                                      <p:cBhvr additive="base">
                                        <p:cTn id="52" dur="500"/>
                                        <p:tgtEl>
                                          <p:spTgt spid="2254"/>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4" fill="hold" grpId="4" nodeType="clickEffect">
                                  <p:childTnLst>
                                    <p:set>
                                      <p:cBhvr additive="base">
                                        <p:cTn id="56" dur="1" fill="hold">
                                          <p:stCondLst>
                                            <p:cond delay="0"/>
                                          </p:stCondLst>
                                        </p:cTn>
                                        <p:tgtEl>
                                          <p:spTgt spid="2244"/>
                                        </p:tgtEl>
                                        <p:attrNameLst>
                                          <p:attrName>style.visibility</p:attrName>
                                        </p:attrNameLst>
                                      </p:cBhvr>
                                      <p:to>
                                        <p:strVal val="visible"/>
                                      </p:to>
                                    </p:set>
                                    <p:animEffect transition="in" filter="wheel(4)">
                                      <p:cBhvr additive="base">
                                        <p:cTn id="57" dur="1000"/>
                                        <p:tgtEl>
                                          <p:spTgt spid="224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12" nodeType="clickEffect">
                                  <p:childTnLst>
                                    <p:set>
                                      <p:cBhvr additive="base">
                                        <p:cTn id="61" dur="1" fill="hold">
                                          <p:stCondLst>
                                            <p:cond delay="0"/>
                                          </p:stCondLst>
                                        </p:cTn>
                                        <p:tgtEl>
                                          <p:spTgt spid="2252"/>
                                        </p:tgtEl>
                                        <p:attrNameLst>
                                          <p:attrName>style.visibility</p:attrName>
                                        </p:attrNameLst>
                                      </p:cBhvr>
                                      <p:to>
                                        <p:strVal val="visible"/>
                                      </p:to>
                                    </p:set>
                                    <p:animEffect transition="in" filter="slide(fromRight)">
                                      <p:cBhvr additive="base">
                                        <p:cTn id="62" dur="500"/>
                                        <p:tgtEl>
                                          <p:spTgt spid="2252"/>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4" fill="hold" grpId="5" nodeType="clickEffect">
                                  <p:childTnLst>
                                    <p:set>
                                      <p:cBhvr additive="base">
                                        <p:cTn id="66" dur="1" fill="hold">
                                          <p:stCondLst>
                                            <p:cond delay="0"/>
                                          </p:stCondLst>
                                        </p:cTn>
                                        <p:tgtEl>
                                          <p:spTgt spid="2245"/>
                                        </p:tgtEl>
                                        <p:attrNameLst>
                                          <p:attrName>style.visibility</p:attrName>
                                        </p:attrNameLst>
                                      </p:cBhvr>
                                      <p:to>
                                        <p:strVal val="visible"/>
                                      </p:to>
                                    </p:set>
                                    <p:animEffect transition="in" filter="wheel(4)">
                                      <p:cBhvr additive="base">
                                        <p:cTn id="67" dur="1000"/>
                                        <p:tgtEl>
                                          <p:spTgt spid="224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grpId="13" nodeType="clickEffect">
                                  <p:childTnLst>
                                    <p:set>
                                      <p:cBhvr additive="base">
                                        <p:cTn id="71" dur="1" fill="hold">
                                          <p:stCondLst>
                                            <p:cond delay="0"/>
                                          </p:stCondLst>
                                        </p:cTn>
                                        <p:tgtEl>
                                          <p:spTgt spid="2253"/>
                                        </p:tgtEl>
                                        <p:attrNameLst>
                                          <p:attrName>style.visibility</p:attrName>
                                        </p:attrNameLst>
                                      </p:cBhvr>
                                      <p:to>
                                        <p:strVal val="visible"/>
                                      </p:to>
                                    </p:set>
                                    <p:animEffect transition="in" filter="slide(fromRight)">
                                      <p:cBhvr additive="base">
                                        <p:cTn id="72" dur="500"/>
                                        <p:tgtEl>
                                          <p:spTgt spid="2253"/>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4" fill="hold" grpId="6" nodeType="clickEffect">
                                  <p:childTnLst>
                                    <p:set>
                                      <p:cBhvr additive="base">
                                        <p:cTn id="76" dur="1" fill="hold">
                                          <p:stCondLst>
                                            <p:cond delay="0"/>
                                          </p:stCondLst>
                                        </p:cTn>
                                        <p:tgtEl>
                                          <p:spTgt spid="2246"/>
                                        </p:tgtEl>
                                        <p:attrNameLst>
                                          <p:attrName>style.visibility</p:attrName>
                                        </p:attrNameLst>
                                      </p:cBhvr>
                                      <p:to>
                                        <p:strVal val="visible"/>
                                      </p:to>
                                    </p:set>
                                    <p:animEffect transition="in" filter="wheel(4)">
                                      <p:cBhvr additive="base">
                                        <p:cTn id="77" dur="1000"/>
                                        <p:tgtEl>
                                          <p:spTgt spid="2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0" grpId="0" bldLvl="0" animBg="1"/>
      <p:bldP spid="2241" grpId="1" bldLvl="0" animBg="1"/>
      <p:bldP spid="2242" grpId="2" bldLvl="0" animBg="1"/>
      <p:bldP spid="2243" grpId="3" bldLvl="0" animBg="1"/>
      <p:bldP spid="2244" grpId="4" bldLvl="0" animBg="1"/>
      <p:bldP spid="2245" grpId="5" bldLvl="0" animBg="1"/>
      <p:bldP spid="2246" grpId="6" bldLvl="0" animBg="1"/>
      <p:bldP spid="2247" grpId="7" bldLvl="0" animBg="1"/>
      <p:bldP spid="2248" grpId="8" bldLvl="0" animBg="1"/>
      <p:bldP spid="2249" grpId="9" bldLvl="0" animBg="1"/>
      <p:bldP spid="2250" grpId="10" bldLvl="0" animBg="1"/>
      <p:bldP spid="2251" grpId="11" bldLvl="0" animBg="1"/>
      <p:bldP spid="2252" grpId="12" bldLvl="0" animBg="1"/>
      <p:bldP spid="2253" grpId="13" bldLvl="0" animBg="1"/>
      <p:bldP spid="2254" grpId="14"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48341" y="2413337"/>
            <a:ext cx="3258820" cy="101473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03</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5616181" y="3563375"/>
            <a:ext cx="26720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中间商购买行为</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中间商购买行为的主要类型</a:t>
            </a:r>
            <a:endParaRPr lang="zh-CN" altLang="zh-CN" dirty="0"/>
          </a:p>
        </p:txBody>
      </p:sp>
      <p:sp>
        <p:nvSpPr>
          <p:cNvPr id="4" name="文本框 3"/>
          <p:cNvSpPr txBox="1"/>
          <p:nvPr/>
        </p:nvSpPr>
        <p:spPr>
          <a:xfrm>
            <a:off x="1242060" y="1721485"/>
            <a:ext cx="9811385" cy="3263900"/>
          </a:xfrm>
          <a:prstGeom prst="rect">
            <a:avLst/>
          </a:prstGeom>
          <a:noFill/>
        </p:spPr>
        <p:txBody>
          <a:bodyPr wrap="square" rtlCol="0" anchor="t">
            <a:spAutoFit/>
          </a:bodyPr>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购买全新品种</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寻找最佳买主</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寻求最佳条件</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中间商的主要购买决策</a:t>
            </a:r>
            <a:endParaRPr lang="zh-CN" altLang="zh-CN" dirty="0"/>
          </a:p>
        </p:txBody>
      </p:sp>
      <p:sp>
        <p:nvSpPr>
          <p:cNvPr id="4" name="文本框 3"/>
          <p:cNvSpPr txBox="1"/>
          <p:nvPr/>
        </p:nvSpPr>
        <p:spPr>
          <a:xfrm>
            <a:off x="1242060" y="1721485"/>
            <a:ext cx="9811385" cy="3263900"/>
          </a:xfrm>
          <a:prstGeom prst="rect">
            <a:avLst/>
          </a:prstGeom>
          <a:noFill/>
        </p:spPr>
        <p:txBody>
          <a:bodyPr wrap="square" rtlCol="0" anchor="t">
            <a:spAutoFit/>
          </a:bodyPr>
          <a:p>
            <a:pPr marL="342900" indent="-342900" algn="l">
              <a:lnSpc>
                <a:spcPct val="80000"/>
              </a:lnSpc>
              <a:spcBef>
                <a:spcPct val="50000"/>
              </a:spcBef>
              <a:buClr>
                <a:schemeClr val="accent2"/>
              </a:buClr>
              <a:buSzTx/>
              <a:buFont typeface="Wingdings" panose="05000000000000000000" charset="0"/>
              <a:buChar char="l"/>
            </a:pPr>
            <a:r>
              <a:rPr lang="zh-CN" altLang="en-US" sz="2400">
                <a:solidFill>
                  <a:srgbClr val="000000"/>
                </a:solidFill>
                <a:ea typeface="楷体_GB2312" panose="02010609030101010101" pitchFamily="49" charset="-122"/>
                <a:sym typeface="+mn-ea"/>
              </a:rPr>
              <a:t>配货决策：</a:t>
            </a:r>
            <a:r>
              <a:rPr lang="zh-CN" altLang="en-US" sz="2400">
                <a:solidFill>
                  <a:srgbClr val="000000"/>
                </a:solidFill>
                <a:ea typeface="楷体_GB2312" panose="02010609030101010101" pitchFamily="49" charset="-122"/>
                <a:sym typeface="+mn-ea"/>
              </a:rPr>
              <a:t>独家配货、专深配货、广泛配货、杂乱配货</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供应商组合决策</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供货条件决策</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48341" y="2413337"/>
            <a:ext cx="3258820" cy="101473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04</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5793981" y="3563375"/>
            <a:ext cx="23164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政府购买行为</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buClrTx/>
              <a:buSzTx/>
              <a:buFontTx/>
            </a:pPr>
            <a:r>
              <a:rPr lang="en-US" altLang="zh-CN" dirty="0">
                <a:sym typeface="+mn-ea"/>
              </a:rPr>
              <a:t>政府采购的基本概念与原则</a:t>
            </a:r>
            <a:endParaRPr lang="en-US" altLang="zh-CN" dirty="0"/>
          </a:p>
        </p:txBody>
      </p:sp>
      <p:sp>
        <p:nvSpPr>
          <p:cNvPr id="2299" name="Freeform 17"/>
          <p:cNvSpPr/>
          <p:nvPr/>
        </p:nvSpPr>
        <p:spPr>
          <a:xfrm flipH="1">
            <a:off x="6668135" y="1621155"/>
            <a:ext cx="2992438" cy="1806575"/>
          </a:xfrm>
          <a:noFill/>
          <a:ln w="22225" cap="flat" cmpd="sng">
            <a:solidFill>
              <a:srgbClr val="336699"/>
            </a:solidFill>
            <a:prstDash val="solid"/>
            <a:round/>
            <a:headEnd type="none" w="med" len="med"/>
            <a:tailEnd type="none" w="med" len="med"/>
          </a:ln>
        </p:spPr>
        <p:txBody>
          <a:bodyPr/>
          <a:p>
            <a:endParaRPr lang="zh-CN" altLang="en-US"/>
          </a:p>
        </p:txBody>
      </p:sp>
      <p:sp>
        <p:nvSpPr>
          <p:cNvPr id="2300" name="Text Box 18"/>
          <p:cNvSpPr/>
          <p:nvPr/>
        </p:nvSpPr>
        <p:spPr>
          <a:xfrm>
            <a:off x="2707323" y="1765618"/>
            <a:ext cx="1871662" cy="1406525"/>
          </a:xfrm>
          <a:prstGeom prst="rect">
            <a:avLst/>
          </a:prstGeom>
          <a:noFill/>
          <a:ln w="9525">
            <a:noFill/>
          </a:ln>
        </p:spPr>
        <p:txBody>
          <a:bodyPr>
            <a:spAutoFit/>
          </a:bodyPr>
          <a:p>
            <a:pPr>
              <a:lnSpc>
                <a:spcPct val="80000"/>
              </a:lnSpc>
              <a:spcBef>
                <a:spcPct val="20000"/>
              </a:spcBef>
              <a:buClr>
                <a:schemeClr val="accent2"/>
              </a:buClr>
              <a:buSzPct val="100000"/>
              <a:buFont typeface="Wingdings" panose="05000000000000000000" pitchFamily="2" charset="2"/>
            </a:pPr>
            <a:r>
              <a:rPr lang="zh-CN" altLang="en-US" sz="1800" b="0">
                <a:solidFill>
                  <a:srgbClr val="CC3300"/>
                </a:solidFill>
                <a:latin typeface="楷体_GB2312" panose="02010609030101010101" pitchFamily="49" charset="-122"/>
                <a:ea typeface="楷体_GB2312" panose="02010609030101010101" pitchFamily="49" charset="-122"/>
              </a:rPr>
              <a:t>采购人</a:t>
            </a:r>
            <a:r>
              <a:rPr lang="zh-CN" altLang="en-US" sz="1800" b="0">
                <a:solidFill>
                  <a:srgbClr val="000000"/>
                </a:solidFill>
                <a:latin typeface="楷体_GB2312" panose="02010609030101010101" pitchFamily="49" charset="-122"/>
                <a:ea typeface="楷体_GB2312" panose="02010609030101010101" pitchFamily="49" charset="-122"/>
              </a:rPr>
              <a:t>：是指使用财政性资金采购物资或者服务的国家机关、事业单位或者其他社会组织</a:t>
            </a:r>
            <a:endParaRPr lang="zh-CN" altLang="en-US" sz="1800" b="0">
              <a:solidFill>
                <a:srgbClr val="000000"/>
              </a:solidFill>
              <a:latin typeface="楷体_GB2312" panose="02010609030101010101" pitchFamily="49" charset="-122"/>
              <a:ea typeface="楷体_GB2312" panose="02010609030101010101" pitchFamily="49" charset="-122"/>
            </a:endParaRPr>
          </a:p>
        </p:txBody>
      </p:sp>
      <p:sp>
        <p:nvSpPr>
          <p:cNvPr id="2301" name="Text Box 19"/>
          <p:cNvSpPr/>
          <p:nvPr/>
        </p:nvSpPr>
        <p:spPr>
          <a:xfrm>
            <a:off x="7531735" y="1476693"/>
            <a:ext cx="1871663" cy="1406525"/>
          </a:xfrm>
          <a:prstGeom prst="rect">
            <a:avLst/>
          </a:prstGeom>
          <a:noFill/>
          <a:ln w="9525">
            <a:noFill/>
          </a:ln>
        </p:spPr>
        <p:txBody>
          <a:bodyPr>
            <a:spAutoFit/>
          </a:bodyPr>
          <a:p>
            <a:pPr>
              <a:lnSpc>
                <a:spcPct val="80000"/>
              </a:lnSpc>
              <a:spcBef>
                <a:spcPct val="20000"/>
              </a:spcBef>
              <a:buClr>
                <a:schemeClr val="accent2"/>
              </a:buClr>
              <a:buSzPct val="100000"/>
              <a:buFont typeface="Wingdings" panose="05000000000000000000" pitchFamily="2" charset="2"/>
            </a:pPr>
            <a:r>
              <a:rPr lang="zh-CN" altLang="en-US" sz="1800" b="0">
                <a:solidFill>
                  <a:srgbClr val="CC3300"/>
                </a:solidFill>
                <a:latin typeface="楷体_GB2312" panose="02010609030101010101" pitchFamily="49" charset="-122"/>
                <a:ea typeface="楷体_GB2312" panose="02010609030101010101" pitchFamily="49" charset="-122"/>
              </a:rPr>
              <a:t>政府采购机构</a:t>
            </a:r>
            <a:r>
              <a:rPr lang="zh-CN" altLang="en-US" sz="1800" b="0">
                <a:solidFill>
                  <a:srgbClr val="000000"/>
                </a:solidFill>
                <a:latin typeface="楷体_GB2312" panose="02010609030101010101" pitchFamily="49" charset="-122"/>
                <a:ea typeface="楷体_GB2312" panose="02010609030101010101" pitchFamily="49" charset="-122"/>
              </a:rPr>
              <a:t>：是指政府设立的负责本级财政性资金的集中采购和招标组织工作的专门机构 </a:t>
            </a:r>
            <a:endParaRPr lang="zh-CN" altLang="en-US" sz="1800" b="0">
              <a:solidFill>
                <a:srgbClr val="000000"/>
              </a:solidFill>
              <a:latin typeface="楷体_GB2312" panose="02010609030101010101" pitchFamily="49" charset="-122"/>
              <a:ea typeface="楷体_GB2312" panose="02010609030101010101" pitchFamily="49" charset="-122"/>
            </a:endParaRPr>
          </a:p>
        </p:txBody>
      </p:sp>
      <p:sp>
        <p:nvSpPr>
          <p:cNvPr id="2302" name="Text Box 20"/>
          <p:cNvSpPr/>
          <p:nvPr/>
        </p:nvSpPr>
        <p:spPr>
          <a:xfrm>
            <a:off x="2707323" y="4573905"/>
            <a:ext cx="1871662" cy="1187450"/>
          </a:xfrm>
          <a:prstGeom prst="rect">
            <a:avLst/>
          </a:prstGeom>
          <a:noFill/>
          <a:ln w="9525">
            <a:noFill/>
          </a:ln>
        </p:spPr>
        <p:txBody>
          <a:bodyPr>
            <a:spAutoFit/>
          </a:bodyPr>
          <a:p>
            <a:pPr>
              <a:lnSpc>
                <a:spcPct val="80000"/>
              </a:lnSpc>
              <a:spcBef>
                <a:spcPct val="20000"/>
              </a:spcBef>
              <a:buClr>
                <a:schemeClr val="accent2"/>
              </a:buClr>
              <a:buSzPct val="100000"/>
              <a:buFont typeface="Wingdings" panose="05000000000000000000" pitchFamily="2" charset="2"/>
            </a:pPr>
            <a:r>
              <a:rPr lang="zh-CN" altLang="en-US" sz="1800" b="0">
                <a:solidFill>
                  <a:srgbClr val="CC3300"/>
                </a:solidFill>
                <a:latin typeface="楷体_GB2312" panose="02010609030101010101" pitchFamily="49" charset="-122"/>
                <a:ea typeface="楷体_GB2312" panose="02010609030101010101" pitchFamily="49" charset="-122"/>
              </a:rPr>
              <a:t>招标代理机构</a:t>
            </a:r>
            <a:r>
              <a:rPr lang="zh-CN" altLang="en-US" sz="1800" b="0">
                <a:solidFill>
                  <a:srgbClr val="000000"/>
                </a:solidFill>
                <a:latin typeface="楷体_GB2312" panose="02010609030101010101" pitchFamily="49" charset="-122"/>
                <a:ea typeface="楷体_GB2312" panose="02010609030101010101" pitchFamily="49" charset="-122"/>
              </a:rPr>
              <a:t>：是指依法取得招标代理资格，从事招标代理业务的社会中介组织</a:t>
            </a:r>
            <a:endParaRPr lang="zh-CN" altLang="en-US" sz="1800" b="0">
              <a:solidFill>
                <a:srgbClr val="000000"/>
              </a:solidFill>
              <a:latin typeface="楷体_GB2312" panose="02010609030101010101" pitchFamily="49" charset="-122"/>
              <a:ea typeface="楷体_GB2312" panose="02010609030101010101" pitchFamily="49" charset="-122"/>
            </a:endParaRPr>
          </a:p>
        </p:txBody>
      </p:sp>
      <p:sp>
        <p:nvSpPr>
          <p:cNvPr id="2303" name="Text Box 21"/>
          <p:cNvSpPr/>
          <p:nvPr/>
        </p:nvSpPr>
        <p:spPr>
          <a:xfrm>
            <a:off x="7531735" y="4645343"/>
            <a:ext cx="1871663" cy="1187450"/>
          </a:xfrm>
          <a:prstGeom prst="rect">
            <a:avLst/>
          </a:prstGeom>
          <a:noFill/>
          <a:ln w="9525">
            <a:noFill/>
          </a:ln>
        </p:spPr>
        <p:txBody>
          <a:bodyPr>
            <a:spAutoFit/>
          </a:bodyPr>
          <a:p>
            <a:pPr>
              <a:lnSpc>
                <a:spcPct val="80000"/>
              </a:lnSpc>
              <a:spcBef>
                <a:spcPct val="20000"/>
              </a:spcBef>
              <a:buClr>
                <a:schemeClr val="accent2"/>
              </a:buClr>
              <a:buSzPct val="100000"/>
              <a:buFont typeface="Wingdings" panose="05000000000000000000" pitchFamily="2" charset="2"/>
            </a:pPr>
            <a:r>
              <a:rPr lang="zh-CN" altLang="en-US" sz="1800" b="0">
                <a:solidFill>
                  <a:srgbClr val="CC3300"/>
                </a:solidFill>
                <a:latin typeface="楷体_GB2312" panose="02010609030101010101" pitchFamily="49" charset="-122"/>
                <a:ea typeface="楷体_GB2312" panose="02010609030101010101" pitchFamily="49" charset="-122"/>
              </a:rPr>
              <a:t>供应人</a:t>
            </a:r>
            <a:r>
              <a:rPr lang="zh-CN" altLang="en-US" sz="1800" b="0">
                <a:solidFill>
                  <a:srgbClr val="000000"/>
                </a:solidFill>
                <a:latin typeface="楷体_GB2312" panose="02010609030101010101" pitchFamily="49" charset="-122"/>
                <a:ea typeface="楷体_GB2312" panose="02010609030101010101" pitchFamily="49" charset="-122"/>
              </a:rPr>
              <a:t>：是指与采购人可能或者已经签订采购合同的供应商或者承包商</a:t>
            </a:r>
            <a:endParaRPr lang="zh-CN" altLang="en-US" sz="1800" b="0">
              <a:solidFill>
                <a:srgbClr val="000000"/>
              </a:solidFill>
              <a:latin typeface="楷体_GB2312" panose="02010609030101010101" pitchFamily="49" charset="-122"/>
              <a:ea typeface="楷体_GB2312" panose="02010609030101010101" pitchFamily="49" charset="-122"/>
            </a:endParaRPr>
          </a:p>
        </p:txBody>
      </p:sp>
      <p:sp>
        <p:nvSpPr>
          <p:cNvPr id="2304" name="AutoShape 22"/>
          <p:cNvSpPr/>
          <p:nvPr/>
        </p:nvSpPr>
        <p:spPr>
          <a:xfrm>
            <a:off x="4723448" y="2978468"/>
            <a:ext cx="2663825" cy="515937"/>
          </a:xfrm>
          <a:prstGeom prst="roundRect">
            <a:avLst>
              <a:gd name="adj" fmla="val 50000"/>
            </a:avLst>
          </a:prstGeom>
          <a:noFill/>
          <a:ln w="38100" cap="flat" cmpd="sng">
            <a:solidFill>
              <a:srgbClr val="000000"/>
            </a:solidFill>
            <a:prstDash val="solid"/>
            <a:headEnd type="none" w="med" len="med"/>
            <a:tailEnd type="none" w="med" len="med"/>
          </a:ln>
        </p:spPr>
        <p:txBody>
          <a:bodyPr wrap="none" anchor="ctr"/>
          <a:p>
            <a:pPr algn="ctr" eaLnBrk="0" hangingPunct="0"/>
            <a:r>
              <a:rPr lang="zh-CN" altLang="en-US" sz="1800" b="0">
                <a:solidFill>
                  <a:srgbClr val="000000"/>
                </a:solidFill>
                <a:effectLst>
                  <a:outerShdw blurRad="38100" dist="38100" dir="2700000">
                    <a:srgbClr val="C0C0C0"/>
                  </a:outerShdw>
                </a:effectLst>
                <a:latin typeface="Verdana" panose="020B0604030504040204"/>
                <a:ea typeface="宋体" panose="02010600030101010101" pitchFamily="2" charset="-122"/>
              </a:rPr>
              <a:t>公开、公正、公平和效益</a:t>
            </a:r>
            <a:endParaRPr lang="zh-CN" altLang="en-US" sz="1800" b="0">
              <a:solidFill>
                <a:srgbClr val="000000"/>
              </a:solidFill>
              <a:effectLst>
                <a:outerShdw blurRad="38100" dist="38100" dir="2700000">
                  <a:srgbClr val="C0C0C0"/>
                </a:outerShdw>
              </a:effectLst>
              <a:latin typeface="Verdana" panose="020B0604030504040204"/>
              <a:ea typeface="宋体" panose="02010600030101010101" pitchFamily="2" charset="-122"/>
            </a:endParaRPr>
          </a:p>
        </p:txBody>
      </p:sp>
      <p:sp>
        <p:nvSpPr>
          <p:cNvPr id="2305" name="AutoShape 23"/>
          <p:cNvSpPr/>
          <p:nvPr/>
        </p:nvSpPr>
        <p:spPr>
          <a:xfrm>
            <a:off x="5026660" y="3997643"/>
            <a:ext cx="2057400" cy="515937"/>
          </a:xfrm>
          <a:prstGeom prst="roundRect">
            <a:avLst>
              <a:gd name="adj" fmla="val 50000"/>
            </a:avLst>
          </a:prstGeom>
          <a:noFill/>
          <a:ln w="38100" cap="flat" cmpd="sng">
            <a:solidFill>
              <a:srgbClr val="000000"/>
            </a:solidFill>
            <a:prstDash val="solid"/>
            <a:headEnd type="none" w="med" len="med"/>
            <a:tailEnd type="none" w="med" len="med"/>
          </a:ln>
        </p:spPr>
        <p:txBody>
          <a:bodyPr wrap="none" anchor="ctr"/>
          <a:p>
            <a:pPr algn="ctr" eaLnBrk="0" hangingPunct="0"/>
            <a:r>
              <a:rPr lang="zh-CN" altLang="en-US" sz="1800" b="0">
                <a:solidFill>
                  <a:srgbClr val="000000"/>
                </a:solidFill>
                <a:effectLst>
                  <a:outerShdw blurRad="38100" dist="38100" dir="2700000">
                    <a:srgbClr val="C0C0C0"/>
                  </a:outerShdw>
                </a:effectLst>
                <a:ea typeface="宋体" panose="02010600030101010101" pitchFamily="2" charset="-122"/>
              </a:rPr>
              <a:t>计划</a:t>
            </a:r>
            <a:endParaRPr lang="zh-CN" altLang="en-US" sz="1800" b="0">
              <a:solidFill>
                <a:srgbClr val="000000"/>
              </a:solidFill>
              <a:effectLst>
                <a:outerShdw blurRad="38100" dist="38100" dir="2700000">
                  <a:srgbClr val="C0C0C0"/>
                </a:outerShdw>
              </a:effectLst>
              <a:ea typeface="宋体" panose="02010600030101010101" pitchFamily="2" charset="-122"/>
            </a:endParaRPr>
          </a:p>
        </p:txBody>
      </p:sp>
      <p:sp>
        <p:nvSpPr>
          <p:cNvPr id="2306" name="AutoShape 24"/>
          <p:cNvSpPr/>
          <p:nvPr/>
        </p:nvSpPr>
        <p:spPr>
          <a:xfrm>
            <a:off x="5026660" y="3492818"/>
            <a:ext cx="2057400" cy="515937"/>
          </a:xfrm>
          <a:prstGeom prst="roundRect">
            <a:avLst>
              <a:gd name="adj" fmla="val 50000"/>
            </a:avLst>
          </a:prstGeom>
          <a:noFill/>
          <a:ln w="38100" cap="flat" cmpd="sng">
            <a:solidFill>
              <a:srgbClr val="000000"/>
            </a:solidFill>
            <a:prstDash val="solid"/>
            <a:headEnd type="none" w="med" len="med"/>
            <a:tailEnd type="none" w="med" len="med"/>
          </a:ln>
        </p:spPr>
        <p:txBody>
          <a:bodyPr wrap="none" anchor="ctr"/>
          <a:p>
            <a:pPr algn="ctr" eaLnBrk="0" hangingPunct="0"/>
            <a:r>
              <a:rPr lang="zh-CN" altLang="zh-CN" sz="1800" b="0">
                <a:solidFill>
                  <a:srgbClr val="000000"/>
                </a:solidFill>
                <a:effectLst>
                  <a:outerShdw blurRad="38100" dist="38100" dir="2700000">
                    <a:srgbClr val="C0C0C0"/>
                  </a:outerShdw>
                </a:effectLst>
                <a:ea typeface="宋体" panose="02010600030101010101" pitchFamily="2" charset="-122"/>
              </a:rPr>
              <a:t>勤俭节约</a:t>
            </a:r>
            <a:endParaRPr lang="zh-CN" altLang="zh-CN" sz="1800" b="0">
              <a:solidFill>
                <a:srgbClr val="000000"/>
              </a:solidFill>
              <a:effectLst>
                <a:outerShdw blurRad="38100" dist="38100" dir="2700000">
                  <a:srgbClr val="C0C0C0"/>
                </a:outerShdw>
              </a:effectLst>
              <a:ea typeface="宋体" panose="02010600030101010101" pitchFamily="2" charset="-122"/>
            </a:endParaRPr>
          </a:p>
        </p:txBody>
      </p:sp>
      <p:sp>
        <p:nvSpPr>
          <p:cNvPr id="2307" name="Freeform 25"/>
          <p:cNvSpPr/>
          <p:nvPr/>
        </p:nvSpPr>
        <p:spPr>
          <a:xfrm flipV="1">
            <a:off x="2418398" y="4062730"/>
            <a:ext cx="2992437" cy="1806575"/>
          </a:xfrm>
          <a:noFill/>
          <a:ln w="22225" cap="flat" cmpd="sng">
            <a:solidFill>
              <a:srgbClr val="336699"/>
            </a:solidFill>
            <a:prstDash val="solid"/>
            <a:round/>
            <a:headEnd type="none" w="med" len="med"/>
            <a:tailEnd type="none" w="med" len="med"/>
          </a:ln>
        </p:spPr>
        <p:txBody>
          <a:bodyPr/>
          <a:p>
            <a:endParaRPr lang="zh-CN" altLang="en-US"/>
          </a:p>
        </p:txBody>
      </p:sp>
      <p:sp>
        <p:nvSpPr>
          <p:cNvPr id="2308" name="Freeform 26"/>
          <p:cNvSpPr/>
          <p:nvPr/>
        </p:nvSpPr>
        <p:spPr>
          <a:xfrm flipH="1" flipV="1">
            <a:off x="6699885" y="4069080"/>
            <a:ext cx="2992438" cy="1806575"/>
          </a:xfrm>
          <a:noFill/>
          <a:ln w="22225" cap="flat" cmpd="sng">
            <a:solidFill>
              <a:srgbClr val="336699"/>
            </a:solidFill>
            <a:prstDash val="solid"/>
            <a:round/>
            <a:headEnd type="none" w="med" len="med"/>
            <a:tailEnd type="none" w="med" len="med"/>
          </a:ln>
        </p:spPr>
        <p:txBody>
          <a:bodyPr/>
          <a:p>
            <a:endParaRPr lang="zh-CN" altLang="en-US"/>
          </a:p>
        </p:txBody>
      </p:sp>
      <p:sp>
        <p:nvSpPr>
          <p:cNvPr id="2309" name="Freeform 27"/>
          <p:cNvSpPr/>
          <p:nvPr/>
        </p:nvSpPr>
        <p:spPr>
          <a:xfrm>
            <a:off x="2418398" y="1614805"/>
            <a:ext cx="2992437" cy="1806575"/>
          </a:xfrm>
          <a:noFill/>
          <a:ln w="22225" cap="flat" cmpd="sng">
            <a:solidFill>
              <a:srgbClr val="336699"/>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childTnLst>
                                    <p:set>
                                      <p:cBhvr additive="base">
                                        <p:cTn id="6" dur="1" fill="hold">
                                          <p:stCondLst>
                                            <p:cond delay="0"/>
                                          </p:stCondLst>
                                        </p:cTn>
                                        <p:tgtEl>
                                          <p:spTgt spid="2300"/>
                                        </p:tgtEl>
                                        <p:attrNameLst>
                                          <p:attrName>style.visibility</p:attrName>
                                        </p:attrNameLst>
                                      </p:cBhvr>
                                      <p:to>
                                        <p:strVal val="visible"/>
                                      </p:to>
                                    </p:set>
                                    <p:animEffect transition="in" filter="diamond(in)">
                                      <p:cBhvr additive="base">
                                        <p:cTn id="7" dur="2000"/>
                                        <p:tgtEl>
                                          <p:spTgt spid="230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childTnLst>
                                    <p:set>
                                      <p:cBhvr additive="base">
                                        <p:cTn id="11" dur="1" fill="hold">
                                          <p:stCondLst>
                                            <p:cond delay="0"/>
                                          </p:stCondLst>
                                        </p:cTn>
                                        <p:tgtEl>
                                          <p:spTgt spid="2301"/>
                                        </p:tgtEl>
                                        <p:attrNameLst>
                                          <p:attrName>style.visibility</p:attrName>
                                        </p:attrNameLst>
                                      </p:cBhvr>
                                      <p:to>
                                        <p:strVal val="visible"/>
                                      </p:to>
                                    </p:set>
                                    <p:animEffect transition="in" filter="diamond(in)">
                                      <p:cBhvr additive="base">
                                        <p:cTn id="12" dur="2000"/>
                                        <p:tgtEl>
                                          <p:spTgt spid="230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3" nodeType="clickEffect">
                                  <p:childTnLst>
                                    <p:set>
                                      <p:cBhvr additive="base">
                                        <p:cTn id="16" dur="1" fill="hold">
                                          <p:stCondLst>
                                            <p:cond delay="0"/>
                                          </p:stCondLst>
                                        </p:cTn>
                                        <p:tgtEl>
                                          <p:spTgt spid="2303"/>
                                        </p:tgtEl>
                                        <p:attrNameLst>
                                          <p:attrName>style.visibility</p:attrName>
                                        </p:attrNameLst>
                                      </p:cBhvr>
                                      <p:to>
                                        <p:strVal val="visible"/>
                                      </p:to>
                                    </p:set>
                                    <p:animEffect transition="in" filter="diamond(in)">
                                      <p:cBhvr additive="base">
                                        <p:cTn id="17" dur="2000"/>
                                        <p:tgtEl>
                                          <p:spTgt spid="230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2" nodeType="clickEffect">
                                  <p:childTnLst>
                                    <p:set>
                                      <p:cBhvr additive="base">
                                        <p:cTn id="21" dur="1" fill="hold">
                                          <p:stCondLst>
                                            <p:cond delay="0"/>
                                          </p:stCondLst>
                                        </p:cTn>
                                        <p:tgtEl>
                                          <p:spTgt spid="2302"/>
                                        </p:tgtEl>
                                        <p:attrNameLst>
                                          <p:attrName>style.visibility</p:attrName>
                                        </p:attrNameLst>
                                      </p:cBhvr>
                                      <p:to>
                                        <p:strVal val="visible"/>
                                      </p:to>
                                    </p:set>
                                    <p:animEffect transition="in" filter="diamond(in)">
                                      <p:cBhvr additive="base">
                                        <p:cTn id="22" dur="2000"/>
                                        <p:tgtEl>
                                          <p:spTgt spid="2302"/>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grpId="4" nodeType="clickEffect">
                                  <p:childTnLst>
                                    <p:set>
                                      <p:cBhvr additive="base">
                                        <p:cTn id="26" dur="1" fill="hold">
                                          <p:stCondLst>
                                            <p:cond delay="0"/>
                                          </p:stCondLst>
                                        </p:cTn>
                                        <p:tgtEl>
                                          <p:spTgt spid="2304"/>
                                        </p:tgtEl>
                                        <p:attrNameLst>
                                          <p:attrName>style.visibility</p:attrName>
                                        </p:attrNameLst>
                                      </p:cBhvr>
                                      <p:to>
                                        <p:strVal val="visible"/>
                                      </p:to>
                                    </p:set>
                                    <p:animEffect transition="in" filter="wheel(4)">
                                      <p:cBhvr additive="base">
                                        <p:cTn id="27" dur="2000"/>
                                        <p:tgtEl>
                                          <p:spTgt spid="2304"/>
                                        </p:tgtEl>
                                      </p:cBhvr>
                                    </p:animEffect>
                                  </p:childTnLst>
                                </p:cTn>
                              </p:par>
                              <p:par>
                                <p:cTn id="28" presetID="21" presetClass="entr" presetSubtype="4" fill="hold" grpId="6" nodeType="withEffect">
                                  <p:childTnLst>
                                    <p:set>
                                      <p:cBhvr additive="base">
                                        <p:cTn id="29" dur="1" fill="hold">
                                          <p:stCondLst>
                                            <p:cond delay="0"/>
                                          </p:stCondLst>
                                        </p:cTn>
                                        <p:tgtEl>
                                          <p:spTgt spid="2306"/>
                                        </p:tgtEl>
                                        <p:attrNameLst>
                                          <p:attrName>style.visibility</p:attrName>
                                        </p:attrNameLst>
                                      </p:cBhvr>
                                      <p:to>
                                        <p:strVal val="visible"/>
                                      </p:to>
                                    </p:set>
                                    <p:animEffect transition="in" filter="wheel(4)">
                                      <p:cBhvr additive="base">
                                        <p:cTn id="30" dur="2000"/>
                                        <p:tgtEl>
                                          <p:spTgt spid="2306"/>
                                        </p:tgtEl>
                                      </p:cBhvr>
                                    </p:animEffect>
                                  </p:childTnLst>
                                </p:cTn>
                              </p:par>
                              <p:par>
                                <p:cTn id="31" presetID="21" presetClass="entr" presetSubtype="4" fill="hold" grpId="5" nodeType="withEffect">
                                  <p:childTnLst>
                                    <p:set>
                                      <p:cBhvr additive="base">
                                        <p:cTn id="32" dur="1" fill="hold">
                                          <p:stCondLst>
                                            <p:cond delay="0"/>
                                          </p:stCondLst>
                                        </p:cTn>
                                        <p:tgtEl>
                                          <p:spTgt spid="2305"/>
                                        </p:tgtEl>
                                        <p:attrNameLst>
                                          <p:attrName>style.visibility</p:attrName>
                                        </p:attrNameLst>
                                      </p:cBhvr>
                                      <p:to>
                                        <p:strVal val="visible"/>
                                      </p:to>
                                    </p:set>
                                    <p:animEffect transition="in" filter="wheel(4)">
                                      <p:cBhvr additive="base">
                                        <p:cTn id="33" dur="2000"/>
                                        <p:tgtEl>
                                          <p:spTgt spid="2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 grpId="0" animBg="1"/>
      <p:bldP spid="2301" grpId="1" animBg="1"/>
      <p:bldP spid="2302" grpId="2" animBg="1"/>
      <p:bldP spid="2303" grpId="3" animBg="1"/>
      <p:bldP spid="2304" grpId="4" bldLvl="0" animBg="1"/>
      <p:bldP spid="2305" grpId="5" bldLvl="0" animBg="1"/>
      <p:bldP spid="2306" grpId="6"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1" cstate="print">
            <a:extLst>
              <a:ext uri="{28A0092B-C50C-407E-A947-70E740481C1C}">
                <a14:useLocalDpi xmlns:a14="http://schemas.microsoft.com/office/drawing/2010/main" val="0"/>
              </a:ext>
            </a:extLst>
          </a:blip>
          <a:srcRect r="3659" b="53777"/>
          <a:stretch>
            <a:fillRect/>
          </a:stretch>
        </p:blipFill>
        <p:spPr>
          <a:xfrm flipH="1">
            <a:off x="-1" y="4628827"/>
            <a:ext cx="3388627" cy="2229174"/>
          </a:xfrm>
          <a:prstGeom prst="rect">
            <a:avLst/>
          </a:prstGeom>
        </p:spPr>
      </p:pic>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6200000">
            <a:off x="8851126" y="-354830"/>
            <a:ext cx="2986047" cy="3695701"/>
          </a:xfrm>
          <a:prstGeom prst="rect">
            <a:avLst/>
          </a:prstGeom>
        </p:spPr>
      </p:pic>
      <p:sp>
        <p:nvSpPr>
          <p:cNvPr id="10" name="文本框 9"/>
          <p:cNvSpPr txBox="1"/>
          <p:nvPr/>
        </p:nvSpPr>
        <p:spPr>
          <a:xfrm>
            <a:off x="6092190" y="2333625"/>
            <a:ext cx="4563369"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01、</a:t>
            </a:r>
            <a:r>
              <a:rPr lang="en-US" altLang="zh-CN" sz="2400" b="1" noProof="0" dirty="0">
                <a:ln>
                  <a:noFill/>
                </a:ln>
                <a:solidFill>
                  <a:schemeClr val="tx1">
                    <a:lumMod val="65000"/>
                    <a:lumOff val="35000"/>
                  </a:schemeClr>
                </a:solidFill>
                <a:effectLst/>
                <a:uLnTx/>
                <a:uFillTx/>
                <a:latin typeface="Arial" panose="020B0604020202020204"/>
                <a:ea typeface="微软雅黑" panose="020B0503020204020204" pitchFamily="34" charset="-122"/>
                <a:sym typeface="+mn-ea"/>
              </a:rPr>
              <a:t>组织市场</a:t>
            </a:r>
            <a:endPar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sp>
        <p:nvSpPr>
          <p:cNvPr id="13" name="文本框 12"/>
          <p:cNvSpPr txBox="1"/>
          <p:nvPr/>
        </p:nvSpPr>
        <p:spPr>
          <a:xfrm>
            <a:off x="6090920" y="3213735"/>
            <a:ext cx="4564639"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02</a:t>
            </a:r>
            <a:r>
              <a:rPr kumimoji="0" lang="zh-CN" altLang="en-US"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a:t>
            </a:r>
            <a:r>
              <a:rPr lang="en-US" altLang="zh-CN" sz="2400" b="1" noProof="0" dirty="0">
                <a:ln>
                  <a:noFill/>
                </a:ln>
                <a:solidFill>
                  <a:schemeClr val="tx1">
                    <a:lumMod val="65000"/>
                    <a:lumOff val="35000"/>
                  </a:schemeClr>
                </a:solidFill>
                <a:effectLst/>
                <a:uLnTx/>
                <a:uFillTx/>
                <a:latin typeface="Arial" panose="020B0604020202020204"/>
                <a:ea typeface="微软雅黑" panose="020B0503020204020204" pitchFamily="34" charset="-122"/>
                <a:sym typeface="+mn-ea"/>
              </a:rPr>
              <a:t>产业市场购买行为</a:t>
            </a:r>
            <a:endPar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1038735" y="2085993"/>
            <a:ext cx="2416047"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CONTENT</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p:txBody>
      </p:sp>
      <p:cxnSp>
        <p:nvCxnSpPr>
          <p:cNvPr id="22" name="直接连接符 21"/>
          <p:cNvCxnSpPr/>
          <p:nvPr/>
        </p:nvCxnSpPr>
        <p:spPr>
          <a:xfrm>
            <a:off x="1770504" y="2855105"/>
            <a:ext cx="933456" cy="0"/>
          </a:xfrm>
          <a:prstGeom prst="line">
            <a:avLst/>
          </a:prstGeom>
          <a:ln w="28575" cap="rnd">
            <a:gradFill flip="none" rotWithShape="1">
              <a:gsLst>
                <a:gs pos="0">
                  <a:schemeClr val="bg1">
                    <a:lumMod val="75000"/>
                  </a:schemeClr>
                </a:gs>
                <a:gs pos="100000">
                  <a:schemeClr val="bg1">
                    <a:lumMod val="8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5179639" y="2242978"/>
            <a:ext cx="603732" cy="603732"/>
            <a:chOff x="2012506" y="3677132"/>
            <a:chExt cx="1028700" cy="1028700"/>
          </a:xfrm>
        </p:grpSpPr>
        <p:sp>
          <p:nvSpPr>
            <p:cNvPr id="24" name="椭圆 23"/>
            <p:cNvSpPr/>
            <p:nvPr/>
          </p:nvSpPr>
          <p:spPr>
            <a:xfrm>
              <a:off x="2012506"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400"/>
            </a:p>
          </p:txBody>
        </p:sp>
        <p:sp>
          <p:nvSpPr>
            <p:cNvPr id="25"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2400"/>
            </a:p>
          </p:txBody>
        </p:sp>
      </p:grpSp>
      <p:grpSp>
        <p:nvGrpSpPr>
          <p:cNvPr id="26" name="组合 25"/>
          <p:cNvGrpSpPr/>
          <p:nvPr/>
        </p:nvGrpSpPr>
        <p:grpSpPr>
          <a:xfrm>
            <a:off x="5179639" y="3111658"/>
            <a:ext cx="603732" cy="603732"/>
            <a:chOff x="4391935" y="3677132"/>
            <a:chExt cx="1028700" cy="1028700"/>
          </a:xfrm>
        </p:grpSpPr>
        <p:sp>
          <p:nvSpPr>
            <p:cNvPr id="27" name="椭圆 26"/>
            <p:cNvSpPr/>
            <p:nvPr/>
          </p:nvSpPr>
          <p:spPr>
            <a:xfrm>
              <a:off x="4391935" y="3677132"/>
              <a:ext cx="1028700" cy="1028700"/>
            </a:xfrm>
            <a:prstGeom prst="ellipse">
              <a:avLst/>
            </a:prstGeom>
            <a:solidFill>
              <a:schemeClr val="accent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400"/>
            </a:p>
          </p:txBody>
        </p:sp>
        <p:sp>
          <p:nvSpPr>
            <p:cNvPr id="28" name="椭圆 41"/>
            <p:cNvSpPr/>
            <p:nvPr/>
          </p:nvSpPr>
          <p:spPr>
            <a:xfrm>
              <a:off x="4736054" y="3959051"/>
              <a:ext cx="340461" cy="464862"/>
            </a:xfrm>
            <a:custGeom>
              <a:avLst/>
              <a:gdLst>
                <a:gd name="T0" fmla="*/ 186 w 188"/>
                <a:gd name="T1" fmla="*/ 107 h 257"/>
                <a:gd name="T2" fmla="*/ 179 w 188"/>
                <a:gd name="T3" fmla="*/ 102 h 257"/>
                <a:gd name="T4" fmla="*/ 112 w 188"/>
                <a:gd name="T5" fmla="*/ 102 h 257"/>
                <a:gd name="T6" fmla="*/ 144 w 188"/>
                <a:gd name="T7" fmla="*/ 12 h 257"/>
                <a:gd name="T8" fmla="*/ 141 w 188"/>
                <a:gd name="T9" fmla="*/ 2 h 257"/>
                <a:gd name="T10" fmla="*/ 131 w 188"/>
                <a:gd name="T11" fmla="*/ 4 h 257"/>
                <a:gd name="T12" fmla="*/ 3 w 188"/>
                <a:gd name="T13" fmla="*/ 142 h 257"/>
                <a:gd name="T14" fmla="*/ 2 w 188"/>
                <a:gd name="T15" fmla="*/ 151 h 257"/>
                <a:gd name="T16" fmla="*/ 9 w 188"/>
                <a:gd name="T17" fmla="*/ 156 h 257"/>
                <a:gd name="T18" fmla="*/ 52 w 188"/>
                <a:gd name="T19" fmla="*/ 156 h 257"/>
                <a:gd name="T20" fmla="*/ 61 w 188"/>
                <a:gd name="T21" fmla="*/ 148 h 257"/>
                <a:gd name="T22" fmla="*/ 52 w 188"/>
                <a:gd name="T23" fmla="*/ 140 h 257"/>
                <a:gd name="T24" fmla="*/ 27 w 188"/>
                <a:gd name="T25" fmla="*/ 140 h 257"/>
                <a:gd name="T26" fmla="*/ 116 w 188"/>
                <a:gd name="T27" fmla="*/ 44 h 257"/>
                <a:gd name="T28" fmla="*/ 93 w 188"/>
                <a:gd name="T29" fmla="*/ 108 h 257"/>
                <a:gd name="T30" fmla="*/ 94 w 188"/>
                <a:gd name="T31" fmla="*/ 115 h 257"/>
                <a:gd name="T32" fmla="*/ 101 w 188"/>
                <a:gd name="T33" fmla="*/ 118 h 257"/>
                <a:gd name="T34" fmla="*/ 161 w 188"/>
                <a:gd name="T35" fmla="*/ 118 h 257"/>
                <a:gd name="T36" fmla="*/ 72 w 188"/>
                <a:gd name="T37" fmla="*/ 214 h 257"/>
                <a:gd name="T38" fmla="*/ 95 w 188"/>
                <a:gd name="T39" fmla="*/ 150 h 257"/>
                <a:gd name="T40" fmla="*/ 94 w 188"/>
                <a:gd name="T41" fmla="*/ 143 h 257"/>
                <a:gd name="T42" fmla="*/ 87 w 188"/>
                <a:gd name="T43" fmla="*/ 140 h 257"/>
                <a:gd name="T44" fmla="*/ 87 w 188"/>
                <a:gd name="T45" fmla="*/ 140 h 257"/>
                <a:gd name="T46" fmla="*/ 80 w 188"/>
                <a:gd name="T47" fmla="*/ 146 h 257"/>
                <a:gd name="T48" fmla="*/ 44 w 188"/>
                <a:gd name="T49" fmla="*/ 246 h 257"/>
                <a:gd name="T50" fmla="*/ 47 w 188"/>
                <a:gd name="T51" fmla="*/ 256 h 257"/>
                <a:gd name="T52" fmla="*/ 51 w 188"/>
                <a:gd name="T53" fmla="*/ 257 h 257"/>
                <a:gd name="T54" fmla="*/ 57 w 188"/>
                <a:gd name="T55" fmla="*/ 254 h 257"/>
                <a:gd name="T56" fmla="*/ 185 w 188"/>
                <a:gd name="T57" fmla="*/ 116 h 257"/>
                <a:gd name="T58" fmla="*/ 186 w 188"/>
                <a:gd name="T59" fmla="*/ 10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257">
                  <a:moveTo>
                    <a:pt x="186" y="107"/>
                  </a:moveTo>
                  <a:cubicBezTo>
                    <a:pt x="185" y="104"/>
                    <a:pt x="182" y="102"/>
                    <a:pt x="179" y="102"/>
                  </a:cubicBezTo>
                  <a:cubicBezTo>
                    <a:pt x="112" y="102"/>
                    <a:pt x="112" y="102"/>
                    <a:pt x="112" y="102"/>
                  </a:cubicBezTo>
                  <a:cubicBezTo>
                    <a:pt x="144" y="12"/>
                    <a:pt x="144" y="12"/>
                    <a:pt x="144" y="12"/>
                  </a:cubicBezTo>
                  <a:cubicBezTo>
                    <a:pt x="146" y="8"/>
                    <a:pt x="144" y="4"/>
                    <a:pt x="141" y="2"/>
                  </a:cubicBezTo>
                  <a:cubicBezTo>
                    <a:pt x="138" y="0"/>
                    <a:pt x="133" y="1"/>
                    <a:pt x="131" y="4"/>
                  </a:cubicBezTo>
                  <a:cubicBezTo>
                    <a:pt x="3" y="142"/>
                    <a:pt x="3" y="142"/>
                    <a:pt x="3" y="142"/>
                  </a:cubicBezTo>
                  <a:cubicBezTo>
                    <a:pt x="1" y="145"/>
                    <a:pt x="0" y="148"/>
                    <a:pt x="2" y="151"/>
                  </a:cubicBezTo>
                  <a:cubicBezTo>
                    <a:pt x="3" y="154"/>
                    <a:pt x="6" y="156"/>
                    <a:pt x="9" y="156"/>
                  </a:cubicBezTo>
                  <a:cubicBezTo>
                    <a:pt x="52" y="156"/>
                    <a:pt x="52" y="156"/>
                    <a:pt x="52" y="156"/>
                  </a:cubicBezTo>
                  <a:cubicBezTo>
                    <a:pt x="57" y="156"/>
                    <a:pt x="61" y="152"/>
                    <a:pt x="61" y="148"/>
                  </a:cubicBezTo>
                  <a:cubicBezTo>
                    <a:pt x="61" y="143"/>
                    <a:pt x="57" y="140"/>
                    <a:pt x="52" y="140"/>
                  </a:cubicBezTo>
                  <a:cubicBezTo>
                    <a:pt x="27" y="140"/>
                    <a:pt x="27" y="140"/>
                    <a:pt x="27" y="140"/>
                  </a:cubicBezTo>
                  <a:cubicBezTo>
                    <a:pt x="116" y="44"/>
                    <a:pt x="116" y="44"/>
                    <a:pt x="116" y="44"/>
                  </a:cubicBezTo>
                  <a:cubicBezTo>
                    <a:pt x="93" y="108"/>
                    <a:pt x="93" y="108"/>
                    <a:pt x="93" y="108"/>
                  </a:cubicBezTo>
                  <a:cubicBezTo>
                    <a:pt x="92" y="110"/>
                    <a:pt x="93" y="113"/>
                    <a:pt x="94" y="115"/>
                  </a:cubicBezTo>
                  <a:cubicBezTo>
                    <a:pt x="96" y="117"/>
                    <a:pt x="98" y="118"/>
                    <a:pt x="101" y="118"/>
                  </a:cubicBezTo>
                  <a:cubicBezTo>
                    <a:pt x="161" y="118"/>
                    <a:pt x="161" y="118"/>
                    <a:pt x="161" y="118"/>
                  </a:cubicBezTo>
                  <a:cubicBezTo>
                    <a:pt x="72" y="214"/>
                    <a:pt x="72" y="214"/>
                    <a:pt x="72" y="214"/>
                  </a:cubicBezTo>
                  <a:cubicBezTo>
                    <a:pt x="95" y="150"/>
                    <a:pt x="95" y="150"/>
                    <a:pt x="95" y="150"/>
                  </a:cubicBezTo>
                  <a:cubicBezTo>
                    <a:pt x="96" y="148"/>
                    <a:pt x="95" y="145"/>
                    <a:pt x="94" y="143"/>
                  </a:cubicBezTo>
                  <a:cubicBezTo>
                    <a:pt x="92" y="141"/>
                    <a:pt x="90" y="140"/>
                    <a:pt x="87" y="140"/>
                  </a:cubicBezTo>
                  <a:cubicBezTo>
                    <a:pt x="87" y="140"/>
                    <a:pt x="87" y="140"/>
                    <a:pt x="87" y="140"/>
                  </a:cubicBezTo>
                  <a:cubicBezTo>
                    <a:pt x="84" y="140"/>
                    <a:pt x="80" y="142"/>
                    <a:pt x="80" y="146"/>
                  </a:cubicBezTo>
                  <a:cubicBezTo>
                    <a:pt x="44" y="246"/>
                    <a:pt x="44" y="246"/>
                    <a:pt x="44" y="246"/>
                  </a:cubicBezTo>
                  <a:cubicBezTo>
                    <a:pt x="42" y="250"/>
                    <a:pt x="44" y="254"/>
                    <a:pt x="47" y="256"/>
                  </a:cubicBezTo>
                  <a:cubicBezTo>
                    <a:pt x="48" y="257"/>
                    <a:pt x="50" y="257"/>
                    <a:pt x="51" y="257"/>
                  </a:cubicBezTo>
                  <a:cubicBezTo>
                    <a:pt x="53" y="257"/>
                    <a:pt x="56" y="256"/>
                    <a:pt x="57" y="254"/>
                  </a:cubicBezTo>
                  <a:cubicBezTo>
                    <a:pt x="185" y="116"/>
                    <a:pt x="185" y="116"/>
                    <a:pt x="185" y="116"/>
                  </a:cubicBezTo>
                  <a:cubicBezTo>
                    <a:pt x="187" y="113"/>
                    <a:pt x="188" y="110"/>
                    <a:pt x="186" y="10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2400"/>
            </a:p>
          </p:txBody>
        </p:sp>
      </p:grpSp>
      <p:sp>
        <p:nvSpPr>
          <p:cNvPr id="3" name="文本框 2"/>
          <p:cNvSpPr txBox="1"/>
          <p:nvPr/>
        </p:nvSpPr>
        <p:spPr>
          <a:xfrm>
            <a:off x="6103620" y="4074160"/>
            <a:ext cx="4382135"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03、</a:t>
            </a:r>
            <a:r>
              <a:rPr lang="en-US" altLang="zh-CN" sz="2400" b="1" noProof="0" dirty="0">
                <a:ln>
                  <a:noFill/>
                </a:ln>
                <a:solidFill>
                  <a:schemeClr val="tx1">
                    <a:lumMod val="65000"/>
                    <a:lumOff val="35000"/>
                  </a:schemeClr>
                </a:solidFill>
                <a:effectLst/>
                <a:uLnTx/>
                <a:uFillTx/>
                <a:latin typeface="Arial" panose="020B0604020202020204"/>
                <a:ea typeface="微软雅黑" panose="020B0503020204020204" pitchFamily="34" charset="-122"/>
                <a:sym typeface="+mn-ea"/>
              </a:rPr>
              <a:t>中间商购买行为</a:t>
            </a:r>
            <a:endPar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grpSp>
        <p:nvGrpSpPr>
          <p:cNvPr id="29" name="组合 28"/>
          <p:cNvGrpSpPr/>
          <p:nvPr/>
        </p:nvGrpSpPr>
        <p:grpSpPr>
          <a:xfrm>
            <a:off x="5179639" y="3918623"/>
            <a:ext cx="603732" cy="603732"/>
            <a:chOff x="6771364" y="3677132"/>
            <a:chExt cx="1028700" cy="1028700"/>
          </a:xfrm>
        </p:grpSpPr>
        <p:sp>
          <p:nvSpPr>
            <p:cNvPr id="30" name="椭圆 29"/>
            <p:cNvSpPr/>
            <p:nvPr/>
          </p:nvSpPr>
          <p:spPr>
            <a:xfrm>
              <a:off x="6771364"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黑体" panose="02010609060101010101" pitchFamily="2" charset="-122"/>
                <a:ea typeface="黑体" panose="02010609060101010101" pitchFamily="2" charset="-122"/>
              </a:endParaRPr>
            </a:p>
          </p:txBody>
        </p:sp>
        <p:sp>
          <p:nvSpPr>
            <p:cNvPr id="31" name="椭圆 42"/>
            <p:cNvSpPr/>
            <p:nvPr/>
          </p:nvSpPr>
          <p:spPr>
            <a:xfrm>
              <a:off x="7053283" y="3960143"/>
              <a:ext cx="464862" cy="462679"/>
            </a:xfrm>
            <a:custGeom>
              <a:avLst/>
              <a:gdLst>
                <a:gd name="connsiteX0" fmla="*/ 250088 w 338138"/>
                <a:gd name="connsiteY0" fmla="*/ 252413 h 336550"/>
                <a:gd name="connsiteX1" fmla="*/ 217488 w 338138"/>
                <a:gd name="connsiteY1" fmla="*/ 307976 h 336550"/>
                <a:gd name="connsiteX2" fmla="*/ 290513 w 338138"/>
                <a:gd name="connsiteY2" fmla="*/ 252413 h 336550"/>
                <a:gd name="connsiteX3" fmla="*/ 250088 w 338138"/>
                <a:gd name="connsiteY3" fmla="*/ 252413 h 336550"/>
                <a:gd name="connsiteX4" fmla="*/ 179388 w 338138"/>
                <a:gd name="connsiteY4" fmla="*/ 252413 h 336550"/>
                <a:gd name="connsiteX5" fmla="*/ 179388 w 338138"/>
                <a:gd name="connsiteY5" fmla="*/ 312738 h 336550"/>
                <a:gd name="connsiteX6" fmla="*/ 184679 w 338138"/>
                <a:gd name="connsiteY6" fmla="*/ 308804 h 336550"/>
                <a:gd name="connsiteX7" fmla="*/ 208492 w 338138"/>
                <a:gd name="connsiteY7" fmla="*/ 283887 h 336550"/>
                <a:gd name="connsiteX8" fmla="*/ 227013 w 338138"/>
                <a:gd name="connsiteY8" fmla="*/ 252413 h 336550"/>
                <a:gd name="connsiteX9" fmla="*/ 179388 w 338138"/>
                <a:gd name="connsiteY9" fmla="*/ 252413 h 336550"/>
                <a:gd name="connsiteX10" fmla="*/ 112713 w 338138"/>
                <a:gd name="connsiteY10" fmla="*/ 252413 h 336550"/>
                <a:gd name="connsiteX11" fmla="*/ 158751 w 338138"/>
                <a:gd name="connsiteY11" fmla="*/ 312738 h 336550"/>
                <a:gd name="connsiteX12" fmla="*/ 158751 w 338138"/>
                <a:gd name="connsiteY12" fmla="*/ 252413 h 336550"/>
                <a:gd name="connsiteX13" fmla="*/ 112713 w 338138"/>
                <a:gd name="connsiteY13" fmla="*/ 252413 h 336550"/>
                <a:gd name="connsiteX14" fmla="*/ 47625 w 338138"/>
                <a:gd name="connsiteY14" fmla="*/ 252413 h 336550"/>
                <a:gd name="connsiteX15" fmla="*/ 122238 w 338138"/>
                <a:gd name="connsiteY15" fmla="*/ 307976 h 336550"/>
                <a:gd name="connsiteX16" fmla="*/ 88928 w 338138"/>
                <a:gd name="connsiteY16" fmla="*/ 252413 h 336550"/>
                <a:gd name="connsiteX17" fmla="*/ 47625 w 338138"/>
                <a:gd name="connsiteY17" fmla="*/ 252413 h 336550"/>
                <a:gd name="connsiteX18" fmla="*/ 263664 w 338138"/>
                <a:gd name="connsiteY18" fmla="*/ 179388 h 336550"/>
                <a:gd name="connsiteX19" fmla="*/ 255588 w 338138"/>
                <a:gd name="connsiteY19" fmla="*/ 231776 h 336550"/>
                <a:gd name="connsiteX20" fmla="*/ 302696 w 338138"/>
                <a:gd name="connsiteY20" fmla="*/ 231776 h 336550"/>
                <a:gd name="connsiteX21" fmla="*/ 317501 w 338138"/>
                <a:gd name="connsiteY21" fmla="*/ 179388 h 336550"/>
                <a:gd name="connsiteX22" fmla="*/ 263664 w 338138"/>
                <a:gd name="connsiteY22" fmla="*/ 179388 h 336550"/>
                <a:gd name="connsiteX23" fmla="*/ 179388 w 338138"/>
                <a:gd name="connsiteY23" fmla="*/ 179388 h 336550"/>
                <a:gd name="connsiteX24" fmla="*/ 179388 w 338138"/>
                <a:gd name="connsiteY24" fmla="*/ 231776 h 336550"/>
                <a:gd name="connsiteX25" fmla="*/ 233627 w 338138"/>
                <a:gd name="connsiteY25" fmla="*/ 231776 h 336550"/>
                <a:gd name="connsiteX26" fmla="*/ 242888 w 338138"/>
                <a:gd name="connsiteY26" fmla="*/ 179388 h 336550"/>
                <a:gd name="connsiteX27" fmla="*/ 179388 w 338138"/>
                <a:gd name="connsiteY27" fmla="*/ 179388 h 336550"/>
                <a:gd name="connsiteX28" fmla="*/ 95250 w 338138"/>
                <a:gd name="connsiteY28" fmla="*/ 179388 h 336550"/>
                <a:gd name="connsiteX29" fmla="*/ 104510 w 338138"/>
                <a:gd name="connsiteY29" fmla="*/ 231776 h 336550"/>
                <a:gd name="connsiteX30" fmla="*/ 158750 w 338138"/>
                <a:gd name="connsiteY30" fmla="*/ 231776 h 336550"/>
                <a:gd name="connsiteX31" fmla="*/ 158750 w 338138"/>
                <a:gd name="connsiteY31" fmla="*/ 179388 h 336550"/>
                <a:gd name="connsiteX32" fmla="*/ 95250 w 338138"/>
                <a:gd name="connsiteY32" fmla="*/ 179388 h 336550"/>
                <a:gd name="connsiteX33" fmla="*/ 22225 w 338138"/>
                <a:gd name="connsiteY33" fmla="*/ 179388 h 336550"/>
                <a:gd name="connsiteX34" fmla="*/ 36650 w 338138"/>
                <a:gd name="connsiteY34" fmla="*/ 231776 h 336550"/>
                <a:gd name="connsiteX35" fmla="*/ 82550 w 338138"/>
                <a:gd name="connsiteY35" fmla="*/ 231776 h 336550"/>
                <a:gd name="connsiteX36" fmla="*/ 74681 w 338138"/>
                <a:gd name="connsiteY36" fmla="*/ 179388 h 336550"/>
                <a:gd name="connsiteX37" fmla="*/ 22225 w 338138"/>
                <a:gd name="connsiteY37" fmla="*/ 179388 h 336550"/>
                <a:gd name="connsiteX38" fmla="*/ 255588 w 338138"/>
                <a:gd name="connsiteY38" fmla="*/ 104775 h 336550"/>
                <a:gd name="connsiteX39" fmla="*/ 263664 w 338138"/>
                <a:gd name="connsiteY39" fmla="*/ 158750 h 336550"/>
                <a:gd name="connsiteX40" fmla="*/ 317501 w 338138"/>
                <a:gd name="connsiteY40" fmla="*/ 158750 h 336550"/>
                <a:gd name="connsiteX41" fmla="*/ 302696 w 338138"/>
                <a:gd name="connsiteY41" fmla="*/ 104775 h 336550"/>
                <a:gd name="connsiteX42" fmla="*/ 255588 w 338138"/>
                <a:gd name="connsiteY42" fmla="*/ 104775 h 336550"/>
                <a:gd name="connsiteX43" fmla="*/ 179388 w 338138"/>
                <a:gd name="connsiteY43" fmla="*/ 104775 h 336550"/>
                <a:gd name="connsiteX44" fmla="*/ 179388 w 338138"/>
                <a:gd name="connsiteY44" fmla="*/ 158750 h 336550"/>
                <a:gd name="connsiteX45" fmla="*/ 242888 w 338138"/>
                <a:gd name="connsiteY45" fmla="*/ 158750 h 336550"/>
                <a:gd name="connsiteX46" fmla="*/ 233627 w 338138"/>
                <a:gd name="connsiteY46" fmla="*/ 104775 h 336550"/>
                <a:gd name="connsiteX47" fmla="*/ 179388 w 338138"/>
                <a:gd name="connsiteY47" fmla="*/ 104775 h 336550"/>
                <a:gd name="connsiteX48" fmla="*/ 104510 w 338138"/>
                <a:gd name="connsiteY48" fmla="*/ 104775 h 336550"/>
                <a:gd name="connsiteX49" fmla="*/ 95250 w 338138"/>
                <a:gd name="connsiteY49" fmla="*/ 158750 h 336550"/>
                <a:gd name="connsiteX50" fmla="*/ 158750 w 338138"/>
                <a:gd name="connsiteY50" fmla="*/ 158750 h 336550"/>
                <a:gd name="connsiteX51" fmla="*/ 158750 w 338138"/>
                <a:gd name="connsiteY51" fmla="*/ 104775 h 336550"/>
                <a:gd name="connsiteX52" fmla="*/ 104510 w 338138"/>
                <a:gd name="connsiteY52" fmla="*/ 104775 h 336550"/>
                <a:gd name="connsiteX53" fmla="*/ 36650 w 338138"/>
                <a:gd name="connsiteY53" fmla="*/ 104775 h 336550"/>
                <a:gd name="connsiteX54" fmla="*/ 22225 w 338138"/>
                <a:gd name="connsiteY54" fmla="*/ 158750 h 336550"/>
                <a:gd name="connsiteX55" fmla="*/ 74681 w 338138"/>
                <a:gd name="connsiteY55" fmla="*/ 158750 h 336550"/>
                <a:gd name="connsiteX56" fmla="*/ 82550 w 338138"/>
                <a:gd name="connsiteY56" fmla="*/ 104775 h 336550"/>
                <a:gd name="connsiteX57" fmla="*/ 36650 w 338138"/>
                <a:gd name="connsiteY57" fmla="*/ 104775 h 336550"/>
                <a:gd name="connsiteX58" fmla="*/ 217488 w 338138"/>
                <a:gd name="connsiteY58" fmla="*/ 28575 h 336550"/>
                <a:gd name="connsiteX59" fmla="*/ 250088 w 338138"/>
                <a:gd name="connsiteY59" fmla="*/ 84138 h 336550"/>
                <a:gd name="connsiteX60" fmla="*/ 290513 w 338138"/>
                <a:gd name="connsiteY60" fmla="*/ 84138 h 336550"/>
                <a:gd name="connsiteX61" fmla="*/ 217488 w 338138"/>
                <a:gd name="connsiteY61" fmla="*/ 28575 h 336550"/>
                <a:gd name="connsiteX62" fmla="*/ 122238 w 338138"/>
                <a:gd name="connsiteY62" fmla="*/ 28575 h 336550"/>
                <a:gd name="connsiteX63" fmla="*/ 47625 w 338138"/>
                <a:gd name="connsiteY63" fmla="*/ 84138 h 336550"/>
                <a:gd name="connsiteX64" fmla="*/ 88928 w 338138"/>
                <a:gd name="connsiteY64" fmla="*/ 84138 h 336550"/>
                <a:gd name="connsiteX65" fmla="*/ 122238 w 338138"/>
                <a:gd name="connsiteY65" fmla="*/ 28575 h 336550"/>
                <a:gd name="connsiteX66" fmla="*/ 179388 w 338138"/>
                <a:gd name="connsiteY66" fmla="*/ 23813 h 336550"/>
                <a:gd name="connsiteX67" fmla="*/ 179388 w 338138"/>
                <a:gd name="connsiteY67" fmla="*/ 84138 h 336550"/>
                <a:gd name="connsiteX68" fmla="*/ 225426 w 338138"/>
                <a:gd name="connsiteY68" fmla="*/ 84138 h 336550"/>
                <a:gd name="connsiteX69" fmla="*/ 179388 w 338138"/>
                <a:gd name="connsiteY69" fmla="*/ 23813 h 336550"/>
                <a:gd name="connsiteX70" fmla="*/ 158750 w 338138"/>
                <a:gd name="connsiteY70" fmla="*/ 23813 h 336550"/>
                <a:gd name="connsiteX71" fmla="*/ 153458 w 338138"/>
                <a:gd name="connsiteY71" fmla="*/ 27747 h 336550"/>
                <a:gd name="connsiteX72" fmla="*/ 129646 w 338138"/>
                <a:gd name="connsiteY72" fmla="*/ 52664 h 336550"/>
                <a:gd name="connsiteX73" fmla="*/ 111125 w 338138"/>
                <a:gd name="connsiteY73" fmla="*/ 84138 h 336550"/>
                <a:gd name="connsiteX74" fmla="*/ 158750 w 338138"/>
                <a:gd name="connsiteY74" fmla="*/ 84138 h 336550"/>
                <a:gd name="connsiteX75" fmla="*/ 169069 w 338138"/>
                <a:gd name="connsiteY75" fmla="*/ 0 h 336550"/>
                <a:gd name="connsiteX76" fmla="*/ 338138 w 338138"/>
                <a:gd name="connsiteY76" fmla="*/ 168275 h 336550"/>
                <a:gd name="connsiteX77" fmla="*/ 169069 w 338138"/>
                <a:gd name="connsiteY77" fmla="*/ 336550 h 336550"/>
                <a:gd name="connsiteX78" fmla="*/ 0 w 338138"/>
                <a:gd name="connsiteY78" fmla="*/ 168275 h 336550"/>
                <a:gd name="connsiteX79" fmla="*/ 169069 w 338138"/>
                <a:gd name="connsiteY7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36550">
                  <a:moveTo>
                    <a:pt x="250088" y="252413"/>
                  </a:moveTo>
                  <a:cubicBezTo>
                    <a:pt x="240960" y="276226"/>
                    <a:pt x="227920" y="294747"/>
                    <a:pt x="217488" y="307976"/>
                  </a:cubicBezTo>
                  <a:cubicBezTo>
                    <a:pt x="247480" y="297393"/>
                    <a:pt x="272257" y="277549"/>
                    <a:pt x="290513" y="252413"/>
                  </a:cubicBezTo>
                  <a:cubicBezTo>
                    <a:pt x="290513" y="252413"/>
                    <a:pt x="290513" y="252413"/>
                    <a:pt x="250088" y="252413"/>
                  </a:cubicBezTo>
                  <a:close/>
                  <a:moveTo>
                    <a:pt x="179388" y="252413"/>
                  </a:moveTo>
                  <a:cubicBezTo>
                    <a:pt x="179388" y="252413"/>
                    <a:pt x="179388" y="252413"/>
                    <a:pt x="179388" y="312738"/>
                  </a:cubicBezTo>
                  <a:cubicBezTo>
                    <a:pt x="180711" y="312738"/>
                    <a:pt x="182034" y="311427"/>
                    <a:pt x="184679" y="308804"/>
                  </a:cubicBezTo>
                  <a:cubicBezTo>
                    <a:pt x="189971" y="303558"/>
                    <a:pt x="199232" y="295690"/>
                    <a:pt x="208492" y="283887"/>
                  </a:cubicBezTo>
                  <a:cubicBezTo>
                    <a:pt x="213784" y="276019"/>
                    <a:pt x="220398" y="265527"/>
                    <a:pt x="227013" y="252413"/>
                  </a:cubicBezTo>
                  <a:cubicBezTo>
                    <a:pt x="227013" y="252413"/>
                    <a:pt x="227013" y="252413"/>
                    <a:pt x="179388" y="252413"/>
                  </a:cubicBezTo>
                  <a:close/>
                  <a:moveTo>
                    <a:pt x="112713" y="252413"/>
                  </a:moveTo>
                  <a:cubicBezTo>
                    <a:pt x="127182" y="286510"/>
                    <a:pt x="148228" y="306181"/>
                    <a:pt x="158751" y="312738"/>
                  </a:cubicBezTo>
                  <a:lnTo>
                    <a:pt x="158751" y="252413"/>
                  </a:lnTo>
                  <a:cubicBezTo>
                    <a:pt x="158751" y="252413"/>
                    <a:pt x="158751" y="252413"/>
                    <a:pt x="112713" y="252413"/>
                  </a:cubicBezTo>
                  <a:close/>
                  <a:moveTo>
                    <a:pt x="47625" y="252413"/>
                  </a:moveTo>
                  <a:cubicBezTo>
                    <a:pt x="66278" y="277549"/>
                    <a:pt x="91593" y="297393"/>
                    <a:pt x="122238" y="307976"/>
                  </a:cubicBezTo>
                  <a:cubicBezTo>
                    <a:pt x="111579" y="294747"/>
                    <a:pt x="98255" y="276226"/>
                    <a:pt x="88928" y="252413"/>
                  </a:cubicBezTo>
                  <a:cubicBezTo>
                    <a:pt x="88928" y="252413"/>
                    <a:pt x="88928" y="252413"/>
                    <a:pt x="47625" y="252413"/>
                  </a:cubicBezTo>
                  <a:close/>
                  <a:moveTo>
                    <a:pt x="263664" y="179388"/>
                  </a:moveTo>
                  <a:cubicBezTo>
                    <a:pt x="262318" y="199034"/>
                    <a:pt x="259626" y="216060"/>
                    <a:pt x="255588" y="231776"/>
                  </a:cubicBezTo>
                  <a:cubicBezTo>
                    <a:pt x="255588" y="231776"/>
                    <a:pt x="255588" y="231776"/>
                    <a:pt x="302696" y="231776"/>
                  </a:cubicBezTo>
                  <a:cubicBezTo>
                    <a:pt x="310772" y="216060"/>
                    <a:pt x="316155" y="197724"/>
                    <a:pt x="317501" y="179388"/>
                  </a:cubicBezTo>
                  <a:cubicBezTo>
                    <a:pt x="317501" y="179388"/>
                    <a:pt x="317501" y="179388"/>
                    <a:pt x="263664" y="179388"/>
                  </a:cubicBezTo>
                  <a:close/>
                  <a:moveTo>
                    <a:pt x="179388" y="179388"/>
                  </a:moveTo>
                  <a:lnTo>
                    <a:pt x="179388" y="231776"/>
                  </a:lnTo>
                  <a:cubicBezTo>
                    <a:pt x="179388" y="231776"/>
                    <a:pt x="179388" y="231776"/>
                    <a:pt x="233627" y="231776"/>
                  </a:cubicBezTo>
                  <a:cubicBezTo>
                    <a:pt x="238919" y="216060"/>
                    <a:pt x="241565" y="199034"/>
                    <a:pt x="242888" y="179388"/>
                  </a:cubicBezTo>
                  <a:cubicBezTo>
                    <a:pt x="242888" y="179388"/>
                    <a:pt x="242888" y="179388"/>
                    <a:pt x="179388" y="179388"/>
                  </a:cubicBezTo>
                  <a:close/>
                  <a:moveTo>
                    <a:pt x="95250" y="179388"/>
                  </a:moveTo>
                  <a:cubicBezTo>
                    <a:pt x="96573" y="199034"/>
                    <a:pt x="99219" y="216060"/>
                    <a:pt x="104510" y="231776"/>
                  </a:cubicBezTo>
                  <a:cubicBezTo>
                    <a:pt x="104510" y="231776"/>
                    <a:pt x="104510" y="231776"/>
                    <a:pt x="158750" y="231776"/>
                  </a:cubicBezTo>
                  <a:lnTo>
                    <a:pt x="158750" y="179388"/>
                  </a:lnTo>
                  <a:cubicBezTo>
                    <a:pt x="158750" y="179388"/>
                    <a:pt x="158750" y="179388"/>
                    <a:pt x="95250" y="179388"/>
                  </a:cubicBezTo>
                  <a:close/>
                  <a:moveTo>
                    <a:pt x="22225" y="179388"/>
                  </a:moveTo>
                  <a:cubicBezTo>
                    <a:pt x="23536" y="197724"/>
                    <a:pt x="28782" y="216060"/>
                    <a:pt x="36650" y="231776"/>
                  </a:cubicBezTo>
                  <a:cubicBezTo>
                    <a:pt x="36650" y="231776"/>
                    <a:pt x="36650" y="231776"/>
                    <a:pt x="82550" y="231776"/>
                  </a:cubicBezTo>
                  <a:cubicBezTo>
                    <a:pt x="78616" y="216060"/>
                    <a:pt x="75993" y="199034"/>
                    <a:pt x="74681" y="179388"/>
                  </a:cubicBezTo>
                  <a:cubicBezTo>
                    <a:pt x="74681" y="179388"/>
                    <a:pt x="74681" y="179388"/>
                    <a:pt x="22225" y="179388"/>
                  </a:cubicBezTo>
                  <a:close/>
                  <a:moveTo>
                    <a:pt x="255588" y="104775"/>
                  </a:moveTo>
                  <a:cubicBezTo>
                    <a:pt x="259626" y="120967"/>
                    <a:pt x="262318" y="138509"/>
                    <a:pt x="263664" y="158750"/>
                  </a:cubicBezTo>
                  <a:cubicBezTo>
                    <a:pt x="263664" y="158750"/>
                    <a:pt x="263664" y="158750"/>
                    <a:pt x="317501" y="158750"/>
                  </a:cubicBezTo>
                  <a:cubicBezTo>
                    <a:pt x="316155" y="139859"/>
                    <a:pt x="310772" y="120967"/>
                    <a:pt x="302696" y="104775"/>
                  </a:cubicBezTo>
                  <a:cubicBezTo>
                    <a:pt x="302696" y="104775"/>
                    <a:pt x="302696" y="104775"/>
                    <a:pt x="255588" y="104775"/>
                  </a:cubicBezTo>
                  <a:close/>
                  <a:moveTo>
                    <a:pt x="179388" y="104775"/>
                  </a:moveTo>
                  <a:lnTo>
                    <a:pt x="179388" y="158750"/>
                  </a:lnTo>
                  <a:cubicBezTo>
                    <a:pt x="179388" y="158750"/>
                    <a:pt x="179388" y="158750"/>
                    <a:pt x="242888" y="158750"/>
                  </a:cubicBezTo>
                  <a:cubicBezTo>
                    <a:pt x="241565" y="138509"/>
                    <a:pt x="238919" y="119618"/>
                    <a:pt x="233627" y="104775"/>
                  </a:cubicBezTo>
                  <a:cubicBezTo>
                    <a:pt x="233627" y="104775"/>
                    <a:pt x="233627" y="104775"/>
                    <a:pt x="179388" y="104775"/>
                  </a:cubicBezTo>
                  <a:close/>
                  <a:moveTo>
                    <a:pt x="104510" y="104775"/>
                  </a:moveTo>
                  <a:cubicBezTo>
                    <a:pt x="99219" y="119618"/>
                    <a:pt x="96573" y="138509"/>
                    <a:pt x="95250" y="158750"/>
                  </a:cubicBezTo>
                  <a:cubicBezTo>
                    <a:pt x="95250" y="158750"/>
                    <a:pt x="95250" y="158750"/>
                    <a:pt x="158750" y="158750"/>
                  </a:cubicBezTo>
                  <a:lnTo>
                    <a:pt x="158750" y="104775"/>
                  </a:lnTo>
                  <a:cubicBezTo>
                    <a:pt x="158750" y="104775"/>
                    <a:pt x="158750" y="104775"/>
                    <a:pt x="104510" y="104775"/>
                  </a:cubicBezTo>
                  <a:close/>
                  <a:moveTo>
                    <a:pt x="36650" y="104775"/>
                  </a:moveTo>
                  <a:cubicBezTo>
                    <a:pt x="28782" y="120967"/>
                    <a:pt x="23536" y="139859"/>
                    <a:pt x="22225" y="158750"/>
                  </a:cubicBezTo>
                  <a:cubicBezTo>
                    <a:pt x="22225" y="158750"/>
                    <a:pt x="22225" y="158750"/>
                    <a:pt x="74681" y="158750"/>
                  </a:cubicBezTo>
                  <a:cubicBezTo>
                    <a:pt x="75993" y="138509"/>
                    <a:pt x="78616" y="120967"/>
                    <a:pt x="82550" y="104775"/>
                  </a:cubicBezTo>
                  <a:cubicBezTo>
                    <a:pt x="82550" y="104775"/>
                    <a:pt x="82550" y="104775"/>
                    <a:pt x="36650" y="104775"/>
                  </a:cubicBezTo>
                  <a:close/>
                  <a:moveTo>
                    <a:pt x="217488" y="28575"/>
                  </a:moveTo>
                  <a:cubicBezTo>
                    <a:pt x="227920" y="41804"/>
                    <a:pt x="240960" y="60325"/>
                    <a:pt x="250088" y="84138"/>
                  </a:cubicBezTo>
                  <a:cubicBezTo>
                    <a:pt x="250088" y="84138"/>
                    <a:pt x="250088" y="84138"/>
                    <a:pt x="290513" y="84138"/>
                  </a:cubicBezTo>
                  <a:cubicBezTo>
                    <a:pt x="272257" y="59002"/>
                    <a:pt x="247480" y="39158"/>
                    <a:pt x="217488" y="28575"/>
                  </a:cubicBezTo>
                  <a:close/>
                  <a:moveTo>
                    <a:pt x="122238" y="28575"/>
                  </a:moveTo>
                  <a:cubicBezTo>
                    <a:pt x="91593" y="39158"/>
                    <a:pt x="66278" y="59002"/>
                    <a:pt x="47625" y="84138"/>
                  </a:cubicBezTo>
                  <a:cubicBezTo>
                    <a:pt x="47625" y="84138"/>
                    <a:pt x="47625" y="84138"/>
                    <a:pt x="88928" y="84138"/>
                  </a:cubicBezTo>
                  <a:cubicBezTo>
                    <a:pt x="98255" y="60325"/>
                    <a:pt x="111579" y="41804"/>
                    <a:pt x="122238" y="28575"/>
                  </a:cubicBezTo>
                  <a:close/>
                  <a:moveTo>
                    <a:pt x="179388" y="23813"/>
                  </a:moveTo>
                  <a:cubicBezTo>
                    <a:pt x="179388" y="23813"/>
                    <a:pt x="179388" y="23813"/>
                    <a:pt x="179388" y="84138"/>
                  </a:cubicBezTo>
                  <a:lnTo>
                    <a:pt x="225426" y="84138"/>
                  </a:lnTo>
                  <a:cubicBezTo>
                    <a:pt x="210957" y="50041"/>
                    <a:pt x="189911" y="30370"/>
                    <a:pt x="179388" y="23813"/>
                  </a:cubicBezTo>
                  <a:close/>
                  <a:moveTo>
                    <a:pt x="158750" y="23813"/>
                  </a:moveTo>
                  <a:cubicBezTo>
                    <a:pt x="157427" y="23813"/>
                    <a:pt x="156104" y="25124"/>
                    <a:pt x="153458" y="27747"/>
                  </a:cubicBezTo>
                  <a:cubicBezTo>
                    <a:pt x="148166" y="32993"/>
                    <a:pt x="138906" y="40861"/>
                    <a:pt x="129646" y="52664"/>
                  </a:cubicBezTo>
                  <a:cubicBezTo>
                    <a:pt x="124354" y="60532"/>
                    <a:pt x="117739" y="71024"/>
                    <a:pt x="111125" y="84138"/>
                  </a:cubicBezTo>
                  <a:cubicBezTo>
                    <a:pt x="111125" y="84138"/>
                    <a:pt x="111125" y="84138"/>
                    <a:pt x="158750" y="84138"/>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latin typeface="黑体" panose="02010609060101010101" pitchFamily="2" charset="-122"/>
                <a:ea typeface="黑体" panose="02010609060101010101" pitchFamily="2" charset="-122"/>
              </a:endParaRPr>
            </a:p>
          </p:txBody>
        </p:sp>
      </p:grpSp>
      <p:sp>
        <p:nvSpPr>
          <p:cNvPr id="4" name="文本框 3"/>
          <p:cNvSpPr txBox="1"/>
          <p:nvPr/>
        </p:nvSpPr>
        <p:spPr>
          <a:xfrm>
            <a:off x="6118860" y="4871720"/>
            <a:ext cx="4382135" cy="460375"/>
          </a:xfrm>
          <a:prstGeom prst="rect">
            <a:avLst/>
          </a:prstGeom>
          <a:noFill/>
        </p:spPr>
        <p:txBody>
          <a:bodyPr wrap="square" rtlCol="0">
            <a:spAutoFit/>
            <a:scene3d>
              <a:camera prst="orthographicFront"/>
              <a:lightRig rig="threePt" dir="t"/>
            </a:scene3d>
            <a:sp3d contourW="12700"/>
          </a:bodyPr>
          <a:lstStyle/>
          <a:p>
            <a:pPr algn="l" eaLnBrk="0" hangingPunct="0">
              <a:buClrTx/>
              <a:buSzTx/>
              <a:buFontTx/>
            </a:pPr>
            <a:r>
              <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rPr>
              <a:t>04、</a:t>
            </a:r>
            <a:r>
              <a:rPr lang="en-US" altLang="zh-CN" sz="2400" b="1" noProof="0" dirty="0">
                <a:ln>
                  <a:noFill/>
                </a:ln>
                <a:solidFill>
                  <a:schemeClr val="tx1">
                    <a:lumMod val="65000"/>
                    <a:lumOff val="35000"/>
                  </a:schemeClr>
                </a:solidFill>
                <a:effectLst/>
                <a:uLnTx/>
                <a:uFillTx/>
                <a:latin typeface="Arial" panose="020B0604020202020204"/>
                <a:ea typeface="微软雅黑" panose="020B0503020204020204" pitchFamily="34" charset="-122"/>
                <a:sym typeface="+mn-ea"/>
              </a:rPr>
              <a:t>政府采购行为</a:t>
            </a:r>
            <a:endParaRPr kumimoji="0" lang="en-US" altLang="zh-CN" sz="2400" b="1" i="0" u="none" strike="noStrike" kern="1200" cap="none" spc="0" normalizeH="0" baseline="0" noProof="0" dirty="0">
              <a:ln>
                <a:noFill/>
              </a:ln>
              <a:solidFill>
                <a:schemeClr val="tx1">
                  <a:lumMod val="65000"/>
                  <a:lumOff val="35000"/>
                </a:schemeClr>
              </a:solidFill>
              <a:effectLst/>
              <a:uLnTx/>
              <a:uFillTx/>
              <a:latin typeface="Arial" panose="020B0604020202020204"/>
              <a:ea typeface="微软雅黑" panose="020B0503020204020204" pitchFamily="34" charset="-122"/>
              <a:cs typeface="+mn-cs"/>
            </a:endParaRPr>
          </a:p>
        </p:txBody>
      </p:sp>
      <p:grpSp>
        <p:nvGrpSpPr>
          <p:cNvPr id="8" name="组合 7"/>
          <p:cNvGrpSpPr/>
          <p:nvPr/>
        </p:nvGrpSpPr>
        <p:grpSpPr>
          <a:xfrm>
            <a:off x="5180274" y="4800123"/>
            <a:ext cx="603732" cy="603732"/>
            <a:chOff x="2012506" y="3677132"/>
            <a:chExt cx="1028700" cy="1028700"/>
          </a:xfrm>
        </p:grpSpPr>
        <p:sp>
          <p:nvSpPr>
            <p:cNvPr id="9" name="椭圆 8"/>
            <p:cNvSpPr/>
            <p:nvPr/>
          </p:nvSpPr>
          <p:spPr>
            <a:xfrm>
              <a:off x="2012506"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400"/>
            </a:p>
          </p:txBody>
        </p:sp>
        <p:sp>
          <p:nvSpPr>
            <p:cNvPr id="11"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2400"/>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outVertical)">
                                      <p:cBhvr>
                                        <p:cTn id="13" dur="500"/>
                                        <p:tgtEl>
                                          <p:spTgt spid="22"/>
                                        </p:tgtEl>
                                      </p:cBhvr>
                                    </p:animEffect>
                                  </p:childTnLst>
                                </p:cTn>
                              </p:par>
                            </p:childTnLst>
                          </p:cTn>
                        </p:par>
                        <p:par>
                          <p:cTn id="14" fill="hold">
                            <p:stCondLst>
                              <p:cond delay="100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1000" fill="hold"/>
                                        <p:tgtEl>
                                          <p:spTgt spid="23"/>
                                        </p:tgtEl>
                                        <p:attrNameLst>
                                          <p:attrName>ppt_x</p:attrName>
                                        </p:attrNameLst>
                                      </p:cBhvr>
                                      <p:tavLst>
                                        <p:tav tm="0">
                                          <p:val>
                                            <p:strVal val="1+#ppt_w/2"/>
                                          </p:val>
                                        </p:tav>
                                        <p:tav tm="100000">
                                          <p:val>
                                            <p:strVal val="#ppt_x"/>
                                          </p:val>
                                        </p:tav>
                                      </p:tavLst>
                                    </p:anim>
                                    <p:anim calcmode="lin" valueType="num">
                                      <p:cBhvr additive="base">
                                        <p:cTn id="18" dur="1000" fill="hold"/>
                                        <p:tgtEl>
                                          <p:spTgt spid="23"/>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1+#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1000" fill="hold"/>
                                        <p:tgtEl>
                                          <p:spTgt spid="29"/>
                                        </p:tgtEl>
                                        <p:attrNameLst>
                                          <p:attrName>ppt_x</p:attrName>
                                        </p:attrNameLst>
                                      </p:cBhvr>
                                      <p:tavLst>
                                        <p:tav tm="0">
                                          <p:val>
                                            <p:strVal val="1+#ppt_w/2"/>
                                          </p:val>
                                        </p:tav>
                                        <p:tav tm="100000">
                                          <p:val>
                                            <p:strVal val="#ppt_x"/>
                                          </p:val>
                                        </p:tav>
                                      </p:tavLst>
                                    </p:anim>
                                    <p:anim calcmode="lin" valueType="num">
                                      <p:cBhvr additive="base">
                                        <p:cTn id="26" dur="100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decel="10000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1000" fill="hold"/>
                                        <p:tgtEl>
                                          <p:spTgt spid="8"/>
                                        </p:tgtEl>
                                        <p:attrNameLst>
                                          <p:attrName>ppt_x</p:attrName>
                                        </p:attrNameLst>
                                      </p:cBhvr>
                                      <p:tavLst>
                                        <p:tav tm="0">
                                          <p:val>
                                            <p:strVal val="1+#ppt_w/2"/>
                                          </p:val>
                                        </p:tav>
                                        <p:tav tm="100000">
                                          <p:val>
                                            <p:strVal val="#ppt_x"/>
                                          </p:val>
                                        </p:tav>
                                      </p:tavLst>
                                    </p:anim>
                                    <p:anim calcmode="lin" valueType="num">
                                      <p:cBhvr additive="base">
                                        <p:cTn id="3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buClrTx/>
              <a:buSzTx/>
              <a:buFontTx/>
            </a:pPr>
            <a:r>
              <a:rPr lang="en-US" altLang="zh-CN" dirty="0">
                <a:sym typeface="+mn-ea"/>
              </a:rPr>
              <a:t>政府采购</a:t>
            </a:r>
            <a:r>
              <a:rPr lang="zh-CN" altLang="en-US" dirty="0">
                <a:sym typeface="+mn-ea"/>
              </a:rPr>
              <a:t>方式</a:t>
            </a:r>
            <a:endParaRPr lang="zh-CN" altLang="en-US" dirty="0">
              <a:sym typeface="+mn-ea"/>
            </a:endParaRPr>
          </a:p>
        </p:txBody>
      </p:sp>
      <p:grpSp>
        <p:nvGrpSpPr>
          <p:cNvPr id="2313" name="组合 2312"/>
          <p:cNvGrpSpPr/>
          <p:nvPr/>
        </p:nvGrpSpPr>
        <p:grpSpPr>
          <a:xfrm>
            <a:off x="2090420" y="1675765"/>
            <a:ext cx="5500688" cy="4071938"/>
            <a:chOff x="1163" y="1253"/>
            <a:chExt cx="3035" cy="2496"/>
          </a:xfrm>
        </p:grpSpPr>
        <p:sp>
          <p:nvSpPr>
            <p:cNvPr id="2314" name="Rectangle 28"/>
            <p:cNvSpPr/>
            <p:nvPr/>
          </p:nvSpPr>
          <p:spPr>
            <a:xfrm>
              <a:off x="2697" y="1253"/>
              <a:ext cx="766" cy="256"/>
            </a:xfrm>
            <a:prstGeom prst="rect">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r>
                <a:rPr lang="zh-CN" altLang="en-US">
                  <a:solidFill>
                    <a:srgbClr val="000000"/>
                  </a:solidFill>
                  <a:ea typeface="宋体" panose="02010600030101010101" pitchFamily="2" charset="-122"/>
                </a:rPr>
                <a:t>政府采购</a:t>
              </a:r>
              <a:endParaRPr lang="zh-CN" altLang="en-US">
                <a:solidFill>
                  <a:srgbClr val="000000"/>
                </a:solidFill>
                <a:ea typeface="宋体" panose="02010600030101010101" pitchFamily="2" charset="-122"/>
              </a:endParaRPr>
            </a:p>
          </p:txBody>
        </p:sp>
        <p:sp>
          <p:nvSpPr>
            <p:cNvPr id="2315" name="AutoShape 29"/>
            <p:cNvSpPr/>
            <p:nvPr/>
          </p:nvSpPr>
          <p:spPr>
            <a:xfrm>
              <a:off x="3057" y="1562"/>
              <a:ext cx="45" cy="226"/>
            </a:xfrm>
            <a:prstGeom prst="downArrow">
              <a:avLst>
                <a:gd name="adj1" fmla="val 50000"/>
                <a:gd name="adj2" fmla="val 139482"/>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endParaRPr>
                <a:ea typeface="宋体" panose="02010600030101010101" pitchFamily="2" charset="-122"/>
              </a:endParaRPr>
            </a:p>
          </p:txBody>
        </p:sp>
        <p:cxnSp>
          <p:nvCxnSpPr>
            <p:cNvPr id="2316" name="Line 31"/>
            <p:cNvCxnSpPr/>
            <p:nvPr/>
          </p:nvCxnSpPr>
          <p:spPr>
            <a:xfrm>
              <a:off x="2467" y="1834"/>
              <a:ext cx="1316" cy="0"/>
            </a:xfrm>
            <a:prstGeom prst="line">
              <a:avLst/>
            </a:prstGeom>
            <a:ln w="76200" cap="flat" cmpd="sng">
              <a:solidFill>
                <a:srgbClr val="002A00"/>
              </a:solidFill>
              <a:prstDash val="solid"/>
              <a:headEnd type="none" w="med" len="med"/>
              <a:tailEnd type="none" w="med" len="med"/>
            </a:ln>
          </p:spPr>
        </p:cxnSp>
        <p:sp>
          <p:nvSpPr>
            <p:cNvPr id="2317" name="AutoShape 32"/>
            <p:cNvSpPr/>
            <p:nvPr/>
          </p:nvSpPr>
          <p:spPr>
            <a:xfrm>
              <a:off x="2467" y="1834"/>
              <a:ext cx="46" cy="272"/>
            </a:xfrm>
            <a:prstGeom prst="downArrow">
              <a:avLst>
                <a:gd name="adj1" fmla="val 50000"/>
                <a:gd name="adj2" fmla="val 164223"/>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endParaRPr>
                <a:ea typeface="宋体" panose="02010600030101010101" pitchFamily="2" charset="-122"/>
              </a:endParaRPr>
            </a:p>
          </p:txBody>
        </p:sp>
        <p:sp>
          <p:nvSpPr>
            <p:cNvPr id="2318" name="AutoShape 33"/>
            <p:cNvSpPr/>
            <p:nvPr/>
          </p:nvSpPr>
          <p:spPr>
            <a:xfrm>
              <a:off x="3737" y="1834"/>
              <a:ext cx="46" cy="272"/>
            </a:xfrm>
            <a:prstGeom prst="downArrow">
              <a:avLst>
                <a:gd name="adj1" fmla="val 50000"/>
                <a:gd name="adj2" fmla="val 164223"/>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endParaRPr>
                <a:ea typeface="宋体" panose="02010600030101010101" pitchFamily="2" charset="-122"/>
              </a:endParaRPr>
            </a:p>
          </p:txBody>
        </p:sp>
        <p:sp>
          <p:nvSpPr>
            <p:cNvPr id="2319" name="Rectangle 34"/>
            <p:cNvSpPr/>
            <p:nvPr/>
          </p:nvSpPr>
          <p:spPr>
            <a:xfrm>
              <a:off x="2286" y="2106"/>
              <a:ext cx="442" cy="256"/>
            </a:xfrm>
            <a:prstGeom prst="rect">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r>
                <a:rPr lang="zh-CN" altLang="en-US">
                  <a:solidFill>
                    <a:srgbClr val="000000"/>
                  </a:solidFill>
                  <a:ea typeface="宋体" panose="02010600030101010101" pitchFamily="2" charset="-122"/>
                </a:rPr>
                <a:t>招标</a:t>
              </a:r>
              <a:endParaRPr lang="zh-CN" altLang="en-US">
                <a:solidFill>
                  <a:srgbClr val="000000"/>
                </a:solidFill>
                <a:ea typeface="宋体" panose="02010600030101010101" pitchFamily="2" charset="-122"/>
              </a:endParaRPr>
            </a:p>
          </p:txBody>
        </p:sp>
        <p:sp>
          <p:nvSpPr>
            <p:cNvPr id="2320" name="Rectangle 35"/>
            <p:cNvSpPr/>
            <p:nvPr/>
          </p:nvSpPr>
          <p:spPr>
            <a:xfrm>
              <a:off x="3354" y="2092"/>
              <a:ext cx="766" cy="256"/>
            </a:xfrm>
            <a:prstGeom prst="rect">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r>
                <a:rPr lang="zh-CN" altLang="en-US">
                  <a:solidFill>
                    <a:srgbClr val="000000"/>
                  </a:solidFill>
                  <a:ea typeface="宋体" panose="02010600030101010101" pitchFamily="2" charset="-122"/>
                </a:rPr>
                <a:t>例外情况</a:t>
              </a:r>
              <a:endParaRPr lang="zh-CN" altLang="en-US">
                <a:solidFill>
                  <a:srgbClr val="000000"/>
                </a:solidFill>
                <a:ea typeface="宋体" panose="02010600030101010101" pitchFamily="2" charset="-122"/>
              </a:endParaRPr>
            </a:p>
          </p:txBody>
        </p:sp>
        <p:sp>
          <p:nvSpPr>
            <p:cNvPr id="2321" name="AutoShape 36"/>
            <p:cNvSpPr/>
            <p:nvPr/>
          </p:nvSpPr>
          <p:spPr>
            <a:xfrm>
              <a:off x="2467" y="2378"/>
              <a:ext cx="45" cy="317"/>
            </a:xfrm>
            <a:prstGeom prst="downArrow">
              <a:avLst>
                <a:gd name="adj1" fmla="val 50000"/>
                <a:gd name="adj2" fmla="val 195646"/>
              </a:avLst>
            </a:prstGeom>
            <a:noFill/>
            <a:ln w="9525" cap="flat" cmpd="sng">
              <a:solidFill>
                <a:srgbClr val="002A00"/>
              </a:solidFill>
              <a:prstDash val="solid"/>
              <a:miter/>
              <a:headEnd type="none" w="med" len="med"/>
              <a:tailEnd type="none" w="med" len="med"/>
            </a:ln>
          </p:spPr>
          <p:txBody>
            <a:bodyPr anchor="ctr">
              <a:spAutoFit/>
            </a:bodyPr>
            <a:p>
              <a:pPr algn="ctr" eaLnBrk="0" hangingPunct="0"/>
              <a:endParaRPr>
                <a:ea typeface="宋体" panose="02010600030101010101" pitchFamily="2" charset="-122"/>
              </a:endParaRPr>
            </a:p>
          </p:txBody>
        </p:sp>
        <p:cxnSp>
          <p:nvCxnSpPr>
            <p:cNvPr id="2322" name="Line 37"/>
            <p:cNvCxnSpPr/>
            <p:nvPr/>
          </p:nvCxnSpPr>
          <p:spPr>
            <a:xfrm>
              <a:off x="1927" y="2696"/>
              <a:ext cx="1407" cy="0"/>
            </a:xfrm>
            <a:prstGeom prst="line">
              <a:avLst/>
            </a:prstGeom>
            <a:ln w="76200" cap="flat" cmpd="sng">
              <a:solidFill>
                <a:srgbClr val="002A00"/>
              </a:solidFill>
              <a:prstDash val="solid"/>
              <a:headEnd type="none" w="med" len="med"/>
              <a:tailEnd type="none" w="med" len="med"/>
            </a:ln>
          </p:spPr>
        </p:cxnSp>
        <p:sp>
          <p:nvSpPr>
            <p:cNvPr id="2323" name="AutoShape 38"/>
            <p:cNvSpPr/>
            <p:nvPr/>
          </p:nvSpPr>
          <p:spPr>
            <a:xfrm>
              <a:off x="1929" y="2696"/>
              <a:ext cx="46" cy="272"/>
            </a:xfrm>
            <a:prstGeom prst="downArrow">
              <a:avLst>
                <a:gd name="adj1" fmla="val 50000"/>
                <a:gd name="adj2" fmla="val 164223"/>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endParaRPr>
                <a:ea typeface="宋体" panose="02010600030101010101" pitchFamily="2" charset="-122"/>
              </a:endParaRPr>
            </a:p>
          </p:txBody>
        </p:sp>
        <p:sp>
          <p:nvSpPr>
            <p:cNvPr id="2324" name="AutoShape 39"/>
            <p:cNvSpPr/>
            <p:nvPr/>
          </p:nvSpPr>
          <p:spPr>
            <a:xfrm>
              <a:off x="3290" y="2696"/>
              <a:ext cx="46" cy="272"/>
            </a:xfrm>
            <a:prstGeom prst="downArrow">
              <a:avLst>
                <a:gd name="adj1" fmla="val 50000"/>
                <a:gd name="adj2" fmla="val 164223"/>
              </a:avLst>
            </a:prstGeom>
            <a:noFill/>
            <a:ln w="9525" cap="flat" cmpd="sng">
              <a:solidFill>
                <a:srgbClr val="002A00"/>
              </a:solidFill>
              <a:prstDash val="solid"/>
              <a:miter/>
              <a:headEnd type="none" w="med" len="med"/>
              <a:tailEnd type="none" w="med" len="med"/>
            </a:ln>
          </p:spPr>
          <p:txBody>
            <a:bodyPr wrap="none" anchor="ctr">
              <a:spAutoFit/>
            </a:bodyPr>
            <a:p>
              <a:pPr algn="ctr" eaLnBrk="0" hangingPunct="0"/>
              <a:endParaRPr>
                <a:ea typeface="宋体" panose="02010600030101010101" pitchFamily="2" charset="-122"/>
              </a:endParaRPr>
            </a:p>
          </p:txBody>
        </p:sp>
        <p:sp>
          <p:nvSpPr>
            <p:cNvPr id="2325" name="Rectangle 40"/>
            <p:cNvSpPr/>
            <p:nvPr/>
          </p:nvSpPr>
          <p:spPr>
            <a:xfrm>
              <a:off x="1163" y="2976"/>
              <a:ext cx="1361" cy="773"/>
            </a:xfrm>
            <a:prstGeom prst="rect">
              <a:avLst/>
            </a:prstGeom>
            <a:noFill/>
            <a:ln w="9525" cap="flat" cmpd="sng">
              <a:solidFill>
                <a:srgbClr val="002A00"/>
              </a:solidFill>
              <a:prstDash val="solid"/>
              <a:miter/>
              <a:headEnd type="none" w="med" len="med"/>
              <a:tailEnd type="none" w="med" len="med"/>
            </a:ln>
          </p:spPr>
          <p:txBody>
            <a:bodyPr anchor="ctr">
              <a:spAutoFit/>
            </a:bodyPr>
            <a:p>
              <a:pPr algn="ctr" eaLnBrk="0" hangingPunct="0"/>
              <a:r>
                <a:rPr lang="zh-CN" altLang="en-US" sz="1800">
                  <a:solidFill>
                    <a:srgbClr val="000000"/>
                  </a:solidFill>
                  <a:latin typeface="楷体_GB2312" panose="02010609030101010101" pitchFamily="49" charset="-122"/>
                  <a:ea typeface="楷体_GB2312" panose="02010609030101010101" pitchFamily="49" charset="-122"/>
                </a:rPr>
                <a:t>公开招标：</a:t>
              </a:r>
              <a:endParaRPr lang="zh-CN" altLang="en-US" sz="1800">
                <a:solidFill>
                  <a:srgbClr val="000000"/>
                </a:solidFill>
                <a:latin typeface="楷体_GB2312" panose="02010609030101010101" pitchFamily="49" charset="-122"/>
                <a:ea typeface="楷体_GB2312" panose="02010609030101010101" pitchFamily="49" charset="-122"/>
              </a:endParaRPr>
            </a:p>
            <a:p>
              <a:pPr algn="ctr" eaLnBrk="0" hangingPunct="0"/>
              <a:r>
                <a:rPr lang="zh-CN" altLang="en-US" sz="1400" b="0">
                  <a:solidFill>
                    <a:srgbClr val="000000"/>
                  </a:solidFill>
                  <a:ea typeface="楷体_GB2312" panose="02010609030101010101" pitchFamily="49" charset="-122"/>
                </a:rPr>
                <a:t>按照采购主管部门规定的方式向社会发布招标公告，并有至少三家符合投标资格的供应人参加投标</a:t>
              </a:r>
              <a:endParaRPr lang="zh-CN" altLang="en-US" sz="1400" b="0">
                <a:solidFill>
                  <a:srgbClr val="000000"/>
                </a:solidFill>
                <a:ea typeface="楷体_GB2312" panose="02010609030101010101" pitchFamily="49" charset="-122"/>
              </a:endParaRPr>
            </a:p>
          </p:txBody>
        </p:sp>
        <p:sp>
          <p:nvSpPr>
            <p:cNvPr id="2326" name="Rectangle 41"/>
            <p:cNvSpPr/>
            <p:nvPr/>
          </p:nvSpPr>
          <p:spPr>
            <a:xfrm>
              <a:off x="2837" y="2968"/>
              <a:ext cx="1361" cy="706"/>
            </a:xfrm>
            <a:prstGeom prst="rect">
              <a:avLst/>
            </a:prstGeom>
            <a:noFill/>
            <a:ln w="9525" cap="flat" cmpd="sng">
              <a:solidFill>
                <a:srgbClr val="002A00"/>
              </a:solidFill>
              <a:prstDash val="solid"/>
              <a:miter/>
              <a:headEnd type="none" w="med" len="med"/>
              <a:tailEnd type="none" w="med" len="med"/>
            </a:ln>
          </p:spPr>
          <p:txBody>
            <a:bodyPr anchor="ctr">
              <a:spAutoFit/>
            </a:bodyPr>
            <a:p>
              <a:pPr algn="ctr" eaLnBrk="0" hangingPunct="0"/>
              <a:r>
                <a:rPr lang="zh-CN" altLang="en-US" sz="1800">
                  <a:solidFill>
                    <a:srgbClr val="000000"/>
                  </a:solidFill>
                  <a:latin typeface="楷体_GB2312" panose="02010609030101010101" pitchFamily="49" charset="-122"/>
                  <a:ea typeface="楷体_GB2312" panose="02010609030101010101" pitchFamily="49" charset="-122"/>
                </a:rPr>
                <a:t>邀请招标：</a:t>
              </a:r>
              <a:endParaRPr lang="zh-CN" altLang="en-US" sz="1800">
                <a:solidFill>
                  <a:srgbClr val="000000"/>
                </a:solidFill>
                <a:latin typeface="楷体_GB2312" panose="02010609030101010101" pitchFamily="49" charset="-122"/>
                <a:ea typeface="楷体_GB2312" panose="02010609030101010101" pitchFamily="49" charset="-122"/>
              </a:endParaRPr>
            </a:p>
            <a:p>
              <a:pPr algn="ctr">
                <a:spcBef>
                  <a:spcPct val="50000"/>
                </a:spcBef>
              </a:pPr>
              <a:r>
                <a:rPr lang="zh-CN" altLang="en-US" sz="1400" b="0">
                  <a:solidFill>
                    <a:srgbClr val="000000"/>
                  </a:solidFill>
                  <a:ea typeface="楷体_GB2312" panose="02010609030101010101" pitchFamily="49" charset="-122"/>
                </a:rPr>
                <a:t>应当向三家以上的供应人发出投标邀请书，并至少有三家供应人参加投标</a:t>
              </a:r>
              <a:endParaRPr lang="zh-CN" altLang="en-US" sz="1400" b="0">
                <a:solidFill>
                  <a:srgbClr val="000000"/>
                </a:solidFill>
                <a:ea typeface="楷体_GB2312" panose="02010609030101010101" pitchFamily="49" charset="-122"/>
              </a:endParaRPr>
            </a:p>
          </p:txBody>
        </p:sp>
      </p:grpSp>
      <p:sp>
        <p:nvSpPr>
          <p:cNvPr id="2328" name="Rectangle 41"/>
          <p:cNvSpPr/>
          <p:nvPr/>
        </p:nvSpPr>
        <p:spPr>
          <a:xfrm>
            <a:off x="7759383" y="2818765"/>
            <a:ext cx="2466975" cy="923925"/>
          </a:xfrm>
          <a:prstGeom prst="rect">
            <a:avLst/>
          </a:prstGeom>
          <a:noFill/>
          <a:ln w="9525" cap="flat" cmpd="sng">
            <a:solidFill>
              <a:srgbClr val="002A00"/>
            </a:solidFill>
            <a:prstDash val="solid"/>
            <a:miter/>
            <a:headEnd type="none" w="med" len="med"/>
            <a:tailEnd type="none" w="med" len="med"/>
          </a:ln>
        </p:spPr>
        <p:txBody>
          <a:bodyPr anchor="ctr">
            <a:spAutoFit/>
          </a:bodyPr>
          <a:p>
            <a:pPr algn="ctr" eaLnBrk="0" hangingPunct="0"/>
            <a:r>
              <a:rPr lang="zh-CN" altLang="en-US" sz="1800">
                <a:solidFill>
                  <a:srgbClr val="000000"/>
                </a:solidFill>
                <a:latin typeface="楷体_GB2312" panose="02010609030101010101" pitchFamily="49" charset="-122"/>
                <a:ea typeface="楷体_GB2312" panose="02010609030101010101" pitchFamily="49" charset="-122"/>
              </a:rPr>
              <a:t>竞争性谈判</a:t>
            </a:r>
            <a:endParaRPr lang="zh-CN" altLang="en-US" sz="1800">
              <a:solidFill>
                <a:srgbClr val="000000"/>
              </a:solidFill>
              <a:latin typeface="楷体_GB2312" panose="02010609030101010101" pitchFamily="49" charset="-122"/>
              <a:ea typeface="楷体_GB2312" panose="02010609030101010101" pitchFamily="49" charset="-122"/>
            </a:endParaRPr>
          </a:p>
          <a:p>
            <a:pPr algn="ctr" eaLnBrk="0" hangingPunct="0"/>
            <a:r>
              <a:rPr lang="zh-CN" altLang="en-US" sz="1800">
                <a:solidFill>
                  <a:srgbClr val="000000"/>
                </a:solidFill>
                <a:latin typeface="楷体_GB2312" panose="02010609030101010101" pitchFamily="49" charset="-122"/>
                <a:ea typeface="楷体_GB2312" panose="02010609030101010101" pitchFamily="49" charset="-122"/>
              </a:rPr>
              <a:t>单一来源采购</a:t>
            </a:r>
            <a:endParaRPr lang="zh-CN" altLang="en-US" sz="1800">
              <a:solidFill>
                <a:srgbClr val="000000"/>
              </a:solidFill>
              <a:latin typeface="楷体_GB2312" panose="02010609030101010101" pitchFamily="49" charset="-122"/>
              <a:ea typeface="楷体_GB2312" panose="02010609030101010101" pitchFamily="49" charset="-122"/>
            </a:endParaRPr>
          </a:p>
          <a:p>
            <a:pPr algn="ctr" eaLnBrk="0" hangingPunct="0"/>
            <a:r>
              <a:rPr lang="zh-CN" altLang="en-US" sz="1800">
                <a:solidFill>
                  <a:srgbClr val="000000"/>
                </a:solidFill>
                <a:latin typeface="楷体_GB2312" panose="02010609030101010101" pitchFamily="49" charset="-122"/>
                <a:ea typeface="楷体_GB2312" panose="02010609030101010101" pitchFamily="49" charset="-122"/>
              </a:rPr>
              <a:t>询价</a:t>
            </a:r>
            <a:endParaRPr lang="zh-CN" altLang="en-US" sz="1800">
              <a:solidFill>
                <a:srgbClr val="000000"/>
              </a:solidFill>
              <a:latin typeface="楷体_GB2312" panose="02010609030101010101" pitchFamily="49" charset="-122"/>
              <a:ea typeface="楷体_GB2312" panose="02010609030101010101" pitchFamily="49" charset="-122"/>
            </a:endParaRPr>
          </a:p>
        </p:txBody>
      </p:sp>
      <p:cxnSp>
        <p:nvCxnSpPr>
          <p:cNvPr id="2329" name="直接箭头连接符 25"/>
          <p:cNvCxnSpPr/>
          <p:nvPr/>
        </p:nvCxnSpPr>
        <p:spPr>
          <a:xfrm>
            <a:off x="7449820" y="3253740"/>
            <a:ext cx="309563" cy="26988"/>
          </a:xfrm>
          <a:prstGeom prst="line">
            <a:avLst/>
          </a:prstGeom>
          <a:ln w="9525" cap="flat" cmpd="sng">
            <a:solidFill>
              <a:srgbClr val="002A00"/>
            </a:solidFill>
            <a:prstDash val="solid"/>
            <a:headEnd type="none" w="med" len="med"/>
            <a:tailEnd type="arrow" w="med" len="me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buClrTx/>
              <a:buSzTx/>
              <a:buFontTx/>
            </a:pPr>
            <a:r>
              <a:rPr lang="zh-CN" altLang="en-US" dirty="0">
                <a:sym typeface="+mn-ea"/>
              </a:rPr>
              <a:t>招标投标程序</a:t>
            </a:r>
            <a:endParaRPr lang="zh-CN" altLang="en-US" dirty="0">
              <a:sym typeface="+mn-ea"/>
            </a:endParaRPr>
          </a:p>
        </p:txBody>
      </p:sp>
      <p:grpSp>
        <p:nvGrpSpPr>
          <p:cNvPr id="2333" name="组合 2332"/>
          <p:cNvGrpSpPr/>
          <p:nvPr/>
        </p:nvGrpSpPr>
        <p:grpSpPr>
          <a:xfrm>
            <a:off x="2020253" y="1755458"/>
            <a:ext cx="5375275" cy="627062"/>
            <a:chOff x="419" y="1229"/>
            <a:chExt cx="3386" cy="395"/>
          </a:xfrm>
        </p:grpSpPr>
        <p:pic>
          <p:nvPicPr>
            <p:cNvPr id="2334" name="Rectangle 10"/>
            <p:cNvPicPr>
              <a:picLocks noChangeAspect="1"/>
            </p:cNvPicPr>
            <p:nvPr/>
          </p:nvPicPr>
          <p:blipFill>
            <a:blip r:embed="rId1"/>
            <a:stretch>
              <a:fillRect/>
            </a:stretch>
          </p:blipFill>
          <p:spPr>
            <a:xfrm>
              <a:off x="419" y="1229"/>
              <a:ext cx="3386" cy="395"/>
            </a:xfrm>
            <a:prstGeom prst="rect">
              <a:avLst/>
            </a:prstGeom>
            <a:noFill/>
            <a:ln w="9525">
              <a:noFill/>
            </a:ln>
          </p:spPr>
        </p:pic>
        <p:sp>
          <p:nvSpPr>
            <p:cNvPr id="2335" name="矩形 2334"/>
            <p:cNvSpPr/>
            <p:nvPr/>
          </p:nvSpPr>
          <p:spPr>
            <a:xfrm>
              <a:off x="431" y="1344"/>
              <a:ext cx="3266" cy="272"/>
            </a:xfrm>
            <a:prstGeom prst="rect">
              <a:avLst/>
            </a:prstGeom>
            <a:noFill/>
            <a:ln w="9525">
              <a:noFill/>
            </a:ln>
          </p:spPr>
          <p:txBody>
            <a:bodyPr wrap="none" anchor="ctr"/>
            <a:p>
              <a:pPr algn="ctr"/>
              <a:r>
                <a:rPr lang="en-US" altLang="zh-CN" b="0">
                  <a:solidFill>
                    <a:srgbClr val="000000"/>
                  </a:solidFill>
                  <a:ea typeface="楷体_GB2312" panose="02010609030101010101" pitchFamily="49" charset="-122"/>
                </a:rPr>
                <a:t>1</a:t>
              </a:r>
              <a:r>
                <a:rPr lang="zh-CN" altLang="en-US" b="0">
                  <a:solidFill>
                    <a:srgbClr val="000000"/>
                  </a:solidFill>
                  <a:ea typeface="楷体_GB2312" panose="02010609030101010101" pitchFamily="49" charset="-122"/>
                </a:rPr>
                <a:t>、招标公告、招标邀请书及招标文件</a:t>
              </a:r>
              <a:endParaRPr lang="zh-CN" altLang="en-US" b="0">
                <a:solidFill>
                  <a:srgbClr val="000000"/>
                </a:solidFill>
                <a:ea typeface="楷体_GB2312" panose="02010609030101010101" pitchFamily="49" charset="-122"/>
              </a:endParaRPr>
            </a:p>
          </p:txBody>
        </p:sp>
      </p:grpSp>
      <p:grpSp>
        <p:nvGrpSpPr>
          <p:cNvPr id="2336" name="组合 2335"/>
          <p:cNvGrpSpPr/>
          <p:nvPr/>
        </p:nvGrpSpPr>
        <p:grpSpPr>
          <a:xfrm>
            <a:off x="2812415" y="2907983"/>
            <a:ext cx="5376863" cy="627062"/>
            <a:chOff x="918" y="1955"/>
            <a:chExt cx="3387" cy="395"/>
          </a:xfrm>
        </p:grpSpPr>
        <p:pic>
          <p:nvPicPr>
            <p:cNvPr id="2337" name="Rectangle 11"/>
            <p:cNvPicPr>
              <a:picLocks noChangeAspect="1"/>
            </p:cNvPicPr>
            <p:nvPr/>
          </p:nvPicPr>
          <p:blipFill>
            <a:blip r:embed="rId1"/>
            <a:stretch>
              <a:fillRect/>
            </a:stretch>
          </p:blipFill>
          <p:spPr>
            <a:xfrm>
              <a:off x="918" y="1955"/>
              <a:ext cx="3387" cy="395"/>
            </a:xfrm>
            <a:prstGeom prst="rect">
              <a:avLst/>
            </a:prstGeom>
            <a:noFill/>
            <a:ln w="9525">
              <a:noFill/>
            </a:ln>
          </p:spPr>
        </p:pic>
        <p:sp>
          <p:nvSpPr>
            <p:cNvPr id="2338" name="矩形 2337"/>
            <p:cNvSpPr/>
            <p:nvPr/>
          </p:nvSpPr>
          <p:spPr>
            <a:xfrm>
              <a:off x="930" y="2069"/>
              <a:ext cx="3266" cy="272"/>
            </a:xfrm>
            <a:prstGeom prst="rect">
              <a:avLst/>
            </a:prstGeom>
            <a:noFill/>
            <a:ln w="9525">
              <a:noFill/>
            </a:ln>
          </p:spPr>
          <p:txBody>
            <a:bodyPr wrap="none" anchor="ctr"/>
            <a:p>
              <a:pPr algn="ctr"/>
              <a:r>
                <a:rPr lang="en-US" altLang="zh-CN" b="0">
                  <a:solidFill>
                    <a:srgbClr val="000000"/>
                  </a:solidFill>
                  <a:ea typeface="楷体_GB2312" panose="02010609030101010101" pitchFamily="49" charset="-122"/>
                </a:rPr>
                <a:t>2</a:t>
              </a:r>
              <a:r>
                <a:rPr lang="zh-CN" altLang="en-US" b="0">
                  <a:solidFill>
                    <a:srgbClr val="000000"/>
                  </a:solidFill>
                  <a:ea typeface="楷体_GB2312" panose="02010609030101010101" pitchFamily="49" charset="-122"/>
                </a:rPr>
                <a:t>、开标、评标与现场竞投</a:t>
              </a:r>
              <a:endParaRPr lang="zh-CN" altLang="en-US" b="0">
                <a:solidFill>
                  <a:srgbClr val="000000"/>
                </a:solidFill>
                <a:ea typeface="楷体_GB2312" panose="02010609030101010101" pitchFamily="49" charset="-122"/>
              </a:endParaRPr>
            </a:p>
          </p:txBody>
        </p:sp>
      </p:grpSp>
      <p:grpSp>
        <p:nvGrpSpPr>
          <p:cNvPr id="2339" name="组合 2338"/>
          <p:cNvGrpSpPr/>
          <p:nvPr/>
        </p:nvGrpSpPr>
        <p:grpSpPr>
          <a:xfrm>
            <a:off x="3677603" y="4058920"/>
            <a:ext cx="5376862" cy="628650"/>
            <a:chOff x="1463" y="2680"/>
            <a:chExt cx="3387" cy="396"/>
          </a:xfrm>
        </p:grpSpPr>
        <p:pic>
          <p:nvPicPr>
            <p:cNvPr id="2340" name="Rectangle 12"/>
            <p:cNvPicPr>
              <a:picLocks noChangeAspect="1"/>
            </p:cNvPicPr>
            <p:nvPr/>
          </p:nvPicPr>
          <p:blipFill>
            <a:blip r:embed="rId1"/>
            <a:stretch>
              <a:fillRect/>
            </a:stretch>
          </p:blipFill>
          <p:spPr>
            <a:xfrm>
              <a:off x="1463" y="2680"/>
              <a:ext cx="3387" cy="396"/>
            </a:xfrm>
            <a:prstGeom prst="rect">
              <a:avLst/>
            </a:prstGeom>
            <a:noFill/>
            <a:ln w="9525">
              <a:noFill/>
            </a:ln>
          </p:spPr>
        </p:pic>
        <p:sp>
          <p:nvSpPr>
            <p:cNvPr id="2341" name="矩形 2340"/>
            <p:cNvSpPr/>
            <p:nvPr/>
          </p:nvSpPr>
          <p:spPr>
            <a:xfrm>
              <a:off x="1474" y="2795"/>
              <a:ext cx="3266" cy="272"/>
            </a:xfrm>
            <a:prstGeom prst="rect">
              <a:avLst/>
            </a:prstGeom>
            <a:noFill/>
            <a:ln w="9525">
              <a:noFill/>
            </a:ln>
          </p:spPr>
          <p:txBody>
            <a:bodyPr wrap="none" anchor="ctr"/>
            <a:p>
              <a:pPr algn="ctr"/>
              <a:r>
                <a:rPr lang="en-US" altLang="zh-CN" b="0">
                  <a:solidFill>
                    <a:srgbClr val="000000"/>
                  </a:solidFill>
                  <a:ea typeface="楷体_GB2312" panose="02010609030101010101" pitchFamily="49" charset="-122"/>
                </a:rPr>
                <a:t>3</a:t>
              </a:r>
              <a:r>
                <a:rPr lang="zh-CN" altLang="en-US" b="0">
                  <a:solidFill>
                    <a:srgbClr val="000000"/>
                  </a:solidFill>
                  <a:ea typeface="楷体_GB2312" panose="02010609030101010101" pitchFamily="49" charset="-122"/>
                </a:rPr>
                <a:t>、签订采购合同与支付价款</a:t>
              </a:r>
              <a:endParaRPr lang="zh-CN" altLang="en-US" b="0">
                <a:solidFill>
                  <a:srgbClr val="000000"/>
                </a:solidFill>
                <a:ea typeface="楷体_GB2312" panose="02010609030101010101" pitchFamily="49" charset="-122"/>
              </a:endParaRPr>
            </a:p>
          </p:txBody>
        </p:sp>
      </p:grpSp>
      <p:grpSp>
        <p:nvGrpSpPr>
          <p:cNvPr id="2342" name="组合 2341"/>
          <p:cNvGrpSpPr/>
          <p:nvPr/>
        </p:nvGrpSpPr>
        <p:grpSpPr>
          <a:xfrm>
            <a:off x="4542790" y="5138420"/>
            <a:ext cx="5376863" cy="628650"/>
            <a:chOff x="2008" y="3360"/>
            <a:chExt cx="3387" cy="396"/>
          </a:xfrm>
        </p:grpSpPr>
        <p:pic>
          <p:nvPicPr>
            <p:cNvPr id="2343" name="Rectangle 13"/>
            <p:cNvPicPr>
              <a:picLocks noChangeAspect="1"/>
            </p:cNvPicPr>
            <p:nvPr/>
          </p:nvPicPr>
          <p:blipFill>
            <a:blip r:embed="rId1"/>
            <a:stretch>
              <a:fillRect/>
            </a:stretch>
          </p:blipFill>
          <p:spPr>
            <a:xfrm>
              <a:off x="2008" y="3360"/>
              <a:ext cx="3387" cy="396"/>
            </a:xfrm>
            <a:prstGeom prst="rect">
              <a:avLst/>
            </a:prstGeom>
            <a:noFill/>
            <a:ln w="9525">
              <a:noFill/>
            </a:ln>
          </p:spPr>
        </p:pic>
        <p:sp>
          <p:nvSpPr>
            <p:cNvPr id="2344" name="矩形 2343"/>
            <p:cNvSpPr/>
            <p:nvPr/>
          </p:nvSpPr>
          <p:spPr>
            <a:xfrm>
              <a:off x="2018" y="3475"/>
              <a:ext cx="3266" cy="272"/>
            </a:xfrm>
            <a:prstGeom prst="rect">
              <a:avLst/>
            </a:prstGeom>
            <a:noFill/>
            <a:ln w="9525">
              <a:noFill/>
            </a:ln>
          </p:spPr>
          <p:txBody>
            <a:bodyPr wrap="none" anchor="ctr"/>
            <a:p>
              <a:pPr algn="ctr"/>
              <a:r>
                <a:rPr lang="en-US" altLang="zh-CN" b="0">
                  <a:solidFill>
                    <a:srgbClr val="000000"/>
                  </a:solidFill>
                  <a:ea typeface="楷体_GB2312" panose="02010609030101010101" pitchFamily="49" charset="-122"/>
                </a:rPr>
                <a:t>4</a:t>
              </a:r>
              <a:r>
                <a:rPr lang="zh-CN" altLang="en-US" b="0">
                  <a:solidFill>
                    <a:srgbClr val="000000"/>
                  </a:solidFill>
                  <a:ea typeface="楷体_GB2312" panose="02010609030101010101" pitchFamily="49" charset="-122"/>
                </a:rPr>
                <a:t>、监督检查</a:t>
              </a:r>
              <a:endParaRPr lang="zh-CN" altLang="en-US" b="0">
                <a:solidFill>
                  <a:srgbClr val="000000"/>
                </a:solidFill>
                <a:ea typeface="楷体_GB2312" panose="02010609030101010101" pitchFamily="49" charset="-122"/>
              </a:endParaRPr>
            </a:p>
          </p:txBody>
        </p:sp>
      </p:grpSp>
      <p:sp>
        <p:nvSpPr>
          <p:cNvPr id="2346" name="AutoShape 18"/>
          <p:cNvSpPr/>
          <p:nvPr/>
        </p:nvSpPr>
        <p:spPr>
          <a:xfrm>
            <a:off x="4703128" y="2512695"/>
            <a:ext cx="503237" cy="361950"/>
          </a:xfrm>
          <a:prstGeom prst="downArrow">
            <a:avLst>
              <a:gd name="adj1" fmla="val 50000"/>
              <a:gd name="adj2" fmla="val 25000"/>
            </a:avLst>
          </a:prstGeom>
          <a:solidFill>
            <a:srgbClr val="993366"/>
          </a:solidFill>
          <a:ln w="9525">
            <a:noFill/>
          </a:ln>
        </p:spPr>
        <p:txBody>
          <a:bodyPr anchor="ctr">
            <a:spAutoFit/>
          </a:bodyPr>
          <a:p>
            <a:pPr algn="ctr" eaLnBrk="0" hangingPunct="0"/>
            <a:endParaRPr>
              <a:ea typeface="宋体" panose="02010600030101010101" pitchFamily="2" charset="-122"/>
            </a:endParaRPr>
          </a:p>
        </p:txBody>
      </p:sp>
      <p:sp>
        <p:nvSpPr>
          <p:cNvPr id="2347" name="AutoShape 20"/>
          <p:cNvSpPr/>
          <p:nvPr/>
        </p:nvSpPr>
        <p:spPr>
          <a:xfrm>
            <a:off x="5927090" y="3665220"/>
            <a:ext cx="504825" cy="360363"/>
          </a:xfrm>
          <a:prstGeom prst="downArrow">
            <a:avLst>
              <a:gd name="adj1" fmla="val 50000"/>
              <a:gd name="adj2" fmla="val 25000"/>
            </a:avLst>
          </a:prstGeom>
          <a:solidFill>
            <a:srgbClr val="993366"/>
          </a:solidFill>
          <a:ln w="9525">
            <a:noFill/>
          </a:ln>
        </p:spPr>
        <p:txBody>
          <a:bodyPr anchor="ctr">
            <a:spAutoFit/>
          </a:bodyPr>
          <a:p>
            <a:pPr algn="ctr" eaLnBrk="0" hangingPunct="0"/>
            <a:endParaRPr>
              <a:ea typeface="宋体" panose="02010600030101010101" pitchFamily="2" charset="-122"/>
            </a:endParaRPr>
          </a:p>
        </p:txBody>
      </p:sp>
      <p:sp>
        <p:nvSpPr>
          <p:cNvPr id="2348" name="AutoShape 21"/>
          <p:cNvSpPr/>
          <p:nvPr/>
        </p:nvSpPr>
        <p:spPr>
          <a:xfrm>
            <a:off x="7366953" y="4746308"/>
            <a:ext cx="576262" cy="358775"/>
          </a:xfrm>
          <a:prstGeom prst="downArrow">
            <a:avLst>
              <a:gd name="adj1" fmla="val 50000"/>
              <a:gd name="adj2" fmla="val 25000"/>
            </a:avLst>
          </a:prstGeom>
          <a:solidFill>
            <a:srgbClr val="993366"/>
          </a:solidFill>
          <a:ln w="9525">
            <a:noFill/>
          </a:ln>
        </p:spPr>
        <p:txBody>
          <a:bodyPr anchor="ctr">
            <a:spAutoFit/>
          </a:bodyPr>
          <a:p>
            <a:pPr algn="ctr" eaLnBrk="0" hangingPunct="0"/>
            <a:endParaRPr>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childTnLst>
                                    <p:set>
                                      <p:cBhvr additive="base">
                                        <p:cTn id="6" dur="1" fill="hold">
                                          <p:stCondLst>
                                            <p:cond delay="0"/>
                                          </p:stCondLst>
                                        </p:cTn>
                                        <p:tgtEl>
                                          <p:spTgt spid="2333"/>
                                        </p:tgtEl>
                                        <p:attrNameLst>
                                          <p:attrName>style.visibility</p:attrName>
                                        </p:attrNameLst>
                                      </p:cBhvr>
                                      <p:to>
                                        <p:strVal val="visible"/>
                                      </p:to>
                                    </p:set>
                                    <p:animEffect transition="in" filter="fade">
                                      <p:cBhvr additive="base">
                                        <p:cTn id="7" dur="1000"/>
                                        <p:tgtEl>
                                          <p:spTgt spid="2333"/>
                                        </p:tgtEl>
                                      </p:cBhvr>
                                    </p:animEffect>
                                    <p:anim calcmode="lin" valueType="num">
                                      <p:cBhvr additive="base">
                                        <p:cTn id="8" dur="1000" fill="hold"/>
                                        <p:tgtEl>
                                          <p:spTgt spid="2333"/>
                                        </p:tgtEl>
                                        <p:attrNameLst>
                                          <p:attrName>ppt_x</p:attrName>
                                        </p:attrNameLst>
                                      </p:cBhvr>
                                      <p:tavLst>
                                        <p:tav tm="0">
                                          <p:val>
                                            <p:strVal val="#ppt_x-.1"/>
                                          </p:val>
                                        </p:tav>
                                        <p:tav tm="100000">
                                          <p:val>
                                            <p:strVal val="#ppt_x"/>
                                          </p:val>
                                        </p:tav>
                                      </p:tavLst>
                                    </p:anim>
                                    <p:anim calcmode="lin" valueType="num">
                                      <p:cBhvr additive="base">
                                        <p:cTn id="9" dur="1000" fill="hold"/>
                                        <p:tgtEl>
                                          <p:spTgt spid="233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1" fill="hold" grpId="0" nodeType="clickEffect">
                                  <p:childTnLst>
                                    <p:set>
                                      <p:cBhvr additive="base">
                                        <p:cTn id="13" dur="1" fill="hold">
                                          <p:stCondLst>
                                            <p:cond delay="0"/>
                                          </p:stCondLst>
                                        </p:cTn>
                                        <p:tgtEl>
                                          <p:spTgt spid="2346"/>
                                        </p:tgtEl>
                                        <p:attrNameLst>
                                          <p:attrName>style.visibility</p:attrName>
                                        </p:attrNameLst>
                                      </p:cBhvr>
                                      <p:to>
                                        <p:strVal val="visible"/>
                                      </p:to>
                                    </p:set>
                                    <p:animEffect transition="in" filter="slide(fromTop)">
                                      <p:cBhvr additive="base">
                                        <p:cTn id="14" dur="500"/>
                                        <p:tgtEl>
                                          <p:spTgt spid="2346"/>
                                        </p:tgtEl>
                                      </p:cBhvr>
                                    </p:animEffect>
                                  </p:childTnLst>
                                </p:cTn>
                              </p:par>
                            </p:childTnLst>
                          </p:cTn>
                        </p:par>
                      </p:childTnLst>
                    </p:cTn>
                  </p:par>
                  <p:par>
                    <p:cTn id="15" fill="hold">
                      <p:stCondLst>
                        <p:cond delay="indefinite"/>
                      </p:stCondLst>
                      <p:childTnLst>
                        <p:par>
                          <p:cTn id="16" fill="hold">
                            <p:stCondLst>
                              <p:cond delay="0"/>
                            </p:stCondLst>
                            <p:childTnLst>
                              <p:par>
                                <p:cTn id="17" presetID="40" presetClass="entr" presetSubtype="0" fill="hold" nodeType="clickEffect">
                                  <p:childTnLst>
                                    <p:set>
                                      <p:cBhvr additive="base">
                                        <p:cTn id="18" dur="1" fill="hold">
                                          <p:stCondLst>
                                            <p:cond delay="0"/>
                                          </p:stCondLst>
                                        </p:cTn>
                                        <p:tgtEl>
                                          <p:spTgt spid="2336"/>
                                        </p:tgtEl>
                                        <p:attrNameLst>
                                          <p:attrName>style.visibility</p:attrName>
                                        </p:attrNameLst>
                                      </p:cBhvr>
                                      <p:to>
                                        <p:strVal val="visible"/>
                                      </p:to>
                                    </p:set>
                                    <p:animEffect transition="in" filter="fade">
                                      <p:cBhvr additive="base">
                                        <p:cTn id="19" dur="1000"/>
                                        <p:tgtEl>
                                          <p:spTgt spid="2336"/>
                                        </p:tgtEl>
                                      </p:cBhvr>
                                    </p:animEffect>
                                    <p:anim calcmode="lin" valueType="num">
                                      <p:cBhvr additive="base">
                                        <p:cTn id="20" dur="1000" fill="hold"/>
                                        <p:tgtEl>
                                          <p:spTgt spid="2336"/>
                                        </p:tgtEl>
                                        <p:attrNameLst>
                                          <p:attrName>ppt_x</p:attrName>
                                        </p:attrNameLst>
                                      </p:cBhvr>
                                      <p:tavLst>
                                        <p:tav tm="0">
                                          <p:val>
                                            <p:strVal val="#ppt_x-.1"/>
                                          </p:val>
                                        </p:tav>
                                        <p:tav tm="100000">
                                          <p:val>
                                            <p:strVal val="#ppt_x"/>
                                          </p:val>
                                        </p:tav>
                                      </p:tavLst>
                                    </p:anim>
                                    <p:anim calcmode="lin" valueType="num">
                                      <p:cBhvr additive="base">
                                        <p:cTn id="21" dur="1000" fill="hold"/>
                                        <p:tgtEl>
                                          <p:spTgt spid="233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1" nodeType="clickEffect">
                                  <p:childTnLst>
                                    <p:set>
                                      <p:cBhvr additive="base">
                                        <p:cTn id="25" dur="1" fill="hold">
                                          <p:stCondLst>
                                            <p:cond delay="0"/>
                                          </p:stCondLst>
                                        </p:cTn>
                                        <p:tgtEl>
                                          <p:spTgt spid="2347"/>
                                        </p:tgtEl>
                                        <p:attrNameLst>
                                          <p:attrName>style.visibility</p:attrName>
                                        </p:attrNameLst>
                                      </p:cBhvr>
                                      <p:to>
                                        <p:strVal val="visible"/>
                                      </p:to>
                                    </p:set>
                                    <p:animEffect transition="in" filter="slide(fromTop)">
                                      <p:cBhvr additive="base">
                                        <p:cTn id="26" dur="500"/>
                                        <p:tgtEl>
                                          <p:spTgt spid="2347"/>
                                        </p:tgtEl>
                                      </p:cBhvr>
                                    </p:animEffect>
                                  </p:childTnLst>
                                </p:cTn>
                              </p:par>
                            </p:childTnLst>
                          </p:cTn>
                        </p:par>
                      </p:childTnLst>
                    </p:cTn>
                  </p:par>
                  <p:par>
                    <p:cTn id="27" fill="hold">
                      <p:stCondLst>
                        <p:cond delay="indefinite"/>
                      </p:stCondLst>
                      <p:childTnLst>
                        <p:par>
                          <p:cTn id="28" fill="hold">
                            <p:stCondLst>
                              <p:cond delay="0"/>
                            </p:stCondLst>
                            <p:childTnLst>
                              <p:par>
                                <p:cTn id="29" presetID="40" presetClass="entr" presetSubtype="0" fill="hold" nodeType="clickEffect">
                                  <p:childTnLst>
                                    <p:set>
                                      <p:cBhvr additive="base">
                                        <p:cTn id="30" dur="1" fill="hold">
                                          <p:stCondLst>
                                            <p:cond delay="0"/>
                                          </p:stCondLst>
                                        </p:cTn>
                                        <p:tgtEl>
                                          <p:spTgt spid="2339"/>
                                        </p:tgtEl>
                                        <p:attrNameLst>
                                          <p:attrName>style.visibility</p:attrName>
                                        </p:attrNameLst>
                                      </p:cBhvr>
                                      <p:to>
                                        <p:strVal val="visible"/>
                                      </p:to>
                                    </p:set>
                                    <p:animEffect transition="in" filter="fade">
                                      <p:cBhvr additive="base">
                                        <p:cTn id="31" dur="1000"/>
                                        <p:tgtEl>
                                          <p:spTgt spid="2339"/>
                                        </p:tgtEl>
                                      </p:cBhvr>
                                    </p:animEffect>
                                    <p:anim calcmode="lin" valueType="num">
                                      <p:cBhvr additive="base">
                                        <p:cTn id="32" dur="1000" fill="hold"/>
                                        <p:tgtEl>
                                          <p:spTgt spid="2339"/>
                                        </p:tgtEl>
                                        <p:attrNameLst>
                                          <p:attrName>ppt_x</p:attrName>
                                        </p:attrNameLst>
                                      </p:cBhvr>
                                      <p:tavLst>
                                        <p:tav tm="0">
                                          <p:val>
                                            <p:strVal val="#ppt_x-.1"/>
                                          </p:val>
                                        </p:tav>
                                        <p:tav tm="100000">
                                          <p:val>
                                            <p:strVal val="#ppt_x"/>
                                          </p:val>
                                        </p:tav>
                                      </p:tavLst>
                                    </p:anim>
                                    <p:anim calcmode="lin" valueType="num">
                                      <p:cBhvr additive="base">
                                        <p:cTn id="33" dur="1000" fill="hold"/>
                                        <p:tgtEl>
                                          <p:spTgt spid="233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2" nodeType="clickEffect">
                                  <p:childTnLst>
                                    <p:set>
                                      <p:cBhvr additive="base">
                                        <p:cTn id="37" dur="1" fill="hold">
                                          <p:stCondLst>
                                            <p:cond delay="0"/>
                                          </p:stCondLst>
                                        </p:cTn>
                                        <p:tgtEl>
                                          <p:spTgt spid="2348"/>
                                        </p:tgtEl>
                                        <p:attrNameLst>
                                          <p:attrName>style.visibility</p:attrName>
                                        </p:attrNameLst>
                                      </p:cBhvr>
                                      <p:to>
                                        <p:strVal val="visible"/>
                                      </p:to>
                                    </p:set>
                                    <p:animEffect transition="in" filter="slide(fromTop)">
                                      <p:cBhvr additive="base">
                                        <p:cTn id="38" dur="500"/>
                                        <p:tgtEl>
                                          <p:spTgt spid="2348"/>
                                        </p:tgtEl>
                                      </p:cBhvr>
                                    </p:animEffect>
                                  </p:childTnLst>
                                </p:cTn>
                              </p:par>
                            </p:childTnLst>
                          </p:cTn>
                        </p:par>
                      </p:childTnLst>
                    </p:cTn>
                  </p:par>
                  <p:par>
                    <p:cTn id="39" fill="hold">
                      <p:stCondLst>
                        <p:cond delay="indefinite"/>
                      </p:stCondLst>
                      <p:childTnLst>
                        <p:par>
                          <p:cTn id="40" fill="hold">
                            <p:stCondLst>
                              <p:cond delay="0"/>
                            </p:stCondLst>
                            <p:childTnLst>
                              <p:par>
                                <p:cTn id="41" presetID="40" presetClass="entr" presetSubtype="0" fill="hold" nodeType="clickEffect">
                                  <p:childTnLst>
                                    <p:set>
                                      <p:cBhvr additive="base">
                                        <p:cTn id="42" dur="1" fill="hold">
                                          <p:stCondLst>
                                            <p:cond delay="0"/>
                                          </p:stCondLst>
                                        </p:cTn>
                                        <p:tgtEl>
                                          <p:spTgt spid="2342"/>
                                        </p:tgtEl>
                                        <p:attrNameLst>
                                          <p:attrName>style.visibility</p:attrName>
                                        </p:attrNameLst>
                                      </p:cBhvr>
                                      <p:to>
                                        <p:strVal val="visible"/>
                                      </p:to>
                                    </p:set>
                                    <p:animEffect transition="in" filter="fade">
                                      <p:cBhvr additive="base">
                                        <p:cTn id="43" dur="1000"/>
                                        <p:tgtEl>
                                          <p:spTgt spid="2342"/>
                                        </p:tgtEl>
                                      </p:cBhvr>
                                    </p:animEffect>
                                    <p:anim calcmode="lin" valueType="num">
                                      <p:cBhvr additive="base">
                                        <p:cTn id="44" dur="1000" fill="hold"/>
                                        <p:tgtEl>
                                          <p:spTgt spid="2342"/>
                                        </p:tgtEl>
                                        <p:attrNameLst>
                                          <p:attrName>ppt_x</p:attrName>
                                        </p:attrNameLst>
                                      </p:cBhvr>
                                      <p:tavLst>
                                        <p:tav tm="0">
                                          <p:val>
                                            <p:strVal val="#ppt_x-.1"/>
                                          </p:val>
                                        </p:tav>
                                        <p:tav tm="100000">
                                          <p:val>
                                            <p:strVal val="#ppt_x"/>
                                          </p:val>
                                        </p:tav>
                                      </p:tavLst>
                                    </p:anim>
                                    <p:anim calcmode="lin" valueType="num">
                                      <p:cBhvr additive="base">
                                        <p:cTn id="45" dur="1000" fill="hold"/>
                                        <p:tgtEl>
                                          <p:spTgt spid="2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6" grpId="0" bldLvl="0" animBg="1"/>
      <p:bldP spid="2347" grpId="1" bldLvl="0" animBg="1"/>
      <p:bldP spid="2348" grpId="2"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lgn="l">
              <a:buClrTx/>
              <a:buSzTx/>
              <a:buFontTx/>
            </a:pPr>
            <a:r>
              <a:rPr lang="zh-CN" altLang="zh-CN" dirty="0">
                <a:sym typeface="+mn-ea"/>
              </a:rPr>
              <a:t>课堂讨论</a:t>
            </a:r>
            <a:endParaRPr lang="zh-CN" altLang="zh-CN" dirty="0"/>
          </a:p>
        </p:txBody>
      </p:sp>
      <p:sp>
        <p:nvSpPr>
          <p:cNvPr id="4" name="文本框 3"/>
          <p:cNvSpPr txBox="1"/>
          <p:nvPr/>
        </p:nvSpPr>
        <p:spPr>
          <a:xfrm>
            <a:off x="1242060" y="1721485"/>
            <a:ext cx="9811385" cy="1899285"/>
          </a:xfrm>
          <a:prstGeom prst="rect">
            <a:avLst/>
          </a:prstGeom>
          <a:noFill/>
        </p:spPr>
        <p:txBody>
          <a:bodyPr wrap="square" rtlCol="0" anchor="t">
            <a:spAutoFit/>
          </a:bodyPr>
          <a:p>
            <a:pPr marL="342900" indent="-342900" eaLnBrk="1" hangingPunct="1">
              <a:lnSpc>
                <a:spcPct val="180000"/>
              </a:lnSpc>
              <a:spcBef>
                <a:spcPct val="50000"/>
              </a:spcBef>
              <a:buClr>
                <a:schemeClr val="accent2"/>
              </a:buClr>
              <a:buFont typeface="Wingdings" panose="05000000000000000000" charset="0"/>
              <a:buChar char="l"/>
            </a:pPr>
            <a:r>
              <a:rPr lang="zh-CN" altLang="en-US" sz="2400">
                <a:solidFill>
                  <a:srgbClr val="000000"/>
                </a:solidFill>
                <a:ea typeface="楷体_GB2312" panose="02010609030101010101" pitchFamily="49" charset="-122"/>
                <a:sym typeface="+mn-ea"/>
              </a:rPr>
              <a:t>面向组织市场的营销与面向消费者的营销有何不同？企业应该做哪些改变？</a:t>
            </a:r>
            <a:endParaRPr lang="zh-CN" altLang="en-US" sz="2400">
              <a:solidFill>
                <a:srgbClr val="000000"/>
              </a:solidFill>
              <a:ea typeface="楷体_GB2312" panose="02010609030101010101" pitchFamily="49" charset="-122"/>
              <a:sym typeface="+mn-ea"/>
            </a:endParaRPr>
          </a:p>
          <a:p>
            <a:pPr marL="342900" indent="-342900" eaLnBrk="1" hangingPunct="1">
              <a:lnSpc>
                <a:spcPct val="80000"/>
              </a:lnSpc>
              <a:spcBef>
                <a:spcPct val="50000"/>
              </a:spcBef>
              <a:buClr>
                <a:schemeClr val="accent2"/>
              </a:buClr>
              <a:buFont typeface="Wingdings" panose="05000000000000000000" charset="0"/>
              <a:buChar char="l"/>
            </a:pPr>
            <a:endParaRPr lang="zh-CN"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1" cstate="print">
            <a:extLst>
              <a:ext uri="{28A0092B-C50C-407E-A947-70E740481C1C}">
                <a14:useLocalDpi xmlns:a14="http://schemas.microsoft.com/office/drawing/2010/main" val="0"/>
              </a:ext>
            </a:extLst>
          </a:blip>
          <a:srcRect t="3432" r="3996" b="15542"/>
          <a:stretch>
            <a:fillRect/>
          </a:stretch>
        </p:blipFill>
        <p:spPr>
          <a:xfrm>
            <a:off x="0" y="247356"/>
            <a:ext cx="12192000" cy="6610644"/>
          </a:xfrm>
          <a:prstGeom prst="rect">
            <a:avLst/>
          </a:prstGeom>
        </p:spPr>
      </p:pic>
      <p:sp>
        <p:nvSpPr>
          <p:cNvPr id="15" name="矩形 14"/>
          <p:cNvSpPr/>
          <p:nvPr/>
        </p:nvSpPr>
        <p:spPr>
          <a:xfrm>
            <a:off x="2902554" y="2753020"/>
            <a:ext cx="4485798" cy="1005019"/>
          </a:xfrm>
          <a:prstGeom prst="rect">
            <a:avLst/>
          </a:prstGeom>
        </p:spPr>
        <p:txBody>
          <a:bodyPr wrap="square">
            <a:spAutoFit/>
            <a:scene3d>
              <a:camera prst="orthographicFront"/>
              <a:lightRig rig="threePt" dir="t"/>
            </a:scene3d>
          </a:bodyPr>
          <a:lstStyle/>
          <a:p>
            <a:pPr algn="r">
              <a:lnSpc>
                <a:spcPct val="120000"/>
              </a:lnSpc>
            </a:pPr>
            <a:r>
              <a:rPr lang="zh-CN" altLang="en-US" sz="5400" b="1" dirty="0">
                <a:solidFill>
                  <a:schemeClr val="accent2"/>
                </a:solidFill>
                <a:latin typeface="+mj-ea"/>
                <a:ea typeface="+mj-ea"/>
              </a:rPr>
              <a:t>感谢您的观看</a:t>
            </a:r>
            <a:endParaRPr lang="zh-CN" altLang="en-US" sz="5400" b="1" dirty="0">
              <a:solidFill>
                <a:schemeClr val="accent2"/>
              </a:solidFill>
              <a:latin typeface="+mj-ea"/>
              <a:ea typeface="+mj-ea"/>
            </a:endParaRPr>
          </a:p>
        </p:txBody>
      </p:sp>
      <p:pic>
        <p:nvPicPr>
          <p:cNvPr id="20" name="图片 19"/>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a:fillRect/>
          </a:stretch>
        </p:blipFill>
        <p:spPr>
          <a:xfrm rot="10800000">
            <a:off x="-1" y="-2"/>
            <a:ext cx="1337257" cy="1655065"/>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18" name="矩形 17"/>
          <p:cNvSpPr/>
          <p:nvPr/>
        </p:nvSpPr>
        <p:spPr>
          <a:xfrm>
            <a:off x="2167128" y="3712464"/>
            <a:ext cx="5221224" cy="91440"/>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01</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6149581" y="3563375"/>
            <a:ext cx="16052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组织市场</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组织市场的构成</a:t>
            </a:r>
            <a:endParaRPr lang="zh-CN" altLang="en-US" dirty="0"/>
          </a:p>
        </p:txBody>
      </p:sp>
      <p:grpSp>
        <p:nvGrpSpPr>
          <p:cNvPr id="2091" name="组合 2090"/>
          <p:cNvGrpSpPr/>
          <p:nvPr/>
        </p:nvGrpSpPr>
        <p:grpSpPr>
          <a:xfrm>
            <a:off x="2007553" y="2065338"/>
            <a:ext cx="8066087" cy="3632200"/>
            <a:chOff x="158" y="1253"/>
            <a:chExt cx="5081" cy="2288"/>
          </a:xfrm>
        </p:grpSpPr>
        <p:grpSp>
          <p:nvGrpSpPr>
            <p:cNvPr id="2092" name="组合 2091"/>
            <p:cNvGrpSpPr/>
            <p:nvPr/>
          </p:nvGrpSpPr>
          <p:grpSpPr>
            <a:xfrm>
              <a:off x="158" y="1253"/>
              <a:ext cx="3840" cy="2288"/>
              <a:chOff x="0" y="1008"/>
              <a:chExt cx="3840" cy="2832"/>
            </a:xfrm>
          </p:grpSpPr>
          <p:sp>
            <p:nvSpPr>
              <p:cNvPr id="2093" name="AutoShape 25"/>
              <p:cNvSpPr/>
              <p:nvPr/>
            </p:nvSpPr>
            <p:spPr>
              <a:xfrm>
                <a:off x="0" y="1008"/>
                <a:ext cx="3840" cy="2832"/>
              </a:xfrm>
              <a:prstGeom prst="rightArrow">
                <a:avLst>
                  <a:gd name="adj1" fmla="val 79305"/>
                  <a:gd name="adj2" fmla="val 27005"/>
                </a:avLst>
              </a:prstGeom>
              <a:gradFill rotWithShape="1">
                <a:gsLst>
                  <a:gs pos="0">
                    <a:srgbClr val="FFFFFF"/>
                  </a:gs>
                  <a:gs pos="100000">
                    <a:srgbClr val="DDDDDD"/>
                  </a:gs>
                </a:gsLst>
                <a:lin ang="0"/>
                <a:tileRect/>
              </a:gradFill>
              <a:ln w="9525">
                <a:noFill/>
              </a:ln>
            </p:spPr>
            <p:txBody>
              <a:bodyPr wrap="none" anchor="ctr"/>
              <a:p>
                <a:pPr algn="ctr" eaLnBrk="0" hangingPunct="0"/>
                <a:endParaRPr>
                  <a:ea typeface="宋体" panose="02010600030101010101" pitchFamily="2" charset="-122"/>
                </a:endParaRPr>
              </a:p>
            </p:txBody>
          </p:sp>
          <p:sp>
            <p:nvSpPr>
              <p:cNvPr id="2094" name="AutoShape 26"/>
              <p:cNvSpPr/>
              <p:nvPr/>
            </p:nvSpPr>
            <p:spPr>
              <a:xfrm>
                <a:off x="336" y="1392"/>
                <a:ext cx="2544" cy="624"/>
              </a:xfrm>
              <a:prstGeom prst="roundRect">
                <a:avLst>
                  <a:gd name="adj" fmla="val 9106"/>
                </a:avLst>
              </a:prstGeom>
              <a:gradFill rotWithShape="1">
                <a:gsLst>
                  <a:gs pos="0">
                    <a:srgbClr val="A3B2C1"/>
                  </a:gs>
                  <a:gs pos="100000">
                    <a:srgbClr val="4B5259"/>
                  </a:gs>
                </a:gsLst>
                <a:lin ang="5400000"/>
                <a:tileRect/>
              </a:gradFill>
              <a:ln w="25400" cap="flat" cmpd="sng">
                <a:solidFill>
                  <a:srgbClr val="FFFFFF"/>
                </a:solidFill>
                <a:prstDash val="solid"/>
                <a:headEnd type="none" w="med" len="med"/>
                <a:tailEnd type="none" w="med" len="med"/>
              </a:ln>
            </p:spPr>
            <p:txBody>
              <a:bodyPr wrap="none" anchor="ctr"/>
              <a:p>
                <a:pPr algn="ctr" eaLnBrk="0" hangingPunct="0"/>
                <a:r>
                  <a:rPr lang="zh-CN" altLang="en-US" sz="2400" b="0">
                    <a:solidFill>
                      <a:srgbClr val="000000"/>
                    </a:solidFill>
                    <a:latin typeface="Verdana" panose="020B0604030504040204"/>
                    <a:ea typeface="楷体_GB2312" panose="02010609030101010101" pitchFamily="49" charset="-122"/>
                  </a:rPr>
                  <a:t>产业市场</a:t>
                </a:r>
                <a:endParaRPr lang="zh-CN" altLang="en-US" sz="2400" b="0">
                  <a:solidFill>
                    <a:srgbClr val="000000"/>
                  </a:solidFill>
                  <a:latin typeface="Verdana" panose="020B0604030504040204"/>
                  <a:ea typeface="楷体_GB2312" panose="02010609030101010101" pitchFamily="49" charset="-122"/>
                </a:endParaRPr>
              </a:p>
            </p:txBody>
          </p:sp>
          <p:sp>
            <p:nvSpPr>
              <p:cNvPr id="2095" name="AutoShape 27"/>
              <p:cNvSpPr/>
              <p:nvPr/>
            </p:nvSpPr>
            <p:spPr>
              <a:xfrm>
                <a:off x="336" y="2112"/>
                <a:ext cx="2544" cy="624"/>
              </a:xfrm>
              <a:prstGeom prst="roundRect">
                <a:avLst>
                  <a:gd name="adj" fmla="val 9106"/>
                </a:avLst>
              </a:prstGeom>
              <a:gradFill rotWithShape="1">
                <a:gsLst>
                  <a:gs pos="0">
                    <a:srgbClr val="699D5F"/>
                  </a:gs>
                  <a:gs pos="100000">
                    <a:srgbClr val="31492C"/>
                  </a:gs>
                </a:gsLst>
                <a:lin ang="5400000"/>
                <a:tileRect/>
              </a:gradFill>
              <a:ln w="25400" cap="flat" cmpd="sng">
                <a:solidFill>
                  <a:srgbClr val="FFFFFF"/>
                </a:solidFill>
                <a:prstDash val="solid"/>
                <a:headEnd type="none" w="med" len="med"/>
                <a:tailEnd type="none" w="med" len="med"/>
              </a:ln>
            </p:spPr>
            <p:txBody>
              <a:bodyPr wrap="none" anchor="ctr"/>
              <a:p>
                <a:pPr algn="ctr" eaLnBrk="0" hangingPunct="0"/>
                <a:r>
                  <a:rPr lang="zh-CN" altLang="en-US" sz="2400" b="0">
                    <a:solidFill>
                      <a:srgbClr val="000000"/>
                    </a:solidFill>
                    <a:latin typeface="Verdana" panose="020B0604030504040204"/>
                    <a:ea typeface="楷体_GB2312" panose="02010609030101010101" pitchFamily="49" charset="-122"/>
                  </a:rPr>
                  <a:t>中间商市场</a:t>
                </a:r>
                <a:endParaRPr lang="zh-CN" altLang="en-US" sz="2400" b="0">
                  <a:solidFill>
                    <a:srgbClr val="000000"/>
                  </a:solidFill>
                  <a:latin typeface="Verdana" panose="020B0604030504040204"/>
                  <a:ea typeface="楷体_GB2312" panose="02010609030101010101" pitchFamily="49" charset="-122"/>
                </a:endParaRPr>
              </a:p>
            </p:txBody>
          </p:sp>
          <p:sp>
            <p:nvSpPr>
              <p:cNvPr id="2096" name="AutoShape 28"/>
              <p:cNvSpPr/>
              <p:nvPr/>
            </p:nvSpPr>
            <p:spPr>
              <a:xfrm>
                <a:off x="336" y="2832"/>
                <a:ext cx="2544" cy="624"/>
              </a:xfrm>
              <a:prstGeom prst="roundRect">
                <a:avLst>
                  <a:gd name="adj" fmla="val 9106"/>
                </a:avLst>
              </a:prstGeom>
              <a:gradFill rotWithShape="1">
                <a:gsLst>
                  <a:gs pos="0">
                    <a:srgbClr val="CC0000"/>
                  </a:gs>
                  <a:gs pos="100000">
                    <a:srgbClr val="5E0000"/>
                  </a:gs>
                </a:gsLst>
                <a:lin ang="5400000"/>
                <a:tileRect/>
              </a:gradFill>
              <a:ln w="25400" cap="flat" cmpd="sng">
                <a:solidFill>
                  <a:srgbClr val="FFFFFF"/>
                </a:solidFill>
                <a:prstDash val="solid"/>
                <a:headEnd type="none" w="med" len="med"/>
                <a:tailEnd type="none" w="med" len="med"/>
              </a:ln>
            </p:spPr>
            <p:txBody>
              <a:bodyPr wrap="none" anchor="ctr"/>
              <a:p>
                <a:pPr algn="ctr" eaLnBrk="0" hangingPunct="0"/>
                <a:r>
                  <a:rPr lang="zh-CN" altLang="en-US" sz="2400" b="0">
                    <a:solidFill>
                      <a:srgbClr val="000000"/>
                    </a:solidFill>
                    <a:latin typeface="Verdana" panose="020B0604030504040204"/>
                    <a:ea typeface="楷体_GB2312" panose="02010609030101010101" pitchFamily="49" charset="-122"/>
                  </a:rPr>
                  <a:t>政府市场</a:t>
                </a:r>
                <a:endParaRPr lang="zh-CN" altLang="en-US" sz="2400" b="0">
                  <a:solidFill>
                    <a:srgbClr val="000000"/>
                  </a:solidFill>
                  <a:latin typeface="Verdana" panose="020B0604030504040204"/>
                  <a:ea typeface="楷体_GB2312" panose="02010609030101010101" pitchFamily="49" charset="-122"/>
                </a:endParaRPr>
              </a:p>
            </p:txBody>
          </p:sp>
        </p:grpSp>
        <p:sp>
          <p:nvSpPr>
            <p:cNvPr id="2097" name="Text Box 29"/>
            <p:cNvSpPr/>
            <p:nvPr/>
          </p:nvSpPr>
          <p:spPr>
            <a:xfrm>
              <a:off x="4014" y="1563"/>
              <a:ext cx="1225" cy="1668"/>
            </a:xfrm>
            <a:prstGeom prst="rect">
              <a:avLst/>
            </a:prstGeom>
            <a:noFill/>
            <a:ln w="9525">
              <a:noFill/>
            </a:ln>
          </p:spPr>
          <p:txBody>
            <a:bodyPr>
              <a:spAutoFit/>
            </a:bodyPr>
            <a:p>
              <a:pPr>
                <a:spcBef>
                  <a:spcPct val="50000"/>
                </a:spcBef>
              </a:pPr>
              <a:r>
                <a:rPr lang="zh-CN" altLang="en-US" sz="2400" b="0">
                  <a:solidFill>
                    <a:srgbClr val="000000"/>
                  </a:solidFill>
                  <a:latin typeface="Verdana" panose="020B0604030504040204"/>
                  <a:ea typeface="楷体_GB2312" panose="02010609030101010101" pitchFamily="49" charset="-122"/>
                </a:rPr>
                <a:t>组织市场是指所有为满足其各种需求而购买产品和服务的组织机构所构成的市场</a:t>
              </a:r>
              <a:endParaRPr lang="zh-CN" altLang="en-US" sz="2400" b="0">
                <a:solidFill>
                  <a:srgbClr val="000000"/>
                </a:solidFill>
                <a:latin typeface="Verdana" panose="020B0604030504040204"/>
                <a:ea typeface="楷体_GB2312" panose="02010609030101010101" pitchFamily="49"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产业市场</a:t>
            </a:r>
            <a:endParaRPr lang="zh-CN" altLang="en-US" dirty="0"/>
          </a:p>
        </p:txBody>
      </p:sp>
      <p:sp>
        <p:nvSpPr>
          <p:cNvPr id="4" name="文本框 3"/>
          <p:cNvSpPr txBox="1"/>
          <p:nvPr/>
        </p:nvSpPr>
        <p:spPr>
          <a:xfrm>
            <a:off x="1242060" y="1721485"/>
            <a:ext cx="9811385" cy="2861310"/>
          </a:xfrm>
          <a:prstGeom prst="rect">
            <a:avLst/>
          </a:prstGeom>
          <a:noFill/>
        </p:spPr>
        <p:txBody>
          <a:bodyPr wrap="square" rtlCol="0" anchor="t">
            <a:spAutoFit/>
          </a:bodyPr>
          <a:p>
            <a:pPr marL="742950" lvl="1" indent="-285750" eaLnBrk="1" hangingPunct="1">
              <a:lnSpc>
                <a:spcPct val="150000"/>
              </a:lnSpc>
              <a:buClr>
                <a:schemeClr val="accent1"/>
              </a:buClr>
              <a:buFont typeface="Wingdings" panose="05000000000000000000" charset="0"/>
              <a:buChar char="l"/>
            </a:pPr>
            <a:r>
              <a:rPr lang="zh-CN" altLang="en-US" sz="2400">
                <a:solidFill>
                  <a:srgbClr val="000000"/>
                </a:solidFill>
                <a:ea typeface="楷体_GB2312" panose="02010609030101010101" pitchFamily="49" charset="-122"/>
                <a:sym typeface="+mn-ea"/>
              </a:rPr>
              <a:t>产业市场是指为满足企业生产其他产品的需要而购买产品或服务的各种产业组织所形成的市场。</a:t>
            </a:r>
            <a:endParaRPr lang="zh-CN" altLang="en-US" sz="2400">
              <a:solidFill>
                <a:srgbClr val="000000"/>
              </a:solidFill>
              <a:ea typeface="楷体_GB2312" panose="02010609030101010101" pitchFamily="49" charset="-122"/>
            </a:endParaRPr>
          </a:p>
          <a:p>
            <a:pPr marL="742950" lvl="1" indent="-285750" eaLnBrk="1" hangingPunct="1">
              <a:lnSpc>
                <a:spcPct val="150000"/>
              </a:lnSpc>
              <a:buClr>
                <a:schemeClr val="accent1"/>
              </a:buClr>
              <a:buFont typeface="Wingdings" panose="05000000000000000000" charset="0"/>
              <a:buChar char="l"/>
            </a:pPr>
            <a:endParaRPr lang="zh-CN" altLang="en-US" sz="2400">
              <a:solidFill>
                <a:srgbClr val="000000"/>
              </a:solidFill>
              <a:ea typeface="楷体_GB2312" panose="02010609030101010101" pitchFamily="49" charset="-122"/>
            </a:endParaRPr>
          </a:p>
          <a:p>
            <a:pPr marL="742950" lvl="1" indent="-285750" eaLnBrk="1" hangingPunct="1">
              <a:lnSpc>
                <a:spcPct val="150000"/>
              </a:lnSpc>
              <a:buClr>
                <a:schemeClr val="accent1"/>
              </a:buClr>
              <a:buFont typeface="Wingdings" panose="05000000000000000000" charset="0"/>
              <a:buChar char="l"/>
            </a:pPr>
            <a:r>
              <a:rPr lang="zh-CN" altLang="en-US" sz="2400">
                <a:solidFill>
                  <a:srgbClr val="660033"/>
                </a:solidFill>
                <a:ea typeface="楷体_GB2312" panose="02010609030101010101" pitchFamily="49" charset="-122"/>
                <a:sym typeface="+mn-ea"/>
              </a:rPr>
              <a:t>农业、林业、渔业、采矿业、制造业、建筑业、运输业、通信业、公共事业、金融业、服务业等</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中间商市场</a:t>
            </a:r>
            <a:endParaRPr lang="zh-CN" altLang="en-US" dirty="0"/>
          </a:p>
        </p:txBody>
      </p:sp>
      <p:sp>
        <p:nvSpPr>
          <p:cNvPr id="4" name="文本框 3"/>
          <p:cNvSpPr txBox="1"/>
          <p:nvPr/>
        </p:nvSpPr>
        <p:spPr>
          <a:xfrm>
            <a:off x="1242060" y="1721485"/>
            <a:ext cx="9811385" cy="2306955"/>
          </a:xfrm>
          <a:prstGeom prst="rect">
            <a:avLst/>
          </a:prstGeom>
          <a:noFill/>
        </p:spPr>
        <p:txBody>
          <a:bodyPr wrap="square" rtlCol="0" anchor="t">
            <a:spAutoFit/>
          </a:bodyPr>
          <a:p>
            <a:pPr marL="742950" lvl="1" indent="-285750" eaLnBrk="1" hangingPunct="1">
              <a:lnSpc>
                <a:spcPct val="150000"/>
              </a:lnSpc>
              <a:buClr>
                <a:schemeClr val="accent1"/>
              </a:buClr>
              <a:buFont typeface="Wingdings" panose="05000000000000000000" charset="0"/>
              <a:buChar char="l"/>
            </a:pPr>
            <a:r>
              <a:rPr lang="zh-CN" altLang="en-US" sz="2400">
                <a:ea typeface="楷体_GB2312" panose="02010609030101010101" pitchFamily="49" charset="-122"/>
                <a:sym typeface="+mn-ea"/>
              </a:rPr>
              <a:t>指那些通过购买商品和服务，以转手或出租给他人获取利润为目的的个人和组织。</a:t>
            </a:r>
            <a:endParaRPr lang="zh-CN" altLang="en-US" sz="2400">
              <a:ea typeface="楷体_GB2312" panose="02010609030101010101" pitchFamily="49" charset="-122"/>
              <a:sym typeface="+mn-ea"/>
            </a:endParaRPr>
          </a:p>
          <a:p>
            <a:pPr marL="742950" lvl="1" indent="-285750" eaLnBrk="1" hangingPunct="1">
              <a:lnSpc>
                <a:spcPct val="150000"/>
              </a:lnSpc>
              <a:buClr>
                <a:schemeClr val="accent1"/>
              </a:buClr>
              <a:buFont typeface="Wingdings" panose="05000000000000000000" charset="0"/>
              <a:buChar char="l"/>
            </a:pPr>
            <a:endParaRPr lang="zh-CN" altLang="en-US" sz="2400"/>
          </a:p>
          <a:p>
            <a:pPr marL="742950" lvl="1" indent="-285750" eaLnBrk="1" hangingPunct="1">
              <a:lnSpc>
                <a:spcPct val="150000"/>
              </a:lnSpc>
              <a:buClr>
                <a:schemeClr val="accent1"/>
              </a:buClr>
              <a:buFont typeface="Wingdings" panose="05000000000000000000" charset="0"/>
              <a:buChar char="l"/>
            </a:pPr>
            <a:r>
              <a:rPr lang="zh-CN" altLang="en-US" sz="2400">
                <a:solidFill>
                  <a:srgbClr val="CC3300"/>
                </a:solidFill>
                <a:latin typeface="楷体_GB2312" panose="02010609030101010101" pitchFamily="49" charset="-122"/>
                <a:ea typeface="楷体_GB2312" panose="02010609030101010101" pitchFamily="49" charset="-122"/>
                <a:sym typeface="+mn-ea"/>
              </a:rPr>
              <a:t>批发商、零售商</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政府市场</a:t>
            </a:r>
            <a:endParaRPr lang="zh-CN" altLang="en-US" dirty="0"/>
          </a:p>
        </p:txBody>
      </p:sp>
      <p:sp>
        <p:nvSpPr>
          <p:cNvPr id="4" name="文本框 3"/>
          <p:cNvSpPr txBox="1"/>
          <p:nvPr/>
        </p:nvSpPr>
        <p:spPr>
          <a:xfrm>
            <a:off x="1242060" y="1721485"/>
            <a:ext cx="9811385" cy="645160"/>
          </a:xfrm>
          <a:prstGeom prst="rect">
            <a:avLst/>
          </a:prstGeom>
          <a:noFill/>
        </p:spPr>
        <p:txBody>
          <a:bodyPr wrap="square" rtlCol="0" anchor="t">
            <a:spAutoFit/>
          </a:bodyPr>
          <a:p>
            <a:pPr marL="742950" lvl="1" indent="-285750" eaLnBrk="1" hangingPunct="1">
              <a:lnSpc>
                <a:spcPct val="150000"/>
              </a:lnSpc>
              <a:buClr>
                <a:schemeClr val="accent1"/>
              </a:buClr>
              <a:buFont typeface="Wingdings" panose="05000000000000000000" charset="0"/>
              <a:buChar char="l"/>
            </a:pPr>
            <a:r>
              <a:rPr lang="zh-CN" altLang="en-US" sz="2400">
                <a:ea typeface="楷体_GB2312" panose="02010609030101010101" pitchFamily="49" charset="-122"/>
                <a:sym typeface="+mn-ea"/>
              </a:rPr>
              <a:t>为执行政府的主要职能而采购或租用商品的各级政府单位。</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zh-CN" altLang="zh-CN" dirty="0">
                <a:sym typeface="+mn-ea"/>
              </a:rPr>
              <a:t>组织市场的特点</a:t>
            </a:r>
            <a:endParaRPr lang="zh-CN" altLang="en-US" dirty="0"/>
          </a:p>
        </p:txBody>
      </p:sp>
      <p:sp>
        <p:nvSpPr>
          <p:cNvPr id="2120" name="AutoShape 252"/>
          <p:cNvSpPr/>
          <p:nvPr/>
        </p:nvSpPr>
        <p:spPr>
          <a:xfrm>
            <a:off x="4031933" y="3185160"/>
            <a:ext cx="3313112" cy="574675"/>
          </a:xfrm>
          <a:prstGeom prst="roundRect">
            <a:avLst>
              <a:gd name="adj" fmla="val 50000"/>
            </a:avLst>
          </a:prstGeom>
          <a:gradFill rotWithShape="1">
            <a:gsLst>
              <a:gs pos="0">
                <a:srgbClr val="323758">
                  <a:alpha val="100000"/>
                </a:srgbClr>
              </a:gs>
              <a:gs pos="50000">
                <a:srgbClr val="6D77BF">
                  <a:alpha val="100000"/>
                </a:srgbClr>
              </a:gs>
              <a:gs pos="100000">
                <a:srgbClr val="323758"/>
              </a:gs>
            </a:gsLst>
            <a:lin ang="0"/>
            <a:tileRect/>
          </a:gradFill>
          <a:ln w="38100" cap="flat" cmpd="sng">
            <a:solidFill>
              <a:srgbClr val="FFFFFF"/>
            </a:solidFill>
            <a:prstDash val="solid"/>
            <a:headEnd type="none" w="med" len="med"/>
            <a:tailEnd type="none" w="med" len="med"/>
          </a:ln>
          <a:effectLst>
            <a:outerShdw dist="63500" dir="3187806" algn="ctr" rotWithShape="0">
              <a:srgbClr val="001D3A"/>
            </a:outerShdw>
          </a:effectLst>
        </p:spPr>
        <p:txBody>
          <a:bodyPr wrap="none" anchor="ctr"/>
          <a:p>
            <a:pPr algn="ctr"/>
            <a:r>
              <a:rPr lang="zh-CN" altLang="en-US" b="1">
                <a:solidFill>
                  <a:schemeClr val="bg1"/>
                </a:solidFill>
                <a:effectLst>
                  <a:outerShdw blurRad="38100" dist="38100" dir="2700000">
                    <a:srgbClr val="000000"/>
                  </a:outerShdw>
                </a:effectLst>
                <a:latin typeface="Verdana" panose="020B0604030504040204"/>
                <a:ea typeface="楷体_GB2312" panose="02010609030101010101" pitchFamily="49" charset="-122"/>
              </a:rPr>
              <a:t>组织市场的特点</a:t>
            </a:r>
            <a:endParaRPr lang="zh-CN" altLang="en-US" b="1">
              <a:solidFill>
                <a:schemeClr val="bg1"/>
              </a:solidFill>
              <a:effectLst>
                <a:outerShdw blurRad="38100" dist="38100" dir="2700000">
                  <a:srgbClr val="000000"/>
                </a:outerShdw>
              </a:effectLst>
              <a:latin typeface="Verdana" panose="020B0604030504040204"/>
              <a:ea typeface="楷体_GB2312" panose="02010609030101010101" pitchFamily="49" charset="-122"/>
            </a:endParaRPr>
          </a:p>
        </p:txBody>
      </p:sp>
      <p:grpSp>
        <p:nvGrpSpPr>
          <p:cNvPr id="2121" name="组合 2120"/>
          <p:cNvGrpSpPr/>
          <p:nvPr/>
        </p:nvGrpSpPr>
        <p:grpSpPr>
          <a:xfrm>
            <a:off x="2879408" y="2248535"/>
            <a:ext cx="2017712" cy="865188"/>
            <a:chOff x="793" y="1434"/>
            <a:chExt cx="1271" cy="545"/>
          </a:xfrm>
        </p:grpSpPr>
        <p:sp>
          <p:nvSpPr>
            <p:cNvPr id="2122" name="Text Box 245"/>
            <p:cNvSpPr/>
            <p:nvPr/>
          </p:nvSpPr>
          <p:spPr>
            <a:xfrm>
              <a:off x="793" y="1434"/>
              <a:ext cx="907" cy="296"/>
            </a:xfrm>
            <a:prstGeom prst="rect">
              <a:avLst/>
            </a:prstGeom>
            <a:noFill/>
            <a:ln w="12700" cap="flat" cmpd="sng">
              <a:solidFill>
                <a:srgbClr val="993366"/>
              </a:solidFill>
              <a:prstDash val="solid"/>
              <a:miter/>
              <a:headEnd type="none" w="med" len="med"/>
              <a:tailEnd type="none" w="med" len="med"/>
            </a:ln>
          </p:spPr>
          <p:txBody>
            <a:bodyPr>
              <a:spAutoFit/>
            </a:bodyPr>
            <a:p>
              <a:pPr eaLnBrk="0" hangingPunct="0">
                <a:spcBef>
                  <a:spcPct val="50000"/>
                </a:spcBef>
              </a:pPr>
              <a:r>
                <a:rPr lang="zh-CN" altLang="en-US" sz="2400" b="0">
                  <a:solidFill>
                    <a:srgbClr val="000000"/>
                  </a:solidFill>
                  <a:ea typeface="楷体_GB2312" panose="02010609030101010101" pitchFamily="49" charset="-122"/>
                </a:rPr>
                <a:t>派生需求</a:t>
              </a:r>
              <a:endParaRPr lang="zh-CN" altLang="en-US" sz="2400" b="0">
                <a:solidFill>
                  <a:srgbClr val="000000"/>
                </a:solidFill>
                <a:ea typeface="楷体_GB2312" panose="02010609030101010101" pitchFamily="49" charset="-122"/>
              </a:endParaRPr>
            </a:p>
          </p:txBody>
        </p:sp>
        <p:cxnSp>
          <p:nvCxnSpPr>
            <p:cNvPr id="2123" name="Line 253"/>
            <p:cNvCxnSpPr/>
            <p:nvPr/>
          </p:nvCxnSpPr>
          <p:spPr>
            <a:xfrm flipH="1" flipV="1">
              <a:off x="1565" y="1752"/>
              <a:ext cx="499" cy="227"/>
            </a:xfrm>
            <a:prstGeom prst="line">
              <a:avLst/>
            </a:prstGeom>
            <a:ln w="25400" cap="flat" cmpd="sng">
              <a:solidFill>
                <a:srgbClr val="145232"/>
              </a:solidFill>
              <a:prstDash val="solid"/>
              <a:headEnd type="none" w="med" len="med"/>
              <a:tailEnd type="triangle" w="med" len="med"/>
            </a:ln>
          </p:spPr>
        </p:cxnSp>
      </p:grpSp>
      <p:grpSp>
        <p:nvGrpSpPr>
          <p:cNvPr id="2124" name="组合 2123"/>
          <p:cNvGrpSpPr/>
          <p:nvPr/>
        </p:nvGrpSpPr>
        <p:grpSpPr>
          <a:xfrm>
            <a:off x="6336983" y="2321560"/>
            <a:ext cx="2663825" cy="863600"/>
            <a:chOff x="2971" y="1480"/>
            <a:chExt cx="1678" cy="544"/>
          </a:xfrm>
        </p:grpSpPr>
        <p:sp>
          <p:nvSpPr>
            <p:cNvPr id="2125" name="Text Box 247"/>
            <p:cNvSpPr/>
            <p:nvPr/>
          </p:nvSpPr>
          <p:spPr>
            <a:xfrm>
              <a:off x="3560" y="1480"/>
              <a:ext cx="1089" cy="296"/>
            </a:xfrm>
            <a:prstGeom prst="rect">
              <a:avLst/>
            </a:prstGeom>
            <a:noFill/>
            <a:ln w="12700" cap="flat" cmpd="sng">
              <a:solidFill>
                <a:srgbClr val="993366"/>
              </a:solidFill>
              <a:prstDash val="solid"/>
              <a:miter/>
              <a:headEnd type="none" w="med" len="med"/>
              <a:tailEnd type="none" w="med" len="med"/>
            </a:ln>
          </p:spPr>
          <p:txBody>
            <a:bodyPr>
              <a:spAutoFit/>
            </a:bodyPr>
            <a:p>
              <a:pPr eaLnBrk="0" hangingPunct="0">
                <a:spcBef>
                  <a:spcPct val="50000"/>
                </a:spcBef>
              </a:pPr>
              <a:r>
                <a:rPr lang="zh-CN" altLang="en-US" sz="2400" b="0">
                  <a:solidFill>
                    <a:srgbClr val="000000"/>
                  </a:solidFill>
                  <a:ea typeface="楷体_GB2312" panose="02010609030101010101" pitchFamily="49" charset="-122"/>
                </a:rPr>
                <a:t>过程复杂</a:t>
              </a:r>
              <a:endParaRPr lang="zh-CN" altLang="en-US" sz="2400" b="0">
                <a:solidFill>
                  <a:srgbClr val="000000"/>
                </a:solidFill>
                <a:ea typeface="楷体_GB2312" panose="02010609030101010101" pitchFamily="49" charset="-122"/>
              </a:endParaRPr>
            </a:p>
          </p:txBody>
        </p:sp>
        <p:cxnSp>
          <p:nvCxnSpPr>
            <p:cNvPr id="2126" name="Line 254"/>
            <p:cNvCxnSpPr/>
            <p:nvPr/>
          </p:nvCxnSpPr>
          <p:spPr>
            <a:xfrm flipV="1">
              <a:off x="2971" y="1706"/>
              <a:ext cx="499" cy="318"/>
            </a:xfrm>
            <a:prstGeom prst="line">
              <a:avLst/>
            </a:prstGeom>
            <a:ln w="25400" cap="flat" cmpd="sng">
              <a:solidFill>
                <a:srgbClr val="145232"/>
              </a:solidFill>
              <a:prstDash val="solid"/>
              <a:headEnd type="none" w="med" len="med"/>
              <a:tailEnd type="triangle" w="med" len="med"/>
            </a:ln>
          </p:spPr>
        </p:cxnSp>
      </p:grpSp>
      <p:grpSp>
        <p:nvGrpSpPr>
          <p:cNvPr id="2127" name="组合 2126"/>
          <p:cNvGrpSpPr/>
          <p:nvPr/>
        </p:nvGrpSpPr>
        <p:grpSpPr>
          <a:xfrm>
            <a:off x="2736533" y="3832860"/>
            <a:ext cx="1655762" cy="901700"/>
            <a:chOff x="703" y="2432"/>
            <a:chExt cx="1043" cy="568"/>
          </a:xfrm>
        </p:grpSpPr>
        <p:sp>
          <p:nvSpPr>
            <p:cNvPr id="2128" name="Text Box 246"/>
            <p:cNvSpPr/>
            <p:nvPr/>
          </p:nvSpPr>
          <p:spPr>
            <a:xfrm>
              <a:off x="703" y="2704"/>
              <a:ext cx="953" cy="296"/>
            </a:xfrm>
            <a:prstGeom prst="rect">
              <a:avLst/>
            </a:prstGeom>
            <a:noFill/>
            <a:ln w="12700" cap="flat" cmpd="sng">
              <a:solidFill>
                <a:srgbClr val="993366"/>
              </a:solidFill>
              <a:prstDash val="solid"/>
              <a:miter/>
              <a:headEnd type="none" w="med" len="med"/>
              <a:tailEnd type="none" w="med" len="med"/>
            </a:ln>
          </p:spPr>
          <p:txBody>
            <a:bodyPr>
              <a:spAutoFit/>
            </a:bodyPr>
            <a:p>
              <a:pPr eaLnBrk="0" hangingPunct="0">
                <a:spcBef>
                  <a:spcPct val="50000"/>
                </a:spcBef>
              </a:pPr>
              <a:r>
                <a:rPr lang="zh-CN" altLang="en-US" sz="2400" b="0">
                  <a:solidFill>
                    <a:srgbClr val="000000"/>
                  </a:solidFill>
                  <a:ea typeface="楷体_GB2312" panose="02010609030101010101" pitchFamily="49" charset="-122"/>
                </a:rPr>
                <a:t>多人决策</a:t>
              </a:r>
              <a:endParaRPr lang="zh-CN" altLang="en-US" sz="2400" b="0">
                <a:solidFill>
                  <a:srgbClr val="000000"/>
                </a:solidFill>
                <a:ea typeface="楷体_GB2312" panose="02010609030101010101" pitchFamily="49" charset="-122"/>
              </a:endParaRPr>
            </a:p>
          </p:txBody>
        </p:sp>
        <p:cxnSp>
          <p:nvCxnSpPr>
            <p:cNvPr id="2129" name="Line 255"/>
            <p:cNvCxnSpPr/>
            <p:nvPr/>
          </p:nvCxnSpPr>
          <p:spPr>
            <a:xfrm flipH="1">
              <a:off x="1247" y="2432"/>
              <a:ext cx="499" cy="227"/>
            </a:xfrm>
            <a:prstGeom prst="line">
              <a:avLst/>
            </a:prstGeom>
            <a:ln w="25400" cap="flat" cmpd="sng">
              <a:solidFill>
                <a:srgbClr val="145232"/>
              </a:solidFill>
              <a:prstDash val="solid"/>
              <a:headEnd type="none" w="med" len="med"/>
              <a:tailEnd type="triangle" w="med" len="med"/>
            </a:ln>
          </p:spPr>
        </p:cxnSp>
      </p:grpSp>
      <p:grpSp>
        <p:nvGrpSpPr>
          <p:cNvPr id="2130" name="组合 2129"/>
          <p:cNvGrpSpPr/>
          <p:nvPr/>
        </p:nvGrpSpPr>
        <p:grpSpPr>
          <a:xfrm>
            <a:off x="6479858" y="3832860"/>
            <a:ext cx="2809875" cy="901700"/>
            <a:chOff x="3061" y="2432"/>
            <a:chExt cx="1770" cy="568"/>
          </a:xfrm>
        </p:grpSpPr>
        <p:sp>
          <p:nvSpPr>
            <p:cNvPr id="2131" name="Text Box 248"/>
            <p:cNvSpPr/>
            <p:nvPr/>
          </p:nvSpPr>
          <p:spPr>
            <a:xfrm>
              <a:off x="3833" y="2704"/>
              <a:ext cx="998" cy="296"/>
            </a:xfrm>
            <a:prstGeom prst="rect">
              <a:avLst/>
            </a:prstGeom>
            <a:noFill/>
            <a:ln w="12700" cap="flat" cmpd="sng">
              <a:solidFill>
                <a:srgbClr val="993366"/>
              </a:solidFill>
              <a:prstDash val="solid"/>
              <a:miter/>
              <a:headEnd type="none" w="med" len="med"/>
              <a:tailEnd type="none" w="med" len="med"/>
            </a:ln>
          </p:spPr>
          <p:txBody>
            <a:bodyPr>
              <a:spAutoFit/>
            </a:bodyPr>
            <a:p>
              <a:pPr eaLnBrk="0" hangingPunct="0">
                <a:spcBef>
                  <a:spcPct val="50000"/>
                </a:spcBef>
              </a:pPr>
              <a:r>
                <a:rPr lang="zh-CN" altLang="en-US" sz="2400" b="0">
                  <a:solidFill>
                    <a:srgbClr val="000000"/>
                  </a:solidFill>
                  <a:ea typeface="楷体_GB2312" panose="02010609030101010101" pitchFamily="49" charset="-122"/>
                </a:rPr>
                <a:t>提供服务</a:t>
              </a:r>
              <a:endParaRPr lang="zh-CN" altLang="en-US" sz="2400" b="0">
                <a:solidFill>
                  <a:srgbClr val="000000"/>
                </a:solidFill>
                <a:ea typeface="楷体_GB2312" panose="02010609030101010101" pitchFamily="49" charset="-122"/>
              </a:endParaRPr>
            </a:p>
          </p:txBody>
        </p:sp>
        <p:cxnSp>
          <p:nvCxnSpPr>
            <p:cNvPr id="2132" name="Line 256"/>
            <p:cNvCxnSpPr/>
            <p:nvPr/>
          </p:nvCxnSpPr>
          <p:spPr>
            <a:xfrm>
              <a:off x="3061" y="2432"/>
              <a:ext cx="635" cy="272"/>
            </a:xfrm>
            <a:prstGeom prst="line">
              <a:avLst/>
            </a:prstGeom>
            <a:ln w="25400" cap="flat" cmpd="sng">
              <a:solidFill>
                <a:srgbClr val="145232"/>
              </a:solidFill>
              <a:prstDash val="soli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childTnLst>
                                    <p:set>
                                      <p:cBhvr additive="base">
                                        <p:cTn id="6" dur="1" fill="hold">
                                          <p:stCondLst>
                                            <p:cond delay="0"/>
                                          </p:stCondLst>
                                        </p:cTn>
                                        <p:tgtEl>
                                          <p:spTgt spid="2121"/>
                                        </p:tgtEl>
                                        <p:attrNameLst>
                                          <p:attrName>style.visibility</p:attrName>
                                        </p:attrNameLst>
                                      </p:cBhvr>
                                      <p:to>
                                        <p:strVal val="visible"/>
                                      </p:to>
                                    </p:set>
                                    <p:animEffect transition="in" filter="slide(fromBottom)">
                                      <p:cBhvr additive="base">
                                        <p:cTn id="7" dur="1000"/>
                                        <p:tgtEl>
                                          <p:spTgt spid="21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childTnLst>
                                    <p:set>
                                      <p:cBhvr additive="base">
                                        <p:cTn id="11" dur="1" fill="hold">
                                          <p:stCondLst>
                                            <p:cond delay="0"/>
                                          </p:stCondLst>
                                        </p:cTn>
                                        <p:tgtEl>
                                          <p:spTgt spid="2127"/>
                                        </p:tgtEl>
                                        <p:attrNameLst>
                                          <p:attrName>style.visibility</p:attrName>
                                        </p:attrNameLst>
                                      </p:cBhvr>
                                      <p:to>
                                        <p:strVal val="visible"/>
                                      </p:to>
                                    </p:set>
                                    <p:animEffect transition="in" filter="slide(fromTop)">
                                      <p:cBhvr additive="base">
                                        <p:cTn id="12" dur="1000"/>
                                        <p:tgtEl>
                                          <p:spTgt spid="212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childTnLst>
                                    <p:set>
                                      <p:cBhvr additive="base">
                                        <p:cTn id="16" dur="1" fill="hold">
                                          <p:stCondLst>
                                            <p:cond delay="0"/>
                                          </p:stCondLst>
                                        </p:cTn>
                                        <p:tgtEl>
                                          <p:spTgt spid="2124"/>
                                        </p:tgtEl>
                                        <p:attrNameLst>
                                          <p:attrName>style.visibility</p:attrName>
                                        </p:attrNameLst>
                                      </p:cBhvr>
                                      <p:to>
                                        <p:strVal val="visible"/>
                                      </p:to>
                                    </p:set>
                                    <p:animEffect transition="in" filter="slide(fromBottom)">
                                      <p:cBhvr additive="base">
                                        <p:cTn id="17" dur="1000"/>
                                        <p:tgtEl>
                                          <p:spTgt spid="212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childTnLst>
                                    <p:set>
                                      <p:cBhvr additive="base">
                                        <p:cTn id="21" dur="1" fill="hold">
                                          <p:stCondLst>
                                            <p:cond delay="0"/>
                                          </p:stCondLst>
                                        </p:cTn>
                                        <p:tgtEl>
                                          <p:spTgt spid="2130"/>
                                        </p:tgtEl>
                                        <p:attrNameLst>
                                          <p:attrName>style.visibility</p:attrName>
                                        </p:attrNameLst>
                                      </p:cBhvr>
                                      <p:to>
                                        <p:strVal val="visible"/>
                                      </p:to>
                                    </p:set>
                                    <p:animEffect transition="in" filter="slide(fromTop)">
                                      <p:cBhvr additive="base">
                                        <p:cTn id="22" dur="1000"/>
                                        <p:tgtEl>
                                          <p:spTgt spid="2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3659" b="14709"/>
          <a:stretch>
            <a:fillRect/>
          </a:stretch>
        </p:blipFill>
        <p:spPr>
          <a:xfrm flipH="1">
            <a:off x="0" y="0"/>
            <a:ext cx="5649766" cy="6858000"/>
          </a:xfrm>
          <a:prstGeom prst="rect">
            <a:avLst/>
          </a:prstGeom>
        </p:spPr>
      </p:pic>
      <p:sp>
        <p:nvSpPr>
          <p:cNvPr id="3" name="文本框 2"/>
          <p:cNvSpPr txBox="1"/>
          <p:nvPr/>
        </p:nvSpPr>
        <p:spPr>
          <a:xfrm>
            <a:off x="3848341" y="2413337"/>
            <a:ext cx="3258820" cy="101473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rPr>
              <a:t>PART 02</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panose="020B0604020202020204"/>
              <a:ea typeface="微软雅黑" panose="020B0503020204020204" pitchFamily="34"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5976" r="36502"/>
          <a:stretch>
            <a:fillRect/>
          </a:stretch>
        </p:blipFill>
        <p:spPr>
          <a:xfrm flipH="1">
            <a:off x="7295696" y="0"/>
            <a:ext cx="4896304" cy="6858000"/>
          </a:xfrm>
          <a:prstGeom prst="rect">
            <a:avLst/>
          </a:prstGeom>
          <a:effectLst/>
        </p:spPr>
      </p:pic>
      <p:sp>
        <p:nvSpPr>
          <p:cNvPr id="9" name="矩形 8"/>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5438381" y="3563375"/>
            <a:ext cx="3027680" cy="52197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rPr>
              <a:t>产业市场购买行为</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95">
      <a:dk1>
        <a:sysClr val="windowText" lastClr="000000"/>
      </a:dk1>
      <a:lt1>
        <a:sysClr val="window" lastClr="FFFFFF"/>
      </a:lt1>
      <a:dk2>
        <a:srgbClr val="44546A"/>
      </a:dk2>
      <a:lt2>
        <a:srgbClr val="E7E6E6"/>
      </a:lt2>
      <a:accent1>
        <a:srgbClr val="26AAE1"/>
      </a:accent1>
      <a:accent2>
        <a:srgbClr val="1D74B8"/>
      </a:accent2>
      <a:accent3>
        <a:srgbClr val="2D368F"/>
      </a:accent3>
      <a:accent4>
        <a:srgbClr val="26AAE1"/>
      </a:accent4>
      <a:accent5>
        <a:srgbClr val="1D74B8"/>
      </a:accent5>
      <a:accent6>
        <a:srgbClr val="2D368F"/>
      </a:accent6>
      <a:hlink>
        <a:srgbClr val="0563C1"/>
      </a:hlink>
      <a:folHlink>
        <a:srgbClr val="000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1312</Words>
  <Application>WPS 演示</Application>
  <PresentationFormat>自定义</PresentationFormat>
  <Paragraphs>241</Paragraphs>
  <Slides>23</Slides>
  <Notes>7</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23</vt:i4>
      </vt:variant>
    </vt:vector>
  </HeadingPairs>
  <TitlesOfParts>
    <vt:vector size="44" baseType="lpstr">
      <vt:lpstr>Arial</vt:lpstr>
      <vt:lpstr>宋体</vt:lpstr>
      <vt:lpstr>Wingdings</vt:lpstr>
      <vt:lpstr>微软雅黑</vt:lpstr>
      <vt:lpstr>Arial</vt:lpstr>
      <vt:lpstr>黑体</vt:lpstr>
      <vt:lpstr>Gulim</vt:lpstr>
      <vt:lpstr>Monotype Sorts</vt:lpstr>
      <vt:lpstr>Wingdings</vt:lpstr>
      <vt:lpstr>Arial Unicode MS</vt:lpstr>
      <vt:lpstr>等线</vt:lpstr>
      <vt:lpstr>Times New Roman</vt:lpstr>
      <vt:lpstr>楷体_GB2312</vt:lpstr>
      <vt:lpstr>新宋体</vt:lpstr>
      <vt:lpstr>华文中宋</vt:lpstr>
      <vt:lpstr>Calibri</vt:lpstr>
      <vt:lpstr>Verdana</vt:lpstr>
      <vt:lpstr>仿宋_GB2312</vt:lpstr>
      <vt:lpstr>仿宋</vt:lpstr>
      <vt:lpstr>包图主题2</vt:lpstr>
      <vt:lpstr>自定义设计方案</vt:lpstr>
      <vt:lpstr>PowerPoint 演示文稿</vt:lpstr>
      <vt:lpstr>PowerPoint 演示文稿</vt:lpstr>
      <vt:lpstr>PowerPoint 演示文稿</vt:lpstr>
      <vt:lpstr>2.1 传统营销观念</vt:lpstr>
      <vt:lpstr>组织市场的构成</vt:lpstr>
      <vt:lpstr>产业市场</vt:lpstr>
      <vt:lpstr>中间商市场</vt:lpstr>
      <vt:lpstr>政府市场</vt:lpstr>
      <vt:lpstr>PowerPoint 演示文稿</vt:lpstr>
      <vt:lpstr>中间商市场</vt:lpstr>
      <vt:lpstr>2.1.1 生产观念</vt:lpstr>
      <vt:lpstr>产业市场购买决策的参与者</vt:lpstr>
      <vt:lpstr>产业市场购买的主要类型</vt:lpstr>
      <vt:lpstr>产业市场特点</vt:lpstr>
      <vt:lpstr>PowerPoint 演示文稿</vt:lpstr>
      <vt:lpstr>产业购买者决策过程</vt:lpstr>
      <vt:lpstr>中间商购买行为的主要类型</vt:lpstr>
      <vt:lpstr>PowerPoint 演示文稿</vt:lpstr>
      <vt:lpstr>2.1.1 生产观念</vt:lpstr>
      <vt:lpstr>政府采购的基本概念与原则</vt:lpstr>
      <vt:lpstr>政府采购方式</vt:lpstr>
      <vt:lpstr>中间商的主要购买决策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wangll321</cp:lastModifiedBy>
  <cp:revision>87</cp:revision>
  <dcterms:created xsi:type="dcterms:W3CDTF">2017-09-25T13:59:00Z</dcterms:created>
  <dcterms:modified xsi:type="dcterms:W3CDTF">2021-02-21T02:16:14Z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