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76"/>
  </p:notesMasterIdLst>
  <p:sldIdLst>
    <p:sldId id="256" r:id="rId2"/>
    <p:sldId id="298" r:id="rId3"/>
    <p:sldId id="299" r:id="rId4"/>
    <p:sldId id="316" r:id="rId5"/>
    <p:sldId id="317" r:id="rId6"/>
    <p:sldId id="318" r:id="rId7"/>
    <p:sldId id="563" r:id="rId8"/>
    <p:sldId id="322" r:id="rId9"/>
    <p:sldId id="325" r:id="rId10"/>
    <p:sldId id="328" r:id="rId11"/>
    <p:sldId id="332" r:id="rId12"/>
    <p:sldId id="565" r:id="rId13"/>
    <p:sldId id="350" r:id="rId14"/>
    <p:sldId id="351" r:id="rId15"/>
    <p:sldId id="352" r:id="rId16"/>
    <p:sldId id="572" r:id="rId17"/>
    <p:sldId id="566" r:id="rId18"/>
    <p:sldId id="588" r:id="rId19"/>
    <p:sldId id="589" r:id="rId20"/>
    <p:sldId id="357" r:id="rId21"/>
    <p:sldId id="358" r:id="rId22"/>
    <p:sldId id="361" r:id="rId23"/>
    <p:sldId id="567" r:id="rId24"/>
    <p:sldId id="590" r:id="rId25"/>
    <p:sldId id="370" r:id="rId26"/>
    <p:sldId id="372" r:id="rId27"/>
    <p:sldId id="569" r:id="rId28"/>
    <p:sldId id="375" r:id="rId29"/>
    <p:sldId id="376" r:id="rId30"/>
    <p:sldId id="586" r:id="rId31"/>
    <p:sldId id="587" r:id="rId32"/>
    <p:sldId id="377" r:id="rId33"/>
    <p:sldId id="384" r:id="rId34"/>
    <p:sldId id="387" r:id="rId35"/>
    <p:sldId id="570" r:id="rId36"/>
    <p:sldId id="571" r:id="rId37"/>
    <p:sldId id="585" r:id="rId38"/>
    <p:sldId id="419" r:id="rId39"/>
    <p:sldId id="576" r:id="rId40"/>
    <p:sldId id="432" r:id="rId41"/>
    <p:sldId id="435" r:id="rId42"/>
    <p:sldId id="436" r:id="rId43"/>
    <p:sldId id="437" r:id="rId44"/>
    <p:sldId id="577" r:id="rId45"/>
    <p:sldId id="449" r:id="rId46"/>
    <p:sldId id="453" r:id="rId47"/>
    <p:sldId id="578" r:id="rId48"/>
    <p:sldId id="463" r:id="rId49"/>
    <p:sldId id="464" r:id="rId50"/>
    <p:sldId id="466" r:id="rId51"/>
    <p:sldId id="477" r:id="rId52"/>
    <p:sldId id="478" r:id="rId53"/>
    <p:sldId id="479" r:id="rId54"/>
    <p:sldId id="485" r:id="rId55"/>
    <p:sldId id="487" r:id="rId56"/>
    <p:sldId id="496" r:id="rId57"/>
    <p:sldId id="503" r:id="rId58"/>
    <p:sldId id="504" r:id="rId59"/>
    <p:sldId id="505" r:id="rId60"/>
    <p:sldId id="506" r:id="rId61"/>
    <p:sldId id="507" r:id="rId62"/>
    <p:sldId id="508" r:id="rId63"/>
    <p:sldId id="509" r:id="rId64"/>
    <p:sldId id="579" r:id="rId65"/>
    <p:sldId id="580" r:id="rId66"/>
    <p:sldId id="581" r:id="rId67"/>
    <p:sldId id="582" r:id="rId68"/>
    <p:sldId id="583" r:id="rId69"/>
    <p:sldId id="526" r:id="rId70"/>
    <p:sldId id="591" r:id="rId71"/>
    <p:sldId id="584" r:id="rId72"/>
    <p:sldId id="592" r:id="rId73"/>
    <p:sldId id="593" r:id="rId74"/>
    <p:sldId id="562" r:id="rId75"/>
  </p:sldIdLst>
  <p:sldSz cx="9144000" cy="6858000" type="screen4x3"/>
  <p:notesSz cx="6858000" cy="9144000"/>
  <p:embeddedFontLst>
    <p:embeddedFont>
      <p:font typeface="Calibri" panose="020F0502020204030204" pitchFamily="34" charset="0"/>
      <p:regular r:id="rId77"/>
      <p:bold r:id="rId78"/>
      <p:italic r:id="rId79"/>
      <p:boldItalic r:id="rId80"/>
    </p:embeddedFont>
    <p:embeddedFont>
      <p:font typeface="Gill Sans MT" panose="020B0502020104020203" pitchFamily="34" charset="0"/>
      <p:regular r:id="rId81"/>
      <p:bold r:id="rId82"/>
      <p:italic r:id="rId83"/>
      <p:boldItalic r:id="rId84"/>
    </p:embeddedFont>
    <p:embeddedFont>
      <p:font typeface="华文新魏" panose="02010800040101010101" pitchFamily="2" charset="-122"/>
      <p:regular r:id="rId85"/>
    </p:embeddedFont>
    <p:embeddedFont>
      <p:font typeface="Wingdings 3" panose="05040102010807070707" pitchFamily="18" charset="2"/>
      <p:regular r:id="rId86"/>
    </p:embeddedFont>
    <p:embeddedFont>
      <p:font typeface="Bookman Old Style" panose="02050604050505020204" pitchFamily="18" charset="0"/>
      <p:regular r:id="rId87"/>
      <p:bold r:id="rId88"/>
      <p:italic r:id="rId89"/>
      <p:boldItalic r:id="rId90"/>
    </p:embeddedFont>
  </p:embeddedFontLst>
  <p:defaultTextStyle>
    <a:defPPr>
      <a:defRPr lang="zh-CN"/>
    </a:defPPr>
    <a:lvl1pPr algn="l" rtl="0" fontAlgn="base">
      <a:spcBef>
        <a:spcPct val="0"/>
      </a:spcBef>
      <a:spcAft>
        <a:spcPct val="0"/>
      </a:spcAft>
      <a:defRPr kern="1200">
        <a:solidFill>
          <a:schemeClr val="tx1"/>
        </a:solidFill>
        <a:latin typeface="Gill Sans MT" pitchFamily="34" charset="0"/>
        <a:ea typeface="宋体" pitchFamily="2" charset="-122"/>
        <a:cs typeface="+mn-cs"/>
      </a:defRPr>
    </a:lvl1pPr>
    <a:lvl2pPr marL="457200" algn="l" rtl="0" fontAlgn="base">
      <a:spcBef>
        <a:spcPct val="0"/>
      </a:spcBef>
      <a:spcAft>
        <a:spcPct val="0"/>
      </a:spcAft>
      <a:defRPr kern="1200">
        <a:solidFill>
          <a:schemeClr val="tx1"/>
        </a:solidFill>
        <a:latin typeface="Gill Sans MT" pitchFamily="34" charset="0"/>
        <a:ea typeface="宋体" pitchFamily="2" charset="-122"/>
        <a:cs typeface="+mn-cs"/>
      </a:defRPr>
    </a:lvl2pPr>
    <a:lvl3pPr marL="914400" algn="l" rtl="0" fontAlgn="base">
      <a:spcBef>
        <a:spcPct val="0"/>
      </a:spcBef>
      <a:spcAft>
        <a:spcPct val="0"/>
      </a:spcAft>
      <a:defRPr kern="1200">
        <a:solidFill>
          <a:schemeClr val="tx1"/>
        </a:solidFill>
        <a:latin typeface="Gill Sans MT" pitchFamily="34" charset="0"/>
        <a:ea typeface="宋体" pitchFamily="2" charset="-122"/>
        <a:cs typeface="+mn-cs"/>
      </a:defRPr>
    </a:lvl3pPr>
    <a:lvl4pPr marL="1371600" algn="l" rtl="0" fontAlgn="base">
      <a:spcBef>
        <a:spcPct val="0"/>
      </a:spcBef>
      <a:spcAft>
        <a:spcPct val="0"/>
      </a:spcAft>
      <a:defRPr kern="1200">
        <a:solidFill>
          <a:schemeClr val="tx1"/>
        </a:solidFill>
        <a:latin typeface="Gill Sans MT" pitchFamily="34" charset="0"/>
        <a:ea typeface="宋体" pitchFamily="2" charset="-122"/>
        <a:cs typeface="+mn-cs"/>
      </a:defRPr>
    </a:lvl4pPr>
    <a:lvl5pPr marL="1828800" algn="l" rtl="0" fontAlgn="base">
      <a:spcBef>
        <a:spcPct val="0"/>
      </a:spcBef>
      <a:spcAft>
        <a:spcPct val="0"/>
      </a:spcAft>
      <a:defRPr kern="1200">
        <a:solidFill>
          <a:schemeClr val="tx1"/>
        </a:solidFill>
        <a:latin typeface="Gill Sans MT" pitchFamily="34" charset="0"/>
        <a:ea typeface="宋体" pitchFamily="2" charset="-122"/>
        <a:cs typeface="+mn-cs"/>
      </a:defRPr>
    </a:lvl5pPr>
    <a:lvl6pPr marL="2286000" algn="l" defTabSz="914400" rtl="0" eaLnBrk="1" latinLnBrk="0" hangingPunct="1">
      <a:defRPr kern="1200">
        <a:solidFill>
          <a:schemeClr val="tx1"/>
        </a:solidFill>
        <a:latin typeface="Gill Sans MT" pitchFamily="34" charset="0"/>
        <a:ea typeface="宋体" pitchFamily="2" charset="-122"/>
        <a:cs typeface="+mn-cs"/>
      </a:defRPr>
    </a:lvl6pPr>
    <a:lvl7pPr marL="2743200" algn="l" defTabSz="914400" rtl="0" eaLnBrk="1" latinLnBrk="0" hangingPunct="1">
      <a:defRPr kern="1200">
        <a:solidFill>
          <a:schemeClr val="tx1"/>
        </a:solidFill>
        <a:latin typeface="Gill Sans MT" pitchFamily="34" charset="0"/>
        <a:ea typeface="宋体" pitchFamily="2" charset="-122"/>
        <a:cs typeface="+mn-cs"/>
      </a:defRPr>
    </a:lvl7pPr>
    <a:lvl8pPr marL="3200400" algn="l" defTabSz="914400" rtl="0" eaLnBrk="1" latinLnBrk="0" hangingPunct="1">
      <a:defRPr kern="1200">
        <a:solidFill>
          <a:schemeClr val="tx1"/>
        </a:solidFill>
        <a:latin typeface="Gill Sans MT" pitchFamily="34" charset="0"/>
        <a:ea typeface="宋体" pitchFamily="2" charset="-122"/>
        <a:cs typeface="+mn-cs"/>
      </a:defRPr>
    </a:lvl8pPr>
    <a:lvl9pPr marL="3657600" algn="l" defTabSz="914400" rtl="0" eaLnBrk="1" latinLnBrk="0" hangingPunct="1">
      <a:defRPr kern="1200">
        <a:solidFill>
          <a:schemeClr val="tx1"/>
        </a:solidFill>
        <a:latin typeface="Gill Sans MT"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892"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FAA8B-7FFD-4F6A-8D45-A9C92A649175}" type="datetimeFigureOut">
              <a:rPr lang="zh-CN" altLang="en-US" smtClean="0"/>
              <a:t>2017-12-27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07097-97C7-47E5-9E62-1DAB7FDA04E9}" type="slidenum">
              <a:rPr lang="zh-CN" altLang="en-US" smtClean="0"/>
              <a:t>‹#›</a:t>
            </a:fld>
            <a:endParaRPr lang="zh-CN" altLang="en-US"/>
          </a:p>
        </p:txBody>
      </p:sp>
    </p:spTree>
    <p:extLst>
      <p:ext uri="{BB962C8B-B14F-4D97-AF65-F5344CB8AC3E}">
        <p14:creationId xmlns:p14="http://schemas.microsoft.com/office/powerpoint/2010/main" val="12671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9D30FC98-A132-429F-B205-B27B603456AF}" type="datetimeFigureOut">
              <a:rPr lang="zh-CN" altLang="en-US"/>
              <a:pPr>
                <a:defRPr/>
              </a:pPr>
              <a:t>2017-12-27</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04557A05-265B-4B18-85C2-2B388A69497E}" type="slidenum">
              <a:rPr lang="zh-CN" altLang="en-US"/>
              <a:pPr>
                <a:defRPr/>
              </a:pPr>
              <a:t>‹#›</a:t>
            </a:fld>
            <a:endParaRPr lang="zh-CN" altLang="en-US"/>
          </a:p>
        </p:txBody>
      </p:sp>
    </p:spTree>
    <p:extLst>
      <p:ext uri="{BB962C8B-B14F-4D97-AF65-F5344CB8AC3E}">
        <p14:creationId xmlns:p14="http://schemas.microsoft.com/office/powerpoint/2010/main" val="339081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A0238CFD-048A-42BA-8354-49BE8D191C3F}" type="datetimeFigureOut">
              <a:rPr lang="zh-CN" altLang="en-US"/>
              <a:pPr>
                <a:defRPr/>
              </a:pPr>
              <a:t>2017-12-27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E680A89A-C5BB-435A-8E8B-28E160CFC5A6}" type="slidenum">
              <a:rPr lang="zh-CN" altLang="en-US"/>
              <a:pPr>
                <a:defRPr/>
              </a:pPr>
              <a:t>‹#›</a:t>
            </a:fld>
            <a:endParaRPr lang="zh-CN" altLang="en-US"/>
          </a:p>
        </p:txBody>
      </p:sp>
    </p:spTree>
    <p:extLst>
      <p:ext uri="{BB962C8B-B14F-4D97-AF65-F5344CB8AC3E}">
        <p14:creationId xmlns:p14="http://schemas.microsoft.com/office/powerpoint/2010/main" val="156651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14"/>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3"/>
          <p:cNvSpPr>
            <a:spLocks noGrp="1"/>
          </p:cNvSpPr>
          <p:nvPr>
            <p:ph type="dt" sz="half" idx="10"/>
          </p:nvPr>
        </p:nvSpPr>
        <p:spPr/>
        <p:txBody>
          <a:bodyPr/>
          <a:lstStyle>
            <a:lvl1pPr>
              <a:defRPr/>
            </a:lvl1pPr>
          </a:lstStyle>
          <a:p>
            <a:pPr>
              <a:defRPr/>
            </a:pPr>
            <a:fld id="{37A4AFB5-C96B-48C7-8B26-031B168DB66D}" type="datetimeFigureOut">
              <a:rPr lang="zh-CN" altLang="en-US"/>
              <a:pPr>
                <a:defRPr/>
              </a:pPr>
              <a:t>2017-12-27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17A1CF1-F70A-4CD0-802B-9395CBD0B834}" type="slidenum">
              <a:rPr lang="zh-CN" altLang="en-US"/>
              <a:pPr>
                <a:defRPr/>
              </a:pPr>
              <a:t>‹#›</a:t>
            </a:fld>
            <a:endParaRPr lang="zh-CN" altLang="en-US"/>
          </a:p>
        </p:txBody>
      </p:sp>
    </p:spTree>
    <p:extLst>
      <p:ext uri="{BB962C8B-B14F-4D97-AF65-F5344CB8AC3E}">
        <p14:creationId xmlns:p14="http://schemas.microsoft.com/office/powerpoint/2010/main" val="7184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41EC86BA-8623-41BC-B1A4-6259B64CAF0A}" type="datetimeFigureOut">
              <a:rPr lang="zh-CN" altLang="en-US"/>
              <a:pPr>
                <a:defRPr/>
              </a:pPr>
              <a:t>2017-12-27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A15E091B-C1F2-45FB-A765-11B49AB7B2B0}" type="slidenum">
              <a:rPr lang="zh-CN" altLang="en-US"/>
              <a:pPr>
                <a:defRPr/>
              </a:pPr>
              <a:t>‹#›</a:t>
            </a:fld>
            <a:endParaRPr lang="zh-CN" altLang="en-US"/>
          </a:p>
        </p:txBody>
      </p:sp>
    </p:spTree>
    <p:extLst>
      <p:ext uri="{BB962C8B-B14F-4D97-AF65-F5344CB8AC3E}">
        <p14:creationId xmlns:p14="http://schemas.microsoft.com/office/powerpoint/2010/main" val="13534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A17090CB-FE99-41F6-9393-B55B15BD58D3}" type="datetimeFigureOut">
              <a:rPr lang="zh-CN" altLang="en-US"/>
              <a:pPr>
                <a:defRPr/>
              </a:pPr>
              <a:t>2017-12-27</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F0D5E691-DC54-4EFD-8223-DBCF24AC0CAC}" type="slidenum">
              <a:rPr lang="zh-CN" altLang="en-US"/>
              <a:pPr>
                <a:defRPr/>
              </a:pPr>
              <a:t>‹#›</a:t>
            </a:fld>
            <a:endParaRPr lang="zh-CN" altLang="en-US"/>
          </a:p>
        </p:txBody>
      </p:sp>
    </p:spTree>
    <p:extLst>
      <p:ext uri="{BB962C8B-B14F-4D97-AF65-F5344CB8AC3E}">
        <p14:creationId xmlns:p14="http://schemas.microsoft.com/office/powerpoint/2010/main" val="16194814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551CA22B-3731-4F89-AB65-29A6851465C0}" type="datetimeFigureOut">
              <a:rPr lang="zh-CN" altLang="en-US"/>
              <a:pPr>
                <a:defRPr/>
              </a:pPr>
              <a:t>2017-12-27</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CD7A2621-576C-4F45-94C3-6D71A569CFEF}" type="slidenum">
              <a:rPr lang="zh-CN" altLang="en-US"/>
              <a:pPr>
                <a:defRPr/>
              </a:pPr>
              <a:t>‹#›</a:t>
            </a:fld>
            <a:endParaRPr lang="zh-CN" altLang="en-US"/>
          </a:p>
        </p:txBody>
      </p:sp>
    </p:spTree>
    <p:extLst>
      <p:ext uri="{BB962C8B-B14F-4D97-AF65-F5344CB8AC3E}">
        <p14:creationId xmlns:p14="http://schemas.microsoft.com/office/powerpoint/2010/main" val="110014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D28249DE-B0F8-40B0-8605-3ADD2671AF98}" type="datetimeFigureOut">
              <a:rPr lang="zh-CN" altLang="en-US"/>
              <a:pPr>
                <a:defRPr/>
              </a:pPr>
              <a:t>2017-12-27</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3D7C6A1A-F301-4E8B-B285-121ABF25FF61}" type="slidenum">
              <a:rPr lang="zh-CN" altLang="en-US"/>
              <a:pPr>
                <a:defRPr/>
              </a:pPr>
              <a:t>‹#›</a:t>
            </a:fld>
            <a:endParaRPr lang="zh-CN" altLang="en-US"/>
          </a:p>
        </p:txBody>
      </p:sp>
    </p:spTree>
    <p:extLst>
      <p:ext uri="{BB962C8B-B14F-4D97-AF65-F5344CB8AC3E}">
        <p14:creationId xmlns:p14="http://schemas.microsoft.com/office/powerpoint/2010/main" val="204078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DB8AFE61-D04F-4678-BAA7-345C302CF8C8}" type="datetimeFigureOut">
              <a:rPr lang="zh-CN" altLang="en-US"/>
              <a:pPr>
                <a:defRPr/>
              </a:pPr>
              <a:t>2017-12-27</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C98EEA00-3334-4BCE-B071-0866F03B998E}" type="slidenum">
              <a:rPr lang="zh-CN" altLang="en-US"/>
              <a:pPr>
                <a:defRPr/>
              </a:pPr>
              <a:t>‹#›</a:t>
            </a:fld>
            <a:endParaRPr lang="zh-CN" altLang="en-US"/>
          </a:p>
        </p:txBody>
      </p:sp>
    </p:spTree>
    <p:extLst>
      <p:ext uri="{BB962C8B-B14F-4D97-AF65-F5344CB8AC3E}">
        <p14:creationId xmlns:p14="http://schemas.microsoft.com/office/powerpoint/2010/main" val="19956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846598AE-CE9C-4627-BB19-427F8699F8EF}" type="datetimeFigureOut">
              <a:rPr lang="zh-CN" altLang="en-US"/>
              <a:pPr>
                <a:defRPr/>
              </a:pPr>
              <a:t>2017-12-27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4B70FE49-EAE9-45C8-B2D0-AF2E8164EC27}" type="slidenum">
              <a:rPr lang="zh-CN" altLang="en-US"/>
              <a:pPr>
                <a:defRPr/>
              </a:pPr>
              <a:t>‹#›</a:t>
            </a:fld>
            <a:endParaRPr lang="zh-CN" altLang="en-US"/>
          </a:p>
        </p:txBody>
      </p:sp>
    </p:spTree>
    <p:extLst>
      <p:ext uri="{BB962C8B-B14F-4D97-AF65-F5344CB8AC3E}">
        <p14:creationId xmlns:p14="http://schemas.microsoft.com/office/powerpoint/2010/main" val="250900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直接连接符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4"/>
          <p:cNvSpPr>
            <a:spLocks noGrp="1"/>
          </p:cNvSpPr>
          <p:nvPr>
            <p:ph type="dt" sz="half" idx="10"/>
          </p:nvPr>
        </p:nvSpPr>
        <p:spPr/>
        <p:txBody>
          <a:bodyPr/>
          <a:lstStyle>
            <a:lvl1pPr>
              <a:defRPr/>
            </a:lvl1pPr>
          </a:lstStyle>
          <a:p>
            <a:pPr>
              <a:defRPr/>
            </a:pPr>
            <a:fld id="{17904236-63BB-46E7-ACA2-1680C4CBBFB8}" type="datetimeFigureOut">
              <a:rPr lang="zh-CN" altLang="en-US"/>
              <a:pPr>
                <a:defRPr/>
              </a:pPr>
              <a:t>2017-12-27</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E933985-FD4B-4992-8787-C6F3CA172E6E}" type="slidenum">
              <a:rPr lang="zh-CN" altLang="en-US"/>
              <a:pPr>
                <a:defRPr/>
              </a:pPr>
              <a:t>‹#›</a:t>
            </a:fld>
            <a:endParaRPr lang="zh-CN" altLang="en-US"/>
          </a:p>
        </p:txBody>
      </p:sp>
    </p:spTree>
    <p:extLst>
      <p:ext uri="{BB962C8B-B14F-4D97-AF65-F5344CB8AC3E}">
        <p14:creationId xmlns:p14="http://schemas.microsoft.com/office/powerpoint/2010/main" val="225249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5" name="直接连接符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lstStyle>
          <a:p>
            <a:pPr>
              <a:defRPr/>
            </a:pPr>
            <a:fld id="{3997FC1A-1A8C-4F72-B2FE-8ED22E862B9B}" type="datetimeFigureOut">
              <a:rPr lang="zh-CN" altLang="en-US"/>
              <a:pPr>
                <a:defRPr/>
              </a:pPr>
              <a:t>2017-12-27</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7808B182-7FB9-488B-ADB5-84AB080FB075}" type="slidenum">
              <a:rPr lang="zh-CN" altLang="en-US"/>
              <a:pPr>
                <a:defRPr/>
              </a:pPr>
              <a:t>‹#›</a:t>
            </a:fld>
            <a:endParaRPr lang="zh-CN" altLang="en-US"/>
          </a:p>
        </p:txBody>
      </p:sp>
    </p:spTree>
    <p:extLst>
      <p:ext uri="{BB962C8B-B14F-4D97-AF65-F5344CB8AC3E}">
        <p14:creationId xmlns:p14="http://schemas.microsoft.com/office/powerpoint/2010/main" val="148712786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7" name="文本占位符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8299F4BA-09EF-4460-AEA8-AC9D9D734517}" type="datetimeFigureOut">
              <a:rPr lang="zh-CN" altLang="en-US"/>
              <a:pPr>
                <a:defRPr/>
              </a:pPr>
              <a:t>2017-12-27</a:t>
            </a:fld>
            <a:endParaRPr lang="zh-CN" altLang="en-US"/>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6226425A-22CF-4717-A9E4-5573B50A76FD}" type="slidenum">
              <a:rPr lang="zh-CN" altLang="en-US"/>
              <a:pPr>
                <a:defRPr/>
              </a:pPr>
              <a:t>‹#›</a:t>
            </a:fld>
            <a:endParaRPr lang="zh-CN" altLang="en-US"/>
          </a:p>
        </p:txBody>
      </p:sp>
      <p:sp>
        <p:nvSpPr>
          <p:cNvPr id="1031" name="直接连接符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2" name="直接连接符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953" r:id="rId1"/>
    <p:sldLayoutId id="2147483949" r:id="rId2"/>
    <p:sldLayoutId id="2147483954" r:id="rId3"/>
    <p:sldLayoutId id="2147483950" r:id="rId4"/>
    <p:sldLayoutId id="2147483951" r:id="rId5"/>
    <p:sldLayoutId id="2147483955" r:id="rId6"/>
    <p:sldLayoutId id="2147483956" r:id="rId7"/>
    <p:sldLayoutId id="2147483957" r:id="rId8"/>
    <p:sldLayoutId id="2147483958" r:id="rId9"/>
    <p:sldLayoutId id="2147483952" r:id="rId10"/>
    <p:sldLayoutId id="2147483959"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ea typeface="宋体" charset="-122"/>
        </a:defRPr>
      </a:lvl2pPr>
      <a:lvl3pPr algn="l" rtl="0" eaLnBrk="0" fontAlgn="base" hangingPunct="0">
        <a:spcBef>
          <a:spcPct val="0"/>
        </a:spcBef>
        <a:spcAft>
          <a:spcPct val="0"/>
        </a:spcAft>
        <a:defRPr sz="3200">
          <a:solidFill>
            <a:schemeClr val="tx2"/>
          </a:solidFill>
          <a:latin typeface="Bookman Old Style" pitchFamily="18" charset="0"/>
          <a:ea typeface="宋体" charset="-122"/>
        </a:defRPr>
      </a:lvl3pPr>
      <a:lvl4pPr algn="l" rtl="0" eaLnBrk="0" fontAlgn="base" hangingPunct="0">
        <a:spcBef>
          <a:spcPct val="0"/>
        </a:spcBef>
        <a:spcAft>
          <a:spcPct val="0"/>
        </a:spcAft>
        <a:defRPr sz="3200">
          <a:solidFill>
            <a:schemeClr val="tx2"/>
          </a:solidFill>
          <a:latin typeface="Bookman Old Style" pitchFamily="18" charset="0"/>
          <a:ea typeface="宋体" charset="-122"/>
        </a:defRPr>
      </a:lvl4pPr>
      <a:lvl5pPr algn="l" rtl="0" eaLnBrk="0" fontAlgn="base" hangingPunct="0">
        <a:spcBef>
          <a:spcPct val="0"/>
        </a:spcBef>
        <a:spcAft>
          <a:spcPct val="0"/>
        </a:spcAft>
        <a:defRPr sz="3200">
          <a:solidFill>
            <a:schemeClr val="tx2"/>
          </a:solidFill>
          <a:latin typeface="Bookman Old Style" pitchFamily="18" charset="0"/>
          <a:ea typeface="宋体" charset="-122"/>
        </a:defRPr>
      </a:lvl5pPr>
      <a:lvl6pPr marL="457200" algn="l" rtl="0" fontAlgn="base">
        <a:spcBef>
          <a:spcPct val="0"/>
        </a:spcBef>
        <a:spcAft>
          <a:spcPct val="0"/>
        </a:spcAft>
        <a:defRPr sz="3200">
          <a:solidFill>
            <a:schemeClr val="tx2"/>
          </a:solidFill>
          <a:latin typeface="Bookman Old Style" pitchFamily="18" charset="0"/>
          <a:ea typeface="宋体" charset="-122"/>
        </a:defRPr>
      </a:lvl6pPr>
      <a:lvl7pPr marL="914400" algn="l" rtl="0" fontAlgn="base">
        <a:spcBef>
          <a:spcPct val="0"/>
        </a:spcBef>
        <a:spcAft>
          <a:spcPct val="0"/>
        </a:spcAft>
        <a:defRPr sz="3200">
          <a:solidFill>
            <a:schemeClr val="tx2"/>
          </a:solidFill>
          <a:latin typeface="Bookman Old Style" pitchFamily="18" charset="0"/>
          <a:ea typeface="宋体" charset="-122"/>
        </a:defRPr>
      </a:lvl7pPr>
      <a:lvl8pPr marL="1371600" algn="l" rtl="0" fontAlgn="base">
        <a:spcBef>
          <a:spcPct val="0"/>
        </a:spcBef>
        <a:spcAft>
          <a:spcPct val="0"/>
        </a:spcAft>
        <a:defRPr sz="3200">
          <a:solidFill>
            <a:schemeClr val="tx2"/>
          </a:solidFill>
          <a:latin typeface="Bookman Old Style" pitchFamily="18" charset="0"/>
          <a:ea typeface="宋体" charset="-122"/>
        </a:defRPr>
      </a:lvl8pPr>
      <a:lvl9pPr marL="1828800" algn="l" rtl="0" fontAlgn="base">
        <a:spcBef>
          <a:spcPct val="0"/>
        </a:spcBef>
        <a:spcAft>
          <a:spcPct val="0"/>
        </a:spcAft>
        <a:defRPr sz="3200">
          <a:solidFill>
            <a:schemeClr val="tx2"/>
          </a:solidFill>
          <a:latin typeface="Bookman Old Style" pitchFamily="18" charset="0"/>
          <a:ea typeface="宋体" charset="-122"/>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3886200"/>
            <a:ext cx="6858000" cy="911225"/>
          </a:xfrm>
        </p:spPr>
        <p:txBody>
          <a:bodyPr>
            <a:normAutofit/>
          </a:bodyPr>
          <a:lstStyle/>
          <a:p>
            <a:pPr eaLnBrk="1" fontAlgn="auto" hangingPunct="1">
              <a:spcAft>
                <a:spcPts val="0"/>
              </a:spcAft>
              <a:defRPr/>
            </a:pPr>
            <a:r>
              <a:rPr lang="zh-CN" altLang="en-US" sz="4000" b="1" dirty="0" smtClean="0">
                <a:solidFill>
                  <a:srgbClr val="C00000"/>
                </a:solidFill>
                <a:effectLst>
                  <a:outerShdw blurRad="38100" dist="38100" dir="2700000" algn="tl">
                    <a:srgbClr val="000000">
                      <a:alpha val="43137"/>
                    </a:srgbClr>
                  </a:outerShdw>
                </a:effectLst>
                <a:latin typeface="华文新魏" pitchFamily="2" charset="-122"/>
                <a:ea typeface="华文新魏" pitchFamily="2" charset="-122"/>
              </a:rPr>
              <a:t>微型计算机接口技术</a:t>
            </a:r>
            <a:endParaRPr lang="zh-CN" altLang="en-US" sz="4000" b="1" dirty="0">
              <a:solidFill>
                <a:srgbClr val="C00000"/>
              </a:solidFill>
              <a:effectLst>
                <a:outerShdw blurRad="38100" dist="38100" dir="2700000" algn="tl">
                  <a:srgbClr val="000000">
                    <a:alpha val="43137"/>
                  </a:srgbClr>
                </a:outerShdw>
              </a:effectLst>
              <a:latin typeface="华文新魏" pitchFamily="2" charset="-122"/>
              <a:ea typeface="华文新魏" pitchFamily="2" charset="-122"/>
            </a:endParaRPr>
          </a:p>
        </p:txBody>
      </p:sp>
      <p:sp>
        <p:nvSpPr>
          <p:cNvPr id="3" name="副标题 2"/>
          <p:cNvSpPr>
            <a:spLocks noGrp="1"/>
          </p:cNvSpPr>
          <p:nvPr>
            <p:ph type="subTitle" idx="1"/>
          </p:nvPr>
        </p:nvSpPr>
        <p:spPr/>
        <p:txBody>
          <a:bodyPr>
            <a:normAutofit/>
          </a:bodyPr>
          <a:lstStyle/>
          <a:p>
            <a:pPr eaLnBrk="1" fontAlgn="auto" hangingPunct="1">
              <a:spcAft>
                <a:spcPts val="0"/>
              </a:spcAft>
              <a:defRPr/>
            </a:pPr>
            <a:r>
              <a:rPr lang="en-US" altLang="zh-CN" sz="2800" b="1" dirty="0" smtClean="0">
                <a:latin typeface="+mn-ea"/>
                <a:ea typeface="+mn-ea"/>
              </a:rPr>
              <a:t>2017-2018-1</a:t>
            </a:r>
            <a:r>
              <a:rPr lang="zh-CN" altLang="en-US" sz="2800" b="1" dirty="0" smtClean="0">
                <a:latin typeface="+mn-ea"/>
                <a:ea typeface="+mn-ea"/>
              </a:rPr>
              <a:t>学期  期末复习</a:t>
            </a:r>
            <a:endParaRPr lang="zh-CN" altLang="en-US" sz="2800" b="1" dirty="0">
              <a:latin typeface="+mn-ea"/>
              <a:ea typeface="+mn-ea"/>
            </a:endParaRP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44450"/>
            <a:ext cx="320992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eaLnBrk="1" fontAlgn="auto" hangingPunct="1">
              <a:spcBef>
                <a:spcPts val="0"/>
              </a:spcBef>
              <a:spcAft>
                <a:spcPts val="0"/>
              </a:spcAft>
              <a:defRPr/>
            </a:pPr>
            <a:r>
              <a:rPr kumimoji="1" lang="en-US" altLang="zh-CN" sz="2800" b="1" kern="1200" dirty="0" smtClean="0">
                <a:solidFill>
                  <a:srgbClr val="009999"/>
                </a:solidFill>
                <a:latin typeface="+mn-ea"/>
                <a:ea typeface="+mn-ea"/>
                <a:cs typeface="+mn-cs"/>
              </a:rPr>
              <a:t>8254</a:t>
            </a:r>
            <a:r>
              <a:rPr kumimoji="1" lang="zh-CN" altLang="en-US" sz="2800" b="1" kern="1200" dirty="0">
                <a:solidFill>
                  <a:srgbClr val="009999"/>
                </a:solidFill>
                <a:latin typeface="+mn-ea"/>
                <a:ea typeface="+mn-ea"/>
                <a:cs typeface="+mn-cs"/>
              </a:rPr>
              <a:t>与系统总线的连接</a:t>
            </a:r>
          </a:p>
        </p:txBody>
      </p:sp>
      <p:grpSp>
        <p:nvGrpSpPr>
          <p:cNvPr id="39939" name="Group 46"/>
          <p:cNvGrpSpPr>
            <a:grpSpLocks/>
          </p:cNvGrpSpPr>
          <p:nvPr/>
        </p:nvGrpSpPr>
        <p:grpSpPr bwMode="auto">
          <a:xfrm>
            <a:off x="468313" y="1341438"/>
            <a:ext cx="3959225" cy="4749800"/>
            <a:chOff x="386" y="898"/>
            <a:chExt cx="2494" cy="2992"/>
          </a:xfrm>
        </p:grpSpPr>
        <p:sp>
          <p:nvSpPr>
            <p:cNvPr id="48" name="Text Box 2"/>
            <p:cNvSpPr txBox="1">
              <a:spLocks noChangeArrowheads="1"/>
            </p:cNvSpPr>
            <p:nvPr/>
          </p:nvSpPr>
          <p:spPr bwMode="auto">
            <a:xfrm>
              <a:off x="888" y="3141"/>
              <a:ext cx="9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b="1" dirty="0" smtClean="0">
                  <a:solidFill>
                    <a:schemeClr val="tx2"/>
                  </a:solidFill>
                  <a:latin typeface="+mn-ea"/>
                  <a:ea typeface="+mn-ea"/>
                </a:rPr>
                <a:t>端口</a:t>
              </a:r>
              <a:r>
                <a:rPr lang="zh-CN" altLang="en-US" b="1" dirty="0">
                  <a:solidFill>
                    <a:schemeClr val="tx2"/>
                  </a:solidFill>
                  <a:latin typeface="+mn-ea"/>
                  <a:ea typeface="+mn-ea"/>
                </a:rPr>
                <a:t>地址译码器</a:t>
              </a:r>
            </a:p>
          </p:txBody>
        </p:sp>
        <p:grpSp>
          <p:nvGrpSpPr>
            <p:cNvPr id="39943" name="Group 3"/>
            <p:cNvGrpSpPr>
              <a:grpSpLocks/>
            </p:cNvGrpSpPr>
            <p:nvPr/>
          </p:nvGrpSpPr>
          <p:grpSpPr bwMode="auto">
            <a:xfrm>
              <a:off x="2064" y="1248"/>
              <a:ext cx="816" cy="2496"/>
              <a:chOff x="2064" y="1104"/>
              <a:chExt cx="816" cy="2496"/>
            </a:xfrm>
          </p:grpSpPr>
          <p:sp>
            <p:nvSpPr>
              <p:cNvPr id="85" name="Line 4"/>
              <p:cNvSpPr>
                <a:spLocks noChangeShapeType="1"/>
              </p:cNvSpPr>
              <p:nvPr/>
            </p:nvSpPr>
            <p:spPr bwMode="auto">
              <a:xfrm>
                <a:off x="2064" y="1104"/>
                <a:ext cx="816"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6" name="Line 5"/>
              <p:cNvSpPr>
                <a:spLocks noChangeShapeType="1"/>
              </p:cNvSpPr>
              <p:nvPr/>
            </p:nvSpPr>
            <p:spPr bwMode="auto">
              <a:xfrm>
                <a:off x="2064" y="3600"/>
                <a:ext cx="816" cy="0"/>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7" name="Line 6"/>
              <p:cNvSpPr>
                <a:spLocks noChangeShapeType="1"/>
              </p:cNvSpPr>
              <p:nvPr/>
            </p:nvSpPr>
            <p:spPr bwMode="auto">
              <a:xfrm>
                <a:off x="2064" y="1104"/>
                <a:ext cx="0" cy="2496"/>
              </a:xfrm>
              <a:prstGeom prst="line">
                <a:avLst/>
              </a:prstGeom>
              <a:noFill/>
              <a:ln w="76200">
                <a:solidFill>
                  <a:srgbClr val="CC0000"/>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9944" name="Group 7"/>
            <p:cNvGrpSpPr>
              <a:grpSpLocks/>
            </p:cNvGrpSpPr>
            <p:nvPr/>
          </p:nvGrpSpPr>
          <p:grpSpPr bwMode="auto">
            <a:xfrm>
              <a:off x="1776" y="1281"/>
              <a:ext cx="288" cy="2127"/>
              <a:chOff x="576" y="993"/>
              <a:chExt cx="384" cy="2127"/>
            </a:xfrm>
          </p:grpSpPr>
          <p:sp>
            <p:nvSpPr>
              <p:cNvPr id="79" name="AutoShape 8"/>
              <p:cNvSpPr>
                <a:spLocks noChangeArrowheads="1"/>
              </p:cNvSpPr>
              <p:nvPr/>
            </p:nvSpPr>
            <p:spPr bwMode="auto">
              <a:xfrm>
                <a:off x="576" y="993"/>
                <a:ext cx="384" cy="462"/>
              </a:xfrm>
              <a:prstGeom prst="leftRightArrow">
                <a:avLst>
                  <a:gd name="adj1" fmla="val 50000"/>
                  <a:gd name="adj2" fmla="val 32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80" name="Line 9"/>
              <p:cNvSpPr>
                <a:spLocks noChangeShapeType="1"/>
              </p:cNvSpPr>
              <p:nvPr/>
            </p:nvSpPr>
            <p:spPr bwMode="auto">
              <a:xfrm>
                <a:off x="576" y="158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1" name="Line 10"/>
              <p:cNvSpPr>
                <a:spLocks noChangeShapeType="1"/>
              </p:cNvSpPr>
              <p:nvPr/>
            </p:nvSpPr>
            <p:spPr bwMode="auto">
              <a:xfrm>
                <a:off x="576" y="187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2" name="Line 11"/>
              <p:cNvSpPr>
                <a:spLocks noChangeShapeType="1"/>
              </p:cNvSpPr>
              <p:nvPr/>
            </p:nvSpPr>
            <p:spPr bwMode="auto">
              <a:xfrm>
                <a:off x="576" y="220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3" name="Line 12"/>
              <p:cNvSpPr>
                <a:spLocks noChangeShapeType="1"/>
              </p:cNvSpPr>
              <p:nvPr/>
            </p:nvSpPr>
            <p:spPr bwMode="auto">
              <a:xfrm>
                <a:off x="576"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84" name="Line 13"/>
              <p:cNvSpPr>
                <a:spLocks noChangeShapeType="1"/>
              </p:cNvSpPr>
              <p:nvPr/>
            </p:nvSpPr>
            <p:spPr bwMode="auto">
              <a:xfrm>
                <a:off x="576" y="312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sp>
          <p:nvSpPr>
            <p:cNvPr id="51" name="Rectangle 14"/>
            <p:cNvSpPr>
              <a:spLocks noChangeArrowheads="1"/>
            </p:cNvSpPr>
            <p:nvPr/>
          </p:nvSpPr>
          <p:spPr bwMode="auto">
            <a:xfrm>
              <a:off x="960" y="3118"/>
              <a:ext cx="816" cy="582"/>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grpSp>
          <p:nvGrpSpPr>
            <p:cNvPr id="39946" name="Group 15"/>
            <p:cNvGrpSpPr>
              <a:grpSpLocks/>
            </p:cNvGrpSpPr>
            <p:nvPr/>
          </p:nvGrpSpPr>
          <p:grpSpPr bwMode="auto">
            <a:xfrm>
              <a:off x="386" y="3062"/>
              <a:ext cx="574" cy="828"/>
              <a:chOff x="386" y="2774"/>
              <a:chExt cx="574" cy="828"/>
            </a:xfrm>
          </p:grpSpPr>
          <p:sp>
            <p:nvSpPr>
              <p:cNvPr id="72" name="Line 16"/>
              <p:cNvSpPr>
                <a:spLocks noChangeShapeType="1"/>
              </p:cNvSpPr>
              <p:nvPr/>
            </p:nvSpPr>
            <p:spPr bwMode="auto">
              <a:xfrm>
                <a:off x="816" y="28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3" name="Line 17"/>
              <p:cNvSpPr>
                <a:spLocks noChangeShapeType="1"/>
              </p:cNvSpPr>
              <p:nvPr/>
            </p:nvSpPr>
            <p:spPr bwMode="auto">
              <a:xfrm>
                <a:off x="816" y="33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4" name="Line 18"/>
              <p:cNvSpPr>
                <a:spLocks noChangeShapeType="1"/>
              </p:cNvSpPr>
              <p:nvPr/>
            </p:nvSpPr>
            <p:spPr bwMode="auto">
              <a:xfrm>
                <a:off x="816" y="34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5" name="Line 19"/>
              <p:cNvSpPr>
                <a:spLocks noChangeShapeType="1"/>
              </p:cNvSpPr>
              <p:nvPr/>
            </p:nvSpPr>
            <p:spPr bwMode="auto">
              <a:xfrm>
                <a:off x="864" y="2976"/>
                <a:ext cx="0" cy="28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76" name="Text Box 20"/>
              <p:cNvSpPr txBox="1">
                <a:spLocks noChangeArrowheads="1"/>
              </p:cNvSpPr>
              <p:nvPr/>
            </p:nvSpPr>
            <p:spPr bwMode="auto">
              <a:xfrm>
                <a:off x="528" y="2774"/>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a:t>
                </a:r>
                <a:r>
                  <a:rPr lang="en-US" altLang="zh-CN" sz="2000" b="1" baseline="-25000">
                    <a:solidFill>
                      <a:schemeClr val="tx2"/>
                    </a:solidFill>
                    <a:latin typeface="+mn-ea"/>
                    <a:ea typeface="+mn-ea"/>
                  </a:rPr>
                  <a:t>9</a:t>
                </a:r>
                <a:endParaRPr lang="en-US" altLang="zh-CN" sz="2000" b="1">
                  <a:solidFill>
                    <a:schemeClr val="tx2"/>
                  </a:solidFill>
                  <a:latin typeface="+mn-ea"/>
                  <a:ea typeface="+mn-ea"/>
                </a:endParaRPr>
              </a:p>
            </p:txBody>
          </p:sp>
          <p:sp>
            <p:nvSpPr>
              <p:cNvPr id="77" name="Text Box 21"/>
              <p:cNvSpPr txBox="1">
                <a:spLocks noChangeArrowheads="1"/>
              </p:cNvSpPr>
              <p:nvPr/>
            </p:nvSpPr>
            <p:spPr bwMode="auto">
              <a:xfrm>
                <a:off x="528" y="315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a:t>
                </a:r>
                <a:r>
                  <a:rPr lang="en-US" altLang="zh-CN" sz="2000" b="1" baseline="-25000">
                    <a:solidFill>
                      <a:schemeClr val="tx2"/>
                    </a:solidFill>
                    <a:latin typeface="+mn-ea"/>
                    <a:ea typeface="+mn-ea"/>
                  </a:rPr>
                  <a:t>2</a:t>
                </a:r>
                <a:endParaRPr lang="en-US" altLang="zh-CN" sz="2000" b="1">
                  <a:solidFill>
                    <a:schemeClr val="tx2"/>
                  </a:solidFill>
                  <a:latin typeface="+mn-ea"/>
                  <a:ea typeface="+mn-ea"/>
                </a:endParaRPr>
              </a:p>
            </p:txBody>
          </p:sp>
          <p:sp>
            <p:nvSpPr>
              <p:cNvPr id="78" name="Text Box 22"/>
              <p:cNvSpPr txBox="1">
                <a:spLocks noChangeArrowheads="1"/>
              </p:cNvSpPr>
              <p:nvPr/>
            </p:nvSpPr>
            <p:spPr bwMode="auto">
              <a:xfrm>
                <a:off x="386" y="3350"/>
                <a:ext cx="4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000" b="1">
                    <a:solidFill>
                      <a:schemeClr val="tx2"/>
                    </a:solidFill>
                    <a:latin typeface="+mn-ea"/>
                    <a:ea typeface="+mn-ea"/>
                  </a:rPr>
                  <a:t>AEN</a:t>
                </a:r>
              </a:p>
            </p:txBody>
          </p:sp>
        </p:grpSp>
        <p:grpSp>
          <p:nvGrpSpPr>
            <p:cNvPr id="39947" name="Group 23"/>
            <p:cNvGrpSpPr>
              <a:grpSpLocks/>
            </p:cNvGrpSpPr>
            <p:nvPr/>
          </p:nvGrpSpPr>
          <p:grpSpPr bwMode="auto">
            <a:xfrm>
              <a:off x="1104" y="1374"/>
              <a:ext cx="661" cy="1565"/>
              <a:chOff x="1104" y="1067"/>
              <a:chExt cx="661" cy="1565"/>
            </a:xfrm>
          </p:grpSpPr>
          <p:sp>
            <p:nvSpPr>
              <p:cNvPr id="65" name="Text Box 24"/>
              <p:cNvSpPr txBox="1">
                <a:spLocks noChangeArrowheads="1"/>
              </p:cNvSpPr>
              <p:nvPr/>
            </p:nvSpPr>
            <p:spPr bwMode="auto">
              <a:xfrm>
                <a:off x="1104" y="1067"/>
                <a:ext cx="66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D</a:t>
                </a:r>
                <a:r>
                  <a:rPr lang="en-US" altLang="zh-CN" sz="2200" b="1" baseline="-25000">
                    <a:solidFill>
                      <a:schemeClr val="tx2"/>
                    </a:solidFill>
                    <a:latin typeface="+mn-ea"/>
                    <a:ea typeface="+mn-ea"/>
                  </a:rPr>
                  <a:t>7</a:t>
                </a:r>
                <a:r>
                  <a:rPr lang="en-US" altLang="zh-CN" sz="2200" b="1">
                    <a:solidFill>
                      <a:schemeClr val="tx2"/>
                    </a:solidFill>
                    <a:latin typeface="+mn-ea"/>
                    <a:ea typeface="+mn-ea"/>
                  </a:rPr>
                  <a:t>~D</a:t>
                </a:r>
                <a:r>
                  <a:rPr lang="en-US" altLang="zh-CN" sz="2200" b="1" baseline="-25000">
                    <a:solidFill>
                      <a:schemeClr val="tx2"/>
                    </a:solidFill>
                    <a:latin typeface="+mn-ea"/>
                    <a:ea typeface="+mn-ea"/>
                  </a:rPr>
                  <a:t>0</a:t>
                </a:r>
              </a:p>
            </p:txBody>
          </p:sp>
          <p:sp>
            <p:nvSpPr>
              <p:cNvPr id="66" name="Text Box 25"/>
              <p:cNvSpPr txBox="1">
                <a:spLocks noChangeArrowheads="1"/>
              </p:cNvSpPr>
              <p:nvPr/>
            </p:nvSpPr>
            <p:spPr bwMode="auto">
              <a:xfrm>
                <a:off x="1200" y="1451"/>
                <a:ext cx="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IOR</a:t>
                </a:r>
              </a:p>
            </p:txBody>
          </p:sp>
          <p:sp>
            <p:nvSpPr>
              <p:cNvPr id="67" name="Line 26"/>
              <p:cNvSpPr>
                <a:spLocks noChangeShapeType="1"/>
              </p:cNvSpPr>
              <p:nvPr/>
            </p:nvSpPr>
            <p:spPr bwMode="auto">
              <a:xfrm>
                <a:off x="1248" y="148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68" name="Text Box 27"/>
              <p:cNvSpPr txBox="1">
                <a:spLocks noChangeArrowheads="1"/>
              </p:cNvSpPr>
              <p:nvPr/>
            </p:nvSpPr>
            <p:spPr bwMode="auto">
              <a:xfrm>
                <a:off x="1200" y="1758"/>
                <a:ext cx="49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IOW</a:t>
                </a:r>
              </a:p>
            </p:txBody>
          </p:sp>
          <p:sp>
            <p:nvSpPr>
              <p:cNvPr id="69" name="Line 28"/>
              <p:cNvSpPr>
                <a:spLocks noChangeShapeType="1"/>
              </p:cNvSpPr>
              <p:nvPr/>
            </p:nvSpPr>
            <p:spPr bwMode="auto">
              <a:xfrm>
                <a:off x="1248" y="1795"/>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70" name="Text Box 29"/>
              <p:cNvSpPr txBox="1">
                <a:spLocks noChangeArrowheads="1"/>
              </p:cNvSpPr>
              <p:nvPr/>
            </p:nvSpPr>
            <p:spPr bwMode="auto">
              <a:xfrm>
                <a:off x="1325" y="2094"/>
                <a:ext cx="2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1</a:t>
                </a:r>
              </a:p>
            </p:txBody>
          </p:sp>
          <p:sp>
            <p:nvSpPr>
              <p:cNvPr id="71" name="Text Box 30"/>
              <p:cNvSpPr txBox="1">
                <a:spLocks noChangeArrowheads="1"/>
              </p:cNvSpPr>
              <p:nvPr/>
            </p:nvSpPr>
            <p:spPr bwMode="auto">
              <a:xfrm>
                <a:off x="1325" y="2363"/>
                <a:ext cx="3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0</a:t>
                </a:r>
              </a:p>
            </p:txBody>
          </p:sp>
        </p:grpSp>
        <p:grpSp>
          <p:nvGrpSpPr>
            <p:cNvPr id="39948" name="Group 31"/>
            <p:cNvGrpSpPr>
              <a:grpSpLocks/>
            </p:cNvGrpSpPr>
            <p:nvPr/>
          </p:nvGrpSpPr>
          <p:grpSpPr bwMode="auto">
            <a:xfrm>
              <a:off x="2064" y="1403"/>
              <a:ext cx="661" cy="2191"/>
              <a:chOff x="2112" y="1067"/>
              <a:chExt cx="661" cy="2191"/>
            </a:xfrm>
          </p:grpSpPr>
          <p:sp>
            <p:nvSpPr>
              <p:cNvPr id="56" name="Text Box 32"/>
              <p:cNvSpPr txBox="1">
                <a:spLocks noChangeArrowheads="1"/>
              </p:cNvSpPr>
              <p:nvPr/>
            </p:nvSpPr>
            <p:spPr bwMode="auto">
              <a:xfrm>
                <a:off x="2112" y="1067"/>
                <a:ext cx="66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D</a:t>
                </a:r>
                <a:r>
                  <a:rPr lang="en-US" altLang="zh-CN" sz="2200" b="1" baseline="-25000">
                    <a:solidFill>
                      <a:schemeClr val="tx2"/>
                    </a:solidFill>
                    <a:latin typeface="+mn-ea"/>
                    <a:ea typeface="+mn-ea"/>
                  </a:rPr>
                  <a:t>7</a:t>
                </a:r>
                <a:r>
                  <a:rPr lang="en-US" altLang="zh-CN" sz="2200" b="1">
                    <a:solidFill>
                      <a:schemeClr val="tx2"/>
                    </a:solidFill>
                    <a:latin typeface="+mn-ea"/>
                    <a:ea typeface="+mn-ea"/>
                  </a:rPr>
                  <a:t>~D</a:t>
                </a:r>
                <a:r>
                  <a:rPr lang="en-US" altLang="zh-CN" sz="2200" b="1" baseline="-25000">
                    <a:solidFill>
                      <a:schemeClr val="tx2"/>
                    </a:solidFill>
                    <a:latin typeface="+mn-ea"/>
                    <a:ea typeface="+mn-ea"/>
                  </a:rPr>
                  <a:t>0</a:t>
                </a:r>
              </a:p>
            </p:txBody>
          </p:sp>
          <p:sp>
            <p:nvSpPr>
              <p:cNvPr id="57" name="Text Box 33"/>
              <p:cNvSpPr txBox="1">
                <a:spLocks noChangeArrowheads="1"/>
              </p:cNvSpPr>
              <p:nvPr/>
            </p:nvSpPr>
            <p:spPr bwMode="auto">
              <a:xfrm>
                <a:off x="2153" y="1451"/>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RD</a:t>
                </a:r>
              </a:p>
            </p:txBody>
          </p:sp>
          <p:sp>
            <p:nvSpPr>
              <p:cNvPr id="58" name="Line 34"/>
              <p:cNvSpPr>
                <a:spLocks noChangeShapeType="1"/>
              </p:cNvSpPr>
              <p:nvPr/>
            </p:nvSpPr>
            <p:spPr bwMode="auto">
              <a:xfrm>
                <a:off x="2201" y="1488"/>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59" name="Text Box 35"/>
              <p:cNvSpPr txBox="1">
                <a:spLocks noChangeArrowheads="1"/>
              </p:cNvSpPr>
              <p:nvPr/>
            </p:nvSpPr>
            <p:spPr bwMode="auto">
              <a:xfrm>
                <a:off x="2160" y="1758"/>
                <a:ext cx="41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WR</a:t>
                </a:r>
              </a:p>
            </p:txBody>
          </p:sp>
          <p:sp>
            <p:nvSpPr>
              <p:cNvPr id="60" name="Line 36"/>
              <p:cNvSpPr>
                <a:spLocks noChangeShapeType="1"/>
              </p:cNvSpPr>
              <p:nvPr/>
            </p:nvSpPr>
            <p:spPr bwMode="auto">
              <a:xfrm>
                <a:off x="2208" y="1795"/>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61" name="Text Box 37"/>
              <p:cNvSpPr txBox="1">
                <a:spLocks noChangeArrowheads="1"/>
              </p:cNvSpPr>
              <p:nvPr/>
            </p:nvSpPr>
            <p:spPr bwMode="auto">
              <a:xfrm>
                <a:off x="2208" y="2113"/>
                <a:ext cx="28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1</a:t>
                </a:r>
              </a:p>
            </p:txBody>
          </p:sp>
          <p:sp>
            <p:nvSpPr>
              <p:cNvPr id="62" name="Text Box 38"/>
              <p:cNvSpPr txBox="1">
                <a:spLocks noChangeArrowheads="1"/>
              </p:cNvSpPr>
              <p:nvPr/>
            </p:nvSpPr>
            <p:spPr bwMode="auto">
              <a:xfrm>
                <a:off x="2208" y="2382"/>
                <a:ext cx="30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A</a:t>
                </a:r>
                <a:r>
                  <a:rPr lang="en-US" altLang="zh-CN" sz="2200" b="1" baseline="-25000">
                    <a:solidFill>
                      <a:schemeClr val="tx2"/>
                    </a:solidFill>
                    <a:latin typeface="+mn-ea"/>
                    <a:ea typeface="+mn-ea"/>
                  </a:rPr>
                  <a:t>0</a:t>
                </a:r>
              </a:p>
            </p:txBody>
          </p:sp>
          <p:sp>
            <p:nvSpPr>
              <p:cNvPr id="63" name="Text Box 39"/>
              <p:cNvSpPr txBox="1">
                <a:spLocks noChangeArrowheads="1"/>
              </p:cNvSpPr>
              <p:nvPr/>
            </p:nvSpPr>
            <p:spPr bwMode="auto">
              <a:xfrm>
                <a:off x="2112" y="2987"/>
                <a:ext cx="31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CS</a:t>
                </a:r>
              </a:p>
            </p:txBody>
          </p:sp>
          <p:sp>
            <p:nvSpPr>
              <p:cNvPr id="64" name="Line 40"/>
              <p:cNvSpPr>
                <a:spLocks noChangeShapeType="1"/>
              </p:cNvSpPr>
              <p:nvPr/>
            </p:nvSpPr>
            <p:spPr bwMode="auto">
              <a:xfrm>
                <a:off x="2160" y="3024"/>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sp>
          <p:nvSpPr>
            <p:cNvPr id="55" name="Text Box 41"/>
            <p:cNvSpPr txBox="1">
              <a:spLocks noChangeArrowheads="1"/>
            </p:cNvSpPr>
            <p:nvPr/>
          </p:nvSpPr>
          <p:spPr bwMode="auto">
            <a:xfrm>
              <a:off x="2112" y="898"/>
              <a:ext cx="59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600" b="1" dirty="0">
                  <a:solidFill>
                    <a:schemeClr val="tx2"/>
                  </a:solidFill>
                  <a:latin typeface="+mn-ea"/>
                  <a:ea typeface="+mn-ea"/>
                </a:rPr>
                <a:t>8254</a:t>
              </a:r>
            </a:p>
          </p:txBody>
        </p:sp>
      </p:grpSp>
      <p:sp>
        <p:nvSpPr>
          <p:cNvPr id="88" name="Text Box 42"/>
          <p:cNvSpPr txBox="1">
            <a:spLocks noChangeArrowheads="1"/>
          </p:cNvSpPr>
          <p:nvPr/>
        </p:nvSpPr>
        <p:spPr bwMode="auto">
          <a:xfrm>
            <a:off x="4716463" y="1341438"/>
            <a:ext cx="3959225" cy="4894262"/>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30000"/>
              </a:lnSpc>
              <a:spcBef>
                <a:spcPts val="0"/>
              </a:spcBef>
              <a:spcAft>
                <a:spcPts val="0"/>
              </a:spcAft>
              <a:defRPr/>
            </a:pPr>
            <a:r>
              <a:rPr lang="en-US" altLang="zh-CN" b="1" dirty="0" smtClean="0">
                <a:solidFill>
                  <a:schemeClr val="tx2"/>
                </a:solidFill>
                <a:latin typeface="+mn-ea"/>
                <a:ea typeface="+mn-ea"/>
              </a:rPr>
              <a:t>I/O</a:t>
            </a:r>
            <a:r>
              <a:rPr lang="zh-CN" altLang="en-US" b="1" dirty="0" smtClean="0">
                <a:solidFill>
                  <a:schemeClr val="tx2"/>
                </a:solidFill>
                <a:latin typeface="+mn-ea"/>
                <a:ea typeface="+mn-ea"/>
              </a:rPr>
              <a:t>端口</a:t>
            </a:r>
            <a:r>
              <a:rPr lang="zh-CN" altLang="en-US" b="1" dirty="0">
                <a:solidFill>
                  <a:schemeClr val="tx2"/>
                </a:solidFill>
                <a:latin typeface="+mn-ea"/>
                <a:ea typeface="+mn-ea"/>
              </a:rPr>
              <a:t>地址分</a:t>
            </a:r>
            <a:r>
              <a:rPr lang="en-US" altLang="zh-CN" b="1" dirty="0">
                <a:solidFill>
                  <a:schemeClr val="tx2"/>
                </a:solidFill>
                <a:latin typeface="+mn-ea"/>
                <a:ea typeface="+mn-ea"/>
              </a:rPr>
              <a:t>2</a:t>
            </a:r>
            <a:r>
              <a:rPr lang="zh-CN" altLang="en-US" b="1" dirty="0">
                <a:solidFill>
                  <a:schemeClr val="tx2"/>
                </a:solidFill>
                <a:latin typeface="+mn-ea"/>
                <a:ea typeface="+mn-ea"/>
              </a:rPr>
              <a:t>段</a:t>
            </a:r>
          </a:p>
          <a:p>
            <a:pPr fontAlgn="auto">
              <a:lnSpc>
                <a:spcPct val="130000"/>
              </a:lnSpc>
              <a:spcBef>
                <a:spcPts val="0"/>
              </a:spcBef>
              <a:spcAft>
                <a:spcPts val="0"/>
              </a:spcAft>
              <a:buFont typeface="Monotype Sorts" pitchFamily="2" charset="2"/>
              <a:buChar char="¬"/>
              <a:defRPr/>
            </a:pPr>
            <a:r>
              <a:rPr lang="en-US" altLang="zh-CN" b="1" dirty="0">
                <a:solidFill>
                  <a:schemeClr val="tx2"/>
                </a:solidFill>
                <a:latin typeface="+mn-ea"/>
                <a:ea typeface="+mn-ea"/>
              </a:rPr>
              <a:t>A9~A2</a:t>
            </a:r>
            <a:r>
              <a:rPr lang="zh-CN" altLang="en-US" b="1" dirty="0">
                <a:solidFill>
                  <a:schemeClr val="tx2"/>
                </a:solidFill>
                <a:latin typeface="+mn-ea"/>
                <a:ea typeface="+mn-ea"/>
              </a:rPr>
              <a:t>参加译码，译码</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输出负脉冲。使</a:t>
            </a:r>
            <a:r>
              <a:rPr lang="en-US" altLang="zh-CN" b="1" dirty="0">
                <a:solidFill>
                  <a:schemeClr val="tx2"/>
                </a:solidFill>
                <a:latin typeface="+mn-ea"/>
                <a:ea typeface="+mn-ea"/>
              </a:rPr>
              <a:t>CS=0</a:t>
            </a:r>
            <a:r>
              <a:rPr lang="zh-CN" altLang="en-US" b="1" dirty="0">
                <a:solidFill>
                  <a:schemeClr val="tx2"/>
                </a:solidFill>
                <a:latin typeface="+mn-ea"/>
                <a:ea typeface="+mn-ea"/>
              </a:rPr>
              <a:t>，</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选中</a:t>
            </a:r>
            <a:r>
              <a:rPr lang="en-US" altLang="zh-CN" b="1" dirty="0">
                <a:solidFill>
                  <a:schemeClr val="tx2"/>
                </a:solidFill>
                <a:latin typeface="+mn-ea"/>
                <a:ea typeface="+mn-ea"/>
              </a:rPr>
              <a:t>8254</a:t>
            </a:r>
          </a:p>
          <a:p>
            <a:pPr fontAlgn="auto">
              <a:lnSpc>
                <a:spcPct val="130000"/>
              </a:lnSpc>
              <a:spcBef>
                <a:spcPts val="0"/>
              </a:spcBef>
              <a:spcAft>
                <a:spcPts val="0"/>
              </a:spcAft>
              <a:buFont typeface="Monotype Sorts" pitchFamily="2" charset="2"/>
              <a:buChar char="¬"/>
              <a:defRPr/>
            </a:pPr>
            <a:r>
              <a:rPr lang="en-US" altLang="zh-CN" b="1" dirty="0">
                <a:solidFill>
                  <a:schemeClr val="tx2"/>
                </a:solidFill>
                <a:latin typeface="+mn-ea"/>
                <a:ea typeface="+mn-ea"/>
              </a:rPr>
              <a:t>A1,A0</a:t>
            </a:r>
            <a:r>
              <a:rPr lang="zh-CN" altLang="en-US" b="1" dirty="0">
                <a:solidFill>
                  <a:schemeClr val="tx2"/>
                </a:solidFill>
                <a:latin typeface="+mn-ea"/>
                <a:ea typeface="+mn-ea"/>
              </a:rPr>
              <a:t>直接与</a:t>
            </a:r>
            <a:r>
              <a:rPr lang="zh-CN" altLang="en-US" b="1" dirty="0" smtClean="0">
                <a:solidFill>
                  <a:schemeClr val="tx2"/>
                </a:solidFill>
                <a:latin typeface="+mn-ea"/>
                <a:ea typeface="+mn-ea"/>
              </a:rPr>
              <a:t>芯片的</a:t>
            </a:r>
            <a:r>
              <a:rPr lang="en-US" altLang="zh-CN" b="1" dirty="0" smtClean="0">
                <a:solidFill>
                  <a:schemeClr val="tx2"/>
                </a:solidFill>
                <a:latin typeface="+mn-ea"/>
                <a:ea typeface="+mn-ea"/>
              </a:rPr>
              <a:t>A1, A0       </a:t>
            </a:r>
            <a:endParaRPr lang="en-US" altLang="zh-CN" b="1" dirty="0">
              <a:solidFill>
                <a:schemeClr val="tx2"/>
              </a:solidFill>
              <a:latin typeface="+mn-ea"/>
              <a:ea typeface="+mn-ea"/>
            </a:endParaRPr>
          </a:p>
          <a:p>
            <a:pPr fontAlgn="auto">
              <a:lnSpc>
                <a:spcPct val="130000"/>
              </a:lnSpc>
              <a:spcBef>
                <a:spcPts val="0"/>
              </a:spcBef>
              <a:spcAft>
                <a:spcPts val="0"/>
              </a:spcAft>
              <a:buFont typeface="Monotype Sorts" pitchFamily="2" charset="2"/>
              <a:buNone/>
              <a:defRPr/>
            </a:pPr>
            <a:r>
              <a:rPr lang="en-US" altLang="zh-CN" b="1" dirty="0">
                <a:solidFill>
                  <a:schemeClr val="tx2"/>
                </a:solidFill>
                <a:latin typeface="+mn-ea"/>
                <a:ea typeface="+mn-ea"/>
              </a:rPr>
              <a:t>   </a:t>
            </a:r>
            <a:r>
              <a:rPr lang="zh-CN" altLang="en-US" b="1" dirty="0">
                <a:solidFill>
                  <a:schemeClr val="tx2"/>
                </a:solidFill>
                <a:latin typeface="+mn-ea"/>
                <a:ea typeface="+mn-ea"/>
              </a:rPr>
              <a:t>相连，选择片内寄存器</a:t>
            </a:r>
          </a:p>
          <a:p>
            <a:pPr fontAlgn="auto">
              <a:lnSpc>
                <a:spcPct val="130000"/>
              </a:lnSpc>
              <a:spcBef>
                <a:spcPts val="0"/>
              </a:spcBef>
              <a:spcAft>
                <a:spcPts val="0"/>
              </a:spcAft>
              <a:defRPr/>
            </a:pPr>
            <a:r>
              <a:rPr lang="zh-CN" altLang="en-US" b="1" dirty="0">
                <a:solidFill>
                  <a:schemeClr val="tx2"/>
                </a:solidFill>
                <a:latin typeface="+mn-ea"/>
                <a:ea typeface="+mn-ea"/>
                <a:sym typeface="Monotype Sorts" pitchFamily="2" charset="2"/>
              </a:rPr>
              <a:t></a:t>
            </a:r>
            <a:r>
              <a:rPr lang="zh-CN" altLang="en-US" b="1" dirty="0">
                <a:solidFill>
                  <a:schemeClr val="tx2"/>
                </a:solidFill>
                <a:latin typeface="+mn-ea"/>
                <a:ea typeface="+mn-ea"/>
              </a:rPr>
              <a:t>执行</a:t>
            </a:r>
            <a:r>
              <a:rPr lang="en-US" altLang="zh-CN" b="1" dirty="0">
                <a:solidFill>
                  <a:schemeClr val="tx2"/>
                </a:solidFill>
                <a:latin typeface="+mn-ea"/>
                <a:ea typeface="+mn-ea"/>
              </a:rPr>
              <a:t>IN</a:t>
            </a:r>
            <a:r>
              <a:rPr lang="zh-CN" altLang="en-US" b="1" dirty="0">
                <a:solidFill>
                  <a:schemeClr val="tx2"/>
                </a:solidFill>
                <a:latin typeface="+mn-ea"/>
                <a:ea typeface="+mn-ea"/>
              </a:rPr>
              <a:t>时从选中的内部</a:t>
            </a:r>
          </a:p>
          <a:p>
            <a:pPr fontAlgn="auto">
              <a:lnSpc>
                <a:spcPct val="130000"/>
              </a:lnSpc>
              <a:spcBef>
                <a:spcPts val="0"/>
              </a:spcBef>
              <a:spcAft>
                <a:spcPts val="0"/>
              </a:spcAft>
              <a:defRPr/>
            </a:pPr>
            <a:r>
              <a:rPr lang="zh-CN" altLang="en-US" b="1" dirty="0">
                <a:solidFill>
                  <a:schemeClr val="tx2"/>
                </a:solidFill>
                <a:latin typeface="+mn-ea"/>
                <a:ea typeface="+mn-ea"/>
              </a:rPr>
              <a:t>   寄存器读</a:t>
            </a:r>
          </a:p>
          <a:p>
            <a:pPr fontAlgn="auto">
              <a:lnSpc>
                <a:spcPct val="130000"/>
              </a:lnSpc>
              <a:spcBef>
                <a:spcPts val="0"/>
              </a:spcBef>
              <a:spcAft>
                <a:spcPts val="0"/>
              </a:spcAft>
              <a:buFont typeface="Monotype Sorts" pitchFamily="2" charset="2"/>
              <a:buChar char="¬"/>
              <a:defRPr/>
            </a:pPr>
            <a:r>
              <a:rPr lang="zh-CN" altLang="en-US" b="1" dirty="0">
                <a:solidFill>
                  <a:schemeClr val="tx2"/>
                </a:solidFill>
                <a:latin typeface="+mn-ea"/>
                <a:ea typeface="+mn-ea"/>
              </a:rPr>
              <a:t>执行</a:t>
            </a:r>
            <a:r>
              <a:rPr lang="en-US" altLang="zh-CN" b="1" dirty="0">
                <a:solidFill>
                  <a:schemeClr val="tx2"/>
                </a:solidFill>
                <a:latin typeface="+mn-ea"/>
                <a:ea typeface="+mn-ea"/>
              </a:rPr>
              <a:t>OUT</a:t>
            </a:r>
            <a:r>
              <a:rPr lang="zh-CN" altLang="en-US" b="1" dirty="0">
                <a:solidFill>
                  <a:schemeClr val="tx2"/>
                </a:solidFill>
                <a:latin typeface="+mn-ea"/>
                <a:ea typeface="+mn-ea"/>
              </a:rPr>
              <a:t>时向选中的内</a:t>
            </a:r>
          </a:p>
          <a:p>
            <a:pPr fontAlgn="auto">
              <a:lnSpc>
                <a:spcPct val="130000"/>
              </a:lnSpc>
              <a:spcBef>
                <a:spcPts val="0"/>
              </a:spcBef>
              <a:spcAft>
                <a:spcPts val="0"/>
              </a:spcAft>
              <a:buFont typeface="Monotype Sorts" pitchFamily="2" charset="2"/>
              <a:buNone/>
              <a:defRPr/>
            </a:pPr>
            <a:r>
              <a:rPr lang="zh-CN" altLang="en-US" b="1" dirty="0">
                <a:solidFill>
                  <a:schemeClr val="tx2"/>
                </a:solidFill>
                <a:latin typeface="+mn-ea"/>
                <a:ea typeface="+mn-ea"/>
              </a:rPr>
              <a:t>    部寄存器写</a:t>
            </a:r>
          </a:p>
        </p:txBody>
      </p:sp>
      <p:sp>
        <p:nvSpPr>
          <p:cNvPr id="89" name="Line 45"/>
          <p:cNvSpPr>
            <a:spLocks noChangeShapeType="1"/>
          </p:cNvSpPr>
          <p:nvPr/>
        </p:nvSpPr>
        <p:spPr bwMode="auto">
          <a:xfrm>
            <a:off x="7235825" y="242093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Tree>
    <p:extLst>
      <p:ext uri="{BB962C8B-B14F-4D97-AF65-F5344CB8AC3E}">
        <p14:creationId xmlns:p14="http://schemas.microsoft.com/office/powerpoint/2010/main" val="478304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lvl="2" eaLnBrk="1" fontAlgn="auto" hangingPunct="1">
              <a:spcBef>
                <a:spcPts val="0"/>
              </a:spcBef>
              <a:spcAft>
                <a:spcPts val="0"/>
              </a:spcAft>
              <a:defRPr/>
            </a:pPr>
            <a:r>
              <a:rPr kumimoji="1" lang="zh-CN" altLang="en-US" sz="2800" b="1" kern="1200" dirty="0" smtClean="0">
                <a:solidFill>
                  <a:srgbClr val="009999"/>
                </a:solidFill>
                <a:latin typeface="+mn-ea"/>
                <a:ea typeface="+mn-ea"/>
                <a:cs typeface="+mn-cs"/>
              </a:rPr>
              <a:t>计数器</a:t>
            </a:r>
            <a:r>
              <a:rPr kumimoji="1" lang="zh-CN" altLang="en-US" sz="2800" b="1" kern="1200" dirty="0">
                <a:solidFill>
                  <a:srgbClr val="009999"/>
                </a:solidFill>
                <a:latin typeface="+mn-ea"/>
                <a:ea typeface="+mn-ea"/>
                <a:cs typeface="+mn-cs"/>
              </a:rPr>
              <a:t>内部结构</a:t>
            </a:r>
          </a:p>
        </p:txBody>
      </p:sp>
      <p:sp>
        <p:nvSpPr>
          <p:cNvPr id="23" name="Text Box 2"/>
          <p:cNvSpPr txBox="1">
            <a:spLocks noChangeArrowheads="1"/>
          </p:cNvSpPr>
          <p:nvPr/>
        </p:nvSpPr>
        <p:spPr bwMode="auto">
          <a:xfrm>
            <a:off x="261938" y="1228725"/>
            <a:ext cx="82708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lvl="2" algn="just" fontAlgn="auto">
              <a:lnSpc>
                <a:spcPct val="110000"/>
              </a:lnSpc>
              <a:spcBef>
                <a:spcPts val="0"/>
              </a:spcBef>
              <a:spcAft>
                <a:spcPts val="0"/>
              </a:spcAft>
              <a:defRPr/>
            </a:pPr>
            <a:r>
              <a:rPr lang="en-US" altLang="zh-CN" b="1" dirty="0" smtClean="0">
                <a:solidFill>
                  <a:srgbClr val="CC0000"/>
                </a:solidFill>
                <a:latin typeface="+mn-ea"/>
                <a:ea typeface="+mn-ea"/>
                <a:sym typeface="Monotype Sorts" pitchFamily="2" charset="2"/>
              </a:rPr>
              <a:t></a:t>
            </a:r>
            <a:r>
              <a:rPr lang="zh-CN" altLang="en-US" b="1" dirty="0">
                <a:latin typeface="+mn-ea"/>
                <a:ea typeface="+mn-ea"/>
              </a:rPr>
              <a:t>当</a:t>
            </a:r>
            <a:r>
              <a:rPr lang="en-US" altLang="zh-CN" b="1" dirty="0">
                <a:latin typeface="+mn-ea"/>
                <a:ea typeface="+mn-ea"/>
              </a:rPr>
              <a:t>GATA=1</a:t>
            </a:r>
            <a:r>
              <a:rPr lang="zh-CN" altLang="en-US" b="1" dirty="0">
                <a:latin typeface="+mn-ea"/>
                <a:ea typeface="+mn-ea"/>
              </a:rPr>
              <a:t>时</a:t>
            </a:r>
            <a:r>
              <a:rPr lang="en-US" altLang="zh-CN" b="1" dirty="0">
                <a:latin typeface="+mn-ea"/>
                <a:ea typeface="+mn-ea"/>
              </a:rPr>
              <a:t>, CLK</a:t>
            </a:r>
            <a:r>
              <a:rPr lang="zh-CN" altLang="en-US" b="1" dirty="0">
                <a:latin typeface="+mn-ea"/>
                <a:ea typeface="+mn-ea"/>
              </a:rPr>
              <a:t>的下降沿使计数器减</a:t>
            </a:r>
            <a:r>
              <a:rPr lang="en-US" altLang="zh-CN" b="1" dirty="0">
                <a:latin typeface="+mn-ea"/>
                <a:ea typeface="+mn-ea"/>
              </a:rPr>
              <a:t>1,</a:t>
            </a:r>
            <a:r>
              <a:rPr lang="zh-CN" altLang="en-US" b="1" dirty="0">
                <a:latin typeface="+mn-ea"/>
                <a:ea typeface="+mn-ea"/>
              </a:rPr>
              <a:t>当计数值减到</a:t>
            </a:r>
            <a:r>
              <a:rPr lang="en-US" altLang="zh-CN" b="1" dirty="0">
                <a:latin typeface="+mn-ea"/>
                <a:ea typeface="+mn-ea"/>
              </a:rPr>
              <a:t>0 (</a:t>
            </a:r>
            <a:r>
              <a:rPr lang="zh-CN" altLang="en-US" b="1" dirty="0">
                <a:latin typeface="+mn-ea"/>
                <a:ea typeface="+mn-ea"/>
              </a:rPr>
              <a:t>或某个值</a:t>
            </a:r>
            <a:r>
              <a:rPr lang="en-US" altLang="zh-CN" b="1" dirty="0">
                <a:latin typeface="+mn-ea"/>
                <a:ea typeface="+mn-ea"/>
              </a:rPr>
              <a:t>—</a:t>
            </a:r>
            <a:r>
              <a:rPr lang="zh-CN" altLang="en-US" b="1" dirty="0">
                <a:latin typeface="+mn-ea"/>
                <a:ea typeface="+mn-ea"/>
              </a:rPr>
              <a:t>由工作方式确定</a:t>
            </a:r>
            <a:r>
              <a:rPr lang="en-US" altLang="zh-CN" b="1" dirty="0">
                <a:latin typeface="+mn-ea"/>
                <a:ea typeface="+mn-ea"/>
              </a:rPr>
              <a:t>)</a:t>
            </a:r>
            <a:r>
              <a:rPr lang="zh-CN" altLang="en-US" b="1" dirty="0">
                <a:latin typeface="+mn-ea"/>
                <a:ea typeface="+mn-ea"/>
              </a:rPr>
              <a:t>时</a:t>
            </a:r>
            <a:r>
              <a:rPr lang="en-US" altLang="zh-CN" b="1" dirty="0">
                <a:latin typeface="+mn-ea"/>
                <a:ea typeface="+mn-ea"/>
              </a:rPr>
              <a:t>, OUT</a:t>
            </a:r>
            <a:r>
              <a:rPr lang="zh-CN" altLang="en-US" b="1" dirty="0">
                <a:latin typeface="+mn-ea"/>
                <a:ea typeface="+mn-ea"/>
              </a:rPr>
              <a:t>有输出</a:t>
            </a:r>
          </a:p>
        </p:txBody>
      </p:sp>
      <p:grpSp>
        <p:nvGrpSpPr>
          <p:cNvPr id="44036" name="组合 23"/>
          <p:cNvGrpSpPr>
            <a:grpSpLocks/>
          </p:cNvGrpSpPr>
          <p:nvPr/>
        </p:nvGrpSpPr>
        <p:grpSpPr bwMode="auto">
          <a:xfrm>
            <a:off x="1430338" y="2387600"/>
            <a:ext cx="6094412" cy="3633788"/>
            <a:chOff x="1371600" y="1924051"/>
            <a:chExt cx="6094413" cy="3634208"/>
          </a:xfrm>
        </p:grpSpPr>
        <p:sp>
          <p:nvSpPr>
            <p:cNvPr id="25" name="Text Box 8"/>
            <p:cNvSpPr txBox="1">
              <a:spLocks noChangeArrowheads="1"/>
            </p:cNvSpPr>
            <p:nvPr/>
          </p:nvSpPr>
          <p:spPr bwMode="auto">
            <a:xfrm>
              <a:off x="4464051" y="1924051"/>
              <a:ext cx="1779587"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a:solidFill>
                    <a:schemeClr val="tx2"/>
                  </a:solidFill>
                  <a:latin typeface="+mn-ea"/>
                  <a:ea typeface="+mn-ea"/>
                </a:rPr>
                <a:t>内部数据线</a:t>
              </a:r>
            </a:p>
          </p:txBody>
        </p:sp>
        <p:sp>
          <p:nvSpPr>
            <p:cNvPr id="26" name="Text Box 9"/>
            <p:cNvSpPr txBox="1">
              <a:spLocks noChangeArrowheads="1"/>
            </p:cNvSpPr>
            <p:nvPr/>
          </p:nvSpPr>
          <p:spPr bwMode="auto">
            <a:xfrm>
              <a:off x="2787650" y="2630571"/>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dirty="0">
                  <a:solidFill>
                    <a:schemeClr val="tx2"/>
                  </a:solidFill>
                  <a:latin typeface="+mn-ea"/>
                  <a:ea typeface="+mn-ea"/>
                </a:rPr>
                <a:t>计数初值寄存器</a:t>
              </a:r>
              <a:r>
                <a:rPr lang="en-US" altLang="zh-CN" sz="2500" b="1" dirty="0">
                  <a:solidFill>
                    <a:schemeClr val="tx2"/>
                  </a:solidFill>
                  <a:latin typeface="+mn-ea"/>
                  <a:ea typeface="+mn-ea"/>
                </a:rPr>
                <a:t>(16</a:t>
              </a:r>
              <a:r>
                <a:rPr lang="zh-CN" altLang="en-US" sz="2500" b="1" dirty="0">
                  <a:solidFill>
                    <a:schemeClr val="tx2"/>
                  </a:solidFill>
                  <a:latin typeface="+mn-ea"/>
                  <a:ea typeface="+mn-ea"/>
                </a:rPr>
                <a:t>位</a:t>
              </a:r>
              <a:r>
                <a:rPr lang="en-US" altLang="zh-CN" sz="2500" b="1" dirty="0">
                  <a:solidFill>
                    <a:schemeClr val="tx2"/>
                  </a:solidFill>
                  <a:latin typeface="+mn-ea"/>
                  <a:ea typeface="+mn-ea"/>
                </a:rPr>
                <a:t>)</a:t>
              </a:r>
            </a:p>
          </p:txBody>
        </p:sp>
        <p:sp>
          <p:nvSpPr>
            <p:cNvPr id="27" name="Text Box 11"/>
            <p:cNvSpPr txBox="1">
              <a:spLocks noChangeArrowheads="1"/>
            </p:cNvSpPr>
            <p:nvPr/>
          </p:nvSpPr>
          <p:spPr bwMode="auto">
            <a:xfrm>
              <a:off x="2787650" y="3545076"/>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sz="2500" b="1" dirty="0">
                  <a:solidFill>
                    <a:schemeClr val="tx2"/>
                  </a:solidFill>
                  <a:latin typeface="+mn-ea"/>
                  <a:ea typeface="+mn-ea"/>
                </a:rPr>
                <a:t>减</a:t>
              </a:r>
              <a:r>
                <a:rPr lang="en-US" altLang="zh-CN" sz="2500" b="1" dirty="0">
                  <a:solidFill>
                    <a:schemeClr val="tx2"/>
                  </a:solidFill>
                  <a:latin typeface="+mn-ea"/>
                  <a:ea typeface="+mn-ea"/>
                </a:rPr>
                <a:t>1</a:t>
              </a:r>
              <a:r>
                <a:rPr lang="zh-CN" altLang="en-US" sz="2500" b="1" dirty="0">
                  <a:solidFill>
                    <a:schemeClr val="tx2"/>
                  </a:solidFill>
                  <a:latin typeface="+mn-ea"/>
                  <a:ea typeface="+mn-ea"/>
                </a:rPr>
                <a:t>计数器</a:t>
              </a:r>
              <a:r>
                <a:rPr lang="en-US" altLang="zh-CN" sz="2500" b="1" dirty="0">
                  <a:solidFill>
                    <a:schemeClr val="tx2"/>
                  </a:solidFill>
                  <a:latin typeface="+mn-ea"/>
                  <a:ea typeface="+mn-ea"/>
                </a:rPr>
                <a:t>(16</a:t>
              </a:r>
              <a:r>
                <a:rPr lang="zh-CN" altLang="en-US" sz="2500" b="1" dirty="0">
                  <a:solidFill>
                    <a:schemeClr val="tx2"/>
                  </a:solidFill>
                  <a:latin typeface="+mn-ea"/>
                  <a:ea typeface="+mn-ea"/>
                </a:rPr>
                <a:t>位</a:t>
              </a:r>
              <a:r>
                <a:rPr lang="en-US" altLang="zh-CN" sz="2500" b="1" dirty="0">
                  <a:solidFill>
                    <a:schemeClr val="tx2"/>
                  </a:solidFill>
                  <a:latin typeface="+mn-ea"/>
                  <a:ea typeface="+mn-ea"/>
                </a:rPr>
                <a:t>)</a:t>
              </a:r>
            </a:p>
          </p:txBody>
        </p:sp>
        <p:sp>
          <p:nvSpPr>
            <p:cNvPr id="28" name="Text Box 13"/>
            <p:cNvSpPr txBox="1">
              <a:spLocks noChangeArrowheads="1"/>
            </p:cNvSpPr>
            <p:nvPr/>
          </p:nvSpPr>
          <p:spPr bwMode="auto">
            <a:xfrm>
              <a:off x="2787650" y="4507213"/>
              <a:ext cx="3267076" cy="473130"/>
            </a:xfrm>
            <a:prstGeom prst="rect">
              <a:avLst/>
            </a:prstGeom>
            <a:ln/>
          </p:spPr>
          <p:style>
            <a:lnRef idx="1">
              <a:schemeClr val="accent5"/>
            </a:lnRef>
            <a:fillRef idx="2">
              <a:schemeClr val="accent5"/>
            </a:fillRef>
            <a:effectRef idx="1">
              <a:schemeClr val="accent5"/>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fontAlgn="auto">
                <a:spcBef>
                  <a:spcPts val="0"/>
                </a:spcBef>
                <a:spcAft>
                  <a:spcPts val="0"/>
                </a:spcAft>
                <a:defRPr/>
              </a:pPr>
              <a:r>
                <a:rPr lang="zh-CN" altLang="en-US" sz="2500" b="1">
                  <a:solidFill>
                    <a:schemeClr val="tx2"/>
                  </a:solidFill>
                  <a:latin typeface="+mn-ea"/>
                  <a:ea typeface="+mn-ea"/>
                </a:rPr>
                <a:t>计数值锁存器</a:t>
              </a:r>
              <a:r>
                <a:rPr lang="en-US" altLang="zh-CN" sz="2500" b="1">
                  <a:solidFill>
                    <a:schemeClr val="tx2"/>
                  </a:solidFill>
                  <a:latin typeface="+mn-ea"/>
                  <a:ea typeface="+mn-ea"/>
                </a:rPr>
                <a:t>(16</a:t>
              </a:r>
              <a:r>
                <a:rPr lang="zh-CN" altLang="en-US" sz="2500" b="1">
                  <a:solidFill>
                    <a:schemeClr val="tx2"/>
                  </a:solidFill>
                  <a:latin typeface="+mn-ea"/>
                  <a:ea typeface="+mn-ea"/>
                </a:rPr>
                <a:t>位</a:t>
              </a:r>
              <a:r>
                <a:rPr lang="en-US" altLang="zh-CN" sz="2500" b="1">
                  <a:solidFill>
                    <a:schemeClr val="tx2"/>
                  </a:solidFill>
                  <a:latin typeface="+mn-ea"/>
                  <a:ea typeface="+mn-ea"/>
                </a:rPr>
                <a:t>)</a:t>
              </a:r>
            </a:p>
          </p:txBody>
        </p:sp>
        <p:sp>
          <p:nvSpPr>
            <p:cNvPr id="29" name="AutoShape 14"/>
            <p:cNvSpPr>
              <a:spLocks noChangeArrowheads="1"/>
            </p:cNvSpPr>
            <p:nvPr/>
          </p:nvSpPr>
          <p:spPr bwMode="auto">
            <a:xfrm>
              <a:off x="4098925" y="3116402"/>
              <a:ext cx="457200" cy="419148"/>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0" name="Line 18"/>
            <p:cNvSpPr>
              <a:spLocks noChangeShapeType="1"/>
            </p:cNvSpPr>
            <p:nvPr/>
          </p:nvSpPr>
          <p:spPr bwMode="auto">
            <a:xfrm>
              <a:off x="3754437" y="4259534"/>
              <a:ext cx="4572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 name="Text Box 19"/>
            <p:cNvSpPr txBox="1">
              <a:spLocks noChangeArrowheads="1"/>
            </p:cNvSpPr>
            <p:nvPr/>
          </p:nvSpPr>
          <p:spPr bwMode="auto">
            <a:xfrm>
              <a:off x="2346325" y="4005505"/>
              <a:ext cx="1460500"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a:solidFill>
                    <a:schemeClr val="tx2"/>
                  </a:solidFill>
                  <a:latin typeface="+mn-ea"/>
                  <a:ea typeface="+mn-ea"/>
                </a:rPr>
                <a:t>锁存命令</a:t>
              </a:r>
            </a:p>
          </p:txBody>
        </p:sp>
        <p:sp>
          <p:nvSpPr>
            <p:cNvPr id="32" name="Line 20"/>
            <p:cNvSpPr>
              <a:spLocks noChangeShapeType="1"/>
            </p:cNvSpPr>
            <p:nvPr/>
          </p:nvSpPr>
          <p:spPr bwMode="auto">
            <a:xfrm>
              <a:off x="2411412" y="3668916"/>
              <a:ext cx="3810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3" name="Line 21"/>
            <p:cNvSpPr>
              <a:spLocks noChangeShapeType="1"/>
            </p:cNvSpPr>
            <p:nvPr/>
          </p:nvSpPr>
          <p:spPr bwMode="auto">
            <a:xfrm>
              <a:off x="2411412" y="3897542"/>
              <a:ext cx="3810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4" name="Text Box 22"/>
            <p:cNvSpPr txBox="1">
              <a:spLocks noChangeArrowheads="1"/>
            </p:cNvSpPr>
            <p:nvPr/>
          </p:nvSpPr>
          <p:spPr bwMode="auto">
            <a:xfrm>
              <a:off x="1371600" y="3470455"/>
              <a:ext cx="892175" cy="4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GATE</a:t>
              </a:r>
            </a:p>
          </p:txBody>
        </p:sp>
        <p:sp>
          <p:nvSpPr>
            <p:cNvPr id="35" name="Text Box 23"/>
            <p:cNvSpPr txBox="1">
              <a:spLocks noChangeArrowheads="1"/>
            </p:cNvSpPr>
            <p:nvPr/>
          </p:nvSpPr>
          <p:spPr bwMode="auto">
            <a:xfrm>
              <a:off x="1557337" y="3745124"/>
              <a:ext cx="677863" cy="4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CLK</a:t>
              </a:r>
            </a:p>
          </p:txBody>
        </p:sp>
        <p:sp>
          <p:nvSpPr>
            <p:cNvPr id="36" name="Line 24"/>
            <p:cNvSpPr>
              <a:spLocks noChangeShapeType="1"/>
            </p:cNvSpPr>
            <p:nvPr/>
          </p:nvSpPr>
          <p:spPr bwMode="auto">
            <a:xfrm>
              <a:off x="6080126" y="3821333"/>
              <a:ext cx="533400" cy="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7" name="Text Box 25"/>
            <p:cNvSpPr txBox="1">
              <a:spLocks noChangeArrowheads="1"/>
            </p:cNvSpPr>
            <p:nvPr/>
          </p:nvSpPr>
          <p:spPr bwMode="auto">
            <a:xfrm>
              <a:off x="6662738" y="3622872"/>
              <a:ext cx="803275" cy="4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rgbClr val="CC0000"/>
                  </a:solidFill>
                  <a:latin typeface="+mn-ea"/>
                  <a:ea typeface="+mn-ea"/>
                </a:rPr>
                <a:t>OUT</a:t>
              </a:r>
            </a:p>
          </p:txBody>
        </p:sp>
        <p:sp>
          <p:nvSpPr>
            <p:cNvPr id="38" name="Text Box 28"/>
            <p:cNvSpPr txBox="1">
              <a:spLocks noChangeArrowheads="1"/>
            </p:cNvSpPr>
            <p:nvPr/>
          </p:nvSpPr>
          <p:spPr bwMode="auto">
            <a:xfrm>
              <a:off x="4427538" y="5085129"/>
              <a:ext cx="1779588" cy="47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500" b="1" dirty="0">
                  <a:solidFill>
                    <a:schemeClr val="tx2"/>
                  </a:solidFill>
                  <a:latin typeface="+mn-ea"/>
                  <a:ea typeface="+mn-ea"/>
                </a:rPr>
                <a:t>内部数据线</a:t>
              </a:r>
            </a:p>
          </p:txBody>
        </p:sp>
        <p:sp>
          <p:nvSpPr>
            <p:cNvPr id="39" name="AutoShape 14"/>
            <p:cNvSpPr>
              <a:spLocks noChangeArrowheads="1"/>
            </p:cNvSpPr>
            <p:nvPr/>
          </p:nvSpPr>
          <p:spPr bwMode="auto">
            <a:xfrm>
              <a:off x="4098925" y="4056310"/>
              <a:ext cx="457200" cy="419148"/>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40" name="直角上箭头 39"/>
            <p:cNvSpPr/>
            <p:nvPr/>
          </p:nvSpPr>
          <p:spPr>
            <a:xfrm flipV="1">
              <a:off x="2152650" y="2054241"/>
              <a:ext cx="2389187" cy="582680"/>
            </a:xfrm>
            <a:prstGeom prst="bentUpArrow">
              <a:avLst>
                <a:gd name="adj1" fmla="val 40677"/>
                <a:gd name="adj2" fmla="val 36758"/>
                <a:gd name="adj3" fmla="val 38064"/>
              </a:avLst>
            </a:prstGeom>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zh-CN" altLang="en-US"/>
            </a:p>
          </p:txBody>
        </p:sp>
        <p:sp>
          <p:nvSpPr>
            <p:cNvPr id="41" name="直角上箭头 40"/>
            <p:cNvSpPr/>
            <p:nvPr/>
          </p:nvSpPr>
          <p:spPr>
            <a:xfrm rot="16200000" flipH="1">
              <a:off x="3051938" y="4157257"/>
              <a:ext cx="519173" cy="2225675"/>
            </a:xfrm>
            <a:prstGeom prst="bentUpArrow">
              <a:avLst>
                <a:gd name="adj1" fmla="val 39649"/>
                <a:gd name="adj2" fmla="val 36719"/>
                <a:gd name="adj3" fmla="val 412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2817446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startAt="2"/>
              <a:defRPr/>
            </a:pPr>
            <a:r>
              <a:rPr lang="en-US" altLang="zh-CN" sz="2400" dirty="0" smtClean="0"/>
              <a:t>8254</a:t>
            </a:r>
            <a:r>
              <a:rPr lang="zh-CN" altLang="en-US" sz="2400" dirty="0"/>
              <a:t>有</a:t>
            </a:r>
            <a:r>
              <a:rPr lang="en-US" altLang="zh-CN" sz="2400" dirty="0"/>
              <a:t>6</a:t>
            </a:r>
            <a:r>
              <a:rPr lang="zh-CN" altLang="en-US" sz="2400" dirty="0"/>
              <a:t>种工作</a:t>
            </a:r>
            <a:r>
              <a:rPr lang="zh-CN" altLang="en-US" sz="2400" dirty="0" smtClean="0"/>
              <a:t>方式</a:t>
            </a:r>
            <a:endParaRPr lang="zh-CN" altLang="en-US" sz="2400" dirty="0"/>
          </a:p>
          <a:p>
            <a:pPr>
              <a:defRPr/>
            </a:pPr>
            <a:r>
              <a:rPr lang="zh-CN" altLang="en-US" sz="2400" dirty="0" smtClean="0"/>
              <a:t>重点：方式</a:t>
            </a:r>
            <a:r>
              <a:rPr lang="en-US" altLang="zh-CN" sz="2400" dirty="0" smtClean="0"/>
              <a:t>2</a:t>
            </a:r>
            <a:r>
              <a:rPr lang="zh-CN" altLang="en-US" sz="2400" dirty="0" smtClean="0"/>
              <a:t>和方式</a:t>
            </a:r>
            <a:r>
              <a:rPr lang="en-US" altLang="zh-CN" sz="2400" dirty="0" smtClean="0"/>
              <a:t>3</a:t>
            </a:r>
            <a:r>
              <a:rPr lang="zh-CN" altLang="en-US" sz="2400" dirty="0" smtClean="0"/>
              <a:t>（启动方式、计数过程以及输出信号的波形和周期）</a:t>
            </a:r>
          </a:p>
        </p:txBody>
      </p:sp>
    </p:spTree>
    <p:extLst>
      <p:ext uri="{BB962C8B-B14F-4D97-AF65-F5344CB8AC3E}">
        <p14:creationId xmlns:p14="http://schemas.microsoft.com/office/powerpoint/2010/main" val="1989002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2</a:t>
            </a:r>
            <a:r>
              <a:rPr lang="zh-CN" altLang="en-US" sz="2800" smtClean="0">
                <a:solidFill>
                  <a:srgbClr val="C00000"/>
                </a:solidFill>
              </a:rPr>
              <a:t>：分频器（脉冲发生器）</a:t>
            </a:r>
            <a:endParaRPr lang="en-US" altLang="zh-CN" sz="2800" smtClean="0">
              <a:solidFill>
                <a:srgbClr val="C00000"/>
              </a:solidFill>
            </a:endParaRPr>
          </a:p>
        </p:txBody>
      </p:sp>
      <p:sp>
        <p:nvSpPr>
          <p:cNvPr id="4" name="Text Box 3"/>
          <p:cNvSpPr txBox="1">
            <a:spLocks noChangeArrowheads="1"/>
          </p:cNvSpPr>
          <p:nvPr/>
        </p:nvSpPr>
        <p:spPr bwMode="auto">
          <a:xfrm>
            <a:off x="484188" y="4902200"/>
            <a:ext cx="8048625" cy="1568450"/>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lvl="2" indent="-457200" fontAlgn="auto">
              <a:spcBef>
                <a:spcPts val="0"/>
              </a:spcBef>
              <a:spcAft>
                <a:spcPts val="0"/>
              </a:spcAft>
              <a:buFont typeface="+mj-ea"/>
              <a:buAutoNum type="circleNumDbPlain"/>
              <a:defRPr/>
            </a:pPr>
            <a:r>
              <a:rPr lang="zh-CN" altLang="en-US" dirty="0" smtClean="0">
                <a:latin typeface="+mn-ea"/>
                <a:ea typeface="+mn-ea"/>
              </a:rPr>
              <a:t>软件</a:t>
            </a:r>
            <a:r>
              <a:rPr lang="zh-CN" altLang="en-US" dirty="0">
                <a:latin typeface="+mn-ea"/>
                <a:ea typeface="+mn-ea"/>
              </a:rPr>
              <a:t>启动</a:t>
            </a:r>
          </a:p>
          <a:p>
            <a:pPr marL="457200" lvl="2" indent="-457200" fontAlgn="auto">
              <a:spcBef>
                <a:spcPts val="0"/>
              </a:spcBef>
              <a:spcAft>
                <a:spcPts val="0"/>
              </a:spcAft>
              <a:buFont typeface="+mj-ea"/>
              <a:buAutoNum type="circleNumDbPlain"/>
              <a:defRPr/>
            </a:pPr>
            <a:r>
              <a:rPr lang="zh-CN" altLang="en-US" dirty="0" smtClean="0">
                <a:latin typeface="+mn-ea"/>
                <a:ea typeface="+mn-ea"/>
              </a:rPr>
              <a:t>减</a:t>
            </a:r>
            <a:r>
              <a:rPr lang="en-US" altLang="zh-CN" dirty="0">
                <a:latin typeface="+mn-ea"/>
                <a:ea typeface="+mn-ea"/>
              </a:rPr>
              <a:t>1</a:t>
            </a:r>
            <a:r>
              <a:rPr lang="zh-CN" altLang="en-US" dirty="0">
                <a:latin typeface="+mn-ea"/>
                <a:ea typeface="+mn-ea"/>
              </a:rPr>
              <a:t>计数</a:t>
            </a:r>
            <a:r>
              <a:rPr lang="en-US" altLang="zh-CN" dirty="0">
                <a:latin typeface="+mn-ea"/>
                <a:ea typeface="+mn-ea"/>
              </a:rPr>
              <a:t>, </a:t>
            </a:r>
            <a:r>
              <a:rPr lang="zh-CN" altLang="en-US" dirty="0">
                <a:latin typeface="+mn-ea"/>
                <a:ea typeface="+mn-ea"/>
              </a:rPr>
              <a:t>减到</a:t>
            </a:r>
            <a:r>
              <a:rPr lang="en-US" altLang="zh-CN" dirty="0">
                <a:solidFill>
                  <a:srgbClr val="CC0000"/>
                </a:solidFill>
                <a:latin typeface="+mn-ea"/>
                <a:ea typeface="+mn-ea"/>
              </a:rPr>
              <a:t>1</a:t>
            </a:r>
            <a:r>
              <a:rPr lang="zh-CN" altLang="en-US" dirty="0">
                <a:latin typeface="+mn-ea"/>
                <a:ea typeface="+mn-ea"/>
              </a:rPr>
              <a:t>时</a:t>
            </a:r>
            <a:r>
              <a:rPr lang="en-US" altLang="zh-CN" dirty="0">
                <a:latin typeface="+mn-ea"/>
                <a:ea typeface="+mn-ea"/>
              </a:rPr>
              <a:t>OUT</a:t>
            </a:r>
            <a:r>
              <a:rPr lang="zh-CN" altLang="en-US" dirty="0">
                <a:latin typeface="+mn-ea"/>
                <a:ea typeface="+mn-ea"/>
              </a:rPr>
              <a:t>从</a:t>
            </a:r>
            <a:r>
              <a:rPr lang="en-US" altLang="zh-CN" dirty="0">
                <a:latin typeface="+mn-ea"/>
                <a:ea typeface="+mn-ea"/>
              </a:rPr>
              <a:t>1 →</a:t>
            </a:r>
            <a:r>
              <a:rPr lang="en-US" altLang="zh-CN" dirty="0">
                <a:latin typeface="+mn-ea"/>
                <a:ea typeface="+mn-ea"/>
                <a:sym typeface="Symbol" pitchFamily="18" charset="2"/>
              </a:rPr>
              <a:t> </a:t>
            </a:r>
            <a:r>
              <a:rPr lang="en-US" altLang="zh-CN" dirty="0">
                <a:latin typeface="+mn-ea"/>
                <a:ea typeface="+mn-ea"/>
              </a:rPr>
              <a:t>0,</a:t>
            </a:r>
            <a:r>
              <a:rPr lang="zh-CN" altLang="en-US" dirty="0">
                <a:latin typeface="+mn-ea"/>
                <a:ea typeface="+mn-ea"/>
              </a:rPr>
              <a:t>下一</a:t>
            </a:r>
            <a:r>
              <a:rPr lang="en-US" altLang="zh-CN" dirty="0">
                <a:latin typeface="+mn-ea"/>
                <a:ea typeface="+mn-ea"/>
              </a:rPr>
              <a:t>CLK</a:t>
            </a:r>
            <a:r>
              <a:rPr lang="zh-CN" altLang="en-US" dirty="0" smtClean="0">
                <a:solidFill>
                  <a:srgbClr val="CC0000"/>
                </a:solidFill>
                <a:latin typeface="+mn-ea"/>
                <a:ea typeface="+mn-ea"/>
              </a:rPr>
              <a:t>初值自动</a:t>
            </a:r>
            <a:r>
              <a:rPr lang="zh-CN" altLang="en-US" dirty="0">
                <a:solidFill>
                  <a:srgbClr val="CC0000"/>
                </a:solidFill>
                <a:latin typeface="+mn-ea"/>
                <a:ea typeface="+mn-ea"/>
              </a:rPr>
              <a:t>重装。</a:t>
            </a:r>
            <a:r>
              <a:rPr lang="zh-CN" altLang="en-US" dirty="0" smtClean="0">
                <a:latin typeface="+mn-ea"/>
                <a:ea typeface="+mn-ea"/>
              </a:rPr>
              <a:t>所以，</a:t>
            </a:r>
            <a:r>
              <a:rPr lang="en-US" altLang="zh-CN" dirty="0" smtClean="0">
                <a:latin typeface="+mn-ea"/>
                <a:ea typeface="+mn-ea"/>
              </a:rPr>
              <a:t>OUT</a:t>
            </a:r>
            <a:r>
              <a:rPr lang="zh-CN" altLang="en-US" dirty="0">
                <a:latin typeface="+mn-ea"/>
                <a:ea typeface="+mn-ea"/>
              </a:rPr>
              <a:t>为周期性</a:t>
            </a:r>
            <a:r>
              <a:rPr lang="zh-CN" altLang="en-US" dirty="0" smtClean="0">
                <a:latin typeface="+mn-ea"/>
                <a:ea typeface="+mn-ea"/>
              </a:rPr>
              <a:t>波形，输出</a:t>
            </a:r>
            <a:r>
              <a:rPr lang="zh-CN" altLang="en-US" dirty="0">
                <a:latin typeface="+mn-ea"/>
                <a:ea typeface="+mn-ea"/>
              </a:rPr>
              <a:t>负</a:t>
            </a:r>
            <a:r>
              <a:rPr lang="zh-CN" altLang="en-US" dirty="0" smtClean="0">
                <a:latin typeface="+mn-ea"/>
                <a:ea typeface="+mn-ea"/>
              </a:rPr>
              <a:t>脉冲</a:t>
            </a:r>
            <a:r>
              <a:rPr lang="zh-CN" altLang="en-US" dirty="0">
                <a:latin typeface="+mn-ea"/>
                <a:ea typeface="+mn-ea"/>
              </a:rPr>
              <a:t>的宽度为一个</a:t>
            </a:r>
            <a:r>
              <a:rPr lang="en-US" altLang="zh-CN" dirty="0">
                <a:latin typeface="+mn-ea"/>
                <a:ea typeface="+mn-ea"/>
              </a:rPr>
              <a:t>T</a:t>
            </a:r>
            <a:r>
              <a:rPr lang="en-US" altLang="zh-CN" baseline="-25000" dirty="0">
                <a:latin typeface="+mn-ea"/>
                <a:ea typeface="+mn-ea"/>
              </a:rPr>
              <a:t>CLK</a:t>
            </a:r>
            <a:r>
              <a:rPr lang="en-US" altLang="zh-CN" dirty="0">
                <a:latin typeface="+mn-ea"/>
                <a:ea typeface="+mn-ea"/>
              </a:rPr>
              <a:t>, </a:t>
            </a:r>
            <a:r>
              <a:rPr lang="zh-CN" altLang="en-US" dirty="0">
                <a:latin typeface="+mn-ea"/>
                <a:ea typeface="+mn-ea"/>
              </a:rPr>
              <a:t>周期</a:t>
            </a:r>
            <a:r>
              <a:rPr lang="en-US" altLang="zh-CN" dirty="0">
                <a:latin typeface="+mn-ea"/>
                <a:ea typeface="+mn-ea"/>
              </a:rPr>
              <a:t>=N × T</a:t>
            </a:r>
            <a:r>
              <a:rPr lang="en-US" altLang="zh-CN" baseline="-25000" dirty="0">
                <a:latin typeface="+mn-ea"/>
                <a:ea typeface="+mn-ea"/>
              </a:rPr>
              <a:t>CLK</a:t>
            </a:r>
          </a:p>
        </p:txBody>
      </p:sp>
      <p:grpSp>
        <p:nvGrpSpPr>
          <p:cNvPr id="5" name="Group 72"/>
          <p:cNvGrpSpPr>
            <a:grpSpLocks/>
          </p:cNvGrpSpPr>
          <p:nvPr/>
        </p:nvGrpSpPr>
        <p:grpSpPr bwMode="auto">
          <a:xfrm>
            <a:off x="647700" y="1773238"/>
            <a:ext cx="6372225" cy="3124200"/>
            <a:chOff x="192" y="1248"/>
            <a:chExt cx="4014" cy="1968"/>
          </a:xfrm>
        </p:grpSpPr>
        <p:sp>
          <p:nvSpPr>
            <p:cNvPr id="6" name="Line 5"/>
            <p:cNvSpPr>
              <a:spLocks noChangeShapeType="1"/>
            </p:cNvSpPr>
            <p:nvPr/>
          </p:nvSpPr>
          <p:spPr bwMode="auto">
            <a:xfrm>
              <a:off x="2488" y="1440"/>
              <a:ext cx="8"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 name="Text Box 6"/>
            <p:cNvSpPr txBox="1">
              <a:spLocks noChangeArrowheads="1"/>
            </p:cNvSpPr>
            <p:nvPr/>
          </p:nvSpPr>
          <p:spPr bwMode="auto">
            <a:xfrm>
              <a:off x="1788" y="2458"/>
              <a:ext cx="2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en-US" altLang="zh-CN" b="1">
                  <a:latin typeface="+mn-ea"/>
                  <a:ea typeface="+mn-ea"/>
                </a:rPr>
                <a:t>3      2      1      3      2     1</a:t>
              </a:r>
              <a:endParaRPr lang="en-US" altLang="zh-CN">
                <a:latin typeface="+mn-ea"/>
                <a:ea typeface="+mn-ea"/>
              </a:endParaRPr>
            </a:p>
          </p:txBody>
        </p:sp>
        <p:sp>
          <p:nvSpPr>
            <p:cNvPr id="8" name="Line 7"/>
            <p:cNvSpPr>
              <a:spLocks noChangeShapeType="1"/>
            </p:cNvSpPr>
            <p:nvPr/>
          </p:nvSpPr>
          <p:spPr bwMode="auto">
            <a:xfrm>
              <a:off x="968" y="162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8"/>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9"/>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0"/>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1"/>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12"/>
            <p:cNvSpPr>
              <a:spLocks noChangeShapeType="1"/>
            </p:cNvSpPr>
            <p:nvPr/>
          </p:nvSpPr>
          <p:spPr bwMode="auto">
            <a:xfrm>
              <a:off x="152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13"/>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4"/>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5"/>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 name="Line 16"/>
            <p:cNvSpPr>
              <a:spLocks noChangeShapeType="1"/>
            </p:cNvSpPr>
            <p:nvPr/>
          </p:nvSpPr>
          <p:spPr bwMode="auto">
            <a:xfrm>
              <a:off x="192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 name="Line 17"/>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 name="Line 18"/>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 name="Line 19"/>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 name="Line 20"/>
            <p:cNvSpPr>
              <a:spLocks noChangeShapeType="1"/>
            </p:cNvSpPr>
            <p:nvPr/>
          </p:nvSpPr>
          <p:spPr bwMode="auto">
            <a:xfrm>
              <a:off x="2304"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Line 21"/>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3" name="Line 22"/>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4" name="Line 23"/>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Line 24"/>
            <p:cNvSpPr>
              <a:spLocks noChangeShapeType="1"/>
            </p:cNvSpPr>
            <p:nvPr/>
          </p:nvSpPr>
          <p:spPr bwMode="auto">
            <a:xfrm>
              <a:off x="2688"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6" name="Line 25"/>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7" name="Line 26"/>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Line 27"/>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9" name="Line 28"/>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0" name="Line 29"/>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1" name="Line 30"/>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31"/>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32"/>
            <p:cNvSpPr>
              <a:spLocks noChangeShapeType="1"/>
            </p:cNvSpPr>
            <p:nvPr/>
          </p:nvSpPr>
          <p:spPr bwMode="auto">
            <a:xfrm>
              <a:off x="344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33"/>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5" name="Line 34"/>
            <p:cNvSpPr>
              <a:spLocks noChangeShapeType="1"/>
            </p:cNvSpPr>
            <p:nvPr/>
          </p:nvSpPr>
          <p:spPr bwMode="auto">
            <a:xfrm>
              <a:off x="363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6" name="Line 35"/>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Line 36"/>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8" name="Line 37"/>
            <p:cNvSpPr>
              <a:spLocks noChangeShapeType="1"/>
            </p:cNvSpPr>
            <p:nvPr/>
          </p:nvSpPr>
          <p:spPr bwMode="auto">
            <a:xfrm>
              <a:off x="383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9" name="Text Box 38"/>
            <p:cNvSpPr txBox="1">
              <a:spLocks noChangeArrowheads="1"/>
            </p:cNvSpPr>
            <p:nvPr/>
          </p:nvSpPr>
          <p:spPr bwMode="auto">
            <a:xfrm>
              <a:off x="192" y="1248"/>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40" name="Line 39"/>
            <p:cNvSpPr>
              <a:spLocks noChangeShapeType="1"/>
            </p:cNvSpPr>
            <p:nvPr/>
          </p:nvSpPr>
          <p:spPr bwMode="auto">
            <a:xfrm>
              <a:off x="576" y="177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1" name="Line 40"/>
            <p:cNvSpPr>
              <a:spLocks noChangeShapeType="1"/>
            </p:cNvSpPr>
            <p:nvPr/>
          </p:nvSpPr>
          <p:spPr bwMode="auto">
            <a:xfrm>
              <a:off x="816"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2" name="Line 41"/>
            <p:cNvSpPr>
              <a:spLocks noChangeShapeType="1"/>
            </p:cNvSpPr>
            <p:nvPr/>
          </p:nvSpPr>
          <p:spPr bwMode="auto">
            <a:xfrm>
              <a:off x="816" y="201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42"/>
            <p:cNvSpPr>
              <a:spLocks noChangeShapeType="1"/>
            </p:cNvSpPr>
            <p:nvPr/>
          </p:nvSpPr>
          <p:spPr bwMode="auto">
            <a:xfrm>
              <a:off x="1440" y="178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Line 43"/>
            <p:cNvSpPr>
              <a:spLocks noChangeShapeType="1"/>
            </p:cNvSpPr>
            <p:nvPr/>
          </p:nvSpPr>
          <p:spPr bwMode="auto">
            <a:xfrm>
              <a:off x="1440" y="177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5" name="Text Box 44"/>
            <p:cNvSpPr txBox="1">
              <a:spLocks noChangeArrowheads="1"/>
            </p:cNvSpPr>
            <p:nvPr/>
          </p:nvSpPr>
          <p:spPr bwMode="auto">
            <a:xfrm>
              <a:off x="192" y="163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46" name="Line 45"/>
            <p:cNvSpPr>
              <a:spLocks noChangeShapeType="1"/>
            </p:cNvSpPr>
            <p:nvPr/>
          </p:nvSpPr>
          <p:spPr bwMode="auto">
            <a:xfrm>
              <a:off x="288" y="169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7" name="Text Box 46"/>
            <p:cNvSpPr txBox="1">
              <a:spLocks noChangeArrowheads="1"/>
            </p:cNvSpPr>
            <p:nvPr/>
          </p:nvSpPr>
          <p:spPr bwMode="auto">
            <a:xfrm>
              <a:off x="864" y="1728"/>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N=3</a:t>
              </a:r>
            </a:p>
          </p:txBody>
        </p:sp>
        <p:sp>
          <p:nvSpPr>
            <p:cNvPr id="48" name="Line 47"/>
            <p:cNvSpPr>
              <a:spLocks noChangeShapeType="1"/>
            </p:cNvSpPr>
            <p:nvPr/>
          </p:nvSpPr>
          <p:spPr bwMode="auto">
            <a:xfrm>
              <a:off x="1200" y="2208"/>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9" name="Text Box 48"/>
            <p:cNvSpPr txBox="1">
              <a:spLocks noChangeArrowheads="1"/>
            </p:cNvSpPr>
            <p:nvPr/>
          </p:nvSpPr>
          <p:spPr bwMode="auto">
            <a:xfrm>
              <a:off x="240" y="2064"/>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50" name="Line 49"/>
            <p:cNvSpPr>
              <a:spLocks noChangeShapeType="1"/>
            </p:cNvSpPr>
            <p:nvPr/>
          </p:nvSpPr>
          <p:spPr bwMode="auto">
            <a:xfrm>
              <a:off x="874" y="2496"/>
              <a:ext cx="162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1" name="Line 50"/>
            <p:cNvSpPr>
              <a:spLocks noChangeShapeType="1"/>
            </p:cNvSpPr>
            <p:nvPr/>
          </p:nvSpPr>
          <p:spPr bwMode="auto">
            <a:xfrm>
              <a:off x="2496"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2" name="Line 51"/>
            <p:cNvSpPr>
              <a:spLocks noChangeShapeType="1"/>
            </p:cNvSpPr>
            <p:nvPr/>
          </p:nvSpPr>
          <p:spPr bwMode="auto">
            <a:xfrm flipV="1">
              <a:off x="2496" y="2726"/>
              <a:ext cx="394" cy="1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3" name="Text Box 52"/>
            <p:cNvSpPr txBox="1">
              <a:spLocks noChangeArrowheads="1"/>
            </p:cNvSpPr>
            <p:nvPr/>
          </p:nvSpPr>
          <p:spPr bwMode="auto">
            <a:xfrm>
              <a:off x="257" y="2352"/>
              <a:ext cx="5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endParaRPr lang="en-US" altLang="zh-CN">
                <a:latin typeface="+mn-ea"/>
                <a:ea typeface="+mn-ea"/>
              </a:endParaRPr>
            </a:p>
          </p:txBody>
        </p:sp>
        <p:sp>
          <p:nvSpPr>
            <p:cNvPr id="54" name="Line 53"/>
            <p:cNvSpPr>
              <a:spLocks noChangeShapeType="1"/>
            </p:cNvSpPr>
            <p:nvPr/>
          </p:nvSpPr>
          <p:spPr bwMode="auto">
            <a:xfrm>
              <a:off x="1728" y="1488"/>
              <a:ext cx="0" cy="129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5" name="Line 54"/>
            <p:cNvSpPr>
              <a:spLocks noChangeShapeType="1"/>
            </p:cNvSpPr>
            <p:nvPr/>
          </p:nvSpPr>
          <p:spPr bwMode="auto">
            <a:xfrm>
              <a:off x="2112" y="1488"/>
              <a:ext cx="0"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6" name="Line 55"/>
            <p:cNvSpPr>
              <a:spLocks noChangeShapeType="1"/>
            </p:cNvSpPr>
            <p:nvPr/>
          </p:nvSpPr>
          <p:spPr bwMode="auto">
            <a:xfrm>
              <a:off x="2880"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7" name="Line 56"/>
            <p:cNvSpPr>
              <a:spLocks noChangeShapeType="1"/>
            </p:cNvSpPr>
            <p:nvPr/>
          </p:nvSpPr>
          <p:spPr bwMode="auto">
            <a:xfrm>
              <a:off x="401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8" name="Line 57"/>
            <p:cNvSpPr>
              <a:spLocks noChangeShapeType="1"/>
            </p:cNvSpPr>
            <p:nvPr/>
          </p:nvSpPr>
          <p:spPr bwMode="auto">
            <a:xfrm>
              <a:off x="4012" y="162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9" name="Line 58"/>
            <p:cNvSpPr>
              <a:spLocks noChangeShapeType="1"/>
            </p:cNvSpPr>
            <p:nvPr/>
          </p:nvSpPr>
          <p:spPr bwMode="auto">
            <a:xfrm>
              <a:off x="3264"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0" name="Line 59"/>
            <p:cNvSpPr>
              <a:spLocks noChangeShapeType="1"/>
            </p:cNvSpPr>
            <p:nvPr/>
          </p:nvSpPr>
          <p:spPr bwMode="auto">
            <a:xfrm>
              <a:off x="4012" y="1392"/>
              <a:ext cx="0" cy="1392"/>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1" name="Line 60"/>
            <p:cNvSpPr>
              <a:spLocks noChangeShapeType="1"/>
            </p:cNvSpPr>
            <p:nvPr/>
          </p:nvSpPr>
          <p:spPr bwMode="auto">
            <a:xfrm>
              <a:off x="3628" y="1420"/>
              <a:ext cx="0" cy="1344"/>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2" name="Line 61"/>
            <p:cNvSpPr>
              <a:spLocks noChangeShapeType="1"/>
            </p:cNvSpPr>
            <p:nvPr/>
          </p:nvSpPr>
          <p:spPr bwMode="auto">
            <a:xfrm>
              <a:off x="2880"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3" name="Line 62"/>
            <p:cNvSpPr>
              <a:spLocks noChangeShapeType="1"/>
            </p:cNvSpPr>
            <p:nvPr/>
          </p:nvSpPr>
          <p:spPr bwMode="auto">
            <a:xfrm>
              <a:off x="2880" y="2496"/>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4" name="Line 63"/>
            <p:cNvSpPr>
              <a:spLocks noChangeShapeType="1"/>
            </p:cNvSpPr>
            <p:nvPr/>
          </p:nvSpPr>
          <p:spPr bwMode="auto">
            <a:xfrm>
              <a:off x="3628" y="2496"/>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5" name="Line 64"/>
            <p:cNvSpPr>
              <a:spLocks noChangeShapeType="1"/>
            </p:cNvSpPr>
            <p:nvPr/>
          </p:nvSpPr>
          <p:spPr bwMode="auto">
            <a:xfrm>
              <a:off x="3628" y="2736"/>
              <a:ext cx="384"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6" name="Line 65"/>
            <p:cNvSpPr>
              <a:spLocks noChangeShapeType="1"/>
            </p:cNvSpPr>
            <p:nvPr/>
          </p:nvSpPr>
          <p:spPr bwMode="auto">
            <a:xfrm>
              <a:off x="4014" y="2478"/>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7" name="Line 66"/>
            <p:cNvSpPr>
              <a:spLocks noChangeShapeType="1"/>
            </p:cNvSpPr>
            <p:nvPr/>
          </p:nvSpPr>
          <p:spPr bwMode="auto">
            <a:xfrm>
              <a:off x="4014" y="2478"/>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8" name="Line 67"/>
            <p:cNvSpPr>
              <a:spLocks noChangeShapeType="1"/>
            </p:cNvSpPr>
            <p:nvPr/>
          </p:nvSpPr>
          <p:spPr bwMode="auto">
            <a:xfrm flipH="1">
              <a:off x="2496" y="277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9" name="Line 68"/>
            <p:cNvSpPr>
              <a:spLocks noChangeShapeType="1"/>
            </p:cNvSpPr>
            <p:nvPr/>
          </p:nvSpPr>
          <p:spPr bwMode="auto">
            <a:xfrm>
              <a:off x="3628" y="278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0" name="Text Box 69"/>
            <p:cNvSpPr txBox="1">
              <a:spLocks noChangeArrowheads="1"/>
            </p:cNvSpPr>
            <p:nvPr/>
          </p:nvSpPr>
          <p:spPr bwMode="auto">
            <a:xfrm>
              <a:off x="2453" y="2925"/>
              <a:ext cx="13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zh-CN" altLang="en-US" sz="2000">
                  <a:latin typeface="+mn-ea"/>
                  <a:ea typeface="+mn-ea"/>
                </a:rPr>
                <a:t>周期</a:t>
              </a:r>
              <a:r>
                <a:rPr lang="en-US" altLang="zh-CN" sz="2000">
                  <a:latin typeface="+mn-ea"/>
                  <a:ea typeface="+mn-ea"/>
                </a:rPr>
                <a:t>=</a:t>
              </a:r>
              <a:r>
                <a:rPr lang="en-US" altLang="zh-CN" sz="2000" b="1">
                  <a:latin typeface="+mn-ea"/>
                  <a:ea typeface="+mn-ea"/>
                </a:rPr>
                <a:t>N </a:t>
              </a:r>
              <a:r>
                <a:rPr lang="en-US" altLang="zh-CN">
                  <a:latin typeface="+mn-ea"/>
                  <a:ea typeface="+mn-ea"/>
                </a:rPr>
                <a:t>×</a:t>
              </a:r>
              <a:r>
                <a:rPr lang="en-US" altLang="zh-CN" sz="2000" b="1">
                  <a:latin typeface="+mn-ea"/>
                  <a:ea typeface="+mn-ea"/>
                </a:rPr>
                <a:t> T</a:t>
              </a:r>
              <a:r>
                <a:rPr lang="en-US" altLang="zh-CN" sz="2000" b="1" baseline="-25000">
                  <a:latin typeface="+mn-ea"/>
                  <a:ea typeface="+mn-ea"/>
                </a:rPr>
                <a:t>CLK</a:t>
              </a:r>
            </a:p>
          </p:txBody>
        </p:sp>
        <p:sp>
          <p:nvSpPr>
            <p:cNvPr id="71" name="Line 70"/>
            <p:cNvSpPr>
              <a:spLocks noChangeShapeType="1"/>
            </p:cNvSpPr>
            <p:nvPr/>
          </p:nvSpPr>
          <p:spPr bwMode="auto">
            <a:xfrm flipH="1">
              <a:off x="2496" y="2880"/>
              <a:ext cx="1152"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5630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3</a:t>
            </a:r>
            <a:r>
              <a:rPr lang="zh-CN" altLang="en-US" sz="2800" smtClean="0">
                <a:solidFill>
                  <a:srgbClr val="C00000"/>
                </a:solidFill>
              </a:rPr>
              <a:t>：方波发生器</a:t>
            </a:r>
            <a:endParaRPr lang="en-US" altLang="zh-CN" sz="2800" smtClean="0">
              <a:solidFill>
                <a:srgbClr val="C00000"/>
              </a:solidFill>
            </a:endParaRPr>
          </a:p>
        </p:txBody>
      </p:sp>
      <p:grpSp>
        <p:nvGrpSpPr>
          <p:cNvPr id="72" name="Group 75"/>
          <p:cNvGrpSpPr>
            <a:grpSpLocks/>
          </p:cNvGrpSpPr>
          <p:nvPr/>
        </p:nvGrpSpPr>
        <p:grpSpPr bwMode="auto">
          <a:xfrm>
            <a:off x="733425" y="1844675"/>
            <a:ext cx="7223125" cy="2667000"/>
            <a:chOff x="192" y="1248"/>
            <a:chExt cx="4550" cy="1680"/>
          </a:xfrm>
        </p:grpSpPr>
        <p:grpSp>
          <p:nvGrpSpPr>
            <p:cNvPr id="63494" name="Group 2"/>
            <p:cNvGrpSpPr>
              <a:grpSpLocks/>
            </p:cNvGrpSpPr>
            <p:nvPr/>
          </p:nvGrpSpPr>
          <p:grpSpPr bwMode="auto">
            <a:xfrm>
              <a:off x="1728" y="1392"/>
              <a:ext cx="2640" cy="1536"/>
              <a:chOff x="1728" y="1248"/>
              <a:chExt cx="2640" cy="2640"/>
            </a:xfrm>
          </p:grpSpPr>
          <p:sp>
            <p:nvSpPr>
              <p:cNvPr id="135" name="Line 3"/>
              <p:cNvSpPr>
                <a:spLocks noChangeShapeType="1"/>
              </p:cNvSpPr>
              <p:nvPr/>
            </p:nvSpPr>
            <p:spPr bwMode="auto">
              <a:xfrm>
                <a:off x="1728"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6" name="Line 4"/>
              <p:cNvSpPr>
                <a:spLocks noChangeShapeType="1"/>
              </p:cNvSpPr>
              <p:nvPr/>
            </p:nvSpPr>
            <p:spPr bwMode="auto">
              <a:xfrm>
                <a:off x="2112"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7" name="Line 5"/>
              <p:cNvSpPr>
                <a:spLocks noChangeShapeType="1"/>
              </p:cNvSpPr>
              <p:nvPr/>
            </p:nvSpPr>
            <p:spPr bwMode="auto">
              <a:xfrm>
                <a:off x="2496"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8" name="Line 6"/>
              <p:cNvSpPr>
                <a:spLocks noChangeShapeType="1"/>
              </p:cNvSpPr>
              <p:nvPr/>
            </p:nvSpPr>
            <p:spPr bwMode="auto">
              <a:xfrm>
                <a:off x="2880"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9" name="Line 7"/>
              <p:cNvSpPr>
                <a:spLocks noChangeShapeType="1"/>
              </p:cNvSpPr>
              <p:nvPr/>
            </p:nvSpPr>
            <p:spPr bwMode="auto">
              <a:xfrm>
                <a:off x="3264"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0" name="Line 8"/>
              <p:cNvSpPr>
                <a:spLocks noChangeShapeType="1"/>
              </p:cNvSpPr>
              <p:nvPr/>
            </p:nvSpPr>
            <p:spPr bwMode="auto">
              <a:xfrm>
                <a:off x="3627"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1" name="Line 9"/>
              <p:cNvSpPr>
                <a:spLocks noChangeShapeType="1"/>
              </p:cNvSpPr>
              <p:nvPr/>
            </p:nvSpPr>
            <p:spPr bwMode="auto">
              <a:xfrm>
                <a:off x="3989"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2" name="Line 10"/>
              <p:cNvSpPr>
                <a:spLocks noChangeShapeType="1"/>
              </p:cNvSpPr>
              <p:nvPr/>
            </p:nvSpPr>
            <p:spPr bwMode="auto">
              <a:xfrm>
                <a:off x="4368" y="1248"/>
                <a:ext cx="0" cy="26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74" name="Line 12"/>
            <p:cNvSpPr>
              <a:spLocks noChangeShapeType="1"/>
            </p:cNvSpPr>
            <p:nvPr/>
          </p:nvSpPr>
          <p:spPr bwMode="auto">
            <a:xfrm>
              <a:off x="152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5" name="Line 13"/>
            <p:cNvSpPr>
              <a:spLocks noChangeShapeType="1"/>
            </p:cNvSpPr>
            <p:nvPr/>
          </p:nvSpPr>
          <p:spPr bwMode="auto">
            <a:xfrm>
              <a:off x="192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6" name="Line 14"/>
            <p:cNvSpPr>
              <a:spLocks noChangeShapeType="1"/>
            </p:cNvSpPr>
            <p:nvPr/>
          </p:nvSpPr>
          <p:spPr bwMode="auto">
            <a:xfrm>
              <a:off x="2304"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7" name="Line 15"/>
            <p:cNvSpPr>
              <a:spLocks noChangeShapeType="1"/>
            </p:cNvSpPr>
            <p:nvPr/>
          </p:nvSpPr>
          <p:spPr bwMode="auto">
            <a:xfrm>
              <a:off x="2688"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8" name="Line 16"/>
            <p:cNvSpPr>
              <a:spLocks noChangeShapeType="1"/>
            </p:cNvSpPr>
            <p:nvPr/>
          </p:nvSpPr>
          <p:spPr bwMode="auto">
            <a:xfrm>
              <a:off x="3446"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9" name="Line 17"/>
            <p:cNvSpPr>
              <a:spLocks noChangeShapeType="1"/>
            </p:cNvSpPr>
            <p:nvPr/>
          </p:nvSpPr>
          <p:spPr bwMode="auto">
            <a:xfrm>
              <a:off x="363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0" name="Text Box 18"/>
            <p:cNvSpPr txBox="1">
              <a:spLocks noChangeArrowheads="1"/>
            </p:cNvSpPr>
            <p:nvPr/>
          </p:nvSpPr>
          <p:spPr bwMode="auto">
            <a:xfrm>
              <a:off x="192" y="1248"/>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81" name="Text Box 19"/>
            <p:cNvSpPr txBox="1">
              <a:spLocks noChangeArrowheads="1"/>
            </p:cNvSpPr>
            <p:nvPr/>
          </p:nvSpPr>
          <p:spPr bwMode="auto">
            <a:xfrm>
              <a:off x="192" y="1632"/>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82" name="Line 20"/>
            <p:cNvSpPr>
              <a:spLocks noChangeShapeType="1"/>
            </p:cNvSpPr>
            <p:nvPr/>
          </p:nvSpPr>
          <p:spPr bwMode="auto">
            <a:xfrm>
              <a:off x="288" y="16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3504" name="Group 21"/>
            <p:cNvGrpSpPr>
              <a:grpSpLocks/>
            </p:cNvGrpSpPr>
            <p:nvPr/>
          </p:nvGrpSpPr>
          <p:grpSpPr bwMode="auto">
            <a:xfrm>
              <a:off x="576" y="1772"/>
              <a:ext cx="3504" cy="291"/>
              <a:chOff x="576" y="1772"/>
              <a:chExt cx="3504" cy="291"/>
            </a:xfrm>
          </p:grpSpPr>
          <p:sp>
            <p:nvSpPr>
              <p:cNvPr id="129" name="Line 22"/>
              <p:cNvSpPr>
                <a:spLocks noChangeShapeType="1"/>
              </p:cNvSpPr>
              <p:nvPr/>
            </p:nvSpPr>
            <p:spPr bwMode="auto">
              <a:xfrm>
                <a:off x="576" y="177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0" name="Line 23"/>
              <p:cNvSpPr>
                <a:spLocks noChangeShapeType="1"/>
              </p:cNvSpPr>
              <p:nvPr/>
            </p:nvSpPr>
            <p:spPr bwMode="auto">
              <a:xfrm>
                <a:off x="816" y="177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1" name="Line 24"/>
              <p:cNvSpPr>
                <a:spLocks noChangeShapeType="1"/>
              </p:cNvSpPr>
              <p:nvPr/>
            </p:nvSpPr>
            <p:spPr bwMode="auto">
              <a:xfrm>
                <a:off x="816" y="2016"/>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2" name="Line 25"/>
              <p:cNvSpPr>
                <a:spLocks noChangeShapeType="1"/>
              </p:cNvSpPr>
              <p:nvPr/>
            </p:nvSpPr>
            <p:spPr bwMode="auto">
              <a:xfrm>
                <a:off x="1488" y="178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3" name="Line 26"/>
              <p:cNvSpPr>
                <a:spLocks noChangeShapeType="1"/>
              </p:cNvSpPr>
              <p:nvPr/>
            </p:nvSpPr>
            <p:spPr bwMode="auto">
              <a:xfrm>
                <a:off x="1488" y="177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4" name="Text Box 27"/>
              <p:cNvSpPr txBox="1">
                <a:spLocks noChangeArrowheads="1"/>
              </p:cNvSpPr>
              <p:nvPr/>
            </p:nvSpPr>
            <p:spPr bwMode="auto">
              <a:xfrm>
                <a:off x="981" y="1772"/>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N=4</a:t>
                </a:r>
              </a:p>
            </p:txBody>
          </p:sp>
        </p:grpSp>
        <p:sp>
          <p:nvSpPr>
            <p:cNvPr id="84" name="Line 28"/>
            <p:cNvSpPr>
              <a:spLocks noChangeShapeType="1"/>
            </p:cNvSpPr>
            <p:nvPr/>
          </p:nvSpPr>
          <p:spPr bwMode="auto">
            <a:xfrm>
              <a:off x="1104" y="2208"/>
              <a:ext cx="30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5" name="Text Box 29"/>
            <p:cNvSpPr txBox="1">
              <a:spLocks noChangeArrowheads="1"/>
            </p:cNvSpPr>
            <p:nvPr/>
          </p:nvSpPr>
          <p:spPr bwMode="auto">
            <a:xfrm>
              <a:off x="210" y="2064"/>
              <a:ext cx="8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86" name="Line 30"/>
            <p:cNvSpPr>
              <a:spLocks noChangeShapeType="1"/>
            </p:cNvSpPr>
            <p:nvPr/>
          </p:nvSpPr>
          <p:spPr bwMode="auto">
            <a:xfrm>
              <a:off x="770" y="2544"/>
              <a:ext cx="1726"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7" name="Text Box 31"/>
            <p:cNvSpPr txBox="1">
              <a:spLocks noChangeArrowheads="1"/>
            </p:cNvSpPr>
            <p:nvPr/>
          </p:nvSpPr>
          <p:spPr bwMode="auto">
            <a:xfrm>
              <a:off x="240" y="24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endParaRPr lang="en-US" altLang="zh-CN">
                <a:latin typeface="+mn-ea"/>
                <a:ea typeface="+mn-ea"/>
              </a:endParaRPr>
            </a:p>
          </p:txBody>
        </p:sp>
        <p:sp>
          <p:nvSpPr>
            <p:cNvPr id="88" name="Text Box 32"/>
            <p:cNvSpPr txBox="1">
              <a:spLocks noChangeArrowheads="1"/>
            </p:cNvSpPr>
            <p:nvPr/>
          </p:nvSpPr>
          <p:spPr bwMode="auto">
            <a:xfrm>
              <a:off x="1766" y="2514"/>
              <a:ext cx="2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latin typeface="+mn-ea"/>
                  <a:ea typeface="+mn-ea"/>
                </a:rPr>
                <a:t> </a:t>
              </a:r>
              <a:r>
                <a:rPr lang="en-US" altLang="zh-CN" b="1">
                  <a:latin typeface="+mn-ea"/>
                  <a:ea typeface="+mn-ea"/>
                </a:rPr>
                <a:t>4      2      4      2      4      2</a:t>
              </a:r>
            </a:p>
          </p:txBody>
        </p:sp>
        <p:sp>
          <p:nvSpPr>
            <p:cNvPr id="89" name="Line 33"/>
            <p:cNvSpPr>
              <a:spLocks noChangeShapeType="1"/>
            </p:cNvSpPr>
            <p:nvPr/>
          </p:nvSpPr>
          <p:spPr bwMode="auto">
            <a:xfrm>
              <a:off x="2496"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0" name="Line 34"/>
            <p:cNvSpPr>
              <a:spLocks noChangeShapeType="1"/>
            </p:cNvSpPr>
            <p:nvPr/>
          </p:nvSpPr>
          <p:spPr bwMode="auto">
            <a:xfrm>
              <a:off x="3264"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1" name="Line 35"/>
            <p:cNvSpPr>
              <a:spLocks noChangeShapeType="1"/>
            </p:cNvSpPr>
            <p:nvPr/>
          </p:nvSpPr>
          <p:spPr bwMode="auto">
            <a:xfrm>
              <a:off x="4550" y="140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3513" name="Group 36"/>
            <p:cNvGrpSpPr>
              <a:grpSpLocks/>
            </p:cNvGrpSpPr>
            <p:nvPr/>
          </p:nvGrpSpPr>
          <p:grpSpPr bwMode="auto">
            <a:xfrm>
              <a:off x="970" y="1392"/>
              <a:ext cx="3772" cy="240"/>
              <a:chOff x="970" y="1392"/>
              <a:chExt cx="3772" cy="240"/>
            </a:xfrm>
          </p:grpSpPr>
          <p:sp>
            <p:nvSpPr>
              <p:cNvPr id="97" name="Line 37"/>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8" name="Line 38"/>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9" name="Line 39"/>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0" name="Line 40"/>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1" name="Line 41"/>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2" name="Line 42"/>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3" name="Line 43"/>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4" name="Line 44"/>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5" name="Line 45"/>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6" name="Line 46"/>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7" name="Line 47"/>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8" name="Line 48"/>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9" name="Line 49"/>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0" name="Line 50"/>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1" name="Line 51"/>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2" name="Line 52"/>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3" name="Line 53"/>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4" name="Line 54"/>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5" name="Line 55"/>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6" name="Line 56"/>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7" name="Line 57"/>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8" name="Line 58"/>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9" name="Line 59"/>
              <p:cNvSpPr>
                <a:spLocks noChangeShapeType="1"/>
              </p:cNvSpPr>
              <p:nvPr/>
            </p:nvSpPr>
            <p:spPr bwMode="auto">
              <a:xfrm>
                <a:off x="97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0" name="Line 60"/>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1" name="Line 61"/>
              <p:cNvSpPr>
                <a:spLocks noChangeShapeType="1"/>
              </p:cNvSpPr>
              <p:nvPr/>
            </p:nvSpPr>
            <p:spPr bwMode="auto">
              <a:xfrm>
                <a:off x="381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2" name="Line 62"/>
              <p:cNvSpPr>
                <a:spLocks noChangeShapeType="1"/>
              </p:cNvSpPr>
              <p:nvPr/>
            </p:nvSpPr>
            <p:spPr bwMode="auto">
              <a:xfrm>
                <a:off x="399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3" name="Line 63"/>
              <p:cNvSpPr>
                <a:spLocks noChangeShapeType="1"/>
              </p:cNvSpPr>
              <p:nvPr/>
            </p:nvSpPr>
            <p:spPr bwMode="auto">
              <a:xfrm>
                <a:off x="399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4" name="Line 64"/>
              <p:cNvSpPr>
                <a:spLocks noChangeShapeType="1"/>
              </p:cNvSpPr>
              <p:nvPr/>
            </p:nvSpPr>
            <p:spPr bwMode="auto">
              <a:xfrm>
                <a:off x="417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5" name="Line 65"/>
              <p:cNvSpPr>
                <a:spLocks noChangeShapeType="1"/>
              </p:cNvSpPr>
              <p:nvPr/>
            </p:nvSpPr>
            <p:spPr bwMode="auto">
              <a:xfrm>
                <a:off x="417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6" name="Line 66"/>
              <p:cNvSpPr>
                <a:spLocks noChangeShapeType="1"/>
              </p:cNvSpPr>
              <p:nvPr/>
            </p:nvSpPr>
            <p:spPr bwMode="auto">
              <a:xfrm>
                <a:off x="436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7" name="Line 67"/>
              <p:cNvSpPr>
                <a:spLocks noChangeShapeType="1"/>
              </p:cNvSpPr>
              <p:nvPr/>
            </p:nvSpPr>
            <p:spPr bwMode="auto">
              <a:xfrm>
                <a:off x="436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8" name="Line 68"/>
              <p:cNvSpPr>
                <a:spLocks noChangeShapeType="1"/>
              </p:cNvSpPr>
              <p:nvPr/>
            </p:nvSpPr>
            <p:spPr bwMode="auto">
              <a:xfrm>
                <a:off x="4550"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93" name="Line 69"/>
            <p:cNvSpPr>
              <a:spLocks noChangeShapeType="1"/>
            </p:cNvSpPr>
            <p:nvPr/>
          </p:nvSpPr>
          <p:spPr bwMode="auto">
            <a:xfrm>
              <a:off x="2496" y="2776"/>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4" name="Line 70"/>
            <p:cNvSpPr>
              <a:spLocks noChangeShapeType="1"/>
            </p:cNvSpPr>
            <p:nvPr/>
          </p:nvSpPr>
          <p:spPr bwMode="auto">
            <a:xfrm>
              <a:off x="3264" y="2544"/>
              <a:ext cx="725"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5" name="Line 71"/>
            <p:cNvSpPr>
              <a:spLocks noChangeShapeType="1"/>
            </p:cNvSpPr>
            <p:nvPr/>
          </p:nvSpPr>
          <p:spPr bwMode="auto">
            <a:xfrm>
              <a:off x="3989" y="2544"/>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6" name="Line 72"/>
            <p:cNvSpPr>
              <a:spLocks noChangeShapeType="1"/>
            </p:cNvSpPr>
            <p:nvPr/>
          </p:nvSpPr>
          <p:spPr bwMode="auto">
            <a:xfrm>
              <a:off x="3989" y="2784"/>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143" name="Text Box 74"/>
          <p:cNvSpPr txBox="1">
            <a:spLocks noChangeArrowheads="1"/>
          </p:cNvSpPr>
          <p:nvPr/>
        </p:nvSpPr>
        <p:spPr bwMode="auto">
          <a:xfrm>
            <a:off x="468313" y="4981575"/>
            <a:ext cx="8207375" cy="1147763"/>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lnSpc>
                <a:spcPct val="150000"/>
              </a:lnSpc>
              <a:spcBef>
                <a:spcPts val="0"/>
              </a:spcBef>
              <a:spcAft>
                <a:spcPts val="0"/>
              </a:spcAft>
              <a:buFont typeface="+mj-ea"/>
              <a:buAutoNum type="circleNumDbPlain"/>
              <a:defRPr/>
            </a:pPr>
            <a:r>
              <a:rPr lang="zh-CN" altLang="en-US" dirty="0">
                <a:latin typeface="+mn-ea"/>
                <a:ea typeface="+mn-ea"/>
              </a:rPr>
              <a:t>软件</a:t>
            </a:r>
            <a:r>
              <a:rPr lang="zh-CN" altLang="en-US" dirty="0" smtClean="0">
                <a:latin typeface="+mn-ea"/>
                <a:ea typeface="+mn-ea"/>
              </a:rPr>
              <a:t>启动，减</a:t>
            </a:r>
            <a:r>
              <a:rPr lang="en-US" altLang="zh-CN" dirty="0">
                <a:latin typeface="+mn-ea"/>
                <a:ea typeface="+mn-ea"/>
              </a:rPr>
              <a:t>2</a:t>
            </a:r>
            <a:r>
              <a:rPr lang="zh-CN" altLang="en-US" dirty="0" smtClean="0">
                <a:latin typeface="+mn-ea"/>
                <a:ea typeface="+mn-ea"/>
              </a:rPr>
              <a:t>计数，有</a:t>
            </a:r>
            <a:r>
              <a:rPr lang="zh-CN" altLang="en-US" dirty="0">
                <a:latin typeface="+mn-ea"/>
                <a:ea typeface="+mn-ea"/>
              </a:rPr>
              <a:t>初值自动重装</a:t>
            </a:r>
            <a:r>
              <a:rPr lang="zh-CN" altLang="en-US" dirty="0" smtClean="0">
                <a:latin typeface="+mn-ea"/>
                <a:ea typeface="+mn-ea"/>
              </a:rPr>
              <a:t>功能</a:t>
            </a:r>
            <a:endParaRPr lang="zh-CN" altLang="en-US" dirty="0">
              <a:latin typeface="+mn-ea"/>
              <a:ea typeface="+mn-ea"/>
            </a:endParaRPr>
          </a:p>
          <a:p>
            <a:pPr marL="457200" indent="-457200" fontAlgn="auto">
              <a:lnSpc>
                <a:spcPct val="150000"/>
              </a:lnSpc>
              <a:spcBef>
                <a:spcPts val="0"/>
              </a:spcBef>
              <a:spcAft>
                <a:spcPts val="0"/>
              </a:spcAft>
              <a:buFont typeface="+mj-ea"/>
              <a:buAutoNum type="circleNumDbPlain"/>
              <a:defRPr/>
            </a:pPr>
            <a:r>
              <a:rPr lang="zh-CN" altLang="en-US" dirty="0">
                <a:latin typeface="+mn-ea"/>
                <a:ea typeface="+mn-ea"/>
              </a:rPr>
              <a:t> </a:t>
            </a:r>
            <a:r>
              <a:rPr lang="en-US" altLang="zh-CN" dirty="0">
                <a:solidFill>
                  <a:srgbClr val="CC0000"/>
                </a:solidFill>
                <a:latin typeface="+mn-ea"/>
                <a:ea typeface="+mn-ea"/>
              </a:rPr>
              <a:t>N=</a:t>
            </a:r>
            <a:r>
              <a:rPr lang="zh-CN" altLang="en-US" dirty="0">
                <a:solidFill>
                  <a:srgbClr val="CC0000"/>
                </a:solidFill>
                <a:latin typeface="+mn-ea"/>
                <a:ea typeface="+mn-ea"/>
              </a:rPr>
              <a:t>偶数</a:t>
            </a:r>
            <a:r>
              <a:rPr lang="zh-CN" altLang="en-US" dirty="0" smtClean="0">
                <a:solidFill>
                  <a:srgbClr val="CC0000"/>
                </a:solidFill>
                <a:latin typeface="+mn-ea"/>
                <a:ea typeface="+mn-ea"/>
              </a:rPr>
              <a:t>时</a:t>
            </a:r>
            <a:r>
              <a:rPr lang="zh-CN" altLang="en-US" dirty="0" smtClean="0">
                <a:latin typeface="+mn-ea"/>
                <a:ea typeface="+mn-ea"/>
              </a:rPr>
              <a:t>，计数</a:t>
            </a:r>
            <a:r>
              <a:rPr lang="zh-CN" altLang="en-US" dirty="0">
                <a:latin typeface="+mn-ea"/>
                <a:ea typeface="+mn-ea"/>
              </a:rPr>
              <a:t>值减到</a:t>
            </a:r>
            <a:r>
              <a:rPr lang="en-US" altLang="zh-CN" dirty="0">
                <a:latin typeface="+mn-ea"/>
                <a:ea typeface="+mn-ea"/>
              </a:rPr>
              <a:t>0</a:t>
            </a:r>
            <a:r>
              <a:rPr lang="zh-CN" altLang="en-US" dirty="0">
                <a:latin typeface="+mn-ea"/>
                <a:ea typeface="+mn-ea"/>
              </a:rPr>
              <a:t>时初值重</a:t>
            </a:r>
            <a:r>
              <a:rPr lang="zh-CN" altLang="en-US" dirty="0" smtClean="0">
                <a:latin typeface="+mn-ea"/>
                <a:ea typeface="+mn-ea"/>
              </a:rPr>
              <a:t>装，输出</a:t>
            </a:r>
            <a:r>
              <a:rPr lang="en-US" altLang="zh-CN" dirty="0">
                <a:latin typeface="+mn-ea"/>
                <a:ea typeface="+mn-ea"/>
              </a:rPr>
              <a:t>1:1</a:t>
            </a:r>
            <a:r>
              <a:rPr lang="zh-CN" altLang="en-US" dirty="0">
                <a:latin typeface="+mn-ea"/>
                <a:ea typeface="+mn-ea"/>
              </a:rPr>
              <a:t>连续</a:t>
            </a:r>
            <a:r>
              <a:rPr lang="zh-CN" altLang="en-US" dirty="0" smtClean="0">
                <a:latin typeface="+mn-ea"/>
                <a:ea typeface="+mn-ea"/>
              </a:rPr>
              <a:t>波形</a:t>
            </a:r>
            <a:endParaRPr lang="zh-CN" altLang="en-US" dirty="0">
              <a:solidFill>
                <a:schemeClr val="tx2"/>
              </a:solidFill>
              <a:latin typeface="+mn-ea"/>
              <a:ea typeface="+mn-ea"/>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84219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z="2800" smtClean="0">
                <a:solidFill>
                  <a:srgbClr val="C00000"/>
                </a:solidFill>
              </a:rPr>
              <a:t>方式</a:t>
            </a:r>
            <a:r>
              <a:rPr lang="en-US" altLang="zh-CN" sz="2800" smtClean="0">
                <a:solidFill>
                  <a:srgbClr val="C00000"/>
                </a:solidFill>
              </a:rPr>
              <a:t>3</a:t>
            </a:r>
            <a:r>
              <a:rPr lang="zh-CN" altLang="en-US" sz="2800" smtClean="0">
                <a:solidFill>
                  <a:srgbClr val="C00000"/>
                </a:solidFill>
              </a:rPr>
              <a:t>：方波发生器</a:t>
            </a:r>
            <a:endParaRPr lang="en-US" altLang="zh-CN" sz="2800" smtClean="0">
              <a:solidFill>
                <a:srgbClr val="C00000"/>
              </a:solidFill>
            </a:endParaRPr>
          </a:p>
        </p:txBody>
      </p:sp>
      <p:grpSp>
        <p:nvGrpSpPr>
          <p:cNvPr id="144" name="Group 80"/>
          <p:cNvGrpSpPr>
            <a:grpSpLocks/>
          </p:cNvGrpSpPr>
          <p:nvPr/>
        </p:nvGrpSpPr>
        <p:grpSpPr bwMode="auto">
          <a:xfrm>
            <a:off x="650875" y="1585913"/>
            <a:ext cx="7578725" cy="2563812"/>
            <a:chOff x="410" y="624"/>
            <a:chExt cx="4774" cy="1615"/>
          </a:xfrm>
        </p:grpSpPr>
        <p:sp>
          <p:nvSpPr>
            <p:cNvPr id="145" name="Text Box 4"/>
            <p:cNvSpPr txBox="1">
              <a:spLocks noChangeArrowheads="1"/>
            </p:cNvSpPr>
            <p:nvPr/>
          </p:nvSpPr>
          <p:spPr bwMode="auto">
            <a:xfrm>
              <a:off x="422" y="144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GATE=1</a:t>
              </a:r>
            </a:p>
          </p:txBody>
        </p:sp>
        <p:sp>
          <p:nvSpPr>
            <p:cNvPr id="146" name="Line 5"/>
            <p:cNvSpPr>
              <a:spLocks noChangeShapeType="1"/>
            </p:cNvSpPr>
            <p:nvPr/>
          </p:nvSpPr>
          <p:spPr bwMode="auto">
            <a:xfrm>
              <a:off x="1286" y="1584"/>
              <a:ext cx="31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7" name="Text Box 7"/>
            <p:cNvSpPr txBox="1">
              <a:spLocks noChangeArrowheads="1"/>
            </p:cNvSpPr>
            <p:nvPr/>
          </p:nvSpPr>
          <p:spPr bwMode="auto">
            <a:xfrm>
              <a:off x="422" y="1056"/>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WR</a:t>
              </a:r>
            </a:p>
          </p:txBody>
        </p:sp>
        <p:sp>
          <p:nvSpPr>
            <p:cNvPr id="148" name="Line 8"/>
            <p:cNvSpPr>
              <a:spLocks noChangeShapeType="1"/>
            </p:cNvSpPr>
            <p:nvPr/>
          </p:nvSpPr>
          <p:spPr bwMode="auto">
            <a:xfrm flipV="1">
              <a:off x="518" y="110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4522" name="Group 9"/>
            <p:cNvGrpSpPr>
              <a:grpSpLocks/>
            </p:cNvGrpSpPr>
            <p:nvPr/>
          </p:nvGrpSpPr>
          <p:grpSpPr bwMode="auto">
            <a:xfrm>
              <a:off x="950" y="1152"/>
              <a:ext cx="3494" cy="291"/>
              <a:chOff x="576" y="2914"/>
              <a:chExt cx="3494" cy="291"/>
            </a:xfrm>
          </p:grpSpPr>
          <p:sp>
            <p:nvSpPr>
              <p:cNvPr id="209" name="Line 10"/>
              <p:cNvSpPr>
                <a:spLocks noChangeShapeType="1"/>
              </p:cNvSpPr>
              <p:nvPr/>
            </p:nvSpPr>
            <p:spPr bwMode="auto">
              <a:xfrm>
                <a:off x="576" y="292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0" name="Line 11"/>
              <p:cNvSpPr>
                <a:spLocks noChangeShapeType="1"/>
              </p:cNvSpPr>
              <p:nvPr/>
            </p:nvSpPr>
            <p:spPr bwMode="auto">
              <a:xfrm>
                <a:off x="816" y="292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1" name="Line 12"/>
              <p:cNvSpPr>
                <a:spLocks noChangeShapeType="1"/>
              </p:cNvSpPr>
              <p:nvPr/>
            </p:nvSpPr>
            <p:spPr bwMode="auto">
              <a:xfrm>
                <a:off x="816" y="31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2" name="Line 13"/>
              <p:cNvSpPr>
                <a:spLocks noChangeShapeType="1"/>
              </p:cNvSpPr>
              <p:nvPr/>
            </p:nvSpPr>
            <p:spPr bwMode="auto">
              <a:xfrm>
                <a:off x="1478" y="293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3" name="Line 14"/>
              <p:cNvSpPr>
                <a:spLocks noChangeShapeType="1"/>
              </p:cNvSpPr>
              <p:nvPr/>
            </p:nvSpPr>
            <p:spPr bwMode="auto">
              <a:xfrm>
                <a:off x="1478" y="2940"/>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4" name="Text Box 15"/>
              <p:cNvSpPr txBox="1">
                <a:spLocks noChangeArrowheads="1"/>
              </p:cNvSpPr>
              <p:nvPr/>
            </p:nvSpPr>
            <p:spPr bwMode="auto">
              <a:xfrm>
                <a:off x="912" y="2914"/>
                <a:ext cx="5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rgbClr val="CC6600"/>
                    </a:solidFill>
                    <a:latin typeface="+mn-ea"/>
                    <a:ea typeface="+mn-ea"/>
                  </a:rPr>
                  <a:t>N=5</a:t>
                </a:r>
              </a:p>
            </p:txBody>
          </p:sp>
        </p:grpSp>
        <p:sp>
          <p:nvSpPr>
            <p:cNvPr id="150" name="Line 17"/>
            <p:cNvSpPr>
              <a:spLocks noChangeShapeType="1"/>
            </p:cNvSpPr>
            <p:nvPr/>
          </p:nvSpPr>
          <p:spPr bwMode="auto">
            <a:xfrm>
              <a:off x="1804"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1" name="Line 18"/>
            <p:cNvSpPr>
              <a:spLocks noChangeShapeType="1"/>
            </p:cNvSpPr>
            <p:nvPr/>
          </p:nvSpPr>
          <p:spPr bwMode="auto">
            <a:xfrm>
              <a:off x="219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2" name="Line 19"/>
            <p:cNvSpPr>
              <a:spLocks noChangeShapeType="1"/>
            </p:cNvSpPr>
            <p:nvPr/>
          </p:nvSpPr>
          <p:spPr bwMode="auto">
            <a:xfrm>
              <a:off x="2582"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3" name="Line 20"/>
            <p:cNvSpPr>
              <a:spLocks noChangeShapeType="1"/>
            </p:cNvSpPr>
            <p:nvPr/>
          </p:nvSpPr>
          <p:spPr bwMode="auto">
            <a:xfrm>
              <a:off x="2966"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4" name="Line 21"/>
            <p:cNvSpPr>
              <a:spLocks noChangeShapeType="1"/>
            </p:cNvSpPr>
            <p:nvPr/>
          </p:nvSpPr>
          <p:spPr bwMode="auto">
            <a:xfrm>
              <a:off x="3724"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5" name="Line 22"/>
            <p:cNvSpPr>
              <a:spLocks noChangeShapeType="1"/>
            </p:cNvSpPr>
            <p:nvPr/>
          </p:nvSpPr>
          <p:spPr bwMode="auto">
            <a:xfrm>
              <a:off x="390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6" name="Text Box 23"/>
            <p:cNvSpPr txBox="1">
              <a:spLocks noChangeArrowheads="1"/>
            </p:cNvSpPr>
            <p:nvPr/>
          </p:nvSpPr>
          <p:spPr bwMode="auto">
            <a:xfrm>
              <a:off x="470" y="624"/>
              <a:ext cx="4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CLK</a:t>
              </a:r>
            </a:p>
          </p:txBody>
        </p:sp>
        <p:sp>
          <p:nvSpPr>
            <p:cNvPr id="157" name="Line 24"/>
            <p:cNvSpPr>
              <a:spLocks noChangeShapeType="1"/>
            </p:cNvSpPr>
            <p:nvPr/>
          </p:nvSpPr>
          <p:spPr bwMode="auto">
            <a:xfrm>
              <a:off x="4828" y="77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64531" name="Group 25"/>
            <p:cNvGrpSpPr>
              <a:grpSpLocks/>
            </p:cNvGrpSpPr>
            <p:nvPr/>
          </p:nvGrpSpPr>
          <p:grpSpPr bwMode="auto">
            <a:xfrm>
              <a:off x="1248" y="768"/>
              <a:ext cx="3772" cy="240"/>
              <a:chOff x="970" y="1392"/>
              <a:chExt cx="3772" cy="240"/>
            </a:xfrm>
          </p:grpSpPr>
          <p:sp>
            <p:nvSpPr>
              <p:cNvPr id="177" name="Line 26"/>
              <p:cNvSpPr>
                <a:spLocks noChangeShapeType="1"/>
              </p:cNvSpPr>
              <p:nvPr/>
            </p:nvSpPr>
            <p:spPr bwMode="auto">
              <a:xfrm>
                <a:off x="115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8" name="Line 27"/>
              <p:cNvSpPr>
                <a:spLocks noChangeShapeType="1"/>
              </p:cNvSpPr>
              <p:nvPr/>
            </p:nvSpPr>
            <p:spPr bwMode="auto">
              <a:xfrm>
                <a:off x="115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9" name="Line 28"/>
              <p:cNvSpPr>
                <a:spLocks noChangeShapeType="1"/>
              </p:cNvSpPr>
              <p:nvPr/>
            </p:nvSpPr>
            <p:spPr bwMode="auto">
              <a:xfrm>
                <a:off x="134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0" name="Line 29"/>
              <p:cNvSpPr>
                <a:spLocks noChangeShapeType="1"/>
              </p:cNvSpPr>
              <p:nvPr/>
            </p:nvSpPr>
            <p:spPr bwMode="auto">
              <a:xfrm>
                <a:off x="134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1" name="Line 30"/>
              <p:cNvSpPr>
                <a:spLocks noChangeShapeType="1"/>
              </p:cNvSpPr>
              <p:nvPr/>
            </p:nvSpPr>
            <p:spPr bwMode="auto">
              <a:xfrm>
                <a:off x="153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2" name="Line 31"/>
              <p:cNvSpPr>
                <a:spLocks noChangeShapeType="1"/>
              </p:cNvSpPr>
              <p:nvPr/>
            </p:nvSpPr>
            <p:spPr bwMode="auto">
              <a:xfrm>
                <a:off x="172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3" name="Line 32"/>
              <p:cNvSpPr>
                <a:spLocks noChangeShapeType="1"/>
              </p:cNvSpPr>
              <p:nvPr/>
            </p:nvSpPr>
            <p:spPr bwMode="auto">
              <a:xfrm>
                <a:off x="172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4" name="Line 33"/>
              <p:cNvSpPr>
                <a:spLocks noChangeShapeType="1"/>
              </p:cNvSpPr>
              <p:nvPr/>
            </p:nvSpPr>
            <p:spPr bwMode="auto">
              <a:xfrm>
                <a:off x="1920"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5" name="Line 34"/>
              <p:cNvSpPr>
                <a:spLocks noChangeShapeType="1"/>
              </p:cNvSpPr>
              <p:nvPr/>
            </p:nvSpPr>
            <p:spPr bwMode="auto">
              <a:xfrm>
                <a:off x="21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6" name="Line 35"/>
              <p:cNvSpPr>
                <a:spLocks noChangeShapeType="1"/>
              </p:cNvSpPr>
              <p:nvPr/>
            </p:nvSpPr>
            <p:spPr bwMode="auto">
              <a:xfrm>
                <a:off x="2112"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7" name="Line 36"/>
              <p:cNvSpPr>
                <a:spLocks noChangeShapeType="1"/>
              </p:cNvSpPr>
              <p:nvPr/>
            </p:nvSpPr>
            <p:spPr bwMode="auto">
              <a:xfrm>
                <a:off x="2304"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8" name="Line 37"/>
              <p:cNvSpPr>
                <a:spLocks noChangeShapeType="1"/>
              </p:cNvSpPr>
              <p:nvPr/>
            </p:nvSpPr>
            <p:spPr bwMode="auto">
              <a:xfrm>
                <a:off x="249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9" name="Line 38"/>
              <p:cNvSpPr>
                <a:spLocks noChangeShapeType="1"/>
              </p:cNvSpPr>
              <p:nvPr/>
            </p:nvSpPr>
            <p:spPr bwMode="auto">
              <a:xfrm>
                <a:off x="2496"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0" name="Line 39"/>
              <p:cNvSpPr>
                <a:spLocks noChangeShapeType="1"/>
              </p:cNvSpPr>
              <p:nvPr/>
            </p:nvSpPr>
            <p:spPr bwMode="auto">
              <a:xfrm>
                <a:off x="2688"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1" name="Line 40"/>
              <p:cNvSpPr>
                <a:spLocks noChangeShapeType="1"/>
              </p:cNvSpPr>
              <p:nvPr/>
            </p:nvSpPr>
            <p:spPr bwMode="auto">
              <a:xfrm>
                <a:off x="2880"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2" name="Line 41"/>
              <p:cNvSpPr>
                <a:spLocks noChangeShapeType="1"/>
              </p:cNvSpPr>
              <p:nvPr/>
            </p:nvSpPr>
            <p:spPr bwMode="auto">
              <a:xfrm>
                <a:off x="288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3" name="Line 42"/>
              <p:cNvSpPr>
                <a:spLocks noChangeShapeType="1"/>
              </p:cNvSpPr>
              <p:nvPr/>
            </p:nvSpPr>
            <p:spPr bwMode="auto">
              <a:xfrm>
                <a:off x="30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4" name="Line 43"/>
              <p:cNvSpPr>
                <a:spLocks noChangeShapeType="1"/>
              </p:cNvSpPr>
              <p:nvPr/>
            </p:nvSpPr>
            <p:spPr bwMode="auto">
              <a:xfrm>
                <a:off x="307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5" name="Line 44"/>
              <p:cNvSpPr>
                <a:spLocks noChangeShapeType="1"/>
              </p:cNvSpPr>
              <p:nvPr/>
            </p:nvSpPr>
            <p:spPr bwMode="auto">
              <a:xfrm>
                <a:off x="326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6" name="Line 45"/>
              <p:cNvSpPr>
                <a:spLocks noChangeShapeType="1"/>
              </p:cNvSpPr>
              <p:nvPr/>
            </p:nvSpPr>
            <p:spPr bwMode="auto">
              <a:xfrm>
                <a:off x="326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7" name="Line 46"/>
              <p:cNvSpPr>
                <a:spLocks noChangeShapeType="1"/>
              </p:cNvSpPr>
              <p:nvPr/>
            </p:nvSpPr>
            <p:spPr bwMode="auto">
              <a:xfrm>
                <a:off x="3446"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8" name="Line 47"/>
              <p:cNvSpPr>
                <a:spLocks noChangeShapeType="1"/>
              </p:cNvSpPr>
              <p:nvPr/>
            </p:nvSpPr>
            <p:spPr bwMode="auto">
              <a:xfrm>
                <a:off x="363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9" name="Line 48"/>
              <p:cNvSpPr>
                <a:spLocks noChangeShapeType="1"/>
              </p:cNvSpPr>
              <p:nvPr/>
            </p:nvSpPr>
            <p:spPr bwMode="auto">
              <a:xfrm>
                <a:off x="970"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0" name="Line 49"/>
              <p:cNvSpPr>
                <a:spLocks noChangeShapeType="1"/>
              </p:cNvSpPr>
              <p:nvPr/>
            </p:nvSpPr>
            <p:spPr bwMode="auto">
              <a:xfrm>
                <a:off x="3812"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1" name="Line 50"/>
              <p:cNvSpPr>
                <a:spLocks noChangeShapeType="1"/>
              </p:cNvSpPr>
              <p:nvPr/>
            </p:nvSpPr>
            <p:spPr bwMode="auto">
              <a:xfrm>
                <a:off x="3812"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2" name="Line 51"/>
              <p:cNvSpPr>
                <a:spLocks noChangeShapeType="1"/>
              </p:cNvSpPr>
              <p:nvPr/>
            </p:nvSpPr>
            <p:spPr bwMode="auto">
              <a:xfrm>
                <a:off x="3994"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3" name="Line 52"/>
              <p:cNvSpPr>
                <a:spLocks noChangeShapeType="1"/>
              </p:cNvSpPr>
              <p:nvPr/>
            </p:nvSpPr>
            <p:spPr bwMode="auto">
              <a:xfrm>
                <a:off x="3994"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4" name="Line 53"/>
              <p:cNvSpPr>
                <a:spLocks noChangeShapeType="1"/>
              </p:cNvSpPr>
              <p:nvPr/>
            </p:nvSpPr>
            <p:spPr bwMode="auto">
              <a:xfrm>
                <a:off x="4176"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5" name="Line 54"/>
              <p:cNvSpPr>
                <a:spLocks noChangeShapeType="1"/>
              </p:cNvSpPr>
              <p:nvPr/>
            </p:nvSpPr>
            <p:spPr bwMode="auto">
              <a:xfrm>
                <a:off x="4176" y="139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6" name="Line 55"/>
              <p:cNvSpPr>
                <a:spLocks noChangeShapeType="1"/>
              </p:cNvSpPr>
              <p:nvPr/>
            </p:nvSpPr>
            <p:spPr bwMode="auto">
              <a:xfrm>
                <a:off x="4368" y="13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7" name="Line 56"/>
              <p:cNvSpPr>
                <a:spLocks noChangeShapeType="1"/>
              </p:cNvSpPr>
              <p:nvPr/>
            </p:nvSpPr>
            <p:spPr bwMode="auto">
              <a:xfrm>
                <a:off x="4368" y="16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8" name="Line 57"/>
              <p:cNvSpPr>
                <a:spLocks noChangeShapeType="1"/>
              </p:cNvSpPr>
              <p:nvPr/>
            </p:nvSpPr>
            <p:spPr bwMode="auto">
              <a:xfrm>
                <a:off x="4550" y="140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159" name="Line 59"/>
            <p:cNvSpPr>
              <a:spLocks noChangeShapeType="1"/>
            </p:cNvSpPr>
            <p:nvPr/>
          </p:nvSpPr>
          <p:spPr bwMode="auto">
            <a:xfrm>
              <a:off x="2006"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0" name="Line 60"/>
            <p:cNvSpPr>
              <a:spLocks noChangeShapeType="1"/>
            </p:cNvSpPr>
            <p:nvPr/>
          </p:nvSpPr>
          <p:spPr bwMode="auto">
            <a:xfrm>
              <a:off x="2390"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1" name="Line 61"/>
            <p:cNvSpPr>
              <a:spLocks noChangeShapeType="1"/>
            </p:cNvSpPr>
            <p:nvPr/>
          </p:nvSpPr>
          <p:spPr bwMode="auto">
            <a:xfrm>
              <a:off x="2774"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2" name="Line 62"/>
            <p:cNvSpPr>
              <a:spLocks noChangeShapeType="1"/>
            </p:cNvSpPr>
            <p:nvPr/>
          </p:nvSpPr>
          <p:spPr bwMode="auto">
            <a:xfrm>
              <a:off x="3158"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3" name="Line 63"/>
            <p:cNvSpPr>
              <a:spLocks noChangeShapeType="1"/>
            </p:cNvSpPr>
            <p:nvPr/>
          </p:nvSpPr>
          <p:spPr bwMode="auto">
            <a:xfrm>
              <a:off x="3542" y="799"/>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4" name="Line 64"/>
            <p:cNvSpPr>
              <a:spLocks noChangeShapeType="1"/>
            </p:cNvSpPr>
            <p:nvPr/>
          </p:nvSpPr>
          <p:spPr bwMode="auto">
            <a:xfrm>
              <a:off x="3905"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5" name="Line 65"/>
            <p:cNvSpPr>
              <a:spLocks noChangeShapeType="1"/>
            </p:cNvSpPr>
            <p:nvPr/>
          </p:nvSpPr>
          <p:spPr bwMode="auto">
            <a:xfrm>
              <a:off x="4267"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6" name="Line 66"/>
            <p:cNvSpPr>
              <a:spLocks noChangeShapeType="1"/>
            </p:cNvSpPr>
            <p:nvPr/>
          </p:nvSpPr>
          <p:spPr bwMode="auto">
            <a:xfrm>
              <a:off x="4646" y="768"/>
              <a:ext cx="0" cy="14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7" name="Text Box 68"/>
            <p:cNvSpPr txBox="1">
              <a:spLocks noChangeArrowheads="1"/>
            </p:cNvSpPr>
            <p:nvPr/>
          </p:nvSpPr>
          <p:spPr bwMode="auto">
            <a:xfrm>
              <a:off x="2028" y="1830"/>
              <a:ext cx="29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 4      2      0      4      2      4     2      0</a:t>
              </a:r>
            </a:p>
          </p:txBody>
        </p:sp>
        <p:sp>
          <p:nvSpPr>
            <p:cNvPr id="168" name="Text Box 69"/>
            <p:cNvSpPr txBox="1">
              <a:spLocks noChangeArrowheads="1"/>
            </p:cNvSpPr>
            <p:nvPr/>
          </p:nvSpPr>
          <p:spPr bwMode="auto">
            <a:xfrm>
              <a:off x="410" y="1728"/>
              <a:ext cx="5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OUT</a:t>
              </a:r>
            </a:p>
          </p:txBody>
        </p:sp>
        <p:grpSp>
          <p:nvGrpSpPr>
            <p:cNvPr id="64542" name="Group 70"/>
            <p:cNvGrpSpPr>
              <a:grpSpLocks/>
            </p:cNvGrpSpPr>
            <p:nvPr/>
          </p:nvGrpSpPr>
          <p:grpSpPr bwMode="auto">
            <a:xfrm>
              <a:off x="1190" y="1872"/>
              <a:ext cx="3994" cy="250"/>
              <a:chOff x="912" y="3552"/>
              <a:chExt cx="3994" cy="250"/>
            </a:xfrm>
          </p:grpSpPr>
          <p:sp>
            <p:nvSpPr>
              <p:cNvPr id="170" name="Line 71"/>
              <p:cNvSpPr>
                <a:spLocks noChangeShapeType="1"/>
              </p:cNvSpPr>
              <p:nvPr/>
            </p:nvSpPr>
            <p:spPr bwMode="auto">
              <a:xfrm>
                <a:off x="912" y="3552"/>
                <a:ext cx="19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1" name="Line 72"/>
              <p:cNvSpPr>
                <a:spLocks noChangeShapeType="1"/>
              </p:cNvSpPr>
              <p:nvPr/>
            </p:nvSpPr>
            <p:spPr bwMode="auto">
              <a:xfrm>
                <a:off x="2880" y="355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2" name="Line 73"/>
              <p:cNvSpPr>
                <a:spLocks noChangeShapeType="1"/>
              </p:cNvSpPr>
              <p:nvPr/>
            </p:nvSpPr>
            <p:spPr bwMode="auto">
              <a:xfrm>
                <a:off x="2872" y="3792"/>
                <a:ext cx="768"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3" name="Line 74"/>
              <p:cNvSpPr>
                <a:spLocks noChangeShapeType="1"/>
              </p:cNvSpPr>
              <p:nvPr/>
            </p:nvSpPr>
            <p:spPr bwMode="auto">
              <a:xfrm>
                <a:off x="3628" y="356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4" name="Line 75"/>
              <p:cNvSpPr>
                <a:spLocks noChangeShapeType="1"/>
              </p:cNvSpPr>
              <p:nvPr/>
            </p:nvSpPr>
            <p:spPr bwMode="auto">
              <a:xfrm>
                <a:off x="3628" y="3562"/>
                <a:ext cx="1104"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5" name="Line 76"/>
              <p:cNvSpPr>
                <a:spLocks noChangeShapeType="1"/>
              </p:cNvSpPr>
              <p:nvPr/>
            </p:nvSpPr>
            <p:spPr bwMode="auto">
              <a:xfrm>
                <a:off x="4714" y="3562"/>
                <a:ext cx="0" cy="24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6" name="Line 77"/>
              <p:cNvSpPr>
                <a:spLocks noChangeShapeType="1"/>
              </p:cNvSpPr>
              <p:nvPr/>
            </p:nvSpPr>
            <p:spPr bwMode="auto">
              <a:xfrm>
                <a:off x="4714" y="3794"/>
                <a:ext cx="192" cy="0"/>
              </a:xfrm>
              <a:prstGeom prst="line">
                <a:avLst/>
              </a:prstGeom>
              <a:noFill/>
              <a:ln w="222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grpSp>
      <p:sp>
        <p:nvSpPr>
          <p:cNvPr id="215" name="Text Box 78"/>
          <p:cNvSpPr txBox="1">
            <a:spLocks noChangeArrowheads="1"/>
          </p:cNvSpPr>
          <p:nvPr/>
        </p:nvSpPr>
        <p:spPr bwMode="auto">
          <a:xfrm>
            <a:off x="395288" y="4289425"/>
            <a:ext cx="8208962" cy="2308225"/>
          </a:xfrm>
          <a:prstGeom prst="rect">
            <a:avLst/>
          </a:prstGeom>
          <a:ln/>
          <a:extLst/>
        </p:spPr>
        <p:style>
          <a:lnRef idx="2">
            <a:schemeClr val="accent4"/>
          </a:lnRef>
          <a:fillRef idx="1">
            <a:schemeClr val="lt1"/>
          </a:fillRef>
          <a:effectRef idx="0">
            <a:schemeClr val="accent4"/>
          </a:effectRef>
          <a:fontRef idx="minor">
            <a:schemeClr val="dk1"/>
          </a:fontRef>
        </p:style>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spcBef>
                <a:spcPts val="0"/>
              </a:spcBef>
              <a:spcAft>
                <a:spcPts val="0"/>
              </a:spcAft>
              <a:buFont typeface="+mj-ea"/>
              <a:buAutoNum type="circleNumDbPlain" startAt="3"/>
              <a:defRPr/>
            </a:pPr>
            <a:r>
              <a:rPr lang="en-US" altLang="zh-CN" dirty="0" smtClean="0">
                <a:solidFill>
                  <a:srgbClr val="CC0000"/>
                </a:solidFill>
                <a:latin typeface="+mn-ea"/>
                <a:ea typeface="+mn-ea"/>
              </a:rPr>
              <a:t>N</a:t>
            </a:r>
            <a:r>
              <a:rPr lang="en-US" altLang="zh-CN" dirty="0">
                <a:solidFill>
                  <a:srgbClr val="CC0000"/>
                </a:solidFill>
                <a:latin typeface="+mn-ea"/>
                <a:ea typeface="+mn-ea"/>
              </a:rPr>
              <a:t>=</a:t>
            </a:r>
            <a:r>
              <a:rPr lang="zh-CN" altLang="en-US" dirty="0">
                <a:solidFill>
                  <a:srgbClr val="CC0000"/>
                </a:solidFill>
                <a:latin typeface="+mn-ea"/>
                <a:ea typeface="+mn-ea"/>
              </a:rPr>
              <a:t>奇数时：</a:t>
            </a:r>
          </a:p>
          <a:p>
            <a:pPr marL="715963" indent="-457200" fontAlgn="auto">
              <a:spcBef>
                <a:spcPts val="0"/>
              </a:spcBef>
              <a:spcAft>
                <a:spcPts val="0"/>
              </a:spcAft>
              <a:buFont typeface="+mj-lt"/>
              <a:buAutoNum type="alphaLcParenR"/>
              <a:defRPr/>
            </a:pPr>
            <a:r>
              <a:rPr lang="zh-CN" altLang="en-US" dirty="0" smtClean="0">
                <a:latin typeface="+mn-ea"/>
                <a:ea typeface="+mn-ea"/>
              </a:rPr>
              <a:t>装入</a:t>
            </a:r>
            <a:r>
              <a:rPr lang="zh-CN" altLang="en-US" dirty="0">
                <a:latin typeface="+mn-ea"/>
                <a:ea typeface="+mn-ea"/>
              </a:rPr>
              <a:t>的及重新装入的初值均为写入的</a:t>
            </a:r>
            <a:r>
              <a:rPr lang="zh-CN" altLang="en-US" dirty="0" smtClean="0">
                <a:latin typeface="+mn-ea"/>
                <a:ea typeface="+mn-ea"/>
              </a:rPr>
              <a:t>初值减</a:t>
            </a:r>
            <a:r>
              <a:rPr lang="en-US" altLang="zh-CN" dirty="0" smtClean="0">
                <a:latin typeface="+mn-ea"/>
                <a:ea typeface="+mn-ea"/>
              </a:rPr>
              <a:t>1</a:t>
            </a:r>
            <a:endParaRPr lang="zh-CN" altLang="en-US" dirty="0">
              <a:latin typeface="+mn-ea"/>
              <a:ea typeface="+mn-ea"/>
            </a:endParaRP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正脉冲期间</a:t>
            </a:r>
            <a:r>
              <a:rPr lang="en-US" altLang="zh-CN" dirty="0">
                <a:latin typeface="+mn-ea"/>
                <a:ea typeface="+mn-ea"/>
              </a:rPr>
              <a:t>, </a:t>
            </a:r>
            <a:r>
              <a:rPr lang="zh-CN" altLang="en-US" dirty="0">
                <a:latin typeface="+mn-ea"/>
                <a:ea typeface="+mn-ea"/>
              </a:rPr>
              <a:t>减到</a:t>
            </a:r>
            <a:r>
              <a:rPr lang="en-US" altLang="zh-CN" dirty="0">
                <a:latin typeface="+mn-ea"/>
                <a:ea typeface="+mn-ea"/>
              </a:rPr>
              <a:t>-2</a:t>
            </a:r>
            <a:r>
              <a:rPr lang="zh-CN" altLang="en-US" dirty="0">
                <a:latin typeface="+mn-ea"/>
                <a:ea typeface="+mn-ea"/>
              </a:rPr>
              <a:t>时重新装初值</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负脉冲期间</a:t>
            </a:r>
            <a:r>
              <a:rPr lang="en-US" altLang="zh-CN" dirty="0">
                <a:latin typeface="+mn-ea"/>
                <a:ea typeface="+mn-ea"/>
              </a:rPr>
              <a:t>, </a:t>
            </a:r>
            <a:r>
              <a:rPr lang="zh-CN" altLang="en-US" dirty="0">
                <a:latin typeface="+mn-ea"/>
                <a:ea typeface="+mn-ea"/>
              </a:rPr>
              <a:t>减到</a:t>
            </a:r>
            <a:r>
              <a:rPr lang="en-US" altLang="zh-CN" dirty="0">
                <a:latin typeface="+mn-ea"/>
                <a:ea typeface="+mn-ea"/>
              </a:rPr>
              <a:t>0</a:t>
            </a:r>
            <a:r>
              <a:rPr lang="zh-CN" altLang="en-US" dirty="0">
                <a:latin typeface="+mn-ea"/>
                <a:ea typeface="+mn-ea"/>
              </a:rPr>
              <a:t>时重新装初值</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正脉冲宽度</a:t>
            </a:r>
            <a:r>
              <a:rPr lang="en-US" altLang="zh-CN" dirty="0">
                <a:latin typeface="+mn-ea"/>
                <a:ea typeface="+mn-ea"/>
              </a:rPr>
              <a:t>=T</a:t>
            </a:r>
            <a:r>
              <a:rPr lang="en-US" altLang="zh-CN" baseline="-25000" dirty="0">
                <a:latin typeface="+mn-ea"/>
                <a:ea typeface="+mn-ea"/>
              </a:rPr>
              <a:t>CLK</a:t>
            </a:r>
            <a:r>
              <a:rPr lang="en-US" altLang="zh-CN" dirty="0">
                <a:latin typeface="+mn-ea"/>
                <a:ea typeface="+mn-ea"/>
              </a:rPr>
              <a:t> ×(N+1) / 2</a:t>
            </a:r>
          </a:p>
          <a:p>
            <a:pPr marL="715963" indent="-457200" fontAlgn="auto">
              <a:spcBef>
                <a:spcPts val="0"/>
              </a:spcBef>
              <a:spcAft>
                <a:spcPts val="0"/>
              </a:spcAft>
              <a:buFont typeface="+mj-lt"/>
              <a:buAutoNum type="alphaLcParenR"/>
              <a:defRPr/>
            </a:pPr>
            <a:r>
              <a:rPr lang="zh-CN" altLang="en-US" dirty="0" smtClean="0">
                <a:latin typeface="+mn-ea"/>
                <a:ea typeface="+mn-ea"/>
              </a:rPr>
              <a:t>输出</a:t>
            </a:r>
            <a:r>
              <a:rPr lang="zh-CN" altLang="en-US" dirty="0">
                <a:latin typeface="+mn-ea"/>
                <a:ea typeface="+mn-ea"/>
              </a:rPr>
              <a:t>负脉冲宽度</a:t>
            </a:r>
            <a:r>
              <a:rPr lang="en-US" altLang="zh-CN" dirty="0">
                <a:latin typeface="+mn-ea"/>
                <a:ea typeface="+mn-ea"/>
              </a:rPr>
              <a:t>=T</a:t>
            </a:r>
            <a:r>
              <a:rPr lang="en-US" altLang="zh-CN" baseline="-25000" dirty="0">
                <a:latin typeface="+mn-ea"/>
                <a:ea typeface="+mn-ea"/>
              </a:rPr>
              <a:t>CLK</a:t>
            </a:r>
            <a:r>
              <a:rPr lang="en-US" altLang="zh-CN" dirty="0">
                <a:latin typeface="+mn-ea"/>
                <a:ea typeface="+mn-ea"/>
              </a:rPr>
              <a:t> ×(N–1) / 2</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033984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800" dirty="0">
                <a:latin typeface="+mn-ea"/>
              </a:rPr>
              <a:t>例：设</a:t>
            </a:r>
            <a:r>
              <a:rPr lang="en-US" altLang="zh-CN" sz="2800" dirty="0">
                <a:latin typeface="+mn-ea"/>
              </a:rPr>
              <a:t>8254</a:t>
            </a:r>
            <a:r>
              <a:rPr lang="zh-CN" altLang="en-US" sz="2800" dirty="0">
                <a:latin typeface="+mn-ea"/>
              </a:rPr>
              <a:t>计数器</a:t>
            </a:r>
            <a:r>
              <a:rPr lang="en-US" altLang="zh-CN" sz="2800" dirty="0">
                <a:latin typeface="+mn-ea"/>
              </a:rPr>
              <a:t>1</a:t>
            </a:r>
            <a:r>
              <a:rPr lang="zh-CN" altLang="en-US" sz="2800" dirty="0">
                <a:latin typeface="+mn-ea"/>
              </a:rPr>
              <a:t>工作于方式</a:t>
            </a:r>
            <a:r>
              <a:rPr lang="en-US" altLang="zh-CN" sz="2800" dirty="0">
                <a:latin typeface="+mn-ea"/>
              </a:rPr>
              <a:t>3</a:t>
            </a:r>
            <a:r>
              <a:rPr lang="zh-CN" altLang="en-US" sz="2800" dirty="0">
                <a:latin typeface="+mn-ea"/>
              </a:rPr>
              <a:t>，输入时钟为</a:t>
            </a:r>
            <a:r>
              <a:rPr lang="en-US" altLang="zh-CN" sz="2800" dirty="0">
                <a:latin typeface="+mn-ea"/>
              </a:rPr>
              <a:t>1000Hz</a:t>
            </a:r>
            <a:r>
              <a:rPr lang="zh-CN" altLang="en-US" sz="2800" dirty="0">
                <a:latin typeface="+mn-ea"/>
              </a:rPr>
              <a:t>，计数初值为</a:t>
            </a:r>
            <a:r>
              <a:rPr lang="en-US" altLang="zh-CN" sz="2800" dirty="0">
                <a:latin typeface="+mn-ea"/>
              </a:rPr>
              <a:t>10H</a:t>
            </a:r>
            <a:r>
              <a:rPr lang="zh-CN" altLang="en-US" sz="2800" dirty="0">
                <a:latin typeface="+mn-ea"/>
              </a:rPr>
              <a:t>，采用二进制计数方式，则一个周期内计数器</a:t>
            </a:r>
            <a:r>
              <a:rPr lang="en-US" altLang="zh-CN" sz="2800" dirty="0">
                <a:latin typeface="+mn-ea"/>
              </a:rPr>
              <a:t>1</a:t>
            </a:r>
            <a:r>
              <a:rPr lang="zh-CN" altLang="en-US" sz="2800" dirty="0">
                <a:latin typeface="+mn-ea"/>
              </a:rPr>
              <a:t>输出信号的高电平和低电平分别</a:t>
            </a:r>
            <a:r>
              <a:rPr lang="zh-CN" altLang="en-US" sz="2800" dirty="0" smtClean="0">
                <a:latin typeface="+mn-ea"/>
              </a:rPr>
              <a:t>为</a:t>
            </a:r>
            <a:r>
              <a:rPr lang="en-US" altLang="zh-CN" sz="2800" u="sng" dirty="0" smtClean="0">
                <a:latin typeface="+mn-ea"/>
              </a:rPr>
              <a:t>            </a:t>
            </a:r>
            <a:r>
              <a:rPr lang="zh-CN" altLang="en-US" sz="2800" dirty="0" smtClean="0">
                <a:latin typeface="+mn-ea"/>
              </a:rPr>
              <a:t>和</a:t>
            </a:r>
            <a:r>
              <a:rPr lang="en-US" altLang="zh-CN" sz="2800" u="sng" dirty="0" smtClean="0">
                <a:latin typeface="+mn-ea"/>
              </a:rPr>
              <a:t>            </a:t>
            </a:r>
            <a:r>
              <a:rPr lang="zh-CN" altLang="en-US" sz="2800" dirty="0" smtClean="0">
                <a:latin typeface="+mn-ea"/>
              </a:rPr>
              <a:t>秒。</a:t>
            </a:r>
            <a:endParaRPr lang="en-US" altLang="zh-CN" sz="2800" dirty="0">
              <a:latin typeface="+mn-ea"/>
            </a:endParaRPr>
          </a:p>
        </p:txBody>
      </p:sp>
    </p:spTree>
    <p:extLst>
      <p:ext uri="{BB962C8B-B14F-4D97-AF65-F5344CB8AC3E}">
        <p14:creationId xmlns:p14="http://schemas.microsoft.com/office/powerpoint/2010/main" val="80268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startAt="3"/>
              <a:defRPr/>
            </a:pPr>
            <a:r>
              <a:rPr lang="en-US" altLang="zh-CN" sz="2400" dirty="0">
                <a:latin typeface="+mn-ea"/>
              </a:rPr>
              <a:t>8254</a:t>
            </a:r>
            <a:r>
              <a:rPr lang="zh-CN" altLang="en-US" sz="2400" dirty="0">
                <a:latin typeface="+mn-ea"/>
              </a:rPr>
              <a:t>初始化编程</a:t>
            </a:r>
          </a:p>
          <a:p>
            <a:pPr marL="274638" lvl="1" indent="0">
              <a:spcBef>
                <a:spcPct val="50000"/>
              </a:spcBef>
              <a:buNone/>
              <a:defRPr/>
            </a:pPr>
            <a:r>
              <a:rPr lang="zh-CN" altLang="en-US" sz="2100" dirty="0">
                <a:latin typeface="+mn-ea"/>
              </a:rPr>
              <a:t>第</a:t>
            </a:r>
            <a:r>
              <a:rPr lang="en-US" altLang="zh-CN" sz="2100" dirty="0">
                <a:latin typeface="+mn-ea"/>
              </a:rPr>
              <a:t>1</a:t>
            </a:r>
            <a:r>
              <a:rPr lang="zh-CN" altLang="en-US" sz="2100" dirty="0">
                <a:latin typeface="+mn-ea"/>
              </a:rPr>
              <a:t>步：向控制寄存器写入方式选择命令字</a:t>
            </a:r>
          </a:p>
          <a:p>
            <a:pPr marL="1524001" lvl="1" indent="-1249363">
              <a:spcBef>
                <a:spcPct val="50000"/>
              </a:spcBef>
              <a:buNone/>
              <a:defRPr/>
            </a:pPr>
            <a:r>
              <a:rPr lang="zh-CN" altLang="en-US" sz="2100" dirty="0">
                <a:latin typeface="+mn-ea"/>
              </a:rPr>
              <a:t>第</a:t>
            </a:r>
            <a:r>
              <a:rPr lang="en-US" altLang="zh-CN" sz="2100" dirty="0">
                <a:latin typeface="+mn-ea"/>
              </a:rPr>
              <a:t>2</a:t>
            </a:r>
            <a:r>
              <a:rPr lang="zh-CN" altLang="en-US" sz="2100" dirty="0">
                <a:latin typeface="+mn-ea"/>
              </a:rPr>
              <a:t>步：向选择的计数器写入计数初值 </a:t>
            </a:r>
            <a:r>
              <a:rPr lang="en-US" altLang="zh-CN" sz="2100" dirty="0">
                <a:latin typeface="+mn-ea"/>
              </a:rPr>
              <a:t>(</a:t>
            </a:r>
            <a:r>
              <a:rPr lang="en-GB" altLang="zh-CN" sz="2100" dirty="0" err="1">
                <a:solidFill>
                  <a:srgbClr val="C00000"/>
                </a:solidFill>
                <a:latin typeface="+mn-ea"/>
              </a:rPr>
              <a:t>计数初值</a:t>
            </a:r>
            <a:r>
              <a:rPr lang="en-GB" altLang="zh-CN" sz="2100" dirty="0">
                <a:solidFill>
                  <a:srgbClr val="C00000"/>
                </a:solidFill>
                <a:latin typeface="+mn-ea"/>
              </a:rPr>
              <a:t>=T</a:t>
            </a:r>
            <a:r>
              <a:rPr lang="en-GB" altLang="zh-CN" sz="2100" baseline="-25000" dirty="0">
                <a:solidFill>
                  <a:srgbClr val="C00000"/>
                </a:solidFill>
                <a:latin typeface="+mn-ea"/>
              </a:rPr>
              <a:t>out  </a:t>
            </a:r>
            <a:r>
              <a:rPr lang="en-GB" altLang="zh-CN" sz="2100" dirty="0">
                <a:solidFill>
                  <a:srgbClr val="C00000"/>
                </a:solidFill>
                <a:latin typeface="+mn-ea"/>
              </a:rPr>
              <a:t>/ </a:t>
            </a:r>
            <a:r>
              <a:rPr lang="en-GB" altLang="zh-CN" sz="2100" dirty="0" err="1">
                <a:solidFill>
                  <a:srgbClr val="C00000"/>
                </a:solidFill>
                <a:latin typeface="+mn-ea"/>
              </a:rPr>
              <a:t>T</a:t>
            </a:r>
            <a:r>
              <a:rPr lang="en-GB" altLang="zh-CN" sz="2100" baseline="-25000" dirty="0" err="1">
                <a:solidFill>
                  <a:srgbClr val="C00000"/>
                </a:solidFill>
                <a:latin typeface="+mn-ea"/>
              </a:rPr>
              <a:t>clk</a:t>
            </a:r>
            <a:r>
              <a:rPr lang="en-GB" altLang="zh-CN" sz="2100" dirty="0" smtClean="0">
                <a:latin typeface="+mn-ea"/>
              </a:rPr>
              <a:t>)</a:t>
            </a:r>
            <a:endParaRPr lang="en-US" altLang="zh-CN" sz="2100" dirty="0">
              <a:latin typeface="+mn-ea"/>
            </a:endParaRPr>
          </a:p>
        </p:txBody>
      </p:sp>
    </p:spTree>
    <p:extLst>
      <p:ext uri="{BB962C8B-B14F-4D97-AF65-F5344CB8AC3E}">
        <p14:creationId xmlns:p14="http://schemas.microsoft.com/office/powerpoint/2010/main" val="3348693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2400" y="1066800"/>
            <a:ext cx="8991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a:latin typeface="宋体" charset="-122"/>
              </a:rPr>
              <a:t>设</a:t>
            </a:r>
            <a:r>
              <a:rPr lang="en-US" altLang="zh-CN" sz="2400" b="1">
                <a:latin typeface="宋体" charset="-122"/>
              </a:rPr>
              <a:t>PC </a:t>
            </a:r>
            <a:r>
              <a:rPr lang="zh-CN" altLang="en-US" sz="2400" b="1">
                <a:latin typeface="宋体" charset="-122"/>
              </a:rPr>
              <a:t>系统机外扩了一片</a:t>
            </a:r>
            <a:r>
              <a:rPr lang="en-US" altLang="zh-CN" sz="2400" b="1">
                <a:latin typeface="宋体" charset="-122"/>
              </a:rPr>
              <a:t>8254 </a:t>
            </a:r>
            <a:r>
              <a:rPr lang="zh-CN" altLang="en-US" sz="2400" b="1">
                <a:latin typeface="宋体" charset="-122"/>
              </a:rPr>
              <a:t>及相应的实验电路。</a:t>
            </a:r>
            <a:r>
              <a:rPr lang="en-US" altLang="zh-CN" sz="2400" b="1">
                <a:latin typeface="宋体" charset="-122"/>
              </a:rPr>
              <a:t>8254</a:t>
            </a:r>
            <a:r>
              <a:rPr lang="zh-CN" altLang="en-US" sz="2400" b="1">
                <a:latin typeface="宋体" charset="-122"/>
              </a:rPr>
              <a:t>口地址为</a:t>
            </a:r>
            <a:r>
              <a:rPr lang="en-US" altLang="zh-CN" sz="2400" b="1">
                <a:latin typeface="宋体" charset="-122"/>
              </a:rPr>
              <a:t>200H~203H</a:t>
            </a:r>
            <a:r>
              <a:rPr lang="zh-CN" altLang="en-US" sz="2400" b="1">
                <a:latin typeface="宋体" charset="-122"/>
              </a:rPr>
              <a:t>，设</a:t>
            </a:r>
            <a:r>
              <a:rPr lang="en-US" altLang="zh-CN" sz="2400" b="1">
                <a:latin typeface="宋体" charset="-122"/>
              </a:rPr>
              <a:t>CLK0 </a:t>
            </a:r>
            <a:r>
              <a:rPr lang="zh-CN" altLang="en-US" sz="2400" b="1">
                <a:latin typeface="宋体" charset="-122"/>
              </a:rPr>
              <a:t>已接至</a:t>
            </a:r>
            <a:r>
              <a:rPr lang="en-US" altLang="zh-CN" sz="2400" b="1">
                <a:latin typeface="宋体" charset="-122"/>
              </a:rPr>
              <a:t>8MHz </a:t>
            </a:r>
            <a:r>
              <a:rPr lang="zh-CN" altLang="en-US" sz="2400" b="1">
                <a:latin typeface="宋体" charset="-122"/>
              </a:rPr>
              <a:t>时钟，为了能从</a:t>
            </a:r>
            <a:r>
              <a:rPr lang="en-US" altLang="zh-CN" sz="2400" b="1">
                <a:latin typeface="宋体" charset="-122"/>
              </a:rPr>
              <a:t>OUT0 </a:t>
            </a:r>
            <a:r>
              <a:rPr lang="zh-CN" altLang="en-US" sz="2400" b="1">
                <a:latin typeface="宋体" charset="-122"/>
              </a:rPr>
              <a:t>输出</a:t>
            </a:r>
            <a:r>
              <a:rPr lang="en-US" altLang="zh-CN" sz="2400" b="1">
                <a:latin typeface="宋体" charset="-122"/>
              </a:rPr>
              <a:t>4KHz </a:t>
            </a:r>
            <a:r>
              <a:rPr lang="zh-CN" altLang="en-US" sz="2400" b="1">
                <a:latin typeface="宋体" charset="-122"/>
              </a:rPr>
              <a:t>的方波，编写了</a:t>
            </a:r>
            <a:r>
              <a:rPr lang="en-US" altLang="zh-CN" sz="2400" b="1">
                <a:latin typeface="宋体" charset="-122"/>
              </a:rPr>
              <a:t>8254</a:t>
            </a:r>
            <a:r>
              <a:rPr lang="zh-CN" altLang="en-US" sz="2400" b="1">
                <a:latin typeface="宋体" charset="-122"/>
              </a:rPr>
              <a:t>初始化程序，其中假设</a:t>
            </a:r>
            <a:r>
              <a:rPr lang="en-US" altLang="zh-CN" sz="2400" b="1">
                <a:latin typeface="宋体" charset="-122"/>
              </a:rPr>
              <a:t>0 </a:t>
            </a:r>
            <a:r>
              <a:rPr lang="zh-CN" altLang="en-US" sz="2400" b="1">
                <a:latin typeface="宋体" charset="-122"/>
              </a:rPr>
              <a:t>号定时计数器工作在二进制方式。</a:t>
            </a:r>
          </a:p>
          <a:p>
            <a:pPr algn="l"/>
            <a:endParaRPr lang="zh-CN" altLang="en-US" sz="2400" b="1">
              <a:latin typeface="宋体" charset="-122"/>
            </a:endParaRPr>
          </a:p>
        </p:txBody>
      </p:sp>
      <p:sp>
        <p:nvSpPr>
          <p:cNvPr id="12291" name="Rectangle 4"/>
          <p:cNvSpPr>
            <a:spLocks noChangeArrowheads="1"/>
          </p:cNvSpPr>
          <p:nvPr/>
        </p:nvSpPr>
        <p:spPr bwMode="auto">
          <a:xfrm>
            <a:off x="137160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extLst>
      <p:ext uri="{BB962C8B-B14F-4D97-AF65-F5344CB8AC3E}">
        <p14:creationId xmlns:p14="http://schemas.microsoft.com/office/powerpoint/2010/main" val="147684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1143000"/>
            <a:ext cx="6096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70000"/>
              </a:lnSpc>
              <a:spcBef>
                <a:spcPct val="50000"/>
              </a:spcBef>
            </a:pPr>
            <a:r>
              <a:rPr lang="en-US" altLang="zh-CN" sz="2400" b="1"/>
              <a:t>I8254 PROC                 </a:t>
            </a:r>
          </a:p>
          <a:p>
            <a:pPr algn="l" eaLnBrk="0" hangingPunct="0">
              <a:lnSpc>
                <a:spcPct val="70000"/>
              </a:lnSpc>
              <a:spcBef>
                <a:spcPct val="50000"/>
              </a:spcBef>
            </a:pPr>
            <a:r>
              <a:rPr lang="en-US" altLang="zh-CN" sz="2400" b="1"/>
              <a:t>MOV DX,203H                   </a:t>
            </a:r>
          </a:p>
          <a:p>
            <a:pPr algn="l" eaLnBrk="0" hangingPunct="0">
              <a:lnSpc>
                <a:spcPct val="70000"/>
              </a:lnSpc>
              <a:spcBef>
                <a:spcPct val="50000"/>
              </a:spcBef>
            </a:pPr>
            <a:r>
              <a:rPr lang="en-US" altLang="zh-CN" sz="2400" b="1"/>
              <a:t>MOV AL,00110110B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MOV DX,200H                   </a:t>
            </a:r>
          </a:p>
          <a:p>
            <a:pPr algn="l" eaLnBrk="0" hangingPunct="0">
              <a:lnSpc>
                <a:spcPct val="70000"/>
              </a:lnSpc>
              <a:spcBef>
                <a:spcPct val="50000"/>
              </a:spcBef>
            </a:pPr>
            <a:r>
              <a:rPr lang="en-US" altLang="zh-CN" sz="2400" b="1"/>
              <a:t>MOV AX,2000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MOV AL,AH                       </a:t>
            </a:r>
          </a:p>
          <a:p>
            <a:pPr algn="l" eaLnBrk="0" hangingPunct="0">
              <a:lnSpc>
                <a:spcPct val="70000"/>
              </a:lnSpc>
              <a:spcBef>
                <a:spcPct val="50000"/>
              </a:spcBef>
            </a:pPr>
            <a:r>
              <a:rPr lang="en-US" altLang="zh-CN" sz="2400" b="1"/>
              <a:t>OUT DX,AL                         </a:t>
            </a:r>
          </a:p>
          <a:p>
            <a:pPr algn="l" eaLnBrk="0" hangingPunct="0">
              <a:lnSpc>
                <a:spcPct val="70000"/>
              </a:lnSpc>
              <a:spcBef>
                <a:spcPct val="50000"/>
              </a:spcBef>
            </a:pPr>
            <a:r>
              <a:rPr lang="en-US" altLang="zh-CN" sz="2400" b="1"/>
              <a:t> RET</a:t>
            </a:r>
          </a:p>
          <a:p>
            <a:pPr algn="l" eaLnBrk="0" hangingPunct="0">
              <a:lnSpc>
                <a:spcPct val="70000"/>
              </a:lnSpc>
              <a:spcBef>
                <a:spcPct val="50000"/>
              </a:spcBef>
            </a:pPr>
            <a:r>
              <a:rPr lang="en-US" altLang="zh-CN" sz="2400" b="1"/>
              <a:t> I8254 ENDP</a:t>
            </a:r>
          </a:p>
        </p:txBody>
      </p:sp>
    </p:spTree>
    <p:extLst>
      <p:ext uri="{BB962C8B-B14F-4D97-AF65-F5344CB8AC3E}">
        <p14:creationId xmlns:p14="http://schemas.microsoft.com/office/powerpoint/2010/main" val="118913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试卷题型结构</a:t>
            </a:r>
          </a:p>
        </p:txBody>
      </p:sp>
      <p:sp>
        <p:nvSpPr>
          <p:cNvPr id="10243" name="内容占位符 2"/>
          <p:cNvSpPr>
            <a:spLocks noGrp="1"/>
          </p:cNvSpPr>
          <p:nvPr>
            <p:ph sz="quarter" idx="1"/>
          </p:nvPr>
        </p:nvSpPr>
        <p:spPr>
          <a:xfrm>
            <a:off x="457200" y="1219200"/>
            <a:ext cx="8229600" cy="4937125"/>
          </a:xfrm>
        </p:spPr>
        <p:txBody>
          <a:bodyPr/>
          <a:lstStyle/>
          <a:p>
            <a:pPr marL="514350" indent="-514350">
              <a:buClrTx/>
              <a:buFont typeface="Bookman Old Style" pitchFamily="18" charset="0"/>
              <a:buAutoNum type="arabicPeriod"/>
            </a:pPr>
            <a:r>
              <a:rPr lang="zh-CN" altLang="en-US" dirty="0" smtClean="0"/>
              <a:t>单项选择题</a:t>
            </a:r>
          </a:p>
          <a:p>
            <a:pPr marL="514350" indent="-514350">
              <a:buClrTx/>
              <a:buFont typeface="Bookman Old Style" pitchFamily="18" charset="0"/>
              <a:buAutoNum type="arabicPeriod"/>
            </a:pPr>
            <a:r>
              <a:rPr lang="zh-CN" altLang="en-US" dirty="0" smtClean="0"/>
              <a:t>填空题</a:t>
            </a:r>
          </a:p>
          <a:p>
            <a:pPr marL="514350" indent="-514350">
              <a:buClrTx/>
              <a:buFont typeface="Bookman Old Style" pitchFamily="18" charset="0"/>
              <a:buAutoNum type="arabicPeriod"/>
            </a:pPr>
            <a:r>
              <a:rPr lang="zh-CN" altLang="en-US" dirty="0" smtClean="0"/>
              <a:t>简答题</a:t>
            </a:r>
            <a:endParaRPr lang="en-US" altLang="zh-CN" dirty="0" smtClean="0"/>
          </a:p>
          <a:p>
            <a:pPr marL="514350" indent="-514350">
              <a:buClrTx/>
              <a:buFont typeface="Bookman Old Style" pitchFamily="18" charset="0"/>
              <a:buAutoNum type="arabicPeriod"/>
            </a:pPr>
            <a:r>
              <a:rPr lang="zh-CN" altLang="en-US" dirty="0" smtClean="0"/>
              <a:t>简单应用题</a:t>
            </a:r>
            <a:endParaRPr lang="en-US" altLang="zh-CN" dirty="0" smtClean="0"/>
          </a:p>
          <a:p>
            <a:pPr marL="514350" indent="-514350">
              <a:buClrTx/>
              <a:buFont typeface="Bookman Old Style" pitchFamily="18" charset="0"/>
              <a:buAutoNum type="arabicPeriod"/>
            </a:pPr>
            <a:r>
              <a:rPr lang="zh-CN" altLang="en-US" dirty="0" smtClean="0"/>
              <a:t>综合应用题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2" eaLnBrk="1" fontAlgn="auto" hangingPunct="1">
              <a:spcBef>
                <a:spcPts val="600"/>
              </a:spcBef>
              <a:spcAft>
                <a:spcPts val="0"/>
              </a:spcAft>
              <a:buClr>
                <a:schemeClr val="accent1"/>
              </a:buClr>
              <a:buSzPct val="76000"/>
              <a:defRPr/>
            </a:pPr>
            <a:r>
              <a:rPr lang="en-US" altLang="zh-CN" sz="2600" kern="1200" dirty="0">
                <a:solidFill>
                  <a:srgbClr val="C00000"/>
                </a:solidFill>
                <a:latin typeface="+mn-lt"/>
                <a:ea typeface="+mn-ea"/>
                <a:cs typeface="+mn-cs"/>
              </a:rPr>
              <a:t>7. 8254</a:t>
            </a:r>
            <a:r>
              <a:rPr lang="zh-CN" altLang="en-US" sz="2600" kern="1200" dirty="0">
                <a:solidFill>
                  <a:srgbClr val="C00000"/>
                </a:solidFill>
                <a:latin typeface="+mn-lt"/>
                <a:ea typeface="+mn-ea"/>
                <a:cs typeface="+mn-cs"/>
              </a:rPr>
              <a:t>在</a:t>
            </a:r>
            <a:r>
              <a:rPr lang="en-US" altLang="zh-CN" sz="2600" kern="1200" dirty="0">
                <a:solidFill>
                  <a:srgbClr val="C00000"/>
                </a:solidFill>
                <a:latin typeface="+mn-lt"/>
                <a:ea typeface="+mn-ea"/>
                <a:cs typeface="+mn-cs"/>
              </a:rPr>
              <a:t>PC</a:t>
            </a:r>
            <a:r>
              <a:rPr lang="zh-CN" altLang="en-US" sz="2600" kern="1200" dirty="0">
                <a:solidFill>
                  <a:srgbClr val="C00000"/>
                </a:solidFill>
                <a:latin typeface="+mn-lt"/>
                <a:ea typeface="+mn-ea"/>
                <a:cs typeface="+mn-cs"/>
              </a:rPr>
              <a:t>机中的应用</a:t>
            </a:r>
          </a:p>
        </p:txBody>
      </p:sp>
      <p:sp>
        <p:nvSpPr>
          <p:cNvPr id="69635"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sz="2800" dirty="0" smtClean="0">
                <a:solidFill>
                  <a:srgbClr val="C00000"/>
                </a:solidFill>
              </a:rPr>
              <a:t>1</a:t>
            </a:r>
            <a:r>
              <a:rPr lang="zh-CN" altLang="en-US" sz="2800" dirty="0" smtClean="0">
                <a:solidFill>
                  <a:srgbClr val="C00000"/>
                </a:solidFill>
              </a:rPr>
              <a:t>）电路：</a:t>
            </a:r>
            <a:endParaRPr lang="en-US" altLang="zh-CN" sz="2800" dirty="0" smtClean="0">
              <a:solidFill>
                <a:srgbClr val="C00000"/>
              </a:solidFill>
            </a:endParaRPr>
          </a:p>
        </p:txBody>
      </p:sp>
      <p:grpSp>
        <p:nvGrpSpPr>
          <p:cNvPr id="6" name="Group 4"/>
          <p:cNvGrpSpPr>
            <a:grpSpLocks/>
          </p:cNvGrpSpPr>
          <p:nvPr/>
        </p:nvGrpSpPr>
        <p:grpSpPr bwMode="auto">
          <a:xfrm>
            <a:off x="395288" y="1484313"/>
            <a:ext cx="8442325" cy="4424362"/>
            <a:chOff x="48" y="1200"/>
            <a:chExt cx="5318" cy="2787"/>
          </a:xfrm>
        </p:grpSpPr>
        <p:sp>
          <p:nvSpPr>
            <p:cNvPr id="7" name="Text Box 5"/>
            <p:cNvSpPr txBox="1">
              <a:spLocks noChangeArrowheads="1"/>
            </p:cNvSpPr>
            <p:nvPr/>
          </p:nvSpPr>
          <p:spPr bwMode="auto">
            <a:xfrm>
              <a:off x="3359" y="1200"/>
              <a:ext cx="11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dirty="0">
                  <a:latin typeface="+mn-ea"/>
                  <a:ea typeface="+mn-ea"/>
                </a:rPr>
                <a:t>主</a:t>
              </a:r>
              <a:r>
                <a:rPr lang="en-US" altLang="zh-CN" b="1" dirty="0">
                  <a:latin typeface="+mn-ea"/>
                  <a:ea typeface="+mn-ea"/>
                </a:rPr>
                <a:t>8259A</a:t>
              </a:r>
            </a:p>
          </p:txBody>
        </p:sp>
        <p:sp>
          <p:nvSpPr>
            <p:cNvPr id="8" name="Rectangle 6"/>
            <p:cNvSpPr>
              <a:spLocks noChangeArrowheads="1"/>
            </p:cNvSpPr>
            <p:nvPr/>
          </p:nvSpPr>
          <p:spPr bwMode="auto">
            <a:xfrm>
              <a:off x="1488" y="1488"/>
              <a:ext cx="1488" cy="17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sz="2100" b="1">
                  <a:latin typeface="+mn-ea"/>
                  <a:ea typeface="+mn-ea"/>
                </a:rPr>
                <a:t>CLK0            OUT0</a:t>
              </a:r>
            </a:p>
            <a:p>
              <a:pPr fontAlgn="auto">
                <a:spcBef>
                  <a:spcPts val="0"/>
                </a:spcBef>
                <a:spcAft>
                  <a:spcPts val="0"/>
                </a:spcAft>
                <a:defRPr/>
              </a:pPr>
              <a:r>
                <a:rPr lang="en-US" altLang="zh-CN" sz="2100" b="1">
                  <a:latin typeface="+mn-ea"/>
                  <a:ea typeface="+mn-ea"/>
                </a:rPr>
                <a:t>CLK1</a:t>
              </a:r>
            </a:p>
            <a:p>
              <a:pPr fontAlgn="auto">
                <a:spcBef>
                  <a:spcPts val="0"/>
                </a:spcBef>
                <a:spcAft>
                  <a:spcPts val="0"/>
                </a:spcAft>
                <a:defRPr/>
              </a:pPr>
              <a:r>
                <a:rPr lang="en-US" altLang="zh-CN" sz="2100" b="1">
                  <a:latin typeface="+mn-ea"/>
                  <a:ea typeface="+mn-ea"/>
                </a:rPr>
                <a:t>CLK2</a:t>
              </a:r>
            </a:p>
            <a:p>
              <a:pPr fontAlgn="auto">
                <a:spcBef>
                  <a:spcPts val="0"/>
                </a:spcBef>
                <a:spcAft>
                  <a:spcPts val="0"/>
                </a:spcAft>
                <a:defRPr/>
              </a:pPr>
              <a:endParaRPr lang="en-US" altLang="zh-CN" sz="2100" b="1">
                <a:latin typeface="+mn-ea"/>
                <a:ea typeface="+mn-ea"/>
              </a:endParaRPr>
            </a:p>
            <a:p>
              <a:pPr fontAlgn="auto">
                <a:spcBef>
                  <a:spcPts val="0"/>
                </a:spcBef>
                <a:spcAft>
                  <a:spcPts val="0"/>
                </a:spcAft>
                <a:defRPr/>
              </a:pPr>
              <a:r>
                <a:rPr lang="en-US" altLang="zh-CN" sz="2100" b="1">
                  <a:latin typeface="+mn-ea"/>
                  <a:ea typeface="+mn-ea"/>
                </a:rPr>
                <a:t>GATE0         OUT1</a:t>
              </a:r>
            </a:p>
            <a:p>
              <a:pPr fontAlgn="auto">
                <a:spcBef>
                  <a:spcPts val="0"/>
                </a:spcBef>
                <a:spcAft>
                  <a:spcPts val="0"/>
                </a:spcAft>
                <a:defRPr/>
              </a:pPr>
              <a:r>
                <a:rPr lang="en-US" altLang="zh-CN" sz="2100" b="1">
                  <a:latin typeface="+mn-ea"/>
                  <a:ea typeface="+mn-ea"/>
                </a:rPr>
                <a:t>GATE1</a:t>
              </a:r>
            </a:p>
            <a:p>
              <a:pPr fontAlgn="auto">
                <a:spcBef>
                  <a:spcPts val="0"/>
                </a:spcBef>
                <a:spcAft>
                  <a:spcPts val="0"/>
                </a:spcAft>
                <a:defRPr/>
              </a:pPr>
              <a:endParaRPr lang="en-US" altLang="zh-CN" sz="2100" b="1">
                <a:latin typeface="+mn-ea"/>
                <a:ea typeface="+mn-ea"/>
              </a:endParaRPr>
            </a:p>
            <a:p>
              <a:pPr fontAlgn="auto">
                <a:spcBef>
                  <a:spcPts val="0"/>
                </a:spcBef>
                <a:spcAft>
                  <a:spcPts val="0"/>
                </a:spcAft>
                <a:defRPr/>
              </a:pPr>
              <a:r>
                <a:rPr lang="en-US" altLang="zh-CN" sz="2100" b="1">
                  <a:latin typeface="+mn-ea"/>
                  <a:ea typeface="+mn-ea"/>
                </a:rPr>
                <a:t>GATE2         OUT2</a:t>
              </a:r>
            </a:p>
          </p:txBody>
        </p:sp>
        <p:sp>
          <p:nvSpPr>
            <p:cNvPr id="9" name="Line 7"/>
            <p:cNvSpPr>
              <a:spLocks noChangeShapeType="1"/>
            </p:cNvSpPr>
            <p:nvPr/>
          </p:nvSpPr>
          <p:spPr bwMode="auto">
            <a:xfrm>
              <a:off x="1008" y="165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8"/>
            <p:cNvSpPr>
              <a:spLocks noChangeShapeType="1"/>
            </p:cNvSpPr>
            <p:nvPr/>
          </p:nvSpPr>
          <p:spPr bwMode="auto">
            <a:xfrm>
              <a:off x="1200" y="16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9"/>
            <p:cNvSpPr>
              <a:spLocks noChangeShapeType="1"/>
            </p:cNvSpPr>
            <p:nvPr/>
          </p:nvSpPr>
          <p:spPr bwMode="auto">
            <a:xfrm>
              <a:off x="1200" y="20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0"/>
            <p:cNvSpPr>
              <a:spLocks noChangeShapeType="1"/>
            </p:cNvSpPr>
            <p:nvPr/>
          </p:nvSpPr>
          <p:spPr bwMode="auto">
            <a:xfrm>
              <a:off x="1200" y="18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AutoShape 11"/>
            <p:cNvSpPr>
              <a:spLocks noChangeArrowheads="1"/>
            </p:cNvSpPr>
            <p:nvPr/>
          </p:nvSpPr>
          <p:spPr bwMode="auto">
            <a:xfrm>
              <a:off x="988" y="1630"/>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14" name="Line 12"/>
            <p:cNvSpPr>
              <a:spLocks noChangeShapeType="1"/>
            </p:cNvSpPr>
            <p:nvPr/>
          </p:nvSpPr>
          <p:spPr bwMode="auto">
            <a:xfrm>
              <a:off x="1016" y="249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3"/>
            <p:cNvSpPr>
              <a:spLocks noChangeShapeType="1"/>
            </p:cNvSpPr>
            <p:nvPr/>
          </p:nvSpPr>
          <p:spPr bwMode="auto">
            <a:xfrm>
              <a:off x="1200" y="24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4"/>
            <p:cNvSpPr>
              <a:spLocks noChangeShapeType="1"/>
            </p:cNvSpPr>
            <p:nvPr/>
          </p:nvSpPr>
          <p:spPr bwMode="auto">
            <a:xfrm>
              <a:off x="1200" y="268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7" name="AutoShape 15"/>
            <p:cNvSpPr>
              <a:spLocks noChangeArrowheads="1"/>
            </p:cNvSpPr>
            <p:nvPr/>
          </p:nvSpPr>
          <p:spPr bwMode="auto">
            <a:xfrm>
              <a:off x="970" y="2468"/>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18" name="Text Box 16"/>
            <p:cNvSpPr txBox="1">
              <a:spLocks noChangeArrowheads="1"/>
            </p:cNvSpPr>
            <p:nvPr/>
          </p:nvSpPr>
          <p:spPr bwMode="auto">
            <a:xfrm>
              <a:off x="48" y="1344"/>
              <a:ext cx="14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f</a:t>
              </a:r>
              <a:r>
                <a:rPr lang="en-US" altLang="zh-CN" b="1" baseline="-25000">
                  <a:latin typeface="+mn-ea"/>
                  <a:ea typeface="+mn-ea"/>
                </a:rPr>
                <a:t>clk</a:t>
              </a:r>
              <a:r>
                <a:rPr lang="en-US" altLang="zh-CN" sz="2100" b="1">
                  <a:latin typeface="+mn-ea"/>
                  <a:ea typeface="+mn-ea"/>
                </a:rPr>
                <a:t>=1.193182 </a:t>
              </a:r>
              <a:r>
                <a:rPr lang="en-US" altLang="zh-CN" sz="1500" b="1">
                  <a:latin typeface="+mn-ea"/>
                  <a:ea typeface="+mn-ea"/>
                </a:rPr>
                <a:t>MHZ</a:t>
              </a:r>
              <a:endParaRPr lang="en-US" altLang="zh-CN" sz="1600" b="1">
                <a:latin typeface="+mn-ea"/>
                <a:ea typeface="+mn-ea"/>
              </a:endParaRPr>
            </a:p>
          </p:txBody>
        </p:sp>
        <p:sp>
          <p:nvSpPr>
            <p:cNvPr id="19" name="Text Box 17"/>
            <p:cNvSpPr txBox="1">
              <a:spLocks noChangeArrowheads="1"/>
            </p:cNvSpPr>
            <p:nvPr/>
          </p:nvSpPr>
          <p:spPr bwMode="auto">
            <a:xfrm>
              <a:off x="693" y="2218"/>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+5V</a:t>
              </a:r>
            </a:p>
          </p:txBody>
        </p:sp>
        <p:sp>
          <p:nvSpPr>
            <p:cNvPr id="20" name="Text Box 18"/>
            <p:cNvSpPr txBox="1">
              <a:spLocks noChangeArrowheads="1"/>
            </p:cNvSpPr>
            <p:nvPr/>
          </p:nvSpPr>
          <p:spPr bwMode="auto">
            <a:xfrm>
              <a:off x="1938" y="1226"/>
              <a:ext cx="5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8254</a:t>
              </a:r>
            </a:p>
          </p:txBody>
        </p:sp>
        <p:sp>
          <p:nvSpPr>
            <p:cNvPr id="21" name="Line 19"/>
            <p:cNvSpPr>
              <a:spLocks noChangeShapeType="1"/>
            </p:cNvSpPr>
            <p:nvPr/>
          </p:nvSpPr>
          <p:spPr bwMode="auto">
            <a:xfrm flipH="1">
              <a:off x="1152" y="30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Rectangle 20"/>
            <p:cNvSpPr>
              <a:spLocks noChangeArrowheads="1"/>
            </p:cNvSpPr>
            <p:nvPr/>
          </p:nvSpPr>
          <p:spPr bwMode="auto">
            <a:xfrm>
              <a:off x="672" y="2880"/>
              <a:ext cx="480" cy="7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lnSpc>
                  <a:spcPct val="95000"/>
                </a:lnSpc>
                <a:spcBef>
                  <a:spcPts val="0"/>
                </a:spcBef>
                <a:spcAft>
                  <a:spcPts val="0"/>
                </a:spcAft>
                <a:defRPr/>
              </a:pPr>
              <a:r>
                <a:rPr lang="en-US" altLang="zh-CN" b="1">
                  <a:latin typeface="+mn-ea"/>
                  <a:ea typeface="+mn-ea"/>
                </a:rPr>
                <a:t>  </a:t>
              </a:r>
              <a:r>
                <a:rPr lang="en-US" altLang="zh-CN" sz="2100" b="1">
                  <a:latin typeface="+mn-ea"/>
                  <a:ea typeface="+mn-ea"/>
                </a:rPr>
                <a:t>PB0</a:t>
              </a:r>
            </a:p>
            <a:p>
              <a:pPr fontAlgn="auto">
                <a:lnSpc>
                  <a:spcPct val="95000"/>
                </a:lnSpc>
                <a:spcBef>
                  <a:spcPts val="0"/>
                </a:spcBef>
                <a:spcAft>
                  <a:spcPts val="0"/>
                </a:spcAft>
                <a:defRPr/>
              </a:pPr>
              <a:endParaRPr lang="en-US" altLang="zh-CN" sz="2100" b="1">
                <a:latin typeface="+mn-ea"/>
                <a:ea typeface="+mn-ea"/>
              </a:endParaRPr>
            </a:p>
            <a:p>
              <a:pPr fontAlgn="auto">
                <a:lnSpc>
                  <a:spcPct val="95000"/>
                </a:lnSpc>
                <a:spcBef>
                  <a:spcPts val="0"/>
                </a:spcBef>
                <a:spcAft>
                  <a:spcPts val="0"/>
                </a:spcAft>
                <a:defRPr/>
              </a:pPr>
              <a:r>
                <a:rPr lang="en-US" altLang="zh-CN" sz="2100" b="1">
                  <a:latin typeface="+mn-ea"/>
                  <a:ea typeface="+mn-ea"/>
                </a:rPr>
                <a:t>  PB1</a:t>
              </a:r>
            </a:p>
          </p:txBody>
        </p:sp>
        <p:sp>
          <p:nvSpPr>
            <p:cNvPr id="23" name="Text Box 21"/>
            <p:cNvSpPr txBox="1">
              <a:spLocks noChangeArrowheads="1"/>
            </p:cNvSpPr>
            <p:nvPr/>
          </p:nvSpPr>
          <p:spPr bwMode="auto">
            <a:xfrm>
              <a:off x="288" y="25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8255 B</a:t>
              </a:r>
              <a:r>
                <a:rPr lang="zh-CN" altLang="en-US" sz="2000" b="1">
                  <a:latin typeface="+mn-ea"/>
                  <a:ea typeface="+mn-ea"/>
                </a:rPr>
                <a:t>口</a:t>
              </a:r>
            </a:p>
          </p:txBody>
        </p:sp>
        <p:sp>
          <p:nvSpPr>
            <p:cNvPr id="24" name="Line 22"/>
            <p:cNvSpPr>
              <a:spLocks noChangeShapeType="1"/>
            </p:cNvSpPr>
            <p:nvPr/>
          </p:nvSpPr>
          <p:spPr bwMode="auto">
            <a:xfrm>
              <a:off x="2976" y="163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Rectangle 23"/>
            <p:cNvSpPr>
              <a:spLocks noChangeArrowheads="1"/>
            </p:cNvSpPr>
            <p:nvPr/>
          </p:nvSpPr>
          <p:spPr bwMode="auto">
            <a:xfrm>
              <a:off x="3464" y="1488"/>
              <a:ext cx="76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b="1">
                  <a:latin typeface="+mn-ea"/>
                  <a:ea typeface="+mn-ea"/>
                </a:rPr>
                <a:t>IR0</a:t>
              </a:r>
            </a:p>
          </p:txBody>
        </p:sp>
        <p:sp>
          <p:nvSpPr>
            <p:cNvPr id="26" name="Line 24"/>
            <p:cNvSpPr>
              <a:spLocks noChangeShapeType="1"/>
            </p:cNvSpPr>
            <p:nvPr/>
          </p:nvSpPr>
          <p:spPr bwMode="auto">
            <a:xfrm>
              <a:off x="2976" y="24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7" name="Line 25"/>
            <p:cNvSpPr>
              <a:spLocks noChangeShapeType="1"/>
            </p:cNvSpPr>
            <p:nvPr/>
          </p:nvSpPr>
          <p:spPr bwMode="auto">
            <a:xfrm>
              <a:off x="316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Line 26"/>
            <p:cNvSpPr>
              <a:spLocks noChangeShapeType="1"/>
            </p:cNvSpPr>
            <p:nvPr/>
          </p:nvSpPr>
          <p:spPr bwMode="auto">
            <a:xfrm>
              <a:off x="3168" y="264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9" name="Line 27"/>
            <p:cNvSpPr>
              <a:spLocks noChangeShapeType="1"/>
            </p:cNvSpPr>
            <p:nvPr/>
          </p:nvSpPr>
          <p:spPr bwMode="auto">
            <a:xfrm flipH="1">
              <a:off x="3350" y="255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0" name="Rectangle 28"/>
            <p:cNvSpPr>
              <a:spLocks noChangeArrowheads="1"/>
            </p:cNvSpPr>
            <p:nvPr/>
          </p:nvSpPr>
          <p:spPr bwMode="auto">
            <a:xfrm>
              <a:off x="3264" y="2118"/>
              <a:ext cx="52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en-US" altLang="zh-CN" b="1">
                  <a:latin typeface="+mn-ea"/>
                  <a:ea typeface="+mn-ea"/>
                </a:rPr>
                <a:t>     Q</a:t>
              </a:r>
            </a:p>
            <a:p>
              <a:pPr fontAlgn="auto">
                <a:spcBef>
                  <a:spcPts val="0"/>
                </a:spcBef>
                <a:spcAft>
                  <a:spcPts val="0"/>
                </a:spcAft>
                <a:defRPr/>
              </a:pPr>
              <a:r>
                <a:rPr lang="en-US" altLang="zh-CN" b="1">
                  <a:latin typeface="+mn-ea"/>
                  <a:ea typeface="+mn-ea"/>
                </a:rPr>
                <a:t>     D</a:t>
              </a:r>
            </a:p>
          </p:txBody>
        </p:sp>
        <p:sp>
          <p:nvSpPr>
            <p:cNvPr id="31" name="Line 29"/>
            <p:cNvSpPr>
              <a:spLocks noChangeShapeType="1"/>
            </p:cNvSpPr>
            <p:nvPr/>
          </p:nvSpPr>
          <p:spPr bwMode="auto">
            <a:xfrm flipV="1">
              <a:off x="3648"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30"/>
            <p:cNvSpPr>
              <a:spLocks noChangeShapeType="1"/>
            </p:cNvSpPr>
            <p:nvPr/>
          </p:nvSpPr>
          <p:spPr bwMode="auto">
            <a:xfrm>
              <a:off x="3648" y="201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31"/>
            <p:cNvSpPr>
              <a:spLocks noChangeShapeType="1"/>
            </p:cNvSpPr>
            <p:nvPr/>
          </p:nvSpPr>
          <p:spPr bwMode="auto">
            <a:xfrm>
              <a:off x="4224" y="201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32"/>
            <p:cNvSpPr>
              <a:spLocks noChangeShapeType="1"/>
            </p:cNvSpPr>
            <p:nvPr/>
          </p:nvSpPr>
          <p:spPr bwMode="auto">
            <a:xfrm>
              <a:off x="4224" y="22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5" name="Rectangle 33"/>
            <p:cNvSpPr>
              <a:spLocks noChangeArrowheads="1"/>
            </p:cNvSpPr>
            <p:nvPr/>
          </p:nvSpPr>
          <p:spPr bwMode="auto">
            <a:xfrm>
              <a:off x="4454" y="1920"/>
              <a:ext cx="912"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动态存储器</a:t>
              </a:r>
            </a:p>
            <a:p>
              <a:pPr fontAlgn="auto">
                <a:spcBef>
                  <a:spcPts val="0"/>
                </a:spcBef>
                <a:spcAft>
                  <a:spcPts val="0"/>
                </a:spcAft>
                <a:defRPr/>
              </a:pPr>
              <a:r>
                <a:rPr lang="zh-CN" altLang="en-US" sz="2100" b="1">
                  <a:latin typeface="+mn-ea"/>
                  <a:ea typeface="+mn-ea"/>
                </a:rPr>
                <a:t>刷新电路</a:t>
              </a:r>
            </a:p>
          </p:txBody>
        </p:sp>
        <p:sp>
          <p:nvSpPr>
            <p:cNvPr id="36" name="Line 34"/>
            <p:cNvSpPr>
              <a:spLocks noChangeShapeType="1"/>
            </p:cNvSpPr>
            <p:nvPr/>
          </p:nvSpPr>
          <p:spPr bwMode="auto">
            <a:xfrm>
              <a:off x="3792" y="23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AutoShape 35"/>
            <p:cNvSpPr>
              <a:spLocks noChangeArrowheads="1"/>
            </p:cNvSpPr>
            <p:nvPr/>
          </p:nvSpPr>
          <p:spPr bwMode="auto">
            <a:xfrm>
              <a:off x="4080" y="2324"/>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38" name="Text Box 36"/>
            <p:cNvSpPr txBox="1">
              <a:spLocks noChangeArrowheads="1"/>
            </p:cNvSpPr>
            <p:nvPr/>
          </p:nvSpPr>
          <p:spPr bwMode="auto">
            <a:xfrm>
              <a:off x="4080" y="2352"/>
              <a:ext cx="49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sz="2100" b="1" dirty="0" smtClean="0">
                  <a:latin typeface="+mn-ea"/>
                  <a:ea typeface="+mn-ea"/>
                </a:rPr>
                <a:t>清</a:t>
              </a:r>
              <a:r>
                <a:rPr lang="en-US" altLang="zh-CN" sz="2100" b="1" dirty="0" smtClean="0">
                  <a:latin typeface="+mn-ea"/>
                  <a:ea typeface="+mn-ea"/>
                </a:rPr>
                <a:t>"0"</a:t>
              </a:r>
              <a:endParaRPr lang="en-US" altLang="zh-CN" sz="2100" b="1" dirty="0">
                <a:latin typeface="+mn-ea"/>
                <a:ea typeface="+mn-ea"/>
              </a:endParaRPr>
            </a:p>
          </p:txBody>
        </p:sp>
        <p:sp>
          <p:nvSpPr>
            <p:cNvPr id="39" name="Line 37"/>
            <p:cNvSpPr>
              <a:spLocks noChangeShapeType="1"/>
            </p:cNvSpPr>
            <p:nvPr/>
          </p:nvSpPr>
          <p:spPr bwMode="auto">
            <a:xfrm>
              <a:off x="3648" y="255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0" name="AutoShape 38"/>
            <p:cNvSpPr>
              <a:spLocks noChangeArrowheads="1"/>
            </p:cNvSpPr>
            <p:nvPr/>
          </p:nvSpPr>
          <p:spPr bwMode="auto">
            <a:xfrm>
              <a:off x="3628" y="2784"/>
              <a:ext cx="48" cy="48"/>
            </a:xfrm>
            <a:prstGeom prst="flowChartConnector">
              <a:avLst/>
            </a:prstGeom>
            <a:solidFill>
              <a:schemeClr val="tx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41" name="Text Box 39"/>
            <p:cNvSpPr txBox="1">
              <a:spLocks noChangeArrowheads="1"/>
            </p:cNvSpPr>
            <p:nvPr/>
          </p:nvSpPr>
          <p:spPr bwMode="auto">
            <a:xfrm>
              <a:off x="3570" y="2772"/>
              <a:ext cx="4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latin typeface="+mn-ea"/>
                  <a:ea typeface="+mn-ea"/>
                </a:rPr>
                <a:t>+5V</a:t>
              </a:r>
            </a:p>
          </p:txBody>
        </p:sp>
        <p:sp>
          <p:nvSpPr>
            <p:cNvPr id="42" name="Line 40"/>
            <p:cNvSpPr>
              <a:spLocks noChangeShapeType="1"/>
            </p:cNvSpPr>
            <p:nvPr/>
          </p:nvSpPr>
          <p:spPr bwMode="auto">
            <a:xfrm>
              <a:off x="2976" y="312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41"/>
            <p:cNvSpPr>
              <a:spLocks noChangeShapeType="1"/>
            </p:cNvSpPr>
            <p:nvPr/>
          </p:nvSpPr>
          <p:spPr bwMode="auto">
            <a:xfrm>
              <a:off x="1152" y="3456"/>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Rectangle 42"/>
            <p:cNvSpPr>
              <a:spLocks noChangeArrowheads="1"/>
            </p:cNvSpPr>
            <p:nvPr/>
          </p:nvSpPr>
          <p:spPr bwMode="auto">
            <a:xfrm>
              <a:off x="3552" y="3072"/>
              <a:ext cx="24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与</a:t>
              </a:r>
            </a:p>
            <a:p>
              <a:pPr fontAlgn="auto">
                <a:spcBef>
                  <a:spcPts val="0"/>
                </a:spcBef>
                <a:spcAft>
                  <a:spcPts val="0"/>
                </a:spcAft>
                <a:defRPr/>
              </a:pPr>
              <a:r>
                <a:rPr lang="zh-CN" altLang="en-US" sz="2100" b="1">
                  <a:latin typeface="+mn-ea"/>
                  <a:ea typeface="+mn-ea"/>
                </a:rPr>
                <a:t>门</a:t>
              </a:r>
              <a:endParaRPr lang="zh-CN" altLang="en-US" b="1">
                <a:latin typeface="+mn-ea"/>
                <a:ea typeface="+mn-ea"/>
              </a:endParaRPr>
            </a:p>
          </p:txBody>
        </p:sp>
        <p:sp>
          <p:nvSpPr>
            <p:cNvPr id="45" name="Line 43"/>
            <p:cNvSpPr>
              <a:spLocks noChangeShapeType="1"/>
            </p:cNvSpPr>
            <p:nvPr/>
          </p:nvSpPr>
          <p:spPr bwMode="auto">
            <a:xfrm>
              <a:off x="3792" y="331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6" name="Rectangle 44"/>
            <p:cNvSpPr>
              <a:spLocks noChangeArrowheads="1"/>
            </p:cNvSpPr>
            <p:nvPr/>
          </p:nvSpPr>
          <p:spPr bwMode="auto">
            <a:xfrm>
              <a:off x="4224" y="3168"/>
              <a:ext cx="48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r>
                <a:rPr lang="zh-CN" altLang="en-US" sz="2100" b="1">
                  <a:latin typeface="+mn-ea"/>
                  <a:ea typeface="+mn-ea"/>
                </a:rPr>
                <a:t>滤波</a:t>
              </a:r>
            </a:p>
          </p:txBody>
        </p:sp>
        <p:sp>
          <p:nvSpPr>
            <p:cNvPr id="47" name="Line 45"/>
            <p:cNvSpPr>
              <a:spLocks noChangeShapeType="1"/>
            </p:cNvSpPr>
            <p:nvPr/>
          </p:nvSpPr>
          <p:spPr bwMode="auto">
            <a:xfrm>
              <a:off x="4704" y="32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8" name="Rectangle 46"/>
            <p:cNvSpPr>
              <a:spLocks noChangeArrowheads="1"/>
            </p:cNvSpPr>
            <p:nvPr/>
          </p:nvSpPr>
          <p:spPr bwMode="auto">
            <a:xfrm>
              <a:off x="4800" y="3224"/>
              <a:ext cx="48"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9" name="AutoShape 47"/>
            <p:cNvSpPr>
              <a:spLocks noChangeArrowheads="1"/>
            </p:cNvSpPr>
            <p:nvPr/>
          </p:nvSpPr>
          <p:spPr bwMode="auto">
            <a:xfrm rot="5400000">
              <a:off x="4806" y="3226"/>
              <a:ext cx="240" cy="144"/>
            </a:xfrm>
            <a:prstGeom prst="flowChartManualOperat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0" name="Line 48"/>
            <p:cNvSpPr>
              <a:spLocks noChangeShapeType="1"/>
            </p:cNvSpPr>
            <p:nvPr/>
          </p:nvSpPr>
          <p:spPr bwMode="auto">
            <a:xfrm>
              <a:off x="4848" y="334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1" name="Line 49"/>
            <p:cNvSpPr>
              <a:spLocks noChangeShapeType="1"/>
            </p:cNvSpPr>
            <p:nvPr/>
          </p:nvSpPr>
          <p:spPr bwMode="auto">
            <a:xfrm>
              <a:off x="4820" y="357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2" name="Line 50"/>
            <p:cNvSpPr>
              <a:spLocks noChangeShapeType="1"/>
            </p:cNvSpPr>
            <p:nvPr/>
          </p:nvSpPr>
          <p:spPr bwMode="auto">
            <a:xfrm>
              <a:off x="4850" y="359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3" name="Line 51"/>
            <p:cNvSpPr>
              <a:spLocks noChangeShapeType="1"/>
            </p:cNvSpPr>
            <p:nvPr/>
          </p:nvSpPr>
          <p:spPr bwMode="auto">
            <a:xfrm>
              <a:off x="4800" y="3532"/>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54" name="Text Box 52"/>
            <p:cNvSpPr txBox="1">
              <a:spLocks noChangeArrowheads="1"/>
            </p:cNvSpPr>
            <p:nvPr/>
          </p:nvSpPr>
          <p:spPr bwMode="auto">
            <a:xfrm>
              <a:off x="139" y="3696"/>
              <a:ext cx="13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ct val="50000"/>
                </a:spcBef>
                <a:spcAft>
                  <a:spcPts val="0"/>
                </a:spcAft>
                <a:defRPr/>
              </a:pPr>
              <a:r>
                <a:rPr lang="zh-CN" altLang="en-US" b="1" dirty="0" smtClean="0">
                  <a:solidFill>
                    <a:schemeClr val="tx2"/>
                  </a:solidFill>
                  <a:latin typeface="+mn-ea"/>
                  <a:ea typeface="+mn-ea"/>
                </a:rPr>
                <a:t>端口</a:t>
              </a:r>
              <a:r>
                <a:rPr lang="zh-CN" altLang="en-US" b="1" dirty="0">
                  <a:solidFill>
                    <a:schemeClr val="tx2"/>
                  </a:solidFill>
                  <a:latin typeface="+mn-ea"/>
                  <a:ea typeface="+mn-ea"/>
                </a:rPr>
                <a:t>地址</a:t>
              </a:r>
              <a:r>
                <a:rPr lang="en-US" altLang="zh-CN" b="1" dirty="0">
                  <a:solidFill>
                    <a:schemeClr val="tx2"/>
                  </a:solidFill>
                  <a:latin typeface="+mn-ea"/>
                  <a:ea typeface="+mn-ea"/>
                </a:rPr>
                <a:t>61H</a:t>
              </a:r>
            </a:p>
          </p:txBody>
        </p:sp>
      </p:grpSp>
      <p:sp>
        <p:nvSpPr>
          <p:cNvPr id="55" name="Text Box 2"/>
          <p:cNvSpPr txBox="1">
            <a:spLocks noChangeArrowheads="1"/>
          </p:cNvSpPr>
          <p:nvPr/>
        </p:nvSpPr>
        <p:spPr bwMode="auto">
          <a:xfrm>
            <a:off x="2587625" y="5446713"/>
            <a:ext cx="6461125" cy="1200150"/>
          </a:xfrm>
          <a:prstGeom prst="rect">
            <a:avLst/>
          </a:prstGeom>
          <a:ln/>
          <a:extLst/>
        </p:spPr>
        <p:style>
          <a:lnRef idx="2">
            <a:schemeClr val="accent4"/>
          </a:lnRef>
          <a:fillRef idx="1">
            <a:schemeClr val="lt1"/>
          </a:fillRef>
          <a:effectRef idx="0">
            <a:schemeClr val="accent4"/>
          </a:effectRef>
          <a:fontRef idx="minor">
            <a:schemeClr val="dk1"/>
          </a:fontRef>
        </p:style>
        <p:txBody>
          <a:bodyPr wrap="none">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3</a:t>
            </a:r>
            <a:r>
              <a:rPr lang="zh-CN" altLang="en-US" dirty="0">
                <a:solidFill>
                  <a:srgbClr val="C00000"/>
                </a:solidFill>
                <a:latin typeface="+mn-ea"/>
                <a:ea typeface="+mn-ea"/>
              </a:rPr>
              <a:t>个计数器的时钟端都为</a:t>
            </a:r>
            <a:r>
              <a:rPr lang="en-US" altLang="zh-CN" dirty="0">
                <a:solidFill>
                  <a:srgbClr val="C00000"/>
                </a:solidFill>
                <a:latin typeface="+mn-ea"/>
                <a:ea typeface="+mn-ea"/>
              </a:rPr>
              <a:t>1.193182 MHZ</a:t>
            </a:r>
          </a:p>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GATE0</a:t>
            </a:r>
            <a:r>
              <a:rPr lang="en-US" altLang="zh-CN" dirty="0">
                <a:solidFill>
                  <a:srgbClr val="C00000"/>
                </a:solidFill>
                <a:latin typeface="+mn-ea"/>
                <a:ea typeface="+mn-ea"/>
              </a:rPr>
              <a:t>, GATE1</a:t>
            </a:r>
            <a:r>
              <a:rPr lang="zh-CN" altLang="en-US" dirty="0">
                <a:solidFill>
                  <a:srgbClr val="C00000"/>
                </a:solidFill>
                <a:latin typeface="+mn-ea"/>
                <a:ea typeface="+mn-ea"/>
              </a:rPr>
              <a:t>固定接</a:t>
            </a:r>
            <a:r>
              <a:rPr lang="en-US" altLang="zh-CN" dirty="0">
                <a:solidFill>
                  <a:srgbClr val="C00000"/>
                </a:solidFill>
                <a:latin typeface="+mn-ea"/>
                <a:ea typeface="+mn-ea"/>
              </a:rPr>
              <a:t>+5v</a:t>
            </a:r>
          </a:p>
          <a:p>
            <a:pPr marL="457200" indent="-457200" fontAlgn="auto">
              <a:spcBef>
                <a:spcPts val="0"/>
              </a:spcBef>
              <a:spcAft>
                <a:spcPts val="0"/>
              </a:spcAft>
              <a:buFont typeface="+mj-ea"/>
              <a:buAutoNum type="circleNumDbPlain"/>
              <a:defRPr/>
            </a:pPr>
            <a:r>
              <a:rPr lang="en-US" altLang="zh-CN" dirty="0" smtClean="0">
                <a:solidFill>
                  <a:srgbClr val="C00000"/>
                </a:solidFill>
                <a:latin typeface="+mn-ea"/>
                <a:ea typeface="+mn-ea"/>
              </a:rPr>
              <a:t>GATE2</a:t>
            </a:r>
            <a:r>
              <a:rPr lang="en-US" altLang="zh-CN" dirty="0">
                <a:solidFill>
                  <a:srgbClr val="C00000"/>
                </a:solidFill>
                <a:latin typeface="+mn-ea"/>
                <a:ea typeface="+mn-ea"/>
              </a:rPr>
              <a:t>, OUT2</a:t>
            </a:r>
            <a:r>
              <a:rPr lang="zh-CN" altLang="en-US" dirty="0">
                <a:solidFill>
                  <a:srgbClr val="C00000"/>
                </a:solidFill>
                <a:latin typeface="+mn-ea"/>
                <a:ea typeface="+mn-ea"/>
              </a:rPr>
              <a:t>输出受</a:t>
            </a:r>
            <a:r>
              <a:rPr lang="en-US" altLang="zh-CN" dirty="0">
                <a:solidFill>
                  <a:srgbClr val="C00000"/>
                </a:solidFill>
                <a:latin typeface="+mn-ea"/>
                <a:ea typeface="+mn-ea"/>
              </a:rPr>
              <a:t>8255</a:t>
            </a:r>
            <a:r>
              <a:rPr lang="zh-CN" altLang="en-US" dirty="0">
                <a:solidFill>
                  <a:srgbClr val="C00000"/>
                </a:solidFill>
                <a:latin typeface="+mn-ea"/>
                <a:ea typeface="+mn-ea"/>
              </a:rPr>
              <a:t>的</a:t>
            </a:r>
            <a:r>
              <a:rPr lang="en-US" altLang="zh-CN" dirty="0">
                <a:solidFill>
                  <a:srgbClr val="C00000"/>
                </a:solidFill>
                <a:latin typeface="+mn-ea"/>
                <a:ea typeface="+mn-ea"/>
              </a:rPr>
              <a:t>PB0</a:t>
            </a:r>
            <a:r>
              <a:rPr lang="zh-CN" altLang="en-US" dirty="0">
                <a:solidFill>
                  <a:srgbClr val="C00000"/>
                </a:solidFill>
                <a:latin typeface="+mn-ea"/>
                <a:ea typeface="+mn-ea"/>
              </a:rPr>
              <a:t>、</a:t>
            </a:r>
            <a:r>
              <a:rPr lang="en-US" altLang="zh-CN" dirty="0">
                <a:solidFill>
                  <a:srgbClr val="C00000"/>
                </a:solidFill>
                <a:latin typeface="+mn-ea"/>
                <a:ea typeface="+mn-ea"/>
              </a:rPr>
              <a:t>PB1</a:t>
            </a:r>
            <a:r>
              <a:rPr lang="zh-CN" altLang="en-US" dirty="0">
                <a:solidFill>
                  <a:srgbClr val="C00000"/>
                </a:solidFill>
                <a:latin typeface="+mn-ea"/>
                <a:ea typeface="+mn-ea"/>
              </a:rPr>
              <a:t>控制</a:t>
            </a:r>
          </a:p>
        </p:txBody>
      </p:sp>
    </p:spTree>
    <p:extLst>
      <p:ext uri="{BB962C8B-B14F-4D97-AF65-F5344CB8AC3E}">
        <p14:creationId xmlns:p14="http://schemas.microsoft.com/office/powerpoint/2010/main" val="100220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fltVal val="0"/>
                                          </p:val>
                                        </p:tav>
                                        <p:tav tm="100000">
                                          <p:val>
                                            <p:strVal val="#ppt_w"/>
                                          </p:val>
                                        </p:tav>
                                      </p:tavLst>
                                    </p:anim>
                                    <p:anim calcmode="lin" valueType="num">
                                      <p:cBhvr>
                                        <p:cTn id="8" dur="1000" fill="hold"/>
                                        <p:tgtEl>
                                          <p:spTgt spid="55"/>
                                        </p:tgtEl>
                                        <p:attrNameLst>
                                          <p:attrName>ppt_h</p:attrName>
                                        </p:attrNameLst>
                                      </p:cBhvr>
                                      <p:tavLst>
                                        <p:tav tm="0">
                                          <p:val>
                                            <p:fltVal val="0"/>
                                          </p:val>
                                        </p:tav>
                                        <p:tav tm="100000">
                                          <p:val>
                                            <p:strVal val="#ppt_h"/>
                                          </p:val>
                                        </p:tav>
                                      </p:tavLst>
                                    </p:anim>
                                    <p:anim calcmode="lin" valueType="num">
                                      <p:cBhvr>
                                        <p:cTn id="9" dur="1000" fill="hold"/>
                                        <p:tgtEl>
                                          <p:spTgt spid="55"/>
                                        </p:tgtEl>
                                        <p:attrNameLst>
                                          <p:attrName>style.rotation</p:attrName>
                                        </p:attrNameLst>
                                      </p:cBhvr>
                                      <p:tavLst>
                                        <p:tav tm="0">
                                          <p:val>
                                            <p:fltVal val="90"/>
                                          </p:val>
                                        </p:tav>
                                        <p:tav tm="100000">
                                          <p:val>
                                            <p:fltVal val="0"/>
                                          </p:val>
                                        </p:tav>
                                      </p:tavLst>
                                    </p:anim>
                                    <p:animEffect transition="in" filter="fade">
                                      <p:cBhvr>
                                        <p:cTn id="10"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sz="2800" dirty="0" smtClean="0">
                <a:solidFill>
                  <a:srgbClr val="C00000"/>
                </a:solidFill>
              </a:rPr>
              <a:t>2</a:t>
            </a:r>
            <a:r>
              <a:rPr lang="zh-CN" altLang="en-US" sz="2800" dirty="0" smtClean="0">
                <a:solidFill>
                  <a:srgbClr val="C00000"/>
                </a:solidFill>
              </a:rPr>
              <a:t>）系统加电后</a:t>
            </a:r>
            <a:r>
              <a:rPr lang="en-US" altLang="zh-CN" sz="2800" dirty="0" smtClean="0">
                <a:solidFill>
                  <a:srgbClr val="C00000"/>
                </a:solidFill>
              </a:rPr>
              <a:t>,</a:t>
            </a:r>
            <a:r>
              <a:rPr lang="zh-CN" altLang="en-US" sz="2800" dirty="0" smtClean="0">
                <a:solidFill>
                  <a:srgbClr val="C00000"/>
                </a:solidFill>
              </a:rPr>
              <a:t>由</a:t>
            </a:r>
            <a:r>
              <a:rPr lang="en-US" altLang="zh-CN" sz="2800" dirty="0" smtClean="0">
                <a:solidFill>
                  <a:srgbClr val="C00000"/>
                </a:solidFill>
              </a:rPr>
              <a:t>BIOS</a:t>
            </a:r>
            <a:r>
              <a:rPr lang="zh-CN" altLang="en-US" sz="2800" dirty="0" smtClean="0">
                <a:solidFill>
                  <a:srgbClr val="C00000"/>
                </a:solidFill>
              </a:rPr>
              <a:t>完成对</a:t>
            </a:r>
            <a:r>
              <a:rPr lang="en-US" altLang="zh-CN" sz="2800" dirty="0" smtClean="0">
                <a:solidFill>
                  <a:srgbClr val="C00000"/>
                </a:solidFill>
              </a:rPr>
              <a:t>3</a:t>
            </a:r>
            <a:r>
              <a:rPr lang="zh-CN" altLang="en-US" sz="2800" dirty="0" smtClean="0">
                <a:solidFill>
                  <a:srgbClr val="C00000"/>
                </a:solidFill>
              </a:rPr>
              <a:t>个计数器初始化</a:t>
            </a:r>
          </a:p>
          <a:p>
            <a:pPr marL="0" indent="0" eaLnBrk="1" hangingPunct="1">
              <a:buFont typeface="Wingdings 3" pitchFamily="18" charset="2"/>
              <a:buNone/>
            </a:pPr>
            <a:r>
              <a:rPr lang="en-US" altLang="zh-CN" sz="2800" dirty="0" smtClean="0">
                <a:solidFill>
                  <a:srgbClr val="C00000"/>
                </a:solidFill>
              </a:rPr>
              <a:t>3</a:t>
            </a:r>
            <a:r>
              <a:rPr lang="zh-CN" altLang="en-US" sz="2800" dirty="0" smtClean="0">
                <a:solidFill>
                  <a:srgbClr val="C00000"/>
                </a:solidFill>
              </a:rPr>
              <a:t>）各计数器的使用情况如下：</a:t>
            </a:r>
            <a:endParaRPr lang="en-US" altLang="zh-CN" sz="2800" dirty="0" smtClean="0">
              <a:solidFill>
                <a:srgbClr val="C00000"/>
              </a:solidFill>
            </a:endParaRPr>
          </a:p>
          <a:p>
            <a:pPr lvl="1" eaLnBrk="1" hangingPunct="1"/>
            <a:r>
              <a:rPr lang="en-US" altLang="zh-CN" sz="2500" dirty="0" smtClean="0">
                <a:solidFill>
                  <a:srgbClr val="C00000"/>
                </a:solidFill>
              </a:rPr>
              <a:t>0#</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3</a:t>
            </a:r>
            <a:r>
              <a:rPr lang="zh-CN" altLang="en-US" sz="2200" dirty="0" smtClean="0">
                <a:solidFill>
                  <a:srgbClr val="C00000"/>
                </a:solidFill>
              </a:rPr>
              <a:t>，计数初值</a:t>
            </a:r>
            <a:r>
              <a:rPr lang="en-US" altLang="zh-CN" sz="2200" dirty="0" smtClean="0">
                <a:solidFill>
                  <a:srgbClr val="C00000"/>
                </a:solidFill>
              </a:rPr>
              <a:t>=0</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0</a:t>
            </a:r>
            <a:r>
              <a:rPr lang="en-US" altLang="zh-CN" sz="2200" dirty="0" smtClean="0">
                <a:solidFill>
                  <a:srgbClr val="C00000"/>
                </a:solidFill>
              </a:rPr>
              <a:t>=</a:t>
            </a:r>
            <a:r>
              <a:rPr lang="zh-CN" altLang="en-US" sz="2200" dirty="0" smtClean="0">
                <a:solidFill>
                  <a:srgbClr val="C00000"/>
                </a:solidFill>
              </a:rPr>
              <a:t>周期为</a:t>
            </a:r>
            <a:r>
              <a:rPr lang="en-US" altLang="zh-CN" sz="2200" dirty="0" smtClean="0">
                <a:solidFill>
                  <a:srgbClr val="C00000"/>
                </a:solidFill>
              </a:rPr>
              <a:t>55ms</a:t>
            </a:r>
            <a:r>
              <a:rPr lang="zh-CN" altLang="en-US" sz="2200" dirty="0" smtClean="0">
                <a:solidFill>
                  <a:srgbClr val="C00000"/>
                </a:solidFill>
              </a:rPr>
              <a:t>的方波信号</a:t>
            </a:r>
            <a:endParaRPr lang="en-US" altLang="zh-CN" sz="2200" dirty="0" smtClean="0">
              <a:solidFill>
                <a:srgbClr val="C00000"/>
              </a:solidFill>
            </a:endParaRPr>
          </a:p>
          <a:p>
            <a:pPr lvl="2" eaLnBrk="1" hangingPunct="1"/>
            <a:r>
              <a:rPr lang="zh-CN" altLang="en-US" sz="2200" dirty="0" smtClean="0">
                <a:solidFill>
                  <a:srgbClr val="C00000"/>
                </a:solidFill>
              </a:rPr>
              <a:t>作用：每隔</a:t>
            </a:r>
            <a:r>
              <a:rPr lang="en-US" altLang="zh-CN" sz="2200" dirty="0" smtClean="0">
                <a:solidFill>
                  <a:srgbClr val="C00000"/>
                </a:solidFill>
              </a:rPr>
              <a:t>55ms</a:t>
            </a:r>
            <a:r>
              <a:rPr lang="zh-CN" altLang="en-US" sz="2200" dirty="0" smtClean="0">
                <a:solidFill>
                  <a:srgbClr val="C00000"/>
                </a:solidFill>
              </a:rPr>
              <a:t>通过中断系统提出一次日时钟中断请求</a:t>
            </a:r>
            <a:endParaRPr lang="en-US" altLang="zh-CN" sz="2200" dirty="0" smtClean="0">
              <a:solidFill>
                <a:srgbClr val="C00000"/>
              </a:solidFill>
            </a:endParaRPr>
          </a:p>
          <a:p>
            <a:pPr lvl="1" eaLnBrk="1" hangingPunct="1"/>
            <a:r>
              <a:rPr lang="en-US" altLang="zh-CN" sz="2500" dirty="0" smtClean="0">
                <a:solidFill>
                  <a:srgbClr val="C00000"/>
                </a:solidFill>
              </a:rPr>
              <a:t>1#</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2</a:t>
            </a:r>
            <a:r>
              <a:rPr lang="zh-CN" altLang="en-US" sz="2200" dirty="0" smtClean="0">
                <a:solidFill>
                  <a:srgbClr val="C00000"/>
                </a:solidFill>
              </a:rPr>
              <a:t>，计数初值</a:t>
            </a:r>
            <a:r>
              <a:rPr lang="en-US" altLang="zh-CN" sz="2200" dirty="0" smtClean="0">
                <a:solidFill>
                  <a:srgbClr val="C00000"/>
                </a:solidFill>
              </a:rPr>
              <a:t>=18</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1</a:t>
            </a:r>
            <a:r>
              <a:rPr lang="en-US" altLang="zh-CN" sz="2200" dirty="0" smtClean="0">
                <a:solidFill>
                  <a:srgbClr val="C00000"/>
                </a:solidFill>
              </a:rPr>
              <a:t>=</a:t>
            </a:r>
            <a:r>
              <a:rPr lang="zh-CN" altLang="en-US" sz="2200" dirty="0" smtClean="0">
                <a:solidFill>
                  <a:srgbClr val="C00000"/>
                </a:solidFill>
              </a:rPr>
              <a:t>周期为</a:t>
            </a:r>
            <a:r>
              <a:rPr lang="en-US" altLang="zh-CN" sz="2200" dirty="0" smtClean="0">
                <a:solidFill>
                  <a:srgbClr val="C00000"/>
                </a:solidFill>
              </a:rPr>
              <a:t>15.1μs</a:t>
            </a:r>
            <a:r>
              <a:rPr lang="zh-CN" altLang="en-US" sz="2200" dirty="0" smtClean="0">
                <a:solidFill>
                  <a:srgbClr val="C00000"/>
                </a:solidFill>
              </a:rPr>
              <a:t>连续脉冲</a:t>
            </a:r>
            <a:endParaRPr lang="en-US" altLang="zh-CN" sz="2200" dirty="0" smtClean="0">
              <a:solidFill>
                <a:srgbClr val="C00000"/>
              </a:solidFill>
            </a:endParaRPr>
          </a:p>
          <a:p>
            <a:pPr lvl="2" eaLnBrk="1" hangingPunct="1"/>
            <a:r>
              <a:rPr lang="zh-CN" altLang="en-US" sz="2200" dirty="0" smtClean="0">
                <a:solidFill>
                  <a:srgbClr val="C00000"/>
                </a:solidFill>
              </a:rPr>
              <a:t>作用：每隔</a:t>
            </a:r>
            <a:r>
              <a:rPr lang="en-US" altLang="zh-CN" sz="2200" dirty="0" smtClean="0">
                <a:solidFill>
                  <a:srgbClr val="C00000"/>
                </a:solidFill>
              </a:rPr>
              <a:t>15.1μs</a:t>
            </a:r>
            <a:r>
              <a:rPr lang="zh-CN" altLang="en-US" sz="2200" dirty="0" smtClean="0">
                <a:solidFill>
                  <a:srgbClr val="C00000"/>
                </a:solidFill>
              </a:rPr>
              <a:t>提出一次动态存储器刷新请求</a:t>
            </a:r>
            <a:endParaRPr lang="en-US" altLang="zh-CN" sz="2200" dirty="0" smtClean="0">
              <a:solidFill>
                <a:srgbClr val="C00000"/>
              </a:solidFill>
            </a:endParaRPr>
          </a:p>
          <a:p>
            <a:pPr lvl="1" eaLnBrk="1" hangingPunct="1"/>
            <a:r>
              <a:rPr lang="en-US" altLang="zh-CN" sz="2500" dirty="0" smtClean="0">
                <a:solidFill>
                  <a:srgbClr val="C00000"/>
                </a:solidFill>
              </a:rPr>
              <a:t>2#</a:t>
            </a:r>
            <a:r>
              <a:rPr lang="zh-CN" altLang="en-US" sz="2500" dirty="0" smtClean="0">
                <a:solidFill>
                  <a:srgbClr val="C00000"/>
                </a:solidFill>
              </a:rPr>
              <a:t>计数器：</a:t>
            </a:r>
            <a:endParaRPr lang="en-US" altLang="zh-CN" sz="2500" dirty="0" smtClean="0">
              <a:solidFill>
                <a:srgbClr val="C00000"/>
              </a:solidFill>
            </a:endParaRPr>
          </a:p>
          <a:p>
            <a:pPr lvl="2" eaLnBrk="1" hangingPunct="1"/>
            <a:r>
              <a:rPr lang="zh-CN" altLang="en-US" sz="2200" dirty="0" smtClean="0">
                <a:solidFill>
                  <a:srgbClr val="C00000"/>
                </a:solidFill>
              </a:rPr>
              <a:t>工作在方式</a:t>
            </a:r>
            <a:r>
              <a:rPr lang="en-US" altLang="zh-CN" sz="2200" dirty="0" smtClean="0">
                <a:solidFill>
                  <a:srgbClr val="C00000"/>
                </a:solidFill>
              </a:rPr>
              <a:t>3, </a:t>
            </a:r>
            <a:r>
              <a:rPr lang="zh-CN" altLang="en-US" sz="2200" dirty="0" smtClean="0">
                <a:solidFill>
                  <a:srgbClr val="C00000"/>
                </a:solidFill>
              </a:rPr>
              <a:t>初值</a:t>
            </a:r>
            <a:r>
              <a:rPr lang="en-US" altLang="zh-CN" sz="2200" dirty="0" smtClean="0">
                <a:solidFill>
                  <a:srgbClr val="C00000"/>
                </a:solidFill>
              </a:rPr>
              <a:t>=533H</a:t>
            </a:r>
            <a:r>
              <a:rPr lang="zh-CN" altLang="en-US" sz="2200" dirty="0" smtClean="0">
                <a:solidFill>
                  <a:srgbClr val="C00000"/>
                </a:solidFill>
              </a:rPr>
              <a:t>，</a:t>
            </a:r>
            <a:r>
              <a:rPr lang="en-US" altLang="zh-CN" sz="2200" dirty="0" smtClean="0">
                <a:solidFill>
                  <a:srgbClr val="C00000"/>
                </a:solidFill>
              </a:rPr>
              <a:t>OUT</a:t>
            </a:r>
            <a:r>
              <a:rPr lang="en-US" altLang="zh-CN" sz="2200" baseline="-25000" dirty="0" smtClean="0">
                <a:solidFill>
                  <a:srgbClr val="C00000"/>
                </a:solidFill>
              </a:rPr>
              <a:t>2</a:t>
            </a:r>
            <a:r>
              <a:rPr lang="zh-CN" altLang="en-US" sz="2200" dirty="0" smtClean="0">
                <a:solidFill>
                  <a:srgbClr val="C00000"/>
                </a:solidFill>
              </a:rPr>
              <a:t>为</a:t>
            </a:r>
            <a:r>
              <a:rPr lang="en-US" altLang="zh-CN" sz="2200" dirty="0" smtClean="0">
                <a:solidFill>
                  <a:srgbClr val="C00000"/>
                </a:solidFill>
              </a:rPr>
              <a:t>900Hz</a:t>
            </a:r>
            <a:r>
              <a:rPr lang="zh-CN" altLang="en-US" sz="2200" dirty="0" smtClean="0">
                <a:solidFill>
                  <a:srgbClr val="C00000"/>
                </a:solidFill>
              </a:rPr>
              <a:t>的</a:t>
            </a:r>
            <a:r>
              <a:rPr lang="zh-CN" altLang="en-US" sz="2200" dirty="0">
                <a:solidFill>
                  <a:srgbClr val="C00000"/>
                </a:solidFill>
              </a:rPr>
              <a:t>方波</a:t>
            </a:r>
            <a:r>
              <a:rPr lang="zh-CN" altLang="en-US" sz="2200" dirty="0" smtClean="0">
                <a:solidFill>
                  <a:srgbClr val="C00000"/>
                </a:solidFill>
              </a:rPr>
              <a:t>信号</a:t>
            </a:r>
            <a:endParaRPr lang="en-US" altLang="zh-CN" sz="2200" dirty="0" smtClean="0">
              <a:solidFill>
                <a:srgbClr val="C00000"/>
              </a:solidFill>
            </a:endParaRPr>
          </a:p>
          <a:p>
            <a:pPr lvl="2" eaLnBrk="1" hangingPunct="1"/>
            <a:r>
              <a:rPr lang="zh-CN" altLang="en-US" sz="2200" dirty="0" smtClean="0">
                <a:solidFill>
                  <a:srgbClr val="C00000"/>
                </a:solidFill>
              </a:rPr>
              <a:t>作用：为音响系统提供</a:t>
            </a:r>
            <a:r>
              <a:rPr lang="en-US" altLang="zh-CN" sz="2200" dirty="0" smtClean="0">
                <a:solidFill>
                  <a:srgbClr val="C00000"/>
                </a:solidFill>
              </a:rPr>
              <a:t>900HZ</a:t>
            </a:r>
            <a:r>
              <a:rPr lang="zh-CN" altLang="en-US" sz="2200" dirty="0" smtClean="0">
                <a:solidFill>
                  <a:srgbClr val="C00000"/>
                </a:solidFill>
              </a:rPr>
              <a:t>方波</a:t>
            </a:r>
            <a:endParaRPr lang="en-US" altLang="zh-CN" sz="2200" dirty="0" smtClean="0">
              <a:solidFill>
                <a:srgbClr val="C00000"/>
              </a:solidFill>
            </a:endParaRPr>
          </a:p>
          <a:p>
            <a:pPr marL="0" indent="0" eaLnBrk="1" hangingPunct="1">
              <a:buNone/>
            </a:pPr>
            <a:r>
              <a:rPr lang="en-US" altLang="zh-CN" sz="2800" dirty="0" smtClean="0">
                <a:solidFill>
                  <a:srgbClr val="C00000"/>
                </a:solidFill>
              </a:rPr>
              <a:t>4</a:t>
            </a:r>
            <a:r>
              <a:rPr lang="zh-CN" altLang="en-US" sz="2800" dirty="0" smtClean="0">
                <a:solidFill>
                  <a:srgbClr val="C00000"/>
                </a:solidFill>
              </a:rPr>
              <a:t>）外扩</a:t>
            </a:r>
            <a:r>
              <a:rPr lang="en-US" altLang="zh-CN" sz="2800" dirty="0" smtClean="0">
                <a:solidFill>
                  <a:srgbClr val="C00000"/>
                </a:solidFill>
              </a:rPr>
              <a:t>8254</a:t>
            </a:r>
            <a:r>
              <a:rPr lang="zh-CN" altLang="en-US" sz="2800" dirty="0" smtClean="0">
                <a:solidFill>
                  <a:srgbClr val="C00000"/>
                </a:solidFill>
              </a:rPr>
              <a:t>的应用</a:t>
            </a:r>
            <a:endParaRPr lang="en-US" altLang="zh-CN" sz="2800" dirty="0" smtClean="0">
              <a:solidFill>
                <a:srgbClr val="C00000"/>
              </a:solidFill>
            </a:endParaRPr>
          </a:p>
        </p:txBody>
      </p:sp>
      <p:sp>
        <p:nvSpPr>
          <p:cNvPr id="156" name="Text Box 51"/>
          <p:cNvSpPr txBox="1">
            <a:spLocks noChangeArrowheads="1"/>
          </p:cNvSpPr>
          <p:nvPr/>
        </p:nvSpPr>
        <p:spPr bwMode="auto">
          <a:xfrm>
            <a:off x="539552" y="1196752"/>
            <a:ext cx="8307248" cy="1015663"/>
          </a:xfrm>
          <a:prstGeom prst="rect">
            <a:avLst/>
          </a:prstGeom>
          <a:ln/>
          <a:extLst/>
        </p:spPr>
        <p:style>
          <a:lnRef idx="2">
            <a:schemeClr val="accent4"/>
          </a:lnRef>
          <a:fillRef idx="1">
            <a:schemeClr val="lt1"/>
          </a:fillRef>
          <a:effectRef idx="0">
            <a:schemeClr val="accent4"/>
          </a:effectRef>
          <a:fontRef idx="minor">
            <a:schemeClr val="dk1"/>
          </a:fontRef>
        </p:style>
        <p:txBody>
          <a:bodyPr wrap="square">
            <a:spAutoFit/>
          </a:bodyPr>
          <a:lstStyle>
            <a:lvl1pPr marL="342900" indent="-342900">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358775">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lvl="2" fontAlgn="auto">
              <a:spcBef>
                <a:spcPts val="0"/>
              </a:spcBef>
              <a:spcAft>
                <a:spcPts val="0"/>
              </a:spcAft>
              <a:defRPr/>
            </a:pPr>
            <a:r>
              <a:rPr lang="zh-CN" altLang="en-US" sz="2000" b="1" dirty="0" smtClean="0">
                <a:latin typeface="+mn-ea"/>
                <a:ea typeface="+mn-ea"/>
              </a:rPr>
              <a:t>注意：</a:t>
            </a:r>
            <a:endParaRPr lang="en-US" altLang="zh-CN" sz="2000" b="1" dirty="0" smtClean="0">
              <a:latin typeface="+mn-ea"/>
              <a:ea typeface="+mn-ea"/>
            </a:endParaRPr>
          </a:p>
          <a:p>
            <a:pPr marL="514350" lvl="2" indent="-514350" fontAlgn="auto">
              <a:spcBef>
                <a:spcPts val="0"/>
              </a:spcBef>
              <a:spcAft>
                <a:spcPts val="0"/>
              </a:spcAft>
              <a:buFont typeface="+mj-ea"/>
              <a:buAutoNum type="circleNumDbPlain"/>
              <a:defRPr/>
            </a:pPr>
            <a:r>
              <a:rPr lang="zh-CN" altLang="en-US" sz="2000" b="1" dirty="0" smtClean="0">
                <a:latin typeface="+mn-ea"/>
                <a:ea typeface="+mn-ea"/>
              </a:rPr>
              <a:t>用户程序禁止使用</a:t>
            </a:r>
            <a:r>
              <a:rPr lang="en-US" altLang="zh-CN" sz="2000" b="1" dirty="0" smtClean="0">
                <a:latin typeface="+mn-ea"/>
                <a:ea typeface="+mn-ea"/>
              </a:rPr>
              <a:t>1</a:t>
            </a:r>
            <a:r>
              <a:rPr lang="en-US" altLang="zh-CN" sz="2000" b="1" dirty="0" smtClean="0">
                <a:latin typeface="+mn-ea"/>
              </a:rPr>
              <a:t>#</a:t>
            </a:r>
            <a:r>
              <a:rPr lang="zh-CN" altLang="en-US" sz="2000" b="1" dirty="0" smtClean="0">
                <a:latin typeface="+mn-ea"/>
                <a:ea typeface="+mn-ea"/>
              </a:rPr>
              <a:t>计数器</a:t>
            </a:r>
          </a:p>
          <a:p>
            <a:pPr marL="514350" lvl="2" indent="-514350" fontAlgn="auto">
              <a:spcBef>
                <a:spcPts val="0"/>
              </a:spcBef>
              <a:spcAft>
                <a:spcPts val="0"/>
              </a:spcAft>
              <a:buFont typeface="+mj-ea"/>
              <a:buAutoNum type="circleNumDbPlain"/>
              <a:defRPr/>
            </a:pPr>
            <a:r>
              <a:rPr lang="zh-CN" altLang="en-US" sz="2000" b="1" dirty="0" smtClean="0">
                <a:latin typeface="+mn-ea"/>
                <a:ea typeface="+mn-ea"/>
              </a:rPr>
              <a:t>用户</a:t>
            </a:r>
            <a:r>
              <a:rPr lang="zh-CN" altLang="en-US" sz="2000" b="1" dirty="0">
                <a:latin typeface="+mn-ea"/>
                <a:ea typeface="+mn-ea"/>
              </a:rPr>
              <a:t>程序可以使用</a:t>
            </a:r>
            <a:r>
              <a:rPr lang="en-US" altLang="zh-CN" sz="2000" b="1" dirty="0" smtClean="0">
                <a:latin typeface="+mn-ea"/>
                <a:ea typeface="+mn-ea"/>
              </a:rPr>
              <a:t>0#</a:t>
            </a:r>
            <a:r>
              <a:rPr lang="zh-CN" altLang="en-US" sz="2000" b="1" dirty="0" smtClean="0">
                <a:latin typeface="+mn-ea"/>
                <a:ea typeface="+mn-ea"/>
              </a:rPr>
              <a:t>、</a:t>
            </a:r>
            <a:r>
              <a:rPr lang="en-US" altLang="zh-CN" sz="2000" b="1" dirty="0" smtClean="0">
                <a:latin typeface="+mn-ea"/>
                <a:ea typeface="+mn-ea"/>
              </a:rPr>
              <a:t>2</a:t>
            </a:r>
            <a:r>
              <a:rPr lang="en-US" altLang="zh-CN" sz="2000" b="1" dirty="0">
                <a:latin typeface="+mn-ea"/>
              </a:rPr>
              <a:t>#</a:t>
            </a:r>
            <a:r>
              <a:rPr lang="zh-CN" altLang="en-US" sz="2000" b="1" dirty="0" smtClean="0">
                <a:latin typeface="+mn-ea"/>
                <a:ea typeface="+mn-ea"/>
              </a:rPr>
              <a:t>计数器</a:t>
            </a:r>
            <a:endParaRPr lang="zh-CN" altLang="en-US" sz="2000" b="1" dirty="0">
              <a:latin typeface="+mn-ea"/>
              <a:ea typeface="+mn-ea"/>
            </a:endParaRPr>
          </a:p>
        </p:txBody>
      </p:sp>
      <p:sp>
        <p:nvSpPr>
          <p:cNvPr id="6" name="标题 1"/>
          <p:cNvSpPr>
            <a:spLocks noGrp="1"/>
          </p:cNvSpPr>
          <p:nvPr>
            <p:ph type="title"/>
          </p:nvPr>
        </p:nvSpPr>
        <p:spPr>
          <a:xfrm>
            <a:off x="457200" y="152400"/>
            <a:ext cx="8229600" cy="990600"/>
          </a:xfrm>
        </p:spPr>
        <p:txBody>
          <a:bodyPr>
            <a:normAutofit/>
          </a:bodyPr>
          <a:lstStyle/>
          <a:p>
            <a:pPr lvl="2" eaLnBrk="1" fontAlgn="auto" hangingPunct="1">
              <a:spcBef>
                <a:spcPts val="600"/>
              </a:spcBef>
              <a:spcAft>
                <a:spcPts val="0"/>
              </a:spcAft>
              <a:buClr>
                <a:schemeClr val="accent1"/>
              </a:buClr>
              <a:buSzPct val="76000"/>
              <a:defRPr/>
            </a:pPr>
            <a:r>
              <a:rPr lang="en-US" altLang="zh-CN" sz="2600" kern="1200" dirty="0">
                <a:solidFill>
                  <a:srgbClr val="C00000"/>
                </a:solidFill>
                <a:latin typeface="+mn-lt"/>
                <a:ea typeface="+mn-ea"/>
                <a:cs typeface="+mn-cs"/>
              </a:rPr>
              <a:t>7. 8254</a:t>
            </a:r>
            <a:r>
              <a:rPr lang="zh-CN" altLang="en-US" sz="2600" kern="1200" dirty="0">
                <a:solidFill>
                  <a:srgbClr val="C00000"/>
                </a:solidFill>
                <a:latin typeface="+mn-lt"/>
                <a:ea typeface="+mn-ea"/>
                <a:cs typeface="+mn-cs"/>
              </a:rPr>
              <a:t>在</a:t>
            </a:r>
            <a:r>
              <a:rPr lang="en-US" altLang="zh-CN" sz="2600" kern="1200" dirty="0">
                <a:solidFill>
                  <a:srgbClr val="C00000"/>
                </a:solidFill>
                <a:latin typeface="+mn-lt"/>
                <a:ea typeface="+mn-ea"/>
                <a:cs typeface="+mn-cs"/>
              </a:rPr>
              <a:t>PC</a:t>
            </a:r>
            <a:r>
              <a:rPr lang="zh-CN" altLang="en-US" sz="2600" kern="1200" dirty="0">
                <a:solidFill>
                  <a:srgbClr val="C00000"/>
                </a:solidFill>
                <a:latin typeface="+mn-lt"/>
                <a:ea typeface="+mn-ea"/>
                <a:cs typeface="+mn-cs"/>
              </a:rPr>
              <a:t>机中的应用</a:t>
            </a:r>
          </a:p>
        </p:txBody>
      </p:sp>
    </p:spTree>
    <p:extLst>
      <p:ext uri="{BB962C8B-B14F-4D97-AF65-F5344CB8AC3E}">
        <p14:creationId xmlns:p14="http://schemas.microsoft.com/office/powerpoint/2010/main" val="2386335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p:cTn id="7" dur="1000" fill="hold"/>
                                        <p:tgtEl>
                                          <p:spTgt spid="156"/>
                                        </p:tgtEl>
                                        <p:attrNameLst>
                                          <p:attrName>ppt_x</p:attrName>
                                        </p:attrNameLst>
                                      </p:cBhvr>
                                      <p:tavLst>
                                        <p:tav tm="0">
                                          <p:val>
                                            <p:strVal val="#ppt_x-.2"/>
                                          </p:val>
                                        </p:tav>
                                        <p:tav tm="100000">
                                          <p:val>
                                            <p:strVal val="#ppt_x"/>
                                          </p:val>
                                        </p:tav>
                                      </p:tavLst>
                                    </p:anim>
                                    <p:anim calcmode="lin" valueType="num">
                                      <p:cBhvr>
                                        <p:cTn id="8" dur="1000" fill="hold"/>
                                        <p:tgtEl>
                                          <p:spTgt spid="1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dirty="0" smtClean="0"/>
              <a:t>第</a:t>
            </a:r>
            <a:r>
              <a:rPr lang="en-US" altLang="zh-CN" dirty="0" smtClean="0"/>
              <a:t>2</a:t>
            </a:r>
            <a:r>
              <a:rPr lang="zh-CN" altLang="en-US" dirty="0" smtClean="0"/>
              <a:t>章</a:t>
            </a:r>
            <a:r>
              <a:rPr lang="en-US" altLang="zh-CN" dirty="0" smtClean="0"/>
              <a:t> </a:t>
            </a:r>
            <a:r>
              <a:rPr lang="zh-CN" altLang="en-US" dirty="0" smtClean="0"/>
              <a:t>中断系统</a:t>
            </a:r>
          </a:p>
        </p:txBody>
      </p:sp>
      <p:sp>
        <p:nvSpPr>
          <p:cNvPr id="3" name="内容占位符 2"/>
          <p:cNvSpPr>
            <a:spLocks noGrp="1"/>
          </p:cNvSpPr>
          <p:nvPr>
            <p:ph sz="quarter" idx="1"/>
          </p:nvPr>
        </p:nvSpPr>
        <p:spPr>
          <a:xfrm>
            <a:off x="457200" y="1219200"/>
            <a:ext cx="8229600" cy="4937125"/>
          </a:xfrm>
        </p:spPr>
        <p:txBody>
          <a:bodyPr>
            <a:normAutofit/>
          </a:bodyPr>
          <a:lstStyle/>
          <a:p>
            <a:pPr marL="0" indent="0" eaLnBrk="1" fontAlgn="auto" hangingPunct="1">
              <a:spcAft>
                <a:spcPts val="0"/>
              </a:spcAft>
              <a:buFont typeface="Wingdings 3"/>
              <a:buNone/>
              <a:defRPr/>
            </a:pPr>
            <a:r>
              <a:rPr lang="en-US" altLang="zh-CN" dirty="0" smtClean="0">
                <a:solidFill>
                  <a:srgbClr val="C00000"/>
                </a:solidFill>
              </a:rPr>
              <a:t>1. </a:t>
            </a:r>
            <a:r>
              <a:rPr lang="zh-CN" altLang="en-US" dirty="0" smtClean="0">
                <a:solidFill>
                  <a:srgbClr val="C00000"/>
                </a:solidFill>
              </a:rPr>
              <a:t>中断、中断源、中断系统的概念</a:t>
            </a:r>
            <a:endParaRPr lang="en-US" altLang="zh-CN" dirty="0" smtClean="0">
              <a:solidFill>
                <a:srgbClr val="C00000"/>
              </a:solidFill>
            </a:endParaRPr>
          </a:p>
          <a:p>
            <a:pPr marL="0" indent="0" eaLnBrk="1" fontAlgn="auto" hangingPunct="1">
              <a:spcAft>
                <a:spcPts val="0"/>
              </a:spcAft>
              <a:buFont typeface="Wingdings 3"/>
              <a:buNone/>
              <a:defRPr/>
            </a:pPr>
            <a:r>
              <a:rPr lang="en-US" altLang="zh-CN" dirty="0" smtClean="0">
                <a:solidFill>
                  <a:srgbClr val="C00000"/>
                </a:solidFill>
              </a:rPr>
              <a:t>2. </a:t>
            </a:r>
            <a:r>
              <a:rPr lang="zh-CN" altLang="en-US" dirty="0" smtClean="0">
                <a:solidFill>
                  <a:srgbClr val="C00000"/>
                </a:solidFill>
              </a:rPr>
              <a:t>中断指令</a:t>
            </a:r>
            <a:endParaRPr lang="en-US" altLang="zh-CN" dirty="0" smtClean="0">
              <a:solidFill>
                <a:srgbClr val="C00000"/>
              </a:solidFill>
            </a:endParaRPr>
          </a:p>
          <a:p>
            <a:pPr marL="365125" indent="0" algn="just" eaLnBrk="1" hangingPunct="1">
              <a:lnSpc>
                <a:spcPct val="85000"/>
              </a:lnSpc>
              <a:spcBef>
                <a:spcPct val="50000"/>
              </a:spcBef>
              <a:buNone/>
              <a:defRPr/>
            </a:pPr>
            <a:r>
              <a:rPr lang="en-US" altLang="zh-CN" sz="2000" dirty="0">
                <a:latin typeface="+mn-ea"/>
              </a:rPr>
              <a:t>STI</a:t>
            </a:r>
            <a:r>
              <a:rPr lang="zh-CN" altLang="en-US" sz="2000" dirty="0">
                <a:latin typeface="+mn-ea"/>
              </a:rPr>
              <a:t>、</a:t>
            </a:r>
            <a:r>
              <a:rPr lang="en-US" altLang="zh-CN" sz="2000" dirty="0">
                <a:latin typeface="+mn-ea"/>
              </a:rPr>
              <a:t>CLI</a:t>
            </a:r>
            <a:r>
              <a:rPr lang="zh-CN" altLang="en-US" sz="2000" dirty="0">
                <a:latin typeface="+mn-ea"/>
              </a:rPr>
              <a:t>、</a:t>
            </a:r>
            <a:r>
              <a:rPr lang="en-US" altLang="zh-CN" sz="2000" dirty="0">
                <a:latin typeface="+mn-ea"/>
              </a:rPr>
              <a:t>INT n</a:t>
            </a:r>
            <a:r>
              <a:rPr lang="zh-CN" altLang="en-US" sz="2000" dirty="0">
                <a:latin typeface="+mn-ea"/>
              </a:rPr>
              <a:t>和</a:t>
            </a:r>
            <a:r>
              <a:rPr lang="en-US" altLang="zh-CN" sz="2000" dirty="0">
                <a:latin typeface="+mn-ea"/>
              </a:rPr>
              <a:t>IRET  </a:t>
            </a:r>
          </a:p>
          <a:p>
            <a:pPr marL="0" indent="0" algn="just" eaLnBrk="1" hangingPunct="1">
              <a:lnSpc>
                <a:spcPct val="85000"/>
              </a:lnSpc>
              <a:spcBef>
                <a:spcPct val="50000"/>
              </a:spcBef>
              <a:buNone/>
              <a:defRPr/>
            </a:pPr>
            <a:r>
              <a:rPr lang="zh-CN" altLang="en-US" sz="2000" dirty="0">
                <a:latin typeface="+mn-ea"/>
              </a:rPr>
              <a:t>要求掌握 ：</a:t>
            </a:r>
            <a:endParaRPr lang="en-US" altLang="zh-CN" sz="2000" dirty="0">
              <a:latin typeface="+mn-ea"/>
            </a:endParaRPr>
          </a:p>
          <a:p>
            <a:pPr marL="514350" indent="-514350" algn="just" eaLnBrk="1" hangingPunct="1">
              <a:lnSpc>
                <a:spcPct val="85000"/>
              </a:lnSpc>
              <a:spcBef>
                <a:spcPct val="50000"/>
              </a:spcBef>
              <a:buFont typeface="+mj-ea"/>
              <a:buAutoNum type="circleNumDbPlain"/>
              <a:defRPr/>
            </a:pPr>
            <a:r>
              <a:rPr lang="zh-CN" altLang="en-US" sz="2000" dirty="0">
                <a:latin typeface="+mn-ea"/>
              </a:rPr>
              <a:t>中断指令在中断程序设计中何时使用</a:t>
            </a:r>
          </a:p>
          <a:p>
            <a:pPr marL="514350" indent="-514350" algn="just" eaLnBrk="1" hangingPunct="1">
              <a:lnSpc>
                <a:spcPct val="85000"/>
              </a:lnSpc>
              <a:spcBef>
                <a:spcPct val="50000"/>
              </a:spcBef>
              <a:buFont typeface="+mj-ea"/>
              <a:buAutoNum type="circleNumDbPlain"/>
              <a:defRPr/>
            </a:pPr>
            <a:r>
              <a:rPr lang="en-US" altLang="zh-CN" sz="2000" dirty="0">
                <a:latin typeface="+mn-ea"/>
              </a:rPr>
              <a:t>CPU</a:t>
            </a:r>
            <a:r>
              <a:rPr lang="zh-CN" altLang="en-US" sz="2000" dirty="0">
                <a:latin typeface="+mn-ea"/>
              </a:rPr>
              <a:t>执行中断指令后，完成哪些操作</a:t>
            </a:r>
          </a:p>
          <a:p>
            <a:pPr marL="514350" indent="-514350" algn="just" eaLnBrk="1" hangingPunct="1">
              <a:lnSpc>
                <a:spcPct val="85000"/>
              </a:lnSpc>
              <a:spcBef>
                <a:spcPct val="50000"/>
              </a:spcBef>
              <a:buFont typeface="+mj-ea"/>
              <a:buAutoNum type="circleNumDbPlain"/>
              <a:defRPr/>
            </a:pPr>
            <a:r>
              <a:rPr lang="en-US" altLang="zh-CN" sz="2000" dirty="0">
                <a:latin typeface="+mn-ea"/>
              </a:rPr>
              <a:t>STI</a:t>
            </a:r>
            <a:r>
              <a:rPr lang="zh-CN" altLang="en-US" sz="2000" dirty="0">
                <a:latin typeface="+mn-ea"/>
              </a:rPr>
              <a:t>、</a:t>
            </a:r>
            <a:r>
              <a:rPr lang="en-US" altLang="zh-CN" sz="2000" dirty="0">
                <a:latin typeface="+mn-ea"/>
              </a:rPr>
              <a:t>CLI</a:t>
            </a:r>
            <a:r>
              <a:rPr lang="zh-CN" altLang="en-US" sz="2000" dirty="0">
                <a:latin typeface="+mn-ea"/>
              </a:rPr>
              <a:t>只对可屏蔽中断请求有效</a:t>
            </a:r>
          </a:p>
          <a:p>
            <a:pPr marL="533400" indent="-533400">
              <a:buNone/>
              <a:defRPr/>
            </a:pPr>
            <a:r>
              <a:rPr lang="zh-CN" altLang="en-US" sz="2000" dirty="0">
                <a:latin typeface="+mn-ea"/>
              </a:rPr>
              <a:t>例：</a:t>
            </a:r>
            <a:r>
              <a:rPr lang="en-US" altLang="zh-CN" sz="2000" dirty="0">
                <a:latin typeface="+mn-ea"/>
              </a:rPr>
              <a:t>CPU</a:t>
            </a:r>
            <a:r>
              <a:rPr lang="zh-CN" altLang="en-US" sz="2000" dirty="0">
                <a:latin typeface="+mn-ea"/>
              </a:rPr>
              <a:t>执行</a:t>
            </a:r>
            <a:r>
              <a:rPr lang="en-US" altLang="zh-CN" sz="2000" dirty="0">
                <a:latin typeface="+mn-ea"/>
              </a:rPr>
              <a:t>IRET</a:t>
            </a:r>
            <a:r>
              <a:rPr lang="zh-CN" altLang="en-US" sz="2000" dirty="0">
                <a:latin typeface="+mn-ea"/>
              </a:rPr>
              <a:t>指令后，从栈顶弹出</a:t>
            </a:r>
            <a:r>
              <a:rPr lang="zh-CN" altLang="en-US" sz="2000" u="sng" dirty="0">
                <a:latin typeface="+mn-ea"/>
              </a:rPr>
              <a:t>     </a:t>
            </a:r>
            <a:r>
              <a:rPr lang="zh-CN" altLang="en-US" sz="2000" dirty="0">
                <a:latin typeface="+mn-ea"/>
              </a:rPr>
              <a:t>字节数据，分别赋给</a:t>
            </a:r>
            <a:r>
              <a:rPr lang="en-US" altLang="zh-CN" sz="2000" dirty="0">
                <a:latin typeface="+mn-ea"/>
              </a:rPr>
              <a:t>______</a:t>
            </a:r>
            <a:r>
              <a:rPr lang="zh-CN" altLang="en-US" sz="2000" dirty="0">
                <a:latin typeface="+mn-ea"/>
              </a:rPr>
              <a:t>、</a:t>
            </a:r>
            <a:r>
              <a:rPr lang="en-US" altLang="zh-CN" sz="2000" dirty="0">
                <a:latin typeface="+mn-ea"/>
              </a:rPr>
              <a:t>________</a:t>
            </a:r>
            <a:r>
              <a:rPr lang="zh-CN" altLang="en-US" sz="2000" dirty="0">
                <a:latin typeface="+mn-ea"/>
              </a:rPr>
              <a:t>和 </a:t>
            </a:r>
            <a:r>
              <a:rPr lang="en-US" altLang="zh-CN" sz="2000" dirty="0">
                <a:latin typeface="+mn-ea"/>
              </a:rPr>
              <a:t>________</a:t>
            </a:r>
            <a:r>
              <a:rPr lang="zh-CN" altLang="en-US" sz="2000" dirty="0" smtClean="0">
                <a:latin typeface="+mn-ea"/>
              </a:rPr>
              <a:t>。</a:t>
            </a:r>
            <a:endParaRPr lang="zh-CN" altLang="en-US" sz="2800" dirty="0">
              <a:latin typeface="+mn-ea"/>
            </a:endParaRPr>
          </a:p>
        </p:txBody>
      </p:sp>
    </p:spTree>
    <p:extLst>
      <p:ext uri="{BB962C8B-B14F-4D97-AF65-F5344CB8AC3E}">
        <p14:creationId xmlns:p14="http://schemas.microsoft.com/office/powerpoint/2010/main" val="210231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buNone/>
              <a:defRPr/>
            </a:pPr>
            <a:r>
              <a:rPr lang="en-US" altLang="zh-CN" dirty="0">
                <a:solidFill>
                  <a:srgbClr val="C00000"/>
                </a:solidFill>
              </a:rPr>
              <a:t>3. </a:t>
            </a:r>
            <a:r>
              <a:rPr lang="zh-CN" altLang="en-US" dirty="0">
                <a:solidFill>
                  <a:srgbClr val="C00000"/>
                </a:solidFill>
              </a:rPr>
              <a:t>中断向量、中断向量表</a:t>
            </a:r>
            <a:endParaRPr lang="en-US" altLang="zh-CN" dirty="0">
              <a:solidFill>
                <a:srgbClr val="C00000"/>
              </a:solidFill>
            </a:endParaRPr>
          </a:p>
          <a:p>
            <a:pPr>
              <a:defRPr/>
            </a:pPr>
            <a:r>
              <a:rPr lang="zh-CN" altLang="en-US" sz="2400" dirty="0">
                <a:latin typeface="+mn-ea"/>
              </a:rPr>
              <a:t>中断向量是实模式下中断服务子程序的 入口地址，由两部分组成：</a:t>
            </a:r>
            <a:endParaRPr lang="en-US" altLang="zh-CN" sz="2400" dirty="0">
              <a:latin typeface="+mn-ea"/>
            </a:endParaRPr>
          </a:p>
          <a:p>
            <a:pPr lvl="1">
              <a:defRPr/>
            </a:pPr>
            <a:r>
              <a:rPr lang="zh-CN" altLang="en-US" sz="2100" dirty="0">
                <a:solidFill>
                  <a:schemeClr val="tx1"/>
                </a:solidFill>
                <a:latin typeface="+mn-ea"/>
              </a:rPr>
              <a:t>服务程序所在代码段的段基址（</a:t>
            </a:r>
            <a:r>
              <a:rPr lang="en-US" altLang="zh-CN" sz="2100" dirty="0">
                <a:solidFill>
                  <a:schemeClr val="tx1"/>
                </a:solidFill>
                <a:latin typeface="+mn-ea"/>
              </a:rPr>
              <a:t>2</a:t>
            </a:r>
            <a:r>
              <a:rPr lang="zh-CN" altLang="en-US" sz="2100" dirty="0">
                <a:solidFill>
                  <a:schemeClr val="tx1"/>
                </a:solidFill>
                <a:latin typeface="+mn-ea"/>
              </a:rPr>
              <a:t>个字节）</a:t>
            </a:r>
            <a:endParaRPr lang="en-US" altLang="zh-CN" sz="2100" dirty="0">
              <a:solidFill>
                <a:schemeClr val="tx1"/>
              </a:solidFill>
              <a:latin typeface="+mn-ea"/>
            </a:endParaRPr>
          </a:p>
          <a:p>
            <a:pPr lvl="1">
              <a:defRPr/>
            </a:pPr>
            <a:r>
              <a:rPr lang="zh-CN" altLang="en-US" sz="2100" dirty="0">
                <a:solidFill>
                  <a:schemeClr val="tx1"/>
                </a:solidFill>
                <a:latin typeface="+mn-ea"/>
              </a:rPr>
              <a:t>服务程序入口的偏移地址（</a:t>
            </a:r>
            <a:r>
              <a:rPr lang="en-US" altLang="zh-CN" sz="2100" dirty="0">
                <a:solidFill>
                  <a:schemeClr val="tx1"/>
                </a:solidFill>
                <a:latin typeface="+mn-ea"/>
              </a:rPr>
              <a:t>2</a:t>
            </a:r>
            <a:r>
              <a:rPr lang="zh-CN" altLang="en-US" sz="2100" dirty="0">
                <a:solidFill>
                  <a:schemeClr val="tx1"/>
                </a:solidFill>
                <a:latin typeface="+mn-ea"/>
              </a:rPr>
              <a:t>个字节）</a:t>
            </a:r>
          </a:p>
          <a:p>
            <a:pPr>
              <a:defRPr/>
            </a:pPr>
            <a:r>
              <a:rPr lang="zh-CN" altLang="en-US" sz="2400" dirty="0">
                <a:solidFill>
                  <a:srgbClr val="C00000"/>
                </a:solidFill>
                <a:latin typeface="+mn-ea"/>
              </a:rPr>
              <a:t>实模式下中断向量表的概念及其在存储器中的存放位置与结构：</a:t>
            </a:r>
          </a:p>
          <a:p>
            <a:pPr marL="731838" lvl="1" indent="-457200">
              <a:buFont typeface="+mj-ea"/>
              <a:buAutoNum type="circleNumDbPlain"/>
              <a:defRPr/>
            </a:pPr>
            <a:r>
              <a:rPr lang="zh-CN" altLang="en-US" dirty="0"/>
              <a:t>实模式下中断向量表是一个将中断类型码与中断服务程序的入口地址相联系的地址指针</a:t>
            </a:r>
            <a:r>
              <a:rPr lang="zh-CN" altLang="en-US" dirty="0" smtClean="0"/>
              <a:t>表</a:t>
            </a:r>
            <a:endParaRPr lang="zh-CN" altLang="en-US" dirty="0"/>
          </a:p>
          <a:p>
            <a:pPr marL="731838" lvl="1" indent="-457200">
              <a:buFont typeface="+mj-ea"/>
              <a:buAutoNum type="circleNumDbPlain"/>
              <a:defRPr/>
            </a:pPr>
            <a:r>
              <a:rPr lang="zh-CN" altLang="en-US" dirty="0"/>
              <a:t>中断向量表存储在系统</a:t>
            </a:r>
            <a:r>
              <a:rPr lang="en-US" altLang="zh-CN" dirty="0"/>
              <a:t>RAM</a:t>
            </a:r>
            <a:r>
              <a:rPr lang="zh-CN" altLang="en-US" dirty="0"/>
              <a:t>最低端的</a:t>
            </a:r>
            <a:r>
              <a:rPr lang="en-US" altLang="zh-CN" dirty="0"/>
              <a:t>1024</a:t>
            </a:r>
            <a:r>
              <a:rPr lang="zh-CN" altLang="en-US" dirty="0"/>
              <a:t>个</a:t>
            </a:r>
            <a:r>
              <a:rPr lang="zh-CN" altLang="en-US" dirty="0" smtClean="0"/>
              <a:t>单元</a:t>
            </a:r>
            <a:endParaRPr lang="zh-CN" altLang="en-US" dirty="0"/>
          </a:p>
          <a:p>
            <a:pPr marL="731838" lvl="1" indent="-457200">
              <a:buFont typeface="+mj-ea"/>
              <a:buAutoNum type="circleNumDbPlain"/>
              <a:defRPr/>
            </a:pPr>
            <a:r>
              <a:rPr lang="zh-CN" altLang="en-US" dirty="0"/>
              <a:t>若中断类型码为</a:t>
            </a:r>
            <a:r>
              <a:rPr lang="en-US" altLang="zh-CN" dirty="0"/>
              <a:t>N</a:t>
            </a:r>
            <a:r>
              <a:rPr lang="zh-CN" altLang="en-US" dirty="0"/>
              <a:t>，</a:t>
            </a:r>
            <a:r>
              <a:rPr lang="zh-CN" altLang="en-US" dirty="0" smtClean="0"/>
              <a:t>则对应中断</a:t>
            </a:r>
            <a:r>
              <a:rPr lang="zh-CN" altLang="en-US" dirty="0"/>
              <a:t>向量存储在</a:t>
            </a:r>
            <a:r>
              <a:rPr lang="en-US" altLang="zh-CN" dirty="0"/>
              <a:t>4N~4N+3</a:t>
            </a:r>
            <a:r>
              <a:rPr lang="zh-CN" altLang="en-US" dirty="0" smtClean="0"/>
              <a:t>单元</a:t>
            </a:r>
            <a:endParaRPr lang="zh-CN" altLang="en-US" dirty="0"/>
          </a:p>
          <a:p>
            <a:pPr marL="731838" lvl="1" indent="-457200">
              <a:buFont typeface="+mj-ea"/>
              <a:buAutoNum type="circleNumDbPlain"/>
              <a:defRPr/>
            </a:pPr>
            <a:r>
              <a:rPr lang="zh-CN" altLang="en-US" dirty="0"/>
              <a:t>其中，前两个字节为偏移地址部分，后两个字节为段基址</a:t>
            </a:r>
            <a:r>
              <a:rPr lang="zh-CN" altLang="en-US" dirty="0" smtClean="0"/>
              <a:t>部分</a:t>
            </a:r>
            <a:endParaRPr lang="en-US" altLang="zh-CN" dirty="0"/>
          </a:p>
          <a:p>
            <a:endParaRPr lang="zh-CN" altLang="en-US" dirty="0"/>
          </a:p>
        </p:txBody>
      </p:sp>
    </p:spTree>
    <p:extLst>
      <p:ext uri="{BB962C8B-B14F-4D97-AF65-F5344CB8AC3E}">
        <p14:creationId xmlns:p14="http://schemas.microsoft.com/office/powerpoint/2010/main" val="34458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8"/>
          <p:cNvSpPr>
            <a:spLocks noGrp="1" noChangeArrowheads="1"/>
          </p:cNvSpPr>
          <p:nvPr>
            <p:ph sz="quarter"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000" b="1" dirty="0">
                <a:solidFill>
                  <a:schemeClr val="tx2"/>
                </a:solidFill>
              </a:rPr>
              <a:t>例：实模式下，从内存地址</a:t>
            </a:r>
            <a:r>
              <a:rPr lang="en-US" altLang="zh-CN" sz="2000" b="1" dirty="0">
                <a:solidFill>
                  <a:schemeClr val="tx2"/>
                </a:solidFill>
              </a:rPr>
              <a:t>0000H:0048H</a:t>
            </a:r>
            <a:r>
              <a:rPr lang="zh-CN" altLang="en-US" sz="2000" b="1" dirty="0">
                <a:solidFill>
                  <a:schemeClr val="tx2"/>
                </a:solidFill>
              </a:rPr>
              <a:t>开始的连续</a:t>
            </a:r>
            <a:r>
              <a:rPr lang="en-US" altLang="zh-CN" sz="2000" b="1" dirty="0">
                <a:solidFill>
                  <a:schemeClr val="tx2"/>
                </a:solidFill>
              </a:rPr>
              <a:t>4</a:t>
            </a:r>
            <a:r>
              <a:rPr lang="zh-CN" altLang="en-US" sz="2000" b="1" dirty="0">
                <a:solidFill>
                  <a:schemeClr val="tx2"/>
                </a:solidFill>
              </a:rPr>
              <a:t>个单元中存放的内容为</a:t>
            </a:r>
            <a:r>
              <a:rPr lang="en-US" altLang="zh-CN" sz="2000" b="1" dirty="0">
                <a:solidFill>
                  <a:schemeClr val="tx2"/>
                </a:solidFill>
              </a:rPr>
              <a:t>00H,38H,30H,50H,</a:t>
            </a:r>
            <a:r>
              <a:rPr lang="zh-CN" altLang="en-US" sz="2000" b="1" dirty="0">
                <a:solidFill>
                  <a:schemeClr val="tx2"/>
                </a:solidFill>
              </a:rPr>
              <a:t>则该地址所对应的中断类型码为</a:t>
            </a:r>
            <a:r>
              <a:rPr lang="en-US" altLang="zh-CN" sz="2000" b="1" dirty="0">
                <a:solidFill>
                  <a:schemeClr val="tx2"/>
                </a:solidFill>
              </a:rPr>
              <a:t>_______</a:t>
            </a:r>
            <a:r>
              <a:rPr lang="zh-CN" altLang="en-US" sz="2000" b="1" dirty="0">
                <a:solidFill>
                  <a:schemeClr val="tx2"/>
                </a:solidFill>
              </a:rPr>
              <a:t>，该中断所对应的中断服务子程序的入口地址为</a:t>
            </a:r>
            <a:r>
              <a:rPr lang="en-US" altLang="zh-CN" sz="2000" b="1" dirty="0">
                <a:solidFill>
                  <a:schemeClr val="tx2"/>
                </a:solidFill>
              </a:rPr>
              <a:t>______</a:t>
            </a:r>
            <a:r>
              <a:rPr lang="zh-CN" altLang="en-US" sz="2000" b="1" dirty="0">
                <a:solidFill>
                  <a:schemeClr val="tx2"/>
                </a:solidFill>
              </a:rPr>
              <a:t>。</a:t>
            </a:r>
          </a:p>
          <a:p>
            <a:pPr algn="l" eaLnBrk="0" hangingPunct="0"/>
            <a:endParaRPr lang="en-US" altLang="zh-CN" sz="2000" b="1" dirty="0">
              <a:solidFill>
                <a:schemeClr val="tx2"/>
              </a:solidFill>
            </a:endParaRPr>
          </a:p>
        </p:txBody>
      </p:sp>
    </p:spTree>
    <p:extLst>
      <p:ext uri="{BB962C8B-B14F-4D97-AF65-F5344CB8AC3E}">
        <p14:creationId xmlns:p14="http://schemas.microsoft.com/office/powerpoint/2010/main" val="155834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sz="2400" dirty="0">
                <a:latin typeface="+mn-ea"/>
              </a:rPr>
              <a:t>中断向量的引导</a:t>
            </a:r>
            <a:r>
              <a:rPr lang="zh-CN" altLang="en-US" sz="2400" dirty="0" smtClean="0">
                <a:latin typeface="+mn-ea"/>
              </a:rPr>
              <a:t>作用</a:t>
            </a:r>
            <a:r>
              <a:rPr lang="en-US" altLang="zh-CN" sz="2400" dirty="0">
                <a:solidFill>
                  <a:srgbClr val="CC0000"/>
                </a:solidFill>
                <a:effectLst>
                  <a:outerShdw blurRad="38100" dist="38100" dir="2700000" algn="tl">
                    <a:srgbClr val="C0C0C0"/>
                  </a:outerShdw>
                </a:effectLst>
                <a:latin typeface="Times New Roman" pitchFamily="18" charset="0"/>
              </a:rPr>
              <a:t>——CPU</a:t>
            </a:r>
            <a:r>
              <a:rPr lang="zh-CN" altLang="en-US" sz="2400" dirty="0">
                <a:solidFill>
                  <a:srgbClr val="CC0000"/>
                </a:solidFill>
                <a:effectLst>
                  <a:outerShdw blurRad="38100" dist="38100" dir="2700000" algn="tl">
                    <a:srgbClr val="C0C0C0"/>
                  </a:outerShdw>
                </a:effectLst>
                <a:latin typeface="Times New Roman" pitchFamily="18" charset="0"/>
              </a:rPr>
              <a:t>响应软件中断的</a:t>
            </a:r>
            <a:r>
              <a:rPr lang="zh-CN" altLang="en-US" sz="2400" dirty="0" smtClean="0">
                <a:solidFill>
                  <a:srgbClr val="CC0000"/>
                </a:solidFill>
                <a:effectLst>
                  <a:outerShdw blurRad="38100" dist="38100" dir="2700000" algn="tl">
                    <a:srgbClr val="C0C0C0"/>
                  </a:outerShdw>
                </a:effectLst>
                <a:latin typeface="Times New Roman" pitchFamily="18" charset="0"/>
              </a:rPr>
              <a:t>过程</a:t>
            </a:r>
            <a:endParaRPr lang="en-US" altLang="zh-CN" sz="2400" dirty="0">
              <a:latin typeface="+mn-ea"/>
            </a:endParaRPr>
          </a:p>
          <a:p>
            <a:pPr marL="274320" indent="-274320" eaLnBrk="1" fontAlgn="auto" hangingPunct="1">
              <a:spcAft>
                <a:spcPts val="0"/>
              </a:spcAft>
              <a:buFont typeface="Wingdings 3"/>
              <a:buChar char=""/>
              <a:defRPr/>
            </a:pPr>
            <a:endParaRPr lang="zh-CN" altLang="en-US" dirty="0"/>
          </a:p>
        </p:txBody>
      </p:sp>
      <p:grpSp>
        <p:nvGrpSpPr>
          <p:cNvPr id="4" name="Group 112"/>
          <p:cNvGrpSpPr>
            <a:grpSpLocks/>
          </p:cNvGrpSpPr>
          <p:nvPr/>
        </p:nvGrpSpPr>
        <p:grpSpPr bwMode="auto">
          <a:xfrm>
            <a:off x="2298700" y="2112963"/>
            <a:ext cx="2943225" cy="1955800"/>
            <a:chOff x="1583" y="1312"/>
            <a:chExt cx="1854" cy="1232"/>
          </a:xfrm>
        </p:grpSpPr>
        <p:grpSp>
          <p:nvGrpSpPr>
            <p:cNvPr id="22603" name="Group 94"/>
            <p:cNvGrpSpPr>
              <a:grpSpLocks/>
            </p:cNvGrpSpPr>
            <p:nvPr/>
          </p:nvGrpSpPr>
          <p:grpSpPr bwMode="auto">
            <a:xfrm>
              <a:off x="1583" y="1312"/>
              <a:ext cx="1205" cy="1232"/>
              <a:chOff x="1583" y="1312"/>
              <a:chExt cx="1205" cy="1232"/>
            </a:xfrm>
          </p:grpSpPr>
          <p:sp>
            <p:nvSpPr>
              <p:cNvPr id="7" name="Line 14"/>
              <p:cNvSpPr>
                <a:spLocks noChangeShapeType="1"/>
              </p:cNvSpPr>
              <p:nvPr/>
            </p:nvSpPr>
            <p:spPr bwMode="auto">
              <a:xfrm>
                <a:off x="168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 name="Line 15"/>
              <p:cNvSpPr>
                <a:spLocks noChangeShapeType="1"/>
              </p:cNvSpPr>
              <p:nvPr/>
            </p:nvSpPr>
            <p:spPr bwMode="auto">
              <a:xfrm>
                <a:off x="264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16"/>
              <p:cNvSpPr>
                <a:spLocks noChangeShapeType="1"/>
              </p:cNvSpPr>
              <p:nvPr/>
            </p:nvSpPr>
            <p:spPr bwMode="auto">
              <a:xfrm>
                <a:off x="1680" y="168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17"/>
              <p:cNvSpPr>
                <a:spLocks noChangeShapeType="1"/>
              </p:cNvSpPr>
              <p:nvPr/>
            </p:nvSpPr>
            <p:spPr bwMode="auto">
              <a:xfrm>
                <a:off x="1680" y="196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8"/>
              <p:cNvSpPr>
                <a:spLocks noChangeShapeType="1"/>
              </p:cNvSpPr>
              <p:nvPr/>
            </p:nvSpPr>
            <p:spPr bwMode="auto">
              <a:xfrm>
                <a:off x="1680" y="23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2" name="Text Box 19"/>
              <p:cNvSpPr txBox="1">
                <a:spLocks noChangeArrowheads="1"/>
              </p:cNvSpPr>
              <p:nvPr/>
            </p:nvSpPr>
            <p:spPr bwMode="auto">
              <a:xfrm>
                <a:off x="1999" y="1715"/>
                <a:ext cx="308"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YY</a:t>
                </a:r>
              </a:p>
            </p:txBody>
          </p:sp>
          <p:sp>
            <p:nvSpPr>
              <p:cNvPr id="13" name="Text Box 20"/>
              <p:cNvSpPr txBox="1">
                <a:spLocks noChangeArrowheads="1"/>
              </p:cNvSpPr>
              <p:nvPr/>
            </p:nvSpPr>
            <p:spPr bwMode="auto">
              <a:xfrm>
                <a:off x="1989" y="2051"/>
                <a:ext cx="328"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XX</a:t>
                </a:r>
              </a:p>
            </p:txBody>
          </p:sp>
          <p:sp>
            <p:nvSpPr>
              <p:cNvPr id="14" name="Text Box 25"/>
              <p:cNvSpPr txBox="1">
                <a:spLocks noChangeArrowheads="1"/>
              </p:cNvSpPr>
              <p:nvPr/>
            </p:nvSpPr>
            <p:spPr bwMode="auto">
              <a:xfrm>
                <a:off x="1583" y="1312"/>
                <a:ext cx="1205"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CC0000"/>
                    </a:solidFill>
                    <a:latin typeface="+mn-ea"/>
                    <a:ea typeface="+mn-ea"/>
                  </a:rPr>
                  <a:t>21</a:t>
                </a:r>
                <a:r>
                  <a:rPr lang="en-US" altLang="zh-CN" sz="2000" dirty="0">
                    <a:solidFill>
                      <a:srgbClr val="CC0000"/>
                    </a:solidFill>
                    <a:latin typeface="+mn-ea"/>
                    <a:ea typeface="+mn-ea"/>
                  </a:rPr>
                  <a:t>H</a:t>
                </a:r>
                <a:r>
                  <a:rPr lang="zh-CN" altLang="en-US" sz="2000" dirty="0">
                    <a:solidFill>
                      <a:srgbClr val="CC0000"/>
                    </a:solidFill>
                    <a:latin typeface="+mn-ea"/>
                    <a:ea typeface="+mn-ea"/>
                  </a:rPr>
                  <a:t>型中断向量</a:t>
                </a:r>
              </a:p>
            </p:txBody>
          </p:sp>
          <p:sp>
            <p:nvSpPr>
              <p:cNvPr id="15" name="Line 26"/>
              <p:cNvSpPr>
                <a:spLocks noChangeShapeType="1"/>
              </p:cNvSpPr>
              <p:nvPr/>
            </p:nvSpPr>
            <p:spPr bwMode="auto">
              <a:xfrm>
                <a:off x="2496" y="182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27"/>
              <p:cNvSpPr>
                <a:spLocks noChangeShapeType="1"/>
              </p:cNvSpPr>
              <p:nvPr/>
            </p:nvSpPr>
            <p:spPr bwMode="auto">
              <a:xfrm>
                <a:off x="249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sp>
          <p:nvSpPr>
            <p:cNvPr id="6" name="Text Box 28"/>
            <p:cNvSpPr txBox="1">
              <a:spLocks noChangeArrowheads="1"/>
            </p:cNvSpPr>
            <p:nvPr/>
          </p:nvSpPr>
          <p:spPr bwMode="auto">
            <a:xfrm>
              <a:off x="2704" y="1648"/>
              <a:ext cx="73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4 × 21</a:t>
              </a:r>
              <a:r>
                <a:rPr lang="en-US" altLang="zh-CN" sz="2000" dirty="0">
                  <a:solidFill>
                    <a:schemeClr val="tx1"/>
                  </a:solidFill>
                  <a:latin typeface="+mn-ea"/>
                  <a:ea typeface="+mn-ea"/>
                </a:rPr>
                <a:t>H</a:t>
              </a:r>
            </a:p>
          </p:txBody>
        </p:sp>
      </p:grpSp>
      <p:grpSp>
        <p:nvGrpSpPr>
          <p:cNvPr id="17" name="Group 102"/>
          <p:cNvGrpSpPr>
            <a:grpSpLocks/>
          </p:cNvGrpSpPr>
          <p:nvPr/>
        </p:nvGrpSpPr>
        <p:grpSpPr bwMode="auto">
          <a:xfrm>
            <a:off x="4459288" y="2060575"/>
            <a:ext cx="2946400" cy="2152650"/>
            <a:chOff x="2944" y="1279"/>
            <a:chExt cx="1856" cy="1356"/>
          </a:xfrm>
        </p:grpSpPr>
        <p:sp>
          <p:nvSpPr>
            <p:cNvPr id="18" name="Line 29"/>
            <p:cNvSpPr>
              <a:spLocks noChangeShapeType="1"/>
            </p:cNvSpPr>
            <p:nvPr/>
          </p:nvSpPr>
          <p:spPr bwMode="auto">
            <a:xfrm flipH="1">
              <a:off x="3552" y="1584"/>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9" name="Line 30"/>
            <p:cNvSpPr>
              <a:spLocks noChangeShapeType="1"/>
            </p:cNvSpPr>
            <p:nvPr/>
          </p:nvSpPr>
          <p:spPr bwMode="auto">
            <a:xfrm>
              <a:off x="4800" y="1584"/>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0" name="Line 31"/>
            <p:cNvSpPr>
              <a:spLocks noChangeShapeType="1"/>
            </p:cNvSpPr>
            <p:nvPr/>
          </p:nvSpPr>
          <p:spPr bwMode="auto">
            <a:xfrm>
              <a:off x="3552" y="158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97" name="Group 101"/>
            <p:cNvGrpSpPr>
              <a:grpSpLocks/>
            </p:cNvGrpSpPr>
            <p:nvPr/>
          </p:nvGrpSpPr>
          <p:grpSpPr bwMode="auto">
            <a:xfrm>
              <a:off x="2944" y="1279"/>
              <a:ext cx="1783" cy="1356"/>
              <a:chOff x="2944" y="1279"/>
              <a:chExt cx="1783" cy="1356"/>
            </a:xfrm>
          </p:grpSpPr>
          <p:sp>
            <p:nvSpPr>
              <p:cNvPr id="22" name="Text Box 36"/>
              <p:cNvSpPr txBox="1">
                <a:spLocks noChangeArrowheads="1"/>
              </p:cNvSpPr>
              <p:nvPr/>
            </p:nvSpPr>
            <p:spPr bwMode="auto">
              <a:xfrm>
                <a:off x="3838" y="1279"/>
                <a:ext cx="800"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bg1"/>
                    </a:solidFill>
                    <a:latin typeface="+mn-ea"/>
                    <a:ea typeface="+mn-ea"/>
                  </a:rPr>
                  <a:t> </a:t>
                </a:r>
                <a:r>
                  <a:rPr lang="zh-CN" altLang="en-US" sz="2000" dirty="0">
                    <a:solidFill>
                      <a:srgbClr val="CC0000"/>
                    </a:solidFill>
                    <a:latin typeface="+mn-ea"/>
                    <a:ea typeface="+mn-ea"/>
                  </a:rPr>
                  <a:t>用户程序</a:t>
                </a:r>
              </a:p>
            </p:txBody>
          </p:sp>
          <p:sp>
            <p:nvSpPr>
              <p:cNvPr id="23" name="Text Box 37"/>
              <p:cNvSpPr txBox="1">
                <a:spLocks noChangeArrowheads="1"/>
              </p:cNvSpPr>
              <p:nvPr/>
            </p:nvSpPr>
            <p:spPr bwMode="auto">
              <a:xfrm>
                <a:off x="3674" y="1824"/>
                <a:ext cx="1053" cy="64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mn-ea"/>
                    <a:ea typeface="+mn-ea"/>
                  </a:rPr>
                  <a:t>MOV  AH,1</a:t>
                </a:r>
              </a:p>
              <a:p>
                <a:pPr eaLnBrk="1" fontAlgn="auto" hangingPunct="1">
                  <a:spcAft>
                    <a:spcPts val="0"/>
                  </a:spcAft>
                  <a:defRPr/>
                </a:pPr>
                <a:r>
                  <a:rPr lang="en-US" altLang="zh-CN" sz="2000" dirty="0">
                    <a:solidFill>
                      <a:srgbClr val="0000FF"/>
                    </a:solidFill>
                    <a:latin typeface="+mn-ea"/>
                    <a:ea typeface="+mn-ea"/>
                  </a:rPr>
                  <a:t>INT    21H</a:t>
                </a:r>
              </a:p>
              <a:p>
                <a:pPr eaLnBrk="1" fontAlgn="auto" hangingPunct="1">
                  <a:spcAft>
                    <a:spcPts val="0"/>
                  </a:spcAft>
                  <a:defRPr/>
                </a:pPr>
                <a:r>
                  <a:rPr lang="en-US" altLang="zh-CN" sz="2000" dirty="0">
                    <a:solidFill>
                      <a:schemeClr val="tx1"/>
                    </a:solidFill>
                    <a:latin typeface="+mn-ea"/>
                    <a:ea typeface="+mn-ea"/>
                  </a:rPr>
                  <a:t>MOV  DL,AL </a:t>
                </a:r>
              </a:p>
            </p:txBody>
          </p:sp>
          <p:sp>
            <p:nvSpPr>
              <p:cNvPr id="24" name="Text Box 39"/>
              <p:cNvSpPr txBox="1">
                <a:spLocks noChangeArrowheads="1"/>
              </p:cNvSpPr>
              <p:nvPr/>
            </p:nvSpPr>
            <p:spPr bwMode="auto">
              <a:xfrm>
                <a:off x="3941" y="1647"/>
                <a:ext cx="310" cy="220"/>
              </a:xfrm>
              <a:prstGeom prst="rect">
                <a:avLst/>
              </a:prstGeom>
              <a:noFill/>
              <a:ln w="9525">
                <a:noFill/>
                <a:miter lim="800000"/>
                <a:headEnd/>
                <a:tailEnd/>
              </a:ln>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a:t>
                </a:r>
              </a:p>
            </p:txBody>
          </p:sp>
          <p:sp>
            <p:nvSpPr>
              <p:cNvPr id="25" name="Text Box 40"/>
              <p:cNvSpPr txBox="1">
                <a:spLocks noChangeArrowheads="1"/>
              </p:cNvSpPr>
              <p:nvPr/>
            </p:nvSpPr>
            <p:spPr bwMode="auto">
              <a:xfrm>
                <a:off x="3941" y="2415"/>
                <a:ext cx="310" cy="220"/>
              </a:xfrm>
              <a:prstGeom prst="rect">
                <a:avLst/>
              </a:prstGeom>
              <a:noFill/>
              <a:ln w="9525">
                <a:noFill/>
                <a:miter lim="800000"/>
                <a:headEnd/>
                <a:tailEnd/>
              </a:ln>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a:solidFill>
                      <a:schemeClr val="tx1"/>
                    </a:solidFill>
                    <a:latin typeface="+mn-ea"/>
                    <a:ea typeface="+mn-ea"/>
                  </a:rPr>
                  <a:t>…</a:t>
                </a:r>
              </a:p>
            </p:txBody>
          </p:sp>
          <p:sp>
            <p:nvSpPr>
              <p:cNvPr id="26" name="Text Box 57"/>
              <p:cNvSpPr txBox="1">
                <a:spLocks noChangeArrowheads="1"/>
              </p:cNvSpPr>
              <p:nvPr/>
            </p:nvSpPr>
            <p:spPr bwMode="auto">
              <a:xfrm>
                <a:off x="2944" y="2195"/>
                <a:ext cx="581"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NEXT:</a:t>
                </a:r>
              </a:p>
            </p:txBody>
          </p:sp>
        </p:grpSp>
      </p:grpSp>
      <p:grpSp>
        <p:nvGrpSpPr>
          <p:cNvPr id="27" name="Group 109"/>
          <p:cNvGrpSpPr>
            <a:grpSpLocks/>
          </p:cNvGrpSpPr>
          <p:nvPr/>
        </p:nvGrpSpPr>
        <p:grpSpPr bwMode="auto">
          <a:xfrm>
            <a:off x="4287838" y="3840163"/>
            <a:ext cx="3136900" cy="2514600"/>
            <a:chOff x="2836" y="2400"/>
            <a:chExt cx="1976" cy="1584"/>
          </a:xfrm>
        </p:grpSpPr>
        <p:sp>
          <p:nvSpPr>
            <p:cNvPr id="28" name="Line 52"/>
            <p:cNvSpPr>
              <a:spLocks noChangeShapeType="1"/>
            </p:cNvSpPr>
            <p:nvPr/>
          </p:nvSpPr>
          <p:spPr bwMode="auto">
            <a:xfrm>
              <a:off x="3408" y="316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74" name="Group 108"/>
            <p:cNvGrpSpPr>
              <a:grpSpLocks/>
            </p:cNvGrpSpPr>
            <p:nvPr/>
          </p:nvGrpSpPr>
          <p:grpSpPr bwMode="auto">
            <a:xfrm>
              <a:off x="2836" y="2400"/>
              <a:ext cx="1976" cy="1584"/>
              <a:chOff x="2836" y="2400"/>
              <a:chExt cx="1976" cy="1584"/>
            </a:xfrm>
          </p:grpSpPr>
          <p:sp>
            <p:nvSpPr>
              <p:cNvPr id="30" name="Line 45"/>
              <p:cNvSpPr>
                <a:spLocks noChangeShapeType="1"/>
              </p:cNvSpPr>
              <p:nvPr/>
            </p:nvSpPr>
            <p:spPr bwMode="auto">
              <a:xfrm>
                <a:off x="3408" y="302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1" name="Line 47"/>
              <p:cNvSpPr>
                <a:spLocks noChangeShapeType="1"/>
              </p:cNvSpPr>
              <p:nvPr/>
            </p:nvSpPr>
            <p:spPr bwMode="auto">
              <a:xfrm>
                <a:off x="3408" y="3648"/>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2" name="Line 51"/>
              <p:cNvSpPr>
                <a:spLocks noChangeShapeType="1"/>
              </p:cNvSpPr>
              <p:nvPr/>
            </p:nvSpPr>
            <p:spPr bwMode="auto">
              <a:xfrm>
                <a:off x="3408" y="3312"/>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3" name="Line 53"/>
              <p:cNvSpPr>
                <a:spLocks noChangeShapeType="1"/>
              </p:cNvSpPr>
              <p:nvPr/>
            </p:nvSpPr>
            <p:spPr bwMode="auto">
              <a:xfrm>
                <a:off x="3408" y="345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4" name="Line 54"/>
              <p:cNvSpPr>
                <a:spLocks noChangeShapeType="1"/>
              </p:cNvSpPr>
              <p:nvPr/>
            </p:nvSpPr>
            <p:spPr bwMode="auto">
              <a:xfrm>
                <a:off x="3408" y="37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80" name="Group 107"/>
              <p:cNvGrpSpPr>
                <a:grpSpLocks/>
              </p:cNvGrpSpPr>
              <p:nvPr/>
            </p:nvGrpSpPr>
            <p:grpSpPr bwMode="auto">
              <a:xfrm>
                <a:off x="2836" y="2400"/>
                <a:ext cx="1976" cy="1584"/>
                <a:chOff x="2836" y="2400"/>
                <a:chExt cx="1976" cy="1584"/>
              </a:xfrm>
            </p:grpSpPr>
            <p:sp>
              <p:nvSpPr>
                <p:cNvPr id="36" name="Line 42"/>
                <p:cNvSpPr>
                  <a:spLocks noChangeShapeType="1"/>
                </p:cNvSpPr>
                <p:nvPr/>
              </p:nvSpPr>
              <p:spPr bwMode="auto">
                <a:xfrm>
                  <a:off x="3408" y="288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7" name="Line 43"/>
                <p:cNvSpPr>
                  <a:spLocks noChangeShapeType="1"/>
                </p:cNvSpPr>
                <p:nvPr/>
              </p:nvSpPr>
              <p:spPr bwMode="auto">
                <a:xfrm>
                  <a:off x="4800" y="288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38" name="Line 50"/>
                <p:cNvSpPr>
                  <a:spLocks noChangeShapeType="1"/>
                </p:cNvSpPr>
                <p:nvPr/>
              </p:nvSpPr>
              <p:spPr bwMode="auto">
                <a:xfrm>
                  <a:off x="3408" y="398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84" name="Group 104"/>
                <p:cNvGrpSpPr>
                  <a:grpSpLocks/>
                </p:cNvGrpSpPr>
                <p:nvPr/>
              </p:nvGrpSpPr>
              <p:grpSpPr bwMode="auto">
                <a:xfrm>
                  <a:off x="2836" y="2400"/>
                  <a:ext cx="1976" cy="1536"/>
                  <a:chOff x="2836" y="2400"/>
                  <a:chExt cx="1976" cy="1536"/>
                </a:xfrm>
              </p:grpSpPr>
              <p:grpSp>
                <p:nvGrpSpPr>
                  <p:cNvPr id="22585" name="Group 103"/>
                  <p:cNvGrpSpPr>
                    <a:grpSpLocks/>
                  </p:cNvGrpSpPr>
                  <p:nvPr/>
                </p:nvGrpSpPr>
                <p:grpSpPr bwMode="auto">
                  <a:xfrm>
                    <a:off x="3445" y="2721"/>
                    <a:ext cx="1367" cy="1215"/>
                    <a:chOff x="3445" y="2721"/>
                    <a:chExt cx="1367" cy="1215"/>
                  </a:xfrm>
                </p:grpSpPr>
                <p:sp>
                  <p:nvSpPr>
                    <p:cNvPr id="45" name="Text Box 56"/>
                    <p:cNvSpPr txBox="1">
                      <a:spLocks noChangeArrowheads="1"/>
                    </p:cNvSpPr>
                    <p:nvPr/>
                  </p:nvSpPr>
                  <p:spPr bwMode="auto">
                    <a:xfrm>
                      <a:off x="3641" y="3686"/>
                      <a:ext cx="1019" cy="250"/>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F</a:t>
                      </a:r>
                      <a:r>
                        <a:rPr lang="zh-CN" altLang="en-US" sz="2000">
                          <a:solidFill>
                            <a:schemeClr val="tx1"/>
                          </a:solidFill>
                          <a:latin typeface="+mn-ea"/>
                          <a:ea typeface="+mn-ea"/>
                        </a:rPr>
                        <a:t>寄存器内容</a:t>
                      </a:r>
                    </a:p>
                  </p:txBody>
                </p:sp>
                <p:sp>
                  <p:nvSpPr>
                    <p:cNvPr id="46" name="Text Box 48"/>
                    <p:cNvSpPr txBox="1">
                      <a:spLocks noChangeArrowheads="1"/>
                    </p:cNvSpPr>
                    <p:nvPr/>
                  </p:nvSpPr>
                  <p:spPr bwMode="auto">
                    <a:xfrm>
                      <a:off x="3838" y="2721"/>
                      <a:ext cx="698" cy="2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CC0000"/>
                          </a:solidFill>
                          <a:latin typeface="+mn-ea"/>
                          <a:ea typeface="+mn-ea"/>
                        </a:rPr>
                        <a:t>堆栈区</a:t>
                      </a:r>
                    </a:p>
                  </p:txBody>
                </p:sp>
                <p:sp>
                  <p:nvSpPr>
                    <p:cNvPr id="47" name="Text Box 49"/>
                    <p:cNvSpPr txBox="1">
                      <a:spLocks noChangeArrowheads="1"/>
                    </p:cNvSpPr>
                    <p:nvPr/>
                  </p:nvSpPr>
                  <p:spPr bwMode="auto">
                    <a:xfrm>
                      <a:off x="3445" y="3024"/>
                      <a:ext cx="1367"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NEXT</a:t>
                      </a:r>
                      <a:r>
                        <a:rPr lang="zh-CN" altLang="en-US" sz="2000" dirty="0">
                          <a:solidFill>
                            <a:schemeClr val="tx1"/>
                          </a:solidFill>
                          <a:latin typeface="+mn-ea"/>
                          <a:ea typeface="+mn-ea"/>
                        </a:rPr>
                        <a:t>的有效地址</a:t>
                      </a:r>
                    </a:p>
                  </p:txBody>
                </p:sp>
                <p:sp>
                  <p:nvSpPr>
                    <p:cNvPr id="48" name="Text Box 55"/>
                    <p:cNvSpPr txBox="1">
                      <a:spLocks noChangeArrowheads="1"/>
                    </p:cNvSpPr>
                    <p:nvPr/>
                  </p:nvSpPr>
                  <p:spPr bwMode="auto">
                    <a:xfrm>
                      <a:off x="3525" y="3360"/>
                      <a:ext cx="1206" cy="250"/>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NEXT</a:t>
                      </a:r>
                      <a:r>
                        <a:rPr lang="zh-CN" altLang="en-US" sz="2000">
                          <a:solidFill>
                            <a:schemeClr val="tx1"/>
                          </a:solidFill>
                          <a:latin typeface="+mn-ea"/>
                          <a:ea typeface="+mn-ea"/>
                        </a:rPr>
                        <a:t>的段基址</a:t>
                      </a:r>
                    </a:p>
                  </p:txBody>
                </p:sp>
              </p:grpSp>
              <p:sp>
                <p:nvSpPr>
                  <p:cNvPr id="41" name="AutoShape 58"/>
                  <p:cNvSpPr>
                    <a:spLocks/>
                  </p:cNvSpPr>
                  <p:nvPr/>
                </p:nvSpPr>
                <p:spPr bwMode="auto">
                  <a:xfrm>
                    <a:off x="3264" y="3072"/>
                    <a:ext cx="144" cy="864"/>
                  </a:xfrm>
                  <a:prstGeom prst="lef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2" name="Line 59"/>
                  <p:cNvSpPr>
                    <a:spLocks noChangeShapeType="1"/>
                  </p:cNvSpPr>
                  <p:nvPr/>
                </p:nvSpPr>
                <p:spPr bwMode="auto">
                  <a:xfrm>
                    <a:off x="3072" y="2400"/>
                    <a:ext cx="0" cy="9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3" name="Line 60"/>
                  <p:cNvSpPr>
                    <a:spLocks noChangeShapeType="1"/>
                  </p:cNvSpPr>
                  <p:nvPr/>
                </p:nvSpPr>
                <p:spPr bwMode="auto">
                  <a:xfrm>
                    <a:off x="3072" y="336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44" name="Text Box 71"/>
                  <p:cNvSpPr txBox="1">
                    <a:spLocks noChangeArrowheads="1"/>
                  </p:cNvSpPr>
                  <p:nvPr/>
                </p:nvSpPr>
                <p:spPr bwMode="auto">
                  <a:xfrm>
                    <a:off x="2836" y="2704"/>
                    <a:ext cx="277"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①</a:t>
                    </a:r>
                  </a:p>
                </p:txBody>
              </p:sp>
            </p:grpSp>
          </p:grpSp>
        </p:grpSp>
      </p:grpSp>
      <p:grpSp>
        <p:nvGrpSpPr>
          <p:cNvPr id="49" name="Group 111"/>
          <p:cNvGrpSpPr>
            <a:grpSpLocks/>
          </p:cNvGrpSpPr>
          <p:nvPr/>
        </p:nvGrpSpPr>
        <p:grpSpPr bwMode="auto">
          <a:xfrm>
            <a:off x="1314450" y="4398963"/>
            <a:ext cx="2820988" cy="1574800"/>
            <a:chOff x="963" y="2752"/>
            <a:chExt cx="1777" cy="992"/>
          </a:xfrm>
        </p:grpSpPr>
        <p:grpSp>
          <p:nvGrpSpPr>
            <p:cNvPr id="22568" name="Group 110"/>
            <p:cNvGrpSpPr>
              <a:grpSpLocks/>
            </p:cNvGrpSpPr>
            <p:nvPr/>
          </p:nvGrpSpPr>
          <p:grpSpPr bwMode="auto">
            <a:xfrm>
              <a:off x="963" y="2752"/>
              <a:ext cx="1777" cy="992"/>
              <a:chOff x="963" y="2752"/>
              <a:chExt cx="1777" cy="992"/>
            </a:xfrm>
          </p:grpSpPr>
          <p:sp>
            <p:nvSpPr>
              <p:cNvPr id="52" name="Text Box 12"/>
              <p:cNvSpPr txBox="1">
                <a:spLocks noChangeArrowheads="1"/>
              </p:cNvSpPr>
              <p:nvPr/>
            </p:nvSpPr>
            <p:spPr bwMode="auto">
              <a:xfrm>
                <a:off x="963" y="3040"/>
                <a:ext cx="570" cy="252"/>
              </a:xfrm>
              <a:prstGeom prst="rect">
                <a:avLst/>
              </a:prstGeom>
              <a:solidFill>
                <a:schemeClr val="tx1"/>
              </a:solidFill>
              <a:ln w="9525">
                <a:solidFill>
                  <a:srgbClr val="000000"/>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XX:YY</a:t>
                </a:r>
              </a:p>
            </p:txBody>
          </p:sp>
          <p:sp>
            <p:nvSpPr>
              <p:cNvPr id="53" name="Rectangle 32"/>
              <p:cNvSpPr>
                <a:spLocks noChangeArrowheads="1"/>
              </p:cNvSpPr>
              <p:nvPr/>
            </p:nvSpPr>
            <p:spPr bwMode="auto">
              <a:xfrm>
                <a:off x="1632" y="3024"/>
                <a:ext cx="1008" cy="720"/>
              </a:xfrm>
              <a:prstGeom prst="rect">
                <a:avLst/>
              </a:prstGeom>
              <a:solidFill>
                <a:srgbClr val="800080"/>
              </a:solidFill>
              <a:ln w="9525">
                <a:solidFill>
                  <a:schemeClr val="tx1"/>
                </a:solidFill>
                <a:miter lim="800000"/>
                <a:headEnd/>
                <a:tailEnd/>
              </a:ln>
            </p:spPr>
            <p:txBody>
              <a:bodyPr vert="eaVert" wrap="none" anchor="ctr"/>
              <a:lstStyle/>
              <a:p>
                <a:pPr algn="ctr" fontAlgn="auto">
                  <a:spcAft>
                    <a:spcPts val="0"/>
                  </a:spcAft>
                  <a:defRPr/>
                </a:pPr>
                <a:r>
                  <a:rPr lang="zh-CN" altLang="en-US" sz="2000" dirty="0">
                    <a:solidFill>
                      <a:schemeClr val="bg1"/>
                    </a:solidFill>
                    <a:latin typeface="+mn-ea"/>
                    <a:ea typeface="+mn-ea"/>
                  </a:rPr>
                  <a:t>…</a:t>
                </a:r>
                <a:endParaRPr lang="en-US" altLang="zh-CN" sz="2000" dirty="0">
                  <a:solidFill>
                    <a:schemeClr val="bg1"/>
                  </a:solidFill>
                  <a:latin typeface="+mn-ea"/>
                  <a:ea typeface="+mn-ea"/>
                </a:endParaRPr>
              </a:p>
            </p:txBody>
          </p:sp>
          <p:sp>
            <p:nvSpPr>
              <p:cNvPr id="54" name="Text Box 34"/>
              <p:cNvSpPr txBox="1">
                <a:spLocks noChangeArrowheads="1"/>
              </p:cNvSpPr>
              <p:nvPr/>
            </p:nvSpPr>
            <p:spPr bwMode="auto">
              <a:xfrm>
                <a:off x="1535" y="2752"/>
                <a:ext cx="1205" cy="250"/>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CC0000"/>
                    </a:solidFill>
                    <a:latin typeface="+mn-ea"/>
                    <a:ea typeface="+mn-ea"/>
                  </a:rPr>
                  <a:t>21</a:t>
                </a:r>
                <a:r>
                  <a:rPr lang="en-US" altLang="zh-CN" sz="2000" dirty="0">
                    <a:solidFill>
                      <a:srgbClr val="CC0000"/>
                    </a:solidFill>
                    <a:latin typeface="+mn-ea"/>
                    <a:ea typeface="+mn-ea"/>
                  </a:rPr>
                  <a:t>H</a:t>
                </a:r>
                <a:r>
                  <a:rPr lang="zh-CN" altLang="en-US" sz="2000" dirty="0">
                    <a:solidFill>
                      <a:srgbClr val="CC0000"/>
                    </a:solidFill>
                    <a:latin typeface="+mn-ea"/>
                    <a:ea typeface="+mn-ea"/>
                  </a:rPr>
                  <a:t>型服务程序</a:t>
                </a:r>
                <a:endParaRPr lang="en-US" altLang="zh-CN" sz="2000" dirty="0">
                  <a:solidFill>
                    <a:srgbClr val="CC0000"/>
                  </a:solidFill>
                  <a:latin typeface="+mn-ea"/>
                  <a:ea typeface="+mn-ea"/>
                </a:endParaRPr>
              </a:p>
            </p:txBody>
          </p:sp>
        </p:grpSp>
        <p:sp>
          <p:nvSpPr>
            <p:cNvPr id="51" name="Text Box 35"/>
            <p:cNvSpPr txBox="1">
              <a:spLocks noChangeArrowheads="1"/>
            </p:cNvSpPr>
            <p:nvPr/>
          </p:nvSpPr>
          <p:spPr bwMode="auto">
            <a:xfrm>
              <a:off x="1856" y="3472"/>
              <a:ext cx="447" cy="252"/>
            </a:xfrm>
            <a:prstGeom prst="rect">
              <a:avLst/>
            </a:prstGeom>
            <a:solidFill>
              <a:srgbClr val="990099"/>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IRET</a:t>
              </a:r>
            </a:p>
          </p:txBody>
        </p:sp>
      </p:grpSp>
      <p:grpSp>
        <p:nvGrpSpPr>
          <p:cNvPr id="55" name="Group 82"/>
          <p:cNvGrpSpPr>
            <a:grpSpLocks/>
          </p:cNvGrpSpPr>
          <p:nvPr/>
        </p:nvGrpSpPr>
        <p:grpSpPr bwMode="auto">
          <a:xfrm>
            <a:off x="684213" y="2365375"/>
            <a:ext cx="2073275" cy="1824038"/>
            <a:chOff x="566" y="1471"/>
            <a:chExt cx="1306" cy="1149"/>
          </a:xfrm>
        </p:grpSpPr>
        <p:sp>
          <p:nvSpPr>
            <p:cNvPr id="56" name="Rectangle 3"/>
            <p:cNvSpPr>
              <a:spLocks noChangeArrowheads="1"/>
            </p:cNvSpPr>
            <p:nvPr/>
          </p:nvSpPr>
          <p:spPr bwMode="auto">
            <a:xfrm>
              <a:off x="624" y="1728"/>
              <a:ext cx="816" cy="240"/>
            </a:xfrm>
            <a:prstGeom prst="rect">
              <a:avLst/>
            </a:prstGeom>
            <a:solidFill>
              <a:srgbClr val="3366FF"/>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57" name="Rectangle 4"/>
            <p:cNvSpPr>
              <a:spLocks noChangeArrowheads="1"/>
            </p:cNvSpPr>
            <p:nvPr/>
          </p:nvSpPr>
          <p:spPr bwMode="auto">
            <a:xfrm>
              <a:off x="624" y="2064"/>
              <a:ext cx="816" cy="240"/>
            </a:xfrm>
            <a:prstGeom prst="rect">
              <a:avLst/>
            </a:prstGeom>
            <a:solidFill>
              <a:srgbClr val="3366FF"/>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58" name="Text Box 7"/>
            <p:cNvSpPr txBox="1">
              <a:spLocks noChangeArrowheads="1"/>
            </p:cNvSpPr>
            <p:nvPr/>
          </p:nvSpPr>
          <p:spPr bwMode="auto">
            <a:xfrm>
              <a:off x="595" y="1471"/>
              <a:ext cx="25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IP</a:t>
              </a:r>
            </a:p>
          </p:txBody>
        </p:sp>
        <p:sp>
          <p:nvSpPr>
            <p:cNvPr id="59" name="Text Box 8"/>
            <p:cNvSpPr txBox="1">
              <a:spLocks noChangeArrowheads="1"/>
            </p:cNvSpPr>
            <p:nvPr/>
          </p:nvSpPr>
          <p:spPr bwMode="auto">
            <a:xfrm>
              <a:off x="566" y="2368"/>
              <a:ext cx="292" cy="252"/>
            </a:xfrm>
            <a:prstGeom prst="rect">
              <a:avLst/>
            </a:prstGeom>
            <a:solidFill>
              <a:schemeClr val="tx1"/>
            </a:solidFill>
            <a:ln w="9525">
              <a:solidFill>
                <a:srgbClr val="000000"/>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bg1"/>
                  </a:solidFill>
                  <a:latin typeface="+mn-ea"/>
                  <a:ea typeface="+mn-ea"/>
                </a:rPr>
                <a:t>CS</a:t>
              </a:r>
            </a:p>
          </p:txBody>
        </p:sp>
        <p:grpSp>
          <p:nvGrpSpPr>
            <p:cNvPr id="22562" name="Group 81"/>
            <p:cNvGrpSpPr>
              <a:grpSpLocks/>
            </p:cNvGrpSpPr>
            <p:nvPr/>
          </p:nvGrpSpPr>
          <p:grpSpPr bwMode="auto">
            <a:xfrm>
              <a:off x="1200" y="1776"/>
              <a:ext cx="672" cy="586"/>
              <a:chOff x="1200" y="1776"/>
              <a:chExt cx="672" cy="586"/>
            </a:xfrm>
          </p:grpSpPr>
          <p:sp>
            <p:nvSpPr>
              <p:cNvPr id="61" name="Oval 21"/>
              <p:cNvSpPr>
                <a:spLocks noChangeArrowheads="1"/>
              </p:cNvSpPr>
              <p:nvPr/>
            </p:nvSpPr>
            <p:spPr bwMode="auto">
              <a:xfrm>
                <a:off x="1824" y="1776"/>
                <a:ext cx="48" cy="48"/>
              </a:xfrm>
              <a:prstGeom prst="ellipse">
                <a:avLst/>
              </a:prstGeom>
              <a:solidFill>
                <a:schemeClr val="bg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62" name="Line 22"/>
              <p:cNvSpPr>
                <a:spLocks noChangeShapeType="1"/>
              </p:cNvSpPr>
              <p:nvPr/>
            </p:nvSpPr>
            <p:spPr bwMode="auto">
              <a:xfrm flipH="1">
                <a:off x="1200" y="182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3" name="Oval 23"/>
              <p:cNvSpPr>
                <a:spLocks noChangeArrowheads="1"/>
              </p:cNvSpPr>
              <p:nvPr/>
            </p:nvSpPr>
            <p:spPr bwMode="auto">
              <a:xfrm>
                <a:off x="1824" y="2112"/>
                <a:ext cx="48" cy="48"/>
              </a:xfrm>
              <a:prstGeom prst="ellipse">
                <a:avLst/>
              </a:prstGeom>
              <a:solidFill>
                <a:schemeClr val="bg1"/>
              </a:solidFill>
              <a:ln w="9525">
                <a:solidFill>
                  <a:schemeClr val="tx1"/>
                </a:solidFill>
                <a:round/>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64" name="Line 24"/>
              <p:cNvSpPr>
                <a:spLocks noChangeShapeType="1"/>
              </p:cNvSpPr>
              <p:nvPr/>
            </p:nvSpPr>
            <p:spPr bwMode="auto">
              <a:xfrm flipH="1">
                <a:off x="1200" y="216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65" name="Text Box 73"/>
              <p:cNvSpPr txBox="1">
                <a:spLocks noChangeArrowheads="1"/>
              </p:cNvSpPr>
              <p:nvPr/>
            </p:nvSpPr>
            <p:spPr bwMode="auto">
              <a:xfrm>
                <a:off x="1392" y="2112"/>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②</a:t>
                </a:r>
              </a:p>
            </p:txBody>
          </p:sp>
        </p:grpSp>
      </p:grpSp>
      <p:grpSp>
        <p:nvGrpSpPr>
          <p:cNvPr id="66" name="Group 100"/>
          <p:cNvGrpSpPr>
            <a:grpSpLocks/>
          </p:cNvGrpSpPr>
          <p:nvPr/>
        </p:nvGrpSpPr>
        <p:grpSpPr bwMode="auto">
          <a:xfrm>
            <a:off x="395288" y="2697163"/>
            <a:ext cx="541337" cy="2438400"/>
            <a:chOff x="384" y="1680"/>
            <a:chExt cx="341" cy="1536"/>
          </a:xfrm>
        </p:grpSpPr>
        <p:sp>
          <p:nvSpPr>
            <p:cNvPr id="67" name="AutoShape 5"/>
            <p:cNvSpPr>
              <a:spLocks/>
            </p:cNvSpPr>
            <p:nvPr/>
          </p:nvSpPr>
          <p:spPr bwMode="auto">
            <a:xfrm>
              <a:off x="480" y="1680"/>
              <a:ext cx="48" cy="672"/>
            </a:xfrm>
            <a:prstGeom prst="leftBracket">
              <a:avLst>
                <a:gd name="adj" fmla="val 1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a:latin typeface="+mn-ea"/>
                <a:ea typeface="+mn-ea"/>
              </a:endParaRPr>
            </a:p>
          </p:txBody>
        </p:sp>
        <p:grpSp>
          <p:nvGrpSpPr>
            <p:cNvPr id="22553" name="Group 99"/>
            <p:cNvGrpSpPr>
              <a:grpSpLocks/>
            </p:cNvGrpSpPr>
            <p:nvPr/>
          </p:nvGrpSpPr>
          <p:grpSpPr bwMode="auto">
            <a:xfrm>
              <a:off x="384" y="2064"/>
              <a:ext cx="341" cy="1152"/>
              <a:chOff x="384" y="2064"/>
              <a:chExt cx="341" cy="1152"/>
            </a:xfrm>
          </p:grpSpPr>
          <p:sp>
            <p:nvSpPr>
              <p:cNvPr id="69" name="Line 9"/>
              <p:cNvSpPr>
                <a:spLocks noChangeShapeType="1"/>
              </p:cNvSpPr>
              <p:nvPr/>
            </p:nvSpPr>
            <p:spPr bwMode="auto">
              <a:xfrm>
                <a:off x="384" y="206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0" name="Line 10"/>
              <p:cNvSpPr>
                <a:spLocks noChangeShapeType="1"/>
              </p:cNvSpPr>
              <p:nvPr/>
            </p:nvSpPr>
            <p:spPr bwMode="auto">
              <a:xfrm>
                <a:off x="384" y="206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1" name="Line 11"/>
              <p:cNvSpPr>
                <a:spLocks noChangeShapeType="1"/>
              </p:cNvSpPr>
              <p:nvPr/>
            </p:nvSpPr>
            <p:spPr bwMode="auto">
              <a:xfrm>
                <a:off x="384" y="321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2" name="Rectangle 74"/>
              <p:cNvSpPr>
                <a:spLocks noChangeArrowheads="1"/>
              </p:cNvSpPr>
              <p:nvPr/>
            </p:nvSpPr>
            <p:spPr bwMode="auto">
              <a:xfrm>
                <a:off x="448" y="2913"/>
                <a:ext cx="277"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ctr" fontAlgn="auto">
                  <a:spcAft>
                    <a:spcPts val="0"/>
                  </a:spcAft>
                  <a:defRPr/>
                </a:pPr>
                <a:r>
                  <a:rPr lang="zh-CN" altLang="en-US" sz="2000" b="1" dirty="0">
                    <a:solidFill>
                      <a:srgbClr val="0000FF"/>
                    </a:solidFill>
                    <a:latin typeface="+mn-ea"/>
                    <a:ea typeface="+mn-ea"/>
                  </a:rPr>
                  <a:t>③</a:t>
                </a:r>
              </a:p>
            </p:txBody>
          </p:sp>
        </p:grpSp>
      </p:grpSp>
      <p:grpSp>
        <p:nvGrpSpPr>
          <p:cNvPr id="73" name="Group 106"/>
          <p:cNvGrpSpPr>
            <a:grpSpLocks/>
          </p:cNvGrpSpPr>
          <p:nvPr/>
        </p:nvGrpSpPr>
        <p:grpSpPr bwMode="auto">
          <a:xfrm>
            <a:off x="2741613" y="4611688"/>
            <a:ext cx="6157912" cy="1644650"/>
            <a:chOff x="1824" y="2880"/>
            <a:chExt cx="3879" cy="1036"/>
          </a:xfrm>
        </p:grpSpPr>
        <p:grpSp>
          <p:nvGrpSpPr>
            <p:cNvPr id="22540" name="Group 86"/>
            <p:cNvGrpSpPr>
              <a:grpSpLocks/>
            </p:cNvGrpSpPr>
            <p:nvPr/>
          </p:nvGrpSpPr>
          <p:grpSpPr bwMode="auto">
            <a:xfrm>
              <a:off x="4656" y="2880"/>
              <a:ext cx="1047" cy="1036"/>
              <a:chOff x="4656" y="2880"/>
              <a:chExt cx="1047" cy="1036"/>
            </a:xfrm>
          </p:grpSpPr>
          <p:sp>
            <p:nvSpPr>
              <p:cNvPr id="76" name="Line 61"/>
              <p:cNvSpPr>
                <a:spLocks noChangeShapeType="1"/>
              </p:cNvSpPr>
              <p:nvPr/>
            </p:nvSpPr>
            <p:spPr bwMode="auto">
              <a:xfrm>
                <a:off x="4704" y="3168"/>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77" name="Rectangle 62"/>
              <p:cNvSpPr>
                <a:spLocks noChangeArrowheads="1"/>
              </p:cNvSpPr>
              <p:nvPr/>
            </p:nvSpPr>
            <p:spPr bwMode="auto">
              <a:xfrm>
                <a:off x="5040" y="3072"/>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78" name="Text Box 63"/>
              <p:cNvSpPr txBox="1">
                <a:spLocks noChangeArrowheads="1"/>
              </p:cNvSpPr>
              <p:nvPr/>
            </p:nvSpPr>
            <p:spPr bwMode="auto">
              <a:xfrm>
                <a:off x="5450" y="3011"/>
                <a:ext cx="253"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IP</a:t>
                </a:r>
              </a:p>
            </p:txBody>
          </p:sp>
          <p:sp>
            <p:nvSpPr>
              <p:cNvPr id="79" name="Line 64"/>
              <p:cNvSpPr>
                <a:spLocks noChangeShapeType="1"/>
              </p:cNvSpPr>
              <p:nvPr/>
            </p:nvSpPr>
            <p:spPr bwMode="auto">
              <a:xfrm>
                <a:off x="4704" y="3456"/>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0" name="Rectangle 65"/>
              <p:cNvSpPr>
                <a:spLocks noChangeArrowheads="1"/>
              </p:cNvSpPr>
              <p:nvPr/>
            </p:nvSpPr>
            <p:spPr bwMode="auto">
              <a:xfrm>
                <a:off x="4944" y="3360"/>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81" name="Text Box 66"/>
              <p:cNvSpPr txBox="1">
                <a:spLocks noChangeArrowheads="1"/>
              </p:cNvSpPr>
              <p:nvPr/>
            </p:nvSpPr>
            <p:spPr bwMode="auto">
              <a:xfrm>
                <a:off x="5304" y="3347"/>
                <a:ext cx="292" cy="252"/>
              </a:xfrm>
              <a:prstGeom prst="rect">
                <a:avLst/>
              </a:prstGeom>
              <a:solidFill>
                <a:srgbClr val="FFFFFF"/>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CS</a:t>
                </a:r>
              </a:p>
            </p:txBody>
          </p:sp>
          <p:sp>
            <p:nvSpPr>
              <p:cNvPr id="82" name="Line 67"/>
              <p:cNvSpPr>
                <a:spLocks noChangeShapeType="1"/>
              </p:cNvSpPr>
              <p:nvPr/>
            </p:nvSpPr>
            <p:spPr bwMode="auto">
              <a:xfrm>
                <a:off x="4656" y="379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83" name="Rectangle 68"/>
              <p:cNvSpPr>
                <a:spLocks noChangeArrowheads="1"/>
              </p:cNvSpPr>
              <p:nvPr/>
            </p:nvSpPr>
            <p:spPr bwMode="auto">
              <a:xfrm>
                <a:off x="4896" y="3696"/>
                <a:ext cx="336" cy="192"/>
              </a:xfrm>
              <a:prstGeom prst="rect">
                <a:avLst/>
              </a:prstGeom>
              <a:solidFill>
                <a:srgbClr val="008000"/>
              </a:solidFill>
              <a:ln w="9525">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sp>
            <p:nvSpPr>
              <p:cNvPr id="84" name="Text Box 69"/>
              <p:cNvSpPr txBox="1">
                <a:spLocks noChangeArrowheads="1"/>
              </p:cNvSpPr>
              <p:nvPr/>
            </p:nvSpPr>
            <p:spPr bwMode="auto">
              <a:xfrm>
                <a:off x="5264" y="3664"/>
                <a:ext cx="201" cy="252"/>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mn-ea"/>
                    <a:ea typeface="+mn-ea"/>
                  </a:rPr>
                  <a:t>F</a:t>
                </a:r>
              </a:p>
            </p:txBody>
          </p:sp>
          <p:sp>
            <p:nvSpPr>
              <p:cNvPr id="85" name="Text Box 76"/>
              <p:cNvSpPr txBox="1">
                <a:spLocks noChangeArrowheads="1"/>
              </p:cNvSpPr>
              <p:nvPr/>
            </p:nvSpPr>
            <p:spPr bwMode="auto">
              <a:xfrm>
                <a:off x="4752" y="2880"/>
                <a:ext cx="336"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rgbClr val="0000FF"/>
                    </a:solidFill>
                    <a:latin typeface="+mn-ea"/>
                    <a:ea typeface="+mn-ea"/>
                  </a:rPr>
                  <a:t>④</a:t>
                </a:r>
              </a:p>
            </p:txBody>
          </p:sp>
        </p:grpSp>
        <p:sp>
          <p:nvSpPr>
            <p:cNvPr id="75" name="Text Box 105"/>
            <p:cNvSpPr txBox="1">
              <a:spLocks noChangeArrowheads="1"/>
            </p:cNvSpPr>
            <p:nvPr/>
          </p:nvSpPr>
          <p:spPr bwMode="auto">
            <a:xfrm>
              <a:off x="1824" y="3487"/>
              <a:ext cx="447" cy="252"/>
            </a:xfrm>
            <a:prstGeom prst="rect">
              <a:avLst/>
            </a:prstGeom>
            <a:solidFill>
              <a:srgbClr val="990099"/>
            </a:solid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bg1"/>
                  </a:solidFill>
                  <a:latin typeface="+mn-ea"/>
                  <a:ea typeface="+mn-ea"/>
                </a:rPr>
                <a:t>IRET</a:t>
              </a:r>
            </a:p>
          </p:txBody>
        </p:sp>
      </p:gr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59940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335088" y="1550988"/>
            <a:ext cx="4051300" cy="1628775"/>
            <a:chOff x="863" y="2721"/>
            <a:chExt cx="2552" cy="1026"/>
          </a:xfrm>
        </p:grpSpPr>
        <p:grpSp>
          <p:nvGrpSpPr>
            <p:cNvPr id="24598" name="Group 5"/>
            <p:cNvGrpSpPr>
              <a:grpSpLocks/>
            </p:cNvGrpSpPr>
            <p:nvPr/>
          </p:nvGrpSpPr>
          <p:grpSpPr bwMode="auto">
            <a:xfrm>
              <a:off x="863" y="2721"/>
              <a:ext cx="2552" cy="1023"/>
              <a:chOff x="863" y="2721"/>
              <a:chExt cx="2552" cy="1023"/>
            </a:xfrm>
          </p:grpSpPr>
          <p:sp>
            <p:nvSpPr>
              <p:cNvPr id="7" name="Text Box 6"/>
              <p:cNvSpPr txBox="1">
                <a:spLocks noChangeArrowheads="1"/>
              </p:cNvSpPr>
              <p:nvPr/>
            </p:nvSpPr>
            <p:spPr bwMode="auto">
              <a:xfrm>
                <a:off x="917" y="3024"/>
                <a:ext cx="661" cy="29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dirty="0">
                    <a:solidFill>
                      <a:schemeClr val="tx1"/>
                    </a:solidFill>
                    <a:latin typeface="+mn-ea"/>
                    <a:ea typeface="+mn-ea"/>
                  </a:rPr>
                  <a:t>XX:YY</a:t>
                </a:r>
              </a:p>
            </p:txBody>
          </p:sp>
          <p:sp>
            <p:nvSpPr>
              <p:cNvPr id="8" name="Rectangle 7"/>
              <p:cNvSpPr>
                <a:spLocks noChangeArrowheads="1"/>
              </p:cNvSpPr>
              <p:nvPr/>
            </p:nvSpPr>
            <p:spPr bwMode="auto">
              <a:xfrm>
                <a:off x="1632" y="3024"/>
                <a:ext cx="1008" cy="720"/>
              </a:xfrm>
              <a:prstGeom prst="rect">
                <a:avLst/>
              </a:prstGeom>
              <a:solidFill>
                <a:srgbClr val="800080"/>
              </a:solidFill>
              <a:ln w="9525">
                <a:solidFill>
                  <a:schemeClr val="bg1"/>
                </a:solidFill>
                <a:miter lim="800000"/>
                <a:headEnd/>
                <a:tailEnd/>
              </a:ln>
            </p:spPr>
            <p:txBody>
              <a:bodyPr vert="eaVert" wrap="none" anchor="ctr"/>
              <a:lstStyle/>
              <a:p>
                <a:pPr algn="ctr" fontAlgn="auto">
                  <a:spcAft>
                    <a:spcPts val="0"/>
                  </a:spcAft>
                  <a:defRPr/>
                </a:pPr>
                <a:r>
                  <a:rPr lang="zh-CN" altLang="en-US" sz="2400">
                    <a:solidFill>
                      <a:schemeClr val="bg1"/>
                    </a:solidFill>
                    <a:latin typeface="+mn-ea"/>
                    <a:ea typeface="+mn-ea"/>
                  </a:rPr>
                  <a:t>…</a:t>
                </a:r>
                <a:endParaRPr lang="en-US" altLang="zh-CN" sz="2400">
                  <a:solidFill>
                    <a:schemeClr val="bg1"/>
                  </a:solidFill>
                  <a:latin typeface="+mn-ea"/>
                  <a:ea typeface="+mn-ea"/>
                </a:endParaRPr>
              </a:p>
            </p:txBody>
          </p:sp>
          <p:sp>
            <p:nvSpPr>
              <p:cNvPr id="9" name="Text Box 8"/>
              <p:cNvSpPr txBox="1">
                <a:spLocks noChangeArrowheads="1"/>
              </p:cNvSpPr>
              <p:nvPr/>
            </p:nvSpPr>
            <p:spPr bwMode="auto">
              <a:xfrm>
                <a:off x="863" y="2721"/>
                <a:ext cx="2552"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用户编写的</a:t>
                </a:r>
                <a:r>
                  <a:rPr lang="en-US" altLang="zh-CN" dirty="0">
                    <a:solidFill>
                      <a:schemeClr val="tx1"/>
                    </a:solidFill>
                    <a:latin typeface="+mn-ea"/>
                    <a:ea typeface="+mn-ea"/>
                  </a:rPr>
                  <a:t>n</a:t>
                </a:r>
                <a:r>
                  <a:rPr lang="zh-CN" altLang="en-US" dirty="0">
                    <a:solidFill>
                      <a:schemeClr val="tx1"/>
                    </a:solidFill>
                    <a:latin typeface="+mn-ea"/>
                    <a:ea typeface="+mn-ea"/>
                  </a:rPr>
                  <a:t>型中断服务程序</a:t>
                </a:r>
                <a:endParaRPr lang="en-US" altLang="zh-CN" dirty="0">
                  <a:solidFill>
                    <a:schemeClr val="tx1"/>
                  </a:solidFill>
                  <a:latin typeface="+mn-ea"/>
                  <a:ea typeface="+mn-ea"/>
                </a:endParaRPr>
              </a:p>
            </p:txBody>
          </p:sp>
        </p:grpSp>
        <p:sp>
          <p:nvSpPr>
            <p:cNvPr id="6" name="Text Box 9"/>
            <p:cNvSpPr txBox="1">
              <a:spLocks noChangeArrowheads="1"/>
            </p:cNvSpPr>
            <p:nvPr/>
          </p:nvSpPr>
          <p:spPr bwMode="auto">
            <a:xfrm>
              <a:off x="1822" y="3456"/>
              <a:ext cx="514" cy="291"/>
            </a:xfrm>
            <a:prstGeom prst="rect">
              <a:avLst/>
            </a:prstGeom>
            <a:solidFill>
              <a:srgbClr val="99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bg1"/>
                  </a:solidFill>
                  <a:latin typeface="+mn-ea"/>
                  <a:ea typeface="+mn-ea"/>
                </a:rPr>
                <a:t>IRET</a:t>
              </a:r>
            </a:p>
          </p:txBody>
        </p:sp>
      </p:grpSp>
      <p:grpSp>
        <p:nvGrpSpPr>
          <p:cNvPr id="10" name="Group 12"/>
          <p:cNvGrpSpPr>
            <a:grpSpLocks/>
          </p:cNvGrpSpPr>
          <p:nvPr/>
        </p:nvGrpSpPr>
        <p:grpSpPr bwMode="auto">
          <a:xfrm>
            <a:off x="6026150" y="4022725"/>
            <a:ext cx="2762250" cy="1998663"/>
            <a:chOff x="1643" y="1285"/>
            <a:chExt cx="1740" cy="1259"/>
          </a:xfrm>
        </p:grpSpPr>
        <p:grpSp>
          <p:nvGrpSpPr>
            <p:cNvPr id="24586" name="Group 13"/>
            <p:cNvGrpSpPr>
              <a:grpSpLocks/>
            </p:cNvGrpSpPr>
            <p:nvPr/>
          </p:nvGrpSpPr>
          <p:grpSpPr bwMode="auto">
            <a:xfrm>
              <a:off x="1643" y="1285"/>
              <a:ext cx="1086" cy="1259"/>
              <a:chOff x="1643" y="1285"/>
              <a:chExt cx="1086" cy="1259"/>
            </a:xfrm>
          </p:grpSpPr>
          <p:sp>
            <p:nvSpPr>
              <p:cNvPr id="13" name="Line 14"/>
              <p:cNvSpPr>
                <a:spLocks noChangeShapeType="1"/>
              </p:cNvSpPr>
              <p:nvPr/>
            </p:nvSpPr>
            <p:spPr bwMode="auto">
              <a:xfrm>
                <a:off x="168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4" name="Line 15"/>
              <p:cNvSpPr>
                <a:spLocks noChangeShapeType="1"/>
              </p:cNvSpPr>
              <p:nvPr/>
            </p:nvSpPr>
            <p:spPr bwMode="auto">
              <a:xfrm>
                <a:off x="2640" y="1536"/>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5" name="Line 16"/>
              <p:cNvSpPr>
                <a:spLocks noChangeShapeType="1"/>
              </p:cNvSpPr>
              <p:nvPr/>
            </p:nvSpPr>
            <p:spPr bwMode="auto">
              <a:xfrm>
                <a:off x="1680" y="168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6" name="Line 17"/>
              <p:cNvSpPr>
                <a:spLocks noChangeShapeType="1"/>
              </p:cNvSpPr>
              <p:nvPr/>
            </p:nvSpPr>
            <p:spPr bwMode="auto">
              <a:xfrm>
                <a:off x="1680" y="196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7" name="Line 18"/>
              <p:cNvSpPr>
                <a:spLocks noChangeShapeType="1"/>
              </p:cNvSpPr>
              <p:nvPr/>
            </p:nvSpPr>
            <p:spPr bwMode="auto">
              <a:xfrm>
                <a:off x="1680" y="230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18" name="Text Box 19"/>
              <p:cNvSpPr txBox="1">
                <a:spLocks noChangeArrowheads="1"/>
              </p:cNvSpPr>
              <p:nvPr/>
            </p:nvSpPr>
            <p:spPr bwMode="auto">
              <a:xfrm>
                <a:off x="1980" y="1699"/>
                <a:ext cx="347"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dirty="0">
                    <a:solidFill>
                      <a:schemeClr val="tx1"/>
                    </a:solidFill>
                    <a:latin typeface="+mn-ea"/>
                    <a:ea typeface="+mn-ea"/>
                  </a:rPr>
                  <a:t>YY</a:t>
                </a:r>
              </a:p>
            </p:txBody>
          </p:sp>
          <p:sp>
            <p:nvSpPr>
              <p:cNvPr id="19" name="Text Box 20"/>
              <p:cNvSpPr txBox="1">
                <a:spLocks noChangeArrowheads="1"/>
              </p:cNvSpPr>
              <p:nvPr/>
            </p:nvSpPr>
            <p:spPr bwMode="auto">
              <a:xfrm>
                <a:off x="1968" y="2035"/>
                <a:ext cx="371"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tx1"/>
                    </a:solidFill>
                    <a:latin typeface="+mn-ea"/>
                    <a:ea typeface="+mn-ea"/>
                  </a:rPr>
                  <a:t>XX</a:t>
                </a:r>
              </a:p>
            </p:txBody>
          </p:sp>
          <p:sp>
            <p:nvSpPr>
              <p:cNvPr id="20" name="Text Box 21"/>
              <p:cNvSpPr txBox="1">
                <a:spLocks noChangeArrowheads="1"/>
              </p:cNvSpPr>
              <p:nvPr/>
            </p:nvSpPr>
            <p:spPr bwMode="auto">
              <a:xfrm>
                <a:off x="1643" y="1285"/>
                <a:ext cx="1086"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rgbClr val="CC0000"/>
                    </a:solidFill>
                    <a:latin typeface="+mn-ea"/>
                    <a:ea typeface="+mn-ea"/>
                  </a:rPr>
                  <a:t>中断向量表</a:t>
                </a:r>
                <a:endParaRPr lang="en-US" altLang="zh-CN" dirty="0">
                  <a:solidFill>
                    <a:srgbClr val="CC0000"/>
                  </a:solidFill>
                  <a:latin typeface="+mn-ea"/>
                  <a:ea typeface="+mn-ea"/>
                </a:endParaRPr>
              </a:p>
            </p:txBody>
          </p:sp>
          <p:sp>
            <p:nvSpPr>
              <p:cNvPr id="21" name="Line 22"/>
              <p:cNvSpPr>
                <a:spLocks noChangeShapeType="1"/>
              </p:cNvSpPr>
              <p:nvPr/>
            </p:nvSpPr>
            <p:spPr bwMode="auto">
              <a:xfrm>
                <a:off x="2496" y="182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2" name="Line 23"/>
              <p:cNvSpPr>
                <a:spLocks noChangeShapeType="1"/>
              </p:cNvSpPr>
              <p:nvPr/>
            </p:nvSpPr>
            <p:spPr bwMode="auto">
              <a:xfrm>
                <a:off x="249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
          <p:nvSpPr>
            <p:cNvPr id="12" name="Text Box 24"/>
            <p:cNvSpPr txBox="1">
              <a:spLocks noChangeArrowheads="1"/>
            </p:cNvSpPr>
            <p:nvPr/>
          </p:nvSpPr>
          <p:spPr bwMode="auto">
            <a:xfrm>
              <a:off x="2759" y="1632"/>
              <a:ext cx="624" cy="291"/>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4 × </a:t>
              </a:r>
              <a:r>
                <a:rPr lang="en-US" altLang="zh-CN" dirty="0">
                  <a:solidFill>
                    <a:schemeClr val="tx1"/>
                  </a:solidFill>
                  <a:latin typeface="+mn-ea"/>
                  <a:ea typeface="+mn-ea"/>
                </a:rPr>
                <a:t>n</a:t>
              </a:r>
            </a:p>
          </p:txBody>
        </p:sp>
      </p:grpSp>
      <p:grpSp>
        <p:nvGrpSpPr>
          <p:cNvPr id="23" name="Group 28"/>
          <p:cNvGrpSpPr>
            <a:grpSpLocks/>
          </p:cNvGrpSpPr>
          <p:nvPr/>
        </p:nvGrpSpPr>
        <p:grpSpPr bwMode="auto">
          <a:xfrm>
            <a:off x="1908175" y="2509838"/>
            <a:ext cx="4176713" cy="2889250"/>
            <a:chOff x="1202" y="1434"/>
            <a:chExt cx="2631" cy="1820"/>
          </a:xfrm>
        </p:grpSpPr>
        <p:grpSp>
          <p:nvGrpSpPr>
            <p:cNvPr id="24582" name="Group 25"/>
            <p:cNvGrpSpPr>
              <a:grpSpLocks/>
            </p:cNvGrpSpPr>
            <p:nvPr/>
          </p:nvGrpSpPr>
          <p:grpSpPr bwMode="auto">
            <a:xfrm>
              <a:off x="1202" y="1434"/>
              <a:ext cx="2631" cy="1542"/>
              <a:chOff x="1202" y="1434"/>
              <a:chExt cx="2631" cy="1542"/>
            </a:xfrm>
          </p:grpSpPr>
          <p:sp>
            <p:nvSpPr>
              <p:cNvPr id="26" name="Line 10"/>
              <p:cNvSpPr>
                <a:spLocks noChangeShapeType="1"/>
              </p:cNvSpPr>
              <p:nvPr/>
            </p:nvSpPr>
            <p:spPr bwMode="auto">
              <a:xfrm>
                <a:off x="1202" y="1434"/>
                <a:ext cx="0" cy="154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7" name="Line 11"/>
              <p:cNvSpPr>
                <a:spLocks noChangeShapeType="1"/>
              </p:cNvSpPr>
              <p:nvPr/>
            </p:nvSpPr>
            <p:spPr bwMode="auto">
              <a:xfrm>
                <a:off x="1202" y="2976"/>
                <a:ext cx="263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
          <p:nvSpPr>
            <p:cNvPr id="25" name="Text Box 27"/>
            <p:cNvSpPr txBox="1">
              <a:spLocks noChangeArrowheads="1"/>
            </p:cNvSpPr>
            <p:nvPr/>
          </p:nvSpPr>
          <p:spPr bwMode="auto">
            <a:xfrm>
              <a:off x="1270" y="2614"/>
              <a:ext cx="60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6000" dirty="0">
                  <a:solidFill>
                    <a:srgbClr val="CC0000"/>
                  </a:solidFill>
                  <a:latin typeface="+mn-ea"/>
                  <a:ea typeface="+mn-ea"/>
                </a:rPr>
                <a:t>？</a:t>
              </a:r>
            </a:p>
          </p:txBody>
        </p:sp>
      </p:grpSp>
      <p:sp>
        <p:nvSpPr>
          <p:cNvPr id="28" name="Text Box 77"/>
          <p:cNvSpPr txBox="1">
            <a:spLocks noChangeArrowheads="1"/>
          </p:cNvSpPr>
          <p:nvPr/>
        </p:nvSpPr>
        <p:spPr bwMode="auto">
          <a:xfrm>
            <a:off x="468313" y="590550"/>
            <a:ext cx="7824787" cy="523875"/>
          </a:xfrm>
          <a:prstGeom prst="rect">
            <a:avLst/>
          </a:prstGeom>
          <a:noFill/>
          <a:ln w="9525">
            <a:noFill/>
            <a:miter lim="800000"/>
            <a:headEnd/>
            <a:tailEnd/>
          </a:ln>
          <a:effectLst/>
        </p:spPr>
        <p:txBody>
          <a:bodyPr>
            <a:spAutoFit/>
          </a:bodyPr>
          <a:lstStyle/>
          <a:p>
            <a:pPr fontAlgn="auto">
              <a:spcAft>
                <a:spcPts val="0"/>
              </a:spcAft>
              <a:defRPr/>
            </a:pPr>
            <a:r>
              <a:rPr lang="zh-CN" altLang="en-US" sz="2800" dirty="0">
                <a:solidFill>
                  <a:srgbClr val="CC0000"/>
                </a:solidFill>
                <a:effectLst>
                  <a:outerShdw blurRad="38100" dist="38100" dir="2700000" algn="tl">
                    <a:srgbClr val="C0C0C0"/>
                  </a:outerShdw>
                </a:effectLst>
                <a:latin typeface="+mn-ea"/>
                <a:ea typeface="+mn-ea"/>
                <a:sym typeface="Monotype Sorts" pitchFamily="2" charset="2"/>
              </a:rPr>
              <a:t>问题：用户如何向中断向量表中写入中断向量？</a:t>
            </a:r>
          </a:p>
        </p:txBody>
      </p:sp>
    </p:spTree>
    <p:extLst>
      <p:ext uri="{BB962C8B-B14F-4D97-AF65-F5344CB8AC3E}">
        <p14:creationId xmlns:p14="http://schemas.microsoft.com/office/powerpoint/2010/main" val="114071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solidFill>
                  <a:srgbClr val="C00000"/>
                </a:solidFill>
              </a:rPr>
              <a:t>方法二：</a:t>
            </a:r>
            <a:r>
              <a:rPr lang="en-US" altLang="zh-CN" dirty="0" smtClean="0">
                <a:solidFill>
                  <a:srgbClr val="C00000"/>
                </a:solidFill>
              </a:rPr>
              <a:t>DOS</a:t>
            </a:r>
            <a:r>
              <a:rPr lang="zh-CN" altLang="en-US" dirty="0" smtClean="0">
                <a:solidFill>
                  <a:srgbClr val="C00000"/>
                </a:solidFill>
              </a:rPr>
              <a:t>系统功能调用</a:t>
            </a:r>
            <a:endParaRPr lang="zh-CN" altLang="en-US" dirty="0">
              <a:solidFill>
                <a:srgbClr val="C00000"/>
              </a:solidFill>
            </a:endParaRPr>
          </a:p>
        </p:txBody>
      </p:sp>
      <p:sp>
        <p:nvSpPr>
          <p:cNvPr id="4" name="Text Box 3"/>
          <p:cNvSpPr txBox="1">
            <a:spLocks noChangeArrowheads="1"/>
          </p:cNvSpPr>
          <p:nvPr/>
        </p:nvSpPr>
        <p:spPr bwMode="auto">
          <a:xfrm>
            <a:off x="840258" y="1905000"/>
            <a:ext cx="7836198" cy="1570038"/>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rgbClr val="990099"/>
                </a:solidFill>
                <a:latin typeface="+mn-ea"/>
                <a:ea typeface="+mn-ea"/>
              </a:rPr>
              <a:t>[ </a:t>
            </a:r>
            <a:r>
              <a:rPr lang="en-US" altLang="zh-CN" dirty="0">
                <a:solidFill>
                  <a:srgbClr val="990099"/>
                </a:solidFill>
                <a:latin typeface="+mn-ea"/>
                <a:ea typeface="+mn-ea"/>
              </a:rPr>
              <a:t>INT 21H </a:t>
            </a:r>
            <a:r>
              <a:rPr lang="zh-CN" altLang="en-US" dirty="0">
                <a:solidFill>
                  <a:srgbClr val="990099"/>
                </a:solidFill>
                <a:latin typeface="+mn-ea"/>
                <a:ea typeface="+mn-ea"/>
              </a:rPr>
              <a:t>的35</a:t>
            </a:r>
            <a:r>
              <a:rPr lang="en-US" altLang="zh-CN" dirty="0">
                <a:solidFill>
                  <a:srgbClr val="990099"/>
                </a:solidFill>
                <a:latin typeface="+mn-ea"/>
                <a:ea typeface="+mn-ea"/>
              </a:rPr>
              <a:t>H</a:t>
            </a:r>
            <a:r>
              <a:rPr lang="zh-CN" altLang="en-US" dirty="0">
                <a:solidFill>
                  <a:srgbClr val="990099"/>
                </a:solidFill>
                <a:latin typeface="+mn-ea"/>
                <a:ea typeface="+mn-ea"/>
              </a:rPr>
              <a:t>子功能 ]</a:t>
            </a:r>
          </a:p>
          <a:p>
            <a:pPr eaLnBrk="1" fontAlgn="auto" hangingPunct="1">
              <a:spcAft>
                <a:spcPts val="0"/>
              </a:spcAft>
              <a:defRPr/>
            </a:pPr>
            <a:r>
              <a:rPr lang="zh-CN" altLang="en-US" dirty="0">
                <a:solidFill>
                  <a:schemeClr val="tx1"/>
                </a:solidFill>
                <a:latin typeface="+mn-ea"/>
                <a:ea typeface="+mn-ea"/>
              </a:rPr>
              <a:t>功能：读出</a:t>
            </a:r>
            <a:r>
              <a:rPr lang="en-US" altLang="zh-CN" dirty="0">
                <a:solidFill>
                  <a:schemeClr val="tx1"/>
                </a:solidFill>
                <a:latin typeface="+mn-ea"/>
                <a:ea typeface="+mn-ea"/>
              </a:rPr>
              <a:t>n</a:t>
            </a:r>
            <a:r>
              <a:rPr lang="zh-CN" altLang="en-US" dirty="0">
                <a:solidFill>
                  <a:schemeClr val="tx1"/>
                </a:solidFill>
                <a:latin typeface="+mn-ea"/>
                <a:ea typeface="+mn-ea"/>
              </a:rPr>
              <a:t>型中断向量</a:t>
            </a:r>
          </a:p>
          <a:p>
            <a:pPr eaLnBrk="1" fontAlgn="auto" hangingPunct="1">
              <a:spcAft>
                <a:spcPts val="0"/>
              </a:spcAft>
              <a:defRPr/>
            </a:pPr>
            <a:r>
              <a:rPr lang="zh-CN" altLang="en-US" dirty="0">
                <a:solidFill>
                  <a:schemeClr val="tx1"/>
                </a:solidFill>
                <a:latin typeface="+mn-ea"/>
                <a:ea typeface="+mn-ea"/>
              </a:rPr>
              <a:t>入口：</a:t>
            </a:r>
            <a:r>
              <a:rPr lang="en-US" altLang="zh-CN" dirty="0">
                <a:solidFill>
                  <a:schemeClr val="tx1"/>
                </a:solidFill>
                <a:latin typeface="+mn-ea"/>
                <a:ea typeface="+mn-ea"/>
              </a:rPr>
              <a:t>AL=</a:t>
            </a:r>
            <a:r>
              <a:rPr lang="zh-CN" altLang="en-US" dirty="0">
                <a:solidFill>
                  <a:schemeClr val="tx1"/>
                </a:solidFill>
                <a:latin typeface="+mn-ea"/>
                <a:ea typeface="+mn-ea"/>
              </a:rPr>
              <a:t>中断类型码</a:t>
            </a:r>
          </a:p>
          <a:p>
            <a:pPr eaLnBrk="1" fontAlgn="auto" hangingPunct="1">
              <a:spcAft>
                <a:spcPts val="0"/>
              </a:spcAft>
              <a:defRPr/>
            </a:pPr>
            <a:r>
              <a:rPr lang="zh-CN" altLang="en-US" dirty="0">
                <a:solidFill>
                  <a:schemeClr val="tx1"/>
                </a:solidFill>
                <a:latin typeface="+mn-ea"/>
                <a:ea typeface="+mn-ea"/>
              </a:rPr>
              <a:t>出口：</a:t>
            </a:r>
            <a:r>
              <a:rPr lang="en-US" altLang="zh-CN" dirty="0">
                <a:solidFill>
                  <a:schemeClr val="tx1"/>
                </a:solidFill>
                <a:latin typeface="+mn-ea"/>
                <a:ea typeface="+mn-ea"/>
              </a:rPr>
              <a:t>ES:BX=n</a:t>
            </a:r>
            <a:r>
              <a:rPr lang="zh-CN" altLang="en-US" dirty="0">
                <a:solidFill>
                  <a:schemeClr val="tx1"/>
                </a:solidFill>
                <a:latin typeface="+mn-ea"/>
                <a:ea typeface="+mn-ea"/>
              </a:rPr>
              <a:t>型中断向量</a:t>
            </a:r>
          </a:p>
        </p:txBody>
      </p:sp>
      <p:sp>
        <p:nvSpPr>
          <p:cNvPr id="5" name="Text Box 4"/>
          <p:cNvSpPr txBox="1">
            <a:spLocks noChangeArrowheads="1"/>
          </p:cNvSpPr>
          <p:nvPr/>
        </p:nvSpPr>
        <p:spPr bwMode="auto">
          <a:xfrm>
            <a:off x="840258" y="3917950"/>
            <a:ext cx="7836198" cy="2308225"/>
          </a:xfrm>
          <a:prstGeom prst="rect">
            <a:avLst/>
          </a:prstGeom>
          <a:ln/>
          <a:extLst/>
        </p:spPr>
        <p:style>
          <a:lnRef idx="2">
            <a:schemeClr val="accent3"/>
          </a:lnRef>
          <a:fillRef idx="1">
            <a:schemeClr val="lt1"/>
          </a:fillRef>
          <a:effectRef idx="0">
            <a:schemeClr val="accent3"/>
          </a:effectRef>
          <a:fontRef idx="minor">
            <a:schemeClr val="dk1"/>
          </a:fontRef>
        </p:style>
        <p:txBody>
          <a:bodyPr wrap="squar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rgbClr val="990099"/>
                </a:solidFill>
                <a:latin typeface="+mn-ea"/>
                <a:ea typeface="+mn-ea"/>
              </a:rPr>
              <a:t>[ </a:t>
            </a:r>
            <a:r>
              <a:rPr lang="en-US" altLang="zh-CN" dirty="0">
                <a:solidFill>
                  <a:srgbClr val="990099"/>
                </a:solidFill>
                <a:latin typeface="+mn-ea"/>
                <a:ea typeface="+mn-ea"/>
              </a:rPr>
              <a:t>INT 21H </a:t>
            </a:r>
            <a:r>
              <a:rPr lang="zh-CN" altLang="en-US" dirty="0">
                <a:solidFill>
                  <a:srgbClr val="990099"/>
                </a:solidFill>
                <a:latin typeface="+mn-ea"/>
                <a:ea typeface="+mn-ea"/>
              </a:rPr>
              <a:t>的25</a:t>
            </a:r>
            <a:r>
              <a:rPr lang="en-US" altLang="zh-CN" dirty="0">
                <a:solidFill>
                  <a:srgbClr val="990099"/>
                </a:solidFill>
                <a:latin typeface="+mn-ea"/>
                <a:ea typeface="+mn-ea"/>
              </a:rPr>
              <a:t>H</a:t>
            </a:r>
            <a:r>
              <a:rPr lang="zh-CN" altLang="en-US" dirty="0">
                <a:solidFill>
                  <a:srgbClr val="990099"/>
                </a:solidFill>
                <a:latin typeface="+mn-ea"/>
                <a:ea typeface="+mn-ea"/>
              </a:rPr>
              <a:t>子功能 ]</a:t>
            </a:r>
          </a:p>
          <a:p>
            <a:pPr eaLnBrk="1" fontAlgn="auto" hangingPunct="1">
              <a:spcAft>
                <a:spcPts val="0"/>
              </a:spcAft>
              <a:defRPr/>
            </a:pPr>
            <a:r>
              <a:rPr lang="zh-CN" altLang="en-US" dirty="0">
                <a:solidFill>
                  <a:schemeClr val="tx1"/>
                </a:solidFill>
                <a:latin typeface="+mn-ea"/>
                <a:ea typeface="+mn-ea"/>
              </a:rPr>
              <a:t>功能：写入</a:t>
            </a:r>
            <a:r>
              <a:rPr lang="en-US" altLang="zh-CN" dirty="0">
                <a:solidFill>
                  <a:schemeClr val="tx1"/>
                </a:solidFill>
                <a:latin typeface="+mn-ea"/>
                <a:ea typeface="+mn-ea"/>
              </a:rPr>
              <a:t>n</a:t>
            </a:r>
            <a:r>
              <a:rPr lang="zh-CN" altLang="en-US" dirty="0">
                <a:solidFill>
                  <a:schemeClr val="tx1"/>
                </a:solidFill>
                <a:latin typeface="+mn-ea"/>
                <a:ea typeface="+mn-ea"/>
              </a:rPr>
              <a:t>型中断向量</a:t>
            </a:r>
          </a:p>
          <a:p>
            <a:pPr eaLnBrk="1" fontAlgn="auto" hangingPunct="1">
              <a:spcAft>
                <a:spcPts val="0"/>
              </a:spcAft>
              <a:defRPr/>
            </a:pPr>
            <a:r>
              <a:rPr lang="zh-CN" altLang="en-US" dirty="0">
                <a:solidFill>
                  <a:schemeClr val="tx1"/>
                </a:solidFill>
                <a:latin typeface="+mn-ea"/>
                <a:ea typeface="+mn-ea"/>
              </a:rPr>
              <a:t>入口：</a:t>
            </a:r>
            <a:r>
              <a:rPr lang="en-US" altLang="zh-CN" dirty="0">
                <a:solidFill>
                  <a:schemeClr val="tx1"/>
                </a:solidFill>
                <a:latin typeface="+mn-ea"/>
                <a:ea typeface="+mn-ea"/>
              </a:rPr>
              <a:t>DS=</a:t>
            </a:r>
            <a:r>
              <a:rPr lang="zh-CN" altLang="en-US" dirty="0">
                <a:solidFill>
                  <a:schemeClr val="tx1"/>
                </a:solidFill>
                <a:latin typeface="+mn-ea"/>
                <a:ea typeface="+mn-ea"/>
              </a:rPr>
              <a:t>中断服务程序所在代码段的段基址</a:t>
            </a:r>
          </a:p>
          <a:p>
            <a:pPr eaLnBrk="1" fontAlgn="auto" hangingPunct="1">
              <a:spcAft>
                <a:spcPts val="0"/>
              </a:spcAft>
              <a:defRPr/>
            </a:pPr>
            <a:r>
              <a:rPr lang="en-US" altLang="zh-CN" dirty="0">
                <a:solidFill>
                  <a:schemeClr val="tx1"/>
                </a:solidFill>
                <a:latin typeface="+mn-ea"/>
                <a:ea typeface="+mn-ea"/>
              </a:rPr>
              <a:t>            DX=</a:t>
            </a:r>
            <a:r>
              <a:rPr lang="zh-CN" altLang="en-US" dirty="0">
                <a:solidFill>
                  <a:schemeClr val="tx1"/>
                </a:solidFill>
                <a:latin typeface="+mn-ea"/>
                <a:ea typeface="+mn-ea"/>
              </a:rPr>
              <a:t>中断服务程序入口的偏移地址</a:t>
            </a:r>
          </a:p>
          <a:p>
            <a:pPr eaLnBrk="1" fontAlgn="auto" hangingPunct="1">
              <a:spcAft>
                <a:spcPts val="0"/>
              </a:spcAft>
              <a:defRPr/>
            </a:pPr>
            <a:r>
              <a:rPr lang="zh-CN" altLang="en-US" dirty="0">
                <a:solidFill>
                  <a:schemeClr val="tx1"/>
                </a:solidFill>
                <a:latin typeface="+mn-ea"/>
                <a:ea typeface="+mn-ea"/>
              </a:rPr>
              <a:t>            </a:t>
            </a:r>
            <a:r>
              <a:rPr lang="en-US" altLang="zh-CN" dirty="0">
                <a:solidFill>
                  <a:schemeClr val="tx1"/>
                </a:solidFill>
                <a:latin typeface="+mn-ea"/>
                <a:ea typeface="+mn-ea"/>
              </a:rPr>
              <a:t>AL=</a:t>
            </a:r>
            <a:r>
              <a:rPr lang="zh-CN" altLang="en-US" dirty="0">
                <a:solidFill>
                  <a:schemeClr val="tx1"/>
                </a:solidFill>
                <a:latin typeface="+mn-ea"/>
                <a:ea typeface="+mn-ea"/>
              </a:rPr>
              <a:t>中断类型码</a:t>
            </a:r>
          </a:p>
          <a:p>
            <a:pPr eaLnBrk="1" fontAlgn="auto" hangingPunct="1">
              <a:spcAft>
                <a:spcPts val="0"/>
              </a:spcAft>
              <a:defRPr/>
            </a:pPr>
            <a:r>
              <a:rPr lang="zh-CN" altLang="en-US" dirty="0">
                <a:solidFill>
                  <a:schemeClr val="tx1"/>
                </a:solidFill>
                <a:latin typeface="+mn-ea"/>
                <a:ea typeface="+mn-ea"/>
              </a:rPr>
              <a:t>出口：无 </a:t>
            </a:r>
          </a:p>
        </p:txBody>
      </p:sp>
    </p:spTree>
    <p:extLst>
      <p:ext uri="{BB962C8B-B14F-4D97-AF65-F5344CB8AC3E}">
        <p14:creationId xmlns:p14="http://schemas.microsoft.com/office/powerpoint/2010/main" val="4195340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68313" y="692150"/>
            <a:ext cx="8567737" cy="830263"/>
          </a:xfrm>
          <a:prstGeom prst="rect">
            <a:avLst/>
          </a:prstGeom>
          <a:ln/>
          <a:extLst/>
        </p:spPr>
        <p:style>
          <a:lnRef idx="2">
            <a:schemeClr val="accent3"/>
          </a:lnRef>
          <a:fillRef idx="1">
            <a:schemeClr val="lt1"/>
          </a:fillRef>
          <a:effectRef idx="0">
            <a:schemeClr val="accent3"/>
          </a:effectRef>
          <a:fontRef idx="minor">
            <a:schemeClr val="dk1"/>
          </a:fontRef>
        </p:style>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a:solidFill>
                  <a:schemeClr val="tx1"/>
                </a:solidFill>
                <a:latin typeface="+mn-ea"/>
                <a:ea typeface="+mn-ea"/>
              </a:rPr>
              <a:t>例：把用户程序中以“</a:t>
            </a:r>
            <a:r>
              <a:rPr lang="en-US" altLang="zh-CN">
                <a:solidFill>
                  <a:schemeClr val="tx1"/>
                </a:solidFill>
                <a:latin typeface="+mn-ea"/>
                <a:ea typeface="+mn-ea"/>
              </a:rPr>
              <a:t>TIMER”</a:t>
            </a:r>
            <a:r>
              <a:rPr lang="zh-CN" altLang="en-US">
                <a:solidFill>
                  <a:schemeClr val="tx1"/>
                </a:solidFill>
                <a:latin typeface="+mn-ea"/>
                <a:ea typeface="+mn-ea"/>
              </a:rPr>
              <a:t>命名的中断服务子程序</a:t>
            </a:r>
          </a:p>
          <a:p>
            <a:pPr eaLnBrk="1" fontAlgn="auto" hangingPunct="1">
              <a:spcAft>
                <a:spcPts val="0"/>
              </a:spcAft>
              <a:defRPr/>
            </a:pPr>
            <a:r>
              <a:rPr lang="zh-CN" altLang="en-US">
                <a:solidFill>
                  <a:schemeClr val="tx1"/>
                </a:solidFill>
                <a:latin typeface="+mn-ea"/>
                <a:ea typeface="+mn-ea"/>
              </a:rPr>
              <a:t>的入口地址</a:t>
            </a:r>
            <a:r>
              <a:rPr lang="en-US" altLang="zh-CN">
                <a:solidFill>
                  <a:schemeClr val="tx1"/>
                </a:solidFill>
                <a:latin typeface="+mn-ea"/>
                <a:ea typeface="+mn-ea"/>
              </a:rPr>
              <a:t> </a:t>
            </a:r>
            <a:r>
              <a:rPr lang="zh-CN" altLang="en-US">
                <a:solidFill>
                  <a:schemeClr val="tx1"/>
                </a:solidFill>
                <a:latin typeface="+mn-ea"/>
                <a:ea typeface="+mn-ea"/>
              </a:rPr>
              <a:t>→4 ×1</a:t>
            </a:r>
            <a:r>
              <a:rPr lang="en-US" altLang="zh-CN">
                <a:solidFill>
                  <a:schemeClr val="tx1"/>
                </a:solidFill>
                <a:latin typeface="+mn-ea"/>
                <a:ea typeface="+mn-ea"/>
              </a:rPr>
              <a:t>CH </a:t>
            </a:r>
            <a:r>
              <a:rPr lang="zh-CN" altLang="en-US">
                <a:solidFill>
                  <a:schemeClr val="tx1"/>
                </a:solidFill>
                <a:latin typeface="+mn-ea"/>
                <a:ea typeface="+mn-ea"/>
              </a:rPr>
              <a:t>～</a:t>
            </a:r>
            <a:r>
              <a:rPr lang="en-US" altLang="zh-CN">
                <a:solidFill>
                  <a:schemeClr val="tx1"/>
                </a:solidFill>
                <a:latin typeface="+mn-ea"/>
                <a:ea typeface="+mn-ea"/>
              </a:rPr>
              <a:t> </a:t>
            </a:r>
            <a:r>
              <a:rPr lang="zh-CN" altLang="en-US">
                <a:solidFill>
                  <a:schemeClr val="tx1"/>
                </a:solidFill>
                <a:latin typeface="+mn-ea"/>
                <a:ea typeface="+mn-ea"/>
              </a:rPr>
              <a:t>4 ×1</a:t>
            </a:r>
            <a:r>
              <a:rPr lang="en-US" altLang="zh-CN">
                <a:solidFill>
                  <a:schemeClr val="tx1"/>
                </a:solidFill>
                <a:latin typeface="+mn-ea"/>
                <a:ea typeface="+mn-ea"/>
              </a:rPr>
              <a:t>CH+3</a:t>
            </a:r>
            <a:r>
              <a:rPr lang="zh-CN" altLang="en-US">
                <a:solidFill>
                  <a:schemeClr val="tx1"/>
                </a:solidFill>
                <a:latin typeface="+mn-ea"/>
                <a:ea typeface="+mn-ea"/>
              </a:rPr>
              <a:t>单元</a:t>
            </a:r>
          </a:p>
        </p:txBody>
      </p:sp>
      <p:grpSp>
        <p:nvGrpSpPr>
          <p:cNvPr id="2" name="Group 11"/>
          <p:cNvGrpSpPr>
            <a:grpSpLocks/>
          </p:cNvGrpSpPr>
          <p:nvPr/>
        </p:nvGrpSpPr>
        <p:grpSpPr bwMode="auto">
          <a:xfrm>
            <a:off x="533400" y="2049463"/>
            <a:ext cx="7554913" cy="3408363"/>
            <a:chOff x="336" y="1457"/>
            <a:chExt cx="4759" cy="2147"/>
          </a:xfrm>
        </p:grpSpPr>
        <p:sp>
          <p:nvSpPr>
            <p:cNvPr id="26630" name="Text Box 4"/>
            <p:cNvSpPr txBox="1">
              <a:spLocks noChangeArrowheads="1"/>
            </p:cNvSpPr>
            <p:nvPr/>
          </p:nvSpPr>
          <p:spPr bwMode="auto">
            <a:xfrm>
              <a:off x="336" y="1457"/>
              <a:ext cx="3606" cy="989"/>
            </a:xfrm>
            <a:prstGeom prst="rect">
              <a:avLst/>
            </a:prstGeom>
            <a:ln>
              <a:noFill/>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dirty="0" smtClean="0">
                  <a:solidFill>
                    <a:srgbClr val="0033CC"/>
                  </a:solidFill>
                  <a:latin typeface="+mn-ea"/>
                  <a:ea typeface="+mn-ea"/>
                </a:rPr>
                <a:t>          PUSH    </a:t>
              </a:r>
              <a:r>
                <a:rPr lang="en-US" altLang="zh-CN" dirty="0">
                  <a:solidFill>
                    <a:srgbClr val="0033CC"/>
                  </a:solidFill>
                  <a:latin typeface="+mn-ea"/>
                  <a:ea typeface="+mn-ea"/>
                </a:rPr>
                <a:t>DS</a:t>
              </a:r>
            </a:p>
            <a:p>
              <a:pPr eaLnBrk="1" fontAlgn="auto" hangingPunct="1">
                <a:spcAft>
                  <a:spcPts val="0"/>
                </a:spcAft>
                <a:defRPr/>
              </a:pPr>
              <a:r>
                <a:rPr lang="en-US" altLang="zh-CN" dirty="0">
                  <a:solidFill>
                    <a:srgbClr val="0033CC"/>
                  </a:solidFill>
                  <a:latin typeface="+mn-ea"/>
                  <a:ea typeface="+mn-ea"/>
                </a:rPr>
                <a:t>          MOV     AX , </a:t>
              </a:r>
              <a:r>
                <a:rPr lang="en-US" altLang="zh-CN" dirty="0" smtClean="0">
                  <a:solidFill>
                    <a:srgbClr val="0033CC"/>
                  </a:solidFill>
                  <a:latin typeface="+mn-ea"/>
                  <a:ea typeface="+mn-ea"/>
                </a:rPr>
                <a:t>SEG TIMER/CODE/CS</a:t>
              </a:r>
              <a:r>
                <a:rPr lang="en-US" altLang="zh-CN" dirty="0">
                  <a:solidFill>
                    <a:srgbClr val="0033CC"/>
                  </a:solidFill>
                  <a:latin typeface="+mn-ea"/>
                  <a:ea typeface="+mn-ea"/>
                </a:rPr>
                <a:t>	</a:t>
              </a:r>
            </a:p>
            <a:p>
              <a:pPr eaLnBrk="1" fontAlgn="auto" hangingPunct="1">
                <a:spcAft>
                  <a:spcPts val="0"/>
                </a:spcAft>
                <a:defRPr/>
              </a:pPr>
              <a:r>
                <a:rPr lang="en-US" altLang="zh-CN" dirty="0">
                  <a:solidFill>
                    <a:srgbClr val="0033CC"/>
                  </a:solidFill>
                  <a:latin typeface="+mn-ea"/>
                  <a:ea typeface="+mn-ea"/>
                </a:rPr>
                <a:t>          MOV     DS,AX</a:t>
              </a:r>
            </a:p>
            <a:p>
              <a:pPr eaLnBrk="1" fontAlgn="auto" hangingPunct="1">
                <a:spcAft>
                  <a:spcPts val="0"/>
                </a:spcAft>
                <a:defRPr/>
              </a:pPr>
              <a:r>
                <a:rPr lang="en-US" altLang="zh-CN" dirty="0">
                  <a:solidFill>
                    <a:srgbClr val="0033CC"/>
                  </a:solidFill>
                  <a:latin typeface="+mn-ea"/>
                  <a:ea typeface="+mn-ea"/>
                </a:rPr>
                <a:t>          MOV     DX , OFFSET TIMER</a:t>
              </a:r>
            </a:p>
          </p:txBody>
        </p:sp>
        <p:sp>
          <p:nvSpPr>
            <p:cNvPr id="26631" name="Text Box 5"/>
            <p:cNvSpPr txBox="1">
              <a:spLocks noChangeArrowheads="1"/>
            </p:cNvSpPr>
            <p:nvPr/>
          </p:nvSpPr>
          <p:spPr bwMode="auto">
            <a:xfrm>
              <a:off x="839" y="2429"/>
              <a:ext cx="1542" cy="1175"/>
            </a:xfrm>
            <a:prstGeom prst="rect">
              <a:avLst/>
            </a:prstGeom>
            <a:ln>
              <a:noFill/>
            </a:ln>
            <a:extLst/>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en-US" altLang="zh-CN" dirty="0">
                  <a:solidFill>
                    <a:srgbClr val="0033CC"/>
                  </a:solidFill>
                  <a:latin typeface="+mn-ea"/>
                  <a:ea typeface="+mn-ea"/>
                </a:rPr>
                <a:t>MOV   AH , 25H</a:t>
              </a:r>
            </a:p>
            <a:p>
              <a:pPr eaLnBrk="1" fontAlgn="auto" hangingPunct="1">
                <a:lnSpc>
                  <a:spcPct val="120000"/>
                </a:lnSpc>
                <a:spcAft>
                  <a:spcPts val="0"/>
                </a:spcAft>
                <a:defRPr/>
              </a:pPr>
              <a:r>
                <a:rPr lang="en-US" altLang="zh-CN" dirty="0">
                  <a:solidFill>
                    <a:srgbClr val="0033CC"/>
                  </a:solidFill>
                  <a:latin typeface="+mn-ea"/>
                  <a:ea typeface="+mn-ea"/>
                </a:rPr>
                <a:t>MOV   AL , 1CH</a:t>
              </a:r>
            </a:p>
            <a:p>
              <a:pPr eaLnBrk="1" fontAlgn="auto" hangingPunct="1">
                <a:lnSpc>
                  <a:spcPct val="120000"/>
                </a:lnSpc>
                <a:spcAft>
                  <a:spcPts val="0"/>
                </a:spcAft>
                <a:defRPr/>
              </a:pPr>
              <a:r>
                <a:rPr lang="en-US" altLang="zh-CN" dirty="0">
                  <a:solidFill>
                    <a:srgbClr val="0033CC"/>
                  </a:solidFill>
                  <a:latin typeface="+mn-ea"/>
                  <a:ea typeface="+mn-ea"/>
                </a:rPr>
                <a:t>INT     21H</a:t>
              </a:r>
            </a:p>
            <a:p>
              <a:pPr eaLnBrk="1" fontAlgn="auto" hangingPunct="1">
                <a:lnSpc>
                  <a:spcPct val="120000"/>
                </a:lnSpc>
                <a:spcAft>
                  <a:spcPts val="0"/>
                </a:spcAft>
                <a:defRPr/>
              </a:pPr>
              <a:r>
                <a:rPr lang="en-US" altLang="zh-CN" dirty="0">
                  <a:solidFill>
                    <a:srgbClr val="0033CC"/>
                  </a:solidFill>
                  <a:latin typeface="+mn-ea"/>
                  <a:ea typeface="+mn-ea"/>
                </a:rPr>
                <a:t>POP     DS       </a:t>
              </a:r>
            </a:p>
          </p:txBody>
        </p:sp>
        <p:sp>
          <p:nvSpPr>
            <p:cNvPr id="26632" name="Text Box 7"/>
            <p:cNvSpPr txBox="1">
              <a:spLocks noChangeArrowheads="1"/>
            </p:cNvSpPr>
            <p:nvPr/>
          </p:nvSpPr>
          <p:spPr bwMode="auto">
            <a:xfrm>
              <a:off x="4746" y="2765"/>
              <a:ext cx="349" cy="252"/>
            </a:xfrm>
            <a:prstGeom prst="rect">
              <a:avLst/>
            </a:prstGeom>
            <a:ln>
              <a:noFill/>
            </a:ln>
            <a:extLst/>
          </p:spPr>
          <p:style>
            <a:lnRef idx="2">
              <a:schemeClr val="accent3"/>
            </a:lnRef>
            <a:fillRef idx="1">
              <a:schemeClr val="lt1"/>
            </a:fillRef>
            <a:effectRef idx="0">
              <a:schemeClr val="accent3"/>
            </a:effectRef>
            <a:fontRef idx="minor">
              <a:schemeClr val="dk1"/>
            </a:fontRef>
          </p:style>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rPr>
                <a:t>…</a:t>
              </a:r>
            </a:p>
          </p:txBody>
        </p:sp>
      </p:grpSp>
      <p:sp>
        <p:nvSpPr>
          <p:cNvPr id="27652" name="Text Box 9"/>
          <p:cNvSpPr txBox="1">
            <a:spLocks noChangeArrowheads="1"/>
          </p:cNvSpPr>
          <p:nvPr/>
        </p:nvSpPr>
        <p:spPr bwMode="auto">
          <a:xfrm>
            <a:off x="8375650" y="64770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kumimoji="1" lang="zh-CN" altLang="en-US" sz="1600" b="1">
              <a:solidFill>
                <a:schemeClr val="bg1"/>
              </a:solidFill>
              <a:latin typeface="Times New Roman" pitchFamily="18" charset="0"/>
              <a:ea typeface="宋体" pitchFamily="2" charset="-122"/>
            </a:endParaRPr>
          </a:p>
        </p:txBody>
      </p:sp>
    </p:spTree>
    <p:extLst>
      <p:ext uri="{BB962C8B-B14F-4D97-AF65-F5344CB8AC3E}">
        <p14:creationId xmlns:p14="http://schemas.microsoft.com/office/powerpoint/2010/main" val="442273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4. </a:t>
            </a:r>
            <a:r>
              <a:rPr lang="zh-CN" altLang="en-US" sz="2600" dirty="0">
                <a:solidFill>
                  <a:srgbClr val="C00000"/>
                </a:solidFill>
                <a:latin typeface="+mn-ea"/>
                <a:ea typeface="+mn-ea"/>
              </a:rPr>
              <a:t>微机</a:t>
            </a:r>
            <a:r>
              <a:rPr lang="zh-CN" altLang="en-US" sz="2600" dirty="0" smtClean="0">
                <a:solidFill>
                  <a:srgbClr val="C00000"/>
                </a:solidFill>
                <a:latin typeface="+mn-ea"/>
                <a:ea typeface="+mn-ea"/>
              </a:rPr>
              <a:t>系统中断的分类</a:t>
            </a:r>
          </a:p>
        </p:txBody>
      </p:sp>
      <p:grpSp>
        <p:nvGrpSpPr>
          <p:cNvPr id="2" name="组合 1"/>
          <p:cNvGrpSpPr/>
          <p:nvPr/>
        </p:nvGrpSpPr>
        <p:grpSpPr>
          <a:xfrm>
            <a:off x="2124075" y="1700808"/>
            <a:ext cx="4618037" cy="3452820"/>
            <a:chOff x="893763" y="1981200"/>
            <a:chExt cx="4618037" cy="3452820"/>
          </a:xfrm>
        </p:grpSpPr>
        <p:grpSp>
          <p:nvGrpSpPr>
            <p:cNvPr id="22" name="Group 35"/>
            <p:cNvGrpSpPr>
              <a:grpSpLocks/>
            </p:cNvGrpSpPr>
            <p:nvPr/>
          </p:nvGrpSpPr>
          <p:grpSpPr bwMode="auto">
            <a:xfrm>
              <a:off x="893763" y="1981200"/>
              <a:ext cx="3262312" cy="3348040"/>
              <a:chOff x="563" y="1248"/>
              <a:chExt cx="2055" cy="2109"/>
            </a:xfrm>
          </p:grpSpPr>
          <p:sp>
            <p:nvSpPr>
              <p:cNvPr id="23" name="Text Box 3"/>
              <p:cNvSpPr txBox="1">
                <a:spLocks noChangeArrowheads="1"/>
              </p:cNvSpPr>
              <p:nvPr/>
            </p:nvSpPr>
            <p:spPr bwMode="auto">
              <a:xfrm>
                <a:off x="1292" y="1248"/>
                <a:ext cx="897"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b="0">
                    <a:solidFill>
                      <a:schemeClr val="tx1"/>
                    </a:solidFill>
                    <a:latin typeface="+mn-ea"/>
                    <a:ea typeface="+mn-ea"/>
                  </a:rPr>
                  <a:t>CPU</a:t>
                </a:r>
                <a:r>
                  <a:rPr lang="zh-CN" altLang="en-US" b="0">
                    <a:solidFill>
                      <a:schemeClr val="tx1"/>
                    </a:solidFill>
                    <a:latin typeface="+mn-ea"/>
                    <a:ea typeface="+mn-ea"/>
                  </a:rPr>
                  <a:t>中断</a:t>
                </a:r>
              </a:p>
            </p:txBody>
          </p:sp>
          <p:sp>
            <p:nvSpPr>
              <p:cNvPr id="24" name="Text Box 4"/>
              <p:cNvSpPr txBox="1">
                <a:spLocks noChangeArrowheads="1"/>
              </p:cNvSpPr>
              <p:nvPr/>
            </p:nvSpPr>
            <p:spPr bwMode="auto">
              <a:xfrm>
                <a:off x="1297" y="2834"/>
                <a:ext cx="1029" cy="523"/>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b="0" dirty="0">
                    <a:solidFill>
                      <a:schemeClr val="tx1"/>
                    </a:solidFill>
                    <a:latin typeface="+mn-ea"/>
                    <a:ea typeface="+mn-ea"/>
                  </a:rPr>
                  <a:t>硬件中断</a:t>
                </a:r>
              </a:p>
              <a:p>
                <a:pPr eaLnBrk="1" fontAlgn="auto" hangingPunct="1">
                  <a:spcAft>
                    <a:spcPts val="0"/>
                  </a:spcAft>
                  <a:defRPr/>
                </a:pPr>
                <a:r>
                  <a:rPr lang="zh-CN" altLang="en-US" b="0" dirty="0">
                    <a:solidFill>
                      <a:schemeClr val="tx1"/>
                    </a:solidFill>
                    <a:latin typeface="+mn-ea"/>
                    <a:ea typeface="+mn-ea"/>
                  </a:rPr>
                  <a:t>(外部中断</a:t>
                </a:r>
                <a:r>
                  <a:rPr lang="en-US" altLang="zh-CN" b="0" dirty="0">
                    <a:solidFill>
                      <a:schemeClr val="tx1"/>
                    </a:solidFill>
                    <a:latin typeface="+mn-ea"/>
                    <a:ea typeface="+mn-ea"/>
                  </a:rPr>
                  <a:t>)</a:t>
                </a:r>
              </a:p>
            </p:txBody>
          </p:sp>
          <p:sp>
            <p:nvSpPr>
              <p:cNvPr id="25" name="Text Box 5"/>
              <p:cNvSpPr txBox="1">
                <a:spLocks noChangeArrowheads="1"/>
              </p:cNvSpPr>
              <p:nvPr/>
            </p:nvSpPr>
            <p:spPr bwMode="auto">
              <a:xfrm>
                <a:off x="1338" y="1972"/>
                <a:ext cx="1280" cy="523"/>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b="0" dirty="0">
                    <a:solidFill>
                      <a:schemeClr val="tx1"/>
                    </a:solidFill>
                    <a:latin typeface="+mn-ea"/>
                    <a:ea typeface="+mn-ea"/>
                  </a:rPr>
                  <a:t>软件</a:t>
                </a:r>
                <a:r>
                  <a:rPr lang="zh-CN" altLang="en-US" b="0" dirty="0" smtClean="0">
                    <a:solidFill>
                      <a:schemeClr val="tx1"/>
                    </a:solidFill>
                    <a:latin typeface="+mn-ea"/>
                    <a:ea typeface="+mn-ea"/>
                  </a:rPr>
                  <a:t>中断</a:t>
                </a:r>
                <a:endParaRPr lang="en-US" altLang="zh-CN" b="0" dirty="0" smtClean="0">
                  <a:solidFill>
                    <a:schemeClr val="tx1"/>
                  </a:solidFill>
                  <a:latin typeface="+mn-ea"/>
                  <a:ea typeface="+mn-ea"/>
                </a:endParaRPr>
              </a:p>
              <a:p>
                <a:pPr eaLnBrk="1" fontAlgn="auto" hangingPunct="1">
                  <a:spcAft>
                    <a:spcPts val="0"/>
                  </a:spcAft>
                  <a:defRPr/>
                </a:pPr>
                <a:r>
                  <a:rPr lang="zh-CN" altLang="en-US" b="0" dirty="0" smtClean="0">
                    <a:solidFill>
                      <a:schemeClr val="tx1"/>
                    </a:solidFill>
                    <a:latin typeface="+mn-ea"/>
                    <a:ea typeface="+mn-ea"/>
                  </a:rPr>
                  <a:t>（内部中断）</a:t>
                </a:r>
                <a:endParaRPr lang="zh-CN" altLang="en-US" b="0" dirty="0">
                  <a:solidFill>
                    <a:schemeClr val="tx1"/>
                  </a:solidFill>
                  <a:latin typeface="+mn-ea"/>
                  <a:ea typeface="+mn-ea"/>
                </a:endParaRPr>
              </a:p>
            </p:txBody>
          </p:sp>
          <p:sp>
            <p:nvSpPr>
              <p:cNvPr id="26" name="AutoShape 6"/>
              <p:cNvSpPr>
                <a:spLocks/>
              </p:cNvSpPr>
              <p:nvPr/>
            </p:nvSpPr>
            <p:spPr bwMode="auto">
              <a:xfrm>
                <a:off x="1159" y="1344"/>
                <a:ext cx="144" cy="1776"/>
              </a:xfrm>
              <a:prstGeom prst="leftBrace">
                <a:avLst>
                  <a:gd name="adj1" fmla="val 10277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7" name="Text Box 7"/>
              <p:cNvSpPr txBox="1">
                <a:spLocks noChangeArrowheads="1"/>
              </p:cNvSpPr>
              <p:nvPr/>
            </p:nvSpPr>
            <p:spPr bwMode="auto">
              <a:xfrm>
                <a:off x="563" y="1748"/>
                <a:ext cx="640" cy="756"/>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b="0" dirty="0">
                    <a:solidFill>
                      <a:schemeClr val="tx1"/>
                    </a:solidFill>
                    <a:latin typeface="+mn-ea"/>
                    <a:ea typeface="+mn-ea"/>
                  </a:rPr>
                  <a:t>PC</a:t>
                </a:r>
                <a:r>
                  <a:rPr lang="zh-CN" altLang="en-US" b="0" dirty="0">
                    <a:solidFill>
                      <a:schemeClr val="tx1"/>
                    </a:solidFill>
                    <a:latin typeface="+mn-ea"/>
                    <a:ea typeface="+mn-ea"/>
                  </a:rPr>
                  <a:t>机</a:t>
                </a:r>
              </a:p>
              <a:p>
                <a:pPr eaLnBrk="1" fontAlgn="auto" hangingPunct="1">
                  <a:spcAft>
                    <a:spcPts val="0"/>
                  </a:spcAft>
                  <a:defRPr/>
                </a:pPr>
                <a:r>
                  <a:rPr lang="zh-CN" altLang="en-US" b="0" dirty="0">
                    <a:solidFill>
                      <a:schemeClr val="tx1"/>
                    </a:solidFill>
                    <a:latin typeface="+mn-ea"/>
                    <a:ea typeface="+mn-ea"/>
                  </a:rPr>
                  <a:t>256种</a:t>
                </a:r>
              </a:p>
              <a:p>
                <a:pPr eaLnBrk="1" fontAlgn="auto" hangingPunct="1">
                  <a:spcAft>
                    <a:spcPts val="0"/>
                  </a:spcAft>
                  <a:defRPr/>
                </a:pPr>
                <a:r>
                  <a:rPr lang="zh-CN" altLang="en-US" b="0" dirty="0">
                    <a:solidFill>
                      <a:schemeClr val="tx1"/>
                    </a:solidFill>
                    <a:latin typeface="+mn-ea"/>
                    <a:ea typeface="+mn-ea"/>
                  </a:rPr>
                  <a:t>中断</a:t>
                </a:r>
                <a:endParaRPr lang="en-US" altLang="zh-CN" b="0" dirty="0">
                  <a:solidFill>
                    <a:schemeClr val="tx1"/>
                  </a:solidFill>
                  <a:latin typeface="+mn-ea"/>
                  <a:ea typeface="+mn-ea"/>
                </a:endParaRPr>
              </a:p>
            </p:txBody>
          </p:sp>
        </p:grpSp>
        <p:grpSp>
          <p:nvGrpSpPr>
            <p:cNvPr id="28" name="Group 22"/>
            <p:cNvGrpSpPr>
              <a:grpSpLocks/>
            </p:cNvGrpSpPr>
            <p:nvPr/>
          </p:nvGrpSpPr>
          <p:grpSpPr bwMode="auto">
            <a:xfrm>
              <a:off x="3744913" y="4443419"/>
              <a:ext cx="1766887" cy="990601"/>
              <a:chOff x="1968" y="2799"/>
              <a:chExt cx="1113" cy="624"/>
            </a:xfrm>
          </p:grpSpPr>
          <p:sp>
            <p:nvSpPr>
              <p:cNvPr id="29" name="Text Box 8"/>
              <p:cNvSpPr txBox="1">
                <a:spLocks noChangeArrowheads="1"/>
              </p:cNvSpPr>
              <p:nvPr/>
            </p:nvSpPr>
            <p:spPr bwMode="auto">
              <a:xfrm>
                <a:off x="2000" y="2799"/>
                <a:ext cx="1081"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b="0" dirty="0">
                    <a:solidFill>
                      <a:srgbClr val="C00000"/>
                    </a:solidFill>
                    <a:latin typeface="+mn-ea"/>
                    <a:ea typeface="+mn-ea"/>
                  </a:rPr>
                  <a:t>可屏蔽中断</a:t>
                </a:r>
              </a:p>
            </p:txBody>
          </p:sp>
          <p:sp>
            <p:nvSpPr>
              <p:cNvPr id="30" name="Text Box 9"/>
              <p:cNvSpPr txBox="1">
                <a:spLocks noChangeArrowheads="1"/>
              </p:cNvSpPr>
              <p:nvPr/>
            </p:nvSpPr>
            <p:spPr bwMode="auto">
              <a:xfrm>
                <a:off x="1998" y="3135"/>
                <a:ext cx="1081" cy="288"/>
              </a:xfrm>
              <a:prstGeom prst="rect">
                <a:avLst/>
              </a:prstGeom>
              <a:no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b="0">
                    <a:solidFill>
                      <a:schemeClr val="tx1"/>
                    </a:solidFill>
                    <a:latin typeface="+mn-ea"/>
                    <a:ea typeface="+mn-ea"/>
                  </a:rPr>
                  <a:t>非屏蔽中断</a:t>
                </a:r>
              </a:p>
            </p:txBody>
          </p:sp>
          <p:sp>
            <p:nvSpPr>
              <p:cNvPr id="31" name="AutoShape 10"/>
              <p:cNvSpPr>
                <a:spLocks/>
              </p:cNvSpPr>
              <p:nvPr/>
            </p:nvSpPr>
            <p:spPr bwMode="auto">
              <a:xfrm>
                <a:off x="1968" y="2895"/>
                <a:ext cx="48" cy="48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grpSp>
    </p:spTree>
    <p:extLst>
      <p:ext uri="{BB962C8B-B14F-4D97-AF65-F5344CB8AC3E}">
        <p14:creationId xmlns:p14="http://schemas.microsoft.com/office/powerpoint/2010/main" val="1969929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第</a:t>
            </a:r>
            <a:r>
              <a:rPr lang="en-US" altLang="zh-CN" dirty="0" smtClean="0"/>
              <a:t>1</a:t>
            </a:r>
            <a:r>
              <a:rPr lang="zh-CN" altLang="en-US" dirty="0" smtClean="0"/>
              <a:t>章 输入</a:t>
            </a:r>
            <a:r>
              <a:rPr lang="en-US" altLang="zh-CN" dirty="0" smtClean="0"/>
              <a:t>/</a:t>
            </a:r>
            <a:r>
              <a:rPr lang="zh-CN" altLang="en-US" dirty="0" smtClean="0"/>
              <a:t>输出系统</a:t>
            </a:r>
          </a:p>
        </p:txBody>
      </p:sp>
      <p:sp>
        <p:nvSpPr>
          <p:cNvPr id="3" name="内容占位符 2"/>
          <p:cNvSpPr>
            <a:spLocks noGrp="1"/>
          </p:cNvSpPr>
          <p:nvPr>
            <p:ph sz="quarter" idx="1"/>
          </p:nvPr>
        </p:nvSpPr>
        <p:spPr>
          <a:xfrm>
            <a:off x="457200" y="1219200"/>
            <a:ext cx="8229600" cy="4937125"/>
          </a:xfrm>
        </p:spPr>
        <p:txBody>
          <a:bodyPr>
            <a:normAutofit/>
          </a:bodyPr>
          <a:lstStyle/>
          <a:p>
            <a:pPr marL="0" indent="0" eaLnBrk="1" fontAlgn="auto" hangingPunct="1">
              <a:spcAft>
                <a:spcPts val="0"/>
              </a:spcAft>
              <a:buNone/>
              <a:defRPr/>
            </a:pPr>
            <a:r>
              <a:rPr lang="en-US" altLang="zh-CN" dirty="0" smtClean="0">
                <a:solidFill>
                  <a:srgbClr val="C00000"/>
                </a:solidFill>
              </a:rPr>
              <a:t>1. </a:t>
            </a:r>
            <a:r>
              <a:rPr lang="zh-CN" altLang="en-US" dirty="0" smtClean="0">
                <a:solidFill>
                  <a:srgbClr val="C00000"/>
                </a:solidFill>
              </a:rPr>
              <a:t>接口</a:t>
            </a:r>
            <a:r>
              <a:rPr lang="zh-CN" altLang="en-US" dirty="0">
                <a:solidFill>
                  <a:srgbClr val="C00000"/>
                </a:solidFill>
              </a:rPr>
              <a:t>电路的作用和基本功能</a:t>
            </a:r>
            <a:endParaRPr lang="en-US" altLang="zh-CN" dirty="0">
              <a:solidFill>
                <a:srgbClr val="C00000"/>
              </a:solidFill>
            </a:endParaRPr>
          </a:p>
          <a:p>
            <a:pPr lvl="1" eaLnBrk="1" fontAlgn="auto" hangingPunct="1">
              <a:spcAft>
                <a:spcPts val="0"/>
              </a:spcAft>
              <a:defRPr/>
            </a:pPr>
            <a:r>
              <a:rPr lang="zh-CN" altLang="en-US" dirty="0"/>
              <a:t>接口</a:t>
            </a:r>
            <a:r>
              <a:rPr lang="zh-CN" altLang="en-US" dirty="0" smtClean="0"/>
              <a:t>电路是</a:t>
            </a:r>
            <a:r>
              <a:rPr lang="en-US" altLang="zh-CN" dirty="0" smtClean="0"/>
              <a:t>CPU</a:t>
            </a:r>
            <a:r>
              <a:rPr lang="zh-CN" altLang="en-US" dirty="0" smtClean="0"/>
              <a:t>与外设交换信息的中转站</a:t>
            </a:r>
            <a:endParaRPr lang="en-US" altLang="zh-CN" dirty="0" smtClean="0"/>
          </a:p>
          <a:p>
            <a:pPr marL="0" indent="0" eaLnBrk="1" fontAlgn="auto" hangingPunct="1">
              <a:spcAft>
                <a:spcPts val="0"/>
              </a:spcAft>
              <a:buNone/>
              <a:defRPr/>
            </a:pPr>
            <a:r>
              <a:rPr lang="en-US" altLang="zh-CN" dirty="0">
                <a:solidFill>
                  <a:srgbClr val="C00000"/>
                </a:solidFill>
              </a:rPr>
              <a:t>2. </a:t>
            </a:r>
            <a:r>
              <a:rPr lang="zh-CN" altLang="en-US" dirty="0">
                <a:solidFill>
                  <a:srgbClr val="C00000"/>
                </a:solidFill>
              </a:rPr>
              <a:t>端口的概念和分类</a:t>
            </a:r>
            <a:endParaRPr lang="en-US" altLang="zh-CN" dirty="0">
              <a:solidFill>
                <a:srgbClr val="C00000"/>
              </a:solidFill>
            </a:endParaRPr>
          </a:p>
          <a:p>
            <a:pPr lvl="1" eaLnBrk="1" fontAlgn="auto" hangingPunct="1">
              <a:spcAft>
                <a:spcPts val="0"/>
              </a:spcAft>
              <a:defRPr/>
            </a:pPr>
            <a:r>
              <a:rPr lang="zh-CN" altLang="en-US" dirty="0" smtClean="0"/>
              <a:t>端口是接口电路中能与</a:t>
            </a:r>
            <a:r>
              <a:rPr lang="en-US" altLang="zh-CN" dirty="0" smtClean="0"/>
              <a:t>CPU</a:t>
            </a:r>
            <a:r>
              <a:rPr lang="zh-CN" altLang="en-US" dirty="0" smtClean="0"/>
              <a:t>直接进行信息交换的寄存器</a:t>
            </a:r>
            <a:endParaRPr lang="en-US" altLang="zh-CN" dirty="0" smtClean="0"/>
          </a:p>
          <a:p>
            <a:pPr lvl="1" eaLnBrk="1" fontAlgn="auto" hangingPunct="1">
              <a:spcAft>
                <a:spcPts val="0"/>
              </a:spcAft>
              <a:defRPr/>
            </a:pPr>
            <a:r>
              <a:rPr lang="zh-CN" altLang="en-US" dirty="0"/>
              <a:t>数据</a:t>
            </a:r>
            <a:r>
              <a:rPr lang="zh-CN" altLang="en-US" dirty="0" smtClean="0"/>
              <a:t>口、控制口和状态口</a:t>
            </a:r>
            <a:endParaRPr lang="en-US" altLang="zh-CN" dirty="0" smtClean="0"/>
          </a:p>
          <a:p>
            <a:pPr marL="0" indent="0" eaLnBrk="1" fontAlgn="auto" hangingPunct="1">
              <a:spcAft>
                <a:spcPts val="0"/>
              </a:spcAft>
              <a:buNone/>
              <a:defRPr/>
            </a:pPr>
            <a:r>
              <a:rPr lang="en-US" altLang="zh-CN" dirty="0">
                <a:solidFill>
                  <a:srgbClr val="C00000"/>
                </a:solidFill>
              </a:rPr>
              <a:t>3. </a:t>
            </a:r>
            <a:r>
              <a:rPr lang="zh-CN" altLang="en-US" dirty="0">
                <a:solidFill>
                  <a:srgbClr val="C00000"/>
                </a:solidFill>
              </a:rPr>
              <a:t>端口的编址方式</a:t>
            </a:r>
            <a:endParaRPr lang="en-US" altLang="zh-CN" dirty="0">
              <a:solidFill>
                <a:srgbClr val="C00000"/>
              </a:solidFill>
            </a:endParaRPr>
          </a:p>
          <a:p>
            <a:pPr lvl="1" eaLnBrk="1" fontAlgn="auto" hangingPunct="1">
              <a:spcAft>
                <a:spcPts val="0"/>
              </a:spcAft>
              <a:defRPr/>
            </a:pPr>
            <a:r>
              <a:rPr lang="zh-CN" altLang="en-US" dirty="0" smtClean="0"/>
              <a:t>统一编址和独立编址</a:t>
            </a:r>
            <a:endParaRPr lang="en-US" altLang="zh-CN" dirty="0" smtClean="0"/>
          </a:p>
          <a:p>
            <a:pPr marL="0" indent="0" eaLnBrk="1" fontAlgn="auto" hangingPunct="1">
              <a:spcAft>
                <a:spcPts val="0"/>
              </a:spcAft>
              <a:buNone/>
              <a:defRPr/>
            </a:pPr>
            <a:r>
              <a:rPr lang="en-US" altLang="zh-CN" dirty="0">
                <a:solidFill>
                  <a:srgbClr val="C00000"/>
                </a:solidFill>
              </a:rPr>
              <a:t>4. </a:t>
            </a:r>
            <a:r>
              <a:rPr lang="zh-CN" altLang="en-US" dirty="0">
                <a:solidFill>
                  <a:srgbClr val="C00000"/>
                </a:solidFill>
              </a:rPr>
              <a:t>最常用的</a:t>
            </a:r>
            <a:r>
              <a:rPr lang="en-US" altLang="zh-CN" dirty="0">
                <a:solidFill>
                  <a:srgbClr val="C00000"/>
                </a:solidFill>
              </a:rPr>
              <a:t>IO</a:t>
            </a:r>
            <a:r>
              <a:rPr lang="zh-CN" altLang="en-US" dirty="0">
                <a:solidFill>
                  <a:srgbClr val="C00000"/>
                </a:solidFill>
              </a:rPr>
              <a:t>指令（</a:t>
            </a:r>
            <a:r>
              <a:rPr lang="en-US" altLang="zh-CN" dirty="0">
                <a:solidFill>
                  <a:srgbClr val="C00000"/>
                </a:solidFill>
              </a:rPr>
              <a:t>IN</a:t>
            </a:r>
            <a:r>
              <a:rPr lang="zh-CN" altLang="en-US" dirty="0">
                <a:solidFill>
                  <a:srgbClr val="C00000"/>
                </a:solidFill>
              </a:rPr>
              <a:t>和</a:t>
            </a:r>
            <a:r>
              <a:rPr lang="en-US" altLang="zh-CN" dirty="0">
                <a:solidFill>
                  <a:srgbClr val="C00000"/>
                </a:solidFill>
              </a:rPr>
              <a:t>OUT</a:t>
            </a:r>
            <a:r>
              <a:rPr lang="zh-CN" altLang="en-US" dirty="0">
                <a:solidFill>
                  <a:srgbClr val="C00000"/>
                </a:solidFill>
              </a:rPr>
              <a:t>指令）</a:t>
            </a:r>
            <a:endParaRPr lang="en-US" altLang="zh-CN" dirty="0">
              <a:solidFill>
                <a:srgbClr val="C00000"/>
              </a:solidFill>
            </a:endParaRPr>
          </a:p>
          <a:p>
            <a:pPr marL="0" indent="0" eaLnBrk="1" fontAlgn="auto" hangingPunct="1">
              <a:spcAft>
                <a:spcPts val="0"/>
              </a:spcAft>
              <a:buNone/>
              <a:defRPr/>
            </a:pPr>
            <a:r>
              <a:rPr lang="en-US" altLang="zh-CN" dirty="0">
                <a:solidFill>
                  <a:srgbClr val="C00000"/>
                </a:solidFill>
              </a:rPr>
              <a:t>5. </a:t>
            </a:r>
            <a:r>
              <a:rPr lang="zh-CN" altLang="en-US" dirty="0">
                <a:solidFill>
                  <a:srgbClr val="C00000"/>
                </a:solidFill>
              </a:rPr>
              <a:t>微机系统与外部设备之间交换信息的方式</a:t>
            </a:r>
            <a:endParaRPr lang="en-US" altLang="zh-CN" dirty="0">
              <a:solidFill>
                <a:srgbClr val="C00000"/>
              </a:solidFill>
            </a:endParaRPr>
          </a:p>
          <a:p>
            <a:pPr lvl="1" eaLnBrk="1" fontAlgn="auto" hangingPunct="1">
              <a:spcAft>
                <a:spcPts val="0"/>
              </a:spcAft>
              <a:defRPr/>
            </a:pPr>
            <a:r>
              <a:rPr lang="zh-CN" altLang="en-US" dirty="0" smtClean="0"/>
              <a:t>无条件传送、查询方式、中断方式、</a:t>
            </a:r>
            <a:r>
              <a:rPr lang="en-US" altLang="zh-CN" dirty="0" smtClean="0"/>
              <a:t>DMA</a:t>
            </a:r>
            <a:r>
              <a:rPr lang="zh-CN" altLang="en-US" dirty="0" smtClean="0"/>
              <a:t>方式</a:t>
            </a:r>
            <a:endParaRPr lang="en-US" altLang="zh-CN" dirty="0" smtClean="0"/>
          </a:p>
          <a:p>
            <a:pPr marL="0" indent="0" eaLnBrk="1" fontAlgn="auto" hangingPunct="1">
              <a:spcAft>
                <a:spcPts val="0"/>
              </a:spcAft>
              <a:buFont typeface="Wingdings 3"/>
              <a:buNone/>
              <a:defRPr/>
            </a:pPr>
            <a:endParaRPr lang="zh-CN" altLang="en-US" dirty="0"/>
          </a:p>
        </p:txBody>
      </p:sp>
    </p:spTree>
    <p:extLst>
      <p:ext uri="{BB962C8B-B14F-4D97-AF65-F5344CB8AC3E}">
        <p14:creationId xmlns:p14="http://schemas.microsoft.com/office/powerpoint/2010/main" val="206102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en-US" altLang="zh-CN" dirty="0" smtClean="0">
                <a:solidFill>
                  <a:srgbClr val="0000FF"/>
                </a:solidFill>
              </a:rPr>
              <a:t>CPU</a:t>
            </a:r>
            <a:r>
              <a:rPr lang="zh-CN" altLang="en-US" dirty="0">
                <a:solidFill>
                  <a:srgbClr val="0000FF"/>
                </a:solidFill>
              </a:rPr>
              <a:t>响应可屏蔽中断的条件</a:t>
            </a:r>
            <a:endParaRPr lang="en-US" altLang="zh-CN" dirty="0">
              <a:solidFill>
                <a:srgbClr val="0000FF"/>
              </a:solidFill>
            </a:endParaRPr>
          </a:p>
          <a:p>
            <a:pPr marL="548640" lvl="1" indent="-274320" eaLnBrk="1" fontAlgn="auto" hangingPunct="1">
              <a:spcAft>
                <a:spcPts val="0"/>
              </a:spcAft>
              <a:buFont typeface="Wingdings 3"/>
              <a:buChar char=""/>
              <a:defRPr/>
            </a:pPr>
            <a:r>
              <a:rPr lang="en-US" altLang="zh-CN" dirty="0" smtClean="0"/>
              <a:t>INTR</a:t>
            </a:r>
            <a:r>
              <a:rPr lang="zh-CN" altLang="en-US" dirty="0" smtClean="0"/>
              <a:t>引脚有中断请求，</a:t>
            </a:r>
            <a:r>
              <a:rPr lang="en-US" altLang="zh-CN" dirty="0" smtClean="0"/>
              <a:t>NMI</a:t>
            </a:r>
            <a:r>
              <a:rPr lang="zh-CN" altLang="en-US" dirty="0" smtClean="0"/>
              <a:t>引脚没有中断请求，系统没有</a:t>
            </a:r>
            <a:r>
              <a:rPr lang="en-US" altLang="zh-CN" dirty="0" smtClean="0"/>
              <a:t>DMA</a:t>
            </a:r>
            <a:r>
              <a:rPr lang="zh-CN" altLang="en-US" dirty="0" smtClean="0"/>
              <a:t>请求</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当前指令执行完毕</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处于开中断状态，即标志寄存器的中断允许标志置</a:t>
            </a:r>
            <a:r>
              <a:rPr lang="en-US" altLang="zh-CN" dirty="0" smtClean="0"/>
              <a:t>1</a:t>
            </a:r>
          </a:p>
          <a:p>
            <a:pPr marL="274320" indent="-274320" eaLnBrk="1" fontAlgn="auto" hangingPunct="1">
              <a:spcAft>
                <a:spcPts val="0"/>
              </a:spcAft>
              <a:buFont typeface="Wingdings 3"/>
              <a:buChar char=""/>
              <a:defRPr/>
            </a:pPr>
            <a:r>
              <a:rPr lang="en-US" altLang="zh-CN" dirty="0">
                <a:solidFill>
                  <a:srgbClr val="0000FF"/>
                </a:solidFill>
              </a:rPr>
              <a:t>CPU</a:t>
            </a:r>
            <a:r>
              <a:rPr lang="zh-CN" altLang="en-US" dirty="0">
                <a:solidFill>
                  <a:srgbClr val="0000FF"/>
                </a:solidFill>
              </a:rPr>
              <a:t>响应非屏蔽中断的条件</a:t>
            </a:r>
            <a:endParaRPr lang="en-US" altLang="zh-CN" dirty="0">
              <a:solidFill>
                <a:srgbClr val="0000FF"/>
              </a:solidFill>
            </a:endParaRPr>
          </a:p>
          <a:p>
            <a:pPr marL="548640" lvl="1" indent="-274320" eaLnBrk="1" fontAlgn="auto" hangingPunct="1">
              <a:spcAft>
                <a:spcPts val="0"/>
              </a:spcAft>
              <a:buFont typeface="Wingdings 3"/>
              <a:buChar char=""/>
              <a:defRPr/>
            </a:pPr>
            <a:r>
              <a:rPr lang="en-US" altLang="zh-CN" dirty="0" smtClean="0"/>
              <a:t>NMI</a:t>
            </a:r>
            <a:r>
              <a:rPr lang="zh-CN" altLang="en-US" dirty="0" smtClean="0"/>
              <a:t>引脚有中断请求，系统没有</a:t>
            </a:r>
            <a:r>
              <a:rPr lang="en-US" altLang="zh-CN" dirty="0" smtClean="0"/>
              <a:t>DMA</a:t>
            </a:r>
            <a:r>
              <a:rPr lang="zh-CN" altLang="en-US" dirty="0" smtClean="0"/>
              <a:t>请求</a:t>
            </a:r>
            <a:endParaRPr lang="en-US" altLang="zh-CN" dirty="0" smtClean="0"/>
          </a:p>
          <a:p>
            <a:pPr marL="548640" lvl="1" indent="-274320" eaLnBrk="1" fontAlgn="auto" hangingPunct="1">
              <a:spcAft>
                <a:spcPts val="0"/>
              </a:spcAft>
              <a:buFont typeface="Wingdings 3"/>
              <a:buChar char=""/>
              <a:defRPr/>
            </a:pPr>
            <a:r>
              <a:rPr lang="en-US" altLang="zh-CN" dirty="0" smtClean="0"/>
              <a:t>CPU</a:t>
            </a:r>
            <a:r>
              <a:rPr lang="zh-CN" altLang="en-US" dirty="0" smtClean="0"/>
              <a:t>当前指令执行完毕</a:t>
            </a:r>
            <a:endParaRPr lang="zh-CN" altLang="en-US" dirty="0"/>
          </a:p>
        </p:txBody>
      </p:sp>
    </p:spTree>
    <p:extLst>
      <p:ext uri="{BB962C8B-B14F-4D97-AF65-F5344CB8AC3E}">
        <p14:creationId xmlns:p14="http://schemas.microsoft.com/office/powerpoint/2010/main" val="2216219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buClr>
                <a:schemeClr val="accent1"/>
              </a:buClr>
              <a:buSzPct val="76000"/>
              <a:defRPr/>
            </a:pPr>
            <a:endParaRPr lang="zh-CN" altLang="en-US" sz="2600" dirty="0">
              <a:solidFill>
                <a:srgbClr val="C00000"/>
              </a:solidFill>
              <a:latin typeface="+mn-ea"/>
              <a:ea typeface="+mn-ea"/>
            </a:endParaRPr>
          </a:p>
        </p:txBody>
      </p:sp>
      <p:sp>
        <p:nvSpPr>
          <p:cNvPr id="83971" name="内容占位符 2"/>
          <p:cNvSpPr>
            <a:spLocks noGrp="1"/>
          </p:cNvSpPr>
          <p:nvPr>
            <p:ph sz="quarter" idx="1"/>
          </p:nvPr>
        </p:nvSpPr>
        <p:spPr>
          <a:xfrm>
            <a:off x="457200" y="1219200"/>
            <a:ext cx="8229600" cy="4937125"/>
          </a:xfrm>
        </p:spPr>
        <p:txBody>
          <a:bodyPr/>
          <a:lstStyle/>
          <a:p>
            <a:pPr eaLnBrk="1" hangingPunct="1">
              <a:buClrTx/>
            </a:pPr>
            <a:r>
              <a:rPr lang="zh-CN" altLang="en-US" dirty="0">
                <a:solidFill>
                  <a:srgbClr val="C00000"/>
                </a:solidFill>
                <a:latin typeface="+mn-ea"/>
              </a:rPr>
              <a:t>硬件中断与软件中断的区别</a:t>
            </a:r>
            <a:endParaRPr lang="en-US" altLang="zh-CN" dirty="0" smtClean="0">
              <a:solidFill>
                <a:srgbClr val="C00000"/>
              </a:solidFill>
            </a:endParaRPr>
          </a:p>
          <a:p>
            <a:pPr marL="514350" indent="-514350" eaLnBrk="1" hangingPunct="1">
              <a:buClrTx/>
              <a:buFontTx/>
              <a:buAutoNum type="circleNumDbPlain"/>
            </a:pPr>
            <a:r>
              <a:rPr lang="zh-CN" altLang="en-US" dirty="0" smtClean="0"/>
              <a:t>中断引发的方式不同</a:t>
            </a:r>
            <a:endParaRPr lang="en-US" altLang="zh-CN" dirty="0" smtClean="0"/>
          </a:p>
          <a:p>
            <a:pPr marL="514350" indent="-514350" eaLnBrk="1" hangingPunct="1">
              <a:buClrTx/>
              <a:buFontTx/>
              <a:buAutoNum type="circleNumDbPlain"/>
            </a:pPr>
            <a:r>
              <a:rPr lang="en-US" altLang="zh-CN" dirty="0" smtClean="0"/>
              <a:t>CPU</a:t>
            </a:r>
            <a:r>
              <a:rPr lang="zh-CN" altLang="en-US" dirty="0" smtClean="0"/>
              <a:t>获取中断类型码的方式不同</a:t>
            </a:r>
            <a:endParaRPr lang="en-US" altLang="zh-CN" dirty="0" smtClean="0"/>
          </a:p>
          <a:p>
            <a:pPr marL="514350" indent="-514350" eaLnBrk="1" hangingPunct="1">
              <a:buClrTx/>
              <a:buFontTx/>
              <a:buAutoNum type="circleNumDbPlain"/>
            </a:pPr>
            <a:r>
              <a:rPr lang="en-US" altLang="zh-CN" dirty="0" smtClean="0"/>
              <a:t>CPU</a:t>
            </a:r>
            <a:r>
              <a:rPr lang="zh-CN" altLang="en-US" dirty="0" smtClean="0"/>
              <a:t>响应的条件不同</a:t>
            </a:r>
            <a:endParaRPr lang="en-US" altLang="zh-CN" dirty="0" smtClean="0"/>
          </a:p>
          <a:p>
            <a:pPr marL="514350" indent="-514350" eaLnBrk="1" hangingPunct="1">
              <a:buClrTx/>
              <a:buFontTx/>
              <a:buAutoNum type="circleNumDbPlain"/>
            </a:pPr>
            <a:r>
              <a:rPr lang="zh-CN" altLang="en-US" dirty="0" smtClean="0"/>
              <a:t>中断处理程序的结束方式不同</a:t>
            </a:r>
          </a:p>
        </p:txBody>
      </p:sp>
    </p:spTree>
    <p:extLst>
      <p:ext uri="{BB962C8B-B14F-4D97-AF65-F5344CB8AC3E}">
        <p14:creationId xmlns:p14="http://schemas.microsoft.com/office/powerpoint/2010/main" val="306752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39"/>
          <p:cNvGrpSpPr>
            <a:grpSpLocks/>
          </p:cNvGrpSpPr>
          <p:nvPr/>
        </p:nvGrpSpPr>
        <p:grpSpPr bwMode="auto">
          <a:xfrm>
            <a:off x="457200" y="763588"/>
            <a:ext cx="8229600" cy="5105400"/>
            <a:chOff x="480" y="720"/>
            <a:chExt cx="5184" cy="3216"/>
          </a:xfrm>
        </p:grpSpPr>
        <p:sp>
          <p:nvSpPr>
            <p:cNvPr id="28676" name="Rectangle 12"/>
            <p:cNvSpPr>
              <a:spLocks noChangeArrowheads="1"/>
            </p:cNvSpPr>
            <p:nvPr/>
          </p:nvSpPr>
          <p:spPr bwMode="auto">
            <a:xfrm>
              <a:off x="4032" y="2400"/>
              <a:ext cx="816" cy="1536"/>
            </a:xfrm>
            <a:prstGeom prst="rect">
              <a:avLst/>
            </a:prstGeom>
            <a:solidFill>
              <a:srgbClr val="99CCFF"/>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7" name="Rectangle 10"/>
            <p:cNvSpPr>
              <a:spLocks noChangeArrowheads="1"/>
            </p:cNvSpPr>
            <p:nvPr/>
          </p:nvSpPr>
          <p:spPr bwMode="auto">
            <a:xfrm>
              <a:off x="3648" y="1104"/>
              <a:ext cx="1680" cy="528"/>
            </a:xfrm>
            <a:prstGeom prst="rect">
              <a:avLst/>
            </a:prstGeom>
            <a:solidFill>
              <a:srgbClr val="CCFFFF"/>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8" name="Rectangle 6"/>
            <p:cNvSpPr>
              <a:spLocks noChangeArrowheads="1"/>
            </p:cNvSpPr>
            <p:nvPr/>
          </p:nvSpPr>
          <p:spPr bwMode="auto">
            <a:xfrm>
              <a:off x="1151" y="3264"/>
              <a:ext cx="1249" cy="433"/>
            </a:xfrm>
            <a:prstGeom prst="rect">
              <a:avLst/>
            </a:prstGeom>
            <a:solidFill>
              <a:srgbClr val="FFCC99"/>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79" name="Rectangle 4"/>
            <p:cNvSpPr>
              <a:spLocks noChangeArrowheads="1"/>
            </p:cNvSpPr>
            <p:nvPr/>
          </p:nvSpPr>
          <p:spPr bwMode="auto">
            <a:xfrm>
              <a:off x="864" y="1968"/>
              <a:ext cx="1680" cy="528"/>
            </a:xfrm>
            <a:prstGeom prst="rect">
              <a:avLst/>
            </a:prstGeom>
            <a:solidFill>
              <a:srgbClr val="FF9900"/>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80" name="Rectangle 8"/>
            <p:cNvSpPr>
              <a:spLocks noChangeArrowheads="1"/>
            </p:cNvSpPr>
            <p:nvPr/>
          </p:nvSpPr>
          <p:spPr bwMode="auto">
            <a:xfrm>
              <a:off x="480" y="720"/>
              <a:ext cx="2160" cy="480"/>
            </a:xfrm>
            <a:prstGeom prst="rect">
              <a:avLst/>
            </a:prstGeom>
            <a:solidFill>
              <a:srgbClr val="FFFF99"/>
            </a:solidFill>
            <a:ln w="9525">
              <a:solidFill>
                <a:schemeClr val="tx1"/>
              </a:solidFill>
              <a:miter lim="800000"/>
              <a:headEnd/>
              <a:tailEnd/>
            </a:ln>
          </p:spPr>
          <p:txBody>
            <a:bodyPr wrap="none" anchor="ctr"/>
            <a:lstStyle/>
            <a:p>
              <a:pPr fontAlgn="auto">
                <a:spcBef>
                  <a:spcPts val="0"/>
                </a:spcBef>
                <a:spcAft>
                  <a:spcPts val="0"/>
                </a:spcAft>
                <a:defRPr/>
              </a:pPr>
              <a:endParaRPr lang="zh-CN" altLang="en-US" sz="2400">
                <a:latin typeface="+mn-ea"/>
                <a:ea typeface="+mn-ea"/>
              </a:endParaRPr>
            </a:p>
          </p:txBody>
        </p:sp>
        <p:sp>
          <p:nvSpPr>
            <p:cNvPr id="28681" name="Text Box 3"/>
            <p:cNvSpPr txBox="1">
              <a:spLocks noChangeArrowheads="1"/>
            </p:cNvSpPr>
            <p:nvPr/>
          </p:nvSpPr>
          <p:spPr bwMode="auto">
            <a:xfrm>
              <a:off x="960" y="206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中断逻辑</a:t>
              </a:r>
            </a:p>
          </p:txBody>
        </p:sp>
        <p:sp>
          <p:nvSpPr>
            <p:cNvPr id="28682" name="Text Box 5"/>
            <p:cNvSpPr txBox="1">
              <a:spLocks noChangeArrowheads="1"/>
            </p:cNvSpPr>
            <p:nvPr/>
          </p:nvSpPr>
          <p:spPr bwMode="auto">
            <a:xfrm>
              <a:off x="1296" y="336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dirty="0">
                  <a:solidFill>
                    <a:schemeClr val="tx1"/>
                  </a:solidFill>
                  <a:latin typeface="+mn-ea"/>
                  <a:ea typeface="+mn-ea"/>
                </a:rPr>
                <a:t>CPU</a:t>
              </a:r>
              <a:r>
                <a:rPr lang="zh-CN" altLang="en-US" dirty="0">
                  <a:solidFill>
                    <a:schemeClr val="tx1"/>
                  </a:solidFill>
                  <a:latin typeface="+mn-ea"/>
                  <a:ea typeface="+mn-ea"/>
                </a:rPr>
                <a:t>中断</a:t>
              </a:r>
            </a:p>
          </p:txBody>
        </p:sp>
        <p:sp>
          <p:nvSpPr>
            <p:cNvPr id="28683" name="Text Box 7"/>
            <p:cNvSpPr txBox="1">
              <a:spLocks noChangeArrowheads="1"/>
            </p:cNvSpPr>
            <p:nvPr/>
          </p:nvSpPr>
          <p:spPr bwMode="auto">
            <a:xfrm>
              <a:off x="624" y="816"/>
              <a:ext cx="2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软件中断（</a:t>
              </a:r>
              <a:r>
                <a:rPr lang="en-US" altLang="zh-CN" dirty="0">
                  <a:solidFill>
                    <a:schemeClr val="tx1"/>
                  </a:solidFill>
                  <a:latin typeface="+mn-ea"/>
                  <a:ea typeface="+mn-ea"/>
                </a:rPr>
                <a:t>INT n</a:t>
              </a:r>
              <a:r>
                <a:rPr lang="zh-CN" altLang="en-US" dirty="0">
                  <a:solidFill>
                    <a:schemeClr val="tx1"/>
                  </a:solidFill>
                  <a:latin typeface="+mn-ea"/>
                  <a:ea typeface="+mn-ea"/>
                </a:rPr>
                <a:t>指令）</a:t>
              </a:r>
            </a:p>
          </p:txBody>
        </p:sp>
        <p:sp>
          <p:nvSpPr>
            <p:cNvPr id="28684" name="Text Box 9"/>
            <p:cNvSpPr txBox="1">
              <a:spLocks noChangeArrowheads="1"/>
            </p:cNvSpPr>
            <p:nvPr/>
          </p:nvSpPr>
          <p:spPr bwMode="auto">
            <a:xfrm>
              <a:off x="3792" y="120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zh-CN" altLang="en-US" dirty="0">
                  <a:solidFill>
                    <a:schemeClr val="tx1"/>
                  </a:solidFill>
                  <a:latin typeface="+mn-ea"/>
                  <a:ea typeface="+mn-ea"/>
                </a:rPr>
                <a:t>非屏蔽中断请求</a:t>
              </a:r>
            </a:p>
          </p:txBody>
        </p:sp>
        <p:sp>
          <p:nvSpPr>
            <p:cNvPr id="28685" name="Text Box 11"/>
            <p:cNvSpPr txBox="1">
              <a:spLocks noChangeArrowheads="1"/>
            </p:cNvSpPr>
            <p:nvPr/>
          </p:nvSpPr>
          <p:spPr bwMode="auto">
            <a:xfrm>
              <a:off x="4269" y="2544"/>
              <a:ext cx="349"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中断控制系统</a:t>
              </a:r>
            </a:p>
          </p:txBody>
        </p:sp>
        <p:sp>
          <p:nvSpPr>
            <p:cNvPr id="28686" name="Line 13"/>
            <p:cNvSpPr>
              <a:spLocks noChangeShapeType="1"/>
            </p:cNvSpPr>
            <p:nvPr/>
          </p:nvSpPr>
          <p:spPr bwMode="auto">
            <a:xfrm>
              <a:off x="2880" y="1440"/>
              <a:ext cx="76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87" name="Text Box 14"/>
            <p:cNvSpPr txBox="1">
              <a:spLocks noChangeArrowheads="1"/>
            </p:cNvSpPr>
            <p:nvPr/>
          </p:nvSpPr>
          <p:spPr bwMode="auto">
            <a:xfrm>
              <a:off x="2925" y="1117"/>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NMI</a:t>
              </a:r>
            </a:p>
          </p:txBody>
        </p:sp>
        <p:sp>
          <p:nvSpPr>
            <p:cNvPr id="28688" name="Line 16"/>
            <p:cNvSpPr>
              <a:spLocks noChangeShapeType="1"/>
            </p:cNvSpPr>
            <p:nvPr/>
          </p:nvSpPr>
          <p:spPr bwMode="auto">
            <a:xfrm>
              <a:off x="4848" y="2544"/>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89" name="Line 17"/>
            <p:cNvSpPr>
              <a:spLocks noChangeShapeType="1"/>
            </p:cNvSpPr>
            <p:nvPr/>
          </p:nvSpPr>
          <p:spPr bwMode="auto">
            <a:xfrm>
              <a:off x="4848" y="2688"/>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0" name="Line 18"/>
            <p:cNvSpPr>
              <a:spLocks noChangeShapeType="1"/>
            </p:cNvSpPr>
            <p:nvPr/>
          </p:nvSpPr>
          <p:spPr bwMode="auto">
            <a:xfrm>
              <a:off x="4848" y="283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1" name="Line 19"/>
            <p:cNvSpPr>
              <a:spLocks noChangeShapeType="1"/>
            </p:cNvSpPr>
            <p:nvPr/>
          </p:nvSpPr>
          <p:spPr bwMode="auto">
            <a:xfrm>
              <a:off x="4992" y="2976"/>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2" name="Line 20"/>
            <p:cNvSpPr>
              <a:spLocks noChangeShapeType="1"/>
            </p:cNvSpPr>
            <p:nvPr/>
          </p:nvSpPr>
          <p:spPr bwMode="auto">
            <a:xfrm>
              <a:off x="4896" y="3792"/>
              <a:ext cx="33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3" name="Text Box 21"/>
            <p:cNvSpPr txBox="1">
              <a:spLocks noChangeArrowheads="1"/>
            </p:cNvSpPr>
            <p:nvPr/>
          </p:nvSpPr>
          <p:spPr bwMode="auto">
            <a:xfrm>
              <a:off x="5315" y="2496"/>
              <a:ext cx="349" cy="1436"/>
            </a:xfrm>
            <a:prstGeom prst="rect">
              <a:avLst/>
            </a:prstGeom>
            <a:solidFill>
              <a:srgbClr val="99CCFF"/>
            </a:solidFill>
            <a:ln w="9525">
              <a:solidFill>
                <a:schemeClr val="tx1"/>
              </a:solidFill>
              <a:miter lim="800000"/>
              <a:headEnd/>
              <a:tailEnd/>
            </a:ln>
          </p:spPr>
          <p:txBody>
            <a:bodyPr vert="eaVert"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rPr>
                <a:t>可屏蔽中断请求</a:t>
              </a:r>
            </a:p>
          </p:txBody>
        </p:sp>
        <p:sp>
          <p:nvSpPr>
            <p:cNvPr id="28694" name="Line 22"/>
            <p:cNvSpPr>
              <a:spLocks noChangeShapeType="1"/>
            </p:cNvSpPr>
            <p:nvPr/>
          </p:nvSpPr>
          <p:spPr bwMode="auto">
            <a:xfrm>
              <a:off x="1584" y="1200"/>
              <a:ext cx="0" cy="768"/>
            </a:xfrm>
            <a:prstGeom prst="line">
              <a:avLst/>
            </a:prstGeom>
            <a:noFill/>
            <a:ln w="5715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5" name="Line 23"/>
            <p:cNvSpPr>
              <a:spLocks noChangeShapeType="1"/>
            </p:cNvSpPr>
            <p:nvPr/>
          </p:nvSpPr>
          <p:spPr bwMode="auto">
            <a:xfrm>
              <a:off x="2880" y="1440"/>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6" name="Line 24"/>
            <p:cNvSpPr>
              <a:spLocks noChangeShapeType="1"/>
            </p:cNvSpPr>
            <p:nvPr/>
          </p:nvSpPr>
          <p:spPr bwMode="auto">
            <a:xfrm>
              <a:off x="2544" y="2064"/>
              <a:ext cx="336"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7" name="Line 25"/>
            <p:cNvSpPr>
              <a:spLocks noChangeShapeType="1"/>
            </p:cNvSpPr>
            <p:nvPr/>
          </p:nvSpPr>
          <p:spPr bwMode="auto">
            <a:xfrm>
              <a:off x="2544" y="2352"/>
              <a:ext cx="960" cy="0"/>
            </a:xfrm>
            <a:prstGeom prst="line">
              <a:avLst/>
            </a:prstGeom>
            <a:noFill/>
            <a:ln w="9525">
              <a:solidFill>
                <a:schemeClr val="bg1"/>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8" name="Line 26"/>
            <p:cNvSpPr>
              <a:spLocks noChangeShapeType="1"/>
            </p:cNvSpPr>
            <p:nvPr/>
          </p:nvSpPr>
          <p:spPr bwMode="auto">
            <a:xfrm>
              <a:off x="3504" y="2352"/>
              <a:ext cx="0" cy="624"/>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699" name="Line 27"/>
            <p:cNvSpPr>
              <a:spLocks noChangeShapeType="1"/>
            </p:cNvSpPr>
            <p:nvPr/>
          </p:nvSpPr>
          <p:spPr bwMode="auto">
            <a:xfrm>
              <a:off x="3504" y="2976"/>
              <a:ext cx="528"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0" name="Line 28"/>
            <p:cNvSpPr>
              <a:spLocks noChangeShapeType="1"/>
            </p:cNvSpPr>
            <p:nvPr/>
          </p:nvSpPr>
          <p:spPr bwMode="auto">
            <a:xfrm>
              <a:off x="1632" y="2496"/>
              <a:ext cx="0" cy="768"/>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1" name="Text Box 31"/>
            <p:cNvSpPr txBox="1">
              <a:spLocks noChangeArrowheads="1"/>
            </p:cNvSpPr>
            <p:nvPr/>
          </p:nvSpPr>
          <p:spPr bwMode="auto">
            <a:xfrm>
              <a:off x="2928" y="2112"/>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ct val="50000"/>
                </a:spcBef>
                <a:spcAft>
                  <a:spcPts val="0"/>
                </a:spcAft>
                <a:defRPr/>
              </a:pPr>
              <a:r>
                <a:rPr lang="en-US" altLang="zh-CN">
                  <a:solidFill>
                    <a:srgbClr val="CC0066"/>
                  </a:solidFill>
                  <a:latin typeface="+mn-ea"/>
                  <a:ea typeface="+mn-ea"/>
                </a:rPr>
                <a:t>INTR</a:t>
              </a:r>
            </a:p>
          </p:txBody>
        </p:sp>
        <p:sp>
          <p:nvSpPr>
            <p:cNvPr id="28702" name="Line 33"/>
            <p:cNvSpPr>
              <a:spLocks noChangeShapeType="1"/>
            </p:cNvSpPr>
            <p:nvPr/>
          </p:nvSpPr>
          <p:spPr bwMode="auto">
            <a:xfrm>
              <a:off x="2880" y="1434"/>
              <a:ext cx="6" cy="656"/>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3" name="Line 34"/>
            <p:cNvSpPr>
              <a:spLocks noChangeShapeType="1"/>
            </p:cNvSpPr>
            <p:nvPr/>
          </p:nvSpPr>
          <p:spPr bwMode="auto">
            <a:xfrm>
              <a:off x="2547" y="2074"/>
              <a:ext cx="336"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4" name="Line 35"/>
            <p:cNvSpPr>
              <a:spLocks noChangeShapeType="1"/>
            </p:cNvSpPr>
            <p:nvPr/>
          </p:nvSpPr>
          <p:spPr bwMode="auto">
            <a:xfrm>
              <a:off x="2547" y="2362"/>
              <a:ext cx="960" cy="0"/>
            </a:xfrm>
            <a:prstGeom prst="line">
              <a:avLst/>
            </a:prstGeom>
            <a:noFill/>
            <a:ln w="57150">
              <a:solidFill>
                <a:srgbClr val="008000"/>
              </a:solidFill>
              <a:round/>
              <a:headEnd type="triangle" w="med" len="me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5" name="Line 36"/>
            <p:cNvSpPr>
              <a:spLocks noChangeShapeType="1"/>
            </p:cNvSpPr>
            <p:nvPr/>
          </p:nvSpPr>
          <p:spPr bwMode="auto">
            <a:xfrm>
              <a:off x="3507" y="2362"/>
              <a:ext cx="0" cy="624"/>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sp>
          <p:nvSpPr>
            <p:cNvPr id="28706" name="Line 37"/>
            <p:cNvSpPr>
              <a:spLocks noChangeShapeType="1"/>
            </p:cNvSpPr>
            <p:nvPr/>
          </p:nvSpPr>
          <p:spPr bwMode="auto">
            <a:xfrm>
              <a:off x="3507" y="2986"/>
              <a:ext cx="528" cy="0"/>
            </a:xfrm>
            <a:prstGeom prst="line">
              <a:avLst/>
            </a:prstGeom>
            <a:noFill/>
            <a:ln w="57150">
              <a:solidFill>
                <a:srgbClr val="008000"/>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2400">
                <a:latin typeface="+mn-ea"/>
                <a:ea typeface="+mn-ea"/>
              </a:endParaRPr>
            </a:p>
          </p:txBody>
        </p:sp>
      </p:grpSp>
    </p:spTree>
    <p:extLst>
      <p:ext uri="{BB962C8B-B14F-4D97-AF65-F5344CB8AC3E}">
        <p14:creationId xmlns:p14="http://schemas.microsoft.com/office/powerpoint/2010/main" val="35820923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5. 8259A</a:t>
            </a:r>
            <a:r>
              <a:rPr lang="zh-CN" altLang="en-US" sz="2600" dirty="0" smtClean="0">
                <a:solidFill>
                  <a:srgbClr val="C00000"/>
                </a:solidFill>
                <a:latin typeface="+mn-ea"/>
                <a:ea typeface="+mn-ea"/>
              </a:rPr>
              <a:t>的内部结构</a:t>
            </a:r>
          </a:p>
        </p:txBody>
      </p:sp>
      <p:grpSp>
        <p:nvGrpSpPr>
          <p:cNvPr id="4" name="Group 141"/>
          <p:cNvGrpSpPr>
            <a:grpSpLocks/>
          </p:cNvGrpSpPr>
          <p:nvPr/>
        </p:nvGrpSpPr>
        <p:grpSpPr bwMode="auto">
          <a:xfrm>
            <a:off x="498475" y="1150938"/>
            <a:ext cx="8431213" cy="5202237"/>
            <a:chOff x="206" y="707"/>
            <a:chExt cx="5311" cy="3277"/>
          </a:xfrm>
          <a:solidFill>
            <a:schemeClr val="bg1"/>
          </a:solidFill>
        </p:grpSpPr>
        <p:grpSp>
          <p:nvGrpSpPr>
            <p:cNvPr id="5" name="Group 6"/>
            <p:cNvGrpSpPr>
              <a:grpSpLocks/>
            </p:cNvGrpSpPr>
            <p:nvPr/>
          </p:nvGrpSpPr>
          <p:grpSpPr bwMode="auto">
            <a:xfrm>
              <a:off x="504" y="976"/>
              <a:ext cx="1320" cy="759"/>
              <a:chOff x="216" y="1161"/>
              <a:chExt cx="1320" cy="759"/>
            </a:xfrm>
            <a:grpFill/>
          </p:grpSpPr>
          <p:sp>
            <p:nvSpPr>
              <p:cNvPr id="109" name="Rectangle 3"/>
              <p:cNvSpPr>
                <a:spLocks noChangeArrowheads="1"/>
              </p:cNvSpPr>
              <p:nvPr/>
            </p:nvSpPr>
            <p:spPr bwMode="auto">
              <a:xfrm>
                <a:off x="1008" y="1200"/>
                <a:ext cx="528" cy="720"/>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数据</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总线</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缓冲器</a:t>
                </a:r>
              </a:p>
            </p:txBody>
          </p:sp>
          <p:sp>
            <p:nvSpPr>
              <p:cNvPr id="110" name="AutoShape 4"/>
              <p:cNvSpPr>
                <a:spLocks noChangeArrowheads="1"/>
              </p:cNvSpPr>
              <p:nvPr/>
            </p:nvSpPr>
            <p:spPr bwMode="auto">
              <a:xfrm>
                <a:off x="576" y="1440"/>
                <a:ext cx="384" cy="192"/>
              </a:xfrm>
              <a:prstGeom prst="leftRightArrow">
                <a:avLst>
                  <a:gd name="adj1" fmla="val 50000"/>
                  <a:gd name="adj2" fmla="val 400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11" name="Text Box 5"/>
              <p:cNvSpPr txBox="1">
                <a:spLocks noChangeArrowheads="1"/>
              </p:cNvSpPr>
              <p:nvPr/>
            </p:nvSpPr>
            <p:spPr bwMode="auto">
              <a:xfrm>
                <a:off x="216" y="1161"/>
                <a:ext cx="749" cy="250"/>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D0 </a:t>
                </a:r>
                <a:r>
                  <a:rPr lang="zh-CN" altLang="en-US" sz="2000" dirty="0">
                    <a:solidFill>
                      <a:schemeClr val="tx1"/>
                    </a:solidFill>
                    <a:latin typeface="Times New Roman" pitchFamily="18" charset="0"/>
                  </a:rPr>
                  <a:t>～</a:t>
                </a:r>
                <a:r>
                  <a:rPr lang="en-US" altLang="zh-CN" sz="2000" dirty="0">
                    <a:solidFill>
                      <a:schemeClr val="tx1"/>
                    </a:solidFill>
                    <a:latin typeface="Times New Roman" pitchFamily="18" charset="0"/>
                  </a:rPr>
                  <a:t> D7</a:t>
                </a:r>
              </a:p>
            </p:txBody>
          </p:sp>
        </p:grpSp>
        <p:sp>
          <p:nvSpPr>
            <p:cNvPr id="6" name="Rectangle 7"/>
            <p:cNvSpPr>
              <a:spLocks noChangeArrowheads="1"/>
            </p:cNvSpPr>
            <p:nvPr/>
          </p:nvSpPr>
          <p:spPr bwMode="auto">
            <a:xfrm>
              <a:off x="1296" y="1968"/>
              <a:ext cx="480" cy="672"/>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读/写</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逻辑</a:t>
              </a:r>
            </a:p>
          </p:txBody>
        </p:sp>
        <p:sp>
          <p:nvSpPr>
            <p:cNvPr id="7" name="Rectangle 8"/>
            <p:cNvSpPr>
              <a:spLocks noChangeArrowheads="1"/>
            </p:cNvSpPr>
            <p:nvPr/>
          </p:nvSpPr>
          <p:spPr bwMode="auto">
            <a:xfrm>
              <a:off x="960" y="3024"/>
              <a:ext cx="864" cy="624"/>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级连/缓冲</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比较器</a:t>
              </a:r>
            </a:p>
          </p:txBody>
        </p:sp>
        <p:grpSp>
          <p:nvGrpSpPr>
            <p:cNvPr id="8" name="Group 22"/>
            <p:cNvGrpSpPr>
              <a:grpSpLocks/>
            </p:cNvGrpSpPr>
            <p:nvPr/>
          </p:nvGrpSpPr>
          <p:grpSpPr bwMode="auto">
            <a:xfrm>
              <a:off x="206" y="3040"/>
              <a:ext cx="754" cy="538"/>
              <a:chOff x="206" y="3040"/>
              <a:chExt cx="754" cy="538"/>
            </a:xfrm>
            <a:grpFill/>
          </p:grpSpPr>
          <p:sp>
            <p:nvSpPr>
              <p:cNvPr id="102" name="Text Box 12"/>
              <p:cNvSpPr txBox="1">
                <a:spLocks noChangeArrowheads="1"/>
              </p:cNvSpPr>
              <p:nvPr/>
            </p:nvSpPr>
            <p:spPr bwMode="auto">
              <a:xfrm>
                <a:off x="206" y="3184"/>
                <a:ext cx="517"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CAS1</a:t>
                </a:r>
              </a:p>
            </p:txBody>
          </p:sp>
          <p:grpSp>
            <p:nvGrpSpPr>
              <p:cNvPr id="103" name="Group 21"/>
              <p:cNvGrpSpPr>
                <a:grpSpLocks/>
              </p:cNvGrpSpPr>
              <p:nvPr/>
            </p:nvGrpSpPr>
            <p:grpSpPr bwMode="auto">
              <a:xfrm>
                <a:off x="206" y="3040"/>
                <a:ext cx="754" cy="538"/>
                <a:chOff x="206" y="3040"/>
                <a:chExt cx="754" cy="538"/>
              </a:xfrm>
              <a:grpFill/>
            </p:grpSpPr>
            <p:sp>
              <p:nvSpPr>
                <p:cNvPr id="104" name="Line 9"/>
                <p:cNvSpPr>
                  <a:spLocks noChangeShapeType="1"/>
                </p:cNvSpPr>
                <p:nvPr/>
              </p:nvSpPr>
              <p:spPr bwMode="auto">
                <a:xfrm>
                  <a:off x="672" y="3168"/>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5" name="Text Box 10"/>
                <p:cNvSpPr txBox="1">
                  <a:spLocks noChangeArrowheads="1"/>
                </p:cNvSpPr>
                <p:nvPr/>
              </p:nvSpPr>
              <p:spPr bwMode="auto">
                <a:xfrm>
                  <a:off x="206" y="3040"/>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CAS0</a:t>
                  </a:r>
                </a:p>
              </p:txBody>
            </p:sp>
            <p:sp>
              <p:nvSpPr>
                <p:cNvPr id="106" name="Line 11"/>
                <p:cNvSpPr>
                  <a:spLocks noChangeShapeType="1"/>
                </p:cNvSpPr>
                <p:nvPr/>
              </p:nvSpPr>
              <p:spPr bwMode="auto">
                <a:xfrm>
                  <a:off x="672" y="3312"/>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7" name="Line 13"/>
                <p:cNvSpPr>
                  <a:spLocks noChangeShapeType="1"/>
                </p:cNvSpPr>
                <p:nvPr/>
              </p:nvSpPr>
              <p:spPr bwMode="auto">
                <a:xfrm>
                  <a:off x="672" y="3456"/>
                  <a:ext cx="288" cy="0"/>
                </a:xfrm>
                <a:prstGeom prst="line">
                  <a:avLst/>
                </a:prstGeom>
                <a:grpFill/>
                <a:ln w="9525">
                  <a:solidFill>
                    <a:schemeClr val="tx1"/>
                  </a:solidFill>
                  <a:round/>
                  <a:headEnd type="triangle" w="med" len="me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08" name="Text Box 14"/>
                <p:cNvSpPr txBox="1">
                  <a:spLocks noChangeArrowheads="1"/>
                </p:cNvSpPr>
                <p:nvPr/>
              </p:nvSpPr>
              <p:spPr bwMode="auto">
                <a:xfrm>
                  <a:off x="206" y="3328"/>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CAS2</a:t>
                  </a:r>
                </a:p>
              </p:txBody>
            </p:sp>
          </p:grpSp>
        </p:grpSp>
        <p:sp>
          <p:nvSpPr>
            <p:cNvPr id="9" name="Oval 16"/>
            <p:cNvSpPr>
              <a:spLocks noChangeArrowheads="1"/>
            </p:cNvSpPr>
            <p:nvPr/>
          </p:nvSpPr>
          <p:spPr bwMode="auto">
            <a:xfrm>
              <a:off x="1536" y="2640"/>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0" name="Oval 17"/>
            <p:cNvSpPr>
              <a:spLocks noChangeArrowheads="1"/>
            </p:cNvSpPr>
            <p:nvPr/>
          </p:nvSpPr>
          <p:spPr bwMode="auto">
            <a:xfrm>
              <a:off x="1440" y="3648"/>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1" name="Line 20"/>
            <p:cNvSpPr>
              <a:spLocks noChangeShapeType="1"/>
            </p:cNvSpPr>
            <p:nvPr/>
          </p:nvSpPr>
          <p:spPr bwMode="auto">
            <a:xfrm flipV="1">
              <a:off x="1488" y="3696"/>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2" name="Line 23"/>
            <p:cNvSpPr>
              <a:spLocks noChangeShapeType="1"/>
            </p:cNvSpPr>
            <p:nvPr/>
          </p:nvSpPr>
          <p:spPr bwMode="auto">
            <a:xfrm flipH="1">
              <a:off x="960" y="3888"/>
              <a:ext cx="528"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13" name="Text Box 24"/>
            <p:cNvSpPr txBox="1">
              <a:spLocks noChangeArrowheads="1"/>
            </p:cNvSpPr>
            <p:nvPr/>
          </p:nvSpPr>
          <p:spPr bwMode="auto">
            <a:xfrm>
              <a:off x="281" y="3731"/>
              <a:ext cx="570"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SP/EN</a:t>
              </a:r>
            </a:p>
          </p:txBody>
        </p:sp>
        <p:sp>
          <p:nvSpPr>
            <p:cNvPr id="14" name="Line 25"/>
            <p:cNvSpPr>
              <a:spLocks noChangeShapeType="1"/>
            </p:cNvSpPr>
            <p:nvPr/>
          </p:nvSpPr>
          <p:spPr bwMode="auto">
            <a:xfrm>
              <a:off x="576" y="37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15" name="Line 26"/>
            <p:cNvSpPr>
              <a:spLocks noChangeShapeType="1"/>
            </p:cNvSpPr>
            <p:nvPr/>
          </p:nvSpPr>
          <p:spPr bwMode="auto">
            <a:xfrm>
              <a:off x="336" y="37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nvGrpSpPr>
            <p:cNvPr id="16" name="Group 38"/>
            <p:cNvGrpSpPr>
              <a:grpSpLocks/>
            </p:cNvGrpSpPr>
            <p:nvPr/>
          </p:nvGrpSpPr>
          <p:grpSpPr bwMode="auto">
            <a:xfrm>
              <a:off x="768" y="2112"/>
              <a:ext cx="528" cy="48"/>
              <a:chOff x="768" y="2112"/>
              <a:chExt cx="528" cy="48"/>
            </a:xfrm>
            <a:grpFill/>
          </p:grpSpPr>
          <p:sp>
            <p:nvSpPr>
              <p:cNvPr id="100" name="Oval 27"/>
              <p:cNvSpPr>
                <a:spLocks noChangeArrowheads="1"/>
              </p:cNvSpPr>
              <p:nvPr/>
            </p:nvSpPr>
            <p:spPr bwMode="auto">
              <a:xfrm>
                <a:off x="1248" y="2112"/>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101" name="Line 28"/>
              <p:cNvSpPr>
                <a:spLocks noChangeShapeType="1"/>
              </p:cNvSpPr>
              <p:nvPr/>
            </p:nvSpPr>
            <p:spPr bwMode="auto">
              <a:xfrm>
                <a:off x="768" y="2112"/>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7" name="Group 39"/>
            <p:cNvGrpSpPr>
              <a:grpSpLocks/>
            </p:cNvGrpSpPr>
            <p:nvPr/>
          </p:nvGrpSpPr>
          <p:grpSpPr bwMode="auto">
            <a:xfrm>
              <a:off x="768" y="2304"/>
              <a:ext cx="528" cy="48"/>
              <a:chOff x="768" y="2256"/>
              <a:chExt cx="528" cy="48"/>
            </a:xfrm>
            <a:grpFill/>
          </p:grpSpPr>
          <p:sp>
            <p:nvSpPr>
              <p:cNvPr id="98" name="Oval 31"/>
              <p:cNvSpPr>
                <a:spLocks noChangeArrowheads="1"/>
              </p:cNvSpPr>
              <p:nvPr/>
            </p:nvSpPr>
            <p:spPr bwMode="auto">
              <a:xfrm>
                <a:off x="1248" y="2256"/>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99" name="Line 32"/>
              <p:cNvSpPr>
                <a:spLocks noChangeShapeType="1"/>
              </p:cNvSpPr>
              <p:nvPr/>
            </p:nvSpPr>
            <p:spPr bwMode="auto">
              <a:xfrm>
                <a:off x="768" y="2256"/>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18" name="Group 40"/>
            <p:cNvGrpSpPr>
              <a:grpSpLocks/>
            </p:cNvGrpSpPr>
            <p:nvPr/>
          </p:nvGrpSpPr>
          <p:grpSpPr bwMode="auto">
            <a:xfrm>
              <a:off x="768" y="2496"/>
              <a:ext cx="528" cy="48"/>
              <a:chOff x="768" y="2448"/>
              <a:chExt cx="528" cy="48"/>
            </a:xfrm>
            <a:grpFill/>
          </p:grpSpPr>
          <p:sp>
            <p:nvSpPr>
              <p:cNvPr id="96" name="Oval 34"/>
              <p:cNvSpPr>
                <a:spLocks noChangeArrowheads="1"/>
              </p:cNvSpPr>
              <p:nvPr/>
            </p:nvSpPr>
            <p:spPr bwMode="auto">
              <a:xfrm>
                <a:off x="1248" y="2448"/>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97" name="Line 35"/>
              <p:cNvSpPr>
                <a:spLocks noChangeShapeType="1"/>
              </p:cNvSpPr>
              <p:nvPr/>
            </p:nvSpPr>
            <p:spPr bwMode="auto">
              <a:xfrm>
                <a:off x="768" y="2448"/>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grpSp>
        <p:sp>
          <p:nvSpPr>
            <p:cNvPr id="19" name="Line 36"/>
            <p:cNvSpPr>
              <a:spLocks noChangeShapeType="1"/>
            </p:cNvSpPr>
            <p:nvPr/>
          </p:nvSpPr>
          <p:spPr bwMode="auto">
            <a:xfrm flipV="1">
              <a:off x="1584" y="2688"/>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0" name="Line 37"/>
            <p:cNvSpPr>
              <a:spLocks noChangeShapeType="1"/>
            </p:cNvSpPr>
            <p:nvPr/>
          </p:nvSpPr>
          <p:spPr bwMode="auto">
            <a:xfrm>
              <a:off x="768" y="2880"/>
              <a:ext cx="81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nvGrpSpPr>
            <p:cNvPr id="21" name="Group 43"/>
            <p:cNvGrpSpPr>
              <a:grpSpLocks/>
            </p:cNvGrpSpPr>
            <p:nvPr/>
          </p:nvGrpSpPr>
          <p:grpSpPr bwMode="auto">
            <a:xfrm>
              <a:off x="414" y="1977"/>
              <a:ext cx="348" cy="250"/>
              <a:chOff x="414" y="1977"/>
              <a:chExt cx="348" cy="250"/>
            </a:xfrm>
            <a:grpFill/>
          </p:grpSpPr>
          <p:sp>
            <p:nvSpPr>
              <p:cNvPr id="94" name="Text Box 41"/>
              <p:cNvSpPr txBox="1">
                <a:spLocks noChangeArrowheads="1"/>
              </p:cNvSpPr>
              <p:nvPr/>
            </p:nvSpPr>
            <p:spPr bwMode="auto">
              <a:xfrm>
                <a:off x="414" y="1977"/>
                <a:ext cx="348"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RD</a:t>
                </a:r>
              </a:p>
            </p:txBody>
          </p:sp>
          <p:sp>
            <p:nvSpPr>
              <p:cNvPr id="95" name="Line 42"/>
              <p:cNvSpPr>
                <a:spLocks noChangeShapeType="1"/>
              </p:cNvSpPr>
              <p:nvPr/>
            </p:nvSpPr>
            <p:spPr bwMode="auto">
              <a:xfrm>
                <a:off x="480" y="2016"/>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grpSp>
          <p:nvGrpSpPr>
            <p:cNvPr id="22" name="Group 44"/>
            <p:cNvGrpSpPr>
              <a:grpSpLocks/>
            </p:cNvGrpSpPr>
            <p:nvPr/>
          </p:nvGrpSpPr>
          <p:grpSpPr bwMode="auto">
            <a:xfrm>
              <a:off x="415" y="2195"/>
              <a:ext cx="392" cy="250"/>
              <a:chOff x="391" y="1977"/>
              <a:chExt cx="392" cy="250"/>
            </a:xfrm>
            <a:grpFill/>
          </p:grpSpPr>
          <p:sp>
            <p:nvSpPr>
              <p:cNvPr id="92" name="Text Box 45"/>
              <p:cNvSpPr txBox="1">
                <a:spLocks noChangeArrowheads="1"/>
              </p:cNvSpPr>
              <p:nvPr/>
            </p:nvSpPr>
            <p:spPr bwMode="auto">
              <a:xfrm>
                <a:off x="391" y="1977"/>
                <a:ext cx="392"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WR</a:t>
                </a:r>
              </a:p>
            </p:txBody>
          </p:sp>
          <p:sp>
            <p:nvSpPr>
              <p:cNvPr id="93" name="Line 46"/>
              <p:cNvSpPr>
                <a:spLocks noChangeShapeType="1"/>
              </p:cNvSpPr>
              <p:nvPr/>
            </p:nvSpPr>
            <p:spPr bwMode="auto">
              <a:xfrm>
                <a:off x="480" y="2016"/>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sp>
          <p:nvSpPr>
            <p:cNvPr id="23" name="Text Box 48"/>
            <p:cNvSpPr txBox="1">
              <a:spLocks noChangeArrowheads="1"/>
            </p:cNvSpPr>
            <p:nvPr/>
          </p:nvSpPr>
          <p:spPr bwMode="auto">
            <a:xfrm>
              <a:off x="441" y="2387"/>
              <a:ext cx="312"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itchFamily="18" charset="0"/>
                </a:rPr>
                <a:t>A0</a:t>
              </a:r>
            </a:p>
          </p:txBody>
        </p:sp>
        <p:sp>
          <p:nvSpPr>
            <p:cNvPr id="24" name="AutoShape 50"/>
            <p:cNvSpPr>
              <a:spLocks noChangeArrowheads="1"/>
            </p:cNvSpPr>
            <p:nvPr/>
          </p:nvSpPr>
          <p:spPr bwMode="auto">
            <a:xfrm>
              <a:off x="1824" y="1104"/>
              <a:ext cx="384" cy="144"/>
            </a:xfrm>
            <a:prstGeom prst="leftRightArrow">
              <a:avLst>
                <a:gd name="adj1" fmla="val 50000"/>
                <a:gd name="adj2" fmla="val 53333"/>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25" name="Line 57"/>
            <p:cNvSpPr>
              <a:spLocks noChangeShapeType="1"/>
            </p:cNvSpPr>
            <p:nvPr/>
          </p:nvSpPr>
          <p:spPr bwMode="auto">
            <a:xfrm flipH="1">
              <a:off x="2016" y="1344"/>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26" name="Line 58"/>
            <p:cNvSpPr>
              <a:spLocks noChangeShapeType="1"/>
            </p:cNvSpPr>
            <p:nvPr/>
          </p:nvSpPr>
          <p:spPr bwMode="auto">
            <a:xfrm>
              <a:off x="2016" y="1344"/>
              <a:ext cx="0" cy="196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27" name="Line 59"/>
            <p:cNvSpPr>
              <a:spLocks noChangeShapeType="1"/>
            </p:cNvSpPr>
            <p:nvPr/>
          </p:nvSpPr>
          <p:spPr bwMode="auto">
            <a:xfrm flipH="1">
              <a:off x="1829" y="3294"/>
              <a:ext cx="189"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8" name="Line 60"/>
            <p:cNvSpPr>
              <a:spLocks noChangeShapeType="1"/>
            </p:cNvSpPr>
            <p:nvPr/>
          </p:nvSpPr>
          <p:spPr bwMode="auto">
            <a:xfrm flipH="1">
              <a:off x="1776" y="2256"/>
              <a:ext cx="24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29" name="Freeform 67"/>
            <p:cNvSpPr>
              <a:spLocks/>
            </p:cNvSpPr>
            <p:nvPr/>
          </p:nvSpPr>
          <p:spPr bwMode="auto">
            <a:xfrm rot="4194456">
              <a:off x="4944" y="1776"/>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0" name="Rectangle 69"/>
            <p:cNvSpPr>
              <a:spLocks noChangeArrowheads="1"/>
            </p:cNvSpPr>
            <p:nvPr/>
          </p:nvSpPr>
          <p:spPr bwMode="auto">
            <a:xfrm>
              <a:off x="2976" y="1152"/>
              <a:ext cx="1680" cy="288"/>
            </a:xfrm>
            <a:prstGeom prst="rect">
              <a:avLst/>
            </a:prstGeom>
            <a:solidFill>
              <a:schemeClr val="accent4"/>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a:solidFill>
                    <a:schemeClr val="tx1"/>
                  </a:solidFill>
                  <a:latin typeface="华文新魏" panose="02010800040101010101" pitchFamily="2" charset="-122"/>
                  <a:ea typeface="华文新魏" panose="02010800040101010101" pitchFamily="2" charset="-122"/>
                </a:rPr>
                <a:t> 控制逻辑</a:t>
              </a:r>
            </a:p>
          </p:txBody>
        </p:sp>
        <p:sp>
          <p:nvSpPr>
            <p:cNvPr id="31" name="Oval 70"/>
            <p:cNvSpPr>
              <a:spLocks noChangeArrowheads="1"/>
            </p:cNvSpPr>
            <p:nvPr/>
          </p:nvSpPr>
          <p:spPr bwMode="auto">
            <a:xfrm>
              <a:off x="3264" y="1104"/>
              <a:ext cx="48" cy="48"/>
            </a:xfrm>
            <a:prstGeom prst="ellipse">
              <a:avLst/>
            </a:prstGeom>
            <a:grp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32" name="Line 72"/>
            <p:cNvSpPr>
              <a:spLocks noChangeShapeType="1"/>
            </p:cNvSpPr>
            <p:nvPr/>
          </p:nvSpPr>
          <p:spPr bwMode="auto">
            <a:xfrm flipV="1">
              <a:off x="4128" y="893"/>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33" name="Text Box 73"/>
            <p:cNvSpPr txBox="1">
              <a:spLocks noChangeArrowheads="1"/>
            </p:cNvSpPr>
            <p:nvPr/>
          </p:nvSpPr>
          <p:spPr bwMode="auto">
            <a:xfrm>
              <a:off x="3940" y="707"/>
              <a:ext cx="401" cy="250"/>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INT</a:t>
              </a:r>
            </a:p>
          </p:txBody>
        </p:sp>
        <p:sp>
          <p:nvSpPr>
            <p:cNvPr id="34" name="Line 71"/>
            <p:cNvSpPr>
              <a:spLocks noChangeShapeType="1"/>
            </p:cNvSpPr>
            <p:nvPr/>
          </p:nvSpPr>
          <p:spPr bwMode="auto">
            <a:xfrm>
              <a:off x="3312" y="912"/>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35" name="Text Box 74"/>
            <p:cNvSpPr txBox="1">
              <a:spLocks noChangeArrowheads="1"/>
            </p:cNvSpPr>
            <p:nvPr/>
          </p:nvSpPr>
          <p:spPr bwMode="auto">
            <a:xfrm>
              <a:off x="3067" y="707"/>
              <a:ext cx="517"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a:solidFill>
                    <a:schemeClr val="tx1"/>
                  </a:solidFill>
                  <a:latin typeface="Times New Roman" pitchFamily="18" charset="0"/>
                </a:rPr>
                <a:t>INTA</a:t>
              </a:r>
            </a:p>
          </p:txBody>
        </p:sp>
        <p:sp>
          <p:nvSpPr>
            <p:cNvPr id="36" name="Line 75"/>
            <p:cNvSpPr>
              <a:spLocks noChangeShapeType="1"/>
            </p:cNvSpPr>
            <p:nvPr/>
          </p:nvSpPr>
          <p:spPr bwMode="auto">
            <a:xfrm>
              <a:off x="3120" y="739"/>
              <a:ext cx="33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7" name="Line 51"/>
            <p:cNvSpPr>
              <a:spLocks noChangeShapeType="1"/>
            </p:cNvSpPr>
            <p:nvPr/>
          </p:nvSpPr>
          <p:spPr bwMode="auto">
            <a:xfrm>
              <a:off x="2208" y="1008"/>
              <a:ext cx="0" cy="2928"/>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8" name="Freeform 55"/>
            <p:cNvSpPr>
              <a:spLocks/>
            </p:cNvSpPr>
            <p:nvPr/>
          </p:nvSpPr>
          <p:spPr bwMode="auto">
            <a:xfrm>
              <a:off x="2208" y="100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39" name="Freeform 56"/>
            <p:cNvSpPr>
              <a:spLocks/>
            </p:cNvSpPr>
            <p:nvPr/>
          </p:nvSpPr>
          <p:spPr bwMode="auto">
            <a:xfrm>
              <a:off x="2208" y="3888"/>
              <a:ext cx="288" cy="96"/>
            </a:xfrm>
            <a:custGeom>
              <a:avLst/>
              <a:gdLst>
                <a:gd name="T0" fmla="*/ 0 w 288"/>
                <a:gd name="T1" fmla="*/ 0 h 96"/>
                <a:gd name="T2" fmla="*/ 96 w 288"/>
                <a:gd name="T3" fmla="*/ 48 h 96"/>
                <a:gd name="T4" fmla="*/ 192 w 288"/>
                <a:gd name="T5" fmla="*/ 48 h 96"/>
                <a:gd name="T6" fmla="*/ 288 w 288"/>
                <a:gd name="T7" fmla="*/ 96 h 96"/>
                <a:gd name="T8" fmla="*/ 0 60000 65536"/>
                <a:gd name="T9" fmla="*/ 0 60000 65536"/>
                <a:gd name="T10" fmla="*/ 0 60000 65536"/>
                <a:gd name="T11" fmla="*/ 0 60000 65536"/>
                <a:gd name="T12" fmla="*/ 0 w 288"/>
                <a:gd name="T13" fmla="*/ 0 h 96"/>
                <a:gd name="T14" fmla="*/ 288 w 288"/>
                <a:gd name="T15" fmla="*/ 96 h 96"/>
              </a:gdLst>
              <a:ahLst/>
              <a:cxnLst>
                <a:cxn ang="T8">
                  <a:pos x="T0" y="T1"/>
                </a:cxn>
                <a:cxn ang="T9">
                  <a:pos x="T2" y="T3"/>
                </a:cxn>
                <a:cxn ang="T10">
                  <a:pos x="T4" y="T5"/>
                </a:cxn>
                <a:cxn ang="T11">
                  <a:pos x="T6" y="T7"/>
                </a:cxn>
              </a:cxnLst>
              <a:rect l="T12" t="T13" r="T14" b="T15"/>
              <a:pathLst>
                <a:path w="288" h="96">
                  <a:moveTo>
                    <a:pt x="0" y="0"/>
                  </a:moveTo>
                  <a:cubicBezTo>
                    <a:pt x="32" y="20"/>
                    <a:pt x="64" y="40"/>
                    <a:pt x="96" y="48"/>
                  </a:cubicBezTo>
                  <a:cubicBezTo>
                    <a:pt x="128" y="56"/>
                    <a:pt x="160" y="40"/>
                    <a:pt x="192" y="48"/>
                  </a:cubicBezTo>
                  <a:cubicBezTo>
                    <a:pt x="224" y="56"/>
                    <a:pt x="272" y="88"/>
                    <a:pt x="288" y="96"/>
                  </a:cubicBezTo>
                </a:path>
              </a:pathLst>
            </a:custGeom>
            <a:grpFill/>
            <a:ln w="9525" cap="flat" cmpd="sng">
              <a:solidFill>
                <a:schemeClr val="tx1"/>
              </a:solidFill>
              <a:prstDash val="solid"/>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0" name="Line 61"/>
            <p:cNvSpPr>
              <a:spLocks noChangeShapeType="1"/>
            </p:cNvSpPr>
            <p:nvPr/>
          </p:nvSpPr>
          <p:spPr bwMode="auto">
            <a:xfrm>
              <a:off x="2496" y="1104"/>
              <a:ext cx="0" cy="576"/>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1" name="Line 62"/>
            <p:cNvSpPr>
              <a:spLocks noChangeShapeType="1"/>
            </p:cNvSpPr>
            <p:nvPr/>
          </p:nvSpPr>
          <p:spPr bwMode="auto">
            <a:xfrm>
              <a:off x="2496" y="1968"/>
              <a:ext cx="0" cy="2016"/>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2" name="Line 63"/>
            <p:cNvSpPr>
              <a:spLocks noChangeShapeType="1"/>
            </p:cNvSpPr>
            <p:nvPr/>
          </p:nvSpPr>
          <p:spPr bwMode="auto">
            <a:xfrm>
              <a:off x="2496" y="1680"/>
              <a:ext cx="2592" cy="0"/>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3" name="Line 64"/>
            <p:cNvSpPr>
              <a:spLocks noChangeShapeType="1"/>
            </p:cNvSpPr>
            <p:nvPr/>
          </p:nvSpPr>
          <p:spPr bwMode="auto">
            <a:xfrm>
              <a:off x="2496" y="1968"/>
              <a:ext cx="2640" cy="0"/>
            </a:xfrm>
            <a:prstGeom prst="line">
              <a:avLst/>
            </a:prstGeom>
            <a:grpFill/>
            <a:ln w="76200">
              <a:solidFill>
                <a:srgbClr val="00B050"/>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4" name="Line 68"/>
            <p:cNvSpPr>
              <a:spLocks noChangeShapeType="1"/>
            </p:cNvSpPr>
            <p:nvPr/>
          </p:nvSpPr>
          <p:spPr bwMode="auto">
            <a:xfrm>
              <a:off x="2496" y="1344"/>
              <a:ext cx="48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5" name="Line 76"/>
            <p:cNvSpPr>
              <a:spLocks noChangeShapeType="1"/>
            </p:cNvSpPr>
            <p:nvPr/>
          </p:nvSpPr>
          <p:spPr bwMode="auto">
            <a:xfrm>
              <a:off x="3312" y="1488"/>
              <a:ext cx="0" cy="192"/>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46" name="Line 77"/>
            <p:cNvSpPr>
              <a:spLocks noChangeShapeType="1"/>
            </p:cNvSpPr>
            <p:nvPr/>
          </p:nvSpPr>
          <p:spPr bwMode="auto">
            <a:xfrm flipV="1">
              <a:off x="3792" y="1440"/>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47" name="Line 78"/>
            <p:cNvSpPr>
              <a:spLocks noChangeShapeType="1"/>
            </p:cNvSpPr>
            <p:nvPr/>
          </p:nvSpPr>
          <p:spPr bwMode="auto">
            <a:xfrm flipV="1">
              <a:off x="4272" y="1440"/>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48" name="Rectangle 79"/>
            <p:cNvSpPr>
              <a:spLocks noChangeArrowheads="1"/>
            </p:cNvSpPr>
            <p:nvPr/>
          </p:nvSpPr>
          <p:spPr bwMode="auto">
            <a:xfrm>
              <a:off x="2736" y="2256"/>
              <a:ext cx="528" cy="1152"/>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a:t>
              </a:r>
            </a:p>
            <a:p>
              <a:pPr algn="ctr" eaLnBrk="1" fontAlgn="auto" hangingPunct="1">
                <a:spcAft>
                  <a:spcPts val="0"/>
                </a:spcAft>
                <a:defRPr/>
              </a:pPr>
              <a:r>
                <a:rPr lang="zh-CN" altLang="en-US" sz="2000" dirty="0">
                  <a:solidFill>
                    <a:schemeClr val="tx1"/>
                  </a:solidFill>
                  <a:latin typeface="+mn-ea"/>
                  <a:ea typeface="+mn-ea"/>
                </a:rPr>
                <a:t>服务</a:t>
              </a:r>
            </a:p>
            <a:p>
              <a:pPr algn="ctr" eaLnBrk="1" fontAlgn="auto" hangingPunct="1">
                <a:spcAft>
                  <a:spcPts val="0"/>
                </a:spcAft>
                <a:defRPr/>
              </a:pPr>
              <a:r>
                <a:rPr lang="zh-CN" altLang="en-US" sz="2000" dirty="0">
                  <a:solidFill>
                    <a:schemeClr val="tx1"/>
                  </a:solidFill>
                  <a:latin typeface="+mn-ea"/>
                  <a:ea typeface="+mn-ea"/>
                </a:rPr>
                <a:t>寄存器</a:t>
              </a:r>
            </a:p>
            <a:p>
              <a:pPr algn="ctr" eaLnBrk="1" fontAlgn="auto" hangingPunct="1">
                <a:spcAft>
                  <a:spcPts val="0"/>
                </a:spcAft>
                <a:defRPr/>
              </a:pPr>
              <a:r>
                <a:rPr lang="zh-CN" altLang="en-US" sz="2000" dirty="0">
                  <a:solidFill>
                    <a:schemeClr val="tx1"/>
                  </a:solidFill>
                  <a:latin typeface="+mn-ea"/>
                  <a:ea typeface="+mn-ea"/>
                </a:rPr>
                <a:t>(</a:t>
              </a:r>
              <a:r>
                <a:rPr lang="en-US" altLang="zh-CN" sz="2000" dirty="0">
                  <a:solidFill>
                    <a:schemeClr val="tx1"/>
                  </a:solidFill>
                  <a:latin typeface="+mn-ea"/>
                  <a:ea typeface="+mn-ea"/>
                </a:rPr>
                <a:t>ISR)</a:t>
              </a:r>
            </a:p>
          </p:txBody>
        </p:sp>
        <p:sp>
          <p:nvSpPr>
            <p:cNvPr id="49" name="AutoShape 80"/>
            <p:cNvSpPr>
              <a:spLocks noChangeArrowheads="1"/>
            </p:cNvSpPr>
            <p:nvPr/>
          </p:nvSpPr>
          <p:spPr bwMode="auto">
            <a:xfrm>
              <a:off x="2832" y="1968"/>
              <a:ext cx="192" cy="288"/>
            </a:xfrm>
            <a:prstGeom prst="upArrow">
              <a:avLst>
                <a:gd name="adj1" fmla="val 50000"/>
                <a:gd name="adj2" fmla="val 375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0" name="Line 81"/>
            <p:cNvSpPr>
              <a:spLocks noChangeShapeType="1"/>
            </p:cNvSpPr>
            <p:nvPr/>
          </p:nvSpPr>
          <p:spPr bwMode="auto">
            <a:xfrm>
              <a:off x="3168" y="1968"/>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51" name="Rectangle 82"/>
            <p:cNvSpPr>
              <a:spLocks noChangeArrowheads="1"/>
            </p:cNvSpPr>
            <p:nvPr/>
          </p:nvSpPr>
          <p:spPr bwMode="auto">
            <a:xfrm>
              <a:off x="3600" y="2256"/>
              <a:ext cx="480" cy="1152"/>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 优先权</a:t>
              </a:r>
            </a:p>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电路</a:t>
              </a:r>
            </a:p>
          </p:txBody>
        </p:sp>
        <p:sp>
          <p:nvSpPr>
            <p:cNvPr id="52" name="Rectangle 83"/>
            <p:cNvSpPr>
              <a:spLocks noChangeArrowheads="1"/>
            </p:cNvSpPr>
            <p:nvPr/>
          </p:nvSpPr>
          <p:spPr bwMode="auto">
            <a:xfrm>
              <a:off x="4416" y="2256"/>
              <a:ext cx="528" cy="1104"/>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a:t>
              </a:r>
            </a:p>
            <a:p>
              <a:pPr algn="ctr" eaLnBrk="1" fontAlgn="auto" hangingPunct="1">
                <a:spcAft>
                  <a:spcPts val="0"/>
                </a:spcAft>
                <a:defRPr/>
              </a:pPr>
              <a:r>
                <a:rPr lang="zh-CN" altLang="en-US" sz="2000" dirty="0">
                  <a:solidFill>
                    <a:schemeClr val="tx1"/>
                  </a:solidFill>
                  <a:latin typeface="+mn-ea"/>
                  <a:ea typeface="+mn-ea"/>
                </a:rPr>
                <a:t>请求</a:t>
              </a:r>
            </a:p>
            <a:p>
              <a:pPr algn="ctr" eaLnBrk="1" fontAlgn="auto" hangingPunct="1">
                <a:spcAft>
                  <a:spcPts val="0"/>
                </a:spcAft>
                <a:defRPr/>
              </a:pPr>
              <a:r>
                <a:rPr lang="zh-CN" altLang="en-US" sz="2000" dirty="0">
                  <a:solidFill>
                    <a:schemeClr val="tx1"/>
                  </a:solidFill>
                  <a:latin typeface="+mn-ea"/>
                  <a:ea typeface="+mn-ea"/>
                </a:rPr>
                <a:t>寄存器</a:t>
              </a:r>
            </a:p>
            <a:p>
              <a:pPr algn="ctr" eaLnBrk="1" fontAlgn="auto" hangingPunct="1">
                <a:spcAft>
                  <a:spcPts val="0"/>
                </a:spcAft>
                <a:defRPr/>
              </a:pPr>
              <a:r>
                <a:rPr lang="zh-CN" altLang="en-US" sz="2000" dirty="0">
                  <a:solidFill>
                    <a:schemeClr val="tx1"/>
                  </a:solidFill>
                  <a:latin typeface="+mn-ea"/>
                  <a:ea typeface="+mn-ea"/>
                </a:rPr>
                <a:t>(</a:t>
              </a:r>
              <a:r>
                <a:rPr lang="en-US" altLang="zh-CN" sz="2000" dirty="0">
                  <a:solidFill>
                    <a:schemeClr val="tx1"/>
                  </a:solidFill>
                  <a:latin typeface="+mn-ea"/>
                  <a:ea typeface="+mn-ea"/>
                </a:rPr>
                <a:t>IRR)</a:t>
              </a:r>
            </a:p>
          </p:txBody>
        </p:sp>
        <p:sp>
          <p:nvSpPr>
            <p:cNvPr id="53" name="AutoShape 84"/>
            <p:cNvSpPr>
              <a:spLocks noChangeArrowheads="1"/>
            </p:cNvSpPr>
            <p:nvPr/>
          </p:nvSpPr>
          <p:spPr bwMode="auto">
            <a:xfrm>
              <a:off x="3264" y="2640"/>
              <a:ext cx="336" cy="192"/>
            </a:xfrm>
            <a:prstGeom prst="leftRightArrow">
              <a:avLst>
                <a:gd name="adj1" fmla="val 50000"/>
                <a:gd name="adj2" fmla="val 35000"/>
              </a:avLst>
            </a:prstGeom>
            <a:grp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grpSp>
          <p:nvGrpSpPr>
            <p:cNvPr id="54" name="Group 110"/>
            <p:cNvGrpSpPr>
              <a:grpSpLocks/>
            </p:cNvGrpSpPr>
            <p:nvPr/>
          </p:nvGrpSpPr>
          <p:grpSpPr bwMode="auto">
            <a:xfrm>
              <a:off x="4944" y="2176"/>
              <a:ext cx="573" cy="1279"/>
              <a:chOff x="4944" y="2320"/>
              <a:chExt cx="573" cy="1279"/>
            </a:xfrm>
            <a:grpFill/>
          </p:grpSpPr>
          <p:grpSp>
            <p:nvGrpSpPr>
              <p:cNvPr id="68" name="Group 109"/>
              <p:cNvGrpSpPr>
                <a:grpSpLocks/>
              </p:cNvGrpSpPr>
              <p:nvPr/>
            </p:nvGrpSpPr>
            <p:grpSpPr bwMode="auto">
              <a:xfrm>
                <a:off x="4944" y="2320"/>
                <a:ext cx="573" cy="250"/>
                <a:chOff x="4944" y="2320"/>
                <a:chExt cx="573" cy="250"/>
              </a:xfrm>
              <a:grpFill/>
            </p:grpSpPr>
            <p:sp>
              <p:nvSpPr>
                <p:cNvPr id="90" name="Line 85"/>
                <p:cNvSpPr>
                  <a:spLocks noChangeShapeType="1"/>
                </p:cNvSpPr>
                <p:nvPr/>
              </p:nvSpPr>
              <p:spPr bwMode="auto">
                <a:xfrm>
                  <a:off x="4944" y="2448"/>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91" name="Text Box 86"/>
                <p:cNvSpPr txBox="1">
                  <a:spLocks noChangeArrowheads="1"/>
                </p:cNvSpPr>
                <p:nvPr/>
              </p:nvSpPr>
              <p:spPr bwMode="auto">
                <a:xfrm>
                  <a:off x="5143" y="2320"/>
                  <a:ext cx="374"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IR0</a:t>
                  </a:r>
                </a:p>
              </p:txBody>
            </p:sp>
          </p:grpSp>
          <p:grpSp>
            <p:nvGrpSpPr>
              <p:cNvPr id="69" name="Group 89"/>
              <p:cNvGrpSpPr>
                <a:grpSpLocks/>
              </p:cNvGrpSpPr>
              <p:nvPr/>
            </p:nvGrpSpPr>
            <p:grpSpPr bwMode="auto">
              <a:xfrm>
                <a:off x="4944" y="2464"/>
                <a:ext cx="547" cy="252"/>
                <a:chOff x="4944" y="2464"/>
                <a:chExt cx="547" cy="252"/>
              </a:xfrm>
              <a:grpFill/>
            </p:grpSpPr>
            <p:sp>
              <p:nvSpPr>
                <p:cNvPr id="88" name="Line 87"/>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9" name="Text Box 88"/>
                <p:cNvSpPr txBox="1">
                  <a:spLocks noChangeArrowheads="1"/>
                </p:cNvSpPr>
                <p:nvPr/>
              </p:nvSpPr>
              <p:spPr bwMode="auto">
                <a:xfrm>
                  <a:off x="5160" y="2464"/>
                  <a:ext cx="331"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IR1</a:t>
                  </a:r>
                </a:p>
              </p:txBody>
            </p:sp>
          </p:grpSp>
          <p:grpSp>
            <p:nvGrpSpPr>
              <p:cNvPr id="70" name="Group 90"/>
              <p:cNvGrpSpPr>
                <a:grpSpLocks/>
              </p:cNvGrpSpPr>
              <p:nvPr/>
            </p:nvGrpSpPr>
            <p:grpSpPr bwMode="auto">
              <a:xfrm>
                <a:off x="4944" y="2627"/>
                <a:ext cx="562" cy="252"/>
                <a:chOff x="4944" y="2464"/>
                <a:chExt cx="562" cy="252"/>
              </a:xfrm>
              <a:grpFill/>
            </p:grpSpPr>
            <p:sp>
              <p:nvSpPr>
                <p:cNvPr id="86" name="Line 91"/>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7" name="Text Box 92"/>
                <p:cNvSpPr txBox="1">
                  <a:spLocks noChangeArrowheads="1"/>
                </p:cNvSpPr>
                <p:nvPr/>
              </p:nvSpPr>
              <p:spPr bwMode="auto">
                <a:xfrm>
                  <a:off x="5147" y="2464"/>
                  <a:ext cx="359" cy="252"/>
                </a:xfrm>
                <a:prstGeom prst="rect">
                  <a:avLst/>
                </a:prstGeom>
                <a:solidFill>
                  <a:srgbClr val="FFFFFF"/>
                </a:solid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IR2</a:t>
                  </a:r>
                </a:p>
              </p:txBody>
            </p:sp>
          </p:grpSp>
          <p:grpSp>
            <p:nvGrpSpPr>
              <p:cNvPr id="71" name="Group 93"/>
              <p:cNvGrpSpPr>
                <a:grpSpLocks/>
              </p:cNvGrpSpPr>
              <p:nvPr/>
            </p:nvGrpSpPr>
            <p:grpSpPr bwMode="auto">
              <a:xfrm>
                <a:off x="4944" y="2752"/>
                <a:ext cx="563" cy="252"/>
                <a:chOff x="4944" y="2464"/>
                <a:chExt cx="563" cy="252"/>
              </a:xfrm>
              <a:grpFill/>
            </p:grpSpPr>
            <p:sp>
              <p:nvSpPr>
                <p:cNvPr id="84" name="Line 94"/>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5" name="Text Box 95"/>
                <p:cNvSpPr txBox="1">
                  <a:spLocks noChangeArrowheads="1"/>
                </p:cNvSpPr>
                <p:nvPr/>
              </p:nvSpPr>
              <p:spPr bwMode="auto">
                <a:xfrm>
                  <a:off x="5148"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IR3</a:t>
                  </a:r>
                </a:p>
              </p:txBody>
            </p:sp>
          </p:grpSp>
          <p:grpSp>
            <p:nvGrpSpPr>
              <p:cNvPr id="72" name="Group 96"/>
              <p:cNvGrpSpPr>
                <a:grpSpLocks/>
              </p:cNvGrpSpPr>
              <p:nvPr/>
            </p:nvGrpSpPr>
            <p:grpSpPr bwMode="auto">
              <a:xfrm>
                <a:off x="4944" y="2896"/>
                <a:ext cx="562" cy="252"/>
                <a:chOff x="4944" y="2464"/>
                <a:chExt cx="562" cy="252"/>
              </a:xfrm>
              <a:grpFill/>
            </p:grpSpPr>
            <p:sp>
              <p:nvSpPr>
                <p:cNvPr id="82" name="Line 97"/>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3" name="Text Box 98"/>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IR4</a:t>
                  </a:r>
                </a:p>
              </p:txBody>
            </p:sp>
          </p:grpSp>
          <p:grpSp>
            <p:nvGrpSpPr>
              <p:cNvPr id="73" name="Group 99"/>
              <p:cNvGrpSpPr>
                <a:grpSpLocks/>
              </p:cNvGrpSpPr>
              <p:nvPr/>
            </p:nvGrpSpPr>
            <p:grpSpPr bwMode="auto">
              <a:xfrm>
                <a:off x="4944" y="3040"/>
                <a:ext cx="562" cy="252"/>
                <a:chOff x="4944" y="2464"/>
                <a:chExt cx="562" cy="252"/>
              </a:xfrm>
              <a:grpFill/>
            </p:grpSpPr>
            <p:sp>
              <p:nvSpPr>
                <p:cNvPr id="80" name="Line 100"/>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81" name="Text Box 101"/>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IR5</a:t>
                  </a:r>
                </a:p>
              </p:txBody>
            </p:sp>
          </p:grpSp>
          <p:grpSp>
            <p:nvGrpSpPr>
              <p:cNvPr id="74" name="Group 102"/>
              <p:cNvGrpSpPr>
                <a:grpSpLocks/>
              </p:cNvGrpSpPr>
              <p:nvPr/>
            </p:nvGrpSpPr>
            <p:grpSpPr bwMode="auto">
              <a:xfrm>
                <a:off x="4944" y="3203"/>
                <a:ext cx="562" cy="252"/>
                <a:chOff x="4944" y="2464"/>
                <a:chExt cx="562" cy="252"/>
              </a:xfrm>
              <a:grpFill/>
            </p:grpSpPr>
            <p:sp>
              <p:nvSpPr>
                <p:cNvPr id="78" name="Line 103"/>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79" name="Text Box 104"/>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IR6</a:t>
                  </a:r>
                </a:p>
              </p:txBody>
            </p:sp>
          </p:grpSp>
          <p:grpSp>
            <p:nvGrpSpPr>
              <p:cNvPr id="75" name="Group 105"/>
              <p:cNvGrpSpPr>
                <a:grpSpLocks/>
              </p:cNvGrpSpPr>
              <p:nvPr/>
            </p:nvGrpSpPr>
            <p:grpSpPr bwMode="auto">
              <a:xfrm>
                <a:off x="4944" y="3347"/>
                <a:ext cx="562" cy="252"/>
                <a:chOff x="4944" y="2464"/>
                <a:chExt cx="562" cy="252"/>
              </a:xfrm>
              <a:grpFill/>
            </p:grpSpPr>
            <p:sp>
              <p:nvSpPr>
                <p:cNvPr id="76" name="Line 106"/>
                <p:cNvSpPr>
                  <a:spLocks noChangeShapeType="1"/>
                </p:cNvSpPr>
                <p:nvPr/>
              </p:nvSpPr>
              <p:spPr bwMode="auto">
                <a:xfrm>
                  <a:off x="4944" y="2592"/>
                  <a:ext cx="1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77" name="Text Box 107"/>
                <p:cNvSpPr txBox="1">
                  <a:spLocks noChangeArrowheads="1"/>
                </p:cNvSpPr>
                <p:nvPr/>
              </p:nvSpPr>
              <p:spPr bwMode="auto">
                <a:xfrm>
                  <a:off x="5147" y="2464"/>
                  <a:ext cx="359" cy="252"/>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mn-ea"/>
                      <a:ea typeface="+mn-ea"/>
                    </a:rPr>
                    <a:t>IR7</a:t>
                  </a:r>
                </a:p>
              </p:txBody>
            </p:sp>
          </p:grpSp>
        </p:grpSp>
        <p:sp>
          <p:nvSpPr>
            <p:cNvPr id="55" name="AutoShape 115"/>
            <p:cNvSpPr>
              <a:spLocks noChangeArrowheads="1"/>
            </p:cNvSpPr>
            <p:nvPr/>
          </p:nvSpPr>
          <p:spPr bwMode="auto">
            <a:xfrm>
              <a:off x="4080" y="2640"/>
              <a:ext cx="336" cy="192"/>
            </a:xfrm>
            <a:prstGeom prst="leftArrow">
              <a:avLst>
                <a:gd name="adj1" fmla="val 50000"/>
                <a:gd name="adj2" fmla="val 43750"/>
              </a:avLst>
            </a:prstGeom>
            <a:grp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6" name="Line 117"/>
            <p:cNvSpPr>
              <a:spLocks noChangeShapeType="1"/>
            </p:cNvSpPr>
            <p:nvPr/>
          </p:nvSpPr>
          <p:spPr bwMode="auto">
            <a:xfrm>
              <a:off x="3840" y="1968"/>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57" name="Line 118"/>
            <p:cNvSpPr>
              <a:spLocks noChangeShapeType="1"/>
            </p:cNvSpPr>
            <p:nvPr/>
          </p:nvSpPr>
          <p:spPr bwMode="auto">
            <a:xfrm>
              <a:off x="4512" y="1968"/>
              <a:ext cx="0" cy="28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58" name="AutoShape 119"/>
            <p:cNvSpPr>
              <a:spLocks noChangeArrowheads="1"/>
            </p:cNvSpPr>
            <p:nvPr/>
          </p:nvSpPr>
          <p:spPr bwMode="auto">
            <a:xfrm>
              <a:off x="4656" y="1968"/>
              <a:ext cx="192" cy="288"/>
            </a:xfrm>
            <a:prstGeom prst="upArrow">
              <a:avLst>
                <a:gd name="adj1" fmla="val 50000"/>
                <a:gd name="adj2" fmla="val 375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59" name="Rectangle 120"/>
            <p:cNvSpPr>
              <a:spLocks noChangeArrowheads="1"/>
            </p:cNvSpPr>
            <p:nvPr/>
          </p:nvSpPr>
          <p:spPr bwMode="auto">
            <a:xfrm>
              <a:off x="2880" y="3648"/>
              <a:ext cx="2256" cy="240"/>
            </a:xfrm>
            <a:prstGeom prst="rect">
              <a:avLst/>
            </a:prstGeom>
            <a:solidFill>
              <a:schemeClr val="bg2">
                <a:lumMod val="9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mn-ea"/>
                  <a:ea typeface="+mn-ea"/>
                </a:rPr>
                <a:t>中断屏蔽寄存器(</a:t>
              </a:r>
              <a:r>
                <a:rPr lang="en-US" altLang="zh-CN" sz="2000" dirty="0">
                  <a:solidFill>
                    <a:schemeClr val="tx1"/>
                  </a:solidFill>
                  <a:latin typeface="+mn-ea"/>
                  <a:ea typeface="+mn-ea"/>
                </a:rPr>
                <a:t>IMR)</a:t>
              </a:r>
            </a:p>
          </p:txBody>
        </p:sp>
        <p:sp>
          <p:nvSpPr>
            <p:cNvPr id="60" name="Line 122"/>
            <p:cNvSpPr>
              <a:spLocks noChangeShapeType="1"/>
            </p:cNvSpPr>
            <p:nvPr/>
          </p:nvSpPr>
          <p:spPr bwMode="auto">
            <a:xfrm flipV="1">
              <a:off x="3024" y="3408"/>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1" name="Line 132"/>
            <p:cNvSpPr>
              <a:spLocks noChangeShapeType="1"/>
            </p:cNvSpPr>
            <p:nvPr/>
          </p:nvSpPr>
          <p:spPr bwMode="auto">
            <a:xfrm flipV="1">
              <a:off x="3840" y="3408"/>
              <a:ext cx="0" cy="24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2" name="Line 133"/>
            <p:cNvSpPr>
              <a:spLocks noChangeShapeType="1"/>
            </p:cNvSpPr>
            <p:nvPr/>
          </p:nvSpPr>
          <p:spPr bwMode="auto">
            <a:xfrm flipV="1">
              <a:off x="4656" y="3360"/>
              <a:ext cx="0" cy="288"/>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mn-lt"/>
                <a:ea typeface="+mn-ea"/>
              </a:endParaRPr>
            </a:p>
          </p:txBody>
        </p:sp>
        <p:sp>
          <p:nvSpPr>
            <p:cNvPr id="63" name="Text Box 135"/>
            <p:cNvSpPr txBox="1">
              <a:spLocks noChangeArrowheads="1"/>
            </p:cNvSpPr>
            <p:nvPr/>
          </p:nvSpPr>
          <p:spPr bwMode="auto">
            <a:xfrm>
              <a:off x="2190" y="2860"/>
              <a:ext cx="310" cy="712"/>
            </a:xfrm>
            <a:prstGeom prst="rect">
              <a:avLst/>
            </a:prstGeom>
            <a:noFill/>
            <a:ln w="9525">
              <a:noFill/>
              <a:miter lim="800000"/>
              <a:headEnd/>
              <a:tailEnd/>
            </a:ln>
          </p:spPr>
          <p:txBody>
            <a:bodyPr vert="eaVert">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sz="2000" dirty="0">
                  <a:solidFill>
                    <a:schemeClr val="tx1"/>
                  </a:solidFill>
                  <a:latin typeface="华文新魏" panose="02010800040101010101" pitchFamily="2" charset="-122"/>
                  <a:ea typeface="华文新魏" panose="02010800040101010101" pitchFamily="2" charset="-122"/>
                </a:rPr>
                <a:t>内部总线</a:t>
              </a:r>
            </a:p>
          </p:txBody>
        </p:sp>
        <p:sp>
          <p:nvSpPr>
            <p:cNvPr id="64" name="AutoShape 134"/>
            <p:cNvSpPr>
              <a:spLocks noChangeArrowheads="1"/>
            </p:cNvSpPr>
            <p:nvPr/>
          </p:nvSpPr>
          <p:spPr bwMode="auto">
            <a:xfrm>
              <a:off x="2544" y="3696"/>
              <a:ext cx="336" cy="192"/>
            </a:xfrm>
            <a:prstGeom prst="leftRightArrow">
              <a:avLst>
                <a:gd name="adj1" fmla="val 50000"/>
                <a:gd name="adj2" fmla="val 35000"/>
              </a:avLst>
            </a:prstGeom>
            <a:solidFill>
              <a:srgbClr val="FFFF00"/>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endParaRPr>
            </a:p>
          </p:txBody>
        </p:sp>
        <p:sp>
          <p:nvSpPr>
            <p:cNvPr id="65" name="Text Box 138"/>
            <p:cNvSpPr txBox="1">
              <a:spLocks noChangeArrowheads="1"/>
            </p:cNvSpPr>
            <p:nvPr/>
          </p:nvSpPr>
          <p:spPr bwMode="auto">
            <a:xfrm>
              <a:off x="470" y="2767"/>
              <a:ext cx="321" cy="250"/>
            </a:xfrm>
            <a:prstGeom prst="rect">
              <a:avLst/>
            </a:prstGeom>
            <a:no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itchFamily="18" charset="0"/>
                </a:rPr>
                <a:t>CS</a:t>
              </a:r>
            </a:p>
          </p:txBody>
        </p:sp>
        <p:sp>
          <p:nvSpPr>
            <p:cNvPr id="66" name="Line 139"/>
            <p:cNvSpPr>
              <a:spLocks noChangeShapeType="1"/>
            </p:cNvSpPr>
            <p:nvPr/>
          </p:nvSpPr>
          <p:spPr bwMode="auto">
            <a:xfrm>
              <a:off x="480" y="2784"/>
              <a:ext cx="336"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mn-lt"/>
                <a:ea typeface="+mn-ea"/>
              </a:endParaRPr>
            </a:p>
          </p:txBody>
        </p:sp>
        <p:sp>
          <p:nvSpPr>
            <p:cNvPr id="67" name="Line 140"/>
            <p:cNvSpPr>
              <a:spLocks noChangeShapeType="1"/>
            </p:cNvSpPr>
            <p:nvPr/>
          </p:nvSpPr>
          <p:spPr bwMode="auto">
            <a:xfrm>
              <a:off x="2208" y="1344"/>
              <a:ext cx="432" cy="0"/>
            </a:xfrm>
            <a:prstGeom prst="line">
              <a:avLst/>
            </a:prstGeom>
            <a:grpFill/>
            <a:ln w="9525">
              <a:solidFill>
                <a:schemeClr val="tx1"/>
              </a:solidFill>
              <a:prstDash val="sysDot"/>
              <a:round/>
              <a:headEnd/>
              <a:tailEnd/>
            </a:ln>
            <a:extLst/>
          </p:spPr>
          <p:txBody>
            <a:bodyPr wrap="none" anchor="ctr"/>
            <a:lstStyle/>
            <a:p>
              <a:pPr fontAlgn="auto">
                <a:spcBef>
                  <a:spcPts val="0"/>
                </a:spcBef>
                <a:spcAft>
                  <a:spcPts val="0"/>
                </a:spcAft>
                <a:defRPr/>
              </a:pPr>
              <a:endParaRPr lang="zh-CN" altLang="en-US">
                <a:latin typeface="+mn-lt"/>
                <a:ea typeface="+mn-ea"/>
              </a:endParaRPr>
            </a:p>
          </p:txBody>
        </p:sp>
      </p:grpSp>
    </p:spTree>
    <p:extLst>
      <p:ext uri="{BB962C8B-B14F-4D97-AF65-F5344CB8AC3E}">
        <p14:creationId xmlns:p14="http://schemas.microsoft.com/office/powerpoint/2010/main" val="3066371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dirty="0" smtClean="0">
                <a:solidFill>
                  <a:srgbClr val="C00000"/>
                </a:solidFill>
                <a:latin typeface="+mn-ea"/>
              </a:rPr>
              <a:t>中断屏蔽字的修改</a:t>
            </a:r>
            <a:endParaRPr lang="en-US" altLang="zh-CN" dirty="0" smtClean="0">
              <a:solidFill>
                <a:srgbClr val="C00000"/>
              </a:solidFill>
              <a:latin typeface="+mn-ea"/>
            </a:endParaRPr>
          </a:p>
          <a:p>
            <a:pPr marL="182563" lvl="1" indent="0" eaLnBrk="1" fontAlgn="auto" hangingPunct="1">
              <a:spcBef>
                <a:spcPts val="600"/>
              </a:spcBef>
              <a:spcAft>
                <a:spcPts val="0"/>
              </a:spcAft>
              <a:buClr>
                <a:schemeClr val="accent1"/>
              </a:buClr>
              <a:buFont typeface="Wingdings 3"/>
              <a:buNone/>
              <a:defRPr/>
            </a:pPr>
            <a:r>
              <a:rPr lang="zh-CN" altLang="en-US" sz="2800" dirty="0" smtClean="0">
                <a:solidFill>
                  <a:schemeClr val="tx1"/>
                </a:solidFill>
              </a:rPr>
              <a:t>例：</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IN	AL , </a:t>
            </a:r>
            <a:r>
              <a:rPr lang="zh-CN" altLang="en-US" sz="2400" dirty="0" smtClean="0">
                <a:solidFill>
                  <a:srgbClr val="000099"/>
                </a:solidFill>
                <a:latin typeface="Times New Roman" panose="02020603050405020304" pitchFamily="18" charset="0"/>
                <a:cs typeface="Times New Roman" panose="02020603050405020304" pitchFamily="18" charset="0"/>
              </a:rPr>
              <a:t>屏蔽寄存器</a:t>
            </a:r>
            <a:r>
              <a:rPr lang="zh-CN" altLang="en-US" sz="2400" dirty="0">
                <a:solidFill>
                  <a:srgbClr val="000099"/>
                </a:solidFill>
                <a:latin typeface="Times New Roman" panose="02020603050405020304" pitchFamily="18" charset="0"/>
                <a:cs typeface="Times New Roman" panose="02020603050405020304" pitchFamily="18" charset="0"/>
              </a:rPr>
              <a:t>口地址</a:t>
            </a: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AND	AL,11110111B</a:t>
            </a:r>
            <a:endParaRPr lang="en-US" altLang="zh-CN" sz="2400" dirty="0">
              <a:solidFill>
                <a:srgbClr val="000099"/>
              </a:solidFill>
              <a:latin typeface="Times New Roman" panose="02020603050405020304" pitchFamily="18" charset="0"/>
              <a:cs typeface="Times New Roman" panose="02020603050405020304" pitchFamily="18" charset="0"/>
            </a:endParaRPr>
          </a:p>
          <a:p>
            <a:pPr marL="896938" lvl="1" indent="0" eaLnBrk="1" fontAlgn="auto" hangingPunct="1">
              <a:lnSpc>
                <a:spcPct val="130000"/>
              </a:lnSpc>
              <a:spcBef>
                <a:spcPct val="0"/>
              </a:spcBef>
              <a:spcAft>
                <a:spcPts val="0"/>
              </a:spcAft>
              <a:buFont typeface="Wingdings 3"/>
              <a:buNone/>
              <a:defRPr/>
            </a:pPr>
            <a:r>
              <a:rPr lang="en-US" altLang="zh-CN" sz="2400" dirty="0" smtClean="0">
                <a:solidFill>
                  <a:srgbClr val="000099"/>
                </a:solidFill>
                <a:latin typeface="Times New Roman" panose="02020603050405020304" pitchFamily="18" charset="0"/>
                <a:cs typeface="Times New Roman" panose="02020603050405020304" pitchFamily="18" charset="0"/>
              </a:rPr>
              <a:t>OUT	</a:t>
            </a:r>
            <a:r>
              <a:rPr lang="zh-CN" altLang="en-US" sz="2400" dirty="0" smtClean="0">
                <a:solidFill>
                  <a:srgbClr val="000099"/>
                </a:solidFill>
                <a:latin typeface="Times New Roman" panose="02020603050405020304" pitchFamily="18" charset="0"/>
                <a:cs typeface="Times New Roman" panose="02020603050405020304" pitchFamily="18" charset="0"/>
              </a:rPr>
              <a:t>屏蔽寄存器</a:t>
            </a:r>
            <a:r>
              <a:rPr lang="zh-CN" altLang="en-US" sz="2400" dirty="0">
                <a:solidFill>
                  <a:srgbClr val="000099"/>
                </a:solidFill>
                <a:latin typeface="Times New Roman" panose="02020603050405020304" pitchFamily="18" charset="0"/>
                <a:cs typeface="Times New Roman" panose="02020603050405020304" pitchFamily="18" charset="0"/>
              </a:rPr>
              <a:t>口地址，</a:t>
            </a:r>
            <a:r>
              <a:rPr lang="en-US" altLang="zh-CN" sz="2400" dirty="0" smtClean="0">
                <a:solidFill>
                  <a:srgbClr val="000099"/>
                </a:solidFill>
                <a:latin typeface="Times New Roman" panose="02020603050405020304" pitchFamily="18" charset="0"/>
                <a:cs typeface="Times New Roman" panose="02020603050405020304" pitchFamily="18" charset="0"/>
              </a:rPr>
              <a:t>AL	</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开放</a:t>
            </a:r>
            <a:r>
              <a:rPr lang="en-US" altLang="zh-CN" sz="2400" dirty="0">
                <a:solidFill>
                  <a:srgbClr val="FF0000"/>
                </a:solidFill>
                <a:latin typeface="Times New Roman" panose="02020603050405020304" pitchFamily="18" charset="0"/>
                <a:cs typeface="Times New Roman" panose="02020603050405020304" pitchFamily="18" charset="0"/>
              </a:rPr>
              <a:t>IRR3</a:t>
            </a:r>
            <a:r>
              <a:rPr lang="zh-CN" altLang="en-US" sz="2400" dirty="0">
                <a:solidFill>
                  <a:srgbClr val="FF0000"/>
                </a:solidFill>
                <a:latin typeface="Times New Roman" panose="02020603050405020304" pitchFamily="18" charset="0"/>
                <a:cs typeface="Times New Roman" panose="02020603050405020304" pitchFamily="18" charset="0"/>
              </a:rPr>
              <a:t>的</a:t>
            </a:r>
            <a:r>
              <a:rPr lang="zh-CN" altLang="en-US" sz="2400" dirty="0" smtClean="0">
                <a:solidFill>
                  <a:srgbClr val="FF0000"/>
                </a:solidFill>
                <a:latin typeface="Times New Roman" panose="02020603050405020304" pitchFamily="18" charset="0"/>
                <a:cs typeface="Times New Roman" panose="02020603050405020304" pitchFamily="18" charset="0"/>
              </a:rPr>
              <a:t>请求</a:t>
            </a:r>
          </a:p>
          <a:p>
            <a:pPr marL="896938" lvl="1" indent="0" eaLnBrk="1" fontAlgn="auto" hangingPunct="1">
              <a:lnSpc>
                <a:spcPct val="120000"/>
              </a:lnSpc>
              <a:spcBef>
                <a:spcPct val="0"/>
              </a:spcBef>
              <a:spcAft>
                <a:spcPts val="0"/>
              </a:spcAft>
              <a:buFont typeface="Wingdings 3"/>
              <a:buNone/>
              <a:defRPr/>
            </a:pPr>
            <a:r>
              <a:rPr lang="en-US" altLang="zh-CN" sz="2400" dirty="0" smtClean="0">
                <a:solidFill>
                  <a:srgbClr val="FF0000"/>
                </a:solidFill>
                <a:latin typeface="Times New Roman" panose="02020603050405020304" pitchFamily="18" charset="0"/>
                <a:cs typeface="Times New Roman" panose="02020603050405020304" pitchFamily="18" charset="0"/>
              </a:rPr>
              <a:t>		; </a:t>
            </a:r>
            <a:r>
              <a:rPr lang="zh-CN" altLang="en-US" sz="2400" dirty="0" smtClean="0">
                <a:solidFill>
                  <a:srgbClr val="FF0000"/>
                </a:solidFill>
                <a:latin typeface="Times New Roman" panose="02020603050405020304" pitchFamily="18" charset="0"/>
                <a:cs typeface="Times New Roman" panose="02020603050405020304" pitchFamily="18" charset="0"/>
              </a:rPr>
              <a:t>对其它位的请求不改变屏蔽</a:t>
            </a:r>
            <a:r>
              <a:rPr lang="en-US" altLang="zh-CN" sz="2400" dirty="0" smtClean="0">
                <a:solidFill>
                  <a:srgbClr val="FF0000"/>
                </a:solidFill>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开放的状态</a:t>
            </a:r>
          </a:p>
          <a:p>
            <a:pPr marL="896938" lvl="1" indent="0" eaLnBrk="1" fontAlgn="auto" hangingPunct="1">
              <a:lnSpc>
                <a:spcPct val="120000"/>
              </a:lnSpc>
              <a:spcBef>
                <a:spcPct val="0"/>
              </a:spcBef>
              <a:spcAft>
                <a:spcPts val="0"/>
              </a:spcAft>
              <a:buFont typeface="Wingdings 3"/>
              <a:buNone/>
              <a:defRPr/>
            </a:pPr>
            <a:endParaRPr lang="en-US" altLang="zh-CN" sz="2400" dirty="0">
              <a:solidFill>
                <a:srgbClr val="FF0000"/>
              </a:solidFill>
              <a:latin typeface="Times New Roman" panose="02020603050405020304" pitchFamily="18" charset="0"/>
              <a:cs typeface="Times New Roman" panose="02020603050405020304" pitchFamily="18" charset="0"/>
            </a:endParaRPr>
          </a:p>
          <a:p>
            <a:pPr marL="274320" indent="-274320" eaLnBrk="1" fontAlgn="auto" hangingPunct="1">
              <a:spcAft>
                <a:spcPts val="0"/>
              </a:spcAft>
              <a:buFont typeface="Wingdings 3"/>
              <a:buChar char=""/>
              <a:defRPr/>
            </a:pPr>
            <a:endParaRPr lang="zh-CN" altLang="en-US" dirty="0"/>
          </a:p>
        </p:txBody>
      </p:sp>
    </p:spTree>
    <p:extLst>
      <p:ext uri="{BB962C8B-B14F-4D97-AF65-F5344CB8AC3E}">
        <p14:creationId xmlns:p14="http://schemas.microsoft.com/office/powerpoint/2010/main" val="2540904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solidFill>
                  <a:srgbClr val="C00000"/>
                </a:solidFill>
                <a:latin typeface="+mn-ea"/>
              </a:rPr>
              <a:t>中断响应信号</a:t>
            </a:r>
            <a:endParaRPr lang="en-US" altLang="zh-CN" dirty="0" smtClean="0">
              <a:solidFill>
                <a:srgbClr val="C00000"/>
              </a:solidFill>
              <a:latin typeface="+mn-ea"/>
            </a:endParaRPr>
          </a:p>
          <a:p>
            <a:endParaRPr lang="zh-CN" altLang="en-US" dirty="0"/>
          </a:p>
        </p:txBody>
      </p:sp>
      <p:grpSp>
        <p:nvGrpSpPr>
          <p:cNvPr id="4" name="Group 25"/>
          <p:cNvGrpSpPr>
            <a:grpSpLocks/>
          </p:cNvGrpSpPr>
          <p:nvPr/>
        </p:nvGrpSpPr>
        <p:grpSpPr bwMode="auto">
          <a:xfrm>
            <a:off x="899592" y="2132856"/>
            <a:ext cx="5638800" cy="744538"/>
            <a:chOff x="240" y="1499"/>
            <a:chExt cx="3552" cy="469"/>
          </a:xfrm>
          <a:noFill/>
        </p:grpSpPr>
        <p:sp>
          <p:nvSpPr>
            <p:cNvPr id="5" name="Line 4"/>
            <p:cNvSpPr>
              <a:spLocks noChangeShapeType="1"/>
            </p:cNvSpPr>
            <p:nvPr/>
          </p:nvSpPr>
          <p:spPr bwMode="auto">
            <a:xfrm>
              <a:off x="288" y="1536"/>
              <a:ext cx="480" cy="0"/>
            </a:xfrm>
            <a:prstGeom prst="line">
              <a:avLst/>
            </a:prstGeom>
            <a:grpFill/>
            <a:ln w="9525">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grpSp>
          <p:nvGrpSpPr>
            <p:cNvPr id="6" name="Group 24"/>
            <p:cNvGrpSpPr>
              <a:grpSpLocks/>
            </p:cNvGrpSpPr>
            <p:nvPr/>
          </p:nvGrpSpPr>
          <p:grpSpPr bwMode="auto">
            <a:xfrm>
              <a:off x="240" y="1499"/>
              <a:ext cx="3552" cy="469"/>
              <a:chOff x="240" y="1499"/>
              <a:chExt cx="3552" cy="469"/>
            </a:xfrm>
            <a:grpFill/>
          </p:grpSpPr>
          <p:sp>
            <p:nvSpPr>
              <p:cNvPr id="7" name="Text Box 5"/>
              <p:cNvSpPr txBox="1">
                <a:spLocks noChangeArrowheads="1"/>
              </p:cNvSpPr>
              <p:nvPr/>
            </p:nvSpPr>
            <p:spPr bwMode="auto">
              <a:xfrm>
                <a:off x="240" y="1499"/>
                <a:ext cx="575" cy="337"/>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lnSpc>
                    <a:spcPct val="120000"/>
                  </a:lnSpc>
                  <a:spcAft>
                    <a:spcPts val="0"/>
                  </a:spcAft>
                  <a:defRPr/>
                </a:pPr>
                <a:r>
                  <a:rPr lang="en-US" altLang="zh-CN">
                    <a:solidFill>
                      <a:schemeClr val="tx1"/>
                    </a:solidFill>
                    <a:latin typeface="+mn-ea"/>
                    <a:ea typeface="+mn-ea"/>
                  </a:rPr>
                  <a:t>INTA</a:t>
                </a:r>
              </a:p>
            </p:txBody>
          </p:sp>
          <p:sp>
            <p:nvSpPr>
              <p:cNvPr id="8" name="Line 8"/>
              <p:cNvSpPr>
                <a:spLocks noChangeShapeType="1"/>
              </p:cNvSpPr>
              <p:nvPr/>
            </p:nvSpPr>
            <p:spPr bwMode="auto">
              <a:xfrm flipH="1">
                <a:off x="912" y="1632"/>
                <a:ext cx="288" cy="0"/>
              </a:xfrm>
              <a:prstGeom prst="line">
                <a:avLst/>
              </a:prstGeom>
              <a:grpFill/>
              <a:ln w="25400">
                <a:solidFill>
                  <a:schemeClr val="accent1"/>
                </a:solidFill>
                <a:round/>
                <a:headEnd/>
                <a:tailEnd type="triangle" w="med" len="med"/>
              </a:ln>
              <a:extLst/>
            </p:spPr>
            <p:txBody>
              <a:bodyPr wrap="none" anchor="ctr"/>
              <a:lstStyle/>
              <a:p>
                <a:pPr fontAlgn="auto">
                  <a:spcBef>
                    <a:spcPts val="0"/>
                  </a:spcBef>
                  <a:spcAft>
                    <a:spcPts val="0"/>
                  </a:spcAft>
                  <a:defRPr/>
                </a:pPr>
                <a:endParaRPr lang="zh-CN" altLang="en-US">
                  <a:latin typeface="+mn-ea"/>
                  <a:ea typeface="+mn-ea"/>
                </a:endParaRPr>
              </a:p>
            </p:txBody>
          </p:sp>
          <p:sp>
            <p:nvSpPr>
              <p:cNvPr id="9" name="Line 9"/>
              <p:cNvSpPr>
                <a:spLocks noChangeShapeType="1"/>
              </p:cNvSpPr>
              <p:nvPr/>
            </p:nvSpPr>
            <p:spPr bwMode="auto">
              <a:xfrm>
                <a:off x="1200"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10"/>
              <p:cNvSpPr>
                <a:spLocks noChangeShapeType="1"/>
              </p:cNvSpPr>
              <p:nvPr/>
            </p:nvSpPr>
            <p:spPr bwMode="auto">
              <a:xfrm>
                <a:off x="1200" y="1968"/>
                <a:ext cx="240"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1" name="Line 11"/>
              <p:cNvSpPr>
                <a:spLocks noChangeShapeType="1"/>
              </p:cNvSpPr>
              <p:nvPr/>
            </p:nvSpPr>
            <p:spPr bwMode="auto">
              <a:xfrm>
                <a:off x="1440"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2" name="Line 12"/>
              <p:cNvSpPr>
                <a:spLocks noChangeShapeType="1"/>
              </p:cNvSpPr>
              <p:nvPr/>
            </p:nvSpPr>
            <p:spPr bwMode="auto">
              <a:xfrm>
                <a:off x="1440" y="1632"/>
                <a:ext cx="1584"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13"/>
              <p:cNvSpPr>
                <a:spLocks noChangeShapeType="1"/>
              </p:cNvSpPr>
              <p:nvPr/>
            </p:nvSpPr>
            <p:spPr bwMode="auto">
              <a:xfrm>
                <a:off x="3024"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14"/>
              <p:cNvSpPr>
                <a:spLocks noChangeShapeType="1"/>
              </p:cNvSpPr>
              <p:nvPr/>
            </p:nvSpPr>
            <p:spPr bwMode="auto">
              <a:xfrm>
                <a:off x="3264" y="1632"/>
                <a:ext cx="0" cy="336"/>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5" name="Line 15"/>
              <p:cNvSpPr>
                <a:spLocks noChangeShapeType="1"/>
              </p:cNvSpPr>
              <p:nvPr/>
            </p:nvSpPr>
            <p:spPr bwMode="auto">
              <a:xfrm>
                <a:off x="3024" y="1968"/>
                <a:ext cx="240"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6" name="Line 16"/>
              <p:cNvSpPr>
                <a:spLocks noChangeShapeType="1"/>
              </p:cNvSpPr>
              <p:nvPr/>
            </p:nvSpPr>
            <p:spPr bwMode="auto">
              <a:xfrm>
                <a:off x="3264" y="1632"/>
                <a:ext cx="528" cy="0"/>
              </a:xfrm>
              <a:prstGeom prst="line">
                <a:avLst/>
              </a:prstGeom>
              <a:grpFill/>
              <a:ln w="25400">
                <a:solidFill>
                  <a:schemeClr val="accent1"/>
                </a:solidFill>
                <a:round/>
                <a:headEnd/>
                <a:tailEnd/>
              </a:ln>
              <a:extLst/>
            </p:spPr>
            <p:txBody>
              <a:bodyPr wrap="none" anchor="ctr"/>
              <a:lstStyle/>
              <a:p>
                <a:pPr fontAlgn="auto">
                  <a:spcBef>
                    <a:spcPts val="0"/>
                  </a:spcBef>
                  <a:spcAft>
                    <a:spcPts val="0"/>
                  </a:spcAft>
                  <a:defRPr/>
                </a:pPr>
                <a:endParaRPr lang="zh-CN" altLang="en-US">
                  <a:latin typeface="+mn-ea"/>
                  <a:ea typeface="+mn-ea"/>
                </a:endParaRPr>
              </a:p>
            </p:txBody>
          </p:sp>
        </p:grpSp>
      </p:grpSp>
      <p:grpSp>
        <p:nvGrpSpPr>
          <p:cNvPr id="17" name="Group 34"/>
          <p:cNvGrpSpPr>
            <a:grpSpLocks/>
          </p:cNvGrpSpPr>
          <p:nvPr/>
        </p:nvGrpSpPr>
        <p:grpSpPr bwMode="auto">
          <a:xfrm>
            <a:off x="2944291" y="2894856"/>
            <a:ext cx="5629276" cy="1109663"/>
            <a:chOff x="1701" y="2976"/>
            <a:chExt cx="3546" cy="699"/>
          </a:xfrm>
          <a:noFill/>
        </p:grpSpPr>
        <p:sp>
          <p:nvSpPr>
            <p:cNvPr id="18" name="Line 17"/>
            <p:cNvSpPr>
              <a:spLocks noChangeShapeType="1"/>
            </p:cNvSpPr>
            <p:nvPr/>
          </p:nvSpPr>
          <p:spPr bwMode="auto">
            <a:xfrm flipH="1">
              <a:off x="3334" y="2976"/>
              <a:ext cx="0" cy="454"/>
            </a:xfrm>
            <a:prstGeom prst="line">
              <a:avLst/>
            </a:prstGeom>
            <a:grpFill/>
            <a:ln w="25400">
              <a:solidFill>
                <a:schemeClr val="hlink"/>
              </a:solidFill>
              <a:round/>
              <a:headEnd type="triangle" w="med" len="me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19" name="Text Box 18"/>
            <p:cNvSpPr txBox="1">
              <a:spLocks noChangeArrowheads="1"/>
            </p:cNvSpPr>
            <p:nvPr/>
          </p:nvSpPr>
          <p:spPr bwMode="auto">
            <a:xfrm>
              <a:off x="1701" y="3397"/>
              <a:ext cx="3546" cy="2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zh-CN" altLang="en-US" sz="2000">
                  <a:solidFill>
                    <a:schemeClr val="tx1"/>
                  </a:solidFill>
                  <a:latin typeface="+mn-ea"/>
                  <a:ea typeface="+mn-ea"/>
                </a:rPr>
                <a:t>使8259向</a:t>
              </a:r>
              <a:r>
                <a:rPr lang="en-US" altLang="zh-CN" sz="2000">
                  <a:solidFill>
                    <a:schemeClr val="tx1"/>
                  </a:solidFill>
                  <a:latin typeface="+mn-ea"/>
                  <a:ea typeface="+mn-ea"/>
                </a:rPr>
                <a:t>CPU</a:t>
              </a:r>
              <a:r>
                <a:rPr lang="zh-CN" altLang="en-US" sz="2000">
                  <a:solidFill>
                    <a:schemeClr val="tx1"/>
                  </a:solidFill>
                  <a:latin typeface="+mn-ea"/>
                  <a:ea typeface="+mn-ea"/>
                </a:rPr>
                <a:t>送出被选中的中断源的中断类型码</a:t>
              </a:r>
            </a:p>
          </p:txBody>
        </p:sp>
      </p:grpSp>
      <p:grpSp>
        <p:nvGrpSpPr>
          <p:cNvPr id="20" name="Group 35"/>
          <p:cNvGrpSpPr>
            <a:grpSpLocks/>
          </p:cNvGrpSpPr>
          <p:nvPr/>
        </p:nvGrpSpPr>
        <p:grpSpPr bwMode="auto">
          <a:xfrm>
            <a:off x="1286941" y="2953594"/>
            <a:ext cx="6049963" cy="1766887"/>
            <a:chOff x="657" y="3013"/>
            <a:chExt cx="3811" cy="1113"/>
          </a:xfrm>
          <a:noFill/>
        </p:grpSpPr>
        <p:sp>
          <p:nvSpPr>
            <p:cNvPr id="21" name="Line 19"/>
            <p:cNvSpPr>
              <a:spLocks noChangeShapeType="1"/>
            </p:cNvSpPr>
            <p:nvPr/>
          </p:nvSpPr>
          <p:spPr bwMode="auto">
            <a:xfrm>
              <a:off x="1469" y="3013"/>
              <a:ext cx="0" cy="816"/>
            </a:xfrm>
            <a:prstGeom prst="line">
              <a:avLst/>
            </a:prstGeom>
            <a:grpFill/>
            <a:ln w="25400">
              <a:solidFill>
                <a:schemeClr val="hlink"/>
              </a:solidFill>
              <a:round/>
              <a:headEnd type="triangle" w="med" len="med"/>
              <a:tailEnd/>
            </a:ln>
            <a:extLst/>
          </p:spPr>
          <p:txBody>
            <a:bodyPr wrap="none" anchor="ctr"/>
            <a:lstStyle/>
            <a:p>
              <a:pPr fontAlgn="auto">
                <a:spcBef>
                  <a:spcPts val="0"/>
                </a:spcBef>
                <a:spcAft>
                  <a:spcPts val="0"/>
                </a:spcAft>
                <a:defRPr/>
              </a:pPr>
              <a:endParaRPr lang="zh-CN" altLang="en-US">
                <a:latin typeface="+mn-ea"/>
                <a:ea typeface="+mn-ea"/>
              </a:endParaRPr>
            </a:p>
          </p:txBody>
        </p:sp>
        <p:sp>
          <p:nvSpPr>
            <p:cNvPr id="22" name="Text Box 21"/>
            <p:cNvSpPr txBox="1">
              <a:spLocks noChangeArrowheads="1"/>
            </p:cNvSpPr>
            <p:nvPr/>
          </p:nvSpPr>
          <p:spPr bwMode="auto">
            <a:xfrm>
              <a:off x="657" y="3838"/>
              <a:ext cx="3811"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lnSpc>
                  <a:spcPct val="120000"/>
                </a:lnSpc>
                <a:spcAft>
                  <a:spcPts val="0"/>
                </a:spcAft>
                <a:defRPr/>
              </a:pPr>
              <a:r>
                <a:rPr lang="zh-CN" altLang="en-US" sz="2000">
                  <a:solidFill>
                    <a:schemeClr val="tx1"/>
                  </a:solidFill>
                  <a:latin typeface="+mn-ea"/>
                  <a:ea typeface="+mn-ea"/>
                </a:rPr>
                <a:t>使与被选中的中断源对应的</a:t>
              </a:r>
              <a:r>
                <a:rPr lang="en-US" altLang="zh-CN" sz="2000">
                  <a:solidFill>
                    <a:schemeClr val="tx1"/>
                  </a:solidFill>
                  <a:latin typeface="+mn-ea"/>
                  <a:ea typeface="+mn-ea"/>
                </a:rPr>
                <a:t>ISRi</a:t>
              </a:r>
              <a:r>
                <a:rPr lang="zh-CN" altLang="en-US" sz="2000">
                  <a:solidFill>
                    <a:schemeClr val="tx1"/>
                  </a:solidFill>
                  <a:latin typeface="+mn-ea"/>
                  <a:ea typeface="+mn-ea"/>
                </a:rPr>
                <a:t>位置1，</a:t>
              </a:r>
              <a:r>
                <a:rPr lang="en-US" altLang="zh-CN" sz="2000">
                  <a:solidFill>
                    <a:schemeClr val="tx1"/>
                  </a:solidFill>
                  <a:latin typeface="+mn-ea"/>
                  <a:ea typeface="+mn-ea"/>
                </a:rPr>
                <a:t>IRRi</a:t>
              </a:r>
              <a:r>
                <a:rPr lang="zh-CN" altLang="en-US" sz="2000">
                  <a:solidFill>
                    <a:schemeClr val="tx1"/>
                  </a:solidFill>
                  <a:latin typeface="+mn-ea"/>
                  <a:ea typeface="+mn-ea"/>
                </a:rPr>
                <a:t>位置0</a:t>
              </a:r>
            </a:p>
          </p:txBody>
        </p:sp>
      </p:grpSp>
    </p:spTree>
    <p:extLst>
      <p:ext uri="{BB962C8B-B14F-4D97-AF65-F5344CB8AC3E}">
        <p14:creationId xmlns:p14="http://schemas.microsoft.com/office/powerpoint/2010/main" val="19942251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a:solidFill>
                  <a:srgbClr val="C00000"/>
                </a:solidFill>
                <a:latin typeface="+mn-ea"/>
                <a:ea typeface="+mn-ea"/>
              </a:rPr>
              <a:t>6. 8259A</a:t>
            </a:r>
            <a:r>
              <a:rPr lang="zh-CN" altLang="en-US" sz="2600" dirty="0">
                <a:solidFill>
                  <a:srgbClr val="C00000"/>
                </a:solidFill>
                <a:latin typeface="+mn-ea"/>
                <a:ea typeface="+mn-ea"/>
              </a:rPr>
              <a:t>的中断过程</a:t>
            </a:r>
            <a:r>
              <a:rPr lang="en-US" altLang="zh-CN" sz="2600" dirty="0">
                <a:solidFill>
                  <a:srgbClr val="C00000"/>
                </a:solidFill>
                <a:latin typeface="+mn-ea"/>
                <a:ea typeface="+mn-ea"/>
              </a:rPr>
              <a:t>—CPU</a:t>
            </a:r>
            <a:r>
              <a:rPr lang="zh-CN" altLang="en-US" sz="2600" dirty="0">
                <a:solidFill>
                  <a:srgbClr val="C00000"/>
                </a:solidFill>
                <a:latin typeface="+mn-ea"/>
                <a:ea typeface="+mn-ea"/>
              </a:rPr>
              <a:t>响应硬件中断的过程</a:t>
            </a:r>
            <a:endParaRPr lang="zh-CN" altLang="en-US" sz="2600" dirty="0">
              <a:latin typeface="+mn-ea"/>
              <a:ea typeface="+mn-ea"/>
            </a:endParaRPr>
          </a:p>
        </p:txBody>
      </p:sp>
      <p:sp>
        <p:nvSpPr>
          <p:cNvPr id="3" name="内容占位符 2"/>
          <p:cNvSpPr>
            <a:spLocks noGrp="1"/>
          </p:cNvSpPr>
          <p:nvPr>
            <p:ph sz="quarter" idx="1"/>
          </p:nvPr>
        </p:nvSpPr>
        <p:spPr/>
        <p:txBody>
          <a:bodyPr/>
          <a:lstStyle/>
          <a:p>
            <a:pPr marL="457200" indent="-457200">
              <a:buClrTx/>
              <a:buFont typeface="+mj-ea"/>
              <a:buAutoNum type="circleNumDbPlain"/>
            </a:pPr>
            <a:r>
              <a:rPr lang="zh-CN" altLang="en-US" sz="2000" dirty="0"/>
              <a:t>首先由中断请求寄存器寄存加到引脚</a:t>
            </a:r>
            <a:r>
              <a:rPr lang="en-US" altLang="zh-CN" sz="2000" dirty="0"/>
              <a:t>IR0</a:t>
            </a:r>
            <a:r>
              <a:rPr lang="zh-CN" altLang="en-US" sz="2000" dirty="0"/>
              <a:t>～</a:t>
            </a:r>
            <a:r>
              <a:rPr lang="en-US" altLang="zh-CN" sz="2000" dirty="0"/>
              <a:t>IR7</a:t>
            </a:r>
            <a:r>
              <a:rPr lang="zh-CN" altLang="en-US" sz="2000" dirty="0"/>
              <a:t>上的中断请求</a:t>
            </a:r>
          </a:p>
          <a:p>
            <a:pPr marL="457200" indent="-457200">
              <a:buClrTx/>
              <a:buFont typeface="+mj-ea"/>
              <a:buAutoNum type="circleNumDbPlain"/>
            </a:pPr>
            <a:r>
              <a:rPr lang="zh-CN" altLang="en-US" sz="2000" dirty="0"/>
              <a:t>在中断屏蔽寄存器的管理下，没有被屏蔽的中断请求被送到优先权电路判优</a:t>
            </a:r>
          </a:p>
          <a:p>
            <a:pPr marL="457200" indent="-457200">
              <a:buClrTx/>
              <a:buFont typeface="+mj-ea"/>
              <a:buAutoNum type="circleNumDbPlain"/>
            </a:pPr>
            <a:r>
              <a:rPr lang="zh-CN" altLang="en-US" sz="2000" dirty="0"/>
              <a:t>经过优先权电路的判别，选中当前级别最高的中断源，然后从引脚</a:t>
            </a:r>
            <a:r>
              <a:rPr lang="en-US" altLang="zh-CN" sz="2000" dirty="0"/>
              <a:t>INT</a:t>
            </a:r>
            <a:r>
              <a:rPr lang="zh-CN" altLang="en-US" sz="2000" dirty="0"/>
              <a:t>向</a:t>
            </a:r>
            <a:r>
              <a:rPr lang="en-US" altLang="zh-CN" sz="2000" dirty="0"/>
              <a:t>CPU</a:t>
            </a:r>
            <a:r>
              <a:rPr lang="zh-CN" altLang="en-US" sz="2000" dirty="0"/>
              <a:t>发出中断请求信号</a:t>
            </a:r>
          </a:p>
          <a:p>
            <a:pPr marL="457200" indent="-457200">
              <a:buClrTx/>
              <a:buFont typeface="+mj-ea"/>
              <a:buAutoNum type="circleNumDbPlain"/>
            </a:pPr>
            <a:r>
              <a:rPr lang="en-US" altLang="zh-CN" sz="2000" dirty="0"/>
              <a:t>CPU</a:t>
            </a:r>
            <a:r>
              <a:rPr lang="zh-CN" altLang="en-US" sz="2000" dirty="0"/>
              <a:t>满足一定条件后，向</a:t>
            </a:r>
            <a:r>
              <a:rPr lang="en-US" altLang="zh-CN" sz="2000" dirty="0"/>
              <a:t>8259A</a:t>
            </a:r>
            <a:r>
              <a:rPr lang="zh-CN" altLang="en-US" sz="2000" dirty="0"/>
              <a:t>发出中断响应信号（</a:t>
            </a:r>
            <a:r>
              <a:rPr lang="en-US" altLang="zh-CN" sz="2000" dirty="0"/>
              <a:t>2</a:t>
            </a:r>
            <a:r>
              <a:rPr lang="zh-CN" altLang="en-US" sz="2000" dirty="0"/>
              <a:t>个负脉冲</a:t>
            </a:r>
            <a:r>
              <a:rPr lang="zh-CN" altLang="en-US" sz="2000" dirty="0" smtClean="0"/>
              <a:t>）</a:t>
            </a:r>
            <a:endParaRPr lang="en-US" altLang="zh-CN" sz="2000" dirty="0" smtClean="0"/>
          </a:p>
          <a:p>
            <a:pPr marL="457200" indent="-457200">
              <a:buClrTx/>
              <a:buFont typeface="+mj-ea"/>
              <a:buAutoNum type="circleNumDbPlain"/>
            </a:pPr>
            <a:r>
              <a:rPr lang="en-US" altLang="zh-CN" sz="2000" dirty="0"/>
              <a:t>8259A</a:t>
            </a:r>
            <a:r>
              <a:rPr lang="zh-CN" altLang="en-US" sz="2000" dirty="0"/>
              <a:t>从引脚</a:t>
            </a:r>
            <a:r>
              <a:rPr lang="en-US" altLang="zh-CN" sz="2000" dirty="0"/>
              <a:t>INTA</a:t>
            </a:r>
            <a:r>
              <a:rPr lang="zh-CN" altLang="en-US" sz="2000" dirty="0"/>
              <a:t>收到第</a:t>
            </a:r>
            <a:r>
              <a:rPr lang="en-US" altLang="zh-CN" sz="2000" dirty="0"/>
              <a:t>1</a:t>
            </a:r>
            <a:r>
              <a:rPr lang="zh-CN" altLang="en-US" sz="2000" dirty="0"/>
              <a:t>个中断响应信号之后，立即使中断服务寄存器中与被选中的中断源对应的那一位置</a:t>
            </a:r>
            <a:r>
              <a:rPr lang="en-US" altLang="zh-CN" sz="2000" dirty="0"/>
              <a:t>1</a:t>
            </a:r>
            <a:r>
              <a:rPr lang="zh-CN" altLang="en-US" sz="2000" dirty="0"/>
              <a:t>，同时把中断请求寄存器中的相应位清</a:t>
            </a:r>
            <a:r>
              <a:rPr lang="en-US" altLang="zh-CN" sz="2000" dirty="0"/>
              <a:t>0</a:t>
            </a:r>
          </a:p>
          <a:p>
            <a:pPr marL="457200" indent="-457200">
              <a:buClrTx/>
              <a:buFont typeface="+mj-ea"/>
              <a:buAutoNum type="circleNumDbPlain"/>
            </a:pPr>
            <a:r>
              <a:rPr lang="zh-CN" altLang="en-US" sz="2000" dirty="0"/>
              <a:t>从引脚</a:t>
            </a:r>
            <a:r>
              <a:rPr lang="en-US" altLang="zh-CN" sz="2000" dirty="0"/>
              <a:t>INTA</a:t>
            </a:r>
            <a:r>
              <a:rPr lang="zh-CN" altLang="en-US" sz="2000" dirty="0"/>
              <a:t>收到第</a:t>
            </a:r>
            <a:r>
              <a:rPr lang="en-US" altLang="zh-CN" sz="2000" dirty="0"/>
              <a:t>2</a:t>
            </a:r>
            <a:r>
              <a:rPr lang="zh-CN" altLang="en-US" sz="2000" dirty="0"/>
              <a:t>个中断响应信号后，</a:t>
            </a:r>
            <a:r>
              <a:rPr lang="en-US" altLang="zh-CN" sz="2000" dirty="0"/>
              <a:t>8259A</a:t>
            </a:r>
            <a:r>
              <a:rPr lang="zh-CN" altLang="en-US" sz="2000" dirty="0"/>
              <a:t>把选中的中断源类型码</a:t>
            </a:r>
            <a:r>
              <a:rPr lang="en-US" altLang="zh-CN" sz="2000" dirty="0"/>
              <a:t>n,</a:t>
            </a:r>
            <a:r>
              <a:rPr lang="zh-CN" altLang="en-US" sz="2000" dirty="0"/>
              <a:t>通过数据线送往</a:t>
            </a:r>
            <a:r>
              <a:rPr lang="en-US" altLang="zh-CN" sz="2000" dirty="0"/>
              <a:t>CPU</a:t>
            </a:r>
          </a:p>
          <a:p>
            <a:pPr marL="457200" indent="-457200">
              <a:buClrTx/>
              <a:buFont typeface="+mj-ea"/>
              <a:buAutoNum type="circleNumDbPlain"/>
            </a:pPr>
            <a:r>
              <a:rPr lang="zh-CN" altLang="en-US" sz="2000" dirty="0"/>
              <a:t>在实模式下，</a:t>
            </a:r>
            <a:r>
              <a:rPr lang="en-US" altLang="zh-CN" sz="2000" dirty="0"/>
              <a:t>CPU</a:t>
            </a:r>
            <a:r>
              <a:rPr lang="zh-CN" altLang="en-US" sz="2000" dirty="0"/>
              <a:t>从</a:t>
            </a:r>
            <a:r>
              <a:rPr lang="en-US" altLang="zh-CN" sz="2000" dirty="0"/>
              <a:t>4×n</a:t>
            </a:r>
            <a:r>
              <a:rPr lang="zh-CN" altLang="en-US" sz="2000" dirty="0"/>
              <a:t>～</a:t>
            </a:r>
            <a:r>
              <a:rPr lang="en-US" altLang="zh-CN" sz="2000" dirty="0"/>
              <a:t>4×n</a:t>
            </a:r>
            <a:r>
              <a:rPr lang="zh-CN" altLang="en-US" sz="2000" dirty="0"/>
              <a:t>＋</a:t>
            </a:r>
            <a:r>
              <a:rPr lang="en-US" altLang="zh-CN" sz="2000" dirty="0"/>
              <a:t>3</a:t>
            </a:r>
            <a:r>
              <a:rPr lang="zh-CN" altLang="en-US" sz="2000" dirty="0"/>
              <a:t>单元取出该中断源的中断向量→</a:t>
            </a:r>
            <a:r>
              <a:rPr lang="en-US" altLang="zh-CN" sz="2000" dirty="0"/>
              <a:t>IP</a:t>
            </a:r>
            <a:r>
              <a:rPr lang="zh-CN" altLang="en-US" sz="2000" dirty="0"/>
              <a:t>、</a:t>
            </a:r>
            <a:r>
              <a:rPr lang="en-US" altLang="zh-CN" sz="2000" dirty="0"/>
              <a:t>CS</a:t>
            </a:r>
            <a:r>
              <a:rPr lang="zh-CN" altLang="en-US" sz="2000" dirty="0"/>
              <a:t>，从而引导</a:t>
            </a:r>
            <a:r>
              <a:rPr lang="en-US" altLang="zh-CN" sz="2000" dirty="0"/>
              <a:t>CPU</a:t>
            </a:r>
            <a:r>
              <a:rPr lang="zh-CN" altLang="en-US" sz="2000" dirty="0"/>
              <a:t>执行该中断源的中断服务程序</a:t>
            </a:r>
          </a:p>
        </p:txBody>
      </p:sp>
    </p:spTree>
    <p:extLst>
      <p:ext uri="{BB962C8B-B14F-4D97-AF65-F5344CB8AC3E}">
        <p14:creationId xmlns:p14="http://schemas.microsoft.com/office/powerpoint/2010/main" val="1245359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274320" indent="-274320" eaLnBrk="1" fontAlgn="auto" hangingPunct="1">
              <a:spcAft>
                <a:spcPts val="0"/>
              </a:spcAft>
              <a:buFont typeface="Wingdings 3"/>
              <a:buChar char=""/>
              <a:defRPr/>
            </a:pPr>
            <a:r>
              <a:rPr lang="en-US" altLang="zh-CN" dirty="0">
                <a:solidFill>
                  <a:srgbClr val="C00000"/>
                </a:solidFill>
                <a:latin typeface="+mn-ea"/>
              </a:rPr>
              <a:t>286</a:t>
            </a:r>
            <a:r>
              <a:rPr lang="zh-CN" altLang="en-US" dirty="0">
                <a:solidFill>
                  <a:srgbClr val="C00000"/>
                </a:solidFill>
                <a:latin typeface="+mn-ea"/>
              </a:rPr>
              <a:t>以上微机的</a:t>
            </a:r>
            <a:r>
              <a:rPr lang="en-US" altLang="zh-CN" dirty="0">
                <a:solidFill>
                  <a:srgbClr val="C00000"/>
                </a:solidFill>
                <a:latin typeface="+mn-ea"/>
              </a:rPr>
              <a:t>8259A</a:t>
            </a:r>
            <a:r>
              <a:rPr lang="zh-CN" altLang="en-US" dirty="0">
                <a:solidFill>
                  <a:srgbClr val="C00000"/>
                </a:solidFill>
                <a:latin typeface="+mn-ea"/>
              </a:rPr>
              <a:t>中断管理方式</a:t>
            </a:r>
            <a:endParaRPr lang="en-US" altLang="zh-CN" dirty="0" smtClean="0"/>
          </a:p>
          <a:p>
            <a:pPr marL="548958" lvl="1" indent="-274320" eaLnBrk="1" fontAlgn="auto" hangingPunct="1">
              <a:spcAft>
                <a:spcPts val="0"/>
              </a:spcAft>
              <a:buFont typeface="Wingdings 3"/>
              <a:buChar char=""/>
              <a:defRPr/>
            </a:pPr>
            <a:r>
              <a:rPr lang="zh-CN" altLang="en-US" dirty="0" smtClean="0"/>
              <a:t>系统</a:t>
            </a:r>
            <a:r>
              <a:rPr lang="zh-CN" altLang="en-US" dirty="0"/>
              <a:t>加电后由</a:t>
            </a:r>
            <a:r>
              <a:rPr lang="en-US" altLang="zh-CN" dirty="0"/>
              <a:t>BIOS</a:t>
            </a:r>
            <a:r>
              <a:rPr lang="zh-CN" altLang="en-US" dirty="0"/>
              <a:t>对</a:t>
            </a:r>
            <a:r>
              <a:rPr lang="en-US" altLang="zh-CN" dirty="0"/>
              <a:t>8259A</a:t>
            </a:r>
            <a:r>
              <a:rPr lang="zh-CN" altLang="en-US" dirty="0"/>
              <a:t>初始化编程，设定中断管理方式：</a:t>
            </a:r>
            <a:endParaRPr lang="en-US" altLang="zh-CN" dirty="0"/>
          </a:p>
          <a:p>
            <a:pPr marL="788988" lvl="1" indent="-514350" eaLnBrk="1" fontAlgn="auto" hangingPunct="1">
              <a:spcBef>
                <a:spcPct val="0"/>
              </a:spcBef>
              <a:spcAft>
                <a:spcPts val="0"/>
              </a:spcAft>
              <a:buClrTx/>
              <a:buFont typeface="+mj-ea"/>
              <a:buAutoNum type="circleNumDbPlain"/>
              <a:defRPr/>
            </a:pPr>
            <a:r>
              <a:rPr lang="zh-CN" altLang="en-US" dirty="0">
                <a:latin typeface="Times New Roman" pitchFamily="18" charset="0"/>
              </a:rPr>
              <a:t>系统8259</a:t>
            </a:r>
            <a:r>
              <a:rPr lang="en-US" altLang="zh-CN" dirty="0">
                <a:latin typeface="Times New Roman" pitchFamily="18" charset="0"/>
              </a:rPr>
              <a:t>A</a:t>
            </a:r>
            <a:r>
              <a:rPr lang="zh-CN" altLang="en-US" dirty="0">
                <a:latin typeface="Times New Roman" pitchFamily="18" charset="0"/>
              </a:rPr>
              <a:t>，中断触发方式为</a:t>
            </a:r>
            <a:r>
              <a:rPr lang="zh-CN" altLang="en-US" dirty="0">
                <a:solidFill>
                  <a:srgbClr val="C00000"/>
                </a:solidFill>
                <a:latin typeface="Times New Roman" pitchFamily="18" charset="0"/>
              </a:rPr>
              <a:t>边沿触发</a:t>
            </a:r>
            <a:endParaRPr lang="en-US" altLang="zh-CN" dirty="0">
              <a:latin typeface="Times New Roman" pitchFamily="18" charset="0"/>
            </a:endParaRPr>
          </a:p>
          <a:p>
            <a:pPr marL="788988" lvl="1" indent="-514350" eaLnBrk="1" fontAlgn="auto" hangingPunct="1">
              <a:spcAft>
                <a:spcPts val="0"/>
              </a:spcAft>
              <a:buClrTx/>
              <a:buFont typeface="+mj-ea"/>
              <a:buAutoNum type="circleNumDbPlain"/>
              <a:defRPr/>
            </a:pPr>
            <a:r>
              <a:rPr lang="zh-CN" altLang="en-US" dirty="0"/>
              <a:t>中断屏蔽方式采用</a:t>
            </a:r>
            <a:r>
              <a:rPr lang="zh-CN" altLang="en-US" dirty="0">
                <a:solidFill>
                  <a:srgbClr val="C00000"/>
                </a:solidFill>
                <a:latin typeface="Times New Roman" pitchFamily="18" charset="0"/>
              </a:rPr>
              <a:t>常规屏蔽方式</a:t>
            </a:r>
            <a:r>
              <a:rPr lang="zh-CN" altLang="en-US" dirty="0"/>
              <a:t>，即</a:t>
            </a:r>
            <a:r>
              <a:rPr lang="zh-CN" altLang="en-US" dirty="0">
                <a:solidFill>
                  <a:srgbClr val="0000FF"/>
                </a:solidFill>
              </a:rPr>
              <a:t>应用时，向</a:t>
            </a:r>
            <a:r>
              <a:rPr lang="en-US" altLang="zh-CN" dirty="0">
                <a:solidFill>
                  <a:srgbClr val="0000FF"/>
                </a:solidFill>
              </a:rPr>
              <a:t>8259A</a:t>
            </a:r>
            <a:r>
              <a:rPr lang="zh-CN" altLang="en-US" dirty="0">
                <a:solidFill>
                  <a:srgbClr val="0000FF"/>
                </a:solidFill>
              </a:rPr>
              <a:t>中断屏蔽寄存器写入适当屏蔽字即可屏蔽</a:t>
            </a:r>
            <a:r>
              <a:rPr lang="en-US" altLang="zh-CN" dirty="0">
                <a:solidFill>
                  <a:srgbClr val="0000FF"/>
                </a:solidFill>
              </a:rPr>
              <a:t>/</a:t>
            </a:r>
            <a:r>
              <a:rPr lang="zh-CN" altLang="en-US" dirty="0">
                <a:solidFill>
                  <a:srgbClr val="0000FF"/>
                </a:solidFill>
              </a:rPr>
              <a:t>开放某一级中断</a:t>
            </a:r>
            <a:endParaRPr lang="en-US" altLang="zh-CN" dirty="0">
              <a:solidFill>
                <a:srgbClr val="0000FF"/>
              </a:solidFill>
            </a:endParaRPr>
          </a:p>
          <a:p>
            <a:pPr marL="788988" lvl="1" indent="-514350" eaLnBrk="1" fontAlgn="auto" hangingPunct="1">
              <a:spcAft>
                <a:spcPts val="0"/>
              </a:spcAft>
              <a:buClrTx/>
              <a:buFont typeface="+mj-ea"/>
              <a:buAutoNum type="circleNumDbPlain"/>
              <a:defRPr/>
            </a:pPr>
            <a:r>
              <a:rPr lang="zh-CN" altLang="en-US" dirty="0"/>
              <a:t>中断源为</a:t>
            </a:r>
            <a:r>
              <a:rPr lang="zh-CN" altLang="en-US" dirty="0">
                <a:solidFill>
                  <a:srgbClr val="C00000"/>
                </a:solidFill>
                <a:latin typeface="Times New Roman" pitchFamily="18" charset="0"/>
              </a:rPr>
              <a:t>固定优先级</a:t>
            </a:r>
            <a:r>
              <a:rPr lang="zh-CN" altLang="en-US" dirty="0"/>
              <a:t>，即</a:t>
            </a:r>
            <a:r>
              <a:rPr lang="en-US" altLang="zh-CN" dirty="0">
                <a:solidFill>
                  <a:srgbClr val="0000FF"/>
                </a:solidFill>
              </a:rPr>
              <a:t>IR0</a:t>
            </a:r>
            <a:r>
              <a:rPr lang="zh-CN" altLang="en-US" dirty="0">
                <a:solidFill>
                  <a:srgbClr val="0000FF"/>
                </a:solidFill>
              </a:rPr>
              <a:t>中断请求级别最高，</a:t>
            </a:r>
            <a:r>
              <a:rPr lang="en-US" altLang="zh-CN" dirty="0">
                <a:solidFill>
                  <a:srgbClr val="0000FF"/>
                </a:solidFill>
              </a:rPr>
              <a:t>IR7</a:t>
            </a:r>
            <a:r>
              <a:rPr lang="zh-CN" altLang="en-US" dirty="0">
                <a:solidFill>
                  <a:srgbClr val="0000FF"/>
                </a:solidFill>
              </a:rPr>
              <a:t>中断请求级别最低</a:t>
            </a:r>
            <a:endParaRPr lang="en-US" altLang="zh-CN" dirty="0">
              <a:solidFill>
                <a:srgbClr val="0000FF"/>
              </a:solidFill>
            </a:endParaRPr>
          </a:p>
          <a:p>
            <a:pPr marL="788988" lvl="1" indent="-514350" eaLnBrk="1" fontAlgn="auto" hangingPunct="1">
              <a:spcAft>
                <a:spcPts val="0"/>
              </a:spcAft>
              <a:buClrTx/>
              <a:buFont typeface="+mj-ea"/>
              <a:buAutoNum type="circleNumDbPlain"/>
              <a:defRPr/>
            </a:pPr>
            <a:r>
              <a:rPr lang="zh-CN" altLang="en-US" dirty="0"/>
              <a:t>采用</a:t>
            </a:r>
            <a:r>
              <a:rPr lang="zh-CN" altLang="en-US" dirty="0">
                <a:solidFill>
                  <a:srgbClr val="C00000"/>
                </a:solidFill>
                <a:latin typeface="Times New Roman" pitchFamily="18" charset="0"/>
              </a:rPr>
              <a:t>常规中断结束方式</a:t>
            </a:r>
            <a:r>
              <a:rPr lang="zh-CN" altLang="en-US" dirty="0"/>
              <a:t>，即</a:t>
            </a:r>
            <a:r>
              <a:rPr lang="zh-CN" altLang="en-US" dirty="0">
                <a:solidFill>
                  <a:srgbClr val="0000FF"/>
                </a:solidFill>
              </a:rPr>
              <a:t>在中断服务子程序结束之前向</a:t>
            </a:r>
            <a:r>
              <a:rPr lang="en-US" altLang="zh-CN" dirty="0">
                <a:solidFill>
                  <a:srgbClr val="0000FF"/>
                </a:solidFill>
              </a:rPr>
              <a:t>8259</a:t>
            </a:r>
            <a:r>
              <a:rPr lang="zh-CN" altLang="en-US" dirty="0">
                <a:solidFill>
                  <a:srgbClr val="0000FF"/>
                </a:solidFill>
              </a:rPr>
              <a:t>送中断结束</a:t>
            </a:r>
            <a:r>
              <a:rPr lang="zh-CN" altLang="en-US" dirty="0" smtClean="0">
                <a:solidFill>
                  <a:srgbClr val="0000FF"/>
                </a:solidFill>
              </a:rPr>
              <a:t>命令</a:t>
            </a:r>
            <a:endParaRPr lang="en-US" altLang="zh-CN" dirty="0">
              <a:solidFill>
                <a:srgbClr val="0000FF"/>
              </a:solidFill>
            </a:endParaRPr>
          </a:p>
        </p:txBody>
      </p:sp>
    </p:spTree>
    <p:extLst>
      <p:ext uri="{BB962C8B-B14F-4D97-AF65-F5344CB8AC3E}">
        <p14:creationId xmlns:p14="http://schemas.microsoft.com/office/powerpoint/2010/main" val="3395330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z="2600" dirty="0" smtClean="0">
                <a:solidFill>
                  <a:srgbClr val="C00000"/>
                </a:solidFill>
                <a:latin typeface="+mn-ea"/>
                <a:ea typeface="+mn-ea"/>
              </a:rPr>
              <a:t>8. 8259A</a:t>
            </a:r>
            <a:r>
              <a:rPr lang="zh-CN" altLang="en-US" sz="2600" dirty="0">
                <a:solidFill>
                  <a:srgbClr val="C00000"/>
                </a:solidFill>
                <a:latin typeface="+mn-ea"/>
                <a:ea typeface="+mn-ea"/>
              </a:rPr>
              <a:t>的编程</a:t>
            </a:r>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zh-CN" altLang="en-US" dirty="0">
                <a:solidFill>
                  <a:srgbClr val="FF0000"/>
                </a:solidFill>
              </a:rPr>
              <a:t>对</a:t>
            </a:r>
            <a:r>
              <a:rPr lang="en-US" altLang="zh-CN" dirty="0">
                <a:solidFill>
                  <a:srgbClr val="FF0000"/>
                </a:solidFill>
              </a:rPr>
              <a:t>8259A</a:t>
            </a:r>
            <a:r>
              <a:rPr lang="zh-CN" altLang="en-US" dirty="0">
                <a:solidFill>
                  <a:srgbClr val="FF0000"/>
                </a:solidFill>
              </a:rPr>
              <a:t>编程分二步进行：</a:t>
            </a:r>
          </a:p>
          <a:p>
            <a:pPr marL="514350" indent="-514350" eaLnBrk="1" fontAlgn="auto" hangingPunct="1">
              <a:spcAft>
                <a:spcPts val="0"/>
              </a:spcAft>
              <a:buClrTx/>
              <a:buFont typeface="+mj-lt"/>
              <a:buAutoNum type="arabicPeriod"/>
              <a:defRPr/>
            </a:pPr>
            <a:r>
              <a:rPr lang="zh-CN" altLang="en-US" dirty="0" smtClean="0"/>
              <a:t>对</a:t>
            </a:r>
            <a:r>
              <a:rPr lang="en-US" altLang="zh-CN" dirty="0"/>
              <a:t>8259A</a:t>
            </a:r>
            <a:r>
              <a:rPr lang="zh-CN" altLang="en-US" dirty="0"/>
              <a:t>进行初始化编程</a:t>
            </a:r>
          </a:p>
          <a:p>
            <a:pPr marL="0" indent="0" eaLnBrk="1" fontAlgn="auto" hangingPunct="1">
              <a:spcAft>
                <a:spcPts val="0"/>
              </a:spcAft>
              <a:buFont typeface="Wingdings 3"/>
              <a:buNone/>
              <a:defRPr/>
            </a:pPr>
            <a:r>
              <a:rPr lang="zh-CN" altLang="en-US" dirty="0"/>
              <a:t>       </a:t>
            </a:r>
            <a:r>
              <a:rPr lang="en-US" altLang="zh-CN" dirty="0">
                <a:solidFill>
                  <a:srgbClr val="C00000"/>
                </a:solidFill>
              </a:rPr>
              <a:t>——</a:t>
            </a:r>
            <a:r>
              <a:rPr lang="zh-CN" altLang="en-US" dirty="0">
                <a:solidFill>
                  <a:srgbClr val="C00000"/>
                </a:solidFill>
              </a:rPr>
              <a:t>系统加电后，由</a:t>
            </a:r>
            <a:r>
              <a:rPr lang="en-US" altLang="zh-CN" dirty="0">
                <a:solidFill>
                  <a:srgbClr val="C00000"/>
                </a:solidFill>
              </a:rPr>
              <a:t>BIOS</a:t>
            </a:r>
            <a:r>
              <a:rPr lang="zh-CN" altLang="en-US" dirty="0">
                <a:solidFill>
                  <a:srgbClr val="C00000"/>
                </a:solidFill>
              </a:rPr>
              <a:t>完成</a:t>
            </a:r>
          </a:p>
          <a:p>
            <a:pPr marL="514350" indent="-514350" eaLnBrk="1" fontAlgn="auto" hangingPunct="1">
              <a:spcAft>
                <a:spcPts val="0"/>
              </a:spcAft>
              <a:buClrTx/>
              <a:buFont typeface="+mj-lt"/>
              <a:buAutoNum type="arabicPeriod" startAt="2"/>
              <a:defRPr/>
            </a:pPr>
            <a:r>
              <a:rPr lang="zh-CN" altLang="en-US" dirty="0"/>
              <a:t>对</a:t>
            </a:r>
            <a:r>
              <a:rPr lang="en-US" altLang="zh-CN" dirty="0"/>
              <a:t>8259A</a:t>
            </a:r>
            <a:r>
              <a:rPr lang="zh-CN" altLang="en-US" dirty="0"/>
              <a:t>进行应用编程</a:t>
            </a:r>
          </a:p>
          <a:p>
            <a:pPr marL="0" indent="0" eaLnBrk="1" fontAlgn="auto" hangingPunct="1">
              <a:spcAft>
                <a:spcPts val="0"/>
              </a:spcAft>
              <a:buFont typeface="Wingdings 3"/>
              <a:buNone/>
              <a:defRPr/>
            </a:pPr>
            <a:r>
              <a:rPr lang="zh-CN" altLang="en-US" dirty="0"/>
              <a:t>       </a:t>
            </a:r>
            <a:r>
              <a:rPr lang="en-US" altLang="zh-CN" dirty="0">
                <a:solidFill>
                  <a:srgbClr val="C00000"/>
                </a:solidFill>
              </a:rPr>
              <a:t>——</a:t>
            </a:r>
            <a:r>
              <a:rPr lang="zh-CN" altLang="en-US" dirty="0">
                <a:solidFill>
                  <a:srgbClr val="C00000"/>
                </a:solidFill>
              </a:rPr>
              <a:t>编写中断程序时完成，有</a:t>
            </a:r>
            <a:r>
              <a:rPr lang="en-US" altLang="zh-CN" dirty="0">
                <a:solidFill>
                  <a:srgbClr val="C00000"/>
                </a:solidFill>
              </a:rPr>
              <a:t>2</a:t>
            </a:r>
            <a:r>
              <a:rPr lang="zh-CN" altLang="en-US" dirty="0">
                <a:solidFill>
                  <a:srgbClr val="C00000"/>
                </a:solidFill>
              </a:rPr>
              <a:t>项内容：</a:t>
            </a:r>
          </a:p>
          <a:p>
            <a:pPr marL="788670" lvl="1" indent="-514350" eaLnBrk="1" fontAlgn="auto" hangingPunct="1">
              <a:spcAft>
                <a:spcPts val="0"/>
              </a:spcAft>
              <a:buClrTx/>
              <a:buFont typeface="+mj-ea"/>
              <a:buAutoNum type="circleNumDbPlain"/>
              <a:defRPr/>
            </a:pPr>
            <a:r>
              <a:rPr lang="zh-CN" altLang="en-US" dirty="0" smtClean="0">
                <a:solidFill>
                  <a:schemeClr val="tx1"/>
                </a:solidFill>
              </a:rPr>
              <a:t>需要</a:t>
            </a:r>
            <a:r>
              <a:rPr lang="zh-CN" altLang="en-US" dirty="0">
                <a:solidFill>
                  <a:schemeClr val="tx1"/>
                </a:solidFill>
              </a:rPr>
              <a:t>时，向</a:t>
            </a:r>
            <a:r>
              <a:rPr lang="en-US" altLang="zh-CN" dirty="0">
                <a:solidFill>
                  <a:schemeClr val="tx1"/>
                </a:solidFill>
              </a:rPr>
              <a:t>8259A</a:t>
            </a:r>
            <a:r>
              <a:rPr lang="zh-CN" altLang="en-US" dirty="0">
                <a:solidFill>
                  <a:schemeClr val="tx1"/>
                </a:solidFill>
              </a:rPr>
              <a:t>中断屏蔽寄存器写入</a:t>
            </a:r>
            <a:r>
              <a:rPr lang="zh-CN" altLang="en-US" b="1" dirty="0">
                <a:solidFill>
                  <a:srgbClr val="0000FF"/>
                </a:solidFill>
              </a:rPr>
              <a:t>屏蔽</a:t>
            </a:r>
            <a:r>
              <a:rPr lang="zh-CN" altLang="en-US" b="1" dirty="0" smtClean="0">
                <a:solidFill>
                  <a:srgbClr val="0000FF"/>
                </a:solidFill>
              </a:rPr>
              <a:t>字</a:t>
            </a:r>
            <a:endParaRPr lang="zh-CN" altLang="en-US" b="1" dirty="0">
              <a:solidFill>
                <a:srgbClr val="0000FF"/>
              </a:solidFill>
            </a:endParaRPr>
          </a:p>
          <a:p>
            <a:pPr marL="788670" lvl="1" indent="-514350" eaLnBrk="1" fontAlgn="auto" hangingPunct="1">
              <a:spcAft>
                <a:spcPts val="0"/>
              </a:spcAft>
              <a:buClrTx/>
              <a:buFont typeface="+mj-ea"/>
              <a:buAutoNum type="circleNumDbPlain"/>
              <a:defRPr/>
            </a:pPr>
            <a:r>
              <a:rPr lang="zh-CN" altLang="en-US" dirty="0" smtClean="0">
                <a:solidFill>
                  <a:schemeClr val="tx1"/>
                </a:solidFill>
              </a:rPr>
              <a:t>每</a:t>
            </a:r>
            <a:r>
              <a:rPr lang="zh-CN" altLang="en-US" dirty="0">
                <a:solidFill>
                  <a:schemeClr val="tx1"/>
                </a:solidFill>
              </a:rPr>
              <a:t>一个硬件中断服务程序结束前必须向</a:t>
            </a:r>
            <a:r>
              <a:rPr lang="en-US" altLang="zh-CN" dirty="0">
                <a:solidFill>
                  <a:schemeClr val="tx1"/>
                </a:solidFill>
              </a:rPr>
              <a:t>8259A</a:t>
            </a:r>
            <a:r>
              <a:rPr lang="zh-CN" altLang="en-US" dirty="0">
                <a:solidFill>
                  <a:schemeClr val="tx1"/>
                </a:solidFill>
              </a:rPr>
              <a:t>送</a:t>
            </a:r>
            <a:r>
              <a:rPr lang="zh-CN" altLang="en-US" b="1" dirty="0" smtClean="0">
                <a:solidFill>
                  <a:srgbClr val="0000FF"/>
                </a:solidFill>
              </a:rPr>
              <a:t>中断结束命令字</a:t>
            </a:r>
            <a:r>
              <a:rPr lang="zh-CN" altLang="en-US" dirty="0">
                <a:solidFill>
                  <a:schemeClr val="tx1"/>
                </a:solidFill>
              </a:rPr>
              <a:t>，通知</a:t>
            </a:r>
            <a:r>
              <a:rPr lang="en-US" altLang="zh-CN" dirty="0">
                <a:solidFill>
                  <a:schemeClr val="tx1"/>
                </a:solidFill>
              </a:rPr>
              <a:t>8259A</a:t>
            </a:r>
            <a:r>
              <a:rPr lang="zh-CN" altLang="en-US" dirty="0">
                <a:solidFill>
                  <a:schemeClr val="tx1"/>
                </a:solidFill>
              </a:rPr>
              <a:t>本次中断结束，否则</a:t>
            </a:r>
            <a:r>
              <a:rPr lang="en-US" altLang="zh-CN" dirty="0">
                <a:solidFill>
                  <a:schemeClr val="tx1"/>
                </a:solidFill>
              </a:rPr>
              <a:t>8259A</a:t>
            </a:r>
            <a:r>
              <a:rPr lang="zh-CN" altLang="en-US" dirty="0">
                <a:solidFill>
                  <a:schemeClr val="tx1"/>
                </a:solidFill>
              </a:rPr>
              <a:t>不能</a:t>
            </a:r>
            <a:r>
              <a:rPr lang="zh-CN" altLang="en-US" dirty="0" smtClean="0">
                <a:solidFill>
                  <a:schemeClr val="tx1"/>
                </a:solidFill>
              </a:rPr>
              <a:t>响应</a:t>
            </a:r>
            <a:r>
              <a:rPr lang="zh-CN" altLang="en-US" dirty="0">
                <a:solidFill>
                  <a:schemeClr val="tx1"/>
                </a:solidFill>
              </a:rPr>
              <a:t>同一中断源的下次</a:t>
            </a:r>
            <a:r>
              <a:rPr lang="zh-CN" altLang="en-US" dirty="0" smtClean="0">
                <a:solidFill>
                  <a:schemeClr val="tx1"/>
                </a:solidFill>
              </a:rPr>
              <a:t>中断</a:t>
            </a:r>
            <a:endParaRPr lang="zh-CN" altLang="en-US" dirty="0">
              <a:solidFill>
                <a:schemeClr val="tx1"/>
              </a:solidFill>
            </a:endParaRPr>
          </a:p>
        </p:txBody>
      </p:sp>
      <p:sp>
        <p:nvSpPr>
          <p:cNvPr id="4" name="TextBox 3"/>
          <p:cNvSpPr txBox="1"/>
          <p:nvPr/>
        </p:nvSpPr>
        <p:spPr>
          <a:xfrm>
            <a:off x="827088" y="5661025"/>
            <a:ext cx="6950075" cy="461963"/>
          </a:xfrm>
          <a:prstGeom prst="rect">
            <a:avLst/>
          </a:prstGeom>
          <a:noFill/>
        </p:spPr>
        <p:txBody>
          <a:bodyPr wrap="none">
            <a:spAutoFit/>
          </a:bodyPr>
          <a:lstStyle/>
          <a:p>
            <a:pPr fontAlgn="auto">
              <a:spcBef>
                <a:spcPts val="0"/>
              </a:spcBef>
              <a:spcAft>
                <a:spcPts val="0"/>
              </a:spcAft>
              <a:defRPr/>
            </a:pPr>
            <a:r>
              <a:rPr lang="en-US" altLang="zh-CN" sz="2400" dirty="0">
                <a:solidFill>
                  <a:srgbClr val="FF0000"/>
                </a:solidFill>
                <a:effectLst>
                  <a:outerShdw blurRad="38100" dist="38100" dir="2700000" algn="tl">
                    <a:srgbClr val="000000">
                      <a:alpha val="43137"/>
                    </a:srgbClr>
                  </a:outerShdw>
                </a:effectLst>
                <a:latin typeface="+mn-lt"/>
                <a:ea typeface="+mn-ea"/>
              </a:rPr>
              <a:t>8259A</a:t>
            </a:r>
            <a:r>
              <a:rPr lang="zh-CN" altLang="en-US" sz="2400" dirty="0">
                <a:solidFill>
                  <a:srgbClr val="FF0000"/>
                </a:solidFill>
                <a:effectLst>
                  <a:outerShdw blurRad="38100" dist="38100" dir="2700000" algn="tl">
                    <a:srgbClr val="000000">
                      <a:alpha val="43137"/>
                    </a:srgbClr>
                  </a:outerShdw>
                </a:effectLst>
                <a:latin typeface="+mn-lt"/>
                <a:ea typeface="+mn-ea"/>
              </a:rPr>
              <a:t>收到中断结束命令后，把</a:t>
            </a:r>
            <a:r>
              <a:rPr lang="en-US" altLang="zh-CN" sz="2400" dirty="0">
                <a:solidFill>
                  <a:srgbClr val="FF0000"/>
                </a:solidFill>
                <a:effectLst>
                  <a:outerShdw blurRad="38100" dist="38100" dir="2700000" algn="tl">
                    <a:srgbClr val="000000">
                      <a:alpha val="43137"/>
                    </a:srgbClr>
                  </a:outerShdw>
                </a:effectLst>
                <a:latin typeface="+mn-lt"/>
                <a:ea typeface="+mn-ea"/>
              </a:rPr>
              <a:t>ISR</a:t>
            </a:r>
            <a:r>
              <a:rPr lang="zh-CN" altLang="en-US" sz="2400" dirty="0">
                <a:solidFill>
                  <a:srgbClr val="FF0000"/>
                </a:solidFill>
                <a:effectLst>
                  <a:outerShdw blurRad="38100" dist="38100" dir="2700000" algn="tl">
                    <a:srgbClr val="000000">
                      <a:alpha val="43137"/>
                    </a:srgbClr>
                  </a:outerShdw>
                </a:effectLst>
                <a:latin typeface="+mn-lt"/>
                <a:ea typeface="+mn-ea"/>
              </a:rPr>
              <a:t>中的置</a:t>
            </a:r>
            <a:r>
              <a:rPr lang="en-US" altLang="zh-CN" sz="2400" dirty="0">
                <a:solidFill>
                  <a:srgbClr val="FF0000"/>
                </a:solidFill>
                <a:effectLst>
                  <a:outerShdw blurRad="38100" dist="38100" dir="2700000" algn="tl">
                    <a:srgbClr val="000000">
                      <a:alpha val="43137"/>
                    </a:srgbClr>
                  </a:outerShdw>
                </a:effectLst>
                <a:latin typeface="+mn-lt"/>
                <a:ea typeface="+mn-ea"/>
              </a:rPr>
              <a:t>1</a:t>
            </a:r>
            <a:r>
              <a:rPr lang="zh-CN" altLang="en-US" sz="2400" dirty="0">
                <a:solidFill>
                  <a:srgbClr val="FF0000"/>
                </a:solidFill>
                <a:effectLst>
                  <a:outerShdw blurRad="38100" dist="38100" dir="2700000" algn="tl">
                    <a:srgbClr val="000000">
                      <a:alpha val="43137"/>
                    </a:srgbClr>
                  </a:outerShdw>
                </a:effectLst>
                <a:latin typeface="+mn-lt"/>
                <a:ea typeface="+mn-ea"/>
              </a:rPr>
              <a:t>位清</a:t>
            </a:r>
            <a:r>
              <a:rPr lang="en-US" altLang="zh-CN" sz="2400" dirty="0">
                <a:solidFill>
                  <a:srgbClr val="FF0000"/>
                </a:solidFill>
                <a:effectLst>
                  <a:outerShdw blurRad="38100" dist="38100" dir="2700000" algn="tl">
                    <a:srgbClr val="000000">
                      <a:alpha val="43137"/>
                    </a:srgbClr>
                  </a:outerShdw>
                </a:effectLst>
                <a:latin typeface="+mn-lt"/>
                <a:ea typeface="+mn-ea"/>
              </a:rPr>
              <a:t>0</a:t>
            </a:r>
            <a:r>
              <a:rPr lang="zh-CN" altLang="en-US" sz="2400" dirty="0">
                <a:solidFill>
                  <a:srgbClr val="FF0000"/>
                </a:solidFill>
                <a:effectLst>
                  <a:outerShdw blurRad="38100" dist="38100" dir="2700000" algn="tl">
                    <a:srgbClr val="000000">
                      <a:alpha val="43137"/>
                    </a:srgbClr>
                  </a:outerShdw>
                </a:effectLst>
                <a:latin typeface="+mn-lt"/>
                <a:ea typeface="+mn-ea"/>
              </a:rPr>
              <a:t>！</a:t>
            </a:r>
          </a:p>
        </p:txBody>
      </p:sp>
    </p:spTree>
    <p:extLst>
      <p:ext uri="{BB962C8B-B14F-4D97-AF65-F5344CB8AC3E}">
        <p14:creationId xmlns:p14="http://schemas.microsoft.com/office/powerpoint/2010/main" val="1323723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smtClean="0"/>
          </a:p>
        </p:txBody>
      </p:sp>
      <p:sp>
        <p:nvSpPr>
          <p:cNvPr id="3" name="内容占位符 2"/>
          <p:cNvSpPr>
            <a:spLocks noGrp="1"/>
          </p:cNvSpPr>
          <p:nvPr>
            <p:ph sz="quarter" idx="1"/>
          </p:nvPr>
        </p:nvSpPr>
        <p:spPr>
          <a:xfrm>
            <a:off x="457200" y="1219200"/>
            <a:ext cx="8229600" cy="4937125"/>
          </a:xfrm>
        </p:spPr>
        <p:txBody>
          <a:bodyPr/>
          <a:lstStyle/>
          <a:p>
            <a:pPr>
              <a:defRPr/>
            </a:pPr>
            <a:r>
              <a:rPr lang="zh-CN" altLang="en-US" dirty="0" smtClean="0"/>
              <a:t>要求掌握的可屏蔽中断：</a:t>
            </a:r>
            <a:endParaRPr lang="en-US" altLang="zh-CN" dirty="0" smtClean="0"/>
          </a:p>
          <a:p>
            <a:pPr marL="514350" indent="-514350">
              <a:buClrTx/>
              <a:buFont typeface="+mj-ea"/>
              <a:buAutoNum type="circleNumDbPlain"/>
              <a:defRPr/>
            </a:pPr>
            <a:r>
              <a:rPr lang="zh-CN" altLang="en-US" dirty="0" smtClean="0"/>
              <a:t>日时钟中断</a:t>
            </a:r>
          </a:p>
          <a:p>
            <a:pPr marL="0" indent="0">
              <a:buFont typeface="Wingdings 3" pitchFamily="18" charset="2"/>
              <a:buNone/>
              <a:defRPr/>
            </a:pPr>
            <a:r>
              <a:rPr lang="en-US" altLang="zh-CN" dirty="0" smtClean="0"/>
              <a:t>	</a:t>
            </a:r>
            <a:r>
              <a:rPr lang="zh-CN" altLang="en-US" dirty="0" smtClean="0"/>
              <a:t>中断源 </a:t>
            </a:r>
          </a:p>
          <a:p>
            <a:pPr marL="0" indent="0">
              <a:buFont typeface="Wingdings 3" pitchFamily="18" charset="2"/>
              <a:buNone/>
              <a:defRPr/>
            </a:pPr>
            <a:r>
              <a:rPr lang="en-US" altLang="zh-CN" dirty="0" smtClean="0"/>
              <a:t>	</a:t>
            </a:r>
            <a:r>
              <a:rPr lang="zh-CN" altLang="en-US" dirty="0" smtClean="0"/>
              <a:t>中断类型：</a:t>
            </a:r>
            <a:r>
              <a:rPr lang="en-US" altLang="zh-CN" dirty="0" smtClean="0"/>
              <a:t>08H</a:t>
            </a:r>
            <a:r>
              <a:rPr lang="zh-CN" altLang="en-US" dirty="0" smtClean="0"/>
              <a:t>、</a:t>
            </a:r>
            <a:r>
              <a:rPr lang="en-US" altLang="zh-CN" dirty="0" smtClean="0"/>
              <a:t>1CH</a:t>
            </a:r>
          </a:p>
          <a:p>
            <a:pPr marL="0" indent="0">
              <a:buFont typeface="Wingdings 3" pitchFamily="18" charset="2"/>
              <a:buNone/>
              <a:defRPr/>
            </a:pPr>
            <a:r>
              <a:rPr lang="en-US" altLang="zh-CN" dirty="0" smtClean="0"/>
              <a:t>	</a:t>
            </a:r>
            <a:r>
              <a:rPr lang="zh-CN" altLang="en-US" dirty="0" smtClean="0"/>
              <a:t>用户可置换的中断向量：</a:t>
            </a:r>
            <a:r>
              <a:rPr lang="en-US" altLang="zh-CN" dirty="0" smtClean="0"/>
              <a:t>08H</a:t>
            </a:r>
            <a:r>
              <a:rPr lang="zh-CN" altLang="en-US" dirty="0" smtClean="0"/>
              <a:t>、</a:t>
            </a:r>
            <a:r>
              <a:rPr lang="en-US" altLang="zh-CN" dirty="0" smtClean="0"/>
              <a:t>1CH</a:t>
            </a:r>
          </a:p>
          <a:p>
            <a:pPr marL="0" indent="0">
              <a:buFont typeface="Wingdings 3" pitchFamily="18" charset="2"/>
              <a:buNone/>
              <a:defRPr/>
            </a:pPr>
            <a:r>
              <a:rPr lang="en-US" altLang="zh-CN" dirty="0" smtClean="0"/>
              <a:t>	</a:t>
            </a:r>
            <a:r>
              <a:rPr lang="zh-CN" altLang="en-US" dirty="0" smtClean="0">
                <a:solidFill>
                  <a:srgbClr val="FF0000"/>
                </a:solidFill>
              </a:rPr>
              <a:t>重点掌握</a:t>
            </a:r>
            <a:r>
              <a:rPr lang="en-US" altLang="zh-CN" dirty="0" smtClean="0">
                <a:solidFill>
                  <a:srgbClr val="FF0000"/>
                </a:solidFill>
              </a:rPr>
              <a:t>1CH</a:t>
            </a:r>
          </a:p>
          <a:p>
            <a:pPr marL="514350" indent="-514350">
              <a:buClrTx/>
              <a:buFont typeface="+mj-ea"/>
              <a:buAutoNum type="circleNumDbPlain" startAt="2"/>
              <a:defRPr/>
            </a:pPr>
            <a:r>
              <a:rPr lang="zh-CN" altLang="en-US" dirty="0" smtClean="0"/>
              <a:t>用户中断</a:t>
            </a:r>
          </a:p>
          <a:p>
            <a:pPr marL="0" indent="0">
              <a:buFont typeface="Wingdings 3" pitchFamily="18" charset="2"/>
              <a:buNone/>
              <a:defRPr/>
            </a:pPr>
            <a:r>
              <a:rPr lang="en-US" altLang="zh-CN" dirty="0" smtClean="0"/>
              <a:t>	</a:t>
            </a:r>
            <a:r>
              <a:rPr lang="zh-CN" altLang="en-US" dirty="0" smtClean="0"/>
              <a:t>中断源</a:t>
            </a:r>
          </a:p>
          <a:p>
            <a:pPr marL="0" indent="0">
              <a:buFont typeface="Wingdings 3" pitchFamily="18" charset="2"/>
              <a:buNone/>
              <a:defRPr/>
            </a:pPr>
            <a:r>
              <a:rPr lang="en-US" altLang="zh-CN" dirty="0" smtClean="0"/>
              <a:t>	</a:t>
            </a:r>
            <a:r>
              <a:rPr lang="zh-CN" altLang="en-US" dirty="0" smtClean="0"/>
              <a:t>中断类型：</a:t>
            </a:r>
            <a:r>
              <a:rPr lang="en-US" altLang="zh-CN" dirty="0" smtClean="0"/>
              <a:t>71H</a:t>
            </a:r>
            <a:r>
              <a:rPr lang="zh-CN" altLang="en-US" dirty="0" smtClean="0"/>
              <a:t>、</a:t>
            </a:r>
            <a:r>
              <a:rPr lang="en-US" altLang="zh-CN" dirty="0" smtClean="0"/>
              <a:t>0AH</a:t>
            </a:r>
          </a:p>
          <a:p>
            <a:pPr marL="0" indent="0">
              <a:buFont typeface="Wingdings 3" pitchFamily="18" charset="2"/>
              <a:buNone/>
              <a:defRPr/>
            </a:pPr>
            <a:r>
              <a:rPr lang="en-US" altLang="zh-CN" dirty="0" smtClean="0"/>
              <a:t>	</a:t>
            </a:r>
            <a:r>
              <a:rPr lang="zh-CN" altLang="en-US" dirty="0" smtClean="0"/>
              <a:t>用户可置换的中断向量：</a:t>
            </a:r>
            <a:r>
              <a:rPr lang="en-US" altLang="zh-CN" dirty="0" smtClean="0"/>
              <a:t>71H</a:t>
            </a:r>
            <a:r>
              <a:rPr lang="zh-CN" altLang="en-US" dirty="0" smtClean="0"/>
              <a:t>、</a:t>
            </a:r>
            <a:r>
              <a:rPr lang="en-US" altLang="zh-CN" dirty="0" smtClean="0"/>
              <a:t>0AH</a:t>
            </a:r>
          </a:p>
        </p:txBody>
      </p:sp>
      <p:sp>
        <p:nvSpPr>
          <p:cNvPr id="4" name="左大括号 3"/>
          <p:cNvSpPr/>
          <p:nvPr/>
        </p:nvSpPr>
        <p:spPr>
          <a:xfrm>
            <a:off x="1116013" y="2276475"/>
            <a:ext cx="287337" cy="16573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 name="左大括号 6"/>
          <p:cNvSpPr/>
          <p:nvPr/>
        </p:nvSpPr>
        <p:spPr>
          <a:xfrm>
            <a:off x="1116013" y="4652963"/>
            <a:ext cx="287337" cy="122396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1682888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zh-CN" altLang="en-US" dirty="0" smtClean="0"/>
              <a:t>查询方式输入</a:t>
            </a:r>
            <a:r>
              <a:rPr lang="en-US" altLang="zh-CN" dirty="0" smtClean="0"/>
              <a:t>/</a:t>
            </a:r>
            <a:r>
              <a:rPr lang="zh-CN" altLang="en-US" dirty="0" smtClean="0"/>
              <a:t>输出编程模式</a:t>
            </a:r>
            <a:endParaRPr lang="zh-CN" altLang="en-US" dirty="0"/>
          </a:p>
        </p:txBody>
      </p:sp>
      <p:sp>
        <p:nvSpPr>
          <p:cNvPr id="5" name="Text Box 18"/>
          <p:cNvSpPr txBox="1">
            <a:spLocks noChangeArrowheads="1"/>
          </p:cNvSpPr>
          <p:nvPr/>
        </p:nvSpPr>
        <p:spPr bwMode="auto">
          <a:xfrm>
            <a:off x="1433513" y="1772816"/>
            <a:ext cx="2106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dirty="0">
                <a:latin typeface="+mn-ea"/>
                <a:ea typeface="+mn-ea"/>
              </a:rPr>
              <a:t> </a:t>
            </a:r>
            <a:r>
              <a:rPr lang="zh-CN" altLang="en-US" dirty="0">
                <a:solidFill>
                  <a:srgbClr val="CC0000"/>
                </a:solidFill>
                <a:latin typeface="+mn-ea"/>
                <a:ea typeface="+mn-ea"/>
              </a:rPr>
              <a:t>查询方式</a:t>
            </a:r>
            <a:r>
              <a:rPr lang="zh-CN" altLang="en-US" dirty="0" smtClean="0">
                <a:solidFill>
                  <a:srgbClr val="CC0000"/>
                </a:solidFill>
                <a:latin typeface="+mn-ea"/>
                <a:ea typeface="+mn-ea"/>
              </a:rPr>
              <a:t>输入</a:t>
            </a:r>
            <a:endParaRPr lang="zh-CN" altLang="en-US" dirty="0">
              <a:solidFill>
                <a:srgbClr val="CC0000"/>
              </a:solidFill>
              <a:latin typeface="+mn-ea"/>
              <a:ea typeface="+mn-ea"/>
            </a:endParaRPr>
          </a:p>
        </p:txBody>
      </p:sp>
      <p:sp>
        <p:nvSpPr>
          <p:cNvPr id="7" name="AutoShape 22"/>
          <p:cNvSpPr>
            <a:spLocks noChangeArrowheads="1"/>
          </p:cNvSpPr>
          <p:nvPr/>
        </p:nvSpPr>
        <p:spPr bwMode="auto">
          <a:xfrm>
            <a:off x="1279526" y="3803229"/>
            <a:ext cx="2438400" cy="609600"/>
          </a:xfrm>
          <a:prstGeom prst="flowChartPreparation">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数据准备好？</a:t>
            </a:r>
          </a:p>
        </p:txBody>
      </p:sp>
      <p:sp>
        <p:nvSpPr>
          <p:cNvPr id="8" name="Rectangle 23"/>
          <p:cNvSpPr>
            <a:spLocks noChangeArrowheads="1"/>
          </p:cNvSpPr>
          <p:nvPr/>
        </p:nvSpPr>
        <p:spPr bwMode="auto">
          <a:xfrm>
            <a:off x="1628776" y="4946229"/>
            <a:ext cx="1828800" cy="762000"/>
          </a:xfrm>
          <a:prstGeom prst="rect">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dirty="0">
                <a:latin typeface="+mn-ea"/>
                <a:ea typeface="+mn-ea"/>
              </a:rPr>
              <a:t>执行</a:t>
            </a:r>
            <a:r>
              <a:rPr lang="en-US" altLang="zh-CN" dirty="0">
                <a:latin typeface="+mn-ea"/>
                <a:ea typeface="+mn-ea"/>
              </a:rPr>
              <a:t>IN</a:t>
            </a:r>
            <a:r>
              <a:rPr lang="zh-CN" altLang="en-US" dirty="0">
                <a:latin typeface="+mn-ea"/>
                <a:ea typeface="+mn-ea"/>
              </a:rPr>
              <a:t>指令</a:t>
            </a:r>
            <a:r>
              <a:rPr lang="en-US" altLang="zh-CN" dirty="0">
                <a:latin typeface="+mn-ea"/>
                <a:ea typeface="+mn-ea"/>
              </a:rPr>
              <a:t>,</a:t>
            </a:r>
          </a:p>
          <a:p>
            <a:pPr fontAlgn="auto">
              <a:spcBef>
                <a:spcPts val="0"/>
              </a:spcBef>
              <a:spcAft>
                <a:spcPts val="0"/>
              </a:spcAft>
              <a:defRPr/>
            </a:pPr>
            <a:r>
              <a:rPr lang="zh-CN" altLang="en-US" dirty="0">
                <a:latin typeface="+mn-ea"/>
                <a:ea typeface="+mn-ea"/>
              </a:rPr>
              <a:t>取出数据</a:t>
            </a:r>
          </a:p>
        </p:txBody>
      </p:sp>
      <p:sp>
        <p:nvSpPr>
          <p:cNvPr id="9" name="Line 24"/>
          <p:cNvSpPr>
            <a:spLocks noChangeShapeType="1"/>
          </p:cNvSpPr>
          <p:nvPr/>
        </p:nvSpPr>
        <p:spPr bwMode="auto">
          <a:xfrm>
            <a:off x="2498726" y="3498429"/>
            <a:ext cx="0" cy="3048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0" name="Line 25"/>
          <p:cNvSpPr>
            <a:spLocks noChangeShapeType="1"/>
          </p:cNvSpPr>
          <p:nvPr/>
        </p:nvSpPr>
        <p:spPr bwMode="auto">
          <a:xfrm>
            <a:off x="2517776" y="4412829"/>
            <a:ext cx="0" cy="5334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1" name="Text Box 26"/>
          <p:cNvSpPr txBox="1">
            <a:spLocks noChangeArrowheads="1"/>
          </p:cNvSpPr>
          <p:nvPr/>
        </p:nvSpPr>
        <p:spPr bwMode="auto">
          <a:xfrm>
            <a:off x="2474913" y="4565229"/>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Y</a:t>
            </a:r>
          </a:p>
        </p:txBody>
      </p:sp>
      <p:sp>
        <p:nvSpPr>
          <p:cNvPr id="12" name="Line 27"/>
          <p:cNvSpPr>
            <a:spLocks noChangeShapeType="1"/>
          </p:cNvSpPr>
          <p:nvPr/>
        </p:nvSpPr>
        <p:spPr bwMode="auto">
          <a:xfrm flipH="1">
            <a:off x="974726" y="4108029"/>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3" name="Line 28"/>
          <p:cNvSpPr>
            <a:spLocks noChangeShapeType="1"/>
          </p:cNvSpPr>
          <p:nvPr/>
        </p:nvSpPr>
        <p:spPr bwMode="auto">
          <a:xfrm flipV="1">
            <a:off x="974726" y="2431629"/>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4" name="Line 29"/>
          <p:cNvSpPr>
            <a:spLocks noChangeShapeType="1"/>
          </p:cNvSpPr>
          <p:nvPr/>
        </p:nvSpPr>
        <p:spPr bwMode="auto">
          <a:xfrm flipV="1">
            <a:off x="2479676" y="2203029"/>
            <a:ext cx="0" cy="4572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5" name="Text Box 30"/>
          <p:cNvSpPr txBox="1">
            <a:spLocks noChangeArrowheads="1"/>
          </p:cNvSpPr>
          <p:nvPr/>
        </p:nvSpPr>
        <p:spPr bwMode="auto">
          <a:xfrm>
            <a:off x="950913" y="3727029"/>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N</a:t>
            </a:r>
          </a:p>
        </p:txBody>
      </p:sp>
      <p:sp>
        <p:nvSpPr>
          <p:cNvPr id="16" name="Line 31"/>
          <p:cNvSpPr>
            <a:spLocks noChangeShapeType="1"/>
          </p:cNvSpPr>
          <p:nvPr/>
        </p:nvSpPr>
        <p:spPr bwMode="auto">
          <a:xfrm>
            <a:off x="974726" y="2431629"/>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18" name="AutoShape 35"/>
          <p:cNvSpPr>
            <a:spLocks noChangeArrowheads="1"/>
          </p:cNvSpPr>
          <p:nvPr/>
        </p:nvSpPr>
        <p:spPr bwMode="auto">
          <a:xfrm>
            <a:off x="5370513" y="3879429"/>
            <a:ext cx="2514600" cy="609600"/>
          </a:xfrm>
          <a:prstGeom prst="flowChartPreparation">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外设空闲否</a:t>
            </a:r>
            <a:r>
              <a:rPr lang="en-US" altLang="zh-CN">
                <a:latin typeface="+mn-ea"/>
                <a:ea typeface="+mn-ea"/>
              </a:rPr>
              <a:t>?</a:t>
            </a:r>
          </a:p>
        </p:txBody>
      </p:sp>
      <p:sp>
        <p:nvSpPr>
          <p:cNvPr id="19" name="Rectangle 36"/>
          <p:cNvSpPr>
            <a:spLocks noChangeArrowheads="1"/>
          </p:cNvSpPr>
          <p:nvPr/>
        </p:nvSpPr>
        <p:spPr bwMode="auto">
          <a:xfrm>
            <a:off x="5543551" y="5022429"/>
            <a:ext cx="2133600" cy="762000"/>
          </a:xfrm>
          <a:prstGeom prst="rect">
            <a:avLst/>
          </a:prstGeom>
          <a:solidFill>
            <a:srgbClr val="FFFFFF"/>
          </a:solidFill>
          <a:ln w="9525">
            <a:solidFill>
              <a:schemeClr val="tx1"/>
            </a:solidFill>
            <a:miter lim="800000"/>
            <a:headEnd/>
            <a:tailEnd/>
          </a:ln>
        </p:spPr>
        <p:txBody>
          <a:bodyPr wrap="none" anchor="ctr"/>
          <a:lstStyle/>
          <a:p>
            <a:pPr fontAlgn="auto">
              <a:spcBef>
                <a:spcPts val="0"/>
              </a:spcBef>
              <a:spcAft>
                <a:spcPts val="0"/>
              </a:spcAft>
              <a:defRPr/>
            </a:pPr>
            <a:r>
              <a:rPr lang="zh-CN" altLang="en-US">
                <a:latin typeface="+mn-ea"/>
                <a:ea typeface="+mn-ea"/>
              </a:rPr>
              <a:t>执行</a:t>
            </a:r>
            <a:r>
              <a:rPr lang="en-US" altLang="zh-CN">
                <a:latin typeface="+mn-ea"/>
                <a:ea typeface="+mn-ea"/>
              </a:rPr>
              <a:t>OUT</a:t>
            </a:r>
            <a:r>
              <a:rPr lang="zh-CN" altLang="en-US">
                <a:latin typeface="+mn-ea"/>
                <a:ea typeface="+mn-ea"/>
              </a:rPr>
              <a:t>指令</a:t>
            </a:r>
            <a:r>
              <a:rPr lang="en-US" altLang="zh-CN">
                <a:latin typeface="+mn-ea"/>
                <a:ea typeface="+mn-ea"/>
              </a:rPr>
              <a:t>,</a:t>
            </a:r>
          </a:p>
          <a:p>
            <a:pPr fontAlgn="auto">
              <a:spcBef>
                <a:spcPts val="0"/>
              </a:spcBef>
              <a:spcAft>
                <a:spcPts val="0"/>
              </a:spcAft>
              <a:defRPr/>
            </a:pPr>
            <a:r>
              <a:rPr lang="zh-CN" altLang="en-US">
                <a:latin typeface="+mn-ea"/>
                <a:ea typeface="+mn-ea"/>
              </a:rPr>
              <a:t>输出一个数据</a:t>
            </a:r>
          </a:p>
        </p:txBody>
      </p:sp>
      <p:sp>
        <p:nvSpPr>
          <p:cNvPr id="20" name="Line 37"/>
          <p:cNvSpPr>
            <a:spLocks noChangeShapeType="1"/>
          </p:cNvSpPr>
          <p:nvPr/>
        </p:nvSpPr>
        <p:spPr bwMode="auto">
          <a:xfrm>
            <a:off x="6589713" y="3574629"/>
            <a:ext cx="0" cy="3048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1" name="Line 38"/>
          <p:cNvSpPr>
            <a:spLocks noChangeShapeType="1"/>
          </p:cNvSpPr>
          <p:nvPr/>
        </p:nvSpPr>
        <p:spPr bwMode="auto">
          <a:xfrm>
            <a:off x="6608763" y="4489029"/>
            <a:ext cx="0" cy="533400"/>
          </a:xfrm>
          <a:prstGeom prst="line">
            <a:avLst/>
          </a:prstGeom>
          <a:noFill/>
          <a:ln w="952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2" name="Text Box 39"/>
          <p:cNvSpPr txBox="1">
            <a:spLocks noChangeArrowheads="1"/>
          </p:cNvSpPr>
          <p:nvPr/>
        </p:nvSpPr>
        <p:spPr bwMode="auto">
          <a:xfrm>
            <a:off x="6565901" y="4641429"/>
            <a:ext cx="366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Y</a:t>
            </a:r>
          </a:p>
        </p:txBody>
      </p:sp>
      <p:sp>
        <p:nvSpPr>
          <p:cNvPr id="23" name="Line 40"/>
          <p:cNvSpPr>
            <a:spLocks noChangeShapeType="1"/>
          </p:cNvSpPr>
          <p:nvPr/>
        </p:nvSpPr>
        <p:spPr bwMode="auto">
          <a:xfrm flipH="1">
            <a:off x="5065713" y="4184229"/>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4" name="Line 41"/>
          <p:cNvSpPr>
            <a:spLocks noChangeShapeType="1"/>
          </p:cNvSpPr>
          <p:nvPr/>
        </p:nvSpPr>
        <p:spPr bwMode="auto">
          <a:xfrm flipV="1">
            <a:off x="5065713" y="2507829"/>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5" name="Line 42"/>
          <p:cNvSpPr>
            <a:spLocks noChangeShapeType="1"/>
          </p:cNvSpPr>
          <p:nvPr/>
        </p:nvSpPr>
        <p:spPr bwMode="auto">
          <a:xfrm flipV="1">
            <a:off x="6570663" y="2279229"/>
            <a:ext cx="0" cy="457200"/>
          </a:xfrm>
          <a:prstGeom prst="line">
            <a:avLst/>
          </a:prstGeom>
          <a:noFill/>
          <a:ln w="9525">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6" name="Text Box 43"/>
          <p:cNvSpPr txBox="1">
            <a:spLocks noChangeArrowheads="1"/>
          </p:cNvSpPr>
          <p:nvPr/>
        </p:nvSpPr>
        <p:spPr bwMode="auto">
          <a:xfrm>
            <a:off x="5065713" y="3727029"/>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a:solidFill>
                  <a:srgbClr val="CC6600"/>
                </a:solidFill>
                <a:latin typeface="+mn-ea"/>
                <a:ea typeface="+mn-ea"/>
              </a:rPr>
              <a:t>N</a:t>
            </a:r>
          </a:p>
        </p:txBody>
      </p:sp>
      <p:sp>
        <p:nvSpPr>
          <p:cNvPr id="27" name="Line 44"/>
          <p:cNvSpPr>
            <a:spLocks noChangeShapeType="1"/>
          </p:cNvSpPr>
          <p:nvPr/>
        </p:nvSpPr>
        <p:spPr bwMode="auto">
          <a:xfrm>
            <a:off x="5065713" y="2507829"/>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a:latin typeface="+mn-ea"/>
              <a:ea typeface="+mn-ea"/>
            </a:endParaRPr>
          </a:p>
        </p:txBody>
      </p:sp>
      <p:sp>
        <p:nvSpPr>
          <p:cNvPr id="28" name="Text Box 45"/>
          <p:cNvSpPr txBox="1">
            <a:spLocks noChangeArrowheads="1"/>
          </p:cNvSpPr>
          <p:nvPr/>
        </p:nvSpPr>
        <p:spPr bwMode="auto">
          <a:xfrm>
            <a:off x="5489576" y="1782341"/>
            <a:ext cx="2181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dirty="0">
                <a:latin typeface="+mn-ea"/>
                <a:ea typeface="+mn-ea"/>
              </a:rPr>
              <a:t>  </a:t>
            </a:r>
            <a:r>
              <a:rPr lang="zh-CN" altLang="en-US" dirty="0">
                <a:solidFill>
                  <a:srgbClr val="CC0000"/>
                </a:solidFill>
                <a:latin typeface="+mn-ea"/>
                <a:ea typeface="+mn-ea"/>
              </a:rPr>
              <a:t>查询方式</a:t>
            </a:r>
            <a:r>
              <a:rPr lang="zh-CN" altLang="en-US" dirty="0" smtClean="0">
                <a:solidFill>
                  <a:srgbClr val="CC0000"/>
                </a:solidFill>
                <a:latin typeface="+mn-ea"/>
                <a:ea typeface="+mn-ea"/>
              </a:rPr>
              <a:t>输出</a:t>
            </a:r>
            <a:endParaRPr lang="zh-CN" altLang="en-US" dirty="0">
              <a:solidFill>
                <a:srgbClr val="CC0000"/>
              </a:solidFill>
              <a:latin typeface="+mn-ea"/>
              <a:ea typeface="+mn-ea"/>
            </a:endParaRPr>
          </a:p>
        </p:txBody>
      </p:sp>
      <p:sp>
        <p:nvSpPr>
          <p:cNvPr id="2" name="矩形 1"/>
          <p:cNvSpPr/>
          <p:nvPr/>
        </p:nvSpPr>
        <p:spPr>
          <a:xfrm>
            <a:off x="5543551" y="2736429"/>
            <a:ext cx="2052785"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从状态口读取状态信息</a:t>
            </a:r>
            <a:endParaRPr lang="zh-CN" altLang="en-US" dirty="0">
              <a:solidFill>
                <a:schemeClr val="tx1"/>
              </a:solidFill>
            </a:endParaRPr>
          </a:p>
        </p:txBody>
      </p:sp>
      <p:sp>
        <p:nvSpPr>
          <p:cNvPr id="30" name="矩形 29"/>
          <p:cNvSpPr/>
          <p:nvPr/>
        </p:nvSpPr>
        <p:spPr>
          <a:xfrm>
            <a:off x="1460426" y="2660229"/>
            <a:ext cx="2052785" cy="838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从状态口读取状态信息</a:t>
            </a:r>
            <a:endParaRPr lang="zh-CN" altLang="en-US" dirty="0">
              <a:solidFill>
                <a:schemeClr val="tx1"/>
              </a:solidFill>
            </a:endParaRPr>
          </a:p>
        </p:txBody>
      </p:sp>
    </p:spTree>
    <p:extLst>
      <p:ext uri="{BB962C8B-B14F-4D97-AF65-F5344CB8AC3E}">
        <p14:creationId xmlns:p14="http://schemas.microsoft.com/office/powerpoint/2010/main" val="2173205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marL="0" lvl="1" indent="0" eaLnBrk="1" fontAlgn="auto" hangingPunct="1">
              <a:spcAft>
                <a:spcPts val="0"/>
              </a:spcAft>
              <a:buClrTx/>
              <a:buNone/>
              <a:defRPr/>
            </a:pPr>
            <a:r>
              <a:rPr lang="zh-CN" altLang="en-US" sz="2800" dirty="0">
                <a:solidFill>
                  <a:srgbClr val="C00000"/>
                </a:solidFill>
              </a:rPr>
              <a:t>（</a:t>
            </a:r>
            <a:r>
              <a:rPr lang="en-US" altLang="zh-CN" sz="2800" dirty="0">
                <a:solidFill>
                  <a:srgbClr val="C00000"/>
                </a:solidFill>
              </a:rPr>
              <a:t>1</a:t>
            </a:r>
            <a:r>
              <a:rPr lang="zh-CN" altLang="en-US" sz="2800" dirty="0">
                <a:solidFill>
                  <a:srgbClr val="C00000"/>
                </a:solidFill>
              </a:rPr>
              <a:t>）日时钟中断</a:t>
            </a:r>
            <a:endParaRPr lang="en-US" altLang="zh-CN" sz="2800" dirty="0">
              <a:solidFill>
                <a:srgbClr val="C00000"/>
              </a:solidFill>
            </a:endParaRPr>
          </a:p>
          <a:p>
            <a:pPr marL="548640" lvl="1" indent="-274320" eaLnBrk="1" fontAlgn="auto" hangingPunct="1">
              <a:spcAft>
                <a:spcPts val="0"/>
              </a:spcAft>
              <a:buClrTx/>
              <a:buFont typeface="Wingdings 3"/>
              <a:buChar char=""/>
              <a:defRPr/>
            </a:pPr>
            <a:r>
              <a:rPr lang="zh-CN" altLang="en-US" sz="2600" dirty="0" smtClean="0">
                <a:solidFill>
                  <a:srgbClr val="0000FF"/>
                </a:solidFill>
              </a:rPr>
              <a:t>日时钟中断的处理</a:t>
            </a:r>
            <a:r>
              <a:rPr lang="zh-CN" altLang="en-US" sz="2600" dirty="0">
                <a:solidFill>
                  <a:srgbClr val="0000FF"/>
                </a:solidFill>
              </a:rPr>
              <a:t>流程</a:t>
            </a:r>
          </a:p>
          <a:p>
            <a:pPr marL="548640" lvl="2" indent="0" eaLnBrk="1" fontAlgn="auto" hangingPunct="1">
              <a:lnSpc>
                <a:spcPct val="120000"/>
              </a:lnSpc>
              <a:spcAft>
                <a:spcPts val="0"/>
              </a:spcAft>
              <a:buClrTx/>
              <a:buFont typeface="Wingdings 3"/>
              <a:buNone/>
              <a:defRPr/>
            </a:pPr>
            <a:r>
              <a:rPr lang="en-US" altLang="zh-CN" sz="2400" dirty="0">
                <a:solidFill>
                  <a:srgbClr val="C00000"/>
                </a:solidFill>
              </a:rPr>
              <a:t>CPU</a:t>
            </a:r>
            <a:r>
              <a:rPr lang="zh-CN" altLang="en-US" sz="2400" dirty="0">
                <a:solidFill>
                  <a:srgbClr val="C00000"/>
                </a:solidFill>
              </a:rPr>
              <a:t>转入8型中断后，完成下列</a:t>
            </a:r>
            <a:r>
              <a:rPr lang="zh-CN" altLang="en-US" sz="2400" dirty="0" smtClean="0">
                <a:solidFill>
                  <a:srgbClr val="C00000"/>
                </a:solidFill>
              </a:rPr>
              <a:t>工作：</a:t>
            </a:r>
            <a:endParaRPr lang="zh-CN" altLang="en-US" sz="2400" dirty="0">
              <a:solidFill>
                <a:srgbClr val="C0000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开中断，保护现场（</a:t>
            </a:r>
            <a:r>
              <a:rPr lang="en-US" altLang="zh-CN" sz="2600" dirty="0">
                <a:solidFill>
                  <a:srgbClr val="002060"/>
                </a:solidFill>
              </a:rPr>
              <a:t>DS</a:t>
            </a:r>
            <a:r>
              <a:rPr lang="zh-CN" altLang="en-US" sz="2600" dirty="0">
                <a:solidFill>
                  <a:srgbClr val="002060"/>
                </a:solidFill>
                <a:latin typeface="Times New Roman" pitchFamily="18" charset="0"/>
                <a:cs typeface="Times New Roman" pitchFamily="18" charset="0"/>
              </a:rPr>
              <a:t>…</a:t>
            </a:r>
            <a:r>
              <a:rPr lang="zh-CN" altLang="en-US" sz="2600" dirty="0">
                <a:solidFill>
                  <a:srgbClr val="002060"/>
                </a:solidFill>
              </a:rPr>
              <a:t>压栈）</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40</a:t>
            </a:r>
            <a:r>
              <a:rPr lang="en-US" altLang="zh-CN" sz="2600" dirty="0">
                <a:solidFill>
                  <a:srgbClr val="002060"/>
                </a:solidFill>
              </a:rPr>
              <a:t>H →DS，</a:t>
            </a:r>
            <a:r>
              <a:rPr lang="zh-CN" altLang="en-US" sz="2600" dirty="0">
                <a:solidFill>
                  <a:srgbClr val="002060"/>
                </a:solidFill>
              </a:rPr>
              <a:t>对</a:t>
            </a:r>
            <a:r>
              <a:rPr lang="zh-CN" altLang="en-US" sz="2600" dirty="0">
                <a:solidFill>
                  <a:srgbClr val="002060"/>
                </a:solidFill>
                <a:latin typeface="Times New Roman" pitchFamily="18" charset="0"/>
              </a:rPr>
              <a:t>“</a:t>
            </a:r>
            <a:r>
              <a:rPr lang="zh-CN" altLang="en-US" sz="2600" dirty="0">
                <a:solidFill>
                  <a:srgbClr val="002060"/>
                </a:solidFill>
              </a:rPr>
              <a:t>日时钟计数器</a:t>
            </a:r>
            <a:r>
              <a:rPr lang="zh-CN" altLang="en-US" sz="2600" dirty="0">
                <a:solidFill>
                  <a:srgbClr val="002060"/>
                </a:solidFill>
                <a:latin typeface="Times New Roman" pitchFamily="18" charset="0"/>
              </a:rPr>
              <a:t>”</a:t>
            </a:r>
            <a:r>
              <a:rPr lang="zh-CN" altLang="en-US" sz="2600" dirty="0">
                <a:solidFill>
                  <a:srgbClr val="002060"/>
                </a:solidFill>
              </a:rPr>
              <a:t>加1</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测算软驱马达关闭时间</a:t>
            </a:r>
            <a:endParaRPr lang="en-US" altLang="zh-CN" sz="2600" dirty="0">
              <a:solidFill>
                <a:srgbClr val="00206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FF0000"/>
                </a:solidFill>
              </a:rPr>
              <a:t>执行</a:t>
            </a:r>
            <a:r>
              <a:rPr lang="en-US" altLang="zh-CN" sz="2600" dirty="0" smtClean="0">
                <a:solidFill>
                  <a:srgbClr val="FF0000"/>
                </a:solidFill>
              </a:rPr>
              <a:t>INT   1CH</a:t>
            </a:r>
            <a:endParaRPr lang="en-US" altLang="zh-CN" sz="2600" dirty="0">
              <a:solidFill>
                <a:srgbClr val="FF0000"/>
              </a:solidFill>
            </a:endParaRP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向主</a:t>
            </a:r>
            <a:r>
              <a:rPr lang="en-US" altLang="zh-CN" sz="2600" dirty="0">
                <a:solidFill>
                  <a:srgbClr val="002060"/>
                </a:solidFill>
              </a:rPr>
              <a:t>8259</a:t>
            </a:r>
            <a:r>
              <a:rPr lang="zh-CN" altLang="en-US" sz="2600" dirty="0">
                <a:solidFill>
                  <a:srgbClr val="002060"/>
                </a:solidFill>
              </a:rPr>
              <a:t>送中断结束命令</a:t>
            </a:r>
          </a:p>
          <a:p>
            <a:pPr marL="731520" lvl="1" indent="-457200" eaLnBrk="1" fontAlgn="auto" hangingPunct="1">
              <a:lnSpc>
                <a:spcPct val="120000"/>
              </a:lnSpc>
              <a:spcAft>
                <a:spcPts val="0"/>
              </a:spcAft>
              <a:buClrTx/>
              <a:buFont typeface="+mj-ea"/>
              <a:buAutoNum type="circleNumDbPlain"/>
              <a:defRPr/>
            </a:pPr>
            <a:r>
              <a:rPr lang="zh-CN" altLang="en-US" sz="2600" dirty="0">
                <a:solidFill>
                  <a:srgbClr val="002060"/>
                </a:solidFill>
              </a:rPr>
              <a:t>恢复现场，</a:t>
            </a:r>
            <a:r>
              <a:rPr lang="en-US" altLang="zh-CN" sz="2600" dirty="0">
                <a:solidFill>
                  <a:srgbClr val="002060"/>
                </a:solidFill>
              </a:rPr>
              <a:t>IRET </a:t>
            </a:r>
          </a:p>
        </p:txBody>
      </p:sp>
      <p:grpSp>
        <p:nvGrpSpPr>
          <p:cNvPr id="4" name="Group 11"/>
          <p:cNvGrpSpPr>
            <a:grpSpLocks/>
          </p:cNvGrpSpPr>
          <p:nvPr/>
        </p:nvGrpSpPr>
        <p:grpSpPr bwMode="auto">
          <a:xfrm>
            <a:off x="5280794" y="3501008"/>
            <a:ext cx="3556001" cy="1676400"/>
            <a:chOff x="3408" y="1680"/>
            <a:chExt cx="2240" cy="1056"/>
          </a:xfrm>
          <a:noFill/>
        </p:grpSpPr>
        <p:sp>
          <p:nvSpPr>
            <p:cNvPr id="5" name="Rectangle 3"/>
            <p:cNvSpPr>
              <a:spLocks noChangeArrowheads="1"/>
            </p:cNvSpPr>
            <p:nvPr/>
          </p:nvSpPr>
          <p:spPr bwMode="auto">
            <a:xfrm>
              <a:off x="4320" y="2256"/>
              <a:ext cx="960" cy="336"/>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a:solidFill>
                    <a:schemeClr val="tx1"/>
                  </a:solidFill>
                  <a:latin typeface="Times New Roman" panose="02020603050405020304" pitchFamily="18" charset="0"/>
                  <a:ea typeface="+mn-ea"/>
                  <a:cs typeface="Times New Roman" panose="02020603050405020304" pitchFamily="18" charset="0"/>
                </a:rPr>
                <a:t>IRET</a:t>
              </a:r>
            </a:p>
          </p:txBody>
        </p:sp>
        <p:grpSp>
          <p:nvGrpSpPr>
            <p:cNvPr id="6" name="Group 10"/>
            <p:cNvGrpSpPr>
              <a:grpSpLocks/>
            </p:cNvGrpSpPr>
            <p:nvPr/>
          </p:nvGrpSpPr>
          <p:grpSpPr bwMode="auto">
            <a:xfrm>
              <a:off x="3408" y="2592"/>
              <a:ext cx="1440" cy="144"/>
              <a:chOff x="3408" y="2592"/>
              <a:chExt cx="1440" cy="144"/>
            </a:xfrm>
            <a:grpFill/>
          </p:grpSpPr>
          <p:sp>
            <p:nvSpPr>
              <p:cNvPr id="11" name="Line 6"/>
              <p:cNvSpPr>
                <a:spLocks noChangeShapeType="1"/>
              </p:cNvSpPr>
              <p:nvPr/>
            </p:nvSpPr>
            <p:spPr bwMode="auto">
              <a:xfrm>
                <a:off x="4848" y="2592"/>
                <a:ext cx="0" cy="144"/>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2" name="Line 7"/>
              <p:cNvSpPr>
                <a:spLocks noChangeShapeType="1"/>
              </p:cNvSpPr>
              <p:nvPr/>
            </p:nvSpPr>
            <p:spPr bwMode="auto">
              <a:xfrm flipH="1">
                <a:off x="3408" y="2736"/>
                <a:ext cx="144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grpSp>
          <p:nvGrpSpPr>
            <p:cNvPr id="7" name="Group 9"/>
            <p:cNvGrpSpPr>
              <a:grpSpLocks/>
            </p:cNvGrpSpPr>
            <p:nvPr/>
          </p:nvGrpSpPr>
          <p:grpSpPr bwMode="auto">
            <a:xfrm>
              <a:off x="3408" y="1680"/>
              <a:ext cx="2240" cy="576"/>
              <a:chOff x="3408" y="1680"/>
              <a:chExt cx="2240" cy="576"/>
            </a:xfrm>
            <a:grpFill/>
          </p:grpSpPr>
          <p:sp>
            <p:nvSpPr>
              <p:cNvPr id="8" name="Line 4"/>
              <p:cNvSpPr>
                <a:spLocks noChangeShapeType="1"/>
              </p:cNvSpPr>
              <p:nvPr/>
            </p:nvSpPr>
            <p:spPr bwMode="auto">
              <a:xfrm>
                <a:off x="3408" y="2064"/>
                <a:ext cx="1392"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9" name="Line 5"/>
              <p:cNvSpPr>
                <a:spLocks noChangeShapeType="1"/>
              </p:cNvSpPr>
              <p:nvPr/>
            </p:nvSpPr>
            <p:spPr bwMode="auto">
              <a:xfrm>
                <a:off x="4800" y="2064"/>
                <a:ext cx="0" cy="192"/>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0" name="Text Box 8"/>
              <p:cNvSpPr txBox="1">
                <a:spLocks noChangeArrowheads="1"/>
              </p:cNvSpPr>
              <p:nvPr/>
            </p:nvSpPr>
            <p:spPr bwMode="auto">
              <a:xfrm>
                <a:off x="4368" y="1680"/>
                <a:ext cx="1280" cy="291"/>
              </a:xfrm>
              <a:prstGeom prst="rect">
                <a:avLst/>
              </a:prstGeom>
              <a:grpFill/>
              <a:ln w="9525">
                <a:no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Times New Roman" panose="02020603050405020304" pitchFamily="18" charset="0"/>
                    <a:ea typeface="+mn-ea"/>
                    <a:cs typeface="Times New Roman" panose="02020603050405020304" pitchFamily="18" charset="0"/>
                  </a:rPr>
                  <a:t>1</a:t>
                </a:r>
                <a:r>
                  <a:rPr lang="en-US" altLang="zh-CN" dirty="0">
                    <a:solidFill>
                      <a:schemeClr val="tx1"/>
                    </a:solidFill>
                    <a:latin typeface="Times New Roman" panose="02020603050405020304" pitchFamily="18" charset="0"/>
                    <a:ea typeface="+mn-ea"/>
                    <a:cs typeface="Times New Roman" panose="02020603050405020304" pitchFamily="18" charset="0"/>
                  </a:rPr>
                  <a:t>CH</a:t>
                </a:r>
                <a:r>
                  <a:rPr lang="zh-CN" altLang="en-US" dirty="0">
                    <a:solidFill>
                      <a:schemeClr val="tx1"/>
                    </a:solidFill>
                    <a:latin typeface="Times New Roman" panose="02020603050405020304" pitchFamily="18" charset="0"/>
                    <a:ea typeface="+mn-ea"/>
                    <a:cs typeface="Times New Roman" panose="02020603050405020304" pitchFamily="18" charset="0"/>
                  </a:rPr>
                  <a:t>服务程序</a:t>
                </a:r>
              </a:p>
            </p:txBody>
          </p:sp>
        </p:grpSp>
      </p:grpSp>
    </p:spTree>
    <p:extLst>
      <p:ext uri="{BB962C8B-B14F-4D97-AF65-F5344CB8AC3E}">
        <p14:creationId xmlns:p14="http://schemas.microsoft.com/office/powerpoint/2010/main" val="424112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zh-CN" altLang="en-US" smtClean="0">
                <a:solidFill>
                  <a:srgbClr val="C00000"/>
                </a:solidFill>
              </a:rPr>
              <a:t>（</a:t>
            </a:r>
            <a:r>
              <a:rPr lang="en-US" altLang="zh-CN" smtClean="0">
                <a:solidFill>
                  <a:srgbClr val="C00000"/>
                </a:solidFill>
              </a:rPr>
              <a:t>2</a:t>
            </a:r>
            <a:r>
              <a:rPr lang="zh-CN" altLang="en-US" smtClean="0">
                <a:solidFill>
                  <a:srgbClr val="C00000"/>
                </a:solidFill>
              </a:rPr>
              <a:t>）用户中断</a:t>
            </a:r>
            <a:endParaRPr lang="en-US" altLang="zh-CN" smtClean="0">
              <a:solidFill>
                <a:srgbClr val="C00000"/>
              </a:solidFill>
            </a:endParaRPr>
          </a:p>
          <a:p>
            <a:pPr lvl="1" eaLnBrk="1" hangingPunct="1">
              <a:buClrTx/>
            </a:pPr>
            <a:r>
              <a:rPr lang="zh-CN" altLang="en-US" sz="2600" smtClean="0">
                <a:solidFill>
                  <a:srgbClr val="0000FF"/>
                </a:solidFill>
              </a:rPr>
              <a:t>中断源</a:t>
            </a:r>
            <a:endParaRPr lang="en-US" altLang="zh-CN" sz="2600" smtClean="0">
              <a:solidFill>
                <a:srgbClr val="0000FF"/>
              </a:solidFill>
            </a:endParaRPr>
          </a:p>
          <a:p>
            <a:pPr marL="547688" lvl="2" indent="701675" eaLnBrk="1" hangingPunct="1">
              <a:buClrTx/>
              <a:buFont typeface="Wingdings 3" pitchFamily="18" charset="2"/>
              <a:buNone/>
            </a:pPr>
            <a:r>
              <a:rPr lang="zh-CN" altLang="en-US" sz="2600" smtClean="0"/>
              <a:t>系统总线插槽</a:t>
            </a:r>
            <a:r>
              <a:rPr lang="en-US" altLang="zh-CN" sz="2600" smtClean="0"/>
              <a:t>B4</a:t>
            </a:r>
            <a:r>
              <a:rPr lang="zh-CN" altLang="en-US" sz="2600" smtClean="0"/>
              <a:t>端引入的</a:t>
            </a:r>
            <a:r>
              <a:rPr lang="zh-CN" altLang="en-US" sz="2600" smtClean="0">
                <a:solidFill>
                  <a:srgbClr val="FF0000"/>
                </a:solidFill>
              </a:rPr>
              <a:t>用户设计</a:t>
            </a:r>
            <a:r>
              <a:rPr lang="zh-CN" altLang="en-US" sz="2600" smtClean="0"/>
              <a:t>的硬件中断请求信号</a:t>
            </a:r>
            <a:endParaRPr lang="en-US" altLang="zh-CN" sz="2600" smtClean="0"/>
          </a:p>
          <a:p>
            <a:pPr lvl="1" eaLnBrk="1" hangingPunct="1">
              <a:buClrTx/>
            </a:pPr>
            <a:r>
              <a:rPr lang="zh-CN" altLang="en-US" sz="2600" smtClean="0">
                <a:solidFill>
                  <a:srgbClr val="0000FF"/>
                </a:solidFill>
              </a:rPr>
              <a:t>用户中断请求的途径</a:t>
            </a:r>
            <a:endParaRPr lang="en-US" altLang="zh-CN" sz="2600" smtClean="0">
              <a:solidFill>
                <a:srgbClr val="0000FF"/>
              </a:solidFill>
            </a:endParaRPr>
          </a:p>
        </p:txBody>
      </p:sp>
      <p:sp>
        <p:nvSpPr>
          <p:cNvPr id="4" name="Text Box 41"/>
          <p:cNvSpPr txBox="1">
            <a:spLocks noChangeArrowheads="1"/>
          </p:cNvSpPr>
          <p:nvPr/>
        </p:nvSpPr>
        <p:spPr bwMode="auto">
          <a:xfrm>
            <a:off x="735013" y="3552825"/>
            <a:ext cx="695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zh-CN" altLang="en-US" sz="2000" b="1">
                <a:solidFill>
                  <a:srgbClr val="C00000"/>
                </a:solidFill>
                <a:latin typeface="Times New Roman" pitchFamily="18" charset="0"/>
              </a:rPr>
              <a:t>用户</a:t>
            </a:r>
          </a:p>
          <a:p>
            <a:pPr eaLnBrk="1" hangingPunct="1">
              <a:spcBef>
                <a:spcPct val="0"/>
              </a:spcBef>
              <a:buClrTx/>
              <a:buSzTx/>
              <a:buFontTx/>
              <a:buNone/>
            </a:pPr>
            <a:r>
              <a:rPr kumimoji="1" lang="zh-CN" altLang="en-US" sz="2000" b="1">
                <a:solidFill>
                  <a:srgbClr val="C00000"/>
                </a:solidFill>
                <a:latin typeface="Times New Roman" pitchFamily="18" charset="0"/>
              </a:rPr>
              <a:t>中断</a:t>
            </a:r>
          </a:p>
          <a:p>
            <a:pPr eaLnBrk="1" hangingPunct="1">
              <a:spcBef>
                <a:spcPct val="0"/>
              </a:spcBef>
              <a:buClrTx/>
              <a:buSzTx/>
              <a:buFontTx/>
              <a:buNone/>
            </a:pPr>
            <a:r>
              <a:rPr kumimoji="1" lang="zh-CN" altLang="en-US" sz="2000" b="1">
                <a:solidFill>
                  <a:srgbClr val="C00000"/>
                </a:solidFill>
                <a:latin typeface="Times New Roman" pitchFamily="18" charset="0"/>
              </a:rPr>
              <a:t>请求</a:t>
            </a:r>
          </a:p>
        </p:txBody>
      </p:sp>
      <p:grpSp>
        <p:nvGrpSpPr>
          <p:cNvPr id="5" name="Group 42"/>
          <p:cNvGrpSpPr>
            <a:grpSpLocks/>
          </p:cNvGrpSpPr>
          <p:nvPr/>
        </p:nvGrpSpPr>
        <p:grpSpPr bwMode="auto">
          <a:xfrm>
            <a:off x="6770688" y="3072358"/>
            <a:ext cx="1905000" cy="1627187"/>
            <a:chOff x="4080" y="1087"/>
            <a:chExt cx="1200" cy="1025"/>
          </a:xfrm>
          <a:noFill/>
        </p:grpSpPr>
        <p:sp>
          <p:nvSpPr>
            <p:cNvPr id="6" name="Line 43"/>
            <p:cNvSpPr>
              <a:spLocks noChangeShapeType="1"/>
            </p:cNvSpPr>
            <p:nvPr/>
          </p:nvSpPr>
          <p:spPr bwMode="auto">
            <a:xfrm>
              <a:off x="4080" y="1728"/>
              <a:ext cx="480" cy="0"/>
            </a:xfrm>
            <a:prstGeom prst="line">
              <a:avLst/>
            </a:prstGeom>
            <a:grpFill/>
            <a:ln w="9525">
              <a:solidFill>
                <a:schemeClr val="tx1"/>
              </a:solidFill>
              <a:round/>
              <a:headEnd/>
              <a:tailEnd type="triangle" w="med" len="me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nvGrpSpPr>
            <p:cNvPr id="7" name="Group 44"/>
            <p:cNvGrpSpPr>
              <a:grpSpLocks/>
            </p:cNvGrpSpPr>
            <p:nvPr/>
          </p:nvGrpSpPr>
          <p:grpSpPr bwMode="auto">
            <a:xfrm>
              <a:off x="4560" y="1344"/>
              <a:ext cx="720" cy="768"/>
              <a:chOff x="4704" y="1344"/>
              <a:chExt cx="720" cy="768"/>
            </a:xfrm>
            <a:grpFill/>
          </p:grpSpPr>
          <p:sp>
            <p:nvSpPr>
              <p:cNvPr id="10" name="Line 45"/>
              <p:cNvSpPr>
                <a:spLocks noChangeShapeType="1"/>
              </p:cNvSpPr>
              <p:nvPr/>
            </p:nvSpPr>
            <p:spPr bwMode="auto">
              <a:xfrm>
                <a:off x="4704" y="1344"/>
                <a:ext cx="72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1" name="Line 46"/>
              <p:cNvSpPr>
                <a:spLocks noChangeShapeType="1"/>
              </p:cNvSpPr>
              <p:nvPr/>
            </p:nvSpPr>
            <p:spPr bwMode="auto">
              <a:xfrm>
                <a:off x="4704" y="2112"/>
                <a:ext cx="720"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12" name="Line 47"/>
              <p:cNvSpPr>
                <a:spLocks noChangeShapeType="1"/>
              </p:cNvSpPr>
              <p:nvPr/>
            </p:nvSpPr>
            <p:spPr bwMode="auto">
              <a:xfrm>
                <a:off x="4704" y="1344"/>
                <a:ext cx="0" cy="768"/>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sp>
          <p:nvSpPr>
            <p:cNvPr id="8" name="Text Box 48"/>
            <p:cNvSpPr txBox="1">
              <a:spLocks noChangeArrowheads="1"/>
            </p:cNvSpPr>
            <p:nvPr/>
          </p:nvSpPr>
          <p:spPr bwMode="auto">
            <a:xfrm>
              <a:off x="4598" y="1087"/>
              <a:ext cx="557"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rgbClr val="C00000"/>
                  </a:solidFill>
                  <a:latin typeface="Times New Roman" panose="02020603050405020304" pitchFamily="18" charset="0"/>
                  <a:ea typeface="+mn-ea"/>
                  <a:cs typeface="Times New Roman" panose="02020603050405020304" pitchFamily="18" charset="0"/>
                </a:rPr>
                <a:t>80</a:t>
              </a:r>
              <a:r>
                <a:rPr lang="en-US" altLang="zh-CN" sz="2000" dirty="0">
                  <a:solidFill>
                    <a:srgbClr val="C00000"/>
                  </a:solidFill>
                  <a:latin typeface="Times New Roman" panose="02020603050405020304" pitchFamily="18" charset="0"/>
                  <a:ea typeface="+mn-ea"/>
                  <a:cs typeface="Times New Roman" panose="02020603050405020304" pitchFamily="18" charset="0"/>
                </a:rPr>
                <a:t>X86</a:t>
              </a:r>
            </a:p>
          </p:txBody>
        </p:sp>
        <p:sp>
          <p:nvSpPr>
            <p:cNvPr id="9" name="Text Box 49"/>
            <p:cNvSpPr txBox="1">
              <a:spLocks noChangeArrowheads="1"/>
            </p:cNvSpPr>
            <p:nvPr/>
          </p:nvSpPr>
          <p:spPr bwMode="auto">
            <a:xfrm>
              <a:off x="4608" y="1567"/>
              <a:ext cx="521"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INTR</a:t>
              </a:r>
            </a:p>
          </p:txBody>
        </p:sp>
      </p:grpSp>
      <p:grpSp>
        <p:nvGrpSpPr>
          <p:cNvPr id="13" name="Group 50"/>
          <p:cNvGrpSpPr>
            <a:grpSpLocks/>
          </p:cNvGrpSpPr>
          <p:nvPr/>
        </p:nvGrpSpPr>
        <p:grpSpPr bwMode="auto">
          <a:xfrm>
            <a:off x="4484688" y="3480345"/>
            <a:ext cx="2286000" cy="1820863"/>
            <a:chOff x="2640" y="1344"/>
            <a:chExt cx="1440" cy="1147"/>
          </a:xfrm>
          <a:noFill/>
        </p:grpSpPr>
        <p:sp>
          <p:nvSpPr>
            <p:cNvPr id="14" name="Line 51"/>
            <p:cNvSpPr>
              <a:spLocks noChangeShapeType="1"/>
            </p:cNvSpPr>
            <p:nvPr/>
          </p:nvSpPr>
          <p:spPr bwMode="auto">
            <a:xfrm>
              <a:off x="2640" y="1488"/>
              <a:ext cx="528"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grpSp>
          <p:nvGrpSpPr>
            <p:cNvPr id="15" name="Group 52"/>
            <p:cNvGrpSpPr>
              <a:grpSpLocks/>
            </p:cNvGrpSpPr>
            <p:nvPr/>
          </p:nvGrpSpPr>
          <p:grpSpPr bwMode="auto">
            <a:xfrm>
              <a:off x="3120" y="1344"/>
              <a:ext cx="960" cy="768"/>
              <a:chOff x="3648" y="1392"/>
              <a:chExt cx="960" cy="768"/>
            </a:xfrm>
            <a:grpFill/>
          </p:grpSpPr>
          <p:sp>
            <p:nvSpPr>
              <p:cNvPr id="17" name="Rectangle 53"/>
              <p:cNvSpPr>
                <a:spLocks noChangeArrowheads="1"/>
              </p:cNvSpPr>
              <p:nvPr/>
            </p:nvSpPr>
            <p:spPr bwMode="auto">
              <a:xfrm>
                <a:off x="3648" y="1392"/>
                <a:ext cx="960" cy="528"/>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IR2</a:t>
                </a:r>
              </a:p>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       INT</a:t>
                </a:r>
              </a:p>
            </p:txBody>
          </p:sp>
          <p:sp>
            <p:nvSpPr>
              <p:cNvPr id="18" name="Rectangle 54"/>
              <p:cNvSpPr>
                <a:spLocks noChangeArrowheads="1"/>
              </p:cNvSpPr>
              <p:nvPr/>
            </p:nvSpPr>
            <p:spPr bwMode="auto">
              <a:xfrm>
                <a:off x="3648" y="1920"/>
                <a:ext cx="960" cy="240"/>
              </a:xfrm>
              <a:prstGeom prst="rect">
                <a:avLst/>
              </a:prstGeom>
              <a:solidFill>
                <a:schemeClr val="accent5">
                  <a:lumMod val="60000"/>
                  <a:lumOff val="4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IMR</a:t>
                </a:r>
              </a:p>
            </p:txBody>
          </p:sp>
        </p:grpSp>
        <p:sp>
          <p:nvSpPr>
            <p:cNvPr id="16" name="Text Box 55"/>
            <p:cNvSpPr txBox="1">
              <a:spLocks noChangeArrowheads="1"/>
            </p:cNvSpPr>
            <p:nvPr/>
          </p:nvSpPr>
          <p:spPr bwMode="auto">
            <a:xfrm>
              <a:off x="3297" y="2239"/>
              <a:ext cx="718"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chemeClr val="tx1"/>
                  </a:solidFill>
                  <a:latin typeface="Times New Roman" panose="02020603050405020304" pitchFamily="18" charset="0"/>
                  <a:ea typeface="+mn-ea"/>
                  <a:cs typeface="Times New Roman" panose="02020603050405020304" pitchFamily="18" charset="0"/>
                </a:rPr>
                <a:t>主</a:t>
              </a:r>
              <a:r>
                <a:rPr lang="zh-CN" altLang="en-US" sz="2000" dirty="0" smtClean="0">
                  <a:solidFill>
                    <a:schemeClr val="tx1"/>
                  </a:solidFill>
                  <a:latin typeface="Times New Roman" panose="02020603050405020304" pitchFamily="18" charset="0"/>
                  <a:ea typeface="+mn-ea"/>
                  <a:cs typeface="Times New Roman" panose="02020603050405020304" pitchFamily="18" charset="0"/>
                </a:rPr>
                <a:t>8259</a:t>
              </a:r>
              <a:r>
                <a:rPr lang="en-US" altLang="zh-CN" sz="2000" dirty="0" smtClean="0">
                  <a:solidFill>
                    <a:schemeClr val="tx1"/>
                  </a:solidFill>
                  <a:latin typeface="Times New Roman" panose="02020603050405020304" pitchFamily="18" charset="0"/>
                  <a:ea typeface="+mn-ea"/>
                  <a:cs typeface="Times New Roman" panose="02020603050405020304" pitchFamily="18" charset="0"/>
                </a:rPr>
                <a:t>A</a:t>
              </a:r>
              <a:endParaRPr lang="zh-CN" altLang="en-US" sz="20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19" name="Group 56"/>
          <p:cNvGrpSpPr>
            <a:grpSpLocks/>
          </p:cNvGrpSpPr>
          <p:nvPr/>
        </p:nvGrpSpPr>
        <p:grpSpPr bwMode="auto">
          <a:xfrm>
            <a:off x="2960688" y="3480345"/>
            <a:ext cx="1524000" cy="1820863"/>
            <a:chOff x="1680" y="1344"/>
            <a:chExt cx="960" cy="1147"/>
          </a:xfrm>
          <a:noFill/>
        </p:grpSpPr>
        <p:grpSp>
          <p:nvGrpSpPr>
            <p:cNvPr id="20" name="Group 57"/>
            <p:cNvGrpSpPr>
              <a:grpSpLocks/>
            </p:cNvGrpSpPr>
            <p:nvPr/>
          </p:nvGrpSpPr>
          <p:grpSpPr bwMode="auto">
            <a:xfrm>
              <a:off x="1680" y="1344"/>
              <a:ext cx="960" cy="768"/>
              <a:chOff x="2256" y="1392"/>
              <a:chExt cx="960" cy="768"/>
            </a:xfrm>
            <a:grpFill/>
          </p:grpSpPr>
          <p:sp>
            <p:nvSpPr>
              <p:cNvPr id="22" name="Rectangle 58"/>
              <p:cNvSpPr>
                <a:spLocks noChangeArrowheads="1"/>
              </p:cNvSpPr>
              <p:nvPr/>
            </p:nvSpPr>
            <p:spPr bwMode="auto">
              <a:xfrm>
                <a:off x="2256" y="1392"/>
                <a:ext cx="960" cy="528"/>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      INT</a:t>
                </a:r>
              </a:p>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IR1</a:t>
                </a:r>
              </a:p>
            </p:txBody>
          </p:sp>
          <p:sp>
            <p:nvSpPr>
              <p:cNvPr id="23" name="Rectangle 59"/>
              <p:cNvSpPr>
                <a:spLocks noChangeArrowheads="1"/>
              </p:cNvSpPr>
              <p:nvPr/>
            </p:nvSpPr>
            <p:spPr bwMode="auto">
              <a:xfrm>
                <a:off x="2256" y="1920"/>
                <a:ext cx="960" cy="24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IMR</a:t>
                </a:r>
              </a:p>
            </p:txBody>
          </p:sp>
        </p:grpSp>
        <p:sp>
          <p:nvSpPr>
            <p:cNvPr id="21" name="Text Box 60"/>
            <p:cNvSpPr txBox="1">
              <a:spLocks noChangeArrowheads="1"/>
            </p:cNvSpPr>
            <p:nvPr/>
          </p:nvSpPr>
          <p:spPr bwMode="auto">
            <a:xfrm>
              <a:off x="1824" y="2239"/>
              <a:ext cx="718" cy="252"/>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dirty="0">
                  <a:solidFill>
                    <a:schemeClr val="tx1"/>
                  </a:solidFill>
                  <a:latin typeface="Times New Roman" panose="02020603050405020304" pitchFamily="18" charset="0"/>
                  <a:ea typeface="+mn-ea"/>
                  <a:cs typeface="Times New Roman" panose="02020603050405020304" pitchFamily="18" charset="0"/>
                </a:rPr>
                <a:t>从</a:t>
              </a:r>
              <a:r>
                <a:rPr lang="zh-CN" altLang="en-US" sz="2000" dirty="0" smtClean="0">
                  <a:solidFill>
                    <a:schemeClr val="tx1"/>
                  </a:solidFill>
                  <a:latin typeface="Times New Roman" panose="02020603050405020304" pitchFamily="18" charset="0"/>
                  <a:ea typeface="+mn-ea"/>
                  <a:cs typeface="Times New Roman" panose="02020603050405020304" pitchFamily="18" charset="0"/>
                </a:rPr>
                <a:t>8259</a:t>
              </a:r>
              <a:r>
                <a:rPr lang="en-US" altLang="zh-CN" sz="2000" dirty="0" smtClean="0">
                  <a:solidFill>
                    <a:schemeClr val="tx1"/>
                  </a:solidFill>
                  <a:latin typeface="Times New Roman" panose="02020603050405020304" pitchFamily="18" charset="0"/>
                  <a:ea typeface="+mn-ea"/>
                  <a:cs typeface="Times New Roman" panose="02020603050405020304" pitchFamily="18" charset="0"/>
                </a:rPr>
                <a:t>A</a:t>
              </a:r>
              <a:endParaRPr lang="zh-CN" altLang="en-US" sz="2000" dirty="0">
                <a:solidFill>
                  <a:schemeClr val="tx1"/>
                </a:solidFill>
                <a:latin typeface="Times New Roman" panose="02020603050405020304" pitchFamily="18" charset="0"/>
                <a:ea typeface="+mn-ea"/>
                <a:cs typeface="Times New Roman" panose="02020603050405020304" pitchFamily="18" charset="0"/>
              </a:endParaRPr>
            </a:p>
          </p:txBody>
        </p:sp>
      </p:grpSp>
      <p:grpSp>
        <p:nvGrpSpPr>
          <p:cNvPr id="24" name="Group 63"/>
          <p:cNvGrpSpPr>
            <a:grpSpLocks/>
          </p:cNvGrpSpPr>
          <p:nvPr/>
        </p:nvGrpSpPr>
        <p:grpSpPr bwMode="auto">
          <a:xfrm>
            <a:off x="1589088" y="3532733"/>
            <a:ext cx="1371600" cy="1460500"/>
            <a:chOff x="816" y="1377"/>
            <a:chExt cx="864" cy="920"/>
          </a:xfrm>
          <a:noFill/>
        </p:grpSpPr>
        <p:grpSp>
          <p:nvGrpSpPr>
            <p:cNvPr id="25" name="Group 64"/>
            <p:cNvGrpSpPr>
              <a:grpSpLocks/>
            </p:cNvGrpSpPr>
            <p:nvPr/>
          </p:nvGrpSpPr>
          <p:grpSpPr bwMode="auto">
            <a:xfrm>
              <a:off x="816" y="1488"/>
              <a:ext cx="864" cy="809"/>
              <a:chOff x="864" y="1488"/>
              <a:chExt cx="864" cy="809"/>
            </a:xfrm>
            <a:grpFill/>
          </p:grpSpPr>
          <p:sp>
            <p:nvSpPr>
              <p:cNvPr id="28" name="Line 65"/>
              <p:cNvSpPr>
                <a:spLocks noChangeShapeType="1"/>
              </p:cNvSpPr>
              <p:nvPr/>
            </p:nvSpPr>
            <p:spPr bwMode="auto">
              <a:xfrm>
                <a:off x="1056" y="1488"/>
                <a:ext cx="0" cy="48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29" name="Line 66"/>
              <p:cNvSpPr>
                <a:spLocks noChangeShapeType="1"/>
              </p:cNvSpPr>
              <p:nvPr/>
            </p:nvSpPr>
            <p:spPr bwMode="auto">
              <a:xfrm>
                <a:off x="1331" y="1488"/>
                <a:ext cx="0" cy="48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30" name="Line 67"/>
              <p:cNvSpPr>
                <a:spLocks noChangeShapeType="1"/>
              </p:cNvSpPr>
              <p:nvPr/>
            </p:nvSpPr>
            <p:spPr bwMode="auto">
              <a:xfrm>
                <a:off x="864" y="1728"/>
                <a:ext cx="864" cy="0"/>
              </a:xfrm>
              <a:prstGeom prst="line">
                <a:avLst/>
              </a:prstGeom>
              <a:grpFill/>
              <a:ln w="9525">
                <a:solidFill>
                  <a:schemeClr val="tx1"/>
                </a:solidFill>
                <a:round/>
                <a:headEnd/>
                <a:tailEnd/>
              </a:ln>
              <a:extLst/>
            </p:spPr>
            <p:txBody>
              <a:bodyPr wrap="none" anchor="ctr"/>
              <a:lstStyle/>
              <a:p>
                <a:pPr fontAlgn="auto">
                  <a:spcBef>
                    <a:spcPts val="0"/>
                  </a:spcBef>
                  <a:spcAft>
                    <a:spcPts val="0"/>
                  </a:spcAft>
                  <a:defRPr/>
                </a:pPr>
                <a:endParaRPr lang="zh-CN" altLang="en-US">
                  <a:latin typeface="Times New Roman" panose="02020603050405020304" pitchFamily="18" charset="0"/>
                  <a:ea typeface="+mn-ea"/>
                  <a:cs typeface="Times New Roman" panose="02020603050405020304" pitchFamily="18" charset="0"/>
                </a:endParaRPr>
              </a:p>
            </p:txBody>
          </p:sp>
          <p:sp>
            <p:nvSpPr>
              <p:cNvPr id="31" name="Text Box 68"/>
              <p:cNvSpPr txBox="1">
                <a:spLocks noChangeArrowheads="1"/>
              </p:cNvSpPr>
              <p:nvPr/>
            </p:nvSpPr>
            <p:spPr bwMode="auto">
              <a:xfrm>
                <a:off x="1052" y="2047"/>
                <a:ext cx="303" cy="250"/>
              </a:xfrm>
              <a:prstGeom prst="rect">
                <a:avLst/>
              </a:prstGeom>
              <a:grpFill/>
              <a:ln w="9525">
                <a:noFill/>
                <a:miter lim="800000"/>
                <a:headEnd/>
                <a:tailEnd/>
              </a:ln>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sz="2000" dirty="0">
                    <a:solidFill>
                      <a:schemeClr val="tx1"/>
                    </a:solidFill>
                    <a:latin typeface="Times New Roman" panose="02020603050405020304" pitchFamily="18" charset="0"/>
                    <a:ea typeface="+mn-ea"/>
                    <a:cs typeface="Times New Roman" panose="02020603050405020304" pitchFamily="18" charset="0"/>
                  </a:rPr>
                  <a:t>B4</a:t>
                </a:r>
              </a:p>
            </p:txBody>
          </p:sp>
          <p:sp>
            <p:nvSpPr>
              <p:cNvPr id="32" name="Oval 69"/>
              <p:cNvSpPr>
                <a:spLocks noChangeArrowheads="1"/>
              </p:cNvSpPr>
              <p:nvPr/>
            </p:nvSpPr>
            <p:spPr bwMode="auto">
              <a:xfrm>
                <a:off x="1152" y="1700"/>
                <a:ext cx="48" cy="48"/>
              </a:xfrm>
              <a:prstGeom prst="ellipse">
                <a:avLst/>
              </a:prstGeom>
              <a:solidFill>
                <a:schemeClr val="tx1"/>
              </a:solidFill>
              <a:ln w="9525">
                <a:solidFill>
                  <a:schemeClr val="tx1"/>
                </a:solidFill>
                <a:round/>
                <a:headEnd/>
                <a:tailEnd/>
              </a:ln>
            </p:spPr>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Bef>
                    <a:spcPts val="0"/>
                  </a:spcBef>
                  <a:spcAft>
                    <a:spcPts val="0"/>
                  </a:spcAft>
                  <a:defRPr/>
                </a:pPr>
                <a:endParaRPr lang="zh-CN" altLang="en-US">
                  <a:solidFill>
                    <a:schemeClr val="tx1"/>
                  </a:solidFill>
                  <a:latin typeface="Times New Roman" panose="02020603050405020304" pitchFamily="18" charset="0"/>
                  <a:ea typeface="+mn-ea"/>
                  <a:cs typeface="Times New Roman" panose="02020603050405020304" pitchFamily="18" charset="0"/>
                </a:endParaRPr>
              </a:p>
            </p:txBody>
          </p:sp>
        </p:grpSp>
        <p:sp>
          <p:nvSpPr>
            <p:cNvPr id="26" name="Rectangle 70"/>
            <p:cNvSpPr>
              <a:spLocks noChangeArrowheads="1"/>
            </p:cNvSpPr>
            <p:nvPr/>
          </p:nvSpPr>
          <p:spPr bwMode="auto">
            <a:xfrm>
              <a:off x="1008" y="1377"/>
              <a:ext cx="277" cy="250"/>
            </a:xfrm>
            <a:prstGeom prst="rect">
              <a:avLst/>
            </a:prstGeom>
            <a:grpFill/>
            <a:ln w="9525">
              <a:solidFill>
                <a:schemeClr val="tx1"/>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a:solidFill>
                    <a:schemeClr val="tx1"/>
                  </a:solidFill>
                  <a:latin typeface="Times New Roman" panose="02020603050405020304" pitchFamily="18" charset="0"/>
                  <a:ea typeface="+mn-ea"/>
                  <a:cs typeface="Times New Roman" panose="02020603050405020304" pitchFamily="18" charset="0"/>
                </a:rPr>
                <a:t>～</a:t>
              </a:r>
            </a:p>
          </p:txBody>
        </p:sp>
        <p:sp>
          <p:nvSpPr>
            <p:cNvPr id="27" name="Rectangle 71"/>
            <p:cNvSpPr>
              <a:spLocks noChangeArrowheads="1"/>
            </p:cNvSpPr>
            <p:nvPr/>
          </p:nvSpPr>
          <p:spPr bwMode="auto">
            <a:xfrm>
              <a:off x="1008" y="1857"/>
              <a:ext cx="277" cy="250"/>
            </a:xfrm>
            <a:prstGeom prst="rect">
              <a:avLst/>
            </a:prstGeom>
            <a:grpFill/>
            <a:ln w="9525">
              <a:solidFill>
                <a:schemeClr val="tx1"/>
              </a:solidFill>
              <a:miter lim="800000"/>
              <a:headEnd/>
              <a:tailEnd/>
            </a:ln>
            <a:extLst/>
          </p:spPr>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sz="2000">
                  <a:solidFill>
                    <a:schemeClr val="tx1"/>
                  </a:solidFill>
                  <a:latin typeface="Times New Roman" panose="02020603050405020304" pitchFamily="18" charset="0"/>
                  <a:ea typeface="+mn-ea"/>
                  <a:cs typeface="Times New Roman" panose="02020603050405020304" pitchFamily="18" charset="0"/>
                </a:rPr>
                <a:t>～</a:t>
              </a:r>
            </a:p>
          </p:txBody>
        </p:sp>
      </p:grpSp>
      <p:sp>
        <p:nvSpPr>
          <p:cNvPr id="33" name="TextBox 32"/>
          <p:cNvSpPr txBox="1"/>
          <p:nvPr/>
        </p:nvSpPr>
        <p:spPr>
          <a:xfrm>
            <a:off x="468313" y="5334000"/>
            <a:ext cx="8124825" cy="83185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342900" lvl="2" indent="-342900" fontAlgn="auto">
              <a:spcBef>
                <a:spcPts val="0"/>
              </a:spcBef>
              <a:spcAft>
                <a:spcPts val="0"/>
              </a:spcAft>
              <a:buFont typeface="Wingdings" panose="05000000000000000000" pitchFamily="2" charset="2"/>
              <a:buChar char="ü"/>
              <a:defRPr/>
            </a:pPr>
            <a:r>
              <a:rPr lang="zh-CN" altLang="en-US" sz="2400" dirty="0">
                <a:solidFill>
                  <a:srgbClr val="002060"/>
                </a:solidFill>
              </a:rPr>
              <a:t>用户中断请求从</a:t>
            </a:r>
            <a:r>
              <a:rPr lang="en-US" altLang="zh-CN" sz="2400" dirty="0">
                <a:solidFill>
                  <a:srgbClr val="002060"/>
                </a:solidFill>
              </a:rPr>
              <a:t>ISA</a:t>
            </a:r>
            <a:r>
              <a:rPr lang="zh-CN" altLang="en-US" sz="2400" dirty="0">
                <a:solidFill>
                  <a:srgbClr val="002060"/>
                </a:solidFill>
              </a:rPr>
              <a:t>总线</a:t>
            </a:r>
            <a:r>
              <a:rPr lang="en-US" altLang="zh-CN" sz="2400" dirty="0">
                <a:solidFill>
                  <a:srgbClr val="002060"/>
                </a:solidFill>
              </a:rPr>
              <a:t>B4</a:t>
            </a:r>
            <a:r>
              <a:rPr lang="zh-CN" altLang="en-US" sz="2400" dirty="0">
                <a:solidFill>
                  <a:srgbClr val="002060"/>
                </a:solidFill>
              </a:rPr>
              <a:t>端子（</a:t>
            </a:r>
            <a:r>
              <a:rPr lang="en-US" altLang="zh-CN" sz="2400" dirty="0">
                <a:solidFill>
                  <a:srgbClr val="002060"/>
                </a:solidFill>
              </a:rPr>
              <a:t>IRQ9</a:t>
            </a:r>
            <a:r>
              <a:rPr lang="zh-CN" altLang="en-US" sz="2400" dirty="0">
                <a:solidFill>
                  <a:srgbClr val="002060"/>
                </a:solidFill>
              </a:rPr>
              <a:t>）引入，经过主</a:t>
            </a:r>
            <a:r>
              <a:rPr lang="en-US" altLang="zh-CN" sz="2400" dirty="0">
                <a:solidFill>
                  <a:srgbClr val="002060"/>
                </a:solidFill>
              </a:rPr>
              <a:t>8259</a:t>
            </a:r>
            <a:r>
              <a:rPr lang="zh-CN" altLang="en-US" sz="2400" dirty="0">
                <a:solidFill>
                  <a:srgbClr val="002060"/>
                </a:solidFill>
              </a:rPr>
              <a:t>，从</a:t>
            </a:r>
            <a:r>
              <a:rPr lang="en-US" altLang="zh-CN" sz="2400" dirty="0">
                <a:solidFill>
                  <a:srgbClr val="002060"/>
                </a:solidFill>
              </a:rPr>
              <a:t>8259</a:t>
            </a:r>
            <a:r>
              <a:rPr lang="zh-CN" altLang="en-US" sz="2400" dirty="0">
                <a:solidFill>
                  <a:srgbClr val="002060"/>
                </a:solidFill>
              </a:rPr>
              <a:t>二级中断管理，最后由主</a:t>
            </a:r>
            <a:r>
              <a:rPr lang="en-US" altLang="zh-CN" sz="2400" dirty="0">
                <a:solidFill>
                  <a:srgbClr val="002060"/>
                </a:solidFill>
              </a:rPr>
              <a:t>8259</a:t>
            </a:r>
            <a:r>
              <a:rPr lang="zh-CN" altLang="en-US" sz="2400" dirty="0">
                <a:solidFill>
                  <a:srgbClr val="002060"/>
                </a:solidFill>
              </a:rPr>
              <a:t>向</a:t>
            </a:r>
            <a:r>
              <a:rPr lang="en-US" altLang="zh-CN" sz="2400" dirty="0">
                <a:solidFill>
                  <a:srgbClr val="002060"/>
                </a:solidFill>
              </a:rPr>
              <a:t>CPU</a:t>
            </a:r>
            <a:r>
              <a:rPr lang="zh-CN" altLang="en-US" sz="2400" dirty="0">
                <a:solidFill>
                  <a:srgbClr val="002060"/>
                </a:solidFill>
              </a:rPr>
              <a:t>提中断</a:t>
            </a:r>
            <a:endParaRPr lang="zh-CN" altLang="en-US" sz="2400" dirty="0"/>
          </a:p>
        </p:txBody>
      </p:sp>
      <p:sp>
        <p:nvSpPr>
          <p:cNvPr id="34" name="TextBox 33"/>
          <p:cNvSpPr txBox="1"/>
          <p:nvPr/>
        </p:nvSpPr>
        <p:spPr>
          <a:xfrm>
            <a:off x="482600" y="5346700"/>
            <a:ext cx="8126413" cy="83185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marL="342900" lvl="2" indent="-342900" fontAlgn="auto">
              <a:spcBef>
                <a:spcPts val="0"/>
              </a:spcBef>
              <a:spcAft>
                <a:spcPts val="0"/>
              </a:spcAft>
              <a:buFont typeface="Wingdings" panose="05000000000000000000" pitchFamily="2" charset="2"/>
              <a:buChar char="ü"/>
              <a:defRPr/>
            </a:pPr>
            <a:r>
              <a:rPr lang="zh-CN" altLang="en-US" sz="2400" dirty="0">
                <a:solidFill>
                  <a:srgbClr val="FF0000"/>
                </a:solidFill>
              </a:rPr>
              <a:t>只有从</a:t>
            </a:r>
            <a:r>
              <a:rPr lang="en-US" altLang="zh-CN" sz="2400" dirty="0">
                <a:solidFill>
                  <a:srgbClr val="FF0000"/>
                </a:solidFill>
              </a:rPr>
              <a:t>8259A</a:t>
            </a:r>
            <a:r>
              <a:rPr lang="zh-CN" altLang="en-US" sz="2400" dirty="0">
                <a:solidFill>
                  <a:srgbClr val="FF0000"/>
                </a:solidFill>
              </a:rPr>
              <a:t>的</a:t>
            </a:r>
            <a:r>
              <a:rPr lang="en-US" altLang="zh-CN" sz="2400" dirty="0">
                <a:solidFill>
                  <a:srgbClr val="FF0000"/>
                </a:solidFill>
              </a:rPr>
              <a:t>IMR1</a:t>
            </a:r>
            <a:r>
              <a:rPr lang="zh-CN" altLang="en-US" sz="2400" dirty="0">
                <a:solidFill>
                  <a:srgbClr val="FF0000"/>
                </a:solidFill>
              </a:rPr>
              <a:t>置</a:t>
            </a:r>
            <a:r>
              <a:rPr lang="en-US" altLang="zh-CN" sz="2400" dirty="0">
                <a:solidFill>
                  <a:srgbClr val="FF0000"/>
                </a:solidFill>
              </a:rPr>
              <a:t>0</a:t>
            </a:r>
            <a:r>
              <a:rPr lang="zh-CN" altLang="en-US" sz="2400" dirty="0">
                <a:solidFill>
                  <a:srgbClr val="FF0000"/>
                </a:solidFill>
              </a:rPr>
              <a:t>，主</a:t>
            </a:r>
            <a:r>
              <a:rPr lang="en-US" altLang="zh-CN" sz="2400" dirty="0">
                <a:solidFill>
                  <a:srgbClr val="FF0000"/>
                </a:solidFill>
              </a:rPr>
              <a:t>8259A</a:t>
            </a:r>
            <a:r>
              <a:rPr lang="zh-CN" altLang="en-US" sz="2400" dirty="0">
                <a:solidFill>
                  <a:srgbClr val="FF0000"/>
                </a:solidFill>
              </a:rPr>
              <a:t>的</a:t>
            </a:r>
            <a:r>
              <a:rPr lang="en-US" altLang="zh-CN" sz="2400" dirty="0">
                <a:solidFill>
                  <a:srgbClr val="FF0000"/>
                </a:solidFill>
              </a:rPr>
              <a:t>IMR2</a:t>
            </a:r>
            <a:r>
              <a:rPr lang="zh-CN" altLang="en-US" sz="2400" dirty="0">
                <a:solidFill>
                  <a:srgbClr val="FF0000"/>
                </a:solidFill>
              </a:rPr>
              <a:t>置</a:t>
            </a:r>
            <a:r>
              <a:rPr lang="en-US" altLang="zh-CN" sz="2400" dirty="0">
                <a:solidFill>
                  <a:srgbClr val="FF0000"/>
                </a:solidFill>
              </a:rPr>
              <a:t>0</a:t>
            </a:r>
            <a:r>
              <a:rPr lang="zh-CN" altLang="en-US" sz="2400" dirty="0">
                <a:solidFill>
                  <a:srgbClr val="FF0000"/>
                </a:solidFill>
              </a:rPr>
              <a:t>，其中断请求方能送到</a:t>
            </a:r>
            <a:r>
              <a:rPr lang="en-US" altLang="zh-CN" sz="2400" dirty="0">
                <a:solidFill>
                  <a:srgbClr val="FF0000"/>
                </a:solidFill>
              </a:rPr>
              <a:t>CPU</a:t>
            </a:r>
            <a:endParaRPr lang="zh-CN" altLang="en-US" sz="2400" dirty="0">
              <a:solidFill>
                <a:srgbClr val="FF0000"/>
              </a:solidFill>
            </a:endParaRPr>
          </a:p>
        </p:txBody>
      </p:sp>
    </p:spTree>
    <p:extLst>
      <p:ext uri="{BB962C8B-B14F-4D97-AF65-F5344CB8AC3E}">
        <p14:creationId xmlns:p14="http://schemas.microsoft.com/office/powerpoint/2010/main" val="76710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randombar(horizontal)">
                                      <p:cBhvr>
                                        <p:cTn id="19" dur="500"/>
                                        <p:tgtEl>
                                          <p:spTgt spid="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par>
                                <p:cTn id="25" presetID="14" presetClass="entr" presetSubtype="1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randombar(horizontal)">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animBg="1"/>
      <p:bldP spid="33" grpId="1"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sz="quarter" idx="1"/>
          </p:nvPr>
        </p:nvSpPr>
        <p:spPr>
          <a:xfrm>
            <a:off x="457200" y="1219200"/>
            <a:ext cx="8229600" cy="4937125"/>
          </a:xfrm>
        </p:spPr>
        <p:txBody>
          <a:bodyPr/>
          <a:lstStyle/>
          <a:p>
            <a:pPr eaLnBrk="1" hangingPunct="1"/>
            <a:r>
              <a:rPr lang="zh-CN" altLang="en-US" dirty="0" smtClean="0">
                <a:solidFill>
                  <a:srgbClr val="FF0000"/>
                </a:solidFill>
              </a:rPr>
              <a:t>实现用户中断必须对主、从</a:t>
            </a:r>
            <a:r>
              <a:rPr lang="en-US" altLang="zh-CN" dirty="0" smtClean="0">
                <a:solidFill>
                  <a:srgbClr val="FF0000"/>
                </a:solidFill>
              </a:rPr>
              <a:t>8259A</a:t>
            </a:r>
            <a:r>
              <a:rPr lang="zh-CN" altLang="en-US" dirty="0" smtClean="0">
                <a:solidFill>
                  <a:srgbClr val="FF0000"/>
                </a:solidFill>
              </a:rPr>
              <a:t>应用编程，保证中断请求由</a:t>
            </a:r>
            <a:r>
              <a:rPr lang="en-US" altLang="zh-CN" dirty="0" smtClean="0">
                <a:solidFill>
                  <a:srgbClr val="FF0000"/>
                </a:solidFill>
              </a:rPr>
              <a:t>8259A</a:t>
            </a:r>
            <a:r>
              <a:rPr lang="zh-CN" altLang="en-US" dirty="0" smtClean="0">
                <a:solidFill>
                  <a:srgbClr val="FF0000"/>
                </a:solidFill>
              </a:rPr>
              <a:t>中断控制器提向</a:t>
            </a:r>
            <a:r>
              <a:rPr lang="en-US" altLang="zh-CN" dirty="0" smtClean="0">
                <a:solidFill>
                  <a:srgbClr val="FF0000"/>
                </a:solidFill>
              </a:rPr>
              <a:t>CPU</a:t>
            </a:r>
            <a:endParaRPr lang="zh-CN" altLang="en-US" dirty="0" smtClean="0">
              <a:solidFill>
                <a:srgbClr val="FF0000"/>
              </a:solidFill>
            </a:endParaRPr>
          </a:p>
        </p:txBody>
      </p:sp>
      <p:sp>
        <p:nvSpPr>
          <p:cNvPr id="4" name="TextBox 3"/>
          <p:cNvSpPr txBox="1"/>
          <p:nvPr/>
        </p:nvSpPr>
        <p:spPr>
          <a:xfrm>
            <a:off x="1011238" y="2420938"/>
            <a:ext cx="7305205" cy="3693319"/>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solidFill>
                  <a:srgbClr val="002060"/>
                </a:solidFill>
              </a:rPr>
              <a:t>IN		AL</a:t>
            </a:r>
            <a:r>
              <a:rPr lang="zh-CN" altLang="en-US" sz="2600" dirty="0">
                <a:solidFill>
                  <a:srgbClr val="002060"/>
                </a:solidFill>
              </a:rPr>
              <a:t> </a:t>
            </a:r>
            <a:r>
              <a:rPr lang="en-US" altLang="zh-CN" sz="2600" dirty="0">
                <a:solidFill>
                  <a:srgbClr val="002060"/>
                </a:solidFill>
              </a:rPr>
              <a:t>,	0A1H</a:t>
            </a:r>
          </a:p>
          <a:p>
            <a:pPr fontAlgn="auto">
              <a:lnSpc>
                <a:spcPct val="150000"/>
              </a:lnSpc>
              <a:spcBef>
                <a:spcPts val="0"/>
              </a:spcBef>
              <a:spcAft>
                <a:spcPts val="0"/>
              </a:spcAft>
              <a:defRPr/>
            </a:pPr>
            <a:r>
              <a:rPr lang="en-US" altLang="zh-CN" sz="2600" dirty="0">
                <a:solidFill>
                  <a:srgbClr val="002060"/>
                </a:solidFill>
              </a:rPr>
              <a:t>AND		AL</a:t>
            </a:r>
            <a:r>
              <a:rPr lang="zh-CN" altLang="en-US" sz="2600" dirty="0">
                <a:solidFill>
                  <a:srgbClr val="002060"/>
                </a:solidFill>
              </a:rPr>
              <a:t> </a:t>
            </a:r>
            <a:r>
              <a:rPr lang="en-US" altLang="zh-CN" sz="2600" dirty="0">
                <a:solidFill>
                  <a:srgbClr val="002060"/>
                </a:solidFill>
              </a:rPr>
              <a:t>,	</a:t>
            </a:r>
            <a:r>
              <a:rPr lang="en-US" altLang="zh-CN" sz="2600" dirty="0">
                <a:solidFill>
                  <a:srgbClr val="C00000"/>
                </a:solidFill>
              </a:rPr>
              <a:t>11111101B</a:t>
            </a:r>
          </a:p>
          <a:p>
            <a:pPr fontAlgn="auto">
              <a:lnSpc>
                <a:spcPct val="150000"/>
              </a:lnSpc>
              <a:spcBef>
                <a:spcPts val="0"/>
              </a:spcBef>
              <a:spcAft>
                <a:spcPts val="0"/>
              </a:spcAft>
              <a:defRPr/>
            </a:pPr>
            <a:r>
              <a:rPr lang="en-US" altLang="zh-CN" sz="2600" dirty="0">
                <a:solidFill>
                  <a:srgbClr val="002060"/>
                </a:solidFill>
              </a:rPr>
              <a:t>OUT		</a:t>
            </a:r>
            <a:r>
              <a:rPr lang="en-US" altLang="zh-CN" sz="2600" dirty="0" smtClean="0">
                <a:solidFill>
                  <a:srgbClr val="002060"/>
                </a:solidFill>
              </a:rPr>
              <a:t>0A1H , AL</a:t>
            </a:r>
            <a:r>
              <a:rPr lang="en-US" altLang="zh-CN" sz="2600" dirty="0">
                <a:solidFill>
                  <a:srgbClr val="002060"/>
                </a:solidFill>
              </a:rPr>
              <a:t>		;</a:t>
            </a:r>
            <a:r>
              <a:rPr lang="zh-CN" altLang="en-US" sz="2600" dirty="0">
                <a:solidFill>
                  <a:srgbClr val="002060"/>
                </a:solidFill>
              </a:rPr>
              <a:t>开放用户中断</a:t>
            </a:r>
          </a:p>
          <a:p>
            <a:pPr fontAlgn="auto">
              <a:lnSpc>
                <a:spcPct val="150000"/>
              </a:lnSpc>
              <a:spcBef>
                <a:spcPts val="0"/>
              </a:spcBef>
              <a:spcAft>
                <a:spcPts val="0"/>
              </a:spcAft>
              <a:defRPr/>
            </a:pPr>
            <a:r>
              <a:rPr lang="en-US" altLang="zh-CN" sz="2600" dirty="0">
                <a:solidFill>
                  <a:srgbClr val="002060"/>
                </a:solidFill>
              </a:rPr>
              <a:t>IN		AL</a:t>
            </a:r>
            <a:r>
              <a:rPr lang="zh-CN" altLang="en-US" sz="2600" dirty="0">
                <a:solidFill>
                  <a:srgbClr val="002060"/>
                </a:solidFill>
              </a:rPr>
              <a:t> </a:t>
            </a:r>
            <a:r>
              <a:rPr lang="en-US" altLang="zh-CN" sz="2600" dirty="0">
                <a:solidFill>
                  <a:srgbClr val="002060"/>
                </a:solidFill>
              </a:rPr>
              <a:t>,	21H</a:t>
            </a:r>
          </a:p>
          <a:p>
            <a:pPr fontAlgn="auto">
              <a:lnSpc>
                <a:spcPct val="150000"/>
              </a:lnSpc>
              <a:spcBef>
                <a:spcPts val="0"/>
              </a:spcBef>
              <a:spcAft>
                <a:spcPts val="0"/>
              </a:spcAft>
              <a:defRPr/>
            </a:pPr>
            <a:r>
              <a:rPr lang="en-US" altLang="zh-CN" sz="2600" dirty="0">
                <a:solidFill>
                  <a:srgbClr val="002060"/>
                </a:solidFill>
              </a:rPr>
              <a:t>AND		AL</a:t>
            </a:r>
            <a:r>
              <a:rPr lang="zh-CN" altLang="en-US" sz="2600" dirty="0">
                <a:solidFill>
                  <a:srgbClr val="002060"/>
                </a:solidFill>
              </a:rPr>
              <a:t> </a:t>
            </a:r>
            <a:r>
              <a:rPr lang="en-US" altLang="zh-CN" sz="2600" dirty="0">
                <a:solidFill>
                  <a:srgbClr val="002060"/>
                </a:solidFill>
              </a:rPr>
              <a:t>,	</a:t>
            </a:r>
            <a:r>
              <a:rPr lang="en-US" altLang="zh-CN" sz="2600" dirty="0">
                <a:solidFill>
                  <a:srgbClr val="C00000"/>
                </a:solidFill>
              </a:rPr>
              <a:t>11111011B</a:t>
            </a:r>
          </a:p>
          <a:p>
            <a:pPr fontAlgn="auto">
              <a:lnSpc>
                <a:spcPct val="150000"/>
              </a:lnSpc>
              <a:spcBef>
                <a:spcPts val="0"/>
              </a:spcBef>
              <a:spcAft>
                <a:spcPts val="0"/>
              </a:spcAft>
              <a:defRPr/>
            </a:pPr>
            <a:r>
              <a:rPr lang="en-US" altLang="zh-CN" sz="2600" dirty="0">
                <a:solidFill>
                  <a:srgbClr val="002060"/>
                </a:solidFill>
              </a:rPr>
              <a:t>OUT		21H ,	AL		;</a:t>
            </a:r>
            <a:r>
              <a:rPr lang="zh-CN" altLang="en-US" sz="2600" dirty="0">
                <a:solidFill>
                  <a:srgbClr val="002060"/>
                </a:solidFill>
              </a:rPr>
              <a:t>开放从</a:t>
            </a:r>
            <a:r>
              <a:rPr lang="en-US" altLang="zh-CN" sz="2600" dirty="0">
                <a:solidFill>
                  <a:srgbClr val="002060"/>
                </a:solidFill>
              </a:rPr>
              <a:t>8259</a:t>
            </a:r>
            <a:r>
              <a:rPr lang="zh-CN" altLang="en-US" sz="2600" dirty="0">
                <a:solidFill>
                  <a:srgbClr val="002060"/>
                </a:solidFill>
              </a:rPr>
              <a:t>中断 </a:t>
            </a:r>
          </a:p>
        </p:txBody>
      </p:sp>
    </p:spTree>
    <p:extLst>
      <p:ext uri="{BB962C8B-B14F-4D97-AF65-F5344CB8AC3E}">
        <p14:creationId xmlns:p14="http://schemas.microsoft.com/office/powerpoint/2010/main" val="1836369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pPr eaLnBrk="1" hangingPunct="1"/>
            <a:endParaRPr lang="zh-CN" altLang="en-US" smtClean="0"/>
          </a:p>
        </p:txBody>
      </p:sp>
      <p:sp>
        <p:nvSpPr>
          <p:cNvPr id="91139" name="内容占位符 2"/>
          <p:cNvSpPr>
            <a:spLocks noGrp="1"/>
          </p:cNvSpPr>
          <p:nvPr>
            <p:ph sz="quarter" idx="1"/>
          </p:nvPr>
        </p:nvSpPr>
        <p:spPr>
          <a:xfrm>
            <a:off x="457200" y="1219200"/>
            <a:ext cx="8229600" cy="4937125"/>
          </a:xfrm>
        </p:spPr>
        <p:txBody>
          <a:bodyPr/>
          <a:lstStyle/>
          <a:p>
            <a:pPr marL="273050" lvl="1" eaLnBrk="1" hangingPunct="1">
              <a:spcBef>
                <a:spcPts val="600"/>
              </a:spcBef>
              <a:buClr>
                <a:schemeClr val="accent1"/>
              </a:buClr>
            </a:pPr>
            <a:r>
              <a:rPr lang="zh-CN" altLang="en-US" sz="2600" dirty="0" smtClean="0">
                <a:solidFill>
                  <a:srgbClr val="0000FF"/>
                </a:solidFill>
              </a:rPr>
              <a:t>用户中断的服务程序</a:t>
            </a:r>
            <a:endParaRPr lang="en-US" altLang="zh-CN" sz="2600" dirty="0" smtClean="0">
              <a:solidFill>
                <a:srgbClr val="0000FF"/>
              </a:solidFill>
            </a:endParaRPr>
          </a:p>
          <a:p>
            <a:pPr marL="547688" lvl="2" eaLnBrk="1" hangingPunct="1">
              <a:spcBef>
                <a:spcPts val="600"/>
              </a:spcBef>
              <a:buClr>
                <a:schemeClr val="accent1"/>
              </a:buClr>
            </a:pPr>
            <a:r>
              <a:rPr lang="en-US" altLang="zh-CN" sz="2600" dirty="0" smtClean="0"/>
              <a:t>CPU</a:t>
            </a:r>
            <a:r>
              <a:rPr lang="zh-CN" altLang="en-US" sz="2600" dirty="0" smtClean="0"/>
              <a:t>响应用户中断后自动转向</a:t>
            </a:r>
            <a:r>
              <a:rPr lang="en-US" altLang="zh-CN" sz="2600" dirty="0" smtClean="0">
                <a:solidFill>
                  <a:srgbClr val="FF0000"/>
                </a:solidFill>
              </a:rPr>
              <a:t>71H</a:t>
            </a:r>
            <a:r>
              <a:rPr lang="zh-CN" altLang="en-US" sz="2600" dirty="0" smtClean="0"/>
              <a:t>型服务程序</a:t>
            </a:r>
            <a:endParaRPr lang="en-US" altLang="zh-CN" sz="2600" dirty="0" smtClean="0"/>
          </a:p>
          <a:p>
            <a:pPr marL="547688" lvl="2" eaLnBrk="1" hangingPunct="1">
              <a:spcBef>
                <a:spcPts val="600"/>
              </a:spcBef>
              <a:buClr>
                <a:schemeClr val="accent1"/>
              </a:buClr>
            </a:pPr>
            <a:r>
              <a:rPr lang="en-US" altLang="zh-CN" sz="2600" dirty="0" smtClean="0"/>
              <a:t> BIOS</a:t>
            </a:r>
            <a:r>
              <a:rPr lang="zh-CN" altLang="en-US" sz="2600" dirty="0" smtClean="0"/>
              <a:t>为“</a:t>
            </a:r>
            <a:r>
              <a:rPr lang="en-US" altLang="zh-CN" sz="2600" dirty="0" smtClean="0"/>
              <a:t>71H</a:t>
            </a:r>
            <a:r>
              <a:rPr lang="zh-CN" altLang="en-US" sz="2600" dirty="0" smtClean="0"/>
              <a:t>型”设计的服务程序如下：</a:t>
            </a:r>
          </a:p>
        </p:txBody>
      </p:sp>
      <p:grpSp>
        <p:nvGrpSpPr>
          <p:cNvPr id="5" name="Group 5"/>
          <p:cNvGrpSpPr>
            <a:grpSpLocks/>
          </p:cNvGrpSpPr>
          <p:nvPr/>
        </p:nvGrpSpPr>
        <p:grpSpPr bwMode="auto">
          <a:xfrm>
            <a:off x="5018268" y="3936204"/>
            <a:ext cx="3824621" cy="1797052"/>
            <a:chOff x="3059" y="1321"/>
            <a:chExt cx="1982" cy="1132"/>
          </a:xfrm>
          <a:noFill/>
        </p:grpSpPr>
        <p:sp>
          <p:nvSpPr>
            <p:cNvPr id="6" name="Rectangle 6"/>
            <p:cNvSpPr>
              <a:spLocks noChangeArrowheads="1"/>
            </p:cNvSpPr>
            <p:nvPr/>
          </p:nvSpPr>
          <p:spPr bwMode="auto">
            <a:xfrm>
              <a:off x="3792" y="1824"/>
              <a:ext cx="1200" cy="336"/>
            </a:xfrm>
            <a:prstGeom prst="rect">
              <a:avLst/>
            </a:prstGeom>
            <a:solidFill>
              <a:srgbClr val="FFFF00"/>
            </a:solidFill>
            <a:ln>
              <a:solidFill>
                <a:schemeClr val="tx1"/>
              </a:solidFill>
              <a:headEnd/>
              <a:tailEnd/>
            </a:ln>
          </p:spPr>
          <p:style>
            <a:lnRef idx="2">
              <a:schemeClr val="accent3"/>
            </a:lnRef>
            <a:fillRef idx="1">
              <a:schemeClr val="lt1"/>
            </a:fillRef>
            <a:effectRef idx="0">
              <a:schemeClr val="accent3"/>
            </a:effectRef>
            <a:fontRef idx="minor">
              <a:schemeClr val="dk1"/>
            </a:fontRef>
          </p:style>
          <p:txBody>
            <a:bodyPr wrap="none" anchor="ct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algn="ctr" eaLnBrk="1" fontAlgn="auto" hangingPunct="1">
                <a:spcAft>
                  <a:spcPts val="0"/>
                </a:spcAft>
                <a:defRPr/>
              </a:pPr>
              <a:r>
                <a:rPr lang="zh-CN" altLang="en-US" dirty="0">
                  <a:solidFill>
                    <a:schemeClr val="tx1"/>
                  </a:solidFill>
                  <a:latin typeface="+mn-ea"/>
                  <a:ea typeface="+mn-ea"/>
                  <a:cs typeface="Times New Roman" panose="02020603050405020304" pitchFamily="18" charset="0"/>
                </a:rPr>
                <a:t>待开发</a:t>
              </a:r>
            </a:p>
          </p:txBody>
        </p:sp>
        <p:sp>
          <p:nvSpPr>
            <p:cNvPr id="7" name="Text Box 7"/>
            <p:cNvSpPr txBox="1">
              <a:spLocks noChangeArrowheads="1"/>
            </p:cNvSpPr>
            <p:nvPr/>
          </p:nvSpPr>
          <p:spPr bwMode="auto">
            <a:xfrm>
              <a:off x="3462" y="1321"/>
              <a:ext cx="1579" cy="291"/>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zh-CN" altLang="en-US" dirty="0">
                  <a:solidFill>
                    <a:schemeClr val="tx1"/>
                  </a:solidFill>
                  <a:latin typeface="+mn-ea"/>
                  <a:ea typeface="+mn-ea"/>
                  <a:cs typeface="Times New Roman" panose="02020603050405020304" pitchFamily="18" charset="0"/>
                </a:rPr>
                <a:t> </a:t>
              </a:r>
              <a:r>
                <a:rPr lang="en-US" altLang="zh-CN" dirty="0" smtClean="0">
                  <a:solidFill>
                    <a:srgbClr val="C00000"/>
                  </a:solidFill>
                  <a:latin typeface="+mn-ea"/>
                  <a:ea typeface="+mn-ea"/>
                  <a:cs typeface="Times New Roman" panose="02020603050405020304" pitchFamily="18" charset="0"/>
                </a:rPr>
                <a:t>0AH</a:t>
              </a:r>
              <a:r>
                <a:rPr lang="zh-CN" altLang="en-US" dirty="0" smtClean="0">
                  <a:solidFill>
                    <a:srgbClr val="C00000"/>
                  </a:solidFill>
                  <a:latin typeface="+mn-ea"/>
                  <a:ea typeface="+mn-ea"/>
                  <a:cs typeface="Times New Roman" panose="02020603050405020304" pitchFamily="18" charset="0"/>
                </a:rPr>
                <a:t>用户服务程序：</a:t>
              </a:r>
              <a:endParaRPr lang="zh-CN" altLang="en-US" dirty="0">
                <a:solidFill>
                  <a:srgbClr val="C00000"/>
                </a:solidFill>
                <a:latin typeface="+mn-ea"/>
                <a:ea typeface="+mn-ea"/>
                <a:cs typeface="Times New Roman" panose="02020603050405020304" pitchFamily="18" charset="0"/>
              </a:endParaRPr>
            </a:p>
          </p:txBody>
        </p:sp>
        <p:sp>
          <p:nvSpPr>
            <p:cNvPr id="8" name="Line 8"/>
            <p:cNvSpPr>
              <a:spLocks noChangeShapeType="1"/>
            </p:cNvSpPr>
            <p:nvPr/>
          </p:nvSpPr>
          <p:spPr bwMode="auto">
            <a:xfrm>
              <a:off x="3059" y="2016"/>
              <a:ext cx="552" cy="0"/>
            </a:xfrm>
            <a:prstGeom prst="line">
              <a:avLst/>
            </a:prstGeom>
            <a:grpFill/>
            <a:ln w="57150">
              <a:solidFill>
                <a:schemeClr val="tx1"/>
              </a:solidFill>
              <a:headEnd/>
              <a:tailEnd type="triangle" w="med" len="med"/>
            </a:ln>
          </p:spPr>
          <p:style>
            <a:lnRef idx="2">
              <a:schemeClr val="accent3"/>
            </a:lnRef>
            <a:fillRef idx="1">
              <a:schemeClr val="lt1"/>
            </a:fillRef>
            <a:effectRef idx="0">
              <a:schemeClr val="accent3"/>
            </a:effectRef>
            <a:fontRef idx="minor">
              <a:schemeClr val="dk1"/>
            </a:fontRef>
          </p:style>
          <p:txBody>
            <a:bodyPr wrap="none" anchor="ctr"/>
            <a:lstStyle/>
            <a:p>
              <a:pPr fontAlgn="auto">
                <a:spcBef>
                  <a:spcPts val="0"/>
                </a:spcBef>
                <a:spcAft>
                  <a:spcPts val="0"/>
                </a:spcAft>
                <a:defRPr/>
              </a:pPr>
              <a:endParaRPr lang="zh-CN" altLang="en-US">
                <a:solidFill>
                  <a:schemeClr val="tx1"/>
                </a:solidFill>
                <a:latin typeface="+mn-ea"/>
                <a:cs typeface="Times New Roman" panose="02020603050405020304" pitchFamily="18" charset="0"/>
              </a:endParaRPr>
            </a:p>
          </p:txBody>
        </p:sp>
        <p:sp>
          <p:nvSpPr>
            <p:cNvPr id="9" name="Text Box 9"/>
            <p:cNvSpPr txBox="1">
              <a:spLocks noChangeArrowheads="1"/>
            </p:cNvSpPr>
            <p:nvPr/>
          </p:nvSpPr>
          <p:spPr bwMode="auto">
            <a:xfrm>
              <a:off x="4224" y="2162"/>
              <a:ext cx="423" cy="291"/>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wrap="none">
              <a:spAutoFit/>
            </a:bodyPr>
            <a:lstStyle>
              <a:lvl1pPr eaLnBrk="0" hangingPunct="0">
                <a:defRPr kumimoji="1" sz="2400" b="1">
                  <a:solidFill>
                    <a:srgbClr val="CC0099"/>
                  </a:solidFill>
                  <a:latin typeface="宋体" pitchFamily="2" charset="-122"/>
                  <a:ea typeface="宋体" pitchFamily="2" charset="-122"/>
                </a:defRPr>
              </a:lvl1pPr>
              <a:lvl2pPr marL="742950" indent="-285750" eaLnBrk="0" hangingPunct="0">
                <a:defRPr kumimoji="1" sz="2400" b="1">
                  <a:solidFill>
                    <a:srgbClr val="CC0099"/>
                  </a:solidFill>
                  <a:latin typeface="宋体" pitchFamily="2" charset="-122"/>
                  <a:ea typeface="宋体" pitchFamily="2" charset="-122"/>
                </a:defRPr>
              </a:lvl2pPr>
              <a:lvl3pPr marL="1143000" indent="-228600" eaLnBrk="0" hangingPunct="0">
                <a:defRPr kumimoji="1" sz="2400" b="1">
                  <a:solidFill>
                    <a:srgbClr val="CC0099"/>
                  </a:solidFill>
                  <a:latin typeface="宋体" pitchFamily="2" charset="-122"/>
                  <a:ea typeface="宋体" pitchFamily="2" charset="-122"/>
                </a:defRPr>
              </a:lvl3pPr>
              <a:lvl4pPr marL="1600200" indent="-228600" eaLnBrk="0" hangingPunct="0">
                <a:defRPr kumimoji="1" sz="2400" b="1">
                  <a:solidFill>
                    <a:srgbClr val="CC0099"/>
                  </a:solidFill>
                  <a:latin typeface="宋体" pitchFamily="2" charset="-122"/>
                  <a:ea typeface="宋体" pitchFamily="2" charset="-122"/>
                </a:defRPr>
              </a:lvl4pPr>
              <a:lvl5pPr marL="2057400" indent="-228600" eaLnBrk="0" hangingPunct="0">
                <a:defRPr kumimoji="1" sz="2400" b="1">
                  <a:solidFill>
                    <a:srgbClr val="CC0099"/>
                  </a:solidFill>
                  <a:latin typeface="宋体" pitchFamily="2" charset="-122"/>
                  <a:ea typeface="宋体" pitchFamily="2" charset="-122"/>
                </a:defRPr>
              </a:lvl5pPr>
              <a:lvl6pPr marL="25146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6pPr>
              <a:lvl7pPr marL="29718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7pPr>
              <a:lvl8pPr marL="34290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8pPr>
              <a:lvl9pPr marL="3886200" indent="-228600" eaLnBrk="0" fontAlgn="base" hangingPunct="0">
                <a:lnSpc>
                  <a:spcPct val="130000"/>
                </a:lnSpc>
                <a:spcBef>
                  <a:spcPct val="20000"/>
                </a:spcBef>
                <a:spcAft>
                  <a:spcPct val="0"/>
                </a:spcAft>
                <a:defRPr kumimoji="1" sz="2400" b="1">
                  <a:solidFill>
                    <a:srgbClr val="CC0099"/>
                  </a:solidFill>
                  <a:latin typeface="宋体" pitchFamily="2" charset="-122"/>
                  <a:ea typeface="宋体" pitchFamily="2" charset="-122"/>
                </a:defRPr>
              </a:lvl9pPr>
            </a:lstStyle>
            <a:p>
              <a:pPr eaLnBrk="1" fontAlgn="auto" hangingPunct="1">
                <a:spcAft>
                  <a:spcPts val="0"/>
                </a:spcAft>
                <a:defRPr/>
              </a:pPr>
              <a:r>
                <a:rPr lang="en-US" altLang="zh-CN" dirty="0">
                  <a:solidFill>
                    <a:schemeClr val="tx1"/>
                  </a:solidFill>
                  <a:latin typeface="+mn-ea"/>
                  <a:ea typeface="+mn-ea"/>
                  <a:cs typeface="Times New Roman" panose="02020603050405020304" pitchFamily="18" charset="0"/>
                </a:rPr>
                <a:t>IRET</a:t>
              </a:r>
            </a:p>
          </p:txBody>
        </p:sp>
      </p:grpSp>
      <p:sp>
        <p:nvSpPr>
          <p:cNvPr id="10" name="TextBox 9"/>
          <p:cNvSpPr txBox="1"/>
          <p:nvPr/>
        </p:nvSpPr>
        <p:spPr>
          <a:xfrm>
            <a:off x="1692275" y="3160713"/>
            <a:ext cx="2979738" cy="209391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spcBef>
                <a:spcPts val="0"/>
              </a:spcBef>
              <a:spcAft>
                <a:spcPts val="0"/>
              </a:spcAft>
              <a:defRPr/>
            </a:pPr>
            <a:r>
              <a:rPr lang="en-US" altLang="zh-CN" sz="2600" dirty="0"/>
              <a:t>PUSH	  AX</a:t>
            </a:r>
          </a:p>
          <a:p>
            <a:pPr fontAlgn="auto">
              <a:spcBef>
                <a:spcPts val="0"/>
              </a:spcBef>
              <a:spcAft>
                <a:spcPts val="0"/>
              </a:spcAft>
              <a:defRPr/>
            </a:pPr>
            <a:r>
              <a:rPr lang="en-US" altLang="zh-CN" sz="2600" dirty="0"/>
              <a:t>MOV	  AL</a:t>
            </a:r>
            <a:r>
              <a:rPr lang="zh-CN" altLang="en-US" sz="2600" dirty="0"/>
              <a:t> </a:t>
            </a:r>
            <a:r>
              <a:rPr lang="en-US" altLang="zh-CN" sz="2600" dirty="0"/>
              <a:t>,	    20H</a:t>
            </a:r>
          </a:p>
          <a:p>
            <a:pPr fontAlgn="auto">
              <a:spcBef>
                <a:spcPts val="0"/>
              </a:spcBef>
              <a:spcAft>
                <a:spcPts val="0"/>
              </a:spcAft>
              <a:defRPr/>
            </a:pPr>
            <a:r>
              <a:rPr lang="en-US" altLang="zh-CN" sz="2600" dirty="0"/>
              <a:t>OUT	  0A0H</a:t>
            </a:r>
            <a:r>
              <a:rPr lang="zh-CN" altLang="en-US" sz="2600" dirty="0"/>
              <a:t> </a:t>
            </a:r>
            <a:r>
              <a:rPr lang="en-US" altLang="zh-CN" sz="2600" dirty="0"/>
              <a:t>,  AL</a:t>
            </a:r>
          </a:p>
          <a:p>
            <a:pPr fontAlgn="auto">
              <a:spcBef>
                <a:spcPts val="0"/>
              </a:spcBef>
              <a:spcAft>
                <a:spcPts val="0"/>
              </a:spcAft>
              <a:defRPr/>
            </a:pPr>
            <a:r>
              <a:rPr lang="en-US" altLang="zh-CN" sz="2600" dirty="0"/>
              <a:t>POP	  AX</a:t>
            </a:r>
          </a:p>
          <a:p>
            <a:pPr fontAlgn="auto">
              <a:spcBef>
                <a:spcPts val="0"/>
              </a:spcBef>
              <a:spcAft>
                <a:spcPts val="0"/>
              </a:spcAft>
              <a:defRPr/>
            </a:pPr>
            <a:r>
              <a:rPr lang="en-US" altLang="zh-CN" sz="2600" dirty="0"/>
              <a:t>INT	  0AH</a:t>
            </a:r>
            <a:endParaRPr lang="zh-CN" altLang="en-US" sz="2600" dirty="0"/>
          </a:p>
        </p:txBody>
      </p:sp>
    </p:spTree>
    <p:extLst>
      <p:ext uri="{BB962C8B-B14F-4D97-AF65-F5344CB8AC3E}">
        <p14:creationId xmlns:p14="http://schemas.microsoft.com/office/powerpoint/2010/main" val="2736651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10. </a:t>
            </a:r>
            <a:r>
              <a:rPr lang="zh-CN" altLang="en-GB" sz="2600" dirty="0">
                <a:solidFill>
                  <a:srgbClr val="C00000"/>
                </a:solidFill>
                <a:latin typeface="+mn-ea"/>
                <a:ea typeface="+mn-ea"/>
              </a:rPr>
              <a:t>中断程序设计</a:t>
            </a:r>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lstStyle/>
          <a:p>
            <a:pPr>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（1）主程序的编写</a:t>
            </a:r>
            <a:r>
              <a:rPr lang="zh-CN" altLang="en-GB" sz="2400" dirty="0" smtClean="0">
                <a:latin typeface="+mn-ea"/>
              </a:rPr>
              <a:t>主要包括</a:t>
            </a:r>
            <a:endParaRPr lang="en-GB" altLang="zh-CN" sz="2400" dirty="0" smtClean="0">
              <a:latin typeface="+mn-ea"/>
            </a:endParaRP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中断向量的置换</a:t>
            </a:r>
            <a:r>
              <a:rPr lang="en-GB" altLang="zh-CN" sz="2400" dirty="0" smtClean="0">
                <a:solidFill>
                  <a:schemeClr val="tx1"/>
                </a:solidFill>
                <a:latin typeface="+mn-ea"/>
              </a:rPr>
              <a:t>（</a:t>
            </a:r>
            <a:r>
              <a:rPr lang="en-US" altLang="zh-CN" sz="2400" dirty="0" smtClean="0">
                <a:solidFill>
                  <a:schemeClr val="tx1"/>
                </a:solidFill>
                <a:latin typeface="+mn-ea"/>
              </a:rPr>
              <a:t>DOS</a:t>
            </a:r>
            <a:r>
              <a:rPr lang="zh-CN" altLang="en-US" sz="2400" dirty="0" smtClean="0">
                <a:solidFill>
                  <a:schemeClr val="tx1"/>
                </a:solidFill>
                <a:latin typeface="+mn-ea"/>
              </a:rPr>
              <a:t>系统功能</a:t>
            </a:r>
            <a:r>
              <a:rPr lang="en-US" altLang="zh-CN" sz="2400" dirty="0" smtClean="0">
                <a:solidFill>
                  <a:schemeClr val="tx1"/>
                </a:solidFill>
                <a:latin typeface="+mn-ea"/>
              </a:rPr>
              <a:t>35H</a:t>
            </a:r>
            <a:r>
              <a:rPr lang="zh-CN" altLang="en-US" sz="2400" dirty="0" smtClean="0">
                <a:solidFill>
                  <a:schemeClr val="tx1"/>
                </a:solidFill>
                <a:latin typeface="+mn-ea"/>
              </a:rPr>
              <a:t>和</a:t>
            </a:r>
            <a:r>
              <a:rPr lang="en-US" altLang="zh-CN" sz="2400" dirty="0" smtClean="0">
                <a:solidFill>
                  <a:schemeClr val="tx1"/>
                </a:solidFill>
                <a:latin typeface="+mn-ea"/>
              </a:rPr>
              <a:t>25H</a:t>
            </a:r>
            <a:r>
              <a:rPr lang="en-GB" altLang="zh-CN" sz="2400" dirty="0" smtClean="0">
                <a:solidFill>
                  <a:schemeClr val="tx1"/>
                </a:solidFill>
                <a:latin typeface="+mn-ea"/>
              </a:rPr>
              <a:t>）</a:t>
            </a:r>
          </a:p>
          <a:p>
            <a:pPr lvl="1">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solidFill>
                  <a:schemeClr val="tx1"/>
                </a:solidFill>
                <a:latin typeface="+mn-ea"/>
              </a:rPr>
              <a:t>硬件中断通路的开放和屏蔽</a:t>
            </a:r>
            <a:endParaRPr lang="en-GB" altLang="zh-CN" sz="2400" dirty="0" smtClean="0">
              <a:solidFill>
                <a:schemeClr val="tx1"/>
              </a:solidFill>
              <a:latin typeface="+mn-ea"/>
            </a:endParaRPr>
          </a:p>
          <a:p>
            <a:pPr indent="625475">
              <a:lnSpc>
                <a:spcPct val="80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smtClean="0">
                <a:latin typeface="+mn-ea"/>
              </a:rPr>
              <a:t>对于日时钟</a:t>
            </a:r>
            <a:r>
              <a:rPr lang="en-GB" altLang="zh-CN" sz="2400" dirty="0" smtClean="0">
                <a:latin typeface="+mn-ea"/>
              </a:rPr>
              <a:t> 08H</a:t>
            </a:r>
            <a:r>
              <a:rPr lang="zh-CN" altLang="en-US" sz="2400" dirty="0" smtClean="0">
                <a:latin typeface="+mn-ea"/>
              </a:rPr>
              <a:t>（</a:t>
            </a:r>
            <a:r>
              <a:rPr lang="en-GB" altLang="zh-CN" sz="2400" dirty="0" smtClean="0">
                <a:latin typeface="+mn-ea"/>
              </a:rPr>
              <a:t>或其中的1CH</a:t>
            </a:r>
            <a:r>
              <a:rPr lang="zh-CN" altLang="en-US" sz="2400" dirty="0">
                <a:latin typeface="+mn-ea"/>
              </a:rPr>
              <a:t>）</a:t>
            </a:r>
            <a:r>
              <a:rPr lang="en-GB" altLang="zh-CN" sz="2400" dirty="0" smtClean="0">
                <a:latin typeface="+mn-ea"/>
              </a:rPr>
              <a:t>,  默认下主8259A已经打开，无需再进行开放操作</a:t>
            </a: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altLang="zh-CN" sz="2400" dirty="0" smtClean="0">
              <a:latin typeface="+mn-ea"/>
            </a:endParaRPr>
          </a:p>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smtClean="0">
                <a:latin typeface="+mn-ea"/>
              </a:rPr>
              <a:t>（2）中断服务程序的编写</a:t>
            </a: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根据置换的中断类型不同，需要解决是否要对中断管理</a:t>
            </a:r>
            <a:r>
              <a:rPr lang="zh-CN" altLang="en-US" sz="2400" dirty="0">
                <a:latin typeface="+mn-ea"/>
              </a:rPr>
              <a:t>器</a:t>
            </a:r>
            <a:r>
              <a:rPr lang="en-GB" altLang="zh-CN" sz="2400" dirty="0">
                <a:latin typeface="+mn-ea"/>
              </a:rPr>
              <a:t>8259</a:t>
            </a:r>
            <a:r>
              <a:rPr lang="en-US" altLang="zh-CN" sz="2400" dirty="0">
                <a:latin typeface="+mn-ea"/>
              </a:rPr>
              <a:t>A</a:t>
            </a:r>
            <a:r>
              <a:rPr lang="en-GB" altLang="zh-CN" sz="2400" dirty="0" err="1">
                <a:latin typeface="+mn-ea"/>
              </a:rPr>
              <a:t>写中断结束命令字的问题</a:t>
            </a:r>
            <a:endParaRPr lang="en-GB" altLang="zh-CN" sz="2400" dirty="0">
              <a:latin typeface="+mn-ea"/>
            </a:endParaRPr>
          </a:p>
          <a:p>
            <a:pPr marL="615950" indent="-342900">
              <a:lnSpc>
                <a:spcPct val="8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2400" dirty="0" err="1">
                <a:latin typeface="+mn-ea"/>
              </a:rPr>
              <a:t>对于日时钟</a:t>
            </a:r>
            <a:r>
              <a:rPr lang="en-GB" altLang="zh-CN" sz="2400" dirty="0">
                <a:latin typeface="+mn-ea"/>
              </a:rPr>
              <a:t> </a:t>
            </a:r>
            <a:r>
              <a:rPr lang="en-GB" altLang="zh-CN" sz="2400" dirty="0" smtClean="0">
                <a:latin typeface="+mn-ea"/>
              </a:rPr>
              <a:t>08H</a:t>
            </a:r>
            <a:r>
              <a:rPr lang="zh-CN" altLang="en-US" sz="2400" dirty="0" smtClean="0">
                <a:latin typeface="+mn-ea"/>
              </a:rPr>
              <a:t>（</a:t>
            </a:r>
            <a:r>
              <a:rPr lang="en-GB" altLang="zh-CN" sz="2400" dirty="0" smtClean="0">
                <a:latin typeface="+mn-ea"/>
              </a:rPr>
              <a:t>或其中的1CH</a:t>
            </a:r>
            <a:r>
              <a:rPr lang="zh-CN" altLang="en-US" sz="2400" dirty="0">
                <a:latin typeface="+mn-ea"/>
              </a:rPr>
              <a:t>）</a:t>
            </a:r>
            <a:r>
              <a:rPr lang="zh-CN" altLang="en-US" sz="2400" dirty="0" smtClean="0">
                <a:latin typeface="+mn-ea"/>
              </a:rPr>
              <a:t>，</a:t>
            </a:r>
            <a:r>
              <a:rPr lang="zh-CN" altLang="en-GB" sz="2400" dirty="0">
                <a:latin typeface="+mn-ea"/>
              </a:rPr>
              <a:t>不需要写</a:t>
            </a:r>
            <a:r>
              <a:rPr lang="en-GB" altLang="zh-CN" sz="2400" dirty="0" err="1">
                <a:latin typeface="+mn-ea"/>
              </a:rPr>
              <a:t>中断结束命令字</a:t>
            </a:r>
            <a:endParaRPr lang="en-GB" altLang="zh-CN" sz="2400" dirty="0">
              <a:latin typeface="+mn-ea"/>
            </a:endParaRPr>
          </a:p>
        </p:txBody>
      </p:sp>
    </p:spTree>
    <p:extLst>
      <p:ext uri="{BB962C8B-B14F-4D97-AF65-F5344CB8AC3E}">
        <p14:creationId xmlns:p14="http://schemas.microsoft.com/office/powerpoint/2010/main" val="1860019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smtClean="0"/>
              <a:t>第</a:t>
            </a:r>
            <a:r>
              <a:rPr lang="en-US" altLang="zh-CN" dirty="0" smtClean="0"/>
              <a:t>3</a:t>
            </a:r>
            <a:r>
              <a:rPr lang="zh-CN" altLang="en-US" dirty="0" smtClean="0"/>
              <a:t>章</a:t>
            </a:r>
            <a:r>
              <a:rPr lang="en-US" altLang="zh-CN" dirty="0" smtClean="0"/>
              <a:t> </a:t>
            </a:r>
            <a:r>
              <a:rPr lang="zh-CN" altLang="en-US" dirty="0" smtClean="0"/>
              <a:t>微机系统串行通信</a:t>
            </a:r>
          </a:p>
        </p:txBody>
      </p:sp>
      <p:sp>
        <p:nvSpPr>
          <p:cNvPr id="10243"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C00000"/>
                </a:solidFill>
              </a:rPr>
              <a:t>1. </a:t>
            </a:r>
            <a:r>
              <a:rPr lang="zh-CN" altLang="en-US" dirty="0" smtClean="0">
                <a:solidFill>
                  <a:srgbClr val="C00000"/>
                </a:solidFill>
              </a:rPr>
              <a:t>基本概念</a:t>
            </a:r>
            <a:endParaRPr lang="en-US" altLang="zh-CN" dirty="0" smtClean="0">
              <a:solidFill>
                <a:srgbClr val="C00000"/>
              </a:solidFill>
            </a:endParaRPr>
          </a:p>
          <a:p>
            <a:pPr marL="548958" lvl="1" indent="-274320" eaLnBrk="1" fontAlgn="auto" hangingPunct="1">
              <a:spcAft>
                <a:spcPts val="0"/>
              </a:spcAft>
              <a:buFont typeface="Wingdings 3"/>
              <a:buChar char=""/>
              <a:defRPr/>
            </a:pPr>
            <a:r>
              <a:rPr lang="zh-CN" altLang="en-US" dirty="0">
                <a:solidFill>
                  <a:srgbClr val="C00000"/>
                </a:solidFill>
              </a:rPr>
              <a:t>通信的基本方式</a:t>
            </a:r>
            <a:endParaRPr lang="en-US" altLang="zh-CN" dirty="0">
              <a:solidFill>
                <a:srgbClr val="C00000"/>
              </a:solidFill>
            </a:endParaRPr>
          </a:p>
          <a:p>
            <a:pPr marL="712788" indent="-457200">
              <a:buClrTx/>
              <a:buFont typeface="+mj-ea"/>
              <a:buAutoNum type="circleNumDbPlain"/>
            </a:pPr>
            <a:r>
              <a:rPr lang="zh-CN" altLang="en-US" sz="2300" dirty="0" smtClean="0"/>
              <a:t>通信</a:t>
            </a:r>
            <a:r>
              <a:rPr lang="zh-CN" altLang="en-US" sz="2300" dirty="0"/>
              <a:t>的基本方式分为并行通信和串行通信</a:t>
            </a:r>
            <a:endParaRPr lang="en-US" altLang="zh-CN" sz="2300" dirty="0"/>
          </a:p>
          <a:p>
            <a:pPr marL="712788" indent="-457200">
              <a:buClrTx/>
              <a:buFont typeface="+mj-ea"/>
              <a:buAutoNum type="circleNumDbPlain"/>
            </a:pPr>
            <a:r>
              <a:rPr lang="zh-CN" altLang="en-US" sz="2300" dirty="0" smtClean="0"/>
              <a:t>串行</a:t>
            </a:r>
            <a:r>
              <a:rPr lang="zh-CN" altLang="en-US" sz="2300" dirty="0"/>
              <a:t>通信分为串行同步通信和串行异步通信</a:t>
            </a:r>
            <a:endParaRPr lang="en-US" altLang="zh-CN" sz="2300" dirty="0"/>
          </a:p>
          <a:p>
            <a:pPr marL="548958" lvl="1" indent="-274320" eaLnBrk="1" fontAlgn="auto" hangingPunct="1">
              <a:spcAft>
                <a:spcPts val="0"/>
              </a:spcAft>
              <a:buFont typeface="Wingdings 3"/>
              <a:buChar char=""/>
              <a:defRPr/>
            </a:pPr>
            <a:r>
              <a:rPr lang="zh-CN" altLang="en-US" dirty="0" smtClean="0">
                <a:solidFill>
                  <a:srgbClr val="C00000"/>
                </a:solidFill>
              </a:rPr>
              <a:t>数据</a:t>
            </a:r>
            <a:r>
              <a:rPr lang="zh-CN" altLang="en-US" dirty="0">
                <a:solidFill>
                  <a:srgbClr val="C00000"/>
                </a:solidFill>
              </a:rPr>
              <a:t>的传输方式：</a:t>
            </a:r>
            <a:endParaRPr lang="en-US" altLang="zh-CN" dirty="0">
              <a:solidFill>
                <a:srgbClr val="C00000"/>
              </a:solidFill>
            </a:endParaRPr>
          </a:p>
          <a:p>
            <a:pPr marL="731520" lvl="1" indent="-457200" eaLnBrk="1" fontAlgn="auto" hangingPunct="1">
              <a:spcAft>
                <a:spcPts val="0"/>
              </a:spcAft>
              <a:buClrTx/>
              <a:buFont typeface="+mj-ea"/>
              <a:buAutoNum type="circleNumDbPlain"/>
              <a:defRPr/>
            </a:pPr>
            <a:r>
              <a:rPr lang="zh-CN" altLang="en-US" dirty="0">
                <a:solidFill>
                  <a:srgbClr val="0000FF"/>
                </a:solidFill>
              </a:rPr>
              <a:t>单工方式</a:t>
            </a:r>
            <a:r>
              <a:rPr lang="zh-CN" altLang="en-US" dirty="0"/>
              <a:t>：只允许数据按照一个固定的方向</a:t>
            </a:r>
            <a:r>
              <a:rPr lang="zh-CN" altLang="en-US" dirty="0" smtClean="0"/>
              <a:t>传送</a:t>
            </a:r>
            <a:endParaRPr lang="en-US" altLang="zh-CN" dirty="0"/>
          </a:p>
          <a:p>
            <a:pPr marL="731520" lvl="1" indent="-457200" eaLnBrk="1" fontAlgn="auto" hangingPunct="1">
              <a:spcAft>
                <a:spcPts val="0"/>
              </a:spcAft>
              <a:buClrTx/>
              <a:buFont typeface="+mj-ea"/>
              <a:buAutoNum type="circleNumDbPlain"/>
              <a:defRPr/>
            </a:pPr>
            <a:r>
              <a:rPr lang="zh-CN" altLang="en-US" dirty="0">
                <a:solidFill>
                  <a:srgbClr val="0000FF"/>
                </a:solidFill>
              </a:rPr>
              <a:t>半双工方式</a:t>
            </a:r>
            <a:r>
              <a:rPr lang="zh-CN" altLang="en-US" dirty="0" smtClean="0"/>
              <a:t>：要求</a:t>
            </a:r>
            <a:r>
              <a:rPr lang="zh-CN" altLang="en-US" dirty="0"/>
              <a:t>收发双方均具备接收和发送数据的能力</a:t>
            </a:r>
            <a:r>
              <a:rPr lang="zh-CN" altLang="en-US" dirty="0" smtClean="0"/>
              <a:t>，但数据</a:t>
            </a:r>
            <a:r>
              <a:rPr lang="zh-CN" altLang="en-US" dirty="0"/>
              <a:t>不能同时在两个方向上</a:t>
            </a:r>
            <a:r>
              <a:rPr lang="zh-CN" altLang="en-US" dirty="0" smtClean="0"/>
              <a:t>传送</a:t>
            </a:r>
            <a:endParaRPr lang="en-US" altLang="zh-CN" dirty="0"/>
          </a:p>
          <a:p>
            <a:pPr marL="731520" lvl="1" indent="-457200" eaLnBrk="1" fontAlgn="auto" hangingPunct="1">
              <a:spcAft>
                <a:spcPts val="0"/>
              </a:spcAft>
              <a:buClrTx/>
              <a:buFont typeface="+mj-ea"/>
              <a:buAutoNum type="circleNumDbPlain"/>
              <a:defRPr/>
            </a:pPr>
            <a:r>
              <a:rPr lang="zh-CN" altLang="en-US" dirty="0">
                <a:solidFill>
                  <a:srgbClr val="0000FF"/>
                </a:solidFill>
              </a:rPr>
              <a:t>全双工方式</a:t>
            </a:r>
            <a:r>
              <a:rPr lang="zh-CN" altLang="en-US" dirty="0"/>
              <a:t>：收发双方可同时进行数据</a:t>
            </a:r>
            <a:r>
              <a:rPr lang="zh-CN" altLang="en-US" dirty="0" smtClean="0"/>
              <a:t>传送</a:t>
            </a:r>
            <a:endParaRPr lang="en-US" altLang="zh-CN" dirty="0"/>
          </a:p>
        </p:txBody>
      </p:sp>
    </p:spTree>
    <p:extLst>
      <p:ext uri="{BB962C8B-B14F-4D97-AF65-F5344CB8AC3E}">
        <p14:creationId xmlns:p14="http://schemas.microsoft.com/office/powerpoint/2010/main" val="26730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spcBef>
                <a:spcPts val="600"/>
              </a:spcBef>
              <a:buClr>
                <a:schemeClr val="accent1"/>
              </a:buClr>
              <a:buSzPct val="76000"/>
            </a:pPr>
            <a:r>
              <a:rPr lang="en-US" altLang="zh-CN" sz="2600" dirty="0">
                <a:solidFill>
                  <a:srgbClr val="C00000"/>
                </a:solidFill>
                <a:latin typeface="+mn-lt"/>
                <a:ea typeface="+mn-ea"/>
                <a:cs typeface="+mn-cs"/>
              </a:rPr>
              <a:t>2. </a:t>
            </a:r>
            <a:r>
              <a:rPr lang="zh-CN" altLang="en-US" sz="2600" dirty="0">
                <a:solidFill>
                  <a:srgbClr val="C00000"/>
                </a:solidFill>
                <a:latin typeface="+mn-lt"/>
                <a:ea typeface="+mn-ea"/>
                <a:cs typeface="+mn-cs"/>
              </a:rPr>
              <a:t>串行</a:t>
            </a:r>
            <a:r>
              <a:rPr lang="zh-CN" altLang="en-US" sz="2600" dirty="0" smtClean="0">
                <a:solidFill>
                  <a:srgbClr val="C00000"/>
                </a:solidFill>
                <a:latin typeface="+mn-lt"/>
                <a:ea typeface="+mn-ea"/>
                <a:cs typeface="+mn-cs"/>
              </a:rPr>
              <a:t>异步通信</a:t>
            </a:r>
            <a:r>
              <a:rPr lang="en-US" altLang="zh-CN" sz="2600" dirty="0" smtClean="0">
                <a:solidFill>
                  <a:srgbClr val="C00000"/>
                </a:solidFill>
                <a:latin typeface="+mn-lt"/>
                <a:ea typeface="+mn-ea"/>
                <a:cs typeface="+mn-cs"/>
              </a:rPr>
              <a:t>——</a:t>
            </a:r>
            <a:r>
              <a:rPr lang="zh-CN" altLang="en-US" sz="2600" dirty="0" smtClean="0">
                <a:solidFill>
                  <a:srgbClr val="C00000"/>
                </a:solidFill>
                <a:latin typeface="+mn-lt"/>
                <a:ea typeface="+mn-ea"/>
                <a:cs typeface="+mn-cs"/>
              </a:rPr>
              <a:t>标准</a:t>
            </a:r>
            <a:r>
              <a:rPr lang="zh-CN" altLang="en-US" sz="2600" dirty="0">
                <a:solidFill>
                  <a:srgbClr val="C00000"/>
                </a:solidFill>
                <a:latin typeface="+mn-lt"/>
                <a:ea typeface="+mn-ea"/>
                <a:cs typeface="+mn-cs"/>
              </a:rPr>
              <a:t>数据格式</a:t>
            </a:r>
          </a:p>
        </p:txBody>
      </p:sp>
      <p:sp>
        <p:nvSpPr>
          <p:cNvPr id="14339" name="内容占位符 2"/>
          <p:cNvSpPr>
            <a:spLocks noGrp="1"/>
          </p:cNvSpPr>
          <p:nvPr>
            <p:ph sz="quarter" idx="1"/>
          </p:nvPr>
        </p:nvSpPr>
        <p:spPr>
          <a:xfrm>
            <a:off x="457200" y="1219200"/>
            <a:ext cx="8229600" cy="4937125"/>
          </a:xfrm>
        </p:spPr>
        <p:txBody>
          <a:bodyPr/>
          <a:lstStyle/>
          <a:p>
            <a:pPr eaLnBrk="1" hangingPunct="1"/>
            <a:r>
              <a:rPr lang="zh-CN" altLang="en-US" dirty="0"/>
              <a:t>四部分：</a:t>
            </a:r>
          </a:p>
          <a:p>
            <a:pPr marL="730250" lvl="1" indent="-457200" eaLnBrk="1" hangingPunct="1">
              <a:buFontTx/>
              <a:buAutoNum type="circleNumDbPlain"/>
            </a:pPr>
            <a:r>
              <a:rPr lang="zh-CN" altLang="en-US" dirty="0"/>
              <a:t>起始位 ：</a:t>
            </a:r>
            <a:r>
              <a:rPr lang="en-US" altLang="zh-CN" dirty="0"/>
              <a:t>	1</a:t>
            </a:r>
            <a:r>
              <a:rPr lang="zh-CN" altLang="en-US" dirty="0"/>
              <a:t>位逻辑‘</a:t>
            </a:r>
            <a:r>
              <a:rPr lang="en-US" altLang="zh-CN" dirty="0"/>
              <a:t>0’</a:t>
            </a:r>
          </a:p>
          <a:p>
            <a:pPr marL="730250" lvl="1" indent="-457200" eaLnBrk="1" hangingPunct="1">
              <a:buFontTx/>
              <a:buAutoNum type="circleNumDbPlain"/>
            </a:pPr>
            <a:r>
              <a:rPr lang="zh-CN" altLang="en-US" dirty="0"/>
              <a:t>数据位：</a:t>
            </a:r>
            <a:r>
              <a:rPr lang="en-US" altLang="zh-CN" dirty="0"/>
              <a:t>	5~8</a:t>
            </a:r>
            <a:r>
              <a:rPr lang="zh-CN" altLang="en-US" dirty="0"/>
              <a:t>位 </a:t>
            </a:r>
            <a:r>
              <a:rPr lang="en-US" altLang="zh-CN" dirty="0"/>
              <a:t>0/1</a:t>
            </a:r>
            <a:r>
              <a:rPr lang="zh-CN" altLang="en-US" dirty="0"/>
              <a:t>代码</a:t>
            </a:r>
          </a:p>
          <a:p>
            <a:pPr marL="730250" lvl="1" indent="-457200" eaLnBrk="1" hangingPunct="1">
              <a:buFontTx/>
              <a:buAutoNum type="circleNumDbPlain"/>
            </a:pPr>
            <a:r>
              <a:rPr lang="zh-CN" altLang="en-US" dirty="0"/>
              <a:t>奇偶校验位：</a:t>
            </a:r>
            <a:r>
              <a:rPr lang="en-US" altLang="zh-CN" dirty="0"/>
              <a:t>	0~1</a:t>
            </a:r>
            <a:r>
              <a:rPr lang="zh-CN" altLang="en-US" dirty="0"/>
              <a:t>位‘</a:t>
            </a:r>
            <a:r>
              <a:rPr lang="en-US" altLang="zh-CN" dirty="0"/>
              <a:t>0’</a:t>
            </a:r>
            <a:r>
              <a:rPr lang="zh-CN" altLang="en-US" dirty="0"/>
              <a:t>或‘</a:t>
            </a:r>
            <a:r>
              <a:rPr lang="en-US" altLang="zh-CN" dirty="0"/>
              <a:t>1’</a:t>
            </a:r>
          </a:p>
          <a:p>
            <a:pPr marL="730250" lvl="1" indent="-457200" eaLnBrk="1" hangingPunct="1">
              <a:buFontTx/>
              <a:buAutoNum type="circleNumDbPlain"/>
            </a:pPr>
            <a:r>
              <a:rPr lang="zh-CN" altLang="en-US" dirty="0"/>
              <a:t>停止位：</a:t>
            </a:r>
            <a:r>
              <a:rPr lang="en-US" altLang="zh-CN" dirty="0"/>
              <a:t>	1</a:t>
            </a:r>
            <a:r>
              <a:rPr lang="zh-CN" altLang="en-US" dirty="0"/>
              <a:t>、</a:t>
            </a:r>
            <a:r>
              <a:rPr lang="en-US" altLang="zh-CN" dirty="0"/>
              <a:t>1.5</a:t>
            </a:r>
            <a:r>
              <a:rPr lang="zh-CN" altLang="en-US" dirty="0"/>
              <a:t>、</a:t>
            </a:r>
            <a:r>
              <a:rPr lang="en-US" altLang="zh-CN" dirty="0"/>
              <a:t>2</a:t>
            </a:r>
            <a:r>
              <a:rPr lang="zh-CN" altLang="en-US" dirty="0"/>
              <a:t>位逻辑‘</a:t>
            </a:r>
            <a:r>
              <a:rPr lang="en-US" altLang="zh-CN" dirty="0"/>
              <a:t>1’</a:t>
            </a:r>
          </a:p>
          <a:p>
            <a:pPr eaLnBrk="1" hangingPunct="1"/>
            <a:r>
              <a:rPr lang="zh-CN" altLang="en-US" dirty="0"/>
              <a:t>一帧数据发送时序</a:t>
            </a:r>
          </a:p>
          <a:p>
            <a:pPr marL="274638" lvl="1" indent="720000" eaLnBrk="1" hangingPunct="1">
              <a:buNone/>
            </a:pPr>
            <a:r>
              <a:rPr lang="zh-CN" altLang="en-US" dirty="0"/>
              <a:t>异步通信时，一帧字符以起始位‘</a:t>
            </a:r>
            <a:r>
              <a:rPr lang="en-US" altLang="zh-CN" dirty="0"/>
              <a:t>0’</a:t>
            </a:r>
            <a:r>
              <a:rPr lang="zh-CN" altLang="en-US" dirty="0"/>
              <a:t>开始，紧跟着是数据位（先发数据最低位，再是高位）奇偶校验位，最后以停止位结束。无数据传送时，通信线长时间逻辑‘</a:t>
            </a:r>
            <a:r>
              <a:rPr lang="en-US" altLang="zh-CN" dirty="0"/>
              <a:t>1’</a:t>
            </a:r>
            <a:r>
              <a:rPr lang="zh-CN" altLang="en-US" dirty="0"/>
              <a:t>，停止位</a:t>
            </a:r>
            <a:endParaRPr lang="zh-CN" altLang="en-US" dirty="0" smtClean="0"/>
          </a:p>
        </p:txBody>
      </p:sp>
      <p:graphicFrame>
        <p:nvGraphicFramePr>
          <p:cNvPr id="14340" name="对象 3"/>
          <p:cNvGraphicFramePr>
            <a:graphicFrameLocks noChangeAspect="1"/>
          </p:cNvGraphicFramePr>
          <p:nvPr>
            <p:extLst>
              <p:ext uri="{D42A27DB-BD31-4B8C-83A1-F6EECF244321}">
                <p14:modId xmlns:p14="http://schemas.microsoft.com/office/powerpoint/2010/main" val="2868622436"/>
              </p:ext>
            </p:extLst>
          </p:nvPr>
        </p:nvGraphicFramePr>
        <p:xfrm>
          <a:off x="755576" y="3429000"/>
          <a:ext cx="7633543" cy="3036516"/>
        </p:xfrm>
        <a:graphic>
          <a:graphicData uri="http://schemas.openxmlformats.org/presentationml/2006/ole">
            <mc:AlternateContent xmlns:mc="http://schemas.openxmlformats.org/markup-compatibility/2006">
              <mc:Choice xmlns:v="urn:schemas-microsoft-com:vml" Requires="v">
                <p:oleObj spid="_x0000_s5154" name="Microsoft Drawing" r:id="rId3" imgW="4286121" imgH="1686005" progId="MSDraw">
                  <p:embed/>
                </p:oleObj>
              </mc:Choice>
              <mc:Fallback>
                <p:oleObj name="Microsoft Drawing" r:id="rId3" imgW="4286121" imgH="1686005"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7633543" cy="3036516"/>
                      </a:xfrm>
                      <a:prstGeom prst="rect">
                        <a:avLst/>
                      </a:prstGeom>
                      <a:solidFill>
                        <a:srgbClr val="CCCCFF"/>
                      </a:solidFill>
                      <a:ln>
                        <a:noFill/>
                      </a:ln>
                      <a:effectLst/>
                      <a:extLst/>
                    </p:spPr>
                  </p:pic>
                </p:oleObj>
              </mc:Fallback>
            </mc:AlternateContent>
          </a:graphicData>
        </a:graphic>
      </p:graphicFrame>
    </p:spTree>
    <p:extLst>
      <p:ext uri="{BB962C8B-B14F-4D97-AF65-F5344CB8AC3E}">
        <p14:creationId xmlns:p14="http://schemas.microsoft.com/office/powerpoint/2010/main" val="281596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6" end="6"/>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43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sz="2400" dirty="0">
                <a:latin typeface="+mn-ea"/>
              </a:rPr>
              <a:t>例：异步通信一帧数据格式中，按照发送的次序，先</a:t>
            </a:r>
            <a:r>
              <a:rPr lang="zh-CN" altLang="en-US" sz="2400" dirty="0" smtClean="0">
                <a:latin typeface="+mn-ea"/>
              </a:rPr>
              <a:t>传送</a:t>
            </a:r>
            <a:r>
              <a:rPr lang="en-US" altLang="zh-CN" sz="2400" dirty="0">
                <a:latin typeface="+mn-ea"/>
              </a:rPr>
              <a:t>____________</a:t>
            </a:r>
            <a:r>
              <a:rPr lang="zh-CN" altLang="en-US" sz="2400" dirty="0" smtClean="0">
                <a:latin typeface="+mn-ea"/>
              </a:rPr>
              <a:t>，</a:t>
            </a:r>
            <a:r>
              <a:rPr lang="zh-CN" altLang="en-US" sz="2400" dirty="0">
                <a:latin typeface="+mn-ea"/>
              </a:rPr>
              <a:t>紧接着</a:t>
            </a:r>
            <a:r>
              <a:rPr lang="zh-CN" altLang="en-US" sz="2400" dirty="0" smtClean="0">
                <a:latin typeface="+mn-ea"/>
              </a:rPr>
              <a:t>是</a:t>
            </a:r>
            <a:r>
              <a:rPr lang="en-US" altLang="zh-CN" sz="2400" dirty="0" smtClean="0">
                <a:latin typeface="+mn-ea"/>
              </a:rPr>
              <a:t>_______</a:t>
            </a:r>
            <a:r>
              <a:rPr lang="zh-CN" altLang="en-US" sz="2400" dirty="0">
                <a:latin typeface="+mn-ea"/>
              </a:rPr>
              <a:t>位，数据位后依次为</a:t>
            </a:r>
            <a:r>
              <a:rPr lang="en-US" altLang="zh-CN" sz="2400" dirty="0">
                <a:latin typeface="+mn-ea"/>
              </a:rPr>
              <a:t>____________</a:t>
            </a:r>
            <a:r>
              <a:rPr lang="zh-CN" altLang="en-US" sz="2400" dirty="0">
                <a:latin typeface="+mn-ea"/>
              </a:rPr>
              <a:t>，</a:t>
            </a:r>
            <a:r>
              <a:rPr lang="en-US" altLang="zh-CN" sz="2400" dirty="0">
                <a:latin typeface="+mn-ea"/>
              </a:rPr>
              <a:t>____________</a:t>
            </a:r>
            <a:r>
              <a:rPr lang="zh-CN" altLang="en-US" sz="2400" dirty="0">
                <a:latin typeface="+mn-ea"/>
              </a:rPr>
              <a:t>。</a:t>
            </a:r>
            <a:endParaRPr lang="en-US" altLang="zh-CN" sz="2400" dirty="0">
              <a:latin typeface="+mn-ea"/>
            </a:endParaRPr>
          </a:p>
          <a:p>
            <a:endParaRPr lang="zh-CN" altLang="en-US" dirty="0"/>
          </a:p>
        </p:txBody>
      </p:sp>
    </p:spTree>
    <p:extLst>
      <p:ext uri="{BB962C8B-B14F-4D97-AF65-F5344CB8AC3E}">
        <p14:creationId xmlns:p14="http://schemas.microsoft.com/office/powerpoint/2010/main" val="18973636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smtClean="0">
                <a:solidFill>
                  <a:srgbClr val="C00000"/>
                </a:solidFill>
              </a:rPr>
              <a:t>3. </a:t>
            </a:r>
            <a:r>
              <a:rPr lang="zh-CN" altLang="en-US" dirty="0" smtClean="0">
                <a:solidFill>
                  <a:srgbClr val="C00000"/>
                </a:solidFill>
              </a:rPr>
              <a:t>串行</a:t>
            </a:r>
            <a:r>
              <a:rPr lang="zh-CN" altLang="en-US" dirty="0">
                <a:solidFill>
                  <a:srgbClr val="C00000"/>
                </a:solidFill>
              </a:rPr>
              <a:t>通信接口标准</a:t>
            </a:r>
            <a:r>
              <a:rPr lang="en-US" altLang="zh-CN" dirty="0">
                <a:solidFill>
                  <a:srgbClr val="C00000"/>
                </a:solidFill>
              </a:rPr>
              <a:t>——RS-232C</a:t>
            </a:r>
          </a:p>
          <a:p>
            <a:pPr eaLnBrk="1" hangingPunct="1"/>
            <a:r>
              <a:rPr lang="zh-CN" altLang="en-US" dirty="0" smtClean="0"/>
              <a:t>功能特性： </a:t>
            </a:r>
            <a:endParaRPr lang="en-US" altLang="zh-CN" dirty="0" smtClean="0"/>
          </a:p>
          <a:p>
            <a:pPr lvl="1" eaLnBrk="1" hangingPunct="1"/>
            <a:r>
              <a:rPr lang="zh-CN" altLang="en-US" dirty="0" smtClean="0"/>
              <a:t>标准定义了</a:t>
            </a:r>
            <a:r>
              <a:rPr lang="en-US" altLang="zh-CN" dirty="0" smtClean="0"/>
              <a:t>25</a:t>
            </a:r>
            <a:r>
              <a:rPr lang="zh-CN" altLang="en-US" dirty="0" smtClean="0"/>
              <a:t>针连接器中的</a:t>
            </a:r>
            <a:r>
              <a:rPr lang="en-US" altLang="zh-CN" dirty="0" smtClean="0"/>
              <a:t>20 </a:t>
            </a:r>
            <a:r>
              <a:rPr lang="zh-CN" altLang="en-US" dirty="0" smtClean="0"/>
              <a:t>条连接线（常用的信号线）</a:t>
            </a:r>
          </a:p>
        </p:txBody>
      </p:sp>
      <p:sp>
        <p:nvSpPr>
          <p:cNvPr id="24579" name="Text Box 37"/>
          <p:cNvSpPr txBox="1">
            <a:spLocks noChangeArrowheads="1"/>
          </p:cNvSpPr>
          <p:nvPr/>
        </p:nvSpPr>
        <p:spPr bwMode="auto">
          <a:xfrm>
            <a:off x="1100138" y="2771775"/>
            <a:ext cx="203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1800">
                <a:solidFill>
                  <a:srgbClr val="000099"/>
                </a:solidFill>
              </a:rPr>
              <a:t>          DTE</a:t>
            </a:r>
          </a:p>
          <a:p>
            <a:pPr eaLnBrk="1" hangingPunct="1">
              <a:spcBef>
                <a:spcPct val="0"/>
              </a:spcBef>
              <a:buClrTx/>
              <a:buSzTx/>
              <a:buFontTx/>
              <a:buNone/>
            </a:pPr>
            <a:r>
              <a:rPr kumimoji="1" lang="zh-CN" altLang="en-US" sz="1800">
                <a:solidFill>
                  <a:srgbClr val="000099"/>
                </a:solidFill>
              </a:rPr>
              <a:t>（数据终端设备）</a:t>
            </a:r>
          </a:p>
          <a:p>
            <a:pPr eaLnBrk="1" hangingPunct="1">
              <a:spcBef>
                <a:spcPct val="0"/>
              </a:spcBef>
              <a:buClrTx/>
              <a:buSzTx/>
              <a:buFontTx/>
              <a:buNone/>
            </a:pPr>
            <a:endParaRPr kumimoji="1" lang="zh-CN" altLang="en-US" sz="1800">
              <a:solidFill>
                <a:srgbClr val="000099"/>
              </a:solidFill>
            </a:endParaRPr>
          </a:p>
          <a:p>
            <a:pPr eaLnBrk="1" hangingPunct="1">
              <a:spcBef>
                <a:spcPct val="0"/>
              </a:spcBef>
              <a:buClrTx/>
              <a:buSzTx/>
              <a:buFontTx/>
              <a:buNone/>
            </a:pPr>
            <a:r>
              <a:rPr kumimoji="1" lang="zh-CN" altLang="en-US" sz="1800">
                <a:solidFill>
                  <a:srgbClr val="000099"/>
                </a:solidFill>
              </a:rPr>
              <a:t>        计算机</a:t>
            </a:r>
          </a:p>
          <a:p>
            <a:pPr eaLnBrk="1" hangingPunct="1">
              <a:spcBef>
                <a:spcPct val="0"/>
              </a:spcBef>
              <a:buClrTx/>
              <a:buSzTx/>
              <a:buFontTx/>
              <a:buNone/>
            </a:pPr>
            <a:r>
              <a:rPr kumimoji="1" lang="zh-CN" altLang="en-US" sz="1800">
                <a:solidFill>
                  <a:srgbClr val="000099"/>
                </a:solidFill>
              </a:rPr>
              <a:t>        或终端</a:t>
            </a:r>
          </a:p>
        </p:txBody>
      </p:sp>
      <p:grpSp>
        <p:nvGrpSpPr>
          <p:cNvPr id="24580" name="组合 55"/>
          <p:cNvGrpSpPr>
            <a:grpSpLocks/>
          </p:cNvGrpSpPr>
          <p:nvPr/>
        </p:nvGrpSpPr>
        <p:grpSpPr bwMode="auto">
          <a:xfrm>
            <a:off x="1241425" y="2582862"/>
            <a:ext cx="7075488" cy="3981450"/>
            <a:chOff x="1241426" y="2111586"/>
            <a:chExt cx="7075488" cy="3981710"/>
          </a:xfrm>
        </p:grpSpPr>
        <p:sp>
          <p:nvSpPr>
            <p:cNvPr id="24581" name="Rectangle 35"/>
            <p:cNvSpPr>
              <a:spLocks noChangeArrowheads="1"/>
            </p:cNvSpPr>
            <p:nvPr/>
          </p:nvSpPr>
          <p:spPr bwMode="auto">
            <a:xfrm>
              <a:off x="1241426" y="2264246"/>
              <a:ext cx="1733550" cy="3829050"/>
            </a:xfrm>
            <a:prstGeom prst="rect">
              <a:avLst/>
            </a:prstGeom>
            <a:solidFill>
              <a:srgbClr val="CCFFFF">
                <a:alpha val="43921"/>
              </a:srgbClr>
            </a:solidFill>
            <a:ln w="952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4582" name="Rectangle 38"/>
            <p:cNvSpPr>
              <a:spLocks noChangeArrowheads="1"/>
            </p:cNvSpPr>
            <p:nvPr/>
          </p:nvSpPr>
          <p:spPr bwMode="auto">
            <a:xfrm>
              <a:off x="6405564" y="2264246"/>
              <a:ext cx="1733550" cy="3829050"/>
            </a:xfrm>
            <a:prstGeom prst="rect">
              <a:avLst/>
            </a:prstGeom>
            <a:solidFill>
              <a:srgbClr val="CC99FF">
                <a:alpha val="32941"/>
              </a:srgbClr>
            </a:solidFill>
            <a:ln w="952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10" name="Text Box 39"/>
            <p:cNvSpPr txBox="1">
              <a:spLocks noChangeArrowheads="1"/>
            </p:cNvSpPr>
            <p:nvPr/>
          </p:nvSpPr>
          <p:spPr bwMode="auto">
            <a:xfrm>
              <a:off x="6284914" y="2772029"/>
              <a:ext cx="2032000" cy="175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solidFill>
                    <a:srgbClr val="000099"/>
                  </a:solidFill>
                  <a:latin typeface="+mn-lt"/>
                  <a:ea typeface="+mn-ea"/>
                </a:rPr>
                <a:t>          DCE</a:t>
              </a:r>
            </a:p>
            <a:p>
              <a:pPr fontAlgn="auto">
                <a:spcBef>
                  <a:spcPts val="0"/>
                </a:spcBef>
                <a:spcAft>
                  <a:spcPts val="0"/>
                </a:spcAft>
                <a:defRPr/>
              </a:pPr>
              <a:r>
                <a:rPr lang="zh-CN" altLang="en-US" sz="1800">
                  <a:solidFill>
                    <a:srgbClr val="000099"/>
                  </a:solidFill>
                  <a:latin typeface="+mn-lt"/>
                  <a:ea typeface="+mn-ea"/>
                </a:rPr>
                <a:t>（数据通信设备）</a:t>
              </a:r>
            </a:p>
            <a:p>
              <a:pPr fontAlgn="auto">
                <a:spcBef>
                  <a:spcPts val="0"/>
                </a:spcBef>
                <a:spcAft>
                  <a:spcPts val="0"/>
                </a:spcAft>
                <a:defRPr/>
              </a:pPr>
              <a:endParaRPr lang="zh-CN" altLang="en-US" sz="1800">
                <a:solidFill>
                  <a:srgbClr val="000099"/>
                </a:solidFill>
                <a:latin typeface="+mn-lt"/>
                <a:ea typeface="+mn-ea"/>
              </a:endParaRPr>
            </a:p>
            <a:p>
              <a:pPr fontAlgn="auto">
                <a:spcBef>
                  <a:spcPts val="0"/>
                </a:spcBef>
                <a:spcAft>
                  <a:spcPts val="0"/>
                </a:spcAft>
                <a:defRPr/>
              </a:pPr>
              <a:r>
                <a:rPr lang="zh-CN" altLang="en-US" sz="1800">
                  <a:solidFill>
                    <a:srgbClr val="000099"/>
                  </a:solidFill>
                  <a:latin typeface="+mn-lt"/>
                  <a:ea typeface="+mn-ea"/>
                </a:rPr>
                <a:t>    调制解调器</a:t>
              </a:r>
            </a:p>
            <a:p>
              <a:pPr fontAlgn="auto">
                <a:spcBef>
                  <a:spcPts val="0"/>
                </a:spcBef>
                <a:spcAft>
                  <a:spcPts val="0"/>
                </a:spcAft>
                <a:defRPr/>
              </a:pPr>
              <a:r>
                <a:rPr lang="zh-CN" altLang="en-US" sz="1800">
                  <a:solidFill>
                    <a:srgbClr val="000099"/>
                  </a:solidFill>
                  <a:latin typeface="+mn-lt"/>
                  <a:ea typeface="+mn-ea"/>
                </a:rPr>
                <a:t>        或其他</a:t>
              </a:r>
            </a:p>
            <a:p>
              <a:pPr fontAlgn="auto">
                <a:spcBef>
                  <a:spcPts val="0"/>
                </a:spcBef>
                <a:spcAft>
                  <a:spcPts val="0"/>
                </a:spcAft>
                <a:defRPr/>
              </a:pPr>
              <a:r>
                <a:rPr lang="zh-CN" altLang="en-US" sz="1800">
                  <a:solidFill>
                    <a:srgbClr val="000099"/>
                  </a:solidFill>
                  <a:latin typeface="+mn-lt"/>
                  <a:ea typeface="+mn-ea"/>
                </a:rPr>
                <a:t>      通信设备     </a:t>
              </a:r>
            </a:p>
          </p:txBody>
        </p:sp>
        <p:grpSp>
          <p:nvGrpSpPr>
            <p:cNvPr id="24584" name="组合 46"/>
            <p:cNvGrpSpPr>
              <a:grpSpLocks/>
            </p:cNvGrpSpPr>
            <p:nvPr/>
          </p:nvGrpSpPr>
          <p:grpSpPr bwMode="auto">
            <a:xfrm>
              <a:off x="2995613" y="2111586"/>
              <a:ext cx="3520603" cy="381310"/>
              <a:chOff x="2995613" y="2204864"/>
              <a:chExt cx="3520603" cy="381310"/>
            </a:xfrm>
          </p:grpSpPr>
          <p:sp>
            <p:nvSpPr>
              <p:cNvPr id="24625" name="Line 36"/>
              <p:cNvSpPr>
                <a:spLocks noChangeShapeType="1"/>
              </p:cNvSpPr>
              <p:nvPr/>
            </p:nvSpPr>
            <p:spPr bwMode="auto">
              <a:xfrm>
                <a:off x="2995613" y="2586174"/>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26" name="组合 36"/>
              <p:cNvGrpSpPr>
                <a:grpSpLocks/>
              </p:cNvGrpSpPr>
              <p:nvPr/>
            </p:nvGrpSpPr>
            <p:grpSpPr bwMode="auto">
              <a:xfrm>
                <a:off x="3128962" y="2204864"/>
                <a:ext cx="3387254" cy="366160"/>
                <a:chOff x="3128962" y="2204864"/>
                <a:chExt cx="3387254" cy="366160"/>
              </a:xfrm>
            </p:grpSpPr>
            <p:sp>
              <p:nvSpPr>
                <p:cNvPr id="11" name="Text Box 40"/>
                <p:cNvSpPr txBox="1">
                  <a:spLocks noChangeArrowheads="1"/>
                </p:cNvSpPr>
                <p:nvPr/>
              </p:nvSpPr>
              <p:spPr bwMode="auto">
                <a:xfrm>
                  <a:off x="3128964" y="2204864"/>
                  <a:ext cx="2700337" cy="35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latin typeface="+mn-lt"/>
                      <a:ea typeface="+mn-ea"/>
                    </a:rPr>
                    <a:t>DTE </a:t>
                  </a:r>
                  <a:r>
                    <a:rPr lang="zh-CN" altLang="en-US" sz="1800">
                      <a:latin typeface="+mn-lt"/>
                      <a:ea typeface="+mn-ea"/>
                    </a:rPr>
                    <a:t>准备</a:t>
                  </a:r>
                  <a:r>
                    <a:rPr lang="zh-CN" altLang="en-US" sz="1800" smtClean="0">
                      <a:latin typeface="+mn-lt"/>
                      <a:ea typeface="+mn-ea"/>
                    </a:rPr>
                    <a:t>就绪</a:t>
                  </a:r>
                  <a:endParaRPr lang="en-US" altLang="zh-CN" sz="1800">
                    <a:solidFill>
                      <a:srgbClr val="A50021"/>
                    </a:solidFill>
                    <a:latin typeface="+mn-lt"/>
                    <a:ea typeface="+mn-ea"/>
                  </a:endParaRPr>
                </a:p>
              </p:txBody>
            </p:sp>
            <p:sp>
              <p:nvSpPr>
                <p:cNvPr id="28" name="Text Box 40"/>
                <p:cNvSpPr txBox="1">
                  <a:spLocks noChangeArrowheads="1"/>
                </p:cNvSpPr>
                <p:nvPr/>
              </p:nvSpPr>
              <p:spPr bwMode="auto">
                <a:xfrm>
                  <a:off x="5616576" y="2204864"/>
                  <a:ext cx="900113" cy="35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DTR</a:t>
                  </a:r>
                  <a:endParaRPr lang="en-US" altLang="zh-CN" sz="1800">
                    <a:solidFill>
                      <a:srgbClr val="A50021"/>
                    </a:solidFill>
                    <a:latin typeface="+mn-lt"/>
                    <a:ea typeface="+mn-ea"/>
                  </a:endParaRPr>
                </a:p>
              </p:txBody>
            </p:sp>
          </p:grpSp>
        </p:grpSp>
        <p:grpSp>
          <p:nvGrpSpPr>
            <p:cNvPr id="24585" name="组合 47"/>
            <p:cNvGrpSpPr>
              <a:grpSpLocks/>
            </p:cNvGrpSpPr>
            <p:nvPr/>
          </p:nvGrpSpPr>
          <p:grpSpPr bwMode="auto">
            <a:xfrm>
              <a:off x="2974976" y="2546948"/>
              <a:ext cx="3541240" cy="372473"/>
              <a:chOff x="2974976" y="2564666"/>
              <a:chExt cx="3541240" cy="372473"/>
            </a:xfrm>
          </p:grpSpPr>
          <p:sp>
            <p:nvSpPr>
              <p:cNvPr id="24621" name="Line 41"/>
              <p:cNvSpPr>
                <a:spLocks noChangeShapeType="1"/>
              </p:cNvSpPr>
              <p:nvPr/>
            </p:nvSpPr>
            <p:spPr bwMode="auto">
              <a:xfrm>
                <a:off x="2974976" y="2937139"/>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22" name="组合 37"/>
              <p:cNvGrpSpPr>
                <a:grpSpLocks/>
              </p:cNvGrpSpPr>
              <p:nvPr/>
            </p:nvGrpSpPr>
            <p:grpSpPr bwMode="auto">
              <a:xfrm>
                <a:off x="3128962" y="2564666"/>
                <a:ext cx="3387254" cy="366160"/>
                <a:chOff x="3128962" y="2564666"/>
                <a:chExt cx="3387254" cy="366160"/>
              </a:xfrm>
            </p:grpSpPr>
            <p:sp>
              <p:nvSpPr>
                <p:cNvPr id="14" name="Text Box 43"/>
                <p:cNvSpPr txBox="1">
                  <a:spLocks noChangeArrowheads="1"/>
                </p:cNvSpPr>
                <p:nvPr/>
              </p:nvSpPr>
              <p:spPr bwMode="auto">
                <a:xfrm>
                  <a:off x="3128964" y="2564307"/>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a:latin typeface="+mn-lt"/>
                      <a:ea typeface="+mn-ea"/>
                    </a:rPr>
                    <a:t>DCE </a:t>
                  </a:r>
                  <a:r>
                    <a:rPr lang="zh-CN" altLang="en-US" sz="1800">
                      <a:latin typeface="+mn-lt"/>
                      <a:ea typeface="+mn-ea"/>
                    </a:rPr>
                    <a:t>准备</a:t>
                  </a:r>
                  <a:r>
                    <a:rPr lang="zh-CN" altLang="en-US" sz="1800" smtClean="0">
                      <a:latin typeface="+mn-lt"/>
                      <a:ea typeface="+mn-ea"/>
                    </a:rPr>
                    <a:t>就绪</a:t>
                  </a:r>
                  <a:endParaRPr lang="en-US" altLang="zh-CN" sz="1800">
                    <a:solidFill>
                      <a:srgbClr val="A50021"/>
                    </a:solidFill>
                    <a:latin typeface="+mn-lt"/>
                    <a:ea typeface="+mn-ea"/>
                  </a:endParaRPr>
                </a:p>
              </p:txBody>
            </p:sp>
            <p:sp>
              <p:nvSpPr>
                <p:cNvPr id="29" name="Text Box 43"/>
                <p:cNvSpPr txBox="1">
                  <a:spLocks noChangeArrowheads="1"/>
                </p:cNvSpPr>
                <p:nvPr/>
              </p:nvSpPr>
              <p:spPr bwMode="auto">
                <a:xfrm>
                  <a:off x="5616576" y="2564307"/>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DSR</a:t>
                  </a:r>
                  <a:endParaRPr lang="en-US" altLang="zh-CN" sz="1800">
                    <a:solidFill>
                      <a:srgbClr val="A50021"/>
                    </a:solidFill>
                    <a:latin typeface="+mn-lt"/>
                    <a:ea typeface="+mn-ea"/>
                  </a:endParaRPr>
                </a:p>
              </p:txBody>
            </p:sp>
          </p:grpSp>
        </p:grpSp>
        <p:grpSp>
          <p:nvGrpSpPr>
            <p:cNvPr id="24586" name="组合 49"/>
            <p:cNvGrpSpPr>
              <a:grpSpLocks/>
            </p:cNvGrpSpPr>
            <p:nvPr/>
          </p:nvGrpSpPr>
          <p:grpSpPr bwMode="auto">
            <a:xfrm>
              <a:off x="2979738" y="3406264"/>
              <a:ext cx="3536478" cy="366160"/>
              <a:chOff x="2979738" y="3320881"/>
              <a:chExt cx="3536478" cy="366160"/>
            </a:xfrm>
          </p:grpSpPr>
          <p:sp>
            <p:nvSpPr>
              <p:cNvPr id="24617" name="Line 46"/>
              <p:cNvSpPr>
                <a:spLocks noChangeShapeType="1"/>
              </p:cNvSpPr>
              <p:nvPr/>
            </p:nvSpPr>
            <p:spPr bwMode="auto">
              <a:xfrm>
                <a:off x="2979738" y="3684517"/>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18" name="组合 39"/>
              <p:cNvGrpSpPr>
                <a:grpSpLocks/>
              </p:cNvGrpSpPr>
              <p:nvPr/>
            </p:nvGrpSpPr>
            <p:grpSpPr bwMode="auto">
              <a:xfrm>
                <a:off x="3128962" y="3320881"/>
                <a:ext cx="3387254" cy="366160"/>
                <a:chOff x="3128962" y="3320881"/>
                <a:chExt cx="3387254" cy="366160"/>
              </a:xfrm>
            </p:grpSpPr>
            <p:sp>
              <p:nvSpPr>
                <p:cNvPr id="16" name="Text Box 45"/>
                <p:cNvSpPr txBox="1">
                  <a:spLocks noChangeArrowheads="1"/>
                </p:cNvSpPr>
                <p:nvPr/>
              </p:nvSpPr>
              <p:spPr bwMode="auto">
                <a:xfrm>
                  <a:off x="3128964" y="3320100"/>
                  <a:ext cx="2700337"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请求发送</a:t>
                  </a:r>
                  <a:endParaRPr lang="en-US" altLang="zh-CN" sz="1800">
                    <a:solidFill>
                      <a:srgbClr val="A50021"/>
                    </a:solidFill>
                    <a:latin typeface="+mn-lt"/>
                    <a:ea typeface="+mn-ea"/>
                  </a:endParaRPr>
                </a:p>
              </p:txBody>
            </p:sp>
            <p:sp>
              <p:nvSpPr>
                <p:cNvPr id="30" name="Text Box 45"/>
                <p:cNvSpPr txBox="1">
                  <a:spLocks noChangeArrowheads="1"/>
                </p:cNvSpPr>
                <p:nvPr/>
              </p:nvSpPr>
              <p:spPr bwMode="auto">
                <a:xfrm>
                  <a:off x="5616576" y="3320100"/>
                  <a:ext cx="900113"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RTS</a:t>
                  </a:r>
                  <a:endParaRPr lang="en-US" altLang="zh-CN" sz="1800">
                    <a:solidFill>
                      <a:srgbClr val="A50021"/>
                    </a:solidFill>
                    <a:latin typeface="+mn-lt"/>
                    <a:ea typeface="+mn-ea"/>
                  </a:endParaRPr>
                </a:p>
              </p:txBody>
            </p:sp>
          </p:grpSp>
        </p:grpSp>
        <p:grpSp>
          <p:nvGrpSpPr>
            <p:cNvPr id="24587" name="组合 50"/>
            <p:cNvGrpSpPr>
              <a:grpSpLocks/>
            </p:cNvGrpSpPr>
            <p:nvPr/>
          </p:nvGrpSpPr>
          <p:grpSpPr bwMode="auto">
            <a:xfrm>
              <a:off x="2974976" y="3826476"/>
              <a:ext cx="3541240" cy="366160"/>
              <a:chOff x="2974976" y="3709720"/>
              <a:chExt cx="3541240" cy="366160"/>
            </a:xfrm>
          </p:grpSpPr>
          <p:sp>
            <p:nvSpPr>
              <p:cNvPr id="24613" name="Line 47"/>
              <p:cNvSpPr>
                <a:spLocks noChangeShapeType="1"/>
              </p:cNvSpPr>
              <p:nvPr/>
            </p:nvSpPr>
            <p:spPr bwMode="auto">
              <a:xfrm>
                <a:off x="2974976" y="4065780"/>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14" name="组合 40"/>
              <p:cNvGrpSpPr>
                <a:grpSpLocks/>
              </p:cNvGrpSpPr>
              <p:nvPr/>
            </p:nvGrpSpPr>
            <p:grpSpPr bwMode="auto">
              <a:xfrm>
                <a:off x="3128962" y="3709720"/>
                <a:ext cx="3387254" cy="366160"/>
                <a:chOff x="3128962" y="3709720"/>
                <a:chExt cx="3387254" cy="366160"/>
              </a:xfrm>
            </p:grpSpPr>
            <p:sp>
              <p:nvSpPr>
                <p:cNvPr id="19" name="Text Box 48"/>
                <p:cNvSpPr txBox="1">
                  <a:spLocks noChangeArrowheads="1"/>
                </p:cNvSpPr>
                <p:nvPr/>
              </p:nvSpPr>
              <p:spPr bwMode="auto">
                <a:xfrm>
                  <a:off x="3128964" y="3709442"/>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接收数据</a:t>
                  </a:r>
                  <a:endParaRPr lang="en-US" altLang="zh-CN" sz="1800" baseline="-25000">
                    <a:solidFill>
                      <a:srgbClr val="A50021"/>
                    </a:solidFill>
                    <a:latin typeface="+mn-lt"/>
                    <a:ea typeface="+mn-ea"/>
                  </a:endParaRPr>
                </a:p>
              </p:txBody>
            </p:sp>
            <p:sp>
              <p:nvSpPr>
                <p:cNvPr id="31" name="Text Box 48"/>
                <p:cNvSpPr txBox="1">
                  <a:spLocks noChangeArrowheads="1"/>
                </p:cNvSpPr>
                <p:nvPr/>
              </p:nvSpPr>
              <p:spPr bwMode="auto">
                <a:xfrm>
                  <a:off x="5616576" y="3709442"/>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RxD</a:t>
                  </a:r>
                  <a:endParaRPr lang="en-US" altLang="zh-CN" sz="1800" baseline="-25000">
                    <a:solidFill>
                      <a:srgbClr val="A50021"/>
                    </a:solidFill>
                    <a:latin typeface="+mn-lt"/>
                    <a:ea typeface="+mn-ea"/>
                  </a:endParaRPr>
                </a:p>
              </p:txBody>
            </p:sp>
          </p:grpSp>
        </p:grpSp>
        <p:grpSp>
          <p:nvGrpSpPr>
            <p:cNvPr id="24588" name="组合 51"/>
            <p:cNvGrpSpPr>
              <a:grpSpLocks/>
            </p:cNvGrpSpPr>
            <p:nvPr/>
          </p:nvGrpSpPr>
          <p:grpSpPr bwMode="auto">
            <a:xfrm>
              <a:off x="2968626" y="4246688"/>
              <a:ext cx="3547590" cy="366160"/>
              <a:chOff x="2968626" y="4135170"/>
              <a:chExt cx="3547590" cy="366160"/>
            </a:xfrm>
          </p:grpSpPr>
          <p:sp>
            <p:nvSpPr>
              <p:cNvPr id="24609" name="Line 49"/>
              <p:cNvSpPr>
                <a:spLocks noChangeShapeType="1"/>
              </p:cNvSpPr>
              <p:nvPr/>
            </p:nvSpPr>
            <p:spPr bwMode="auto">
              <a:xfrm>
                <a:off x="2968626" y="4491230"/>
                <a:ext cx="3409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10" name="组合 41"/>
              <p:cNvGrpSpPr>
                <a:grpSpLocks/>
              </p:cNvGrpSpPr>
              <p:nvPr/>
            </p:nvGrpSpPr>
            <p:grpSpPr bwMode="auto">
              <a:xfrm>
                <a:off x="3128962" y="4135170"/>
                <a:ext cx="3387254" cy="366160"/>
                <a:chOff x="3128962" y="4135170"/>
                <a:chExt cx="3387254" cy="366160"/>
              </a:xfrm>
            </p:grpSpPr>
            <p:sp>
              <p:nvSpPr>
                <p:cNvPr id="21" name="Text Box 50"/>
                <p:cNvSpPr txBox="1">
                  <a:spLocks noChangeArrowheads="1"/>
                </p:cNvSpPr>
                <p:nvPr/>
              </p:nvSpPr>
              <p:spPr bwMode="auto">
                <a:xfrm>
                  <a:off x="3128964" y="4135394"/>
                  <a:ext cx="2700337"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发送数据</a:t>
                  </a:r>
                  <a:endParaRPr lang="en-US" altLang="zh-CN" sz="1800">
                    <a:solidFill>
                      <a:srgbClr val="A50021"/>
                    </a:solidFill>
                    <a:latin typeface="+mn-lt"/>
                    <a:ea typeface="+mn-ea"/>
                  </a:endParaRPr>
                </a:p>
              </p:txBody>
            </p:sp>
            <p:sp>
              <p:nvSpPr>
                <p:cNvPr id="32" name="Text Box 50"/>
                <p:cNvSpPr txBox="1">
                  <a:spLocks noChangeArrowheads="1"/>
                </p:cNvSpPr>
                <p:nvPr/>
              </p:nvSpPr>
              <p:spPr bwMode="auto">
                <a:xfrm>
                  <a:off x="5616576" y="4135394"/>
                  <a:ext cx="900113"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TxD</a:t>
                  </a:r>
                  <a:endParaRPr lang="en-US" altLang="zh-CN" sz="1800">
                    <a:solidFill>
                      <a:srgbClr val="A50021"/>
                    </a:solidFill>
                    <a:latin typeface="+mn-lt"/>
                    <a:ea typeface="+mn-ea"/>
                  </a:endParaRPr>
                </a:p>
              </p:txBody>
            </p:sp>
          </p:grpSp>
        </p:grpSp>
        <p:grpSp>
          <p:nvGrpSpPr>
            <p:cNvPr id="24589" name="组合 52"/>
            <p:cNvGrpSpPr>
              <a:grpSpLocks/>
            </p:cNvGrpSpPr>
            <p:nvPr/>
          </p:nvGrpSpPr>
          <p:grpSpPr bwMode="auto">
            <a:xfrm>
              <a:off x="2979738" y="4666900"/>
              <a:ext cx="3536478" cy="366160"/>
              <a:chOff x="2979738" y="4546733"/>
              <a:chExt cx="3536478" cy="366160"/>
            </a:xfrm>
          </p:grpSpPr>
          <p:sp>
            <p:nvSpPr>
              <p:cNvPr id="24605" name="Line 51"/>
              <p:cNvSpPr>
                <a:spLocks noChangeShapeType="1"/>
              </p:cNvSpPr>
              <p:nvPr/>
            </p:nvSpPr>
            <p:spPr bwMode="auto">
              <a:xfrm>
                <a:off x="2979738" y="4902793"/>
                <a:ext cx="34099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6" name="组合 42"/>
              <p:cNvGrpSpPr>
                <a:grpSpLocks/>
              </p:cNvGrpSpPr>
              <p:nvPr/>
            </p:nvGrpSpPr>
            <p:grpSpPr bwMode="auto">
              <a:xfrm>
                <a:off x="3128962" y="4546733"/>
                <a:ext cx="3387254" cy="366160"/>
                <a:chOff x="3128962" y="4546733"/>
                <a:chExt cx="3387254" cy="366160"/>
              </a:xfrm>
            </p:grpSpPr>
            <p:sp>
              <p:nvSpPr>
                <p:cNvPr id="23" name="Text Box 52"/>
                <p:cNvSpPr txBox="1">
                  <a:spLocks noChangeArrowheads="1"/>
                </p:cNvSpPr>
                <p:nvPr/>
              </p:nvSpPr>
              <p:spPr bwMode="auto">
                <a:xfrm>
                  <a:off x="3128964" y="4547461"/>
                  <a:ext cx="2700337"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载波检测</a:t>
                  </a:r>
                  <a:endParaRPr lang="en-US" altLang="zh-CN" sz="1800" baseline="-25000">
                    <a:solidFill>
                      <a:srgbClr val="A50021"/>
                    </a:solidFill>
                    <a:latin typeface="+mn-lt"/>
                    <a:ea typeface="+mn-ea"/>
                  </a:endParaRPr>
                </a:p>
              </p:txBody>
            </p:sp>
            <p:sp>
              <p:nvSpPr>
                <p:cNvPr id="33" name="Text Box 52"/>
                <p:cNvSpPr txBox="1">
                  <a:spLocks noChangeArrowheads="1"/>
                </p:cNvSpPr>
                <p:nvPr/>
              </p:nvSpPr>
              <p:spPr bwMode="auto">
                <a:xfrm>
                  <a:off x="5616576" y="4547461"/>
                  <a:ext cx="900113"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DCD</a:t>
                  </a:r>
                  <a:endParaRPr lang="en-US" altLang="zh-CN" sz="1800" baseline="-25000">
                    <a:solidFill>
                      <a:srgbClr val="A50021"/>
                    </a:solidFill>
                    <a:latin typeface="+mn-lt"/>
                    <a:ea typeface="+mn-ea"/>
                  </a:endParaRPr>
                </a:p>
              </p:txBody>
            </p:sp>
          </p:grpSp>
        </p:grpSp>
        <p:grpSp>
          <p:nvGrpSpPr>
            <p:cNvPr id="24590" name="组合 53"/>
            <p:cNvGrpSpPr>
              <a:grpSpLocks/>
            </p:cNvGrpSpPr>
            <p:nvPr/>
          </p:nvGrpSpPr>
          <p:grpSpPr bwMode="auto">
            <a:xfrm>
              <a:off x="2974976" y="5087112"/>
              <a:ext cx="3541240" cy="366160"/>
              <a:chOff x="2974976" y="4911585"/>
              <a:chExt cx="3541240" cy="366160"/>
            </a:xfrm>
          </p:grpSpPr>
          <p:sp>
            <p:nvSpPr>
              <p:cNvPr id="24601" name="Line 53"/>
              <p:cNvSpPr>
                <a:spLocks noChangeShapeType="1"/>
              </p:cNvSpPr>
              <p:nvPr/>
            </p:nvSpPr>
            <p:spPr bwMode="auto">
              <a:xfrm>
                <a:off x="2974976" y="5268908"/>
                <a:ext cx="3408363"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602" name="组合 43"/>
              <p:cNvGrpSpPr>
                <a:grpSpLocks/>
              </p:cNvGrpSpPr>
              <p:nvPr/>
            </p:nvGrpSpPr>
            <p:grpSpPr bwMode="auto">
              <a:xfrm>
                <a:off x="3128962" y="4911585"/>
                <a:ext cx="3387254" cy="366160"/>
                <a:chOff x="3128962" y="4911585"/>
                <a:chExt cx="3387254" cy="366160"/>
              </a:xfrm>
            </p:grpSpPr>
            <p:sp>
              <p:nvSpPr>
                <p:cNvPr id="25" name="Text Box 54"/>
                <p:cNvSpPr txBox="1">
                  <a:spLocks noChangeArrowheads="1"/>
                </p:cNvSpPr>
                <p:nvPr/>
              </p:nvSpPr>
              <p:spPr bwMode="auto">
                <a:xfrm>
                  <a:off x="3128964" y="4911228"/>
                  <a:ext cx="2700337"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振铃检测</a:t>
                  </a:r>
                  <a:endParaRPr lang="en-US" altLang="zh-CN" sz="1800" baseline="-25000">
                    <a:solidFill>
                      <a:srgbClr val="A50021"/>
                    </a:solidFill>
                    <a:latin typeface="+mn-lt"/>
                    <a:ea typeface="+mn-ea"/>
                  </a:endParaRPr>
                </a:p>
              </p:txBody>
            </p:sp>
            <p:sp>
              <p:nvSpPr>
                <p:cNvPr id="34" name="Text Box 54"/>
                <p:cNvSpPr txBox="1">
                  <a:spLocks noChangeArrowheads="1"/>
                </p:cNvSpPr>
                <p:nvPr/>
              </p:nvSpPr>
              <p:spPr bwMode="auto">
                <a:xfrm>
                  <a:off x="5616576" y="4911228"/>
                  <a:ext cx="900113" cy="3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RI</a:t>
                  </a:r>
                  <a:endParaRPr lang="en-US" altLang="zh-CN" sz="1800" baseline="-25000">
                    <a:solidFill>
                      <a:srgbClr val="A50021"/>
                    </a:solidFill>
                    <a:latin typeface="+mn-lt"/>
                    <a:ea typeface="+mn-ea"/>
                  </a:endParaRPr>
                </a:p>
              </p:txBody>
            </p:sp>
          </p:grpSp>
        </p:grpSp>
        <p:grpSp>
          <p:nvGrpSpPr>
            <p:cNvPr id="24591" name="组合 54"/>
            <p:cNvGrpSpPr>
              <a:grpSpLocks/>
            </p:cNvGrpSpPr>
            <p:nvPr/>
          </p:nvGrpSpPr>
          <p:grpSpPr bwMode="auto">
            <a:xfrm>
              <a:off x="2968626" y="5507324"/>
              <a:ext cx="3547590" cy="369948"/>
              <a:chOff x="2968626" y="5278961"/>
              <a:chExt cx="3547590" cy="369948"/>
            </a:xfrm>
          </p:grpSpPr>
          <p:sp>
            <p:nvSpPr>
              <p:cNvPr id="24597" name="Line 55"/>
              <p:cNvSpPr>
                <a:spLocks noChangeShapeType="1"/>
              </p:cNvSpPr>
              <p:nvPr/>
            </p:nvSpPr>
            <p:spPr bwMode="auto">
              <a:xfrm>
                <a:off x="2968626" y="5648909"/>
                <a:ext cx="340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8" name="组合 44"/>
              <p:cNvGrpSpPr>
                <a:grpSpLocks/>
              </p:cNvGrpSpPr>
              <p:nvPr/>
            </p:nvGrpSpPr>
            <p:grpSpPr bwMode="auto">
              <a:xfrm>
                <a:off x="3128962" y="5278961"/>
                <a:ext cx="3387254" cy="369948"/>
                <a:chOff x="3128962" y="5278961"/>
                <a:chExt cx="3387254" cy="369948"/>
              </a:xfrm>
            </p:grpSpPr>
            <p:sp>
              <p:nvSpPr>
                <p:cNvPr id="27" name="Text Box 56"/>
                <p:cNvSpPr txBox="1">
                  <a:spLocks noChangeArrowheads="1"/>
                </p:cNvSpPr>
                <p:nvPr/>
              </p:nvSpPr>
              <p:spPr bwMode="auto">
                <a:xfrm>
                  <a:off x="3128964" y="5279107"/>
                  <a:ext cx="2700337" cy="3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信号地</a:t>
                  </a:r>
                  <a:endParaRPr lang="en-US" altLang="zh-CN" sz="1800" baseline="-25000">
                    <a:solidFill>
                      <a:srgbClr val="A50021"/>
                    </a:solidFill>
                    <a:latin typeface="+mn-lt"/>
                    <a:ea typeface="+mn-ea"/>
                  </a:endParaRPr>
                </a:p>
              </p:txBody>
            </p:sp>
            <p:sp>
              <p:nvSpPr>
                <p:cNvPr id="35" name="Text Box 56"/>
                <p:cNvSpPr txBox="1">
                  <a:spLocks noChangeArrowheads="1"/>
                </p:cNvSpPr>
                <p:nvPr/>
              </p:nvSpPr>
              <p:spPr bwMode="auto">
                <a:xfrm>
                  <a:off x="5616576" y="5279107"/>
                  <a:ext cx="900113" cy="3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SGND</a:t>
                  </a:r>
                  <a:endParaRPr lang="en-US" altLang="zh-CN" sz="1800" baseline="-25000">
                    <a:solidFill>
                      <a:srgbClr val="A50021"/>
                    </a:solidFill>
                    <a:latin typeface="+mn-lt"/>
                    <a:ea typeface="+mn-ea"/>
                  </a:endParaRPr>
                </a:p>
              </p:txBody>
            </p:sp>
          </p:grpSp>
        </p:grpSp>
        <p:grpSp>
          <p:nvGrpSpPr>
            <p:cNvPr id="24592" name="组合 48"/>
            <p:cNvGrpSpPr>
              <a:grpSpLocks/>
            </p:cNvGrpSpPr>
            <p:nvPr/>
          </p:nvGrpSpPr>
          <p:grpSpPr bwMode="auto">
            <a:xfrm>
              <a:off x="2984501" y="2973473"/>
              <a:ext cx="3537139" cy="378739"/>
              <a:chOff x="2984501" y="2924514"/>
              <a:chExt cx="3537139" cy="378739"/>
            </a:xfrm>
          </p:grpSpPr>
          <p:sp>
            <p:nvSpPr>
              <p:cNvPr id="24593" name="Line 42"/>
              <p:cNvSpPr>
                <a:spLocks noChangeShapeType="1"/>
              </p:cNvSpPr>
              <p:nvPr/>
            </p:nvSpPr>
            <p:spPr bwMode="auto">
              <a:xfrm>
                <a:off x="2984501" y="3303253"/>
                <a:ext cx="34099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4" name="组合 38"/>
              <p:cNvGrpSpPr>
                <a:grpSpLocks/>
              </p:cNvGrpSpPr>
              <p:nvPr/>
            </p:nvGrpSpPr>
            <p:grpSpPr bwMode="auto">
              <a:xfrm>
                <a:off x="3035301" y="2924514"/>
                <a:ext cx="3486339" cy="367377"/>
                <a:chOff x="3035301" y="2924514"/>
                <a:chExt cx="3486339" cy="367377"/>
              </a:xfrm>
            </p:grpSpPr>
            <p:sp>
              <p:nvSpPr>
                <p:cNvPr id="15" name="Text Box 44"/>
                <p:cNvSpPr txBox="1">
                  <a:spLocks noChangeArrowheads="1"/>
                </p:cNvSpPr>
                <p:nvPr/>
              </p:nvSpPr>
              <p:spPr bwMode="auto">
                <a:xfrm>
                  <a:off x="3035301" y="2924695"/>
                  <a:ext cx="2700338" cy="3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1800" smtClean="0">
                      <a:latin typeface="+mn-lt"/>
                      <a:ea typeface="+mn-ea"/>
                    </a:rPr>
                    <a:t>清除</a:t>
                  </a:r>
                  <a:r>
                    <a:rPr lang="zh-CN" altLang="en-US" sz="1800">
                      <a:latin typeface="+mn-lt"/>
                      <a:ea typeface="+mn-ea"/>
                    </a:rPr>
                    <a:t>已</a:t>
                  </a:r>
                  <a:r>
                    <a:rPr lang="zh-CN" altLang="en-US" sz="1800" smtClean="0">
                      <a:latin typeface="+mn-lt"/>
                      <a:ea typeface="+mn-ea"/>
                    </a:rPr>
                    <a:t>传送（允许发送</a:t>
                  </a:r>
                  <a:r>
                    <a:rPr lang="zh-CN" altLang="en-US" sz="1800">
                      <a:latin typeface="+mn-lt"/>
                      <a:ea typeface="+mn-ea"/>
                    </a:rPr>
                    <a:t>）</a:t>
                  </a:r>
                  <a:endParaRPr lang="en-US" altLang="zh-CN" sz="1800">
                    <a:solidFill>
                      <a:srgbClr val="A50021"/>
                    </a:solidFill>
                    <a:latin typeface="+mn-lt"/>
                    <a:ea typeface="+mn-ea"/>
                  </a:endParaRPr>
                </a:p>
              </p:txBody>
            </p:sp>
            <p:sp>
              <p:nvSpPr>
                <p:cNvPr id="36" name="Text Box 43"/>
                <p:cNvSpPr txBox="1">
                  <a:spLocks noChangeArrowheads="1"/>
                </p:cNvSpPr>
                <p:nvPr/>
              </p:nvSpPr>
              <p:spPr bwMode="auto">
                <a:xfrm>
                  <a:off x="5621339" y="2926283"/>
                  <a:ext cx="900112" cy="36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en-US" altLang="zh-CN" sz="1800" smtClean="0">
                      <a:solidFill>
                        <a:srgbClr val="A50021"/>
                      </a:solidFill>
                      <a:latin typeface="+mn-lt"/>
                      <a:ea typeface="+mn-ea"/>
                    </a:rPr>
                    <a:t>CTS</a:t>
                  </a:r>
                  <a:endParaRPr lang="en-US" altLang="zh-CN" sz="1800">
                    <a:solidFill>
                      <a:srgbClr val="A50021"/>
                    </a:solidFill>
                    <a:latin typeface="+mn-lt"/>
                    <a:ea typeface="+mn-ea"/>
                  </a:endParaRPr>
                </a:p>
              </p:txBody>
            </p:sp>
          </p:grpSp>
        </p:grpSp>
      </p:grpSp>
    </p:spTree>
    <p:extLst>
      <p:ext uri="{BB962C8B-B14F-4D97-AF65-F5344CB8AC3E}">
        <p14:creationId xmlns:p14="http://schemas.microsoft.com/office/powerpoint/2010/main" val="14848048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eaLnBrk="1" hangingPunct="1">
              <a:defRPr/>
            </a:pPr>
            <a:r>
              <a:rPr lang="zh-CN" altLang="en-US" dirty="0" smtClean="0"/>
              <a:t>信号电平</a:t>
            </a:r>
            <a:r>
              <a:rPr lang="zh-CN" altLang="en-US" dirty="0"/>
              <a:t>标准（电气特性）</a:t>
            </a:r>
            <a:endParaRPr lang="en-US" altLang="zh-CN" dirty="0"/>
          </a:p>
          <a:p>
            <a:pPr marL="548640" lvl="1" indent="-274320" eaLnBrk="1" fontAlgn="auto" hangingPunct="1">
              <a:spcAft>
                <a:spcPts val="0"/>
              </a:spcAft>
              <a:buFont typeface="Wingdings 3"/>
              <a:buChar char=""/>
              <a:defRPr/>
            </a:pPr>
            <a:r>
              <a:rPr lang="en-US" altLang="zh-CN" dirty="0" smtClean="0"/>
              <a:t>RS-232C</a:t>
            </a:r>
            <a:r>
              <a:rPr lang="zh-CN" altLang="en-US" dirty="0" smtClean="0"/>
              <a:t>标准规定：</a:t>
            </a:r>
            <a:endParaRPr lang="en-US" altLang="zh-CN" dirty="0" smtClean="0"/>
          </a:p>
          <a:p>
            <a:pPr marL="731520" lvl="1" indent="-457200" eaLnBrk="1" fontAlgn="auto" hangingPunct="1">
              <a:spcAft>
                <a:spcPts val="0"/>
              </a:spcAft>
              <a:buFont typeface="+mj-ea"/>
              <a:buAutoNum type="circleNumDbPlain"/>
              <a:defRPr/>
            </a:pPr>
            <a:r>
              <a:rPr lang="zh-CN" altLang="en-US" dirty="0" smtClean="0"/>
              <a:t>逻辑“</a:t>
            </a:r>
            <a:r>
              <a:rPr lang="en-US" altLang="zh-CN" dirty="0" smtClean="0"/>
              <a:t>1</a:t>
            </a:r>
            <a:r>
              <a:rPr lang="zh-CN" altLang="en-US" dirty="0" smtClean="0"/>
              <a:t>”信号</a:t>
            </a:r>
            <a:r>
              <a:rPr lang="zh-CN" altLang="en-US" dirty="0"/>
              <a:t>，电平在 </a:t>
            </a:r>
            <a:r>
              <a:rPr lang="en-US" altLang="zh-CN" dirty="0">
                <a:solidFill>
                  <a:srgbClr val="C00000"/>
                </a:solidFill>
              </a:rPr>
              <a:t>–3V ~ -</a:t>
            </a:r>
            <a:r>
              <a:rPr lang="en-US" altLang="zh-CN" dirty="0" smtClean="0">
                <a:solidFill>
                  <a:srgbClr val="C00000"/>
                </a:solidFill>
              </a:rPr>
              <a:t>15V</a:t>
            </a:r>
            <a:r>
              <a:rPr lang="zh-CN" altLang="en-US" dirty="0" smtClean="0"/>
              <a:t>之间</a:t>
            </a:r>
            <a:endParaRPr lang="zh-CN" altLang="en-US" dirty="0"/>
          </a:p>
          <a:p>
            <a:pPr marL="731520" lvl="1" indent="-457200" eaLnBrk="1" fontAlgn="auto" hangingPunct="1">
              <a:spcAft>
                <a:spcPts val="0"/>
              </a:spcAft>
              <a:buFont typeface="+mj-ea"/>
              <a:buAutoNum type="circleNumDbPlain"/>
              <a:defRPr/>
            </a:pPr>
            <a:r>
              <a:rPr lang="zh-CN" altLang="en-US" dirty="0" smtClean="0"/>
              <a:t>逻辑“</a:t>
            </a:r>
            <a:r>
              <a:rPr lang="en-US" altLang="zh-CN" dirty="0" smtClean="0"/>
              <a:t>0</a:t>
            </a:r>
            <a:r>
              <a:rPr lang="zh-CN" altLang="en-US" dirty="0" smtClean="0"/>
              <a:t>”信号</a:t>
            </a:r>
            <a:r>
              <a:rPr lang="zh-CN" altLang="en-US" dirty="0"/>
              <a:t>，电平在 </a:t>
            </a:r>
            <a:r>
              <a:rPr lang="en-US" altLang="zh-CN" dirty="0">
                <a:solidFill>
                  <a:srgbClr val="C00000"/>
                </a:solidFill>
              </a:rPr>
              <a:t>+3V ~ +</a:t>
            </a:r>
            <a:r>
              <a:rPr lang="en-US" altLang="zh-CN" dirty="0" smtClean="0">
                <a:solidFill>
                  <a:srgbClr val="C00000"/>
                </a:solidFill>
              </a:rPr>
              <a:t>15V</a:t>
            </a:r>
            <a:r>
              <a:rPr lang="zh-CN" altLang="en-US" dirty="0" smtClean="0"/>
              <a:t>之间</a:t>
            </a:r>
            <a:endParaRPr lang="zh-CN" altLang="en-US" dirty="0"/>
          </a:p>
          <a:p>
            <a:pPr marL="548640" lvl="1" indent="-274320" eaLnBrk="1" fontAlgn="auto" hangingPunct="1">
              <a:spcAft>
                <a:spcPts val="0"/>
              </a:spcAft>
              <a:buFont typeface="Wingdings 3"/>
              <a:buChar char=""/>
              <a:defRPr/>
            </a:pPr>
            <a:r>
              <a:rPr lang="zh-CN" altLang="en-US" dirty="0" smtClean="0"/>
              <a:t>因此</a:t>
            </a:r>
            <a:r>
              <a:rPr lang="zh-CN" altLang="en-US" dirty="0"/>
              <a:t>，使用</a:t>
            </a:r>
            <a:r>
              <a:rPr lang="en-US" altLang="zh-CN" dirty="0"/>
              <a:t>RS-232C</a:t>
            </a:r>
            <a:r>
              <a:rPr lang="zh-CN" altLang="en-US" dirty="0"/>
              <a:t>与微机接口时，需要将</a:t>
            </a:r>
            <a:r>
              <a:rPr lang="en-US" altLang="zh-CN" dirty="0"/>
              <a:t>TTL</a:t>
            </a:r>
            <a:r>
              <a:rPr lang="zh-CN" altLang="en-US" dirty="0"/>
              <a:t>电平（</a:t>
            </a:r>
            <a:r>
              <a:rPr lang="en-US" altLang="zh-CN" dirty="0"/>
              <a:t>0 ~ 5V</a:t>
            </a:r>
            <a:r>
              <a:rPr lang="zh-CN" altLang="en-US" dirty="0"/>
              <a:t>）与</a:t>
            </a:r>
            <a:r>
              <a:rPr lang="en-US" altLang="zh-CN" dirty="0"/>
              <a:t>RS-232C</a:t>
            </a:r>
            <a:r>
              <a:rPr lang="zh-CN" altLang="en-US" dirty="0"/>
              <a:t>电平进行转换</a:t>
            </a:r>
          </a:p>
        </p:txBody>
      </p:sp>
      <p:sp>
        <p:nvSpPr>
          <p:cNvPr id="25603" name="AutoShape 9"/>
          <p:cNvSpPr>
            <a:spLocks noChangeArrowheads="1"/>
          </p:cNvSpPr>
          <p:nvPr/>
        </p:nvSpPr>
        <p:spPr bwMode="auto">
          <a:xfrm>
            <a:off x="5037138" y="4011613"/>
            <a:ext cx="304800" cy="1524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5604" name="AutoShape 10"/>
          <p:cNvSpPr>
            <a:spLocks noChangeArrowheads="1"/>
          </p:cNvSpPr>
          <p:nvPr/>
        </p:nvSpPr>
        <p:spPr bwMode="auto">
          <a:xfrm>
            <a:off x="2674938" y="4011613"/>
            <a:ext cx="304800" cy="1524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sp>
        <p:nvSpPr>
          <p:cNvPr id="25605" name="Rectangle 11"/>
          <p:cNvSpPr>
            <a:spLocks noChangeArrowheads="1"/>
          </p:cNvSpPr>
          <p:nvPr/>
        </p:nvSpPr>
        <p:spPr bwMode="auto">
          <a:xfrm>
            <a:off x="1150938" y="4087813"/>
            <a:ext cx="1219200" cy="1371600"/>
          </a:xfrm>
          <a:prstGeom prst="rect">
            <a:avLst/>
          </a:prstGeom>
          <a:solidFill>
            <a:srgbClr val="CCCCFF"/>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zh-CN" altLang="en-US" sz="2300"/>
              <a:t>串行</a:t>
            </a:r>
          </a:p>
          <a:p>
            <a:pPr algn="ctr" eaLnBrk="1" hangingPunct="1">
              <a:spcBef>
                <a:spcPct val="0"/>
              </a:spcBef>
              <a:buClrTx/>
              <a:buSzTx/>
              <a:buFontTx/>
              <a:buNone/>
            </a:pPr>
            <a:r>
              <a:rPr lang="zh-CN" altLang="en-US" sz="2300"/>
              <a:t>接口</a:t>
            </a:r>
          </a:p>
          <a:p>
            <a:pPr algn="ctr" eaLnBrk="1" hangingPunct="1">
              <a:spcBef>
                <a:spcPct val="0"/>
              </a:spcBef>
              <a:buClrTx/>
              <a:buSzTx/>
              <a:buFontTx/>
              <a:buNone/>
            </a:pPr>
            <a:r>
              <a:rPr lang="zh-CN" altLang="en-US" sz="2300"/>
              <a:t>芯片</a:t>
            </a:r>
          </a:p>
        </p:txBody>
      </p:sp>
      <p:sp>
        <p:nvSpPr>
          <p:cNvPr id="25606" name="Rectangle 12"/>
          <p:cNvSpPr>
            <a:spLocks noChangeArrowheads="1"/>
          </p:cNvSpPr>
          <p:nvPr/>
        </p:nvSpPr>
        <p:spPr bwMode="auto">
          <a:xfrm>
            <a:off x="3436938" y="4087813"/>
            <a:ext cx="1219200" cy="1371600"/>
          </a:xfrm>
          <a:prstGeom prst="rect">
            <a:avLst/>
          </a:prstGeom>
          <a:solidFill>
            <a:srgbClr val="FF6600"/>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zh-CN" altLang="en-US" sz="2300">
                <a:solidFill>
                  <a:schemeClr val="bg1"/>
                </a:solidFill>
              </a:rPr>
              <a:t>电平</a:t>
            </a:r>
          </a:p>
          <a:p>
            <a:pPr algn="ctr" eaLnBrk="1" hangingPunct="1">
              <a:spcBef>
                <a:spcPct val="0"/>
              </a:spcBef>
              <a:buClrTx/>
              <a:buSzTx/>
              <a:buFontTx/>
              <a:buNone/>
            </a:pPr>
            <a:r>
              <a:rPr lang="zh-CN" altLang="en-US" sz="2300">
                <a:solidFill>
                  <a:schemeClr val="bg1"/>
                </a:solidFill>
              </a:rPr>
              <a:t>转换</a:t>
            </a:r>
          </a:p>
        </p:txBody>
      </p:sp>
      <p:sp>
        <p:nvSpPr>
          <p:cNvPr id="25607" name="Rectangle 13"/>
          <p:cNvSpPr>
            <a:spLocks noChangeArrowheads="1"/>
          </p:cNvSpPr>
          <p:nvPr/>
        </p:nvSpPr>
        <p:spPr bwMode="auto">
          <a:xfrm>
            <a:off x="5722938" y="4087813"/>
            <a:ext cx="1447800" cy="1371600"/>
          </a:xfrm>
          <a:prstGeom prst="rect">
            <a:avLst/>
          </a:prstGeom>
          <a:solidFill>
            <a:srgbClr val="CCCCFF"/>
          </a:solidFill>
          <a:ln w="28575">
            <a:solidFill>
              <a:schemeClr val="tx1"/>
            </a:solidFill>
            <a:miter lim="800000"/>
            <a:headEnd/>
            <a:tailEnd/>
          </a:ln>
        </p:spPr>
        <p:txBody>
          <a:bodyPr wrap="none" anchor="ct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r>
              <a:rPr lang="en-US" altLang="zh-CN" sz="2300"/>
              <a:t>MODEM</a:t>
            </a:r>
          </a:p>
        </p:txBody>
      </p:sp>
      <p:sp>
        <p:nvSpPr>
          <p:cNvPr id="25608" name="Line 14"/>
          <p:cNvSpPr>
            <a:spLocks noChangeShapeType="1"/>
          </p:cNvSpPr>
          <p:nvPr/>
        </p:nvSpPr>
        <p:spPr bwMode="auto">
          <a:xfrm>
            <a:off x="2370138" y="4392613"/>
            <a:ext cx="1066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15"/>
          <p:cNvSpPr>
            <a:spLocks noChangeShapeType="1"/>
          </p:cNvSpPr>
          <p:nvPr/>
        </p:nvSpPr>
        <p:spPr bwMode="auto">
          <a:xfrm>
            <a:off x="2370138" y="5002213"/>
            <a:ext cx="10668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6"/>
          <p:cNvSpPr>
            <a:spLocks noChangeShapeType="1"/>
          </p:cNvSpPr>
          <p:nvPr/>
        </p:nvSpPr>
        <p:spPr bwMode="auto">
          <a:xfrm>
            <a:off x="4656138" y="4392613"/>
            <a:ext cx="1066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17"/>
          <p:cNvSpPr>
            <a:spLocks noChangeShapeType="1"/>
          </p:cNvSpPr>
          <p:nvPr/>
        </p:nvSpPr>
        <p:spPr bwMode="auto">
          <a:xfrm>
            <a:off x="4656138" y="5002213"/>
            <a:ext cx="10668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18"/>
          <p:cNvSpPr>
            <a:spLocks noChangeShapeType="1"/>
          </p:cNvSpPr>
          <p:nvPr/>
        </p:nvSpPr>
        <p:spPr bwMode="auto">
          <a:xfrm>
            <a:off x="7170738" y="4392613"/>
            <a:ext cx="6096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19"/>
          <p:cNvSpPr>
            <a:spLocks noChangeShapeType="1"/>
          </p:cNvSpPr>
          <p:nvPr/>
        </p:nvSpPr>
        <p:spPr bwMode="auto">
          <a:xfrm>
            <a:off x="7170738" y="5002213"/>
            <a:ext cx="609600"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20"/>
          <p:cNvSpPr txBox="1">
            <a:spLocks noChangeArrowheads="1"/>
          </p:cNvSpPr>
          <p:nvPr/>
        </p:nvSpPr>
        <p:spPr bwMode="auto">
          <a:xfrm>
            <a:off x="7780338" y="4011613"/>
            <a:ext cx="457200"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zh-CN" altLang="en-US" sz="2300">
                <a:latin typeface="+mn-lt"/>
                <a:ea typeface="+mn-ea"/>
              </a:rPr>
              <a:t>电话线</a:t>
            </a:r>
          </a:p>
        </p:txBody>
      </p:sp>
      <p:sp>
        <p:nvSpPr>
          <p:cNvPr id="17" name="Text Box 21"/>
          <p:cNvSpPr txBox="1">
            <a:spLocks noChangeArrowheads="1"/>
          </p:cNvSpPr>
          <p:nvPr/>
        </p:nvSpPr>
        <p:spPr bwMode="auto">
          <a:xfrm>
            <a:off x="2051050" y="560228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en-US" altLang="zh-CN" sz="2300">
                <a:latin typeface="+mn-lt"/>
                <a:ea typeface="+mn-ea"/>
              </a:rPr>
              <a:t>TTL</a:t>
            </a:r>
            <a:r>
              <a:rPr lang="zh-CN" altLang="en-US" sz="2300">
                <a:latin typeface="+mn-lt"/>
                <a:ea typeface="+mn-ea"/>
              </a:rPr>
              <a:t>电平</a:t>
            </a:r>
          </a:p>
        </p:txBody>
      </p:sp>
      <p:sp>
        <p:nvSpPr>
          <p:cNvPr id="18" name="Text Box 22"/>
          <p:cNvSpPr txBox="1">
            <a:spLocks noChangeArrowheads="1"/>
          </p:cNvSpPr>
          <p:nvPr/>
        </p:nvSpPr>
        <p:spPr bwMode="auto">
          <a:xfrm>
            <a:off x="4241800" y="5630863"/>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fontAlgn="auto">
              <a:spcBef>
                <a:spcPct val="50000"/>
              </a:spcBef>
              <a:spcAft>
                <a:spcPts val="0"/>
              </a:spcAft>
              <a:defRPr/>
            </a:pPr>
            <a:r>
              <a:rPr lang="en-US" altLang="zh-CN" sz="2300">
                <a:latin typeface="+mn-lt"/>
                <a:ea typeface="+mn-ea"/>
              </a:rPr>
              <a:t>RS-232</a:t>
            </a:r>
            <a:r>
              <a:rPr lang="zh-CN" altLang="en-US" sz="2300">
                <a:latin typeface="+mn-lt"/>
                <a:ea typeface="+mn-ea"/>
              </a:rPr>
              <a:t>电平</a:t>
            </a:r>
          </a:p>
        </p:txBody>
      </p:sp>
    </p:spTree>
    <p:extLst>
      <p:ext uri="{BB962C8B-B14F-4D97-AF65-F5344CB8AC3E}">
        <p14:creationId xmlns:p14="http://schemas.microsoft.com/office/powerpoint/2010/main" val="2630601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55650" y="1125538"/>
            <a:ext cx="7488238"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10000"/>
              </a:lnSpc>
              <a:spcBef>
                <a:spcPts val="0"/>
              </a:spcBef>
              <a:spcAft>
                <a:spcPts val="0"/>
              </a:spcAft>
              <a:defRPr/>
            </a:pPr>
            <a:r>
              <a:rPr lang="zh-CN" altLang="en-US" sz="2800" dirty="0" smtClean="0">
                <a:latin typeface="+mn-ea"/>
                <a:ea typeface="+mn-ea"/>
              </a:rPr>
              <a:t>设：</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a:latin typeface="+mn-ea"/>
                <a:ea typeface="+mn-ea"/>
              </a:rPr>
              <a:t>	</a:t>
            </a:r>
            <a:r>
              <a:rPr lang="zh-CN" altLang="en-US" sz="2800" dirty="0" smtClean="0">
                <a:latin typeface="+mn-ea"/>
                <a:ea typeface="+mn-ea"/>
              </a:rPr>
              <a:t>状态</a:t>
            </a:r>
            <a:r>
              <a:rPr lang="zh-CN" altLang="en-US" sz="2800" dirty="0">
                <a:latin typeface="+mn-ea"/>
                <a:ea typeface="+mn-ea"/>
              </a:rPr>
              <a:t>口地址</a:t>
            </a:r>
            <a:r>
              <a:rPr lang="en-US" altLang="zh-CN" sz="2800" dirty="0">
                <a:latin typeface="+mn-ea"/>
                <a:ea typeface="+mn-ea"/>
              </a:rPr>
              <a:t>=200H</a:t>
            </a:r>
          </a:p>
          <a:p>
            <a:pPr fontAlgn="auto">
              <a:lnSpc>
                <a:spcPct val="110000"/>
              </a:lnSpc>
              <a:spcBef>
                <a:spcPts val="0"/>
              </a:spcBef>
              <a:spcAft>
                <a:spcPts val="0"/>
              </a:spcAft>
              <a:defRPr/>
            </a:pPr>
            <a:r>
              <a:rPr lang="en-US" altLang="zh-CN" sz="2800" dirty="0" smtClean="0">
                <a:latin typeface="+mn-ea"/>
                <a:ea typeface="+mn-ea"/>
              </a:rPr>
              <a:t>	</a:t>
            </a:r>
            <a:r>
              <a:rPr lang="zh-CN" altLang="en-US" sz="2800" dirty="0" smtClean="0">
                <a:latin typeface="+mn-ea"/>
                <a:ea typeface="+mn-ea"/>
              </a:rPr>
              <a:t>数据</a:t>
            </a:r>
            <a:r>
              <a:rPr lang="zh-CN" altLang="en-US" sz="2800" dirty="0">
                <a:latin typeface="+mn-ea"/>
                <a:ea typeface="+mn-ea"/>
              </a:rPr>
              <a:t>口地址</a:t>
            </a:r>
            <a:r>
              <a:rPr lang="en-US" altLang="zh-CN" sz="2800" dirty="0">
                <a:latin typeface="+mn-ea"/>
                <a:ea typeface="+mn-ea"/>
              </a:rPr>
              <a:t>=</a:t>
            </a:r>
            <a:r>
              <a:rPr lang="en-US" altLang="zh-CN" sz="2800" dirty="0" smtClean="0">
                <a:latin typeface="+mn-ea"/>
                <a:ea typeface="+mn-ea"/>
              </a:rPr>
              <a:t>201H</a:t>
            </a:r>
          </a:p>
          <a:p>
            <a:pPr fontAlgn="auto">
              <a:lnSpc>
                <a:spcPct val="110000"/>
              </a:lnSpc>
              <a:spcBef>
                <a:spcPts val="0"/>
              </a:spcBef>
              <a:spcAft>
                <a:spcPts val="0"/>
              </a:spcAft>
              <a:defRPr/>
            </a:pPr>
            <a:endParaRPr lang="en-US" altLang="zh-CN" sz="2800" dirty="0">
              <a:latin typeface="+mn-ea"/>
              <a:ea typeface="+mn-ea"/>
            </a:endParaRPr>
          </a:p>
          <a:p>
            <a:pPr fontAlgn="auto">
              <a:lnSpc>
                <a:spcPct val="110000"/>
              </a:lnSpc>
              <a:spcBef>
                <a:spcPts val="0"/>
              </a:spcBef>
              <a:spcAft>
                <a:spcPts val="0"/>
              </a:spcAft>
              <a:defRPr/>
            </a:pPr>
            <a:r>
              <a:rPr lang="zh-CN" altLang="en-US" sz="2800" dirty="0">
                <a:latin typeface="+mn-ea"/>
                <a:ea typeface="+mn-ea"/>
              </a:rPr>
              <a:t>查询方式</a:t>
            </a:r>
            <a:r>
              <a:rPr lang="zh-CN" altLang="en-US" sz="2800" dirty="0">
                <a:solidFill>
                  <a:srgbClr val="0000FF"/>
                </a:solidFill>
                <a:latin typeface="+mn-ea"/>
                <a:ea typeface="+mn-ea"/>
              </a:rPr>
              <a:t>输入</a:t>
            </a:r>
            <a:r>
              <a:rPr lang="zh-CN" altLang="en-US" sz="2800" dirty="0">
                <a:latin typeface="+mn-ea"/>
                <a:ea typeface="+mn-ea"/>
              </a:rPr>
              <a:t>核心程序：</a:t>
            </a:r>
          </a:p>
          <a:p>
            <a:pPr fontAlgn="auto">
              <a:lnSpc>
                <a:spcPct val="110000"/>
              </a:lnSpc>
              <a:spcBef>
                <a:spcPts val="0"/>
              </a:spcBef>
              <a:spcAft>
                <a:spcPts val="0"/>
              </a:spcAft>
              <a:defRPr/>
            </a:pPr>
            <a:r>
              <a:rPr lang="en-US" altLang="zh-CN" sz="2800" dirty="0" smtClean="0">
                <a:solidFill>
                  <a:srgbClr val="000066"/>
                </a:solidFill>
                <a:latin typeface="+mn-ea"/>
                <a:ea typeface="+mn-ea"/>
              </a:rPr>
              <a:t>	RSCAN:	MOV		DX,	200H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	DX</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TEST		AL,	80H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JZ		RSCAN</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MOV		DX,	201H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	DX</a:t>
            </a:r>
            <a:endParaRPr lang="en-US" altLang="zh-CN" sz="2800" dirty="0">
              <a:latin typeface="+mn-ea"/>
              <a:ea typeface="+mn-ea"/>
            </a:endParaRPr>
          </a:p>
        </p:txBody>
      </p:sp>
    </p:spTree>
    <p:extLst>
      <p:ext uri="{BB962C8B-B14F-4D97-AF65-F5344CB8AC3E}">
        <p14:creationId xmlns:p14="http://schemas.microsoft.com/office/powerpoint/2010/main" val="36981365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fontAlgn="auto" hangingPunct="1">
              <a:spcBef>
                <a:spcPts val="600"/>
              </a:spcBef>
              <a:spcAft>
                <a:spcPts val="0"/>
              </a:spcAft>
              <a:buClr>
                <a:schemeClr val="accent1"/>
              </a:buClr>
              <a:buSzPct val="76000"/>
              <a:defRPr/>
            </a:pPr>
            <a:r>
              <a:rPr lang="en-US" altLang="zh-CN" sz="2600" dirty="0">
                <a:solidFill>
                  <a:srgbClr val="C00000"/>
                </a:solidFill>
                <a:latin typeface="+mn-lt"/>
                <a:ea typeface="+mn-ea"/>
                <a:cs typeface="+mn-cs"/>
              </a:rPr>
              <a:t>4. </a:t>
            </a:r>
            <a:r>
              <a:rPr lang="zh-CN" altLang="en-US" sz="2600" dirty="0">
                <a:solidFill>
                  <a:srgbClr val="C00000"/>
                </a:solidFill>
                <a:latin typeface="+mn-lt"/>
                <a:ea typeface="+mn-ea"/>
                <a:cs typeface="+mn-cs"/>
              </a:rPr>
              <a:t>可编程串行异步通信接口芯片</a:t>
            </a:r>
            <a:r>
              <a:rPr lang="en-US" altLang="zh-CN" sz="2600" dirty="0">
                <a:solidFill>
                  <a:srgbClr val="C00000"/>
                </a:solidFill>
                <a:latin typeface="+mn-lt"/>
                <a:ea typeface="+mn-ea"/>
                <a:cs typeface="+mn-cs"/>
              </a:rPr>
              <a:t>8250</a:t>
            </a:r>
            <a:endParaRPr lang="zh-CN" altLang="en-US" sz="2600" dirty="0">
              <a:solidFill>
                <a:srgbClr val="C00000"/>
              </a:solidFill>
              <a:latin typeface="+mn-lt"/>
              <a:ea typeface="+mn-ea"/>
              <a:cs typeface="+mn-cs"/>
            </a:endParaRPr>
          </a:p>
        </p:txBody>
      </p:sp>
      <p:sp>
        <p:nvSpPr>
          <p:cNvPr id="6" name="内容占位符 2"/>
          <p:cNvSpPr>
            <a:spLocks noGrp="1"/>
          </p:cNvSpPr>
          <p:nvPr>
            <p:ph sz="quarter" idx="1"/>
          </p:nvPr>
        </p:nvSpPr>
        <p:spPr>
          <a:xfrm>
            <a:off x="457200" y="1219200"/>
            <a:ext cx="8229600" cy="4937125"/>
          </a:xfrm>
        </p:spPr>
        <p:txBody>
          <a:bodyPr/>
          <a:lstStyle/>
          <a:p>
            <a:pPr eaLnBrk="1" hangingPunct="1"/>
            <a:r>
              <a:rPr lang="en-US" altLang="zh-CN" dirty="0" smtClean="0"/>
              <a:t>8250</a:t>
            </a:r>
            <a:r>
              <a:rPr lang="zh-CN" altLang="en-US" dirty="0" smtClean="0"/>
              <a:t>内部寄存器从使用角度来说有</a:t>
            </a:r>
            <a:r>
              <a:rPr lang="en-US" altLang="zh-CN" dirty="0" smtClean="0"/>
              <a:t>10</a:t>
            </a:r>
            <a:r>
              <a:rPr lang="zh-CN" altLang="en-US" dirty="0" smtClean="0"/>
              <a:t>个，分成</a:t>
            </a:r>
            <a:r>
              <a:rPr lang="en-US" altLang="zh-CN" dirty="0" smtClean="0"/>
              <a:t>3</a:t>
            </a:r>
            <a:r>
              <a:rPr lang="zh-CN" altLang="en-US" dirty="0" smtClean="0"/>
              <a:t>类：</a:t>
            </a:r>
          </a:p>
        </p:txBody>
      </p:sp>
      <p:graphicFrame>
        <p:nvGraphicFramePr>
          <p:cNvPr id="7" name="表格 6"/>
          <p:cNvGraphicFramePr>
            <a:graphicFrameLocks noGrp="1"/>
          </p:cNvGraphicFramePr>
          <p:nvPr/>
        </p:nvGraphicFramePr>
        <p:xfrm>
          <a:off x="827088" y="1808163"/>
          <a:ext cx="7777163" cy="4419600"/>
        </p:xfrm>
        <a:graphic>
          <a:graphicData uri="http://schemas.openxmlformats.org/drawingml/2006/table">
            <a:tbl>
              <a:tblPr firstRow="1" bandRow="1">
                <a:tableStyleId>{2D5ABB26-0587-4C30-8999-92F81FD0307C}</a:tableStyleId>
              </a:tblPr>
              <a:tblGrid>
                <a:gridCol w="432065"/>
                <a:gridCol w="2232334"/>
                <a:gridCol w="2448366"/>
                <a:gridCol w="2664398"/>
              </a:tblGrid>
              <a:tr h="370840">
                <a:tc>
                  <a:txBody>
                    <a:bodyPr/>
                    <a:lstStyle/>
                    <a:p>
                      <a:endParaRPr lang="zh-CN" altLang="en-US" sz="2400" dirty="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2400" dirty="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400" smtClean="0"/>
                        <a:t>寄存器名称</a:t>
                      </a:r>
                      <a:endParaRPr lang="zh-CN" altLang="en-US" sz="24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400" smtClean="0"/>
                        <a:t>端口地址</a:t>
                      </a:r>
                      <a:endParaRPr lang="zh-CN" altLang="en-US" sz="24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70840">
                <a:tc rowSpan="2">
                  <a:txBody>
                    <a:bodyPr/>
                    <a:lstStyle/>
                    <a:p>
                      <a:r>
                        <a:rPr lang="zh-CN" altLang="en-US" sz="2000" smtClean="0"/>
                        <a:t>一类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2000" smtClean="0"/>
                        <a:t>2</a:t>
                      </a:r>
                      <a:r>
                        <a:rPr lang="zh-CN" altLang="en-US" sz="2000" smtClean="0"/>
                        <a:t>个</a:t>
                      </a:r>
                      <a:r>
                        <a:rPr lang="zh-CN" altLang="en-US" sz="2000" smtClean="0">
                          <a:solidFill>
                            <a:srgbClr val="FF0000"/>
                          </a:solidFill>
                        </a:rPr>
                        <a:t>数据寄存器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发送保持寄存器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写入</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接收缓冲寄存器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读出</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5">
                  <a:txBody>
                    <a:bodyPr/>
                    <a:lstStyle/>
                    <a:p>
                      <a:r>
                        <a:rPr lang="zh-CN" altLang="en-US" sz="2000" smtClean="0"/>
                        <a:t>二类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a:r>
                        <a:rPr lang="en-US" altLang="zh-CN" sz="2000" smtClean="0"/>
                        <a:t>5</a:t>
                      </a:r>
                      <a:r>
                        <a:rPr lang="zh-CN" altLang="en-US" sz="2000" smtClean="0"/>
                        <a:t>个</a:t>
                      </a:r>
                      <a:r>
                        <a:rPr lang="zh-CN" altLang="en-US" sz="2000" smtClean="0">
                          <a:solidFill>
                            <a:srgbClr val="FF0000"/>
                          </a:solidFill>
                        </a:rPr>
                        <a:t>命令字寄存器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通信线控制寄存器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3FBH/2FBH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altLang="zh-CN" sz="2000" smtClean="0"/>
                        <a:t>2</a:t>
                      </a:r>
                      <a:r>
                        <a:rPr lang="zh-CN" altLang="en-US" sz="2000" smtClean="0"/>
                        <a:t>个除数寄存器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3F8H/2F8H</a:t>
                      </a:r>
                      <a:r>
                        <a:rPr lang="zh-CN" altLang="en-US" sz="2000" smtClean="0"/>
                        <a:t>（低位）</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2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3F9H/2F9H</a:t>
                      </a:r>
                      <a:r>
                        <a:rPr lang="zh-CN" altLang="en-US" sz="2000" smtClean="0"/>
                        <a:t>（高位）</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中断允许寄存器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3F9H/2F9H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MODEM</a:t>
                      </a:r>
                      <a:r>
                        <a:rPr lang="zh-CN" altLang="en-US" sz="2000" smtClean="0"/>
                        <a:t>控制寄存器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3FCH/2FCH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r>
                        <a:rPr lang="zh-CN" altLang="en-US" sz="2000" smtClean="0"/>
                        <a:t>三类</a:t>
                      </a:r>
                      <a:endParaRPr lang="zh-CN" altLang="en-US" sz="2000"/>
                    </a:p>
                  </a:txBody>
                  <a:tcPr marL="91444" marR="9144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en-US" altLang="zh-CN" sz="2000" smtClean="0"/>
                        <a:t>3</a:t>
                      </a:r>
                      <a:r>
                        <a:rPr lang="zh-CN" altLang="en-US" sz="2000" smtClean="0"/>
                        <a:t>个</a:t>
                      </a:r>
                      <a:r>
                        <a:rPr lang="zh-CN" altLang="en-US" sz="2000" smtClean="0">
                          <a:solidFill>
                            <a:srgbClr val="FF0000"/>
                          </a:solidFill>
                        </a:rPr>
                        <a:t>状态寄存器</a:t>
                      </a:r>
                      <a:endParaRPr lang="zh-CN" altLang="en-US" sz="2000">
                        <a:solidFill>
                          <a:srgbClr val="FF0000"/>
                        </a:solidFill>
                      </a:endParaRPr>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通信线状态寄存器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3FDH/2FDH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smtClean="0"/>
                        <a:t>中断识别寄存器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3FAH/2FAH</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smtClean="0"/>
                        <a:t>MODEM</a:t>
                      </a:r>
                      <a:r>
                        <a:rPr lang="zh-CN" altLang="en-US" sz="2000" smtClean="0"/>
                        <a:t>状态寄存器</a:t>
                      </a:r>
                      <a:endParaRPr lang="zh-CN" altLang="en-US" sz="2000"/>
                    </a:p>
                  </a:txBody>
                  <a:tcPr marL="91444" marR="91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3FEH/2FEH</a:t>
                      </a:r>
                      <a:endParaRPr lang="zh-CN" altLang="en-US" sz="2000" dirty="0"/>
                    </a:p>
                  </a:txBody>
                  <a:tcPr marL="91444" marR="91444"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282996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例：利用主串口查询方式发送一个“</a:t>
            </a:r>
            <a:r>
              <a:rPr lang="en-US" altLang="zh-CN" smtClean="0">
                <a:solidFill>
                  <a:srgbClr val="002060"/>
                </a:solidFill>
              </a:rPr>
              <a:t>A</a:t>
            </a:r>
            <a:r>
              <a:rPr lang="zh-CN" altLang="en-US" smtClean="0">
                <a:solidFill>
                  <a:srgbClr val="002060"/>
                </a:solidFill>
              </a:rPr>
              <a:t>”</a:t>
            </a:r>
          </a:p>
        </p:txBody>
      </p:sp>
      <p:sp>
        <p:nvSpPr>
          <p:cNvPr id="4" name="TextBox 3"/>
          <p:cNvSpPr txBox="1"/>
          <p:nvPr/>
        </p:nvSpPr>
        <p:spPr>
          <a:xfrm>
            <a:off x="1403350" y="1916113"/>
            <a:ext cx="6272213" cy="4294187"/>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t>SCANT:	</a:t>
            </a:r>
            <a:r>
              <a:rPr lang="en-US" altLang="zh-CN" sz="2600" dirty="0">
                <a:solidFill>
                  <a:srgbClr val="0000FF"/>
                </a:solidFill>
              </a:rPr>
              <a:t>MOV</a:t>
            </a:r>
            <a:r>
              <a:rPr lang="en-US" altLang="zh-CN" sz="2600" dirty="0"/>
              <a:t>	DX</a:t>
            </a:r>
            <a:r>
              <a:rPr lang="zh-CN" altLang="en-US" sz="2600" dirty="0"/>
              <a:t> </a:t>
            </a:r>
            <a:r>
              <a:rPr lang="en-US" altLang="zh-CN" sz="2600" dirty="0"/>
              <a:t>,	3FDH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5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20H	</a:t>
            </a:r>
            <a:r>
              <a:rPr lang="en-US" altLang="zh-CN" sz="2600" dirty="0">
                <a:solidFill>
                  <a:srgbClr val="00B050"/>
                </a:solidFill>
              </a:rPr>
              <a:t>; 00100000</a:t>
            </a:r>
          </a:p>
          <a:p>
            <a:pPr fontAlgn="auto">
              <a:lnSpc>
                <a:spcPct val="15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SCANT	</a:t>
            </a:r>
            <a:r>
              <a:rPr lang="en-US" altLang="zh-CN" sz="2600" dirty="0">
                <a:solidFill>
                  <a:srgbClr val="00B050"/>
                </a:solidFill>
              </a:rPr>
              <a:t>; D5=1</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3F8H</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AL</a:t>
            </a:r>
            <a:r>
              <a:rPr lang="zh-CN" altLang="en-US" sz="2600" dirty="0"/>
              <a:t> </a:t>
            </a:r>
            <a:r>
              <a:rPr lang="en-US" altLang="zh-CN" sz="2600" dirty="0"/>
              <a:t>,	‘A’</a:t>
            </a:r>
          </a:p>
          <a:p>
            <a:pPr fontAlgn="auto">
              <a:lnSpc>
                <a:spcPct val="150000"/>
              </a:lnSpc>
              <a:spcBef>
                <a:spcPts val="0"/>
              </a:spcBef>
              <a:spcAft>
                <a:spcPts val="0"/>
              </a:spcAft>
              <a:defRPr/>
            </a:pPr>
            <a:r>
              <a:rPr lang="en-US" altLang="zh-CN" sz="2600" dirty="0"/>
              <a:t>		</a:t>
            </a:r>
            <a:r>
              <a:rPr lang="en-US" altLang="zh-CN" sz="2600" dirty="0">
                <a:solidFill>
                  <a:srgbClr val="0000FF"/>
                </a:solidFill>
              </a:rPr>
              <a:t>OUT</a:t>
            </a:r>
            <a:r>
              <a:rPr lang="en-US" altLang="zh-CN" sz="2600" dirty="0"/>
              <a:t>	DX</a:t>
            </a:r>
            <a:r>
              <a:rPr lang="zh-CN" altLang="en-US" sz="2600" dirty="0"/>
              <a:t> </a:t>
            </a:r>
            <a:r>
              <a:rPr lang="en-US" altLang="zh-CN" sz="2600" dirty="0"/>
              <a:t>,	AL</a:t>
            </a:r>
            <a:endParaRPr lang="zh-CN" altLang="en-US" sz="2600" dirty="0"/>
          </a:p>
        </p:txBody>
      </p:sp>
    </p:spTree>
    <p:extLst>
      <p:ext uri="{BB962C8B-B14F-4D97-AF65-F5344CB8AC3E}">
        <p14:creationId xmlns:p14="http://schemas.microsoft.com/office/powerpoint/2010/main" val="8370744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例：利用辅串口查询方式接收一个字符</a:t>
            </a:r>
          </a:p>
        </p:txBody>
      </p:sp>
      <p:sp>
        <p:nvSpPr>
          <p:cNvPr id="4" name="TextBox 3"/>
          <p:cNvSpPr txBox="1"/>
          <p:nvPr/>
        </p:nvSpPr>
        <p:spPr>
          <a:xfrm>
            <a:off x="1403350" y="1916113"/>
            <a:ext cx="6211888" cy="3694112"/>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50000"/>
              </a:lnSpc>
              <a:spcBef>
                <a:spcPts val="0"/>
              </a:spcBef>
              <a:spcAft>
                <a:spcPts val="0"/>
              </a:spcAft>
              <a:defRPr/>
            </a:pPr>
            <a:r>
              <a:rPr lang="en-US" altLang="zh-CN" sz="2600" dirty="0"/>
              <a:t>SCANR:	</a:t>
            </a:r>
            <a:r>
              <a:rPr lang="en-US" altLang="zh-CN" sz="2600" dirty="0">
                <a:solidFill>
                  <a:srgbClr val="0000FF"/>
                </a:solidFill>
              </a:rPr>
              <a:t>MOV</a:t>
            </a:r>
            <a:r>
              <a:rPr lang="en-US" altLang="zh-CN" sz="2600" dirty="0"/>
              <a:t>	DX</a:t>
            </a:r>
            <a:r>
              <a:rPr lang="zh-CN" altLang="en-US" sz="2600" dirty="0"/>
              <a:t> </a:t>
            </a:r>
            <a:r>
              <a:rPr lang="en-US" altLang="zh-CN" sz="2600" dirty="0"/>
              <a:t>,	2FDH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5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01H	</a:t>
            </a:r>
            <a:r>
              <a:rPr lang="en-US" altLang="zh-CN" sz="2600" dirty="0">
                <a:solidFill>
                  <a:srgbClr val="00B050"/>
                </a:solidFill>
              </a:rPr>
              <a:t>; 00000001</a:t>
            </a:r>
          </a:p>
          <a:p>
            <a:pPr fontAlgn="auto">
              <a:lnSpc>
                <a:spcPct val="15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SCANR	</a:t>
            </a:r>
            <a:r>
              <a:rPr lang="en-US" altLang="zh-CN" sz="2600" dirty="0">
                <a:solidFill>
                  <a:srgbClr val="00B050"/>
                </a:solidFill>
              </a:rPr>
              <a:t>; D0=1</a:t>
            </a:r>
          </a:p>
          <a:p>
            <a:pPr fontAlgn="auto">
              <a:lnSpc>
                <a:spcPct val="15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2F8H</a:t>
            </a:r>
          </a:p>
          <a:p>
            <a:pPr fontAlgn="auto">
              <a:lnSpc>
                <a:spcPct val="15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endParaRPr lang="zh-CN" altLang="en-US" sz="2600" dirty="0"/>
          </a:p>
        </p:txBody>
      </p:sp>
    </p:spTree>
    <p:extLst>
      <p:ext uri="{BB962C8B-B14F-4D97-AF65-F5344CB8AC3E}">
        <p14:creationId xmlns:p14="http://schemas.microsoft.com/office/powerpoint/2010/main" val="33353296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2060"/>
                </a:solidFill>
              </a:rPr>
              <a:t>例：利用辅串口查询方式接收一个字符</a:t>
            </a:r>
          </a:p>
        </p:txBody>
      </p:sp>
      <p:sp>
        <p:nvSpPr>
          <p:cNvPr id="4" name="TextBox 3"/>
          <p:cNvSpPr txBox="1"/>
          <p:nvPr/>
        </p:nvSpPr>
        <p:spPr>
          <a:xfrm>
            <a:off x="1403350" y="1916113"/>
            <a:ext cx="6308725" cy="393382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fontAlgn="auto">
              <a:lnSpc>
                <a:spcPct val="120000"/>
              </a:lnSpc>
              <a:spcBef>
                <a:spcPts val="0"/>
              </a:spcBef>
              <a:spcAft>
                <a:spcPts val="0"/>
              </a:spcAft>
              <a:defRPr/>
            </a:pPr>
            <a:r>
              <a:rPr lang="en-US" altLang="zh-CN" sz="2600" dirty="0"/>
              <a:t>SSCANR:	</a:t>
            </a:r>
            <a:r>
              <a:rPr lang="en-US" altLang="zh-CN" sz="2600" dirty="0">
                <a:solidFill>
                  <a:srgbClr val="0000FF"/>
                </a:solidFill>
              </a:rPr>
              <a:t>MOV</a:t>
            </a:r>
            <a:r>
              <a:rPr lang="en-US" altLang="zh-CN" sz="2600" dirty="0"/>
              <a:t>	DX</a:t>
            </a:r>
            <a:r>
              <a:rPr lang="zh-CN" altLang="en-US" sz="2600" dirty="0"/>
              <a:t> </a:t>
            </a:r>
            <a:r>
              <a:rPr lang="en-US" altLang="zh-CN" sz="2600" dirty="0"/>
              <a:t>,	2FDH</a:t>
            </a:r>
          </a:p>
          <a:p>
            <a:pPr fontAlgn="auto">
              <a:lnSpc>
                <a:spcPct val="12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p>
          <a:p>
            <a:pPr fontAlgn="auto">
              <a:lnSpc>
                <a:spcPct val="12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 ,	00011110B</a:t>
            </a:r>
          </a:p>
          <a:p>
            <a:pPr fontAlgn="auto">
              <a:lnSpc>
                <a:spcPct val="120000"/>
              </a:lnSpc>
              <a:spcBef>
                <a:spcPts val="0"/>
              </a:spcBef>
              <a:spcAft>
                <a:spcPts val="0"/>
              </a:spcAft>
              <a:defRPr/>
            </a:pPr>
            <a:r>
              <a:rPr lang="en-US" altLang="zh-CN" sz="2600" dirty="0"/>
              <a:t>		</a:t>
            </a:r>
            <a:r>
              <a:rPr lang="en-US" altLang="zh-CN" sz="2600" dirty="0">
                <a:solidFill>
                  <a:srgbClr val="0000FF"/>
                </a:solidFill>
              </a:rPr>
              <a:t>JNZ</a:t>
            </a:r>
            <a:r>
              <a:rPr lang="en-US" altLang="zh-CN" sz="2600" dirty="0"/>
              <a:t>	ERROR</a:t>
            </a:r>
          </a:p>
          <a:p>
            <a:pPr fontAlgn="auto">
              <a:lnSpc>
                <a:spcPct val="120000"/>
              </a:lnSpc>
              <a:spcBef>
                <a:spcPts val="0"/>
              </a:spcBef>
              <a:spcAft>
                <a:spcPts val="0"/>
              </a:spcAft>
              <a:defRPr/>
            </a:pPr>
            <a:r>
              <a:rPr lang="en-US" altLang="zh-CN" sz="2600" dirty="0"/>
              <a:t>		</a:t>
            </a:r>
            <a:r>
              <a:rPr lang="en-US" altLang="zh-CN" sz="2600" dirty="0">
                <a:solidFill>
                  <a:srgbClr val="0000FF"/>
                </a:solidFill>
              </a:rPr>
              <a:t>TEST</a:t>
            </a:r>
            <a:r>
              <a:rPr lang="en-US" altLang="zh-CN" sz="2600" dirty="0"/>
              <a:t>	AL</a:t>
            </a:r>
            <a:r>
              <a:rPr lang="zh-CN" altLang="en-US" sz="2600" dirty="0"/>
              <a:t> </a:t>
            </a:r>
            <a:r>
              <a:rPr lang="en-US" altLang="zh-CN" sz="2600" dirty="0"/>
              <a:t>,	01H	</a:t>
            </a:r>
            <a:r>
              <a:rPr lang="en-US" altLang="zh-CN" sz="2600" dirty="0">
                <a:solidFill>
                  <a:srgbClr val="00B050"/>
                </a:solidFill>
              </a:rPr>
              <a:t>; 00000001</a:t>
            </a:r>
          </a:p>
          <a:p>
            <a:pPr fontAlgn="auto">
              <a:lnSpc>
                <a:spcPct val="120000"/>
              </a:lnSpc>
              <a:spcBef>
                <a:spcPts val="0"/>
              </a:spcBef>
              <a:spcAft>
                <a:spcPts val="0"/>
              </a:spcAft>
              <a:defRPr/>
            </a:pPr>
            <a:r>
              <a:rPr lang="en-US" altLang="zh-CN" sz="2600" dirty="0"/>
              <a:t>		</a:t>
            </a:r>
            <a:r>
              <a:rPr lang="en-US" altLang="zh-CN" sz="2600" dirty="0">
                <a:solidFill>
                  <a:srgbClr val="0000FF"/>
                </a:solidFill>
              </a:rPr>
              <a:t>JZ</a:t>
            </a:r>
            <a:r>
              <a:rPr lang="en-US" altLang="zh-CN" sz="2600" dirty="0"/>
              <a:t>	SCANR	</a:t>
            </a:r>
            <a:r>
              <a:rPr lang="en-US" altLang="zh-CN" sz="2600" dirty="0">
                <a:solidFill>
                  <a:srgbClr val="00B050"/>
                </a:solidFill>
              </a:rPr>
              <a:t>; D0=1</a:t>
            </a:r>
          </a:p>
          <a:p>
            <a:pPr fontAlgn="auto">
              <a:lnSpc>
                <a:spcPct val="120000"/>
              </a:lnSpc>
              <a:spcBef>
                <a:spcPts val="0"/>
              </a:spcBef>
              <a:spcAft>
                <a:spcPts val="0"/>
              </a:spcAft>
              <a:defRPr/>
            </a:pPr>
            <a:r>
              <a:rPr lang="en-US" altLang="zh-CN" sz="2600" dirty="0"/>
              <a:t>		</a:t>
            </a:r>
            <a:r>
              <a:rPr lang="en-US" altLang="zh-CN" sz="2600" dirty="0">
                <a:solidFill>
                  <a:srgbClr val="0000FF"/>
                </a:solidFill>
              </a:rPr>
              <a:t>MOV</a:t>
            </a:r>
            <a:r>
              <a:rPr lang="en-US" altLang="zh-CN" sz="2600" dirty="0"/>
              <a:t>	DX</a:t>
            </a:r>
            <a:r>
              <a:rPr lang="zh-CN" altLang="en-US" sz="2600" dirty="0"/>
              <a:t> </a:t>
            </a:r>
            <a:r>
              <a:rPr lang="en-US" altLang="zh-CN" sz="2600" dirty="0"/>
              <a:t>,	2F8H</a:t>
            </a:r>
          </a:p>
          <a:p>
            <a:pPr fontAlgn="auto">
              <a:lnSpc>
                <a:spcPct val="120000"/>
              </a:lnSpc>
              <a:spcBef>
                <a:spcPts val="0"/>
              </a:spcBef>
              <a:spcAft>
                <a:spcPts val="0"/>
              </a:spcAft>
              <a:defRPr/>
            </a:pPr>
            <a:r>
              <a:rPr lang="en-US" altLang="zh-CN" sz="2600" dirty="0"/>
              <a:t>		</a:t>
            </a:r>
            <a:r>
              <a:rPr lang="en-US" altLang="zh-CN" sz="2600" dirty="0">
                <a:solidFill>
                  <a:srgbClr val="0000FF"/>
                </a:solidFill>
              </a:rPr>
              <a:t>IN</a:t>
            </a:r>
            <a:r>
              <a:rPr lang="en-US" altLang="zh-CN" sz="2600" dirty="0"/>
              <a:t>	AL</a:t>
            </a:r>
            <a:r>
              <a:rPr lang="zh-CN" altLang="en-US" sz="2600" dirty="0"/>
              <a:t> </a:t>
            </a:r>
            <a:r>
              <a:rPr lang="en-US" altLang="zh-CN" sz="2600" dirty="0"/>
              <a:t>,	DX</a:t>
            </a:r>
            <a:endParaRPr lang="zh-CN" altLang="en-US" sz="2600" dirty="0"/>
          </a:p>
        </p:txBody>
      </p:sp>
    </p:spTree>
    <p:extLst>
      <p:ext uri="{BB962C8B-B14F-4D97-AF65-F5344CB8AC3E}">
        <p14:creationId xmlns:p14="http://schemas.microsoft.com/office/powerpoint/2010/main" val="1904943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7" name="组合 41"/>
          <p:cNvGrpSpPr>
            <a:grpSpLocks/>
          </p:cNvGrpSpPr>
          <p:nvPr/>
        </p:nvGrpSpPr>
        <p:grpSpPr bwMode="auto">
          <a:xfrm>
            <a:off x="323850" y="2204864"/>
            <a:ext cx="8458200" cy="3124200"/>
            <a:chOff x="323528" y="2924944"/>
            <a:chExt cx="8458200" cy="3124200"/>
          </a:xfrm>
        </p:grpSpPr>
        <p:graphicFrame>
          <p:nvGraphicFramePr>
            <p:cNvPr id="47108" name="对象 1"/>
            <p:cNvGraphicFramePr>
              <a:graphicFrameLocks noChangeAspect="1"/>
            </p:cNvGraphicFramePr>
            <p:nvPr/>
          </p:nvGraphicFramePr>
          <p:xfrm>
            <a:off x="323528" y="2924944"/>
            <a:ext cx="8458200" cy="3124200"/>
          </p:xfrm>
          <a:graphic>
            <a:graphicData uri="http://schemas.openxmlformats.org/presentationml/2006/ole">
              <mc:AlternateContent xmlns:mc="http://schemas.openxmlformats.org/markup-compatibility/2006">
                <mc:Choice xmlns:v="urn:schemas-microsoft-com:vml" Requires="v">
                  <p:oleObj spid="_x0000_s7201" name="Microsoft Drawing" r:id="rId3" imgW="4476699" imgH="1524045" progId="MSDraw">
                    <p:embed/>
                  </p:oleObj>
                </mc:Choice>
                <mc:Fallback>
                  <p:oleObj name="Microsoft Drawing" r:id="rId3" imgW="4476699" imgH="1524045"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924944"/>
                          <a:ext cx="8458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Box 40"/>
            <p:cNvSpPr txBox="1">
              <a:spLocks noChangeArrowheads="1"/>
            </p:cNvSpPr>
            <p:nvPr/>
          </p:nvSpPr>
          <p:spPr bwMode="auto">
            <a:xfrm>
              <a:off x="1619672" y="5651956"/>
              <a:ext cx="615617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solidFill>
                  <a:schemeClr val="bg1"/>
                </a:solidFill>
              </a:endParaRPr>
            </a:p>
          </p:txBody>
        </p:sp>
      </p:grpSp>
      <p:sp>
        <p:nvSpPr>
          <p:cNvPr id="2" name="内容占位符 1"/>
          <p:cNvSpPr>
            <a:spLocks noGrp="1"/>
          </p:cNvSpPr>
          <p:nvPr>
            <p:ph sz="quarter" idx="1"/>
          </p:nvPr>
        </p:nvSpPr>
        <p:spPr/>
        <p:txBody>
          <a:bodyPr/>
          <a:lstStyle/>
          <a:p>
            <a:r>
              <a:rPr lang="en-US" altLang="zh-CN" dirty="0" smtClean="0"/>
              <a:t>8250</a:t>
            </a:r>
            <a:r>
              <a:rPr lang="zh-CN" altLang="en-US" dirty="0" smtClean="0"/>
              <a:t>的中断请求</a:t>
            </a:r>
            <a:endParaRPr lang="zh-CN" altLang="en-US" dirty="0"/>
          </a:p>
        </p:txBody>
      </p:sp>
    </p:spTree>
    <p:extLst>
      <p:ext uri="{BB962C8B-B14F-4D97-AF65-F5344CB8AC3E}">
        <p14:creationId xmlns:p14="http://schemas.microsoft.com/office/powerpoint/2010/main" val="25442503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normAutofit/>
          </a:bodyPr>
          <a:lstStyle/>
          <a:p>
            <a:pPr marL="274320" indent="-274320" eaLnBrk="1" fontAlgn="auto" hangingPunct="1">
              <a:spcAft>
                <a:spcPts val="0"/>
              </a:spcAft>
              <a:buFont typeface="Wingdings 3"/>
              <a:buChar char=""/>
              <a:defRPr/>
            </a:pPr>
            <a:r>
              <a:rPr lang="en-US" altLang="zh-CN" dirty="0" smtClean="0"/>
              <a:t>8250</a:t>
            </a:r>
            <a:r>
              <a:rPr lang="zh-CN" altLang="en-US" dirty="0" smtClean="0"/>
              <a:t>的自发自收</a:t>
            </a:r>
            <a:endParaRPr lang="zh-CN" altLang="en-US" dirty="0"/>
          </a:p>
          <a:p>
            <a:pPr marL="514350" indent="-514350" eaLnBrk="1" fontAlgn="auto" hangingPunct="1">
              <a:spcAft>
                <a:spcPts val="0"/>
              </a:spcAft>
              <a:buClrTx/>
              <a:buFont typeface="+mj-ea"/>
              <a:buAutoNum type="circleNumDbPlain"/>
              <a:defRPr/>
            </a:pPr>
            <a:r>
              <a:rPr lang="zh-CN" altLang="en-US" dirty="0">
                <a:solidFill>
                  <a:srgbClr val="0000FF"/>
                </a:solidFill>
              </a:rPr>
              <a:t>内环</a:t>
            </a:r>
            <a:r>
              <a:rPr lang="zh-CN" altLang="en-US" dirty="0"/>
              <a:t>：自动将发送移位寄存器和接收移位寄存器短接</a:t>
            </a:r>
          </a:p>
          <a:p>
            <a:pPr marL="514350" indent="-514350" eaLnBrk="1" fontAlgn="auto" hangingPunct="1">
              <a:spcAft>
                <a:spcPts val="0"/>
              </a:spcAft>
              <a:buClrTx/>
              <a:buFont typeface="+mj-ea"/>
              <a:buAutoNum type="circleNumDbPlain"/>
              <a:defRPr/>
            </a:pPr>
            <a:r>
              <a:rPr lang="zh-CN" altLang="en-US" dirty="0">
                <a:solidFill>
                  <a:srgbClr val="0000FF"/>
                </a:solidFill>
              </a:rPr>
              <a:t>外环</a:t>
            </a:r>
            <a:r>
              <a:rPr lang="zh-CN" altLang="en-US" dirty="0"/>
              <a:t>：人为将</a:t>
            </a:r>
            <a:r>
              <a:rPr lang="en-US" altLang="zh-CN" dirty="0"/>
              <a:t>RS-232</a:t>
            </a:r>
            <a:r>
              <a:rPr lang="zh-CN" altLang="en-US" dirty="0"/>
              <a:t>接口芯片端子</a:t>
            </a:r>
            <a:r>
              <a:rPr lang="en-US" altLang="zh-CN" dirty="0"/>
              <a:t>2</a:t>
            </a:r>
            <a:r>
              <a:rPr lang="zh-CN" altLang="en-US" dirty="0"/>
              <a:t>和端子</a:t>
            </a:r>
            <a:r>
              <a:rPr lang="en-US" altLang="zh-CN" dirty="0"/>
              <a:t>3</a:t>
            </a:r>
            <a:r>
              <a:rPr lang="zh-CN" altLang="en-US" dirty="0"/>
              <a:t>用线连接起来，属正常</a:t>
            </a:r>
            <a:r>
              <a:rPr lang="zh-CN" altLang="en-US" dirty="0" smtClean="0"/>
              <a:t>通信</a:t>
            </a:r>
            <a:endParaRPr lang="en-US" altLang="zh-CN" dirty="0" smtClean="0"/>
          </a:p>
        </p:txBody>
      </p:sp>
      <p:grpSp>
        <p:nvGrpSpPr>
          <p:cNvPr id="49155" name="组合 28"/>
          <p:cNvGrpSpPr>
            <a:grpSpLocks/>
          </p:cNvGrpSpPr>
          <p:nvPr/>
        </p:nvGrpSpPr>
        <p:grpSpPr bwMode="auto">
          <a:xfrm>
            <a:off x="684213" y="3861048"/>
            <a:ext cx="7954962" cy="2057400"/>
            <a:chOff x="1187624" y="4107904"/>
            <a:chExt cx="7956376" cy="2057400"/>
          </a:xfrm>
        </p:grpSpPr>
        <p:sp>
          <p:nvSpPr>
            <p:cNvPr id="4" name="Text Box 2"/>
            <p:cNvSpPr txBox="1">
              <a:spLocks noChangeArrowheads="1"/>
            </p:cNvSpPr>
            <p:nvPr/>
          </p:nvSpPr>
          <p:spPr bwMode="auto">
            <a:xfrm>
              <a:off x="1187624" y="4488904"/>
              <a:ext cx="3024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smtClean="0">
                  <a:ea typeface="+mn-ea"/>
                  <a:cs typeface="Times New Roman" panose="02020603050405020304" pitchFamily="18" charset="0"/>
                </a:rPr>
                <a:t>发送</a:t>
              </a:r>
              <a:r>
                <a:rPr lang="zh-CN" altLang="en-US" b="1" dirty="0">
                  <a:ea typeface="+mn-ea"/>
                  <a:cs typeface="Times New Roman" panose="02020603050405020304" pitchFamily="18" charset="0"/>
                </a:rPr>
                <a:t>移位寄存器</a:t>
              </a:r>
            </a:p>
            <a:p>
              <a:pPr fontAlgn="auto">
                <a:spcBef>
                  <a:spcPct val="50000"/>
                </a:spcBef>
                <a:spcAft>
                  <a:spcPts val="0"/>
                </a:spcAft>
                <a:defRPr/>
              </a:pPr>
              <a:r>
                <a:rPr lang="zh-CN" altLang="en-US" b="1" dirty="0" smtClean="0">
                  <a:ea typeface="+mn-ea"/>
                  <a:cs typeface="Times New Roman" panose="02020603050405020304" pitchFamily="18" charset="0"/>
                </a:rPr>
                <a:t>接收</a:t>
              </a:r>
              <a:r>
                <a:rPr lang="zh-CN" altLang="en-US" b="1" dirty="0">
                  <a:ea typeface="+mn-ea"/>
                  <a:cs typeface="Times New Roman" panose="02020603050405020304" pitchFamily="18" charset="0"/>
                </a:rPr>
                <a:t>移位寄存器</a:t>
              </a:r>
            </a:p>
          </p:txBody>
        </p:sp>
        <p:sp>
          <p:nvSpPr>
            <p:cNvPr id="49157" name="Line 3"/>
            <p:cNvSpPr>
              <a:spLocks noChangeShapeType="1"/>
            </p:cNvSpPr>
            <p:nvPr/>
          </p:nvSpPr>
          <p:spPr bwMode="auto">
            <a:xfrm>
              <a:off x="1371600" y="4412704"/>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Line 4"/>
            <p:cNvSpPr>
              <a:spLocks noChangeShapeType="1"/>
            </p:cNvSpPr>
            <p:nvPr/>
          </p:nvSpPr>
          <p:spPr bwMode="auto">
            <a:xfrm>
              <a:off x="3886200" y="4412704"/>
              <a:ext cx="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5"/>
            <p:cNvSpPr>
              <a:spLocks noChangeShapeType="1"/>
            </p:cNvSpPr>
            <p:nvPr/>
          </p:nvSpPr>
          <p:spPr bwMode="auto">
            <a:xfrm flipH="1">
              <a:off x="1219200" y="6165304"/>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6"/>
            <p:cNvSpPr>
              <a:spLocks noChangeShapeType="1"/>
            </p:cNvSpPr>
            <p:nvPr/>
          </p:nvSpPr>
          <p:spPr bwMode="auto">
            <a:xfrm>
              <a:off x="3886200" y="4717504"/>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Line 7"/>
            <p:cNvSpPr>
              <a:spLocks noChangeShapeType="1"/>
            </p:cNvSpPr>
            <p:nvPr/>
          </p:nvSpPr>
          <p:spPr bwMode="auto">
            <a:xfrm flipH="1">
              <a:off x="3886200" y="5250904"/>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Text Box 8"/>
            <p:cNvSpPr txBox="1">
              <a:spLocks noChangeArrowheads="1"/>
            </p:cNvSpPr>
            <p:nvPr/>
          </p:nvSpPr>
          <p:spPr bwMode="auto">
            <a:xfrm>
              <a:off x="4039281" y="4107904"/>
              <a:ext cx="114161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SOUT</a:t>
              </a:r>
            </a:p>
          </p:txBody>
        </p:sp>
        <p:sp>
          <p:nvSpPr>
            <p:cNvPr id="11" name="Text Box 9"/>
            <p:cNvSpPr txBox="1">
              <a:spLocks noChangeArrowheads="1"/>
            </p:cNvSpPr>
            <p:nvPr/>
          </p:nvSpPr>
          <p:spPr bwMode="auto">
            <a:xfrm>
              <a:off x="4039281" y="5403304"/>
              <a:ext cx="91297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SIN</a:t>
              </a:r>
            </a:p>
          </p:txBody>
        </p:sp>
        <p:sp>
          <p:nvSpPr>
            <p:cNvPr id="49164" name="Line 10"/>
            <p:cNvSpPr>
              <a:spLocks noChangeShapeType="1"/>
            </p:cNvSpPr>
            <p:nvPr/>
          </p:nvSpPr>
          <p:spPr bwMode="auto">
            <a:xfrm flipH="1">
              <a:off x="5181600" y="4336504"/>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1"/>
            <p:cNvSpPr>
              <a:spLocks noChangeShapeType="1"/>
            </p:cNvSpPr>
            <p:nvPr/>
          </p:nvSpPr>
          <p:spPr bwMode="auto">
            <a:xfrm>
              <a:off x="5181600" y="4336504"/>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2"/>
            <p:cNvSpPr>
              <a:spLocks noChangeShapeType="1"/>
            </p:cNvSpPr>
            <p:nvPr/>
          </p:nvSpPr>
          <p:spPr bwMode="auto">
            <a:xfrm>
              <a:off x="5181600" y="5555704"/>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3"/>
            <p:cNvSpPr>
              <a:spLocks noChangeShapeType="1"/>
            </p:cNvSpPr>
            <p:nvPr/>
          </p:nvSpPr>
          <p:spPr bwMode="auto">
            <a:xfrm>
              <a:off x="6324600" y="4336504"/>
              <a:ext cx="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4"/>
            <p:cNvSpPr txBox="1">
              <a:spLocks noChangeArrowheads="1"/>
            </p:cNvSpPr>
            <p:nvPr/>
          </p:nvSpPr>
          <p:spPr bwMode="auto">
            <a:xfrm>
              <a:off x="5257109" y="4336504"/>
              <a:ext cx="121941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RS232</a:t>
              </a:r>
              <a:r>
                <a:rPr lang="zh-CN" altLang="en-US" b="1">
                  <a:ea typeface="+mn-ea"/>
                  <a:cs typeface="Times New Roman" panose="02020603050405020304" pitchFamily="18" charset="0"/>
                </a:rPr>
                <a:t>接口芯片</a:t>
              </a:r>
            </a:p>
          </p:txBody>
        </p:sp>
        <p:sp>
          <p:nvSpPr>
            <p:cNvPr id="49169" name="Line 15"/>
            <p:cNvSpPr>
              <a:spLocks noChangeShapeType="1"/>
            </p:cNvSpPr>
            <p:nvPr/>
          </p:nvSpPr>
          <p:spPr bwMode="auto">
            <a:xfrm>
              <a:off x="6324600" y="4641304"/>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6"/>
            <p:cNvSpPr>
              <a:spLocks noChangeShapeType="1"/>
            </p:cNvSpPr>
            <p:nvPr/>
          </p:nvSpPr>
          <p:spPr bwMode="auto">
            <a:xfrm flipH="1">
              <a:off x="6324600" y="5098504"/>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7"/>
            <p:cNvSpPr>
              <a:spLocks noChangeShapeType="1"/>
            </p:cNvSpPr>
            <p:nvPr/>
          </p:nvSpPr>
          <p:spPr bwMode="auto">
            <a:xfrm>
              <a:off x="6781800" y="4260304"/>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18"/>
            <p:cNvSpPr>
              <a:spLocks noChangeShapeType="1"/>
            </p:cNvSpPr>
            <p:nvPr/>
          </p:nvSpPr>
          <p:spPr bwMode="auto">
            <a:xfrm>
              <a:off x="6781800" y="4260304"/>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19"/>
            <p:cNvSpPr>
              <a:spLocks noChangeShapeType="1"/>
            </p:cNvSpPr>
            <p:nvPr/>
          </p:nvSpPr>
          <p:spPr bwMode="auto">
            <a:xfrm>
              <a:off x="7239000" y="4565104"/>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0"/>
            <p:cNvSpPr txBox="1">
              <a:spLocks noChangeArrowheads="1"/>
            </p:cNvSpPr>
            <p:nvPr/>
          </p:nvSpPr>
          <p:spPr bwMode="auto">
            <a:xfrm>
              <a:off x="6857594" y="4488904"/>
              <a:ext cx="228641"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b="1">
                  <a:ea typeface="+mn-ea"/>
                  <a:cs typeface="Times New Roman" panose="02020603050405020304" pitchFamily="18" charset="0"/>
                </a:rPr>
                <a:t>2</a:t>
              </a:r>
            </a:p>
            <a:p>
              <a:pPr fontAlgn="auto">
                <a:spcBef>
                  <a:spcPct val="50000"/>
                </a:spcBef>
                <a:spcAft>
                  <a:spcPts val="0"/>
                </a:spcAft>
                <a:defRPr/>
              </a:pPr>
              <a:r>
                <a:rPr lang="en-US" altLang="zh-CN" b="1">
                  <a:ea typeface="+mn-ea"/>
                  <a:cs typeface="Times New Roman" panose="02020603050405020304" pitchFamily="18" charset="0"/>
                </a:rPr>
                <a:t>3</a:t>
              </a:r>
            </a:p>
          </p:txBody>
        </p:sp>
        <p:sp>
          <p:nvSpPr>
            <p:cNvPr id="23" name="AutoShape 22"/>
            <p:cNvSpPr>
              <a:spLocks noChangeArrowheads="1"/>
            </p:cNvSpPr>
            <p:nvPr/>
          </p:nvSpPr>
          <p:spPr bwMode="auto">
            <a:xfrm>
              <a:off x="3582000" y="4717504"/>
              <a:ext cx="304854" cy="685800"/>
            </a:xfrm>
            <a:prstGeom prst="curvedLeftArrow">
              <a:avLst>
                <a:gd name="adj1" fmla="val 45000"/>
                <a:gd name="adj2" fmla="val 90000"/>
                <a:gd name="adj3" fmla="val 33333"/>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49176" name="Line 24"/>
            <p:cNvSpPr>
              <a:spLocks noChangeShapeType="1"/>
            </p:cNvSpPr>
            <p:nvPr/>
          </p:nvSpPr>
          <p:spPr bwMode="auto">
            <a:xfrm>
              <a:off x="7239000" y="4717504"/>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5"/>
            <p:cNvSpPr>
              <a:spLocks noChangeShapeType="1"/>
            </p:cNvSpPr>
            <p:nvPr/>
          </p:nvSpPr>
          <p:spPr bwMode="auto">
            <a:xfrm>
              <a:off x="7924800" y="4717504"/>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6"/>
            <p:cNvSpPr>
              <a:spLocks noChangeShapeType="1"/>
            </p:cNvSpPr>
            <p:nvPr/>
          </p:nvSpPr>
          <p:spPr bwMode="auto">
            <a:xfrm>
              <a:off x="7239000" y="5327104"/>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27"/>
            <p:cNvSpPr txBox="1">
              <a:spLocks noChangeArrowheads="1"/>
            </p:cNvSpPr>
            <p:nvPr/>
          </p:nvSpPr>
          <p:spPr bwMode="auto">
            <a:xfrm>
              <a:off x="7314875" y="5631904"/>
              <a:ext cx="182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a:solidFill>
                    <a:srgbClr val="FF0000"/>
                  </a:solidFill>
                  <a:ea typeface="+mn-ea"/>
                  <a:cs typeface="Times New Roman" panose="02020603050405020304" pitchFamily="18" charset="0"/>
                </a:rPr>
                <a:t>外环：人为</a:t>
              </a:r>
            </a:p>
          </p:txBody>
        </p:sp>
        <p:sp>
          <p:nvSpPr>
            <p:cNvPr id="28" name="Text Box 28"/>
            <p:cNvSpPr txBox="1">
              <a:spLocks noChangeArrowheads="1"/>
            </p:cNvSpPr>
            <p:nvPr/>
          </p:nvSpPr>
          <p:spPr bwMode="auto">
            <a:xfrm>
              <a:off x="1829088" y="5479504"/>
              <a:ext cx="1981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b="1" dirty="0">
                  <a:solidFill>
                    <a:srgbClr val="FF0000"/>
                  </a:solidFill>
                  <a:ea typeface="+mn-ea"/>
                  <a:cs typeface="Times New Roman" panose="02020603050405020304" pitchFamily="18" charset="0"/>
                </a:rPr>
                <a:t>内环：自动</a:t>
              </a:r>
            </a:p>
          </p:txBody>
        </p:sp>
      </p:grpSp>
    </p:spTree>
    <p:extLst>
      <p:ext uri="{BB962C8B-B14F-4D97-AF65-F5344CB8AC3E}">
        <p14:creationId xmlns:p14="http://schemas.microsoft.com/office/powerpoint/2010/main" val="14065505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z="2600" smtClean="0">
                <a:solidFill>
                  <a:srgbClr val="FF0000"/>
                </a:solidFill>
                <a:latin typeface="Times New Roman" pitchFamily="18" charset="0"/>
                <a:ea typeface="华文新魏" pitchFamily="2" charset="-122"/>
              </a:rPr>
              <a:t>直接对</a:t>
            </a:r>
            <a:r>
              <a:rPr lang="en-US" altLang="zh-CN" sz="2600" smtClean="0">
                <a:solidFill>
                  <a:srgbClr val="FF0000"/>
                </a:solidFill>
                <a:latin typeface="Times New Roman" pitchFamily="18" charset="0"/>
                <a:ea typeface="华文新魏" pitchFamily="2" charset="-122"/>
              </a:rPr>
              <a:t>8250</a:t>
            </a:r>
            <a:r>
              <a:rPr lang="zh-CN" altLang="en-US" sz="2600" smtClean="0">
                <a:solidFill>
                  <a:srgbClr val="FF0000"/>
                </a:solidFill>
                <a:latin typeface="Times New Roman" pitchFamily="18" charset="0"/>
                <a:ea typeface="华文新魏" pitchFamily="2" charset="-122"/>
              </a:rPr>
              <a:t>端口进行初始化编程的步骤：</a:t>
            </a:r>
          </a:p>
        </p:txBody>
      </p:sp>
      <p:sp>
        <p:nvSpPr>
          <p:cNvPr id="3" name="内容占位符 2"/>
          <p:cNvSpPr>
            <a:spLocks noGrp="1"/>
          </p:cNvSpPr>
          <p:nvPr>
            <p:ph sz="quarter" idx="1"/>
          </p:nvPr>
        </p:nvSpPr>
        <p:spPr>
          <a:xfrm>
            <a:off x="457200" y="1219200"/>
            <a:ext cx="8229600" cy="4937125"/>
          </a:xfrm>
        </p:spPr>
        <p:txBody>
          <a:bodyPr>
            <a:normAutofit fontScale="92500" lnSpcReduction="20000"/>
          </a:bodyPr>
          <a:lstStyle/>
          <a:p>
            <a:pPr marL="365125" indent="-365125" eaLnBrk="1" fontAlgn="auto" hangingPunct="1">
              <a:spcAft>
                <a:spcPts val="0"/>
              </a:spcAft>
              <a:buClrTx/>
              <a:buFont typeface="+mj-ea"/>
              <a:buAutoNum type="circleNumDbPlain"/>
              <a:defRPr/>
            </a:pPr>
            <a:r>
              <a:rPr lang="zh-CN" altLang="en-US" dirty="0" smtClean="0">
                <a:solidFill>
                  <a:srgbClr val="0000FF"/>
                </a:solidFill>
              </a:rPr>
              <a:t>设置寻址位</a:t>
            </a:r>
            <a:r>
              <a:rPr lang="zh-CN" altLang="en-US" dirty="0" smtClean="0"/>
              <a:t>：</a:t>
            </a:r>
            <a:r>
              <a:rPr lang="en-US" altLang="zh-CN" dirty="0" smtClean="0"/>
              <a:t>80H</a:t>
            </a:r>
            <a:r>
              <a:rPr lang="zh-CN" altLang="en-US" dirty="0" smtClean="0"/>
              <a:t>→通信线控制寄存器，使寻址位为</a:t>
            </a:r>
            <a:r>
              <a:rPr lang="en-US" altLang="zh-CN" dirty="0" smtClean="0"/>
              <a:t>1</a:t>
            </a:r>
          </a:p>
          <a:p>
            <a:pPr marL="365125" indent="-365125" eaLnBrk="1" fontAlgn="auto" hangingPunct="1">
              <a:spcAft>
                <a:spcPts val="0"/>
              </a:spcAft>
              <a:buClrTx/>
              <a:buFont typeface="+mj-ea"/>
              <a:buAutoNum type="circleNumDbPlain"/>
              <a:defRPr/>
            </a:pPr>
            <a:r>
              <a:rPr lang="zh-CN" altLang="en-US" dirty="0" smtClean="0"/>
              <a:t>将除数高</a:t>
            </a:r>
            <a:r>
              <a:rPr lang="en-US" altLang="zh-CN" dirty="0" smtClean="0"/>
              <a:t>8</a:t>
            </a:r>
            <a:r>
              <a:rPr lang="zh-CN" altLang="en-US" dirty="0" smtClean="0"/>
              <a:t>位</a:t>
            </a:r>
            <a:r>
              <a:rPr lang="en-US" altLang="zh-CN" dirty="0" smtClean="0"/>
              <a:t>/</a:t>
            </a:r>
            <a:r>
              <a:rPr lang="zh-CN" altLang="en-US" dirty="0" smtClean="0"/>
              <a:t>低</a:t>
            </a:r>
            <a:r>
              <a:rPr lang="en-US" altLang="zh-CN" dirty="0" smtClean="0"/>
              <a:t>8</a:t>
            </a:r>
            <a:r>
              <a:rPr lang="zh-CN" altLang="en-US" dirty="0" smtClean="0"/>
              <a:t>位→除数寄存器高</a:t>
            </a:r>
            <a:r>
              <a:rPr lang="en-US" altLang="zh-CN" dirty="0" smtClean="0"/>
              <a:t>8</a:t>
            </a:r>
            <a:r>
              <a:rPr lang="zh-CN" altLang="en-US" dirty="0" smtClean="0"/>
              <a:t>位</a:t>
            </a:r>
            <a:r>
              <a:rPr lang="en-US" altLang="zh-CN" dirty="0" smtClean="0"/>
              <a:t>/</a:t>
            </a:r>
            <a:r>
              <a:rPr lang="zh-CN" altLang="en-US" dirty="0" smtClean="0"/>
              <a:t>低</a:t>
            </a:r>
            <a:r>
              <a:rPr lang="en-US" altLang="zh-CN" dirty="0" smtClean="0"/>
              <a:t>8</a:t>
            </a:r>
            <a:r>
              <a:rPr lang="zh-CN" altLang="en-US" dirty="0" smtClean="0"/>
              <a:t>位，</a:t>
            </a:r>
            <a:r>
              <a:rPr lang="zh-CN" altLang="en-US" dirty="0" smtClean="0">
                <a:solidFill>
                  <a:srgbClr val="0000FF"/>
                </a:solidFill>
              </a:rPr>
              <a:t>确定通信速率</a:t>
            </a:r>
            <a:endParaRPr lang="en-US" altLang="zh-CN" dirty="0" smtClean="0">
              <a:solidFill>
                <a:srgbClr val="0000FF"/>
              </a:solidFill>
            </a:endParaRPr>
          </a:p>
          <a:p>
            <a:pPr marL="365125" indent="-365125" eaLnBrk="1" fontAlgn="auto" hangingPunct="1">
              <a:spcAft>
                <a:spcPts val="0"/>
              </a:spcAft>
              <a:buClrTx/>
              <a:buFont typeface="+mj-ea"/>
              <a:buAutoNum type="circleNumDbPlain"/>
              <a:defRPr/>
            </a:pPr>
            <a:r>
              <a:rPr lang="zh-CN" altLang="en-US" dirty="0" smtClean="0"/>
              <a:t>将</a:t>
            </a:r>
            <a:r>
              <a:rPr lang="en-US" altLang="zh-CN" dirty="0" smtClean="0"/>
              <a:t>D7=0</a:t>
            </a:r>
            <a:r>
              <a:rPr lang="zh-CN" altLang="en-US" dirty="0" smtClean="0"/>
              <a:t>的控制字写入通信线控制寄存器，</a:t>
            </a:r>
            <a:r>
              <a:rPr lang="zh-CN" altLang="en-US" dirty="0" smtClean="0">
                <a:solidFill>
                  <a:srgbClr val="0000FF"/>
                </a:solidFill>
              </a:rPr>
              <a:t>规定一帧数据的格式</a:t>
            </a:r>
            <a:endParaRPr lang="en-US" altLang="zh-CN" dirty="0" smtClean="0">
              <a:solidFill>
                <a:srgbClr val="0000FF"/>
              </a:solidFill>
            </a:endParaRPr>
          </a:p>
          <a:p>
            <a:pPr marL="365125" indent="-365125" eaLnBrk="1" fontAlgn="auto" hangingPunct="1">
              <a:spcAft>
                <a:spcPts val="0"/>
              </a:spcAft>
              <a:buClrTx/>
              <a:buFont typeface="+mj-ea"/>
              <a:buAutoNum type="circleNumDbPlain"/>
              <a:defRPr/>
            </a:pPr>
            <a:r>
              <a:rPr lang="zh-CN" altLang="en-US" dirty="0" smtClean="0"/>
              <a:t>设置</a:t>
            </a:r>
            <a:r>
              <a:rPr lang="zh-CN" altLang="en-US" dirty="0" smtClean="0">
                <a:solidFill>
                  <a:srgbClr val="0000FF"/>
                </a:solidFill>
              </a:rPr>
              <a:t>中断允许控制字</a:t>
            </a:r>
            <a:r>
              <a:rPr lang="zh-CN" altLang="en-US" dirty="0" smtClean="0"/>
              <a:t>：</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a:t>若采用</a:t>
            </a:r>
            <a:r>
              <a:rPr lang="zh-CN" altLang="en-US" dirty="0">
                <a:solidFill>
                  <a:srgbClr val="FF0000"/>
                </a:solidFill>
              </a:rPr>
              <a:t>查询方式</a:t>
            </a:r>
            <a:r>
              <a:rPr lang="zh-CN" altLang="en-US" dirty="0"/>
              <a:t>，置中断允许控制字为</a:t>
            </a:r>
            <a:r>
              <a:rPr lang="en-US" altLang="zh-CN" dirty="0"/>
              <a:t>0</a:t>
            </a:r>
          </a:p>
          <a:p>
            <a:pPr marL="548640" lvl="2" eaLnBrk="1" fontAlgn="auto" hangingPunct="1">
              <a:spcBef>
                <a:spcPts val="600"/>
              </a:spcBef>
              <a:spcAft>
                <a:spcPts val="0"/>
              </a:spcAft>
              <a:buClr>
                <a:schemeClr val="accent1"/>
              </a:buClr>
              <a:buFont typeface="Wingdings 3"/>
              <a:buChar char=""/>
              <a:defRPr/>
            </a:pPr>
            <a:r>
              <a:rPr lang="zh-CN" altLang="en-US" dirty="0"/>
              <a:t>若采用</a:t>
            </a:r>
            <a:r>
              <a:rPr lang="zh-CN" altLang="en-US" dirty="0">
                <a:solidFill>
                  <a:srgbClr val="FF0000"/>
                </a:solidFill>
              </a:rPr>
              <a:t>中断方式</a:t>
            </a:r>
            <a:r>
              <a:rPr lang="zh-CN" altLang="en-US" dirty="0"/>
              <a:t>，置中断允许控制器的相应位为</a:t>
            </a:r>
            <a:r>
              <a:rPr lang="en-US" altLang="zh-CN" dirty="0"/>
              <a:t>1</a:t>
            </a:r>
          </a:p>
          <a:p>
            <a:pPr marL="365125" indent="-365125" eaLnBrk="1" fontAlgn="auto" hangingPunct="1">
              <a:spcAft>
                <a:spcPts val="0"/>
              </a:spcAft>
              <a:buClrTx/>
              <a:buFont typeface="+mj-ea"/>
              <a:buAutoNum type="circleNumDbPlain"/>
              <a:defRPr/>
            </a:pPr>
            <a:r>
              <a:rPr lang="zh-CN" altLang="en-US" dirty="0" smtClean="0"/>
              <a:t>设置</a:t>
            </a:r>
            <a:r>
              <a:rPr lang="en-US" altLang="zh-CN" dirty="0" smtClean="0">
                <a:solidFill>
                  <a:srgbClr val="0000FF"/>
                </a:solidFill>
              </a:rPr>
              <a:t>MODEM</a:t>
            </a:r>
            <a:r>
              <a:rPr lang="zh-CN" altLang="en-US" dirty="0" smtClean="0">
                <a:solidFill>
                  <a:srgbClr val="0000FF"/>
                </a:solidFill>
              </a:rPr>
              <a:t>控制寄存器</a:t>
            </a:r>
            <a:r>
              <a:rPr lang="zh-CN" altLang="en-US" dirty="0" smtClean="0"/>
              <a:t>：</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中断方式</a:t>
            </a:r>
            <a:r>
              <a:rPr lang="zh-CN" altLang="en-US" dirty="0" smtClean="0"/>
              <a:t>：</a:t>
            </a:r>
            <a:r>
              <a:rPr lang="en-US" altLang="zh-CN" dirty="0" smtClean="0"/>
              <a:t>D3=1</a:t>
            </a:r>
            <a:r>
              <a:rPr lang="zh-CN" altLang="en-US" dirty="0" smtClean="0"/>
              <a:t>，允许</a:t>
            </a:r>
            <a:r>
              <a:rPr lang="en-US" altLang="zh-CN" dirty="0" smtClean="0"/>
              <a:t>8250</a:t>
            </a:r>
            <a:r>
              <a:rPr lang="zh-CN" altLang="en-US" dirty="0" smtClean="0"/>
              <a:t>送出中断请求信号</a:t>
            </a:r>
            <a:endParaRPr lang="en-US" altLang="zh-CN" dirty="0" smtClean="0"/>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查询方式</a:t>
            </a:r>
            <a:r>
              <a:rPr lang="zh-CN" altLang="en-US" dirty="0" smtClean="0"/>
              <a:t>：</a:t>
            </a:r>
            <a:r>
              <a:rPr lang="en-US" altLang="zh-CN" dirty="0" smtClean="0"/>
              <a:t>D3=0</a:t>
            </a:r>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内环自检</a:t>
            </a:r>
            <a:r>
              <a:rPr lang="zh-CN" altLang="en-US" dirty="0" smtClean="0"/>
              <a:t>：</a:t>
            </a:r>
            <a:r>
              <a:rPr lang="en-US" altLang="zh-CN" dirty="0" smtClean="0"/>
              <a:t>D4=1</a:t>
            </a:r>
          </a:p>
          <a:p>
            <a:pPr marL="548640" lvl="2" eaLnBrk="1" fontAlgn="auto" hangingPunct="1">
              <a:spcBef>
                <a:spcPts val="600"/>
              </a:spcBef>
              <a:spcAft>
                <a:spcPts val="0"/>
              </a:spcAft>
              <a:buClr>
                <a:schemeClr val="accent1"/>
              </a:buClr>
              <a:buFont typeface="Wingdings 3"/>
              <a:buChar char=""/>
              <a:defRPr/>
            </a:pPr>
            <a:r>
              <a:rPr lang="zh-CN" altLang="en-US" dirty="0" smtClean="0">
                <a:solidFill>
                  <a:srgbClr val="FF0000"/>
                </a:solidFill>
              </a:rPr>
              <a:t>正常通信</a:t>
            </a:r>
            <a:r>
              <a:rPr lang="zh-CN" altLang="en-US" dirty="0" smtClean="0"/>
              <a:t>：</a:t>
            </a:r>
            <a:r>
              <a:rPr lang="en-US" altLang="zh-CN" dirty="0" smtClean="0"/>
              <a:t>D4=0</a:t>
            </a:r>
          </a:p>
          <a:p>
            <a:pPr marL="548640" lvl="2" eaLnBrk="1" fontAlgn="auto" hangingPunct="1">
              <a:spcBef>
                <a:spcPts val="600"/>
              </a:spcBef>
              <a:spcAft>
                <a:spcPts val="0"/>
              </a:spcAft>
              <a:buClr>
                <a:schemeClr val="accent1"/>
              </a:buClr>
              <a:buFont typeface="Wingdings 3"/>
              <a:buChar char=""/>
              <a:defRPr/>
            </a:pPr>
            <a:r>
              <a:rPr lang="zh-CN" altLang="en-US" dirty="0">
                <a:solidFill>
                  <a:srgbClr val="FF0000"/>
                </a:solidFill>
              </a:rPr>
              <a:t>使用联络线</a:t>
            </a:r>
            <a:r>
              <a:rPr lang="zh-CN" altLang="en-US" dirty="0"/>
              <a:t>：</a:t>
            </a:r>
            <a:r>
              <a:rPr lang="en-US" altLang="zh-CN" dirty="0"/>
              <a:t>D1</a:t>
            </a:r>
            <a:r>
              <a:rPr lang="zh-CN" altLang="en-US" dirty="0"/>
              <a:t>、</a:t>
            </a:r>
            <a:r>
              <a:rPr lang="en-US" altLang="zh-CN" dirty="0"/>
              <a:t>D0</a:t>
            </a:r>
            <a:r>
              <a:rPr lang="zh-CN" altLang="en-US" dirty="0"/>
              <a:t>位置</a:t>
            </a:r>
            <a:r>
              <a:rPr lang="en-US" altLang="zh-CN" dirty="0"/>
              <a:t>1</a:t>
            </a:r>
            <a:endParaRPr lang="zh-CN" altLang="en-US" dirty="0"/>
          </a:p>
        </p:txBody>
      </p:sp>
    </p:spTree>
    <p:extLst>
      <p:ext uri="{BB962C8B-B14F-4D97-AF65-F5344CB8AC3E}">
        <p14:creationId xmlns:p14="http://schemas.microsoft.com/office/powerpoint/2010/main" val="16133139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5. </a:t>
            </a:r>
            <a:r>
              <a:rPr lang="zh-CN" altLang="en-US" sz="2600" dirty="0" smtClean="0">
                <a:solidFill>
                  <a:srgbClr val="C00000"/>
                </a:solidFill>
                <a:latin typeface="+mn-ea"/>
                <a:ea typeface="+mn-ea"/>
              </a:rPr>
              <a:t>串行通信的外部环境</a:t>
            </a:r>
          </a:p>
        </p:txBody>
      </p:sp>
      <p:sp>
        <p:nvSpPr>
          <p:cNvPr id="65539" name="内容占位符 2"/>
          <p:cNvSpPr>
            <a:spLocks noGrp="1"/>
          </p:cNvSpPr>
          <p:nvPr>
            <p:ph sz="quarter" idx="1"/>
          </p:nvPr>
        </p:nvSpPr>
        <p:spPr>
          <a:xfrm>
            <a:off x="457200" y="1219200"/>
            <a:ext cx="8229600" cy="4937125"/>
          </a:xfrm>
        </p:spPr>
        <p:txBody>
          <a:bodyPr/>
          <a:lstStyle/>
          <a:p>
            <a:pPr eaLnBrk="1" hangingPunct="1"/>
            <a:r>
              <a:rPr lang="zh-CN" altLang="en-US" smtClean="0">
                <a:solidFill>
                  <a:srgbClr val="0000FF"/>
                </a:solidFill>
              </a:rPr>
              <a:t>外部环境</a:t>
            </a:r>
            <a:r>
              <a:rPr lang="zh-CN" altLang="en-US" smtClean="0"/>
              <a:t>：就是串口连接器</a:t>
            </a:r>
            <a:r>
              <a:rPr lang="en-US" altLang="zh-CN" smtClean="0"/>
              <a:t>RS-232C</a:t>
            </a:r>
            <a:r>
              <a:rPr lang="zh-CN" altLang="en-US" smtClean="0"/>
              <a:t>引脚的</a:t>
            </a:r>
            <a:r>
              <a:rPr lang="zh-CN" altLang="en-US" smtClean="0">
                <a:solidFill>
                  <a:srgbClr val="FF0000"/>
                </a:solidFill>
              </a:rPr>
              <a:t>连线方式</a:t>
            </a:r>
          </a:p>
          <a:p>
            <a:pPr eaLnBrk="1" hangingPunct="1"/>
            <a:r>
              <a:rPr lang="zh-CN" altLang="en-US" smtClean="0"/>
              <a:t>连线方式与</a:t>
            </a:r>
            <a:r>
              <a:rPr lang="zh-CN" altLang="en-US" smtClean="0">
                <a:solidFill>
                  <a:srgbClr val="FF0000"/>
                </a:solidFill>
              </a:rPr>
              <a:t>串口的通信方式</a:t>
            </a:r>
            <a:r>
              <a:rPr lang="zh-CN" altLang="en-US" smtClean="0"/>
              <a:t>有关</a:t>
            </a:r>
            <a:endParaRPr lang="en-US" altLang="zh-CN" smtClean="0"/>
          </a:p>
          <a:p>
            <a:pPr eaLnBrk="1" hangingPunct="1"/>
            <a:r>
              <a:rPr lang="zh-CN" altLang="en-US" smtClean="0"/>
              <a:t>连线方式与编程时使用的</a:t>
            </a:r>
            <a:r>
              <a:rPr lang="zh-CN" altLang="en-US" smtClean="0">
                <a:solidFill>
                  <a:srgbClr val="FF0000"/>
                </a:solidFill>
              </a:rPr>
              <a:t>编程手段</a:t>
            </a:r>
            <a:r>
              <a:rPr lang="zh-CN" altLang="en-US" smtClean="0"/>
              <a:t>（对端口直接操作，或调用</a:t>
            </a:r>
            <a:r>
              <a:rPr lang="en-US" altLang="zh-CN" smtClean="0"/>
              <a:t>BIOS</a:t>
            </a:r>
            <a:r>
              <a:rPr lang="zh-CN" altLang="en-US" smtClean="0"/>
              <a:t>通信软件）有关</a:t>
            </a:r>
          </a:p>
        </p:txBody>
      </p:sp>
    </p:spTree>
    <p:extLst>
      <p:ext uri="{BB962C8B-B14F-4D97-AF65-F5344CB8AC3E}">
        <p14:creationId xmlns:p14="http://schemas.microsoft.com/office/powerpoint/2010/main" val="9660288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1</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全双工</a:t>
            </a:r>
            <a:r>
              <a:rPr lang="zh-CN" altLang="en-US" dirty="0" smtClean="0">
                <a:solidFill>
                  <a:srgbClr val="0000FF"/>
                </a:solidFill>
              </a:rPr>
              <a:t>通信</a:t>
            </a:r>
          </a:p>
        </p:txBody>
      </p:sp>
      <p:grpSp>
        <p:nvGrpSpPr>
          <p:cNvPr id="66563" name="Group 7"/>
          <p:cNvGrpSpPr>
            <a:grpSpLocks/>
          </p:cNvGrpSpPr>
          <p:nvPr/>
        </p:nvGrpSpPr>
        <p:grpSpPr bwMode="auto">
          <a:xfrm>
            <a:off x="1042988" y="1844824"/>
            <a:ext cx="7543800" cy="2057400"/>
            <a:chOff x="576" y="1143"/>
            <a:chExt cx="4752" cy="1296"/>
          </a:xfrm>
        </p:grpSpPr>
        <p:grpSp>
          <p:nvGrpSpPr>
            <p:cNvPr id="66564" name="Group 8"/>
            <p:cNvGrpSpPr>
              <a:grpSpLocks/>
            </p:cNvGrpSpPr>
            <p:nvPr/>
          </p:nvGrpSpPr>
          <p:grpSpPr bwMode="auto">
            <a:xfrm>
              <a:off x="576" y="1239"/>
              <a:ext cx="2256" cy="1200"/>
              <a:chOff x="672" y="2736"/>
              <a:chExt cx="2256" cy="1200"/>
            </a:xfrm>
          </p:grpSpPr>
          <p:sp>
            <p:nvSpPr>
              <p:cNvPr id="24" name="Rectangle 9"/>
              <p:cNvSpPr>
                <a:spLocks noChangeArrowheads="1"/>
              </p:cNvSpPr>
              <p:nvPr/>
            </p:nvSpPr>
            <p:spPr bwMode="auto">
              <a:xfrm>
                <a:off x="2544" y="273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25" name="Rectangle 10"/>
              <p:cNvSpPr>
                <a:spLocks noChangeArrowheads="1"/>
              </p:cNvSpPr>
              <p:nvPr/>
            </p:nvSpPr>
            <p:spPr bwMode="auto">
              <a:xfrm>
                <a:off x="672" y="273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grpSp>
        <p:sp>
          <p:nvSpPr>
            <p:cNvPr id="6" name="Text Box 11"/>
            <p:cNvSpPr txBox="1">
              <a:spLocks noChangeArrowheads="1"/>
            </p:cNvSpPr>
            <p:nvPr/>
          </p:nvSpPr>
          <p:spPr bwMode="auto">
            <a:xfrm>
              <a:off x="2544"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7" name="Text Box 12"/>
            <p:cNvSpPr txBox="1">
              <a:spLocks noChangeArrowheads="1"/>
            </p:cNvSpPr>
            <p:nvPr/>
          </p:nvSpPr>
          <p:spPr bwMode="auto">
            <a:xfrm>
              <a:off x="672" y="211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6567" name="Line 13"/>
            <p:cNvSpPr>
              <a:spLocks noChangeShapeType="1"/>
            </p:cNvSpPr>
            <p:nvPr/>
          </p:nvSpPr>
          <p:spPr bwMode="auto">
            <a:xfrm>
              <a:off x="960" y="2247"/>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4"/>
            <p:cNvSpPr txBox="1">
              <a:spLocks noChangeArrowheads="1"/>
            </p:cNvSpPr>
            <p:nvPr/>
          </p:nvSpPr>
          <p:spPr bwMode="auto">
            <a:xfrm>
              <a:off x="2544"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0" name="Text Box 15"/>
            <p:cNvSpPr txBox="1">
              <a:spLocks noChangeArrowheads="1"/>
            </p:cNvSpPr>
            <p:nvPr/>
          </p:nvSpPr>
          <p:spPr bwMode="auto">
            <a:xfrm>
              <a:off x="672" y="12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1" name="Text Box 16"/>
            <p:cNvSpPr txBox="1">
              <a:spLocks noChangeArrowheads="1"/>
            </p:cNvSpPr>
            <p:nvPr/>
          </p:nvSpPr>
          <p:spPr bwMode="auto">
            <a:xfrm>
              <a:off x="960" y="1143"/>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grpSp>
          <p:nvGrpSpPr>
            <p:cNvPr id="66571" name="Group 17"/>
            <p:cNvGrpSpPr>
              <a:grpSpLocks/>
            </p:cNvGrpSpPr>
            <p:nvPr/>
          </p:nvGrpSpPr>
          <p:grpSpPr bwMode="auto">
            <a:xfrm>
              <a:off x="960" y="1431"/>
              <a:ext cx="1488" cy="240"/>
              <a:chOff x="1056" y="2928"/>
              <a:chExt cx="1488" cy="240"/>
            </a:xfrm>
          </p:grpSpPr>
          <p:sp>
            <p:nvSpPr>
              <p:cNvPr id="66580" name="Line 18"/>
              <p:cNvSpPr>
                <a:spLocks noChangeShapeType="1"/>
              </p:cNvSpPr>
              <p:nvPr/>
            </p:nvSpPr>
            <p:spPr bwMode="auto">
              <a:xfrm>
                <a:off x="1056" y="29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9"/>
              <p:cNvSpPr>
                <a:spLocks noChangeShapeType="1"/>
              </p:cNvSpPr>
              <p:nvPr/>
            </p:nvSpPr>
            <p:spPr bwMode="auto">
              <a:xfrm>
                <a:off x="2016" y="316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0"/>
              <p:cNvSpPr>
                <a:spLocks noChangeShapeType="1"/>
              </p:cNvSpPr>
              <p:nvPr/>
            </p:nvSpPr>
            <p:spPr bwMode="auto">
              <a:xfrm>
                <a:off x="1584" y="292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Text Box 21"/>
            <p:cNvSpPr txBox="1">
              <a:spLocks noChangeArrowheads="1"/>
            </p:cNvSpPr>
            <p:nvPr/>
          </p:nvSpPr>
          <p:spPr bwMode="auto">
            <a:xfrm>
              <a:off x="2544" y="123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4" name="Text Box 22"/>
            <p:cNvSpPr txBox="1">
              <a:spLocks noChangeArrowheads="1"/>
            </p:cNvSpPr>
            <p:nvPr/>
          </p:nvSpPr>
          <p:spPr bwMode="auto">
            <a:xfrm>
              <a:off x="672" y="148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5" name="Text Box 23"/>
            <p:cNvSpPr txBox="1">
              <a:spLocks noChangeArrowheads="1"/>
            </p:cNvSpPr>
            <p:nvPr/>
          </p:nvSpPr>
          <p:spPr bwMode="auto">
            <a:xfrm>
              <a:off x="960" y="1431"/>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grpSp>
          <p:nvGrpSpPr>
            <p:cNvPr id="66575" name="Group 24"/>
            <p:cNvGrpSpPr>
              <a:grpSpLocks/>
            </p:cNvGrpSpPr>
            <p:nvPr/>
          </p:nvGrpSpPr>
          <p:grpSpPr bwMode="auto">
            <a:xfrm>
              <a:off x="960" y="1470"/>
              <a:ext cx="1488" cy="240"/>
              <a:chOff x="1056" y="2928"/>
              <a:chExt cx="1488" cy="240"/>
            </a:xfrm>
          </p:grpSpPr>
          <p:sp>
            <p:nvSpPr>
              <p:cNvPr id="66577" name="Line 25"/>
              <p:cNvSpPr>
                <a:spLocks noChangeShapeType="1"/>
              </p:cNvSpPr>
              <p:nvPr/>
            </p:nvSpPr>
            <p:spPr bwMode="auto">
              <a:xfrm>
                <a:off x="2016" y="292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26"/>
              <p:cNvSpPr>
                <a:spLocks noChangeShapeType="1"/>
              </p:cNvSpPr>
              <p:nvPr/>
            </p:nvSpPr>
            <p:spPr bwMode="auto">
              <a:xfrm>
                <a:off x="1056" y="316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27"/>
              <p:cNvSpPr>
                <a:spLocks noChangeShapeType="1"/>
              </p:cNvSpPr>
              <p:nvPr/>
            </p:nvSpPr>
            <p:spPr bwMode="auto">
              <a:xfrm flipV="1">
                <a:off x="1584" y="292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Text Box 28"/>
            <p:cNvSpPr txBox="1">
              <a:spLocks noChangeArrowheads="1"/>
            </p:cNvSpPr>
            <p:nvPr/>
          </p:nvSpPr>
          <p:spPr bwMode="auto">
            <a:xfrm>
              <a:off x="3120" y="1335"/>
              <a:ext cx="220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ts val="0"/>
                </a:spcBef>
                <a:spcAft>
                  <a:spcPts val="0"/>
                </a:spcAft>
                <a:defRPr/>
              </a:pPr>
              <a:r>
                <a:rPr lang="zh-CN" altLang="en-US" dirty="0">
                  <a:solidFill>
                    <a:srgbClr val="FF0000"/>
                  </a:solidFill>
                  <a:ea typeface="+mn-ea"/>
                  <a:cs typeface="Times New Roman" panose="02020603050405020304" pitchFamily="18" charset="0"/>
                </a:rPr>
                <a:t>无联络线：</a:t>
              </a:r>
              <a:r>
                <a:rPr lang="en-US" altLang="zh-CN" dirty="0">
                  <a:solidFill>
                    <a:srgbClr val="FF0000"/>
                  </a:solidFill>
                  <a:ea typeface="+mn-ea"/>
                  <a:cs typeface="Times New Roman" panose="02020603050405020304" pitchFamily="18" charset="0"/>
                </a:rPr>
                <a:t>3</a:t>
              </a:r>
              <a:r>
                <a:rPr lang="zh-CN" altLang="en-US" dirty="0">
                  <a:solidFill>
                    <a:srgbClr val="FF0000"/>
                  </a:solidFill>
                  <a:ea typeface="+mn-ea"/>
                  <a:cs typeface="Times New Roman" panose="02020603050405020304" pitchFamily="18" charset="0"/>
                </a:rPr>
                <a:t>线方式</a:t>
              </a:r>
            </a:p>
            <a:p>
              <a:pPr fontAlgn="auto">
                <a:lnSpc>
                  <a:spcPct val="120000"/>
                </a:lnSpc>
                <a:spcBef>
                  <a:spcPts val="0"/>
                </a:spcBef>
                <a:spcAft>
                  <a:spcPts val="0"/>
                </a:spcAft>
                <a:defRPr/>
              </a:pPr>
              <a:r>
                <a:rPr lang="zh-CN" altLang="en-US" dirty="0">
                  <a:ea typeface="+mn-ea"/>
                  <a:cs typeface="Times New Roman" panose="02020603050405020304" pitchFamily="18" charset="0"/>
                </a:rPr>
                <a:t>仅能用对端口直接操作</a:t>
              </a:r>
              <a:r>
                <a:rPr lang="zh-CN" altLang="en-US" dirty="0" smtClean="0">
                  <a:ea typeface="+mn-ea"/>
                  <a:cs typeface="Times New Roman" panose="02020603050405020304" pitchFamily="18" charset="0"/>
                </a:rPr>
                <a:t>发送</a:t>
              </a:r>
              <a:r>
                <a:rPr lang="en-US" altLang="zh-CN" dirty="0" smtClean="0">
                  <a:ea typeface="+mn-ea"/>
                  <a:cs typeface="Times New Roman" panose="02020603050405020304" pitchFamily="18" charset="0"/>
                </a:rPr>
                <a:t>/</a:t>
              </a:r>
              <a:r>
                <a:rPr lang="zh-CN" altLang="en-US" dirty="0">
                  <a:ea typeface="+mn-ea"/>
                  <a:cs typeface="Times New Roman" panose="02020603050405020304" pitchFamily="18" charset="0"/>
                </a:rPr>
                <a:t>接收数据</a:t>
              </a:r>
            </a:p>
          </p:txBody>
        </p:sp>
      </p:grpSp>
    </p:spTree>
    <p:extLst>
      <p:ext uri="{BB962C8B-B14F-4D97-AF65-F5344CB8AC3E}">
        <p14:creationId xmlns:p14="http://schemas.microsoft.com/office/powerpoint/2010/main" val="14187014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1</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全双工</a:t>
            </a:r>
            <a:r>
              <a:rPr lang="zh-CN" altLang="en-US" dirty="0" smtClean="0">
                <a:solidFill>
                  <a:srgbClr val="0000FF"/>
                </a:solidFill>
              </a:rPr>
              <a:t>通信</a:t>
            </a:r>
          </a:p>
        </p:txBody>
      </p:sp>
      <p:grpSp>
        <p:nvGrpSpPr>
          <p:cNvPr id="67587" name="组合 75"/>
          <p:cNvGrpSpPr>
            <a:grpSpLocks/>
          </p:cNvGrpSpPr>
          <p:nvPr/>
        </p:nvGrpSpPr>
        <p:grpSpPr bwMode="auto">
          <a:xfrm>
            <a:off x="527050" y="1920875"/>
            <a:ext cx="8293100" cy="4100513"/>
            <a:chOff x="850900" y="1081088"/>
            <a:chExt cx="8293100" cy="4100512"/>
          </a:xfrm>
        </p:grpSpPr>
        <p:sp>
          <p:nvSpPr>
            <p:cNvPr id="77" name="Text Box 2"/>
            <p:cNvSpPr txBox="1">
              <a:spLocks noChangeArrowheads="1"/>
            </p:cNvSpPr>
            <p:nvPr/>
          </p:nvSpPr>
          <p:spPr bwMode="auto">
            <a:xfrm>
              <a:off x="5181600" y="1376363"/>
              <a:ext cx="3962400" cy="230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ts val="0"/>
                </a:spcBef>
                <a:spcAft>
                  <a:spcPts val="0"/>
                </a:spcAft>
                <a:defRPr/>
              </a:pPr>
              <a:r>
                <a:rPr lang="zh-CN" altLang="en-US" dirty="0">
                  <a:solidFill>
                    <a:srgbClr val="FF0000"/>
                  </a:solidFill>
                  <a:ea typeface="+mn-ea"/>
                  <a:cs typeface="Times New Roman" panose="02020603050405020304" pitchFamily="18" charset="0"/>
                  <a:sym typeface="Monotype Sorts" pitchFamily="2" charset="2"/>
                </a:rPr>
                <a:t>有联络线：</a:t>
              </a:r>
              <a:r>
                <a:rPr lang="en-US" altLang="zh-CN" dirty="0">
                  <a:solidFill>
                    <a:srgbClr val="FF0000"/>
                  </a:solidFill>
                  <a:ea typeface="+mn-ea"/>
                  <a:cs typeface="Times New Roman" panose="02020603050405020304" pitchFamily="18" charset="0"/>
                  <a:sym typeface="Monotype Sorts" pitchFamily="2" charset="2"/>
                </a:rPr>
                <a:t>7</a:t>
              </a:r>
              <a:r>
                <a:rPr lang="zh-CN" altLang="en-US" dirty="0">
                  <a:solidFill>
                    <a:srgbClr val="FF0000"/>
                  </a:solidFill>
                  <a:ea typeface="+mn-ea"/>
                  <a:cs typeface="Times New Roman" panose="02020603050405020304" pitchFamily="18" charset="0"/>
                  <a:sym typeface="Monotype Sorts" pitchFamily="2" charset="2"/>
                </a:rPr>
                <a:t>线方式</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对</a:t>
              </a:r>
              <a:r>
                <a:rPr lang="zh-CN" altLang="en-US" dirty="0">
                  <a:ea typeface="+mn-ea"/>
                  <a:cs typeface="Times New Roman" panose="02020603050405020304" pitchFamily="18" charset="0"/>
                  <a:sym typeface="Monotype Sorts" pitchFamily="2" charset="2"/>
                </a:rPr>
                <a:t>端口直接操作</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调用</a:t>
              </a:r>
              <a:r>
                <a:rPr lang="en-US" altLang="zh-CN" dirty="0">
                  <a:ea typeface="+mn-ea"/>
                  <a:cs typeface="Times New Roman" panose="02020603050405020304" pitchFamily="18" charset="0"/>
                  <a:sym typeface="Monotype Sorts" pitchFamily="2" charset="2"/>
                </a:rPr>
                <a:t>BIOS</a:t>
              </a:r>
              <a:r>
                <a:rPr lang="zh-CN" altLang="en-US" dirty="0">
                  <a:ea typeface="+mn-ea"/>
                  <a:cs typeface="Times New Roman" panose="02020603050405020304" pitchFamily="18" charset="0"/>
                  <a:sym typeface="Monotype Sorts" pitchFamily="2" charset="2"/>
                </a:rPr>
                <a:t>通信软件</a:t>
              </a:r>
            </a:p>
            <a:p>
              <a:pPr fontAlgn="auto">
                <a:lnSpc>
                  <a:spcPct val="120000"/>
                </a:lnSpc>
                <a:spcBef>
                  <a:spcPts val="0"/>
                </a:spcBef>
                <a:spcAft>
                  <a:spcPts val="0"/>
                </a:spcAft>
                <a:buFont typeface="+mj-ea"/>
                <a:buAutoNum type="circleNumDbPlain"/>
                <a:defRPr/>
              </a:pPr>
              <a:r>
                <a:rPr lang="zh-CN" altLang="en-US" dirty="0" smtClean="0">
                  <a:ea typeface="+mn-ea"/>
                  <a:cs typeface="Times New Roman" panose="02020603050405020304" pitchFamily="18" charset="0"/>
                  <a:sym typeface="Monotype Sorts" pitchFamily="2" charset="2"/>
                </a:rPr>
                <a:t>调用</a:t>
              </a:r>
              <a:r>
                <a:rPr lang="en-US" altLang="zh-CN" dirty="0">
                  <a:ea typeface="+mn-ea"/>
                  <a:cs typeface="Times New Roman" panose="02020603050405020304" pitchFamily="18" charset="0"/>
                  <a:sym typeface="Monotype Sorts" pitchFamily="2" charset="2"/>
                </a:rPr>
                <a:t>INT 21H</a:t>
              </a:r>
              <a:r>
                <a:rPr lang="zh-CN" altLang="en-US" dirty="0">
                  <a:ea typeface="+mn-ea"/>
                  <a:cs typeface="Times New Roman" panose="02020603050405020304" pitchFamily="18" charset="0"/>
                  <a:sym typeface="Monotype Sorts" pitchFamily="2" charset="2"/>
                </a:rPr>
                <a:t>的</a:t>
              </a:r>
              <a:r>
                <a:rPr lang="en-US" altLang="zh-CN" dirty="0">
                  <a:ea typeface="+mn-ea"/>
                  <a:cs typeface="Times New Roman" panose="02020603050405020304" pitchFamily="18" charset="0"/>
                  <a:sym typeface="Monotype Sorts" pitchFamily="2" charset="2"/>
                </a:rPr>
                <a:t>4</a:t>
              </a:r>
              <a:r>
                <a:rPr lang="en-US" altLang="zh-CN" baseline="30000" dirty="0">
                  <a:ea typeface="+mn-ea"/>
                  <a:cs typeface="Times New Roman" panose="02020603050405020304" pitchFamily="18" charset="0"/>
                  <a:sym typeface="Monotype Sorts" pitchFamily="2" charset="2"/>
                </a:rPr>
                <a:t>#</a:t>
              </a:r>
              <a:r>
                <a:rPr lang="zh-CN" altLang="en-US" dirty="0">
                  <a:ea typeface="+mn-ea"/>
                  <a:cs typeface="Times New Roman" panose="02020603050405020304" pitchFamily="18" charset="0"/>
                  <a:sym typeface="Monotype Sorts" pitchFamily="2" charset="2"/>
                </a:rPr>
                <a:t>、</a:t>
              </a:r>
              <a:r>
                <a:rPr lang="en-US" altLang="zh-CN" dirty="0">
                  <a:ea typeface="+mn-ea"/>
                  <a:cs typeface="Times New Roman" panose="02020603050405020304" pitchFamily="18" charset="0"/>
                  <a:sym typeface="Monotype Sorts" pitchFamily="2" charset="2"/>
                </a:rPr>
                <a:t>3</a:t>
              </a:r>
              <a:r>
                <a:rPr lang="en-US" altLang="zh-CN" baseline="30000" dirty="0">
                  <a:ea typeface="+mn-ea"/>
                  <a:cs typeface="Times New Roman" panose="02020603050405020304" pitchFamily="18" charset="0"/>
                  <a:sym typeface="Monotype Sorts" pitchFamily="2" charset="2"/>
                </a:rPr>
                <a:t>#</a:t>
              </a:r>
              <a:r>
                <a:rPr lang="zh-CN" altLang="en-US" dirty="0">
                  <a:ea typeface="+mn-ea"/>
                  <a:cs typeface="Times New Roman" panose="02020603050405020304" pitchFamily="18" charset="0"/>
                  <a:sym typeface="Monotype Sorts" pitchFamily="2" charset="2"/>
                </a:rPr>
                <a:t>，但只能用主串口</a:t>
              </a:r>
            </a:p>
          </p:txBody>
        </p:sp>
        <p:grpSp>
          <p:nvGrpSpPr>
            <p:cNvPr id="67589" name="Group 97"/>
            <p:cNvGrpSpPr>
              <a:grpSpLocks/>
            </p:cNvGrpSpPr>
            <p:nvPr/>
          </p:nvGrpSpPr>
          <p:grpSpPr bwMode="auto">
            <a:xfrm>
              <a:off x="850900" y="1081088"/>
              <a:ext cx="4106863" cy="4100512"/>
              <a:chOff x="384" y="681"/>
              <a:chExt cx="2544" cy="2583"/>
            </a:xfrm>
          </p:grpSpPr>
          <p:sp>
            <p:nvSpPr>
              <p:cNvPr id="79" name="Rectangle 4"/>
              <p:cNvSpPr>
                <a:spLocks noChangeArrowheads="1"/>
              </p:cNvSpPr>
              <p:nvPr/>
            </p:nvSpPr>
            <p:spPr bwMode="auto">
              <a:xfrm>
                <a:off x="384" y="816"/>
                <a:ext cx="384" cy="24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80" name="Rectangle 5"/>
              <p:cNvSpPr>
                <a:spLocks noChangeArrowheads="1"/>
              </p:cNvSpPr>
              <p:nvPr/>
            </p:nvSpPr>
            <p:spPr bwMode="auto">
              <a:xfrm>
                <a:off x="2496" y="816"/>
                <a:ext cx="384" cy="244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81" name="Text Box 7"/>
              <p:cNvSpPr txBox="1">
                <a:spLocks noChangeArrowheads="1"/>
              </p:cNvSpPr>
              <p:nvPr/>
            </p:nvSpPr>
            <p:spPr bwMode="auto">
              <a:xfrm>
                <a:off x="480" y="2889"/>
                <a:ext cx="3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82" name="Text Box 8"/>
              <p:cNvSpPr txBox="1">
                <a:spLocks noChangeArrowheads="1"/>
              </p:cNvSpPr>
              <p:nvPr/>
            </p:nvSpPr>
            <p:spPr bwMode="auto">
              <a:xfrm>
                <a:off x="2592" y="2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7594" name="Line 9"/>
              <p:cNvSpPr>
                <a:spLocks noChangeShapeType="1"/>
              </p:cNvSpPr>
              <p:nvPr/>
            </p:nvSpPr>
            <p:spPr bwMode="auto">
              <a:xfrm>
                <a:off x="768" y="3072"/>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7595" name="Group 65"/>
              <p:cNvGrpSpPr>
                <a:grpSpLocks/>
              </p:cNvGrpSpPr>
              <p:nvPr/>
            </p:nvGrpSpPr>
            <p:grpSpPr bwMode="auto">
              <a:xfrm>
                <a:off x="480" y="681"/>
                <a:ext cx="2448" cy="759"/>
                <a:chOff x="480" y="681"/>
                <a:chExt cx="2448" cy="759"/>
              </a:xfrm>
            </p:grpSpPr>
            <p:sp>
              <p:nvSpPr>
                <p:cNvPr id="114" name="Text Box 11"/>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15" name="Text Box 12"/>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16" name="Text Box 14"/>
                <p:cNvSpPr txBox="1">
                  <a:spLocks noChangeArrowheads="1"/>
                </p:cNvSpPr>
                <p:nvPr/>
              </p:nvSpPr>
              <p:spPr bwMode="auto">
                <a:xfrm>
                  <a:off x="769"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7628" name="Line 15"/>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16"/>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17"/>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Text Box 19"/>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21" name="Text Box 20"/>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22" name="Text Box 22"/>
                <p:cNvSpPr txBox="1">
                  <a:spLocks noChangeArrowheads="1"/>
                </p:cNvSpPr>
                <p:nvPr/>
              </p:nvSpPr>
              <p:spPr bwMode="auto">
                <a:xfrm>
                  <a:off x="769"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7634" name="Line 23"/>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5" name="Line 24"/>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6" name="Line 25"/>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7596" name="Group 66"/>
              <p:cNvGrpSpPr>
                <a:grpSpLocks/>
              </p:cNvGrpSpPr>
              <p:nvPr/>
            </p:nvGrpSpPr>
            <p:grpSpPr bwMode="auto">
              <a:xfrm>
                <a:off x="476" y="1344"/>
                <a:ext cx="2448" cy="759"/>
                <a:chOff x="480" y="681"/>
                <a:chExt cx="2448" cy="759"/>
              </a:xfrm>
            </p:grpSpPr>
            <p:sp>
              <p:nvSpPr>
                <p:cNvPr id="102" name="Text Box 67"/>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103" name="Text Box 68"/>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104" name="Text Box 69"/>
                <p:cNvSpPr txBox="1">
                  <a:spLocks noChangeArrowheads="1"/>
                </p:cNvSpPr>
                <p:nvPr/>
              </p:nvSpPr>
              <p:spPr bwMode="auto">
                <a:xfrm>
                  <a:off x="773"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67616" name="Line 70"/>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71"/>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8" name="Line 72"/>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73"/>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109" name="Text Box 74"/>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110" name="Text Box 75"/>
                <p:cNvSpPr txBox="1">
                  <a:spLocks noChangeArrowheads="1"/>
                </p:cNvSpPr>
                <p:nvPr/>
              </p:nvSpPr>
              <p:spPr bwMode="auto">
                <a:xfrm>
                  <a:off x="773"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67622" name="Line 76"/>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Line 77"/>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Line 78"/>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 name="Text Box 80"/>
              <p:cNvSpPr txBox="1">
                <a:spLocks noChangeArrowheads="1"/>
              </p:cNvSpPr>
              <p:nvPr/>
            </p:nvSpPr>
            <p:spPr bwMode="auto">
              <a:xfrm>
                <a:off x="476" y="2204"/>
                <a:ext cx="3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87" name="Text Box 81"/>
              <p:cNvSpPr txBox="1">
                <a:spLocks noChangeArrowheads="1"/>
              </p:cNvSpPr>
              <p:nvPr/>
            </p:nvSpPr>
            <p:spPr bwMode="auto">
              <a:xfrm>
                <a:off x="2588" y="2501"/>
                <a:ext cx="33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88" name="Text Box 82"/>
              <p:cNvSpPr txBox="1">
                <a:spLocks noChangeArrowheads="1"/>
              </p:cNvSpPr>
              <p:nvPr/>
            </p:nvSpPr>
            <p:spPr bwMode="auto">
              <a:xfrm>
                <a:off x="764" y="2069"/>
                <a:ext cx="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67600" name="Line 83"/>
              <p:cNvSpPr>
                <a:spLocks noChangeShapeType="1"/>
              </p:cNvSpPr>
              <p:nvPr/>
            </p:nvSpPr>
            <p:spPr bwMode="auto">
              <a:xfrm>
                <a:off x="764" y="23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84"/>
              <p:cNvSpPr>
                <a:spLocks noChangeShapeType="1"/>
              </p:cNvSpPr>
              <p:nvPr/>
            </p:nvSpPr>
            <p:spPr bwMode="auto">
              <a:xfrm>
                <a:off x="1964" y="26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85"/>
              <p:cNvSpPr>
                <a:spLocks noChangeShapeType="1"/>
              </p:cNvSpPr>
              <p:nvPr/>
            </p:nvSpPr>
            <p:spPr bwMode="auto">
              <a:xfrm>
                <a:off x="1292" y="234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Text Box 86"/>
              <p:cNvSpPr txBox="1">
                <a:spLocks noChangeArrowheads="1"/>
              </p:cNvSpPr>
              <p:nvPr/>
            </p:nvSpPr>
            <p:spPr bwMode="auto">
              <a:xfrm>
                <a:off x="476" y="2501"/>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93" name="Text Box 87"/>
              <p:cNvSpPr txBox="1">
                <a:spLocks noChangeArrowheads="1"/>
              </p:cNvSpPr>
              <p:nvPr/>
            </p:nvSpPr>
            <p:spPr bwMode="auto">
              <a:xfrm>
                <a:off x="2588" y="220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94" name="Text Box 88"/>
              <p:cNvSpPr txBox="1">
                <a:spLocks noChangeArrowheads="1"/>
              </p:cNvSpPr>
              <p:nvPr/>
            </p:nvSpPr>
            <p:spPr bwMode="auto">
              <a:xfrm>
                <a:off x="758" y="2337"/>
                <a:ext cx="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DTR</a:t>
                </a:r>
              </a:p>
            </p:txBody>
          </p:sp>
          <p:sp>
            <p:nvSpPr>
              <p:cNvPr id="67606" name="Line 89"/>
              <p:cNvSpPr>
                <a:spLocks noChangeShapeType="1"/>
              </p:cNvSpPr>
              <p:nvPr/>
            </p:nvSpPr>
            <p:spPr bwMode="auto">
              <a:xfrm>
                <a:off x="1964" y="23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90"/>
              <p:cNvSpPr>
                <a:spLocks noChangeShapeType="1"/>
              </p:cNvSpPr>
              <p:nvPr/>
            </p:nvSpPr>
            <p:spPr bwMode="auto">
              <a:xfrm>
                <a:off x="764" y="263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91"/>
              <p:cNvSpPr>
                <a:spLocks noChangeShapeType="1"/>
              </p:cNvSpPr>
              <p:nvPr/>
            </p:nvSpPr>
            <p:spPr bwMode="auto">
              <a:xfrm flipV="1">
                <a:off x="1292" y="2348"/>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9" name="Line 92"/>
              <p:cNvSpPr>
                <a:spLocks noChangeShapeType="1"/>
              </p:cNvSpPr>
              <p:nvPr/>
            </p:nvSpPr>
            <p:spPr bwMode="auto">
              <a:xfrm>
                <a:off x="839" y="2115"/>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94"/>
              <p:cNvSpPr>
                <a:spLocks noChangeShapeType="1"/>
              </p:cNvSpPr>
              <p:nvPr/>
            </p:nvSpPr>
            <p:spPr bwMode="auto">
              <a:xfrm>
                <a:off x="839" y="2387"/>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Line 95"/>
              <p:cNvSpPr>
                <a:spLocks noChangeShapeType="1"/>
              </p:cNvSpPr>
              <p:nvPr/>
            </p:nvSpPr>
            <p:spPr bwMode="auto">
              <a:xfrm>
                <a:off x="839" y="1661"/>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2" name="Line 96"/>
              <p:cNvSpPr>
                <a:spLocks noChangeShapeType="1"/>
              </p:cNvSpPr>
              <p:nvPr/>
            </p:nvSpPr>
            <p:spPr bwMode="auto">
              <a:xfrm>
                <a:off x="839" y="1389"/>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1670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68313" y="1052513"/>
            <a:ext cx="6772275" cy="545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10000"/>
              </a:lnSpc>
              <a:spcBef>
                <a:spcPts val="0"/>
              </a:spcBef>
              <a:spcAft>
                <a:spcPts val="0"/>
              </a:spcAft>
              <a:defRPr/>
            </a:pPr>
            <a:r>
              <a:rPr lang="zh-CN" altLang="en-US" sz="2800" dirty="0" smtClean="0">
                <a:latin typeface="+mn-ea"/>
                <a:ea typeface="+mn-ea"/>
              </a:rPr>
              <a:t>设：</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a:latin typeface="+mn-ea"/>
                <a:ea typeface="+mn-ea"/>
              </a:rPr>
              <a:t>	</a:t>
            </a:r>
            <a:r>
              <a:rPr lang="zh-CN" altLang="en-US" sz="2800" dirty="0" smtClean="0">
                <a:latin typeface="+mn-ea"/>
                <a:ea typeface="+mn-ea"/>
              </a:rPr>
              <a:t>状态</a:t>
            </a:r>
            <a:r>
              <a:rPr lang="zh-CN" altLang="en-US" sz="2800" dirty="0">
                <a:latin typeface="+mn-ea"/>
                <a:ea typeface="+mn-ea"/>
              </a:rPr>
              <a:t>口</a:t>
            </a:r>
            <a:r>
              <a:rPr lang="zh-CN" altLang="en-US" sz="2800" dirty="0" smtClean="0">
                <a:latin typeface="+mn-ea"/>
                <a:ea typeface="+mn-ea"/>
              </a:rPr>
              <a:t>地址 </a:t>
            </a:r>
            <a:r>
              <a:rPr lang="en-US" altLang="zh-CN" sz="2800" dirty="0" smtClean="0">
                <a:latin typeface="+mn-ea"/>
                <a:ea typeface="+mn-ea"/>
              </a:rPr>
              <a:t>= 200H</a:t>
            </a:r>
          </a:p>
          <a:p>
            <a:pPr fontAlgn="auto">
              <a:lnSpc>
                <a:spcPct val="110000"/>
              </a:lnSpc>
              <a:spcBef>
                <a:spcPts val="0"/>
              </a:spcBef>
              <a:spcAft>
                <a:spcPts val="0"/>
              </a:spcAft>
              <a:defRPr/>
            </a:pPr>
            <a:r>
              <a:rPr lang="en-US" altLang="zh-CN" sz="2800" dirty="0">
                <a:latin typeface="+mn-ea"/>
                <a:ea typeface="+mn-ea"/>
              </a:rPr>
              <a:t>	</a:t>
            </a:r>
            <a:r>
              <a:rPr lang="zh-CN" altLang="en-US" sz="2800" dirty="0">
                <a:latin typeface="+mn-ea"/>
                <a:ea typeface="+mn-ea"/>
              </a:rPr>
              <a:t>数据口</a:t>
            </a:r>
            <a:r>
              <a:rPr lang="zh-CN" altLang="en-US" sz="2800" dirty="0" smtClean="0">
                <a:latin typeface="+mn-ea"/>
                <a:ea typeface="+mn-ea"/>
              </a:rPr>
              <a:t>地址 </a:t>
            </a:r>
            <a:r>
              <a:rPr lang="en-US" altLang="zh-CN" sz="2800" dirty="0" smtClean="0">
                <a:latin typeface="+mn-ea"/>
                <a:ea typeface="+mn-ea"/>
              </a:rPr>
              <a:t>= 201H</a:t>
            </a:r>
            <a:endParaRPr lang="zh-CN" altLang="en-US" sz="2800" dirty="0">
              <a:latin typeface="+mn-ea"/>
              <a:ea typeface="+mn-ea"/>
            </a:endParaRPr>
          </a:p>
          <a:p>
            <a:pPr fontAlgn="auto">
              <a:lnSpc>
                <a:spcPct val="110000"/>
              </a:lnSpc>
              <a:spcBef>
                <a:spcPts val="1200"/>
              </a:spcBef>
              <a:spcAft>
                <a:spcPts val="0"/>
              </a:spcAft>
              <a:defRPr/>
            </a:pPr>
            <a:r>
              <a:rPr lang="zh-CN" altLang="en-US" sz="2800" dirty="0" smtClean="0">
                <a:latin typeface="+mn-ea"/>
                <a:ea typeface="+mn-ea"/>
              </a:rPr>
              <a:t>查询</a:t>
            </a:r>
            <a:r>
              <a:rPr lang="zh-CN" altLang="en-US" sz="2800" dirty="0">
                <a:latin typeface="+mn-ea"/>
                <a:ea typeface="+mn-ea"/>
              </a:rPr>
              <a:t>式数据</a:t>
            </a:r>
            <a:r>
              <a:rPr lang="zh-CN" altLang="en-US" sz="2800" dirty="0">
                <a:solidFill>
                  <a:srgbClr val="0000FF"/>
                </a:solidFill>
                <a:latin typeface="+mn-ea"/>
                <a:ea typeface="+mn-ea"/>
              </a:rPr>
              <a:t>输出</a:t>
            </a:r>
            <a:r>
              <a:rPr lang="zh-CN" altLang="en-US" sz="2800" dirty="0">
                <a:latin typeface="+mn-ea"/>
                <a:ea typeface="+mn-ea"/>
              </a:rPr>
              <a:t>核心</a:t>
            </a:r>
            <a:r>
              <a:rPr lang="zh-CN" altLang="en-US" sz="2800" dirty="0" smtClean="0">
                <a:latin typeface="+mn-ea"/>
                <a:ea typeface="+mn-ea"/>
              </a:rPr>
              <a:t>程序：</a:t>
            </a:r>
            <a:endParaRPr lang="en-US" altLang="zh-CN" sz="2800" dirty="0" smtClean="0">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TSCAN</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DX,	200H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smtClean="0">
                <a:solidFill>
                  <a:srgbClr val="000066"/>
                </a:solidFill>
                <a:latin typeface="+mn-ea"/>
                <a:ea typeface="+mn-ea"/>
              </a:rPr>
              <a:t>			IN           	AL</a:t>
            </a:r>
            <a:r>
              <a:rPr lang="en-US" altLang="zh-CN" sz="2800" dirty="0">
                <a:solidFill>
                  <a:srgbClr val="000066"/>
                </a:solidFill>
                <a:latin typeface="+mn-ea"/>
                <a:ea typeface="+mn-ea"/>
              </a:rPr>
              <a:t>,    DX</a:t>
            </a: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TEST     	AL</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1</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JNZ       	TSCAN</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DX</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201H</a:t>
            </a:r>
            <a:endParaRPr lang="en-US" altLang="zh-CN" sz="2800" dirty="0">
              <a:solidFill>
                <a:srgbClr val="000066"/>
              </a:solidFill>
              <a:latin typeface="+mn-ea"/>
              <a:ea typeface="+mn-ea"/>
            </a:endParaRPr>
          </a:p>
          <a:p>
            <a:pPr fontAlgn="auto">
              <a:lnSpc>
                <a:spcPct val="110000"/>
              </a:lnSpc>
              <a:spcBef>
                <a:spcPts val="0"/>
              </a:spcBef>
              <a:spcAft>
                <a:spcPts val="0"/>
              </a:spcAft>
              <a:defRPr/>
            </a:pPr>
            <a:r>
              <a:rPr lang="en-US" altLang="zh-CN" sz="2800" dirty="0">
                <a:solidFill>
                  <a:srgbClr val="000066"/>
                </a:solidFill>
                <a:latin typeface="+mn-ea"/>
                <a:ea typeface="+mn-ea"/>
              </a:rPr>
              <a:t>                          </a:t>
            </a:r>
            <a:r>
              <a:rPr lang="en-US" altLang="zh-CN" sz="2800" dirty="0" smtClean="0">
                <a:solidFill>
                  <a:srgbClr val="000066"/>
                </a:solidFill>
                <a:latin typeface="+mn-ea"/>
                <a:ea typeface="+mn-ea"/>
              </a:rPr>
              <a:t>	MOV     	AL</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‘A’</a:t>
            </a:r>
            <a:endParaRPr lang="zh-CN" altLang="en-US" sz="2800" dirty="0">
              <a:solidFill>
                <a:srgbClr val="000066"/>
              </a:solidFill>
              <a:latin typeface="+mn-ea"/>
              <a:ea typeface="+mn-ea"/>
            </a:endParaRPr>
          </a:p>
          <a:p>
            <a:pPr fontAlgn="auto">
              <a:lnSpc>
                <a:spcPct val="110000"/>
              </a:lnSpc>
              <a:spcBef>
                <a:spcPts val="0"/>
              </a:spcBef>
              <a:spcAft>
                <a:spcPts val="0"/>
              </a:spcAft>
              <a:defRPr/>
            </a:pPr>
            <a:r>
              <a:rPr lang="zh-CN" altLang="en-US" sz="2800" dirty="0">
                <a:solidFill>
                  <a:srgbClr val="000066"/>
                </a:solidFill>
                <a:latin typeface="+mn-ea"/>
                <a:ea typeface="+mn-ea"/>
              </a:rPr>
              <a:t>                          </a:t>
            </a:r>
            <a:r>
              <a:rPr lang="en-US" altLang="zh-CN" sz="2800" dirty="0" smtClean="0">
                <a:solidFill>
                  <a:srgbClr val="000066"/>
                </a:solidFill>
                <a:latin typeface="+mn-ea"/>
                <a:ea typeface="+mn-ea"/>
              </a:rPr>
              <a:t>	OUT      	DX</a:t>
            </a:r>
            <a:r>
              <a:rPr lang="en-US" altLang="zh-CN" sz="2800" dirty="0">
                <a:solidFill>
                  <a:srgbClr val="000066"/>
                </a:solidFill>
                <a:latin typeface="+mn-ea"/>
                <a:ea typeface="+mn-ea"/>
              </a:rPr>
              <a:t>,  </a:t>
            </a:r>
            <a:r>
              <a:rPr lang="en-US" altLang="zh-CN" sz="2800" dirty="0" smtClean="0">
                <a:solidFill>
                  <a:srgbClr val="000066"/>
                </a:solidFill>
                <a:latin typeface="+mn-ea"/>
                <a:ea typeface="+mn-ea"/>
              </a:rPr>
              <a:t>	AL</a:t>
            </a:r>
            <a:endParaRPr lang="en-US" altLang="zh-CN" sz="2800" dirty="0">
              <a:latin typeface="+mn-ea"/>
              <a:ea typeface="+mn-ea"/>
            </a:endParaRPr>
          </a:p>
        </p:txBody>
      </p:sp>
    </p:spTree>
    <p:extLst>
      <p:ext uri="{BB962C8B-B14F-4D97-AF65-F5344CB8AC3E}">
        <p14:creationId xmlns:p14="http://schemas.microsoft.com/office/powerpoint/2010/main" val="3518532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2</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单工</a:t>
            </a:r>
            <a:r>
              <a:rPr lang="zh-CN" altLang="en-US" dirty="0" smtClean="0">
                <a:solidFill>
                  <a:srgbClr val="0000FF"/>
                </a:solidFill>
              </a:rPr>
              <a:t>通信</a:t>
            </a:r>
          </a:p>
        </p:txBody>
      </p:sp>
      <p:grpSp>
        <p:nvGrpSpPr>
          <p:cNvPr id="68611" name="组合 1"/>
          <p:cNvGrpSpPr>
            <a:grpSpLocks/>
          </p:cNvGrpSpPr>
          <p:nvPr/>
        </p:nvGrpSpPr>
        <p:grpSpPr bwMode="auto">
          <a:xfrm>
            <a:off x="762000" y="1905000"/>
            <a:ext cx="8131175" cy="2057400"/>
            <a:chOff x="762000" y="1905000"/>
            <a:chExt cx="8131175" cy="2057400"/>
          </a:xfrm>
        </p:grpSpPr>
        <p:grpSp>
          <p:nvGrpSpPr>
            <p:cNvPr id="68612" name="Group 24"/>
            <p:cNvGrpSpPr>
              <a:grpSpLocks/>
            </p:cNvGrpSpPr>
            <p:nvPr/>
          </p:nvGrpSpPr>
          <p:grpSpPr bwMode="auto">
            <a:xfrm>
              <a:off x="762000" y="1905000"/>
              <a:ext cx="3733800" cy="2057400"/>
              <a:chOff x="480" y="1200"/>
              <a:chExt cx="2352" cy="1296"/>
            </a:xfrm>
          </p:grpSpPr>
          <p:grpSp>
            <p:nvGrpSpPr>
              <p:cNvPr id="68614" name="Group 4"/>
              <p:cNvGrpSpPr>
                <a:grpSpLocks/>
              </p:cNvGrpSpPr>
              <p:nvPr/>
            </p:nvGrpSpPr>
            <p:grpSpPr bwMode="auto">
              <a:xfrm>
                <a:off x="480" y="1296"/>
                <a:ext cx="2256" cy="1200"/>
                <a:chOff x="480" y="1296"/>
                <a:chExt cx="2256" cy="1200"/>
              </a:xfrm>
            </p:grpSpPr>
            <p:sp>
              <p:nvSpPr>
                <p:cNvPr id="137" name="Rectangle 5"/>
                <p:cNvSpPr>
                  <a:spLocks noChangeArrowheads="1"/>
                </p:cNvSpPr>
                <p:nvPr/>
              </p:nvSpPr>
              <p:spPr bwMode="auto">
                <a:xfrm>
                  <a:off x="2352" y="129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38" name="Rectangle 6"/>
                <p:cNvSpPr>
                  <a:spLocks noChangeArrowheads="1"/>
                </p:cNvSpPr>
                <p:nvPr/>
              </p:nvSpPr>
              <p:spPr bwMode="auto">
                <a:xfrm>
                  <a:off x="480" y="1296"/>
                  <a:ext cx="384" cy="12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grpSp>
          <p:sp>
            <p:nvSpPr>
              <p:cNvPr id="127" name="Text Box 8"/>
              <p:cNvSpPr txBox="1">
                <a:spLocks noChangeArrowheads="1"/>
              </p:cNvSpPr>
              <p:nvPr/>
            </p:nvSpPr>
            <p:spPr bwMode="auto">
              <a:xfrm>
                <a:off x="2448" y="216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128" name="Text Box 9"/>
              <p:cNvSpPr txBox="1">
                <a:spLocks noChangeArrowheads="1"/>
              </p:cNvSpPr>
              <p:nvPr/>
            </p:nvSpPr>
            <p:spPr bwMode="auto">
              <a:xfrm>
                <a:off x="576" y="216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8617" name="Line 10"/>
              <p:cNvSpPr>
                <a:spLocks noChangeShapeType="1"/>
              </p:cNvSpPr>
              <p:nvPr/>
            </p:nvSpPr>
            <p:spPr bwMode="auto">
              <a:xfrm>
                <a:off x="864" y="2304"/>
                <a:ext cx="148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Text Box 12"/>
              <p:cNvSpPr txBox="1">
                <a:spLocks noChangeArrowheads="1"/>
              </p:cNvSpPr>
              <p:nvPr/>
            </p:nvSpPr>
            <p:spPr bwMode="auto">
              <a:xfrm>
                <a:off x="2448" y="154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131" name="Text Box 13"/>
              <p:cNvSpPr txBox="1">
                <a:spLocks noChangeArrowheads="1"/>
              </p:cNvSpPr>
              <p:nvPr/>
            </p:nvSpPr>
            <p:spPr bwMode="auto">
              <a:xfrm>
                <a:off x="576" y="129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132" name="Text Box 16"/>
              <p:cNvSpPr txBox="1">
                <a:spLocks noChangeArrowheads="1"/>
              </p:cNvSpPr>
              <p:nvPr/>
            </p:nvSpPr>
            <p:spPr bwMode="auto">
              <a:xfrm>
                <a:off x="864" y="1200"/>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8621" name="Line 18"/>
              <p:cNvSpPr>
                <a:spLocks noChangeShapeType="1"/>
              </p:cNvSpPr>
              <p:nvPr/>
            </p:nvSpPr>
            <p:spPr bwMode="auto">
              <a:xfrm>
                <a:off x="864" y="1488"/>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2" name="Line 19"/>
              <p:cNvSpPr>
                <a:spLocks noChangeShapeType="1"/>
              </p:cNvSpPr>
              <p:nvPr/>
            </p:nvSpPr>
            <p:spPr bwMode="auto">
              <a:xfrm>
                <a:off x="1824" y="172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3" name="Line 20"/>
              <p:cNvSpPr>
                <a:spLocks noChangeShapeType="1"/>
              </p:cNvSpPr>
              <p:nvPr/>
            </p:nvSpPr>
            <p:spPr bwMode="auto">
              <a:xfrm>
                <a:off x="1392" y="1488"/>
                <a:ext cx="43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Text Box 21"/>
              <p:cNvSpPr txBox="1">
                <a:spLocks noChangeArrowheads="1"/>
              </p:cNvSpPr>
              <p:nvPr/>
            </p:nvSpPr>
            <p:spPr bwMode="auto">
              <a:xfrm>
                <a:off x="1791" y="1434"/>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grpSp>
        <p:sp>
          <p:nvSpPr>
            <p:cNvPr id="139" name="Text Box 22"/>
            <p:cNvSpPr txBox="1">
              <a:spLocks noChangeArrowheads="1"/>
            </p:cNvSpPr>
            <p:nvPr/>
          </p:nvSpPr>
          <p:spPr bwMode="auto">
            <a:xfrm>
              <a:off x="4800600" y="2360613"/>
              <a:ext cx="40925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35000"/>
                </a:lnSpc>
                <a:spcBef>
                  <a:spcPts val="0"/>
                </a:spcBef>
                <a:spcAft>
                  <a:spcPts val="0"/>
                </a:spcAft>
                <a:defRPr/>
              </a:pPr>
              <a:r>
                <a:rPr lang="zh-CN" altLang="en-US" dirty="0">
                  <a:solidFill>
                    <a:srgbClr val="CC0000"/>
                  </a:solidFill>
                  <a:ea typeface="+mn-ea"/>
                  <a:cs typeface="Times New Roman" panose="02020603050405020304" pitchFamily="18" charset="0"/>
                </a:rPr>
                <a:t>无联络线</a:t>
              </a:r>
            </a:p>
            <a:p>
              <a:pPr fontAlgn="auto">
                <a:lnSpc>
                  <a:spcPct val="135000"/>
                </a:lnSpc>
                <a:spcBef>
                  <a:spcPts val="0"/>
                </a:spcBef>
                <a:spcAft>
                  <a:spcPts val="0"/>
                </a:spcAft>
                <a:defRPr/>
              </a:pPr>
              <a:r>
                <a:rPr lang="zh-CN" altLang="en-US" dirty="0">
                  <a:ea typeface="+mn-ea"/>
                  <a:cs typeface="Times New Roman" panose="02020603050405020304" pitchFamily="18" charset="0"/>
                </a:rPr>
                <a:t>适用：对端口直接操作编程</a:t>
              </a:r>
            </a:p>
          </p:txBody>
        </p:sp>
      </p:grpSp>
    </p:spTree>
    <p:extLst>
      <p:ext uri="{BB962C8B-B14F-4D97-AF65-F5344CB8AC3E}">
        <p14:creationId xmlns:p14="http://schemas.microsoft.com/office/powerpoint/2010/main" val="7426771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2</a:t>
            </a:r>
            <a:r>
              <a:rPr lang="zh-CN" altLang="en-US" dirty="0" smtClean="0">
                <a:solidFill>
                  <a:srgbClr val="0000FF"/>
                </a:solidFill>
              </a:rPr>
              <a:t>）短距离（无</a:t>
            </a:r>
            <a:r>
              <a:rPr lang="en-US" altLang="zh-CN" dirty="0" smtClean="0">
                <a:solidFill>
                  <a:srgbClr val="0000FF"/>
                </a:solidFill>
              </a:rPr>
              <a:t>MODEM</a:t>
            </a:r>
            <a:r>
              <a:rPr lang="zh-CN" altLang="en-US" dirty="0" smtClean="0">
                <a:solidFill>
                  <a:srgbClr val="0000FF"/>
                </a:solidFill>
              </a:rPr>
              <a:t>）点</a:t>
            </a:r>
            <a:r>
              <a:rPr lang="en-US" altLang="zh-CN" dirty="0" smtClean="0">
                <a:solidFill>
                  <a:srgbClr val="0000FF"/>
                </a:solidFill>
              </a:rPr>
              <a:t>—</a:t>
            </a:r>
            <a:r>
              <a:rPr lang="zh-CN" altLang="en-US" dirty="0" smtClean="0">
                <a:solidFill>
                  <a:srgbClr val="0000FF"/>
                </a:solidFill>
              </a:rPr>
              <a:t>点</a:t>
            </a:r>
            <a:r>
              <a:rPr lang="zh-CN" altLang="en-US" dirty="0" smtClean="0">
                <a:solidFill>
                  <a:srgbClr val="FF0000"/>
                </a:solidFill>
              </a:rPr>
              <a:t>单工</a:t>
            </a:r>
            <a:r>
              <a:rPr lang="zh-CN" altLang="en-US" dirty="0" smtClean="0">
                <a:solidFill>
                  <a:srgbClr val="0000FF"/>
                </a:solidFill>
              </a:rPr>
              <a:t>通信</a:t>
            </a:r>
          </a:p>
        </p:txBody>
      </p:sp>
      <p:grpSp>
        <p:nvGrpSpPr>
          <p:cNvPr id="69635" name="组合 25"/>
          <p:cNvGrpSpPr>
            <a:grpSpLocks/>
          </p:cNvGrpSpPr>
          <p:nvPr/>
        </p:nvGrpSpPr>
        <p:grpSpPr bwMode="auto">
          <a:xfrm>
            <a:off x="606425" y="1700213"/>
            <a:ext cx="7997825" cy="4530725"/>
            <a:chOff x="654437" y="1550119"/>
            <a:chExt cx="7998395" cy="4530727"/>
          </a:xfrm>
        </p:grpSpPr>
        <p:sp>
          <p:nvSpPr>
            <p:cNvPr id="189" name="Text Box 59"/>
            <p:cNvSpPr txBox="1">
              <a:spLocks noChangeArrowheads="1"/>
            </p:cNvSpPr>
            <p:nvPr/>
          </p:nvSpPr>
          <p:spPr bwMode="auto">
            <a:xfrm>
              <a:off x="4690150" y="1618381"/>
              <a:ext cx="3962682" cy="2308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lnSpc>
                  <a:spcPct val="120000"/>
                </a:lnSpc>
                <a:spcBef>
                  <a:spcPct val="50000"/>
                </a:spcBef>
                <a:spcAft>
                  <a:spcPts val="0"/>
                </a:spcAft>
                <a:defRPr/>
              </a:pPr>
              <a:r>
                <a:rPr lang="zh-CN" altLang="en-US" dirty="0">
                  <a:solidFill>
                    <a:srgbClr val="CC0000"/>
                  </a:solidFill>
                  <a:ea typeface="+mn-ea"/>
                  <a:cs typeface="Times New Roman" panose="02020603050405020304" pitchFamily="18" charset="0"/>
                </a:rPr>
                <a:t>有联络线：</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对</a:t>
              </a:r>
              <a:r>
                <a:rPr lang="zh-CN" altLang="en-US" dirty="0">
                  <a:solidFill>
                    <a:srgbClr val="CC0000"/>
                  </a:solidFill>
                  <a:ea typeface="+mn-ea"/>
                  <a:cs typeface="Times New Roman" panose="02020603050405020304" pitchFamily="18" charset="0"/>
                  <a:sym typeface="Monotype Sorts" pitchFamily="2" charset="2"/>
                </a:rPr>
                <a:t>端口直接操作</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调用</a:t>
              </a:r>
              <a:r>
                <a:rPr lang="en-US" altLang="zh-CN" dirty="0">
                  <a:solidFill>
                    <a:srgbClr val="CC0000"/>
                  </a:solidFill>
                  <a:ea typeface="+mn-ea"/>
                  <a:cs typeface="Times New Roman" panose="02020603050405020304" pitchFamily="18" charset="0"/>
                  <a:sym typeface="Monotype Sorts" pitchFamily="2" charset="2"/>
                </a:rPr>
                <a:t>BIOS</a:t>
              </a:r>
              <a:r>
                <a:rPr lang="zh-CN" altLang="en-US" dirty="0">
                  <a:solidFill>
                    <a:srgbClr val="CC0000"/>
                  </a:solidFill>
                  <a:ea typeface="+mn-ea"/>
                  <a:cs typeface="Times New Roman" panose="02020603050405020304" pitchFamily="18" charset="0"/>
                  <a:sym typeface="Monotype Sorts" pitchFamily="2" charset="2"/>
                </a:rPr>
                <a:t>通信软件</a:t>
              </a:r>
            </a:p>
            <a:p>
              <a:pPr fontAlgn="auto">
                <a:lnSpc>
                  <a:spcPct val="120000"/>
                </a:lnSpc>
                <a:spcBef>
                  <a:spcPts val="0"/>
                </a:spcBef>
                <a:spcAft>
                  <a:spcPts val="0"/>
                </a:spcAft>
                <a:buFont typeface="+mj-ea"/>
                <a:buAutoNum type="circleNumDbPlain"/>
                <a:defRPr/>
              </a:pPr>
              <a:r>
                <a:rPr lang="zh-CN" altLang="en-US" dirty="0" smtClean="0">
                  <a:solidFill>
                    <a:srgbClr val="CC0000"/>
                  </a:solidFill>
                  <a:ea typeface="+mn-ea"/>
                  <a:cs typeface="Times New Roman" panose="02020603050405020304" pitchFamily="18" charset="0"/>
                  <a:sym typeface="Monotype Sorts" pitchFamily="2" charset="2"/>
                </a:rPr>
                <a:t>调用</a:t>
              </a:r>
              <a:r>
                <a:rPr lang="en-US" altLang="zh-CN" dirty="0">
                  <a:solidFill>
                    <a:srgbClr val="CC0000"/>
                  </a:solidFill>
                  <a:ea typeface="+mn-ea"/>
                  <a:cs typeface="Times New Roman" panose="02020603050405020304" pitchFamily="18" charset="0"/>
                  <a:sym typeface="Monotype Sorts" pitchFamily="2" charset="2"/>
                </a:rPr>
                <a:t>INT 21H</a:t>
              </a:r>
              <a:r>
                <a:rPr lang="zh-CN" altLang="en-US" dirty="0">
                  <a:solidFill>
                    <a:srgbClr val="CC0000"/>
                  </a:solidFill>
                  <a:ea typeface="+mn-ea"/>
                  <a:cs typeface="Times New Roman" panose="02020603050405020304" pitchFamily="18" charset="0"/>
                  <a:sym typeface="Monotype Sorts" pitchFamily="2" charset="2"/>
                </a:rPr>
                <a:t>的</a:t>
              </a:r>
              <a:r>
                <a:rPr lang="en-US" altLang="zh-CN" dirty="0">
                  <a:solidFill>
                    <a:srgbClr val="CC0000"/>
                  </a:solidFill>
                  <a:ea typeface="+mn-ea"/>
                  <a:cs typeface="Times New Roman" panose="02020603050405020304" pitchFamily="18" charset="0"/>
                  <a:sym typeface="Monotype Sorts" pitchFamily="2" charset="2"/>
                </a:rPr>
                <a:t>4</a:t>
              </a:r>
              <a:r>
                <a:rPr lang="en-US" altLang="zh-CN" baseline="30000" dirty="0">
                  <a:solidFill>
                    <a:srgbClr val="CC0000"/>
                  </a:solidFill>
                  <a:ea typeface="+mn-ea"/>
                  <a:cs typeface="Times New Roman" panose="02020603050405020304" pitchFamily="18" charset="0"/>
                  <a:sym typeface="Monotype Sorts" pitchFamily="2" charset="2"/>
                </a:rPr>
                <a:t>#</a:t>
              </a:r>
              <a:r>
                <a:rPr lang="zh-CN" altLang="en-US" dirty="0">
                  <a:solidFill>
                    <a:srgbClr val="CC0000"/>
                  </a:solidFill>
                  <a:ea typeface="+mn-ea"/>
                  <a:cs typeface="Times New Roman" panose="02020603050405020304" pitchFamily="18" charset="0"/>
                  <a:sym typeface="Monotype Sorts" pitchFamily="2" charset="2"/>
                </a:rPr>
                <a:t>、</a:t>
              </a:r>
              <a:r>
                <a:rPr lang="en-US" altLang="zh-CN" dirty="0">
                  <a:solidFill>
                    <a:srgbClr val="CC0000"/>
                  </a:solidFill>
                  <a:ea typeface="+mn-ea"/>
                  <a:cs typeface="Times New Roman" panose="02020603050405020304" pitchFamily="18" charset="0"/>
                  <a:sym typeface="Monotype Sorts" pitchFamily="2" charset="2"/>
                </a:rPr>
                <a:t>3</a:t>
              </a:r>
              <a:r>
                <a:rPr lang="en-US" altLang="zh-CN" baseline="30000" dirty="0">
                  <a:solidFill>
                    <a:srgbClr val="CC0000"/>
                  </a:solidFill>
                  <a:ea typeface="+mn-ea"/>
                  <a:cs typeface="Times New Roman" panose="02020603050405020304" pitchFamily="18" charset="0"/>
                  <a:sym typeface="Monotype Sorts" pitchFamily="2" charset="2"/>
                </a:rPr>
                <a:t>#</a:t>
              </a:r>
              <a:r>
                <a:rPr lang="zh-CN" altLang="en-US" dirty="0">
                  <a:solidFill>
                    <a:srgbClr val="CC0000"/>
                  </a:solidFill>
                  <a:ea typeface="+mn-ea"/>
                  <a:cs typeface="Times New Roman" panose="02020603050405020304" pitchFamily="18" charset="0"/>
                  <a:sym typeface="Monotype Sorts" pitchFamily="2" charset="2"/>
                </a:rPr>
                <a:t>，但只能用主串口</a:t>
              </a:r>
            </a:p>
          </p:txBody>
        </p:sp>
        <p:grpSp>
          <p:nvGrpSpPr>
            <p:cNvPr id="69637" name="Group 115"/>
            <p:cNvGrpSpPr>
              <a:grpSpLocks/>
            </p:cNvGrpSpPr>
            <p:nvPr/>
          </p:nvGrpSpPr>
          <p:grpSpPr bwMode="auto">
            <a:xfrm>
              <a:off x="4689862" y="3853584"/>
              <a:ext cx="3962400" cy="2227262"/>
              <a:chOff x="2973" y="2205"/>
              <a:chExt cx="2496" cy="1403"/>
            </a:xfrm>
          </p:grpSpPr>
          <p:sp>
            <p:nvSpPr>
              <p:cNvPr id="191" name="Text Box 61"/>
              <p:cNvSpPr txBox="1">
                <a:spLocks noChangeArrowheads="1"/>
              </p:cNvSpPr>
              <p:nvPr/>
            </p:nvSpPr>
            <p:spPr bwMode="auto">
              <a:xfrm>
                <a:off x="2973" y="2205"/>
                <a:ext cx="2496"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fontAlgn="auto">
                  <a:spcBef>
                    <a:spcPts val="0"/>
                  </a:spcBef>
                  <a:spcAft>
                    <a:spcPts val="0"/>
                  </a:spcAft>
                  <a:defRPr/>
                </a:pPr>
                <a:r>
                  <a:rPr lang="zh-CN" altLang="en-US" sz="2800" dirty="0">
                    <a:ea typeface="+mn-ea"/>
                    <a:cs typeface="Times New Roman" panose="02020603050405020304" pitchFamily="18" charset="0"/>
                  </a:rPr>
                  <a:t>注意：调用</a:t>
                </a:r>
                <a:r>
                  <a:rPr lang="en-US" altLang="zh-CN" sz="2800" dirty="0">
                    <a:ea typeface="+mn-ea"/>
                    <a:cs typeface="Times New Roman" panose="02020603050405020304" pitchFamily="18" charset="0"/>
                  </a:rPr>
                  <a:t>DOS</a:t>
                </a:r>
                <a:r>
                  <a:rPr lang="zh-CN" altLang="en-US" sz="2800" dirty="0">
                    <a:ea typeface="+mn-ea"/>
                    <a:cs typeface="Times New Roman" panose="02020603050405020304" pitchFamily="18" charset="0"/>
                  </a:rPr>
                  <a:t>、</a:t>
                </a:r>
                <a:r>
                  <a:rPr lang="en-US" altLang="zh-CN" sz="2800" dirty="0">
                    <a:ea typeface="+mn-ea"/>
                    <a:cs typeface="Times New Roman" panose="02020603050405020304" pitchFamily="18" charset="0"/>
                  </a:rPr>
                  <a:t>BIOS</a:t>
                </a:r>
                <a:r>
                  <a:rPr lang="zh-CN" altLang="en-US" sz="2800" dirty="0">
                    <a:ea typeface="+mn-ea"/>
                    <a:cs typeface="Times New Roman" panose="02020603050405020304" pitchFamily="18" charset="0"/>
                  </a:rPr>
                  <a:t>通信软件实现单工通信时，在初始化阶段应使收方的</a:t>
                </a:r>
                <a:r>
                  <a:rPr lang="en-US" altLang="zh-CN" sz="2800" dirty="0">
                    <a:ea typeface="+mn-ea"/>
                    <a:cs typeface="Times New Roman" panose="02020603050405020304" pitchFamily="18" charset="0"/>
                  </a:rPr>
                  <a:t>RTS=DTR=0</a:t>
                </a:r>
                <a:r>
                  <a:rPr lang="zh-CN" altLang="en-US" sz="2800" dirty="0">
                    <a:ea typeface="+mn-ea"/>
                    <a:cs typeface="Times New Roman" panose="02020603050405020304" pitchFamily="18" charset="0"/>
                  </a:rPr>
                  <a:t>，发方的</a:t>
                </a:r>
                <a:r>
                  <a:rPr lang="en-US" altLang="zh-CN" sz="2800" dirty="0">
                    <a:ea typeface="+mn-ea"/>
                    <a:cs typeface="Times New Roman" panose="02020603050405020304" pitchFamily="18" charset="0"/>
                  </a:rPr>
                  <a:t>DTR=0</a:t>
                </a:r>
              </a:p>
            </p:txBody>
          </p:sp>
          <p:sp>
            <p:nvSpPr>
              <p:cNvPr id="69682" name="Line 62"/>
              <p:cNvSpPr>
                <a:spLocks noChangeShapeType="1"/>
              </p:cNvSpPr>
              <p:nvPr/>
            </p:nvSpPr>
            <p:spPr bwMode="auto">
              <a:xfrm>
                <a:off x="3728" y="3067"/>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3" name="Line 63"/>
              <p:cNvSpPr>
                <a:spLocks noChangeShapeType="1"/>
              </p:cNvSpPr>
              <p:nvPr/>
            </p:nvSpPr>
            <p:spPr bwMode="auto">
              <a:xfrm>
                <a:off x="4269" y="3067"/>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4" name="Line 64"/>
              <p:cNvSpPr>
                <a:spLocks noChangeShapeType="1"/>
              </p:cNvSpPr>
              <p:nvPr/>
            </p:nvSpPr>
            <p:spPr bwMode="auto">
              <a:xfrm>
                <a:off x="3474" y="3333"/>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9638" name="Group 114"/>
            <p:cNvGrpSpPr>
              <a:grpSpLocks/>
            </p:cNvGrpSpPr>
            <p:nvPr/>
          </p:nvGrpSpPr>
          <p:grpSpPr bwMode="auto">
            <a:xfrm>
              <a:off x="654437" y="1550119"/>
              <a:ext cx="4248150" cy="4100513"/>
              <a:chOff x="340" y="754"/>
              <a:chExt cx="2676" cy="2583"/>
            </a:xfrm>
          </p:grpSpPr>
          <p:sp>
            <p:nvSpPr>
              <p:cNvPr id="196" name="Rectangle 67"/>
              <p:cNvSpPr>
                <a:spLocks noChangeArrowheads="1"/>
              </p:cNvSpPr>
              <p:nvPr/>
            </p:nvSpPr>
            <p:spPr bwMode="auto">
              <a:xfrm>
                <a:off x="340" y="889"/>
                <a:ext cx="384" cy="240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97" name="Rectangle 68"/>
              <p:cNvSpPr>
                <a:spLocks noChangeArrowheads="1"/>
              </p:cNvSpPr>
              <p:nvPr/>
            </p:nvSpPr>
            <p:spPr bwMode="auto">
              <a:xfrm>
                <a:off x="2452" y="889"/>
                <a:ext cx="384" cy="244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endParaRPr lang="zh-CN" altLang="en-US">
                  <a:ea typeface="+mn-ea"/>
                  <a:cs typeface="Times New Roman" panose="02020603050405020304" pitchFamily="18" charset="0"/>
                </a:endParaRPr>
              </a:p>
            </p:txBody>
          </p:sp>
          <p:sp>
            <p:nvSpPr>
              <p:cNvPr id="198" name="Text Box 69"/>
              <p:cNvSpPr txBox="1">
                <a:spLocks noChangeArrowheads="1"/>
              </p:cNvSpPr>
              <p:nvPr/>
            </p:nvSpPr>
            <p:spPr bwMode="auto">
              <a:xfrm>
                <a:off x="436" y="29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199" name="Text Box 70"/>
              <p:cNvSpPr txBox="1">
                <a:spLocks noChangeArrowheads="1"/>
              </p:cNvSpPr>
              <p:nvPr/>
            </p:nvSpPr>
            <p:spPr bwMode="auto">
              <a:xfrm>
                <a:off x="2548" y="29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7</a:t>
                </a:r>
              </a:p>
            </p:txBody>
          </p:sp>
          <p:sp>
            <p:nvSpPr>
              <p:cNvPr id="69643" name="Line 71"/>
              <p:cNvSpPr>
                <a:spLocks noChangeShapeType="1"/>
              </p:cNvSpPr>
              <p:nvPr/>
            </p:nvSpPr>
            <p:spPr bwMode="auto">
              <a:xfrm>
                <a:off x="724" y="3145"/>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1" name="Text Box 73"/>
              <p:cNvSpPr txBox="1">
                <a:spLocks noChangeArrowheads="1"/>
              </p:cNvSpPr>
              <p:nvPr/>
            </p:nvSpPr>
            <p:spPr bwMode="auto">
              <a:xfrm>
                <a:off x="436" y="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202" name="Text Box 74"/>
              <p:cNvSpPr txBox="1">
                <a:spLocks noChangeArrowheads="1"/>
              </p:cNvSpPr>
              <p:nvPr/>
            </p:nvSpPr>
            <p:spPr bwMode="auto">
              <a:xfrm>
                <a:off x="2548" y="118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203" name="Text Box 75"/>
              <p:cNvSpPr txBox="1">
                <a:spLocks noChangeArrowheads="1"/>
              </p:cNvSpPr>
              <p:nvPr/>
            </p:nvSpPr>
            <p:spPr bwMode="auto">
              <a:xfrm>
                <a:off x="724" y="754"/>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69647" name="Line 76"/>
              <p:cNvSpPr>
                <a:spLocks noChangeShapeType="1"/>
              </p:cNvSpPr>
              <p:nvPr/>
            </p:nvSpPr>
            <p:spPr bwMode="auto">
              <a:xfrm>
                <a:off x="724" y="1033"/>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Line 77"/>
              <p:cNvSpPr>
                <a:spLocks noChangeShapeType="1"/>
              </p:cNvSpPr>
              <p:nvPr/>
            </p:nvSpPr>
            <p:spPr bwMode="auto">
              <a:xfrm>
                <a:off x="1924" y="1321"/>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9" name="Line 78"/>
              <p:cNvSpPr>
                <a:spLocks noChangeShapeType="1"/>
              </p:cNvSpPr>
              <p:nvPr/>
            </p:nvSpPr>
            <p:spPr bwMode="auto">
              <a:xfrm>
                <a:off x="1252" y="1033"/>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 name="Text Box 79"/>
              <p:cNvSpPr txBox="1">
                <a:spLocks noChangeArrowheads="1"/>
              </p:cNvSpPr>
              <p:nvPr/>
            </p:nvSpPr>
            <p:spPr bwMode="auto">
              <a:xfrm>
                <a:off x="436" y="118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208" name="Text Box 80"/>
              <p:cNvSpPr txBox="1">
                <a:spLocks noChangeArrowheads="1"/>
              </p:cNvSpPr>
              <p:nvPr/>
            </p:nvSpPr>
            <p:spPr bwMode="auto">
              <a:xfrm>
                <a:off x="2548" y="8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grpSp>
            <p:nvGrpSpPr>
              <p:cNvPr id="69652" name="Group 85"/>
              <p:cNvGrpSpPr>
                <a:grpSpLocks/>
              </p:cNvGrpSpPr>
              <p:nvPr/>
            </p:nvGrpSpPr>
            <p:grpSpPr bwMode="auto">
              <a:xfrm>
                <a:off x="432" y="1417"/>
                <a:ext cx="2448" cy="759"/>
                <a:chOff x="480" y="681"/>
                <a:chExt cx="2448" cy="759"/>
              </a:xfrm>
            </p:grpSpPr>
            <p:sp>
              <p:nvSpPr>
                <p:cNvPr id="226" name="Text Box 86"/>
                <p:cNvSpPr txBox="1">
                  <a:spLocks noChangeArrowheads="1"/>
                </p:cNvSpPr>
                <p:nvPr/>
              </p:nvSpPr>
              <p:spPr bwMode="auto">
                <a:xfrm>
                  <a:off x="4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227" name="Text Box 87"/>
                <p:cNvSpPr txBox="1">
                  <a:spLocks noChangeArrowheads="1"/>
                </p:cNvSpPr>
                <p:nvPr/>
              </p:nvSpPr>
              <p:spPr bwMode="auto">
                <a:xfrm>
                  <a:off x="2592"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228" name="Text Box 88"/>
                <p:cNvSpPr txBox="1">
                  <a:spLocks noChangeArrowheads="1"/>
                </p:cNvSpPr>
                <p:nvPr/>
              </p:nvSpPr>
              <p:spPr bwMode="auto">
                <a:xfrm>
                  <a:off x="768" y="68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69672" name="Line 89"/>
                <p:cNvSpPr>
                  <a:spLocks noChangeShapeType="1"/>
                </p:cNvSpPr>
                <p:nvPr/>
              </p:nvSpPr>
              <p:spPr bwMode="auto">
                <a:xfrm>
                  <a:off x="7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3" name="Line 90"/>
                <p:cNvSpPr>
                  <a:spLocks noChangeShapeType="1"/>
                </p:cNvSpPr>
                <p:nvPr/>
              </p:nvSpPr>
              <p:spPr bwMode="auto">
                <a:xfrm>
                  <a:off x="1968" y="1248"/>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4" name="Line 91"/>
                <p:cNvSpPr>
                  <a:spLocks noChangeShapeType="1"/>
                </p:cNvSpPr>
                <p:nvPr/>
              </p:nvSpPr>
              <p:spPr bwMode="auto">
                <a:xfrm>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2" name="Text Box 92"/>
                <p:cNvSpPr txBox="1">
                  <a:spLocks noChangeArrowheads="1"/>
                </p:cNvSpPr>
                <p:nvPr/>
              </p:nvSpPr>
              <p:spPr bwMode="auto">
                <a:xfrm>
                  <a:off x="480" y="11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233" name="Text Box 93"/>
                <p:cNvSpPr txBox="1">
                  <a:spLocks noChangeArrowheads="1"/>
                </p:cNvSpPr>
                <p:nvPr/>
              </p:nvSpPr>
              <p:spPr bwMode="auto">
                <a:xfrm>
                  <a:off x="2592"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234" name="Text Box 94"/>
                <p:cNvSpPr txBox="1">
                  <a:spLocks noChangeArrowheads="1"/>
                </p:cNvSpPr>
                <p:nvPr/>
              </p:nvSpPr>
              <p:spPr bwMode="auto">
                <a:xfrm>
                  <a:off x="768" y="960"/>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69678" name="Line 95"/>
                <p:cNvSpPr>
                  <a:spLocks noChangeShapeType="1"/>
                </p:cNvSpPr>
                <p:nvPr/>
              </p:nvSpPr>
              <p:spPr bwMode="auto">
                <a:xfrm>
                  <a:off x="1968" y="96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Line 96"/>
                <p:cNvSpPr>
                  <a:spLocks noChangeShapeType="1"/>
                </p:cNvSpPr>
                <p:nvPr/>
              </p:nvSpPr>
              <p:spPr bwMode="auto">
                <a:xfrm>
                  <a:off x="768" y="1248"/>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0" name="Line 97"/>
                <p:cNvSpPr>
                  <a:spLocks noChangeShapeType="1"/>
                </p:cNvSpPr>
                <p:nvPr/>
              </p:nvSpPr>
              <p:spPr bwMode="auto">
                <a:xfrm flipV="1">
                  <a:off x="1296" y="960"/>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0" name="Text Box 98"/>
              <p:cNvSpPr txBox="1">
                <a:spLocks noChangeArrowheads="1"/>
              </p:cNvSpPr>
              <p:nvPr/>
            </p:nvSpPr>
            <p:spPr bwMode="auto">
              <a:xfrm>
                <a:off x="432" y="22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211" name="Text Box 99"/>
              <p:cNvSpPr txBox="1">
                <a:spLocks noChangeArrowheads="1"/>
              </p:cNvSpPr>
              <p:nvPr/>
            </p:nvSpPr>
            <p:spPr bwMode="auto">
              <a:xfrm>
                <a:off x="2544" y="2574"/>
                <a:ext cx="4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212" name="Text Box 100"/>
              <p:cNvSpPr txBox="1">
                <a:spLocks noChangeArrowheads="1"/>
              </p:cNvSpPr>
              <p:nvPr/>
            </p:nvSpPr>
            <p:spPr bwMode="auto">
              <a:xfrm>
                <a:off x="720" y="214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69656" name="Line 101"/>
              <p:cNvSpPr>
                <a:spLocks noChangeShapeType="1"/>
              </p:cNvSpPr>
              <p:nvPr/>
            </p:nvSpPr>
            <p:spPr bwMode="auto">
              <a:xfrm>
                <a:off x="720" y="2421"/>
                <a:ext cx="52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7" name="Line 102"/>
              <p:cNvSpPr>
                <a:spLocks noChangeShapeType="1"/>
              </p:cNvSpPr>
              <p:nvPr/>
            </p:nvSpPr>
            <p:spPr bwMode="auto">
              <a:xfrm>
                <a:off x="1920" y="2709"/>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8" name="Line 103"/>
              <p:cNvSpPr>
                <a:spLocks noChangeShapeType="1"/>
              </p:cNvSpPr>
              <p:nvPr/>
            </p:nvSpPr>
            <p:spPr bwMode="auto">
              <a:xfrm>
                <a:off x="1248" y="2421"/>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 name="Text Box 104"/>
              <p:cNvSpPr txBox="1">
                <a:spLocks noChangeArrowheads="1"/>
              </p:cNvSpPr>
              <p:nvPr/>
            </p:nvSpPr>
            <p:spPr bwMode="auto">
              <a:xfrm>
                <a:off x="432" y="2574"/>
                <a:ext cx="4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217" name="Text Box 105"/>
              <p:cNvSpPr txBox="1">
                <a:spLocks noChangeArrowheads="1"/>
              </p:cNvSpPr>
              <p:nvPr/>
            </p:nvSpPr>
            <p:spPr bwMode="auto">
              <a:xfrm>
                <a:off x="2544" y="227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218" name="Text Box 106"/>
              <p:cNvSpPr txBox="1">
                <a:spLocks noChangeArrowheads="1"/>
              </p:cNvSpPr>
              <p:nvPr/>
            </p:nvSpPr>
            <p:spPr bwMode="auto">
              <a:xfrm>
                <a:off x="720" y="2423"/>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DTR</a:t>
                </a:r>
              </a:p>
            </p:txBody>
          </p:sp>
          <p:sp>
            <p:nvSpPr>
              <p:cNvPr id="69662" name="Line 107"/>
              <p:cNvSpPr>
                <a:spLocks noChangeShapeType="1"/>
              </p:cNvSpPr>
              <p:nvPr/>
            </p:nvSpPr>
            <p:spPr bwMode="auto">
              <a:xfrm>
                <a:off x="1920" y="2421"/>
                <a:ext cx="52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3" name="Line 108"/>
              <p:cNvSpPr>
                <a:spLocks noChangeShapeType="1"/>
              </p:cNvSpPr>
              <p:nvPr/>
            </p:nvSpPr>
            <p:spPr bwMode="auto">
              <a:xfrm>
                <a:off x="720" y="2709"/>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4" name="Line 109"/>
              <p:cNvSpPr>
                <a:spLocks noChangeShapeType="1"/>
              </p:cNvSpPr>
              <p:nvPr/>
            </p:nvSpPr>
            <p:spPr bwMode="auto">
              <a:xfrm flipV="1">
                <a:off x="1248" y="2421"/>
                <a:ext cx="67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5" name="Line 110"/>
              <p:cNvSpPr>
                <a:spLocks noChangeShapeType="1"/>
              </p:cNvSpPr>
              <p:nvPr/>
            </p:nvSpPr>
            <p:spPr bwMode="auto">
              <a:xfrm>
                <a:off x="795" y="2188"/>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6" name="Line 111"/>
              <p:cNvSpPr>
                <a:spLocks noChangeShapeType="1"/>
              </p:cNvSpPr>
              <p:nvPr/>
            </p:nvSpPr>
            <p:spPr bwMode="auto">
              <a:xfrm>
                <a:off x="795" y="2460"/>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7" name="Line 112"/>
              <p:cNvSpPr>
                <a:spLocks noChangeShapeType="1"/>
              </p:cNvSpPr>
              <p:nvPr/>
            </p:nvSpPr>
            <p:spPr bwMode="auto">
              <a:xfrm>
                <a:off x="795" y="173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8" name="Line 113"/>
              <p:cNvSpPr>
                <a:spLocks noChangeShapeType="1"/>
              </p:cNvSpPr>
              <p:nvPr/>
            </p:nvSpPr>
            <p:spPr bwMode="auto">
              <a:xfrm>
                <a:off x="795" y="1462"/>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4797714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0000FF"/>
                </a:solidFill>
              </a:rPr>
              <a:t>3</a:t>
            </a:r>
            <a:r>
              <a:rPr lang="zh-CN" altLang="en-US" dirty="0" smtClean="0">
                <a:solidFill>
                  <a:srgbClr val="0000FF"/>
                </a:solidFill>
              </a:rPr>
              <a:t>）外环自发自收</a:t>
            </a:r>
          </a:p>
        </p:txBody>
      </p:sp>
      <p:grpSp>
        <p:nvGrpSpPr>
          <p:cNvPr id="70659" name="Group 52"/>
          <p:cNvGrpSpPr>
            <a:grpSpLocks/>
          </p:cNvGrpSpPr>
          <p:nvPr/>
        </p:nvGrpSpPr>
        <p:grpSpPr bwMode="auto">
          <a:xfrm>
            <a:off x="836613" y="1844675"/>
            <a:ext cx="7840662" cy="4252913"/>
            <a:chOff x="672" y="1017"/>
            <a:chExt cx="4939" cy="2679"/>
          </a:xfrm>
        </p:grpSpPr>
        <p:grpSp>
          <p:nvGrpSpPr>
            <p:cNvPr id="70660" name="Group 5"/>
            <p:cNvGrpSpPr>
              <a:grpSpLocks/>
            </p:cNvGrpSpPr>
            <p:nvPr/>
          </p:nvGrpSpPr>
          <p:grpSpPr bwMode="auto">
            <a:xfrm>
              <a:off x="672" y="1104"/>
              <a:ext cx="528" cy="672"/>
              <a:chOff x="672" y="1104"/>
              <a:chExt cx="528" cy="480"/>
            </a:xfrm>
          </p:grpSpPr>
          <p:sp>
            <p:nvSpPr>
              <p:cNvPr id="70693" name="Line 6"/>
              <p:cNvSpPr>
                <a:spLocks noChangeShapeType="1"/>
              </p:cNvSpPr>
              <p:nvPr/>
            </p:nvSpPr>
            <p:spPr bwMode="auto">
              <a:xfrm>
                <a:off x="672" y="110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4" name="Line 7"/>
              <p:cNvSpPr>
                <a:spLocks noChangeShapeType="1"/>
              </p:cNvSpPr>
              <p:nvPr/>
            </p:nvSpPr>
            <p:spPr bwMode="auto">
              <a:xfrm>
                <a:off x="1200" y="1104"/>
                <a:ext cx="0" cy="48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5" name="Line 8"/>
              <p:cNvSpPr>
                <a:spLocks noChangeShapeType="1"/>
              </p:cNvSpPr>
              <p:nvPr/>
            </p:nvSpPr>
            <p:spPr bwMode="auto">
              <a:xfrm>
                <a:off x="672" y="158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 name="Text Box 10"/>
            <p:cNvSpPr txBox="1">
              <a:spLocks noChangeArrowheads="1"/>
            </p:cNvSpPr>
            <p:nvPr/>
          </p:nvSpPr>
          <p:spPr bwMode="auto">
            <a:xfrm>
              <a:off x="960" y="11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a:t>
              </a:r>
            </a:p>
          </p:txBody>
        </p:sp>
        <p:sp>
          <p:nvSpPr>
            <p:cNvPr id="56" name="Text Box 11"/>
            <p:cNvSpPr txBox="1">
              <a:spLocks noChangeArrowheads="1"/>
            </p:cNvSpPr>
            <p:nvPr/>
          </p:nvSpPr>
          <p:spPr bwMode="auto">
            <a:xfrm>
              <a:off x="960" y="139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57" name="Text Box 12"/>
            <p:cNvSpPr txBox="1">
              <a:spLocks noChangeArrowheads="1"/>
            </p:cNvSpPr>
            <p:nvPr/>
          </p:nvSpPr>
          <p:spPr bwMode="auto">
            <a:xfrm>
              <a:off x="1200" y="1017"/>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70664" name="Freeform 13"/>
            <p:cNvSpPr>
              <a:spLocks/>
            </p:cNvSpPr>
            <p:nvPr/>
          </p:nvSpPr>
          <p:spPr bwMode="auto">
            <a:xfrm>
              <a:off x="1200" y="1288"/>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Text Box 14"/>
            <p:cNvSpPr txBox="1">
              <a:spLocks noChangeArrowheads="1"/>
            </p:cNvSpPr>
            <p:nvPr/>
          </p:nvSpPr>
          <p:spPr bwMode="auto">
            <a:xfrm>
              <a:off x="1200" y="1296"/>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0" name="Text Box 15"/>
            <p:cNvSpPr txBox="1">
              <a:spLocks noChangeArrowheads="1"/>
            </p:cNvSpPr>
            <p:nvPr/>
          </p:nvSpPr>
          <p:spPr bwMode="auto">
            <a:xfrm>
              <a:off x="2112" y="1161"/>
              <a:ext cx="3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zh-CN" altLang="en-US" sz="2800">
                  <a:ea typeface="+mn-ea"/>
                  <a:cs typeface="Times New Roman" panose="02020603050405020304" pitchFamily="18" charset="0"/>
                </a:rPr>
                <a:t>适用：对端口直接操作编程</a:t>
              </a:r>
            </a:p>
          </p:txBody>
        </p:sp>
        <p:grpSp>
          <p:nvGrpSpPr>
            <p:cNvPr id="70667" name="Group 18"/>
            <p:cNvGrpSpPr>
              <a:grpSpLocks/>
            </p:cNvGrpSpPr>
            <p:nvPr/>
          </p:nvGrpSpPr>
          <p:grpSpPr bwMode="auto">
            <a:xfrm>
              <a:off x="2112" y="1920"/>
              <a:ext cx="3499" cy="1152"/>
              <a:chOff x="2112" y="1920"/>
              <a:chExt cx="3499" cy="1152"/>
            </a:xfrm>
          </p:grpSpPr>
          <p:sp>
            <p:nvSpPr>
              <p:cNvPr id="88" name="Text Box 19"/>
              <p:cNvSpPr txBox="1">
                <a:spLocks noChangeArrowheads="1"/>
              </p:cNvSpPr>
              <p:nvPr/>
            </p:nvSpPr>
            <p:spPr bwMode="auto">
              <a:xfrm>
                <a:off x="2779" y="1938"/>
                <a:ext cx="283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对</a:t>
                </a:r>
                <a:r>
                  <a:rPr lang="zh-CN" altLang="en-US" sz="2800" dirty="0">
                    <a:ea typeface="+mn-ea"/>
                    <a:cs typeface="Times New Roman" panose="02020603050405020304" pitchFamily="18" charset="0"/>
                    <a:sym typeface="Monotype Sorts" pitchFamily="2" charset="2"/>
                  </a:rPr>
                  <a:t>端口直接操作</a:t>
                </a:r>
              </a:p>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调用</a:t>
                </a:r>
                <a:r>
                  <a:rPr lang="en-US" altLang="zh-CN" sz="2800" dirty="0">
                    <a:ea typeface="+mn-ea"/>
                    <a:cs typeface="Times New Roman" panose="02020603050405020304" pitchFamily="18" charset="0"/>
                    <a:sym typeface="Monotype Sorts" pitchFamily="2" charset="2"/>
                  </a:rPr>
                  <a:t>BIOS</a:t>
                </a:r>
                <a:r>
                  <a:rPr lang="zh-CN" altLang="en-US" sz="2800" dirty="0">
                    <a:ea typeface="+mn-ea"/>
                    <a:cs typeface="Times New Roman" panose="02020603050405020304" pitchFamily="18" charset="0"/>
                    <a:sym typeface="Monotype Sorts" pitchFamily="2" charset="2"/>
                  </a:rPr>
                  <a:t>通信软件</a:t>
                </a:r>
              </a:p>
              <a:p>
                <a:pPr fontAlgn="auto">
                  <a:spcBef>
                    <a:spcPts val="0"/>
                  </a:spcBef>
                  <a:spcAft>
                    <a:spcPts val="0"/>
                  </a:spcAft>
                  <a:buFont typeface="+mj-ea"/>
                  <a:buAutoNum type="circleNumDbPlain"/>
                  <a:defRPr/>
                </a:pPr>
                <a:r>
                  <a:rPr lang="zh-CN" altLang="en-US" sz="2800" dirty="0" smtClean="0">
                    <a:ea typeface="+mn-ea"/>
                    <a:cs typeface="Times New Roman" panose="02020603050405020304" pitchFamily="18" charset="0"/>
                    <a:sym typeface="Monotype Sorts" pitchFamily="2" charset="2"/>
                  </a:rPr>
                  <a:t>调用</a:t>
                </a:r>
                <a:r>
                  <a:rPr lang="en-US" altLang="zh-CN" sz="2800" dirty="0">
                    <a:ea typeface="+mn-ea"/>
                    <a:cs typeface="Times New Roman" panose="02020603050405020304" pitchFamily="18" charset="0"/>
                    <a:sym typeface="Monotype Sorts" pitchFamily="2" charset="2"/>
                  </a:rPr>
                  <a:t>INT 21H</a:t>
                </a:r>
                <a:r>
                  <a:rPr lang="zh-CN" altLang="en-US" sz="2800" dirty="0">
                    <a:ea typeface="+mn-ea"/>
                    <a:cs typeface="Times New Roman" panose="02020603050405020304" pitchFamily="18" charset="0"/>
                    <a:sym typeface="Monotype Sorts" pitchFamily="2" charset="2"/>
                  </a:rPr>
                  <a:t>的</a:t>
                </a:r>
                <a:r>
                  <a:rPr lang="en-US" altLang="zh-CN" sz="2800" dirty="0">
                    <a:ea typeface="+mn-ea"/>
                    <a:cs typeface="Times New Roman" panose="02020603050405020304" pitchFamily="18" charset="0"/>
                    <a:sym typeface="Monotype Sorts" pitchFamily="2" charset="2"/>
                  </a:rPr>
                  <a:t>4</a:t>
                </a:r>
                <a:r>
                  <a:rPr lang="en-US" altLang="zh-CN" sz="2800" baseline="300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a:t>
                </a:r>
                <a:r>
                  <a:rPr lang="en-US" altLang="zh-CN" sz="2800" dirty="0">
                    <a:ea typeface="+mn-ea"/>
                    <a:cs typeface="Times New Roman" panose="02020603050405020304" pitchFamily="18" charset="0"/>
                    <a:sym typeface="Monotype Sorts" pitchFamily="2" charset="2"/>
                  </a:rPr>
                  <a:t>3</a:t>
                </a:r>
                <a:r>
                  <a:rPr lang="en-US" altLang="zh-CN" sz="2800" baseline="30000" dirty="0">
                    <a:ea typeface="+mn-ea"/>
                    <a:cs typeface="Times New Roman" panose="02020603050405020304" pitchFamily="18" charset="0"/>
                    <a:sym typeface="Monotype Sorts" pitchFamily="2" charset="2"/>
                  </a:rPr>
                  <a:t># </a:t>
                </a:r>
                <a:r>
                  <a:rPr lang="en-US" altLang="zh-CN" sz="28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发</a:t>
                </a:r>
                <a:r>
                  <a:rPr lang="en-US" altLang="zh-CN" sz="2800" dirty="0">
                    <a:ea typeface="+mn-ea"/>
                    <a:cs typeface="Times New Roman" panose="02020603050405020304" pitchFamily="18" charset="0"/>
                    <a:sym typeface="Monotype Sorts" pitchFamily="2" charset="2"/>
                  </a:rPr>
                  <a:t>/</a:t>
                </a:r>
                <a:r>
                  <a:rPr lang="zh-CN" altLang="en-US" sz="2800" dirty="0">
                    <a:ea typeface="+mn-ea"/>
                    <a:cs typeface="Times New Roman" panose="02020603050405020304" pitchFamily="18" charset="0"/>
                    <a:sym typeface="Monotype Sorts" pitchFamily="2" charset="2"/>
                  </a:rPr>
                  <a:t>收</a:t>
                </a:r>
                <a:r>
                  <a:rPr lang="en-US" altLang="zh-CN" sz="2800" dirty="0">
                    <a:ea typeface="+mn-ea"/>
                    <a:cs typeface="Times New Roman" panose="02020603050405020304" pitchFamily="18" charset="0"/>
                    <a:sym typeface="Monotype Sorts" pitchFamily="2" charset="2"/>
                  </a:rPr>
                  <a:t>)</a:t>
                </a:r>
              </a:p>
            </p:txBody>
          </p:sp>
          <p:sp>
            <p:nvSpPr>
              <p:cNvPr id="89" name="Text Box 20"/>
              <p:cNvSpPr txBox="1">
                <a:spLocks noChangeArrowheads="1"/>
              </p:cNvSpPr>
              <p:nvPr/>
            </p:nvSpPr>
            <p:spPr bwMode="auto">
              <a:xfrm>
                <a:off x="2112" y="1920"/>
                <a:ext cx="9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ts val="0"/>
                  </a:spcBef>
                  <a:spcAft>
                    <a:spcPts val="0"/>
                  </a:spcAft>
                  <a:defRPr/>
                </a:pPr>
                <a:r>
                  <a:rPr lang="zh-CN" altLang="en-US" sz="2800" dirty="0" smtClean="0">
                    <a:ea typeface="+mn-ea"/>
                    <a:cs typeface="Times New Roman" panose="02020603050405020304" pitchFamily="18" charset="0"/>
                    <a:sym typeface="Monotype Sorts" pitchFamily="2" charset="2"/>
                  </a:rPr>
                  <a:t>适用：</a:t>
                </a:r>
                <a:endParaRPr lang="en-US" altLang="zh-CN" dirty="0">
                  <a:ea typeface="+mn-ea"/>
                  <a:cs typeface="Times New Roman" panose="02020603050405020304" pitchFamily="18" charset="0"/>
                </a:endParaRPr>
              </a:p>
            </p:txBody>
          </p:sp>
        </p:grpSp>
        <p:grpSp>
          <p:nvGrpSpPr>
            <p:cNvPr id="70668" name="Group 23"/>
            <p:cNvGrpSpPr>
              <a:grpSpLocks/>
            </p:cNvGrpSpPr>
            <p:nvPr/>
          </p:nvGrpSpPr>
          <p:grpSpPr bwMode="auto">
            <a:xfrm>
              <a:off x="672" y="1968"/>
              <a:ext cx="528" cy="1728"/>
              <a:chOff x="672" y="1104"/>
              <a:chExt cx="528" cy="480"/>
            </a:xfrm>
          </p:grpSpPr>
          <p:sp>
            <p:nvSpPr>
              <p:cNvPr id="70688" name="Line 24"/>
              <p:cNvSpPr>
                <a:spLocks noChangeShapeType="1"/>
              </p:cNvSpPr>
              <p:nvPr/>
            </p:nvSpPr>
            <p:spPr bwMode="auto">
              <a:xfrm>
                <a:off x="672" y="110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9" name="Line 25"/>
              <p:cNvSpPr>
                <a:spLocks noChangeShapeType="1"/>
              </p:cNvSpPr>
              <p:nvPr/>
            </p:nvSpPr>
            <p:spPr bwMode="auto">
              <a:xfrm>
                <a:off x="1200" y="1104"/>
                <a:ext cx="0" cy="48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0" name="Line 26"/>
              <p:cNvSpPr>
                <a:spLocks noChangeShapeType="1"/>
              </p:cNvSpPr>
              <p:nvPr/>
            </p:nvSpPr>
            <p:spPr bwMode="auto">
              <a:xfrm>
                <a:off x="672" y="1584"/>
                <a:ext cx="528"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Text Box 28"/>
            <p:cNvSpPr txBox="1">
              <a:spLocks noChangeArrowheads="1"/>
            </p:cNvSpPr>
            <p:nvPr/>
          </p:nvSpPr>
          <p:spPr bwMode="auto">
            <a:xfrm>
              <a:off x="963" y="192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dirty="0">
                  <a:ea typeface="+mn-ea"/>
                  <a:cs typeface="Times New Roman" panose="02020603050405020304" pitchFamily="18" charset="0"/>
                </a:rPr>
                <a:t>2</a:t>
              </a:r>
            </a:p>
          </p:txBody>
        </p:sp>
        <p:sp>
          <p:nvSpPr>
            <p:cNvPr id="64" name="Text Box 29"/>
            <p:cNvSpPr txBox="1">
              <a:spLocks noChangeArrowheads="1"/>
            </p:cNvSpPr>
            <p:nvPr/>
          </p:nvSpPr>
          <p:spPr bwMode="auto">
            <a:xfrm>
              <a:off x="960" y="22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3</a:t>
              </a:r>
            </a:p>
          </p:txBody>
        </p:sp>
        <p:sp>
          <p:nvSpPr>
            <p:cNvPr id="65" name="Text Box 30"/>
            <p:cNvSpPr txBox="1">
              <a:spLocks noChangeArrowheads="1"/>
            </p:cNvSpPr>
            <p:nvPr/>
          </p:nvSpPr>
          <p:spPr bwMode="auto">
            <a:xfrm>
              <a:off x="1200" y="1833"/>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TXD</a:t>
              </a:r>
            </a:p>
          </p:txBody>
        </p:sp>
        <p:sp>
          <p:nvSpPr>
            <p:cNvPr id="70672" name="Freeform 31"/>
            <p:cNvSpPr>
              <a:spLocks/>
            </p:cNvSpPr>
            <p:nvPr/>
          </p:nvSpPr>
          <p:spPr bwMode="auto">
            <a:xfrm>
              <a:off x="1200" y="2104"/>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Text Box 32"/>
            <p:cNvSpPr txBox="1">
              <a:spLocks noChangeArrowheads="1"/>
            </p:cNvSpPr>
            <p:nvPr/>
          </p:nvSpPr>
          <p:spPr bwMode="auto">
            <a:xfrm>
              <a:off x="1200" y="2112"/>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RXD</a:t>
              </a:r>
            </a:p>
          </p:txBody>
        </p:sp>
        <p:sp>
          <p:nvSpPr>
            <p:cNvPr id="68" name="Text Box 34"/>
            <p:cNvSpPr txBox="1">
              <a:spLocks noChangeArrowheads="1"/>
            </p:cNvSpPr>
            <p:nvPr/>
          </p:nvSpPr>
          <p:spPr bwMode="auto">
            <a:xfrm>
              <a:off x="960" y="2505"/>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4</a:t>
              </a:r>
            </a:p>
          </p:txBody>
        </p:sp>
        <p:sp>
          <p:nvSpPr>
            <p:cNvPr id="69" name="Text Box 35"/>
            <p:cNvSpPr txBox="1">
              <a:spLocks noChangeArrowheads="1"/>
            </p:cNvSpPr>
            <p:nvPr/>
          </p:nvSpPr>
          <p:spPr bwMode="auto">
            <a:xfrm>
              <a:off x="960" y="2793"/>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5</a:t>
              </a:r>
            </a:p>
          </p:txBody>
        </p:sp>
        <p:sp>
          <p:nvSpPr>
            <p:cNvPr id="70" name="Text Box 36"/>
            <p:cNvSpPr txBox="1">
              <a:spLocks noChangeArrowheads="1"/>
            </p:cNvSpPr>
            <p:nvPr/>
          </p:nvSpPr>
          <p:spPr bwMode="auto">
            <a:xfrm>
              <a:off x="1200" y="2418"/>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RTS</a:t>
              </a:r>
            </a:p>
          </p:txBody>
        </p:sp>
        <p:sp>
          <p:nvSpPr>
            <p:cNvPr id="70677" name="Freeform 37"/>
            <p:cNvSpPr>
              <a:spLocks/>
            </p:cNvSpPr>
            <p:nvPr/>
          </p:nvSpPr>
          <p:spPr bwMode="auto">
            <a:xfrm>
              <a:off x="1200" y="2689"/>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Text Box 38"/>
            <p:cNvSpPr txBox="1">
              <a:spLocks noChangeArrowheads="1"/>
            </p:cNvSpPr>
            <p:nvPr/>
          </p:nvSpPr>
          <p:spPr bwMode="auto">
            <a:xfrm>
              <a:off x="1200" y="2697"/>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CTS</a:t>
              </a:r>
            </a:p>
          </p:txBody>
        </p:sp>
        <p:sp>
          <p:nvSpPr>
            <p:cNvPr id="70679" name="Line 39"/>
            <p:cNvSpPr>
              <a:spLocks noChangeShapeType="1"/>
            </p:cNvSpPr>
            <p:nvPr/>
          </p:nvSpPr>
          <p:spPr bwMode="auto">
            <a:xfrm>
              <a:off x="1248" y="2496"/>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0" name="Line 40"/>
            <p:cNvSpPr>
              <a:spLocks noChangeShapeType="1"/>
            </p:cNvSpPr>
            <p:nvPr/>
          </p:nvSpPr>
          <p:spPr bwMode="auto">
            <a:xfrm>
              <a:off x="1248" y="2784"/>
              <a:ext cx="43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Text Box 42"/>
            <p:cNvSpPr txBox="1">
              <a:spLocks noChangeArrowheads="1"/>
            </p:cNvSpPr>
            <p:nvPr/>
          </p:nvSpPr>
          <p:spPr bwMode="auto">
            <a:xfrm>
              <a:off x="864" y="312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20</a:t>
              </a:r>
            </a:p>
          </p:txBody>
        </p:sp>
        <p:sp>
          <p:nvSpPr>
            <p:cNvPr id="76" name="Text Box 43"/>
            <p:cNvSpPr txBox="1">
              <a:spLocks noChangeArrowheads="1"/>
            </p:cNvSpPr>
            <p:nvPr/>
          </p:nvSpPr>
          <p:spPr bwMode="auto">
            <a:xfrm>
              <a:off x="960" y="336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6</a:t>
              </a:r>
            </a:p>
          </p:txBody>
        </p:sp>
        <p:sp>
          <p:nvSpPr>
            <p:cNvPr id="77" name="Text Box 44"/>
            <p:cNvSpPr txBox="1">
              <a:spLocks noChangeArrowheads="1"/>
            </p:cNvSpPr>
            <p:nvPr/>
          </p:nvSpPr>
          <p:spPr bwMode="auto">
            <a:xfrm>
              <a:off x="1200" y="299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DTR</a:t>
              </a:r>
            </a:p>
          </p:txBody>
        </p:sp>
        <p:sp>
          <p:nvSpPr>
            <p:cNvPr id="70684" name="Freeform 45"/>
            <p:cNvSpPr>
              <a:spLocks/>
            </p:cNvSpPr>
            <p:nvPr/>
          </p:nvSpPr>
          <p:spPr bwMode="auto">
            <a:xfrm>
              <a:off x="1200" y="3265"/>
              <a:ext cx="720" cy="296"/>
            </a:xfrm>
            <a:custGeom>
              <a:avLst/>
              <a:gdLst>
                <a:gd name="T0" fmla="*/ 0 w 880"/>
                <a:gd name="T1" fmla="*/ 1 h 448"/>
                <a:gd name="T2" fmla="*/ 211 w 880"/>
                <a:gd name="T3" fmla="*/ 1 h 448"/>
                <a:gd name="T4" fmla="*/ 281 w 880"/>
                <a:gd name="T5" fmla="*/ 7 h 448"/>
                <a:gd name="T6" fmla="*/ 317 w 880"/>
                <a:gd name="T7" fmla="*/ 19 h 448"/>
                <a:gd name="T8" fmla="*/ 317 w 880"/>
                <a:gd name="T9" fmla="*/ 38 h 448"/>
                <a:gd name="T10" fmla="*/ 281 w 880"/>
                <a:gd name="T11" fmla="*/ 50 h 448"/>
                <a:gd name="T12" fmla="*/ 246 w 880"/>
                <a:gd name="T13" fmla="*/ 56 h 448"/>
                <a:gd name="T14" fmla="*/ 0 w 880"/>
                <a:gd name="T15" fmla="*/ 56 h 448"/>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448"/>
                <a:gd name="T26" fmla="*/ 880 w 880"/>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448">
                  <a:moveTo>
                    <a:pt x="0" y="8"/>
                  </a:moveTo>
                  <a:cubicBezTo>
                    <a:pt x="224" y="4"/>
                    <a:pt x="448" y="0"/>
                    <a:pt x="576" y="8"/>
                  </a:cubicBezTo>
                  <a:cubicBezTo>
                    <a:pt x="704" y="16"/>
                    <a:pt x="720" y="32"/>
                    <a:pt x="768" y="56"/>
                  </a:cubicBezTo>
                  <a:cubicBezTo>
                    <a:pt x="816" y="80"/>
                    <a:pt x="848" y="112"/>
                    <a:pt x="864" y="152"/>
                  </a:cubicBezTo>
                  <a:cubicBezTo>
                    <a:pt x="880" y="192"/>
                    <a:pt x="880" y="256"/>
                    <a:pt x="864" y="296"/>
                  </a:cubicBezTo>
                  <a:cubicBezTo>
                    <a:pt x="848" y="336"/>
                    <a:pt x="800" y="368"/>
                    <a:pt x="768" y="392"/>
                  </a:cubicBezTo>
                  <a:cubicBezTo>
                    <a:pt x="736" y="416"/>
                    <a:pt x="800" y="432"/>
                    <a:pt x="672" y="440"/>
                  </a:cubicBezTo>
                  <a:cubicBezTo>
                    <a:pt x="544" y="448"/>
                    <a:pt x="112" y="440"/>
                    <a:pt x="0" y="440"/>
                  </a:cubicBezTo>
                </a:path>
              </a:pathLst>
            </a:custGeom>
            <a:noFill/>
            <a:ln w="9525">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 name="Text Box 46"/>
            <p:cNvSpPr txBox="1">
              <a:spLocks noChangeArrowheads="1"/>
            </p:cNvSpPr>
            <p:nvPr/>
          </p:nvSpPr>
          <p:spPr bwMode="auto">
            <a:xfrm>
              <a:off x="1200" y="3273"/>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fontAlgn="auto">
                <a:spcBef>
                  <a:spcPct val="50000"/>
                </a:spcBef>
                <a:spcAft>
                  <a:spcPts val="0"/>
                </a:spcAft>
                <a:defRPr/>
              </a:pPr>
              <a:r>
                <a:rPr lang="en-US" altLang="zh-CN" sz="2800">
                  <a:ea typeface="+mn-ea"/>
                  <a:cs typeface="Times New Roman" panose="02020603050405020304" pitchFamily="18" charset="0"/>
                </a:rPr>
                <a:t>DSR</a:t>
              </a:r>
            </a:p>
          </p:txBody>
        </p:sp>
        <p:sp>
          <p:nvSpPr>
            <p:cNvPr id="70686" name="Line 47"/>
            <p:cNvSpPr>
              <a:spLocks noChangeShapeType="1"/>
            </p:cNvSpPr>
            <p:nvPr/>
          </p:nvSpPr>
          <p:spPr bwMode="auto">
            <a:xfrm>
              <a:off x="1248" y="3072"/>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7" name="Line 48"/>
            <p:cNvSpPr>
              <a:spLocks noChangeShapeType="1"/>
            </p:cNvSpPr>
            <p:nvPr/>
          </p:nvSpPr>
          <p:spPr bwMode="auto">
            <a:xfrm>
              <a:off x="1248" y="3360"/>
              <a:ext cx="43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51318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en-US" altLang="zh-CN" sz="2600" dirty="0" smtClean="0">
                <a:solidFill>
                  <a:srgbClr val="C00000"/>
                </a:solidFill>
                <a:latin typeface="+mn-ea"/>
                <a:ea typeface="+mn-ea"/>
              </a:rPr>
              <a:t>6. 8250</a:t>
            </a:r>
            <a:r>
              <a:rPr lang="zh-CN" altLang="en-US" sz="2600" dirty="0" smtClean="0">
                <a:solidFill>
                  <a:srgbClr val="C00000"/>
                </a:solidFill>
                <a:latin typeface="+mn-ea"/>
                <a:ea typeface="+mn-ea"/>
              </a:rPr>
              <a:t>的应用编程</a:t>
            </a:r>
            <a:endParaRPr lang="zh-CN" altLang="en-US" sz="2600" dirty="0">
              <a:solidFill>
                <a:srgbClr val="C00000"/>
              </a:solidFill>
              <a:latin typeface="+mn-ea"/>
              <a:ea typeface="+mn-ea"/>
            </a:endParaRPr>
          </a:p>
        </p:txBody>
      </p:sp>
      <p:sp>
        <p:nvSpPr>
          <p:cNvPr id="3" name="内容占位符 2"/>
          <p:cNvSpPr>
            <a:spLocks noGrp="1"/>
          </p:cNvSpPr>
          <p:nvPr>
            <p:ph sz="quarter" idx="1"/>
          </p:nvPr>
        </p:nvSpPr>
        <p:spPr>
          <a:xfrm>
            <a:off x="457200" y="1219200"/>
            <a:ext cx="8229600" cy="4937125"/>
          </a:xfrm>
        </p:spPr>
        <p:txBody>
          <a:bodyPr>
            <a:normAutofit/>
          </a:bodyPr>
          <a:lstStyle/>
          <a:p>
            <a:pPr eaLnBrk="1" fontAlgn="auto" hangingPunct="1">
              <a:spcAft>
                <a:spcPts val="0"/>
              </a:spcAft>
              <a:defRPr/>
            </a:pPr>
            <a:r>
              <a:rPr lang="zh-CN" altLang="en-US" dirty="0" smtClean="0">
                <a:solidFill>
                  <a:srgbClr val="FF0000"/>
                </a:solidFill>
              </a:rPr>
              <a:t>设计考虑：</a:t>
            </a:r>
            <a:endParaRPr lang="en-US" altLang="zh-CN" dirty="0" smtClean="0">
              <a:solidFill>
                <a:srgbClr val="FF0000"/>
              </a:solidFill>
            </a:endParaRPr>
          </a:p>
          <a:p>
            <a:pPr marL="514350" indent="-514350" eaLnBrk="1" fontAlgn="auto" hangingPunct="1">
              <a:spcAft>
                <a:spcPts val="0"/>
              </a:spcAft>
              <a:buClrTx/>
              <a:buFont typeface="+mj-ea"/>
              <a:buAutoNum type="circleNumDbPlain"/>
              <a:defRPr/>
            </a:pPr>
            <a:r>
              <a:rPr lang="zh-CN" altLang="en-US" dirty="0">
                <a:solidFill>
                  <a:srgbClr val="0000FF"/>
                </a:solidFill>
              </a:rPr>
              <a:t>题型</a:t>
            </a:r>
            <a:r>
              <a:rPr lang="zh-CN" altLang="en-US" dirty="0"/>
              <a:t>：单端自发自收，点</a:t>
            </a:r>
            <a:r>
              <a:rPr lang="en-US" altLang="zh-CN" dirty="0"/>
              <a:t>—</a:t>
            </a:r>
            <a:r>
              <a:rPr lang="zh-CN" altLang="en-US" dirty="0"/>
              <a:t>点通信（全双工、单工）</a:t>
            </a:r>
          </a:p>
          <a:p>
            <a:pPr marL="514350" indent="-514350" eaLnBrk="1" fontAlgn="auto" hangingPunct="1">
              <a:spcAft>
                <a:spcPts val="0"/>
              </a:spcAft>
              <a:buClrTx/>
              <a:buFont typeface="+mj-ea"/>
              <a:buAutoNum type="circleNumDbPlain"/>
              <a:defRPr/>
            </a:pPr>
            <a:r>
              <a:rPr lang="en-US" altLang="zh-CN" dirty="0"/>
              <a:t>CPU</a:t>
            </a:r>
            <a:r>
              <a:rPr lang="zh-CN" altLang="en-US" dirty="0"/>
              <a:t>与串口</a:t>
            </a:r>
            <a:r>
              <a:rPr lang="zh-CN" altLang="en-US" dirty="0">
                <a:solidFill>
                  <a:srgbClr val="0000FF"/>
                </a:solidFill>
              </a:rPr>
              <a:t>交换信息的方式</a:t>
            </a:r>
            <a:r>
              <a:rPr lang="zh-CN" altLang="en-US" dirty="0"/>
              <a:t>：</a:t>
            </a:r>
            <a:r>
              <a:rPr lang="zh-CN" altLang="en-US" dirty="0" smtClean="0"/>
              <a:t>查询</a:t>
            </a:r>
            <a:r>
              <a:rPr lang="zh-CN" altLang="en-US" dirty="0"/>
              <a:t>或者</a:t>
            </a:r>
            <a:r>
              <a:rPr lang="zh-CN" altLang="en-US" dirty="0" smtClean="0"/>
              <a:t>中断</a:t>
            </a:r>
            <a:endParaRPr lang="zh-CN" altLang="en-US" dirty="0"/>
          </a:p>
          <a:p>
            <a:pPr marL="514350" indent="-514350" eaLnBrk="1" fontAlgn="auto" hangingPunct="1">
              <a:spcAft>
                <a:spcPts val="0"/>
              </a:spcAft>
              <a:buClrTx/>
              <a:buFont typeface="+mj-ea"/>
              <a:buAutoNum type="circleNumDbPlain"/>
              <a:defRPr/>
            </a:pPr>
            <a:r>
              <a:rPr lang="zh-CN" altLang="en-US" dirty="0">
                <a:solidFill>
                  <a:srgbClr val="0000FF"/>
                </a:solidFill>
              </a:rPr>
              <a:t>编程手段</a:t>
            </a:r>
            <a:r>
              <a:rPr lang="zh-CN" altLang="en-US" dirty="0"/>
              <a:t>：</a:t>
            </a:r>
            <a:r>
              <a:rPr lang="zh-CN" altLang="en-US" dirty="0">
                <a:solidFill>
                  <a:srgbClr val="FF0000"/>
                </a:solidFill>
              </a:rPr>
              <a:t>对端口直接</a:t>
            </a:r>
            <a:r>
              <a:rPr lang="zh-CN" altLang="en-US" dirty="0" smtClean="0">
                <a:solidFill>
                  <a:srgbClr val="FF0000"/>
                </a:solidFill>
              </a:rPr>
              <a:t>编程、</a:t>
            </a:r>
            <a:r>
              <a:rPr lang="zh-CN" altLang="en-US" dirty="0" smtClean="0"/>
              <a:t>调用</a:t>
            </a:r>
            <a:r>
              <a:rPr lang="en-US" altLang="zh-CN" dirty="0"/>
              <a:t>BIOS</a:t>
            </a:r>
            <a:r>
              <a:rPr lang="zh-CN" altLang="en-US" dirty="0"/>
              <a:t>通信软件</a:t>
            </a:r>
          </a:p>
          <a:p>
            <a:pPr marL="514350" indent="-514350" eaLnBrk="1" fontAlgn="auto" hangingPunct="1">
              <a:spcAft>
                <a:spcPts val="0"/>
              </a:spcAft>
              <a:buClrTx/>
              <a:buFont typeface="+mj-ea"/>
              <a:buAutoNum type="circleNumDbPlain"/>
              <a:defRPr/>
            </a:pPr>
            <a:r>
              <a:rPr lang="zh-CN" altLang="en-US" dirty="0"/>
              <a:t>根据题目要求组织相应的</a:t>
            </a:r>
            <a:r>
              <a:rPr lang="zh-CN" altLang="en-US" dirty="0">
                <a:solidFill>
                  <a:srgbClr val="0000FF"/>
                </a:solidFill>
              </a:rPr>
              <a:t>外部</a:t>
            </a:r>
            <a:r>
              <a:rPr lang="zh-CN" altLang="en-US" dirty="0" smtClean="0">
                <a:solidFill>
                  <a:srgbClr val="0000FF"/>
                </a:solidFill>
              </a:rPr>
              <a:t>环境</a:t>
            </a:r>
            <a:endParaRPr lang="en-US" altLang="zh-CN" dirty="0" smtClean="0">
              <a:solidFill>
                <a:srgbClr val="0000FF"/>
              </a:solidFill>
            </a:endParaRPr>
          </a:p>
          <a:p>
            <a:pPr eaLnBrk="1" fontAlgn="auto" hangingPunct="1">
              <a:spcAft>
                <a:spcPts val="0"/>
              </a:spcAft>
              <a:defRPr/>
            </a:pPr>
            <a:r>
              <a:rPr lang="en-US" altLang="zh-CN" dirty="0">
                <a:solidFill>
                  <a:srgbClr val="FF0000"/>
                </a:solidFill>
              </a:rPr>
              <a:t>8250</a:t>
            </a:r>
            <a:r>
              <a:rPr lang="zh-CN" altLang="en-US" dirty="0">
                <a:solidFill>
                  <a:srgbClr val="0000FF"/>
                </a:solidFill>
              </a:rPr>
              <a:t>查询方式</a:t>
            </a:r>
            <a:r>
              <a:rPr lang="zh-CN" altLang="en-US" dirty="0">
                <a:solidFill>
                  <a:srgbClr val="FF0000"/>
                </a:solidFill>
              </a:rPr>
              <a:t>下接收和发送程序的编程</a:t>
            </a:r>
          </a:p>
          <a:p>
            <a:pPr lvl="1">
              <a:defRPr/>
            </a:pPr>
            <a:r>
              <a:rPr lang="zh-CN" altLang="en-US" sz="2400" dirty="0"/>
              <a:t>在发送数据前，读通信线状态寄存器</a:t>
            </a:r>
            <a:r>
              <a:rPr lang="en-US" altLang="zh-CN" sz="2400" dirty="0"/>
              <a:t>(</a:t>
            </a:r>
            <a:r>
              <a:rPr lang="zh-CN" altLang="en-US" sz="2400" dirty="0"/>
              <a:t>状态口</a:t>
            </a:r>
            <a:r>
              <a:rPr lang="en-US" altLang="zh-CN" sz="2400" dirty="0"/>
              <a:t>)</a:t>
            </a:r>
            <a:r>
              <a:rPr lang="zh-CN" altLang="en-US" sz="2400" dirty="0"/>
              <a:t>获取发送保持或移位寄存器</a:t>
            </a:r>
            <a:r>
              <a:rPr lang="en-US" altLang="zh-CN" sz="2400" dirty="0"/>
              <a:t>(</a:t>
            </a:r>
            <a:r>
              <a:rPr lang="zh-CN" altLang="en-US" sz="2400" dirty="0"/>
              <a:t>数据口</a:t>
            </a:r>
            <a:r>
              <a:rPr lang="en-US" altLang="zh-CN" sz="2400" dirty="0"/>
              <a:t>)</a:t>
            </a:r>
            <a:r>
              <a:rPr lang="zh-CN" altLang="en-US" sz="2400" dirty="0"/>
              <a:t>是否空闲</a:t>
            </a:r>
            <a:endParaRPr lang="en-US" altLang="zh-CN" sz="2400" dirty="0"/>
          </a:p>
          <a:p>
            <a:pPr lvl="1">
              <a:defRPr/>
            </a:pPr>
            <a:r>
              <a:rPr lang="zh-CN" altLang="en-US" sz="2400" dirty="0"/>
              <a:t>在接收数据前，读通信线状态寄存器</a:t>
            </a:r>
            <a:r>
              <a:rPr lang="en-US" altLang="zh-CN" sz="2400" dirty="0"/>
              <a:t>(</a:t>
            </a:r>
            <a:r>
              <a:rPr lang="zh-CN" altLang="en-US" sz="2400" dirty="0"/>
              <a:t>状态口</a:t>
            </a:r>
            <a:r>
              <a:rPr lang="en-US" altLang="zh-CN" sz="2400" dirty="0"/>
              <a:t>)</a:t>
            </a:r>
            <a:r>
              <a:rPr lang="zh-CN" altLang="en-US" sz="2400" dirty="0"/>
              <a:t>获取接收缓冲寄存器</a:t>
            </a:r>
            <a:r>
              <a:rPr lang="en-US" altLang="zh-CN" sz="2400" dirty="0"/>
              <a:t>(</a:t>
            </a:r>
            <a:r>
              <a:rPr lang="zh-CN" altLang="en-US" sz="2400" dirty="0"/>
              <a:t>数据口</a:t>
            </a:r>
            <a:r>
              <a:rPr lang="en-US" altLang="zh-CN" sz="2400" dirty="0"/>
              <a:t>)</a:t>
            </a:r>
            <a:r>
              <a:rPr lang="zh-CN" altLang="en-US" sz="2400" dirty="0"/>
              <a:t>是否已经收到</a:t>
            </a:r>
            <a:r>
              <a:rPr lang="en-US" altLang="zh-CN" sz="2400" dirty="0"/>
              <a:t>1</a:t>
            </a:r>
            <a:r>
              <a:rPr lang="zh-CN" altLang="en-US" sz="2400" dirty="0"/>
              <a:t>帧</a:t>
            </a:r>
            <a:r>
              <a:rPr lang="zh-CN" altLang="en-US" sz="2400" dirty="0" smtClean="0"/>
              <a:t>数据</a:t>
            </a:r>
            <a:endParaRPr lang="zh-CN" altLang="en-US" sz="2400" dirty="0"/>
          </a:p>
        </p:txBody>
      </p:sp>
      <p:sp>
        <p:nvSpPr>
          <p:cNvPr id="4" name="矩形 1"/>
          <p:cNvSpPr>
            <a:spLocks noChangeArrowheads="1"/>
          </p:cNvSpPr>
          <p:nvPr/>
        </p:nvSpPr>
        <p:spPr bwMode="auto">
          <a:xfrm>
            <a:off x="395536" y="5626453"/>
            <a:ext cx="8137525" cy="72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200">
                <a:solidFill>
                  <a:schemeClr val="tx1"/>
                </a:solidFill>
                <a:latin typeface="Times New Roman" pitchFamily="18" charset="0"/>
                <a:ea typeface="宋体" pitchFamily="2" charset="-122"/>
              </a:defRPr>
            </a:lvl1pPr>
            <a:lvl2pPr marL="742950" indent="-285750">
              <a:defRPr kumimoji="1" sz="2200">
                <a:solidFill>
                  <a:schemeClr val="tx1"/>
                </a:solidFill>
                <a:latin typeface="Times New Roman" pitchFamily="18" charset="0"/>
                <a:ea typeface="宋体" pitchFamily="2" charset="-122"/>
              </a:defRPr>
            </a:lvl2pPr>
            <a:lvl3pPr marL="1143000" indent="-228600">
              <a:defRPr kumimoji="1" sz="2200">
                <a:solidFill>
                  <a:schemeClr val="tx1"/>
                </a:solidFill>
                <a:latin typeface="Times New Roman" pitchFamily="18" charset="0"/>
                <a:ea typeface="宋体" pitchFamily="2" charset="-122"/>
              </a:defRPr>
            </a:lvl3pPr>
            <a:lvl4pPr marL="1600200" indent="-228600">
              <a:defRPr kumimoji="1" sz="2200">
                <a:solidFill>
                  <a:schemeClr val="tx1"/>
                </a:solidFill>
                <a:latin typeface="Times New Roman" pitchFamily="18" charset="0"/>
                <a:ea typeface="宋体" pitchFamily="2" charset="-122"/>
              </a:defRPr>
            </a:lvl4pPr>
            <a:lvl5pPr marL="2057400" indent="-228600">
              <a:defRPr kumimoji="1" sz="2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200">
                <a:solidFill>
                  <a:schemeClr val="tx1"/>
                </a:solidFill>
                <a:latin typeface="Times New Roman" pitchFamily="18" charset="0"/>
                <a:ea typeface="宋体" pitchFamily="2" charset="-122"/>
              </a:defRPr>
            </a:lvl9pPr>
          </a:lstStyle>
          <a:p>
            <a:pPr marL="0" indent="630238" algn="just">
              <a:lnSpc>
                <a:spcPct val="85000"/>
              </a:lnSpc>
              <a:spcBef>
                <a:spcPct val="50000"/>
              </a:spcBef>
              <a:defRPr/>
            </a:pP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如果希望</a:t>
            </a:r>
            <a:r>
              <a:rPr kumimoji="0" lang="en-US"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8250</a:t>
            </a: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采用</a:t>
            </a:r>
            <a:r>
              <a:rPr kumimoji="0" lang="zh-CN" altLang="zh-CN"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中断</a:t>
            </a:r>
            <a:r>
              <a:rPr kumimoji="0" lang="zh-CN" altLang="en-US"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控制</a:t>
            </a:r>
            <a:r>
              <a:rPr kumimoji="0" lang="zh-CN" altLang="zh-CN" sz="2400" dirty="0" smtClean="0">
                <a:solidFill>
                  <a:srgbClr val="0000FF"/>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方式</a:t>
            </a:r>
            <a:r>
              <a:rPr kumimoji="0" lang="zh-CN" altLang="zh-CN"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发送和接收数据，编程时应该采取哪些措施？</a:t>
            </a:r>
            <a:endParaRPr kumimoji="0" lang="zh-CN" altLang="en-US" sz="2400" dirty="0" smtClean="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76294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1143000"/>
            <a:ext cx="8991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800" b="1">
                <a:latin typeface="华文新魏" pitchFamily="2" charset="-122"/>
              </a:rPr>
              <a:t>例：</a:t>
            </a:r>
            <a:r>
              <a:rPr kumimoji="1" lang="en-US" altLang="zh-CN" sz="2800" b="1">
                <a:latin typeface="华文新魏" pitchFamily="2" charset="-122"/>
              </a:rPr>
              <a:t>A</a:t>
            </a:r>
            <a:r>
              <a:rPr kumimoji="1" lang="zh-CN" altLang="en-US" sz="2800" b="1">
                <a:latin typeface="华文新魏" pitchFamily="2" charset="-122"/>
              </a:rPr>
              <a:t>、</a:t>
            </a:r>
            <a:r>
              <a:rPr kumimoji="1" lang="en-US" altLang="zh-CN" sz="2800" b="1">
                <a:latin typeface="华文新魏" pitchFamily="2" charset="-122"/>
              </a:rPr>
              <a:t>B</a:t>
            </a:r>
            <a:r>
              <a:rPr kumimoji="1" lang="zh-CN" altLang="en-US" sz="2800" b="1">
                <a:latin typeface="华文新魏" pitchFamily="2" charset="-122"/>
              </a:rPr>
              <a:t>两台</a:t>
            </a:r>
            <a:r>
              <a:rPr kumimoji="1" lang="en-US" altLang="zh-CN" sz="2800" b="1">
                <a:latin typeface="华文新魏" pitchFamily="2" charset="-122"/>
              </a:rPr>
              <a:t>PC</a:t>
            </a:r>
            <a:r>
              <a:rPr kumimoji="1" lang="zh-CN" altLang="en-US" sz="2800" b="1">
                <a:latin typeface="华文新魏" pitchFamily="2" charset="-122"/>
              </a:rPr>
              <a:t>机利用主串口进行点</a:t>
            </a:r>
            <a:r>
              <a:rPr kumimoji="1" lang="en-US" altLang="zh-CN" sz="2800" b="1">
                <a:latin typeface="华文新魏" pitchFamily="2" charset="-122"/>
              </a:rPr>
              <a:t>-</a:t>
            </a:r>
            <a:r>
              <a:rPr kumimoji="1" lang="zh-CN" altLang="en-US" sz="2800" b="1">
                <a:latin typeface="华文新魏" pitchFamily="2" charset="-122"/>
              </a:rPr>
              <a:t>点单工通信（不用联络线），发送采用查询方式，接收采用中断方式。一帧字符包含</a:t>
            </a:r>
            <a:r>
              <a:rPr kumimoji="1" lang="en-US" altLang="zh-CN" sz="2800" b="1">
                <a:latin typeface="华文新魏" pitchFamily="2" charset="-122"/>
              </a:rPr>
              <a:t>7</a:t>
            </a:r>
            <a:r>
              <a:rPr kumimoji="1" lang="zh-CN" altLang="en-US" sz="2800" b="1">
                <a:latin typeface="华文新魏" pitchFamily="2" charset="-122"/>
              </a:rPr>
              <a:t>个数据位，</a:t>
            </a:r>
            <a:r>
              <a:rPr kumimoji="1" lang="en-US" altLang="zh-CN" sz="2800" b="1">
                <a:latin typeface="华文新魏" pitchFamily="2" charset="-122"/>
              </a:rPr>
              <a:t>1</a:t>
            </a:r>
            <a:r>
              <a:rPr kumimoji="1" lang="zh-CN" altLang="en-US" sz="2800" b="1">
                <a:latin typeface="华文新魏" pitchFamily="2" charset="-122"/>
              </a:rPr>
              <a:t>个停止位，</a:t>
            </a:r>
            <a:r>
              <a:rPr kumimoji="1" lang="en-US" altLang="zh-CN" sz="2800" b="1">
                <a:latin typeface="华文新魏" pitchFamily="2" charset="-122"/>
              </a:rPr>
              <a:t>1</a:t>
            </a:r>
            <a:r>
              <a:rPr kumimoji="1" lang="zh-CN" altLang="en-US" sz="2800" b="1">
                <a:latin typeface="华文新魏" pitchFamily="2" charset="-122"/>
              </a:rPr>
              <a:t>个校验位，通信速率为</a:t>
            </a:r>
            <a:r>
              <a:rPr kumimoji="1" lang="en-US" altLang="zh-CN" sz="2800" b="1">
                <a:latin typeface="华文新魏" pitchFamily="2" charset="-122"/>
              </a:rPr>
              <a:t>4800</a:t>
            </a:r>
            <a:r>
              <a:rPr kumimoji="1" lang="zh-CN" altLang="en-US" sz="2800" b="1">
                <a:latin typeface="华文新魏" pitchFamily="2" charset="-122"/>
              </a:rPr>
              <a:t>波特（分频系数为</a:t>
            </a:r>
            <a:r>
              <a:rPr kumimoji="1" lang="en-US" altLang="zh-CN" sz="2800" b="1">
                <a:latin typeface="华文新魏" pitchFamily="2" charset="-122"/>
              </a:rPr>
              <a:t>0018H</a:t>
            </a:r>
            <a:r>
              <a:rPr kumimoji="1" lang="zh-CN" altLang="en-US" sz="2800" b="1">
                <a:latin typeface="华文新魏" pitchFamily="2" charset="-122"/>
              </a:rPr>
              <a:t>）。</a:t>
            </a:r>
          </a:p>
        </p:txBody>
      </p:sp>
      <p:sp>
        <p:nvSpPr>
          <p:cNvPr id="40963" name="Rectangle 6"/>
          <p:cNvSpPr>
            <a:spLocks noChangeArrowheads="1"/>
          </p:cNvSpPr>
          <p:nvPr/>
        </p:nvSpPr>
        <p:spPr bwMode="auto">
          <a:xfrm>
            <a:off x="228600" y="3200400"/>
            <a:ext cx="8686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50000"/>
              </a:spcBef>
              <a:buClrTx/>
              <a:buSzTx/>
              <a:buFontTx/>
              <a:buNone/>
            </a:pPr>
            <a:r>
              <a:rPr kumimoji="1" lang="zh-CN" altLang="en-US" sz="2400" b="1">
                <a:latin typeface="华文新魏" pitchFamily="2" charset="-122"/>
              </a:rPr>
              <a:t>（</a:t>
            </a:r>
            <a:r>
              <a:rPr kumimoji="1" lang="en-US" altLang="zh-CN" sz="2400" b="1">
                <a:latin typeface="华文新魏" pitchFamily="2" charset="-122"/>
              </a:rPr>
              <a:t>1</a:t>
            </a:r>
            <a:r>
              <a:rPr kumimoji="1" lang="zh-CN" altLang="en-US" sz="2400" b="1">
                <a:latin typeface="华文新魏" pitchFamily="2" charset="-122"/>
              </a:rPr>
              <a:t>）下图是</a:t>
            </a:r>
            <a:r>
              <a:rPr kumimoji="1" lang="en-US" altLang="zh-CN" sz="2400" b="1">
                <a:latin typeface="华文新魏" pitchFamily="2" charset="-122"/>
              </a:rPr>
              <a:t>A</a:t>
            </a:r>
            <a:r>
              <a:rPr kumimoji="1" lang="zh-CN" altLang="en-US" sz="2400" b="1">
                <a:latin typeface="华文新魏" pitchFamily="2" charset="-122"/>
              </a:rPr>
              <a:t>、</a:t>
            </a:r>
            <a:r>
              <a:rPr kumimoji="1" lang="en-US" altLang="zh-CN" sz="2400" b="1">
                <a:latin typeface="华文新魏" pitchFamily="2" charset="-122"/>
              </a:rPr>
              <a:t>B</a:t>
            </a:r>
            <a:r>
              <a:rPr kumimoji="1" lang="zh-CN" altLang="en-US" sz="2400" b="1">
                <a:latin typeface="华文新魏" pitchFamily="2" charset="-122"/>
              </a:rPr>
              <a:t>两机的</a:t>
            </a:r>
            <a:r>
              <a:rPr kumimoji="1" lang="en-US" altLang="zh-CN" sz="2400" b="1">
                <a:latin typeface="华文新魏" pitchFamily="2" charset="-122"/>
              </a:rPr>
              <a:t>RS—232C</a:t>
            </a:r>
            <a:r>
              <a:rPr kumimoji="1" lang="zh-CN" altLang="en-US" sz="2400" b="1">
                <a:latin typeface="华文新魏" pitchFamily="2" charset="-122"/>
              </a:rPr>
              <a:t>接口示意图，根据题意完成连线（不可有多余连线）。</a:t>
            </a:r>
          </a:p>
          <a:p>
            <a:pPr algn="ctr" eaLnBrk="1" hangingPunct="1">
              <a:spcBef>
                <a:spcPct val="50000"/>
              </a:spcBef>
              <a:buClrTx/>
              <a:buSzTx/>
              <a:buFontTx/>
              <a:buNone/>
            </a:pPr>
            <a:endParaRPr kumimoji="1" lang="en-US" altLang="zh-CN" sz="2400" b="1">
              <a:latin typeface="华文新魏" pitchFamily="2" charset="-122"/>
            </a:endParaRPr>
          </a:p>
        </p:txBody>
      </p:sp>
      <p:grpSp>
        <p:nvGrpSpPr>
          <p:cNvPr id="40964" name="Group 7"/>
          <p:cNvGrpSpPr>
            <a:grpSpLocks/>
          </p:cNvGrpSpPr>
          <p:nvPr/>
        </p:nvGrpSpPr>
        <p:grpSpPr bwMode="auto">
          <a:xfrm>
            <a:off x="2341563" y="4114800"/>
            <a:ext cx="3297237" cy="2286000"/>
            <a:chOff x="3134" y="12029"/>
            <a:chExt cx="2274" cy="1725"/>
          </a:xfrm>
        </p:grpSpPr>
        <p:sp>
          <p:nvSpPr>
            <p:cNvPr id="40965" name="Rectangle 8"/>
            <p:cNvSpPr>
              <a:spLocks noChangeArrowheads="1"/>
            </p:cNvSpPr>
            <p:nvPr/>
          </p:nvSpPr>
          <p:spPr bwMode="auto">
            <a:xfrm>
              <a:off x="3134" y="12073"/>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endParaRPr kumimoji="1" lang="zh-CN" altLang="en-US" sz="2200">
                <a:latin typeface="Times New Roman" pitchFamily="18" charset="0"/>
                <a:ea typeface="宋体" charset="-122"/>
              </a:endParaRPr>
            </a:p>
          </p:txBody>
        </p:sp>
        <p:sp>
          <p:nvSpPr>
            <p:cNvPr id="40966" name="Text Box 9"/>
            <p:cNvSpPr txBox="1">
              <a:spLocks noChangeArrowheads="1"/>
            </p:cNvSpPr>
            <p:nvPr/>
          </p:nvSpPr>
          <p:spPr bwMode="auto">
            <a:xfrm>
              <a:off x="3279" y="1204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a:t>
              </a:r>
            </a:p>
          </p:txBody>
        </p:sp>
        <p:sp>
          <p:nvSpPr>
            <p:cNvPr id="40967" name="Text Box 10"/>
            <p:cNvSpPr txBox="1">
              <a:spLocks noChangeArrowheads="1"/>
            </p:cNvSpPr>
            <p:nvPr/>
          </p:nvSpPr>
          <p:spPr bwMode="auto">
            <a:xfrm>
              <a:off x="3279" y="1228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3</a:t>
              </a:r>
            </a:p>
          </p:txBody>
        </p:sp>
        <p:sp>
          <p:nvSpPr>
            <p:cNvPr id="40968" name="Text Box 11"/>
            <p:cNvSpPr txBox="1">
              <a:spLocks noChangeArrowheads="1"/>
            </p:cNvSpPr>
            <p:nvPr/>
          </p:nvSpPr>
          <p:spPr bwMode="auto">
            <a:xfrm>
              <a:off x="3268" y="125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4</a:t>
              </a:r>
            </a:p>
          </p:txBody>
        </p:sp>
        <p:sp>
          <p:nvSpPr>
            <p:cNvPr id="40969" name="Text Box 12"/>
            <p:cNvSpPr txBox="1">
              <a:spLocks noChangeArrowheads="1"/>
            </p:cNvSpPr>
            <p:nvPr/>
          </p:nvSpPr>
          <p:spPr bwMode="auto">
            <a:xfrm>
              <a:off x="3279" y="127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5</a:t>
              </a:r>
            </a:p>
          </p:txBody>
        </p:sp>
        <p:sp>
          <p:nvSpPr>
            <p:cNvPr id="40970" name="Text Box 13"/>
            <p:cNvSpPr txBox="1">
              <a:spLocks noChangeArrowheads="1"/>
            </p:cNvSpPr>
            <p:nvPr/>
          </p:nvSpPr>
          <p:spPr bwMode="auto">
            <a:xfrm>
              <a:off x="3279" y="130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6</a:t>
              </a:r>
            </a:p>
          </p:txBody>
        </p:sp>
        <p:sp>
          <p:nvSpPr>
            <p:cNvPr id="40971" name="Text Box 14"/>
            <p:cNvSpPr txBox="1">
              <a:spLocks noChangeArrowheads="1"/>
            </p:cNvSpPr>
            <p:nvPr/>
          </p:nvSpPr>
          <p:spPr bwMode="auto">
            <a:xfrm>
              <a:off x="3279" y="132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20</a:t>
              </a:r>
            </a:p>
          </p:txBody>
        </p:sp>
        <p:sp>
          <p:nvSpPr>
            <p:cNvPr id="40972" name="Rectangle 15"/>
            <p:cNvSpPr>
              <a:spLocks noChangeArrowheads="1"/>
            </p:cNvSpPr>
            <p:nvPr/>
          </p:nvSpPr>
          <p:spPr bwMode="auto">
            <a:xfrm>
              <a:off x="4859" y="12058"/>
              <a:ext cx="480" cy="168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ctr" eaLnBrk="1" hangingPunct="1">
                <a:spcBef>
                  <a:spcPct val="0"/>
                </a:spcBef>
                <a:buClrTx/>
                <a:buSzTx/>
                <a:buFontTx/>
                <a:buNone/>
              </a:pPr>
              <a:endParaRPr kumimoji="1" lang="zh-CN" altLang="en-US" sz="2200">
                <a:latin typeface="Times New Roman" pitchFamily="18" charset="0"/>
                <a:ea typeface="宋体" charset="-122"/>
              </a:endParaRPr>
            </a:p>
          </p:txBody>
        </p:sp>
        <p:sp>
          <p:nvSpPr>
            <p:cNvPr id="40973" name="Text Box 16"/>
            <p:cNvSpPr txBox="1">
              <a:spLocks noChangeArrowheads="1"/>
            </p:cNvSpPr>
            <p:nvPr/>
          </p:nvSpPr>
          <p:spPr bwMode="auto">
            <a:xfrm>
              <a:off x="5004" y="1202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a:t>
              </a:r>
            </a:p>
          </p:txBody>
        </p:sp>
        <p:sp>
          <p:nvSpPr>
            <p:cNvPr id="40974" name="Text Box 17"/>
            <p:cNvSpPr txBox="1">
              <a:spLocks noChangeArrowheads="1"/>
            </p:cNvSpPr>
            <p:nvPr/>
          </p:nvSpPr>
          <p:spPr bwMode="auto">
            <a:xfrm>
              <a:off x="5004" y="1227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3</a:t>
              </a:r>
            </a:p>
          </p:txBody>
        </p:sp>
        <p:sp>
          <p:nvSpPr>
            <p:cNvPr id="40975" name="Text Box 18"/>
            <p:cNvSpPr txBox="1">
              <a:spLocks noChangeArrowheads="1"/>
            </p:cNvSpPr>
            <p:nvPr/>
          </p:nvSpPr>
          <p:spPr bwMode="auto">
            <a:xfrm>
              <a:off x="4993" y="1251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4</a:t>
              </a:r>
            </a:p>
          </p:txBody>
        </p:sp>
        <p:sp>
          <p:nvSpPr>
            <p:cNvPr id="40976" name="Text Box 19"/>
            <p:cNvSpPr txBox="1">
              <a:spLocks noChangeArrowheads="1"/>
            </p:cNvSpPr>
            <p:nvPr/>
          </p:nvSpPr>
          <p:spPr bwMode="auto">
            <a:xfrm>
              <a:off x="5004" y="12756"/>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5</a:t>
              </a:r>
            </a:p>
          </p:txBody>
        </p:sp>
        <p:sp>
          <p:nvSpPr>
            <p:cNvPr id="40977" name="Text Box 20"/>
            <p:cNvSpPr txBox="1">
              <a:spLocks noChangeArrowheads="1"/>
            </p:cNvSpPr>
            <p:nvPr/>
          </p:nvSpPr>
          <p:spPr bwMode="auto">
            <a:xfrm>
              <a:off x="5004" y="12999"/>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6</a:t>
              </a:r>
            </a:p>
          </p:txBody>
        </p:sp>
        <p:sp>
          <p:nvSpPr>
            <p:cNvPr id="40978" name="Text Box 21"/>
            <p:cNvSpPr txBox="1">
              <a:spLocks noChangeArrowheads="1"/>
            </p:cNvSpPr>
            <p:nvPr/>
          </p:nvSpPr>
          <p:spPr bwMode="auto">
            <a:xfrm>
              <a:off x="5004" y="13241"/>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20</a:t>
              </a:r>
            </a:p>
          </p:txBody>
        </p:sp>
        <p:sp>
          <p:nvSpPr>
            <p:cNvPr id="40979" name="Text Box 22"/>
            <p:cNvSpPr txBox="1">
              <a:spLocks noChangeArrowheads="1"/>
            </p:cNvSpPr>
            <p:nvPr/>
          </p:nvSpPr>
          <p:spPr bwMode="auto">
            <a:xfrm>
              <a:off x="5004" y="1348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7</a:t>
              </a:r>
            </a:p>
          </p:txBody>
        </p:sp>
        <p:sp>
          <p:nvSpPr>
            <p:cNvPr id="40980" name="Text Box 23"/>
            <p:cNvSpPr txBox="1">
              <a:spLocks noChangeArrowheads="1"/>
            </p:cNvSpPr>
            <p:nvPr/>
          </p:nvSpPr>
          <p:spPr bwMode="auto">
            <a:xfrm>
              <a:off x="3293" y="13460"/>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400" b="1">
                  <a:latin typeface="Times New Roman" pitchFamily="18" charset="0"/>
                  <a:ea typeface="宋体" charset="-122"/>
                </a:rPr>
                <a:t>7</a:t>
              </a:r>
            </a:p>
          </p:txBody>
        </p:sp>
      </p:grpSp>
    </p:spTree>
    <p:extLst>
      <p:ext uri="{BB962C8B-B14F-4D97-AF65-F5344CB8AC3E}">
        <p14:creationId xmlns:p14="http://schemas.microsoft.com/office/powerpoint/2010/main" val="5280924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1295400"/>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2</a:t>
            </a:r>
            <a:r>
              <a:rPr kumimoji="1" lang="zh-CN" altLang="en-US" sz="2400" b="1">
                <a:latin typeface="华文新魏" pitchFamily="2" charset="-122"/>
              </a:rPr>
              <a:t>）下图是从</a:t>
            </a:r>
            <a:r>
              <a:rPr kumimoji="1" lang="en-US" altLang="zh-CN" sz="2400" b="1">
                <a:latin typeface="华文新魏" pitchFamily="2" charset="-122"/>
              </a:rPr>
              <a:t>PC</a:t>
            </a:r>
            <a:r>
              <a:rPr kumimoji="1" lang="zh-CN" altLang="en-US" sz="2400" b="1">
                <a:latin typeface="华文新魏" pitchFamily="2" charset="-122"/>
              </a:rPr>
              <a:t>机的</a:t>
            </a:r>
            <a:r>
              <a:rPr kumimoji="1" lang="en-US" altLang="zh-CN" sz="2400" b="1">
                <a:latin typeface="华文新魏" pitchFamily="2" charset="-122"/>
              </a:rPr>
              <a:t>RS-232C</a:t>
            </a:r>
            <a:r>
              <a:rPr kumimoji="1" lang="zh-CN" altLang="en-US" sz="2400" b="1">
                <a:latin typeface="华文新魏" pitchFamily="2" charset="-122"/>
              </a:rPr>
              <a:t>接口引脚观察到的波形，所传送字符的</a:t>
            </a:r>
            <a:r>
              <a:rPr kumimoji="1" lang="en-US" altLang="zh-CN" sz="2400" b="1">
                <a:latin typeface="华文新魏" pitchFamily="2" charset="-122"/>
              </a:rPr>
              <a:t>16</a:t>
            </a:r>
            <a:r>
              <a:rPr kumimoji="1" lang="zh-CN" altLang="en-US" sz="2400" b="1">
                <a:latin typeface="华文新魏" pitchFamily="2" charset="-122"/>
              </a:rPr>
              <a:t>进制</a:t>
            </a:r>
            <a:r>
              <a:rPr kumimoji="1" lang="en-US" altLang="zh-CN" sz="2400" b="1">
                <a:latin typeface="华文新魏" pitchFamily="2" charset="-122"/>
              </a:rPr>
              <a:t>ASCII</a:t>
            </a:r>
            <a:r>
              <a:rPr kumimoji="1" lang="zh-CN" altLang="en-US" sz="2400" b="1">
                <a:latin typeface="华文新魏" pitchFamily="2" charset="-122"/>
              </a:rPr>
              <a:t>码是</a:t>
            </a:r>
            <a:r>
              <a:rPr kumimoji="1" lang="en-US" altLang="zh-CN" sz="2400" b="1">
                <a:latin typeface="华文新魏" pitchFamily="2" charset="-122"/>
              </a:rPr>
              <a:t>_________</a:t>
            </a:r>
            <a:r>
              <a:rPr kumimoji="1" lang="zh-CN" altLang="en-US" sz="2400" b="1">
                <a:latin typeface="华文新魏" pitchFamily="2" charset="-122"/>
              </a:rPr>
              <a:t>；该帧数据采用的奇偶校验方式是</a:t>
            </a:r>
            <a:r>
              <a:rPr kumimoji="1" lang="en-US" altLang="zh-CN" sz="2400" b="1">
                <a:latin typeface="华文新魏" pitchFamily="2" charset="-122"/>
              </a:rPr>
              <a:t>_________</a:t>
            </a:r>
            <a:r>
              <a:rPr kumimoji="1" lang="zh-CN" altLang="en-US" sz="2400" b="1">
                <a:latin typeface="华文新魏" pitchFamily="2" charset="-122"/>
              </a:rPr>
              <a:t>校验；传送该帧数据需要的时间是</a:t>
            </a:r>
            <a:r>
              <a:rPr kumimoji="1" lang="en-US" altLang="zh-CN" sz="2400" b="1">
                <a:latin typeface="华文新魏" pitchFamily="2" charset="-122"/>
              </a:rPr>
              <a:t>______</a:t>
            </a:r>
            <a:r>
              <a:rPr kumimoji="1" lang="zh-CN" altLang="en-US" sz="2400" b="1">
                <a:latin typeface="华文新魏" pitchFamily="2" charset="-122"/>
              </a:rPr>
              <a:t>。</a:t>
            </a:r>
          </a:p>
          <a:p>
            <a:pPr eaLnBrk="1" hangingPunct="1">
              <a:spcBef>
                <a:spcPct val="0"/>
              </a:spcBef>
              <a:buClrTx/>
              <a:buSzTx/>
              <a:buFontTx/>
              <a:buNone/>
            </a:pPr>
            <a:endParaRPr kumimoji="1" lang="en-US" altLang="zh-CN" sz="2400" b="1">
              <a:latin typeface="华文新魏" pitchFamily="2" charset="-122"/>
            </a:endParaRPr>
          </a:p>
        </p:txBody>
      </p:sp>
      <p:grpSp>
        <p:nvGrpSpPr>
          <p:cNvPr id="41987" name="Group 31"/>
          <p:cNvGrpSpPr>
            <a:grpSpLocks/>
          </p:cNvGrpSpPr>
          <p:nvPr/>
        </p:nvGrpSpPr>
        <p:grpSpPr bwMode="auto">
          <a:xfrm>
            <a:off x="1303338" y="2854325"/>
            <a:ext cx="5554662" cy="2555875"/>
            <a:chOff x="821" y="1839"/>
            <a:chExt cx="2065" cy="715"/>
          </a:xfrm>
        </p:grpSpPr>
        <p:sp>
          <p:nvSpPr>
            <p:cNvPr id="41988" name="Line 3"/>
            <p:cNvSpPr>
              <a:spLocks noChangeShapeType="1"/>
            </p:cNvSpPr>
            <p:nvPr/>
          </p:nvSpPr>
          <p:spPr bwMode="auto">
            <a:xfrm flipV="1">
              <a:off x="1200"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Line 4"/>
            <p:cNvSpPr>
              <a:spLocks noChangeShapeType="1"/>
            </p:cNvSpPr>
            <p:nvPr/>
          </p:nvSpPr>
          <p:spPr bwMode="auto">
            <a:xfrm>
              <a:off x="1196"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Text Box 5"/>
            <p:cNvSpPr txBox="1">
              <a:spLocks noChangeArrowheads="1"/>
            </p:cNvSpPr>
            <p:nvPr/>
          </p:nvSpPr>
          <p:spPr bwMode="auto">
            <a:xfrm>
              <a:off x="930" y="2386"/>
              <a:ext cx="28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000" b="1">
                  <a:latin typeface="Times New Roman" pitchFamily="18" charset="0"/>
                  <a:ea typeface="宋体" charset="-122"/>
                </a:rPr>
                <a:t>-12V</a:t>
              </a:r>
            </a:p>
          </p:txBody>
        </p:sp>
        <p:sp>
          <p:nvSpPr>
            <p:cNvPr id="41991" name="Line 6"/>
            <p:cNvSpPr>
              <a:spLocks noChangeShapeType="1"/>
            </p:cNvSpPr>
            <p:nvPr/>
          </p:nvSpPr>
          <p:spPr bwMode="auto">
            <a:xfrm flipH="1" flipV="1">
              <a:off x="821" y="1959"/>
              <a:ext cx="20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1992" name="Text Box 7"/>
            <p:cNvSpPr txBox="1">
              <a:spLocks noChangeArrowheads="1"/>
            </p:cNvSpPr>
            <p:nvPr/>
          </p:nvSpPr>
          <p:spPr bwMode="auto">
            <a:xfrm>
              <a:off x="912" y="1839"/>
              <a:ext cx="68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zh-CN" altLang="en-US" sz="2000" b="1">
                  <a:latin typeface="华文新魏" pitchFamily="2" charset="-122"/>
                </a:rPr>
                <a:t>传送方向</a:t>
              </a:r>
            </a:p>
          </p:txBody>
        </p:sp>
        <p:sp>
          <p:nvSpPr>
            <p:cNvPr id="41993" name="Text Box 8"/>
            <p:cNvSpPr txBox="1">
              <a:spLocks noChangeArrowheads="1"/>
            </p:cNvSpPr>
            <p:nvPr/>
          </p:nvSpPr>
          <p:spPr bwMode="auto">
            <a:xfrm>
              <a:off x="919" y="208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lang="en-US" altLang="zh-CN" sz="2000" b="1">
                  <a:latin typeface="Times New Roman" pitchFamily="18" charset="0"/>
                  <a:ea typeface="宋体" charset="-122"/>
                </a:rPr>
                <a:t>+12V</a:t>
              </a:r>
            </a:p>
          </p:txBody>
        </p:sp>
        <p:sp>
          <p:nvSpPr>
            <p:cNvPr id="41994" name="Line 9"/>
            <p:cNvSpPr>
              <a:spLocks noChangeShapeType="1"/>
            </p:cNvSpPr>
            <p:nvPr/>
          </p:nvSpPr>
          <p:spPr bwMode="auto">
            <a:xfrm>
              <a:off x="136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0"/>
            <p:cNvSpPr>
              <a:spLocks noChangeShapeType="1"/>
            </p:cNvSpPr>
            <p:nvPr/>
          </p:nvSpPr>
          <p:spPr bwMode="auto">
            <a:xfrm>
              <a:off x="1360"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1"/>
            <p:cNvSpPr>
              <a:spLocks noChangeShapeType="1"/>
            </p:cNvSpPr>
            <p:nvPr/>
          </p:nvSpPr>
          <p:spPr bwMode="auto">
            <a:xfrm>
              <a:off x="152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2"/>
            <p:cNvSpPr>
              <a:spLocks noChangeShapeType="1"/>
            </p:cNvSpPr>
            <p:nvPr/>
          </p:nvSpPr>
          <p:spPr bwMode="auto">
            <a:xfrm>
              <a:off x="152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13"/>
            <p:cNvSpPr>
              <a:spLocks noChangeShapeType="1"/>
            </p:cNvSpPr>
            <p:nvPr/>
          </p:nvSpPr>
          <p:spPr bwMode="auto">
            <a:xfrm>
              <a:off x="1697"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14"/>
            <p:cNvSpPr>
              <a:spLocks noChangeShapeType="1"/>
            </p:cNvSpPr>
            <p:nvPr/>
          </p:nvSpPr>
          <p:spPr bwMode="auto">
            <a:xfrm>
              <a:off x="186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Line 15"/>
            <p:cNvSpPr>
              <a:spLocks noChangeShapeType="1"/>
            </p:cNvSpPr>
            <p:nvPr/>
          </p:nvSpPr>
          <p:spPr bwMode="auto">
            <a:xfrm>
              <a:off x="203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6"/>
            <p:cNvSpPr>
              <a:spLocks noChangeShapeType="1"/>
            </p:cNvSpPr>
            <p:nvPr/>
          </p:nvSpPr>
          <p:spPr bwMode="auto">
            <a:xfrm>
              <a:off x="220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2372" y="2109"/>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2543"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2709"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a:off x="2714"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1"/>
            <p:cNvSpPr>
              <a:spLocks noChangeShapeType="1"/>
            </p:cNvSpPr>
            <p:nvPr/>
          </p:nvSpPr>
          <p:spPr bwMode="auto">
            <a:xfrm>
              <a:off x="2878" y="2097"/>
              <a:ext cx="0" cy="39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2"/>
            <p:cNvSpPr>
              <a:spLocks noChangeShapeType="1"/>
            </p:cNvSpPr>
            <p:nvPr/>
          </p:nvSpPr>
          <p:spPr bwMode="auto">
            <a:xfrm flipV="1">
              <a:off x="136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23"/>
            <p:cNvSpPr>
              <a:spLocks noChangeShapeType="1"/>
            </p:cNvSpPr>
            <p:nvPr/>
          </p:nvSpPr>
          <p:spPr bwMode="auto">
            <a:xfrm flipV="1">
              <a:off x="153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4"/>
            <p:cNvSpPr>
              <a:spLocks noChangeShapeType="1"/>
            </p:cNvSpPr>
            <p:nvPr/>
          </p:nvSpPr>
          <p:spPr bwMode="auto">
            <a:xfrm flipV="1">
              <a:off x="1704"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5"/>
            <p:cNvSpPr>
              <a:spLocks noChangeShapeType="1"/>
            </p:cNvSpPr>
            <p:nvPr/>
          </p:nvSpPr>
          <p:spPr bwMode="auto">
            <a:xfrm flipV="1">
              <a:off x="186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26"/>
            <p:cNvSpPr>
              <a:spLocks noChangeShapeType="1"/>
            </p:cNvSpPr>
            <p:nvPr/>
          </p:nvSpPr>
          <p:spPr bwMode="auto">
            <a:xfrm flipV="1">
              <a:off x="2044"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27"/>
            <p:cNvSpPr>
              <a:spLocks noChangeShapeType="1"/>
            </p:cNvSpPr>
            <p:nvPr/>
          </p:nvSpPr>
          <p:spPr bwMode="auto">
            <a:xfrm flipV="1">
              <a:off x="2206"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28"/>
            <p:cNvSpPr>
              <a:spLocks noChangeShapeType="1"/>
            </p:cNvSpPr>
            <p:nvPr/>
          </p:nvSpPr>
          <p:spPr bwMode="auto">
            <a:xfrm flipV="1">
              <a:off x="2380"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29"/>
            <p:cNvSpPr>
              <a:spLocks noChangeShapeType="1"/>
            </p:cNvSpPr>
            <p:nvPr/>
          </p:nvSpPr>
          <p:spPr bwMode="auto">
            <a:xfrm flipV="1">
              <a:off x="2548" y="2157"/>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30"/>
            <p:cNvSpPr>
              <a:spLocks noChangeShapeType="1"/>
            </p:cNvSpPr>
            <p:nvPr/>
          </p:nvSpPr>
          <p:spPr bwMode="auto">
            <a:xfrm flipV="1">
              <a:off x="2716" y="2400"/>
              <a:ext cx="17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208327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4925" y="765175"/>
            <a:ext cx="910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3</a:t>
            </a:r>
            <a:r>
              <a:rPr kumimoji="1" lang="zh-CN" altLang="en-US" sz="2400" b="1">
                <a:latin typeface="华文新魏" pitchFamily="2" charset="-122"/>
              </a:rPr>
              <a:t>）用对端口直接编程的方法为接收方编写</a:t>
            </a:r>
            <a:r>
              <a:rPr kumimoji="1" lang="en-US" altLang="zh-CN" sz="2400" b="1">
                <a:latin typeface="华文新魏" pitchFamily="2" charset="-122"/>
              </a:rPr>
              <a:t>8250</a:t>
            </a:r>
            <a:r>
              <a:rPr kumimoji="1" lang="zh-CN" altLang="en-US" sz="2400" b="1">
                <a:latin typeface="华文新魏" pitchFamily="2" charset="-122"/>
              </a:rPr>
              <a:t>初始化程序段。</a:t>
            </a:r>
          </a:p>
        </p:txBody>
      </p:sp>
      <p:sp>
        <p:nvSpPr>
          <p:cNvPr id="43011" name="Rectangle 3"/>
          <p:cNvSpPr>
            <a:spLocks noChangeArrowheads="1"/>
          </p:cNvSpPr>
          <p:nvPr/>
        </p:nvSpPr>
        <p:spPr bwMode="auto">
          <a:xfrm>
            <a:off x="317500" y="1341438"/>
            <a:ext cx="4395788" cy="4894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寻址位置</a:t>
            </a:r>
            <a:r>
              <a:rPr kumimoji="1" lang="en-US" altLang="zh-CN" sz="2400" b="1">
                <a:latin typeface="华文新魏" pitchFamily="2" charset="-122"/>
              </a:rPr>
              <a:t>1</a:t>
            </a:r>
          </a:p>
          <a:p>
            <a:pPr eaLnBrk="1" hangingPunct="1">
              <a:spcBef>
                <a:spcPct val="0"/>
              </a:spcBef>
              <a:buClrTx/>
              <a:buSzTx/>
              <a:buFontTx/>
              <a:buNone/>
            </a:pPr>
            <a:r>
              <a:rPr kumimoji="1" lang="en-US" altLang="zh-CN" sz="2400" b="1">
                <a:latin typeface="华文新魏" pitchFamily="2" charset="-122"/>
              </a:rPr>
              <a:t>	MOV     DX, 3FBH</a:t>
            </a:r>
          </a:p>
          <a:p>
            <a:pPr eaLnBrk="1" hangingPunct="1">
              <a:spcBef>
                <a:spcPct val="0"/>
              </a:spcBef>
              <a:buClrTx/>
              <a:buSzTx/>
              <a:buFontTx/>
              <a:buNone/>
            </a:pPr>
            <a:r>
              <a:rPr kumimoji="1" lang="en-US" altLang="zh-CN" sz="2400" b="1">
                <a:latin typeface="华文新魏" pitchFamily="2" charset="-122"/>
              </a:rPr>
              <a:t>	MOV     AL, 80H</a:t>
            </a:r>
          </a:p>
          <a:p>
            <a:pPr eaLnBrk="1" hangingPunct="1">
              <a:spcBef>
                <a:spcPct val="0"/>
              </a:spcBef>
              <a:buClrTx/>
              <a:buSzTx/>
              <a:buFontTx/>
              <a:buNone/>
            </a:pPr>
            <a:r>
              <a:rPr kumimoji="1" lang="en-US" altLang="zh-CN" sz="2400" b="1">
                <a:latin typeface="华文新魏" pitchFamily="2" charset="-122"/>
              </a:rPr>
              <a:t>	OUT     DX, 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写除数高</a:t>
            </a:r>
            <a:r>
              <a:rPr kumimoji="1" lang="en-US" altLang="zh-CN" sz="2400" b="1">
                <a:latin typeface="华文新魏" pitchFamily="2" charset="-122"/>
              </a:rPr>
              <a:t>8</a:t>
            </a:r>
            <a:r>
              <a:rPr kumimoji="1" lang="zh-CN" altLang="en-US" sz="2400" b="1">
                <a:latin typeface="华文新魏" pitchFamily="2" charset="-122"/>
              </a:rPr>
              <a:t>位</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 3F9H</a:t>
            </a:r>
          </a:p>
          <a:p>
            <a:pPr eaLnBrk="1" hangingPunct="1">
              <a:spcBef>
                <a:spcPct val="0"/>
              </a:spcBef>
              <a:buClrTx/>
              <a:buSzTx/>
              <a:buFontTx/>
              <a:buNone/>
            </a:pPr>
            <a:r>
              <a:rPr kumimoji="1" lang="en-US" altLang="zh-CN" sz="2400" b="1">
                <a:latin typeface="华文新魏" pitchFamily="2" charset="-122"/>
              </a:rPr>
              <a:t>	MOV     AL, 00H</a:t>
            </a:r>
          </a:p>
          <a:p>
            <a:pPr eaLnBrk="1" hangingPunct="1">
              <a:spcBef>
                <a:spcPct val="0"/>
              </a:spcBef>
              <a:buClrTx/>
              <a:buSzTx/>
              <a:buFontTx/>
              <a:buNone/>
            </a:pPr>
            <a:r>
              <a:rPr kumimoji="1" lang="en-US" altLang="zh-CN" sz="2400" b="1">
                <a:latin typeface="华文新魏" pitchFamily="2" charset="-122"/>
              </a:rPr>
              <a:t>	OUT     DX, 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写除数低</a:t>
            </a:r>
            <a:r>
              <a:rPr kumimoji="1" lang="en-US" altLang="zh-CN" sz="2400" b="1">
                <a:latin typeface="华文新魏" pitchFamily="2" charset="-122"/>
              </a:rPr>
              <a:t>8</a:t>
            </a:r>
            <a:r>
              <a:rPr kumimoji="1" lang="zh-CN" altLang="en-US" sz="2400" b="1">
                <a:latin typeface="华文新魏" pitchFamily="2" charset="-122"/>
              </a:rPr>
              <a:t>位</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 3F8H </a:t>
            </a:r>
          </a:p>
          <a:p>
            <a:pPr eaLnBrk="1" hangingPunct="1">
              <a:spcBef>
                <a:spcPct val="0"/>
              </a:spcBef>
              <a:buClrTx/>
              <a:buSzTx/>
              <a:buFontTx/>
              <a:buNone/>
            </a:pPr>
            <a:r>
              <a:rPr kumimoji="1" lang="en-US" altLang="zh-CN" sz="2400" b="1">
                <a:latin typeface="华文新魏" pitchFamily="2" charset="-122"/>
              </a:rPr>
              <a:t>	MOV     AL, 18H</a:t>
            </a:r>
          </a:p>
          <a:p>
            <a:pPr eaLnBrk="1" hangingPunct="1">
              <a:spcBef>
                <a:spcPct val="0"/>
              </a:spcBef>
              <a:buClrTx/>
              <a:buSzTx/>
              <a:buFontTx/>
              <a:buNone/>
            </a:pPr>
            <a:r>
              <a:rPr kumimoji="1" lang="en-US" altLang="zh-CN" sz="2400" b="1">
                <a:latin typeface="华文新魏" pitchFamily="2" charset="-122"/>
              </a:rPr>
              <a:t>	OUT     DX, AL </a:t>
            </a:r>
            <a:r>
              <a:rPr kumimoji="1" lang="zh-CN" altLang="en-US" sz="2400">
                <a:latin typeface="华文新魏" pitchFamily="2" charset="-122"/>
              </a:rPr>
              <a:t>  </a:t>
            </a:r>
            <a:endParaRPr kumimoji="1" lang="en-US" altLang="zh-CN" sz="2400">
              <a:latin typeface="华文新魏" pitchFamily="2" charset="-122"/>
            </a:endParaRPr>
          </a:p>
          <a:p>
            <a:pPr eaLnBrk="1" hangingPunct="1">
              <a:spcBef>
                <a:spcPct val="0"/>
              </a:spcBef>
              <a:buClrTx/>
              <a:buSzTx/>
              <a:buFontTx/>
              <a:buNone/>
            </a:pPr>
            <a:endParaRPr kumimoji="1" lang="zh-CN" altLang="en-US" sz="2400">
              <a:latin typeface="华文新魏" pitchFamily="2" charset="-122"/>
            </a:endParaRPr>
          </a:p>
        </p:txBody>
      </p:sp>
      <p:sp>
        <p:nvSpPr>
          <p:cNvPr id="43012" name="Rectangle 3"/>
          <p:cNvSpPr>
            <a:spLocks noChangeArrowheads="1"/>
          </p:cNvSpPr>
          <p:nvPr/>
        </p:nvSpPr>
        <p:spPr bwMode="auto">
          <a:xfrm>
            <a:off x="4713288" y="1328738"/>
            <a:ext cx="4106862"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无校验传送</a:t>
            </a:r>
            <a:r>
              <a:rPr kumimoji="1" lang="en-US" altLang="zh-CN" sz="2400" b="1">
                <a:latin typeface="华文新魏" pitchFamily="2" charset="-122"/>
              </a:rPr>
              <a:t>,8</a:t>
            </a:r>
            <a:r>
              <a:rPr kumimoji="1" lang="zh-CN" altLang="en-US" sz="2400" b="1">
                <a:latin typeface="华文新魏" pitchFamily="2" charset="-122"/>
              </a:rPr>
              <a:t>位数据</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DX,3FBH</a:t>
            </a:r>
          </a:p>
          <a:p>
            <a:pPr eaLnBrk="1" hangingPunct="1">
              <a:spcBef>
                <a:spcPct val="0"/>
              </a:spcBef>
              <a:buClrTx/>
              <a:buSzTx/>
              <a:buFontTx/>
              <a:buNone/>
            </a:pPr>
            <a:r>
              <a:rPr kumimoji="1" lang="en-US" altLang="zh-CN" sz="2400" b="1">
                <a:latin typeface="华文新魏" pitchFamily="2" charset="-122"/>
              </a:rPr>
              <a:t>	MOV     AL,0AH</a:t>
            </a:r>
          </a:p>
          <a:p>
            <a:pPr eaLnBrk="1" hangingPunct="1">
              <a:spcBef>
                <a:spcPct val="0"/>
              </a:spcBef>
              <a:buClrTx/>
              <a:buSzTx/>
              <a:buFontTx/>
              <a:buNone/>
            </a:pPr>
            <a:r>
              <a:rPr kumimoji="1" lang="en-US" altLang="zh-CN" sz="2400" b="1">
                <a:latin typeface="华文新魏" pitchFamily="2" charset="-122"/>
              </a:rPr>
              <a:t>	OUT     DX,AL </a:t>
            </a:r>
          </a:p>
          <a:p>
            <a:pPr eaLnBrk="1" hangingPunct="1">
              <a:spcBef>
                <a:spcPct val="0"/>
              </a:spcBef>
              <a:buClrTx/>
              <a:buSzTx/>
              <a:buFontTx/>
              <a:buNone/>
            </a:pPr>
            <a:r>
              <a:rPr kumimoji="1" lang="en-US" altLang="zh-CN" sz="2400" b="1">
                <a:latin typeface="华文新魏" pitchFamily="2" charset="-122"/>
              </a:rPr>
              <a:t>	;</a:t>
            </a:r>
            <a:r>
              <a:rPr kumimoji="1" lang="zh-CN" altLang="en-US" sz="2400" b="1">
                <a:latin typeface="华文新魏" pitchFamily="2" charset="-122"/>
              </a:rPr>
              <a:t>写中断允许控制字</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DX,3F9H</a:t>
            </a:r>
          </a:p>
          <a:p>
            <a:pPr eaLnBrk="1" hangingPunct="1">
              <a:spcBef>
                <a:spcPct val="0"/>
              </a:spcBef>
              <a:buClrTx/>
              <a:buSzTx/>
              <a:buFontTx/>
              <a:buNone/>
            </a:pPr>
            <a:r>
              <a:rPr kumimoji="1" lang="en-US" altLang="zh-CN" sz="2400" b="1">
                <a:latin typeface="华文新魏" pitchFamily="2" charset="-122"/>
              </a:rPr>
              <a:t>	MOV     AL,01H</a:t>
            </a:r>
          </a:p>
          <a:p>
            <a:pPr eaLnBrk="1" hangingPunct="1">
              <a:spcBef>
                <a:spcPct val="0"/>
              </a:spcBef>
              <a:buClrTx/>
              <a:buSzTx/>
              <a:buFontTx/>
              <a:buNone/>
            </a:pPr>
            <a:r>
              <a:rPr kumimoji="1" lang="en-US" altLang="zh-CN" sz="2400" b="1">
                <a:latin typeface="华文新魏" pitchFamily="2" charset="-122"/>
              </a:rPr>
              <a:t>	OUT     DX,AL </a:t>
            </a:r>
          </a:p>
          <a:p>
            <a:pPr eaLnBrk="1" hangingPunct="1">
              <a:spcBef>
                <a:spcPct val="0"/>
              </a:spcBef>
              <a:buClrTx/>
              <a:buSzTx/>
              <a:buFontTx/>
              <a:buNone/>
            </a:pPr>
            <a:r>
              <a:rPr kumimoji="1" lang="en-US" altLang="zh-CN" sz="2400" b="1">
                <a:latin typeface="华文新魏" pitchFamily="2" charset="-122"/>
              </a:rPr>
              <a:t>	;MODEM</a:t>
            </a:r>
            <a:r>
              <a:rPr kumimoji="1" lang="zh-CN" altLang="en-US" sz="2400" b="1">
                <a:latin typeface="华文新魏" pitchFamily="2" charset="-122"/>
              </a:rPr>
              <a:t>控制寄存器</a:t>
            </a:r>
            <a:endParaRPr kumimoji="1" lang="en-US" altLang="zh-CN" sz="2400" b="1">
              <a:latin typeface="华文新魏" pitchFamily="2" charset="-122"/>
            </a:endParaRPr>
          </a:p>
          <a:p>
            <a:pPr eaLnBrk="1" hangingPunct="1">
              <a:spcBef>
                <a:spcPct val="0"/>
              </a:spcBef>
              <a:buClrTx/>
              <a:buSzTx/>
              <a:buFontTx/>
              <a:buNone/>
            </a:pPr>
            <a:r>
              <a:rPr kumimoji="1" lang="en-US" altLang="zh-CN" sz="2400" b="1">
                <a:latin typeface="华文新魏" pitchFamily="2" charset="-122"/>
              </a:rPr>
              <a:t>	MOV     DX,3FCH </a:t>
            </a:r>
          </a:p>
          <a:p>
            <a:pPr eaLnBrk="1" hangingPunct="1">
              <a:spcBef>
                <a:spcPct val="0"/>
              </a:spcBef>
              <a:buClrTx/>
              <a:buSzTx/>
              <a:buFontTx/>
              <a:buNone/>
            </a:pPr>
            <a:r>
              <a:rPr kumimoji="1" lang="en-US" altLang="zh-CN" sz="2400" b="1">
                <a:latin typeface="华文新魏" pitchFamily="2" charset="-122"/>
              </a:rPr>
              <a:t>	MOV     AL,08H</a:t>
            </a:r>
          </a:p>
          <a:p>
            <a:pPr eaLnBrk="1" hangingPunct="1">
              <a:spcBef>
                <a:spcPct val="0"/>
              </a:spcBef>
              <a:buClrTx/>
              <a:buSzTx/>
              <a:buFontTx/>
              <a:buNone/>
            </a:pPr>
            <a:r>
              <a:rPr kumimoji="1" lang="en-US" altLang="zh-CN" sz="2400" b="1">
                <a:latin typeface="华文新魏" pitchFamily="2" charset="-122"/>
              </a:rPr>
              <a:t>	OUT     DX, AL</a:t>
            </a:r>
          </a:p>
        </p:txBody>
      </p:sp>
      <p:cxnSp>
        <p:nvCxnSpPr>
          <p:cNvPr id="3" name="直接连接符 2"/>
          <p:cNvCxnSpPr/>
          <p:nvPr/>
        </p:nvCxnSpPr>
        <p:spPr>
          <a:xfrm>
            <a:off x="4572000" y="1328738"/>
            <a:ext cx="17463" cy="476408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821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228600" y="1295400"/>
            <a:ext cx="85915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algn="just" eaLnBrk="1" hangingPunct="1">
              <a:spcBef>
                <a:spcPct val="0"/>
              </a:spcBef>
              <a:buClrTx/>
              <a:buSzTx/>
              <a:buFontTx/>
              <a:buNone/>
            </a:pPr>
            <a:r>
              <a:rPr kumimoji="1" lang="zh-CN" altLang="en-US" sz="2400" b="1">
                <a:latin typeface="华文新魏" pitchFamily="2" charset="-122"/>
              </a:rPr>
              <a:t>（</a:t>
            </a:r>
            <a:r>
              <a:rPr kumimoji="1" lang="en-US" altLang="zh-CN" sz="2400" b="1">
                <a:latin typeface="华文新魏" pitchFamily="2" charset="-122"/>
              </a:rPr>
              <a:t>4</a:t>
            </a:r>
            <a:r>
              <a:rPr kumimoji="1" lang="zh-CN" altLang="en-US" sz="2400" b="1">
                <a:latin typeface="华文新魏" pitchFamily="2" charset="-122"/>
              </a:rPr>
              <a:t>）编程实现发送方查询方式发送数据‘</a:t>
            </a:r>
            <a:r>
              <a:rPr kumimoji="1" lang="en-US" altLang="zh-CN" sz="2400" b="1">
                <a:latin typeface="华文新魏" pitchFamily="2" charset="-122"/>
              </a:rPr>
              <a:t>A</a:t>
            </a:r>
            <a:r>
              <a:rPr kumimoji="1" lang="zh-CN" altLang="en-US" sz="2400" b="1">
                <a:latin typeface="华文新魏" pitchFamily="2" charset="-122"/>
              </a:rPr>
              <a:t>’的程序段。</a:t>
            </a:r>
          </a:p>
          <a:p>
            <a:pPr eaLnBrk="1" hangingPunct="1">
              <a:spcBef>
                <a:spcPct val="0"/>
              </a:spcBef>
              <a:buClrTx/>
              <a:buSzTx/>
              <a:buFontTx/>
              <a:buNone/>
            </a:pPr>
            <a:endParaRPr kumimoji="1" lang="en-US" altLang="zh-CN" sz="2400" b="1">
              <a:latin typeface="华文新魏" pitchFamily="2" charset="-122"/>
            </a:endParaRPr>
          </a:p>
        </p:txBody>
      </p:sp>
    </p:spTree>
    <p:extLst>
      <p:ext uri="{BB962C8B-B14F-4D97-AF65-F5344CB8AC3E}">
        <p14:creationId xmlns:p14="http://schemas.microsoft.com/office/powerpoint/2010/main" val="2278095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第</a:t>
            </a:r>
            <a:r>
              <a:rPr lang="en-US" altLang="zh-CN" dirty="0" smtClean="0"/>
              <a:t>4</a:t>
            </a:r>
            <a:r>
              <a:rPr lang="zh-CN" altLang="en-US" dirty="0" smtClean="0"/>
              <a:t>章 并行</a:t>
            </a:r>
            <a:r>
              <a:rPr lang="en-US" altLang="zh-CN" dirty="0" smtClean="0"/>
              <a:t>IO</a:t>
            </a:r>
            <a:r>
              <a:rPr lang="zh-CN" altLang="en-US" dirty="0" smtClean="0"/>
              <a:t>接口</a:t>
            </a:r>
          </a:p>
        </p:txBody>
      </p:sp>
      <p:sp>
        <p:nvSpPr>
          <p:cNvPr id="44035" name="内容占位符 2"/>
          <p:cNvSpPr>
            <a:spLocks noGrp="1"/>
          </p:cNvSpPr>
          <p:nvPr>
            <p:ph sz="quarter" idx="1"/>
          </p:nvPr>
        </p:nvSpPr>
        <p:spPr>
          <a:xfrm>
            <a:off x="457200" y="1219200"/>
            <a:ext cx="8229600" cy="4937125"/>
          </a:xfrm>
        </p:spPr>
        <p:txBody>
          <a:bodyPr/>
          <a:lstStyle/>
          <a:p>
            <a:pPr marL="0" indent="0">
              <a:buFont typeface="Wingdings 3" pitchFamily="18" charset="2"/>
              <a:buNone/>
            </a:pPr>
            <a:r>
              <a:rPr lang="en-US" altLang="zh-CN" dirty="0" smtClean="0">
                <a:solidFill>
                  <a:srgbClr val="C00000"/>
                </a:solidFill>
                <a:latin typeface="+mn-ea"/>
              </a:rPr>
              <a:t>1. 8255A</a:t>
            </a:r>
            <a:r>
              <a:rPr lang="zh-CN" altLang="en-US" dirty="0" smtClean="0">
                <a:solidFill>
                  <a:srgbClr val="C00000"/>
                </a:solidFill>
                <a:latin typeface="+mn-ea"/>
              </a:rPr>
              <a:t>的内部结构和工作方式</a:t>
            </a:r>
          </a:p>
          <a:p>
            <a:pPr marL="0" indent="0">
              <a:buFont typeface="Wingdings 3" pitchFamily="18" charset="2"/>
              <a:buNone/>
            </a:pPr>
            <a:r>
              <a:rPr lang="zh-CN" altLang="en-US" sz="2400" dirty="0" smtClean="0"/>
              <a:t>（</a:t>
            </a:r>
            <a:r>
              <a:rPr lang="en-US" altLang="zh-CN" sz="2400" dirty="0" smtClean="0"/>
              <a:t>1</a:t>
            </a:r>
            <a:r>
              <a:rPr lang="zh-CN" altLang="en-US" sz="2400" dirty="0" smtClean="0"/>
              <a:t>）内部结构、端口地址以及与系统总线的连接</a:t>
            </a:r>
          </a:p>
          <a:p>
            <a:pPr marL="0" indent="0">
              <a:buFont typeface="Wingdings 3" pitchFamily="18" charset="2"/>
              <a:buNone/>
            </a:pPr>
            <a:r>
              <a:rPr lang="zh-CN" altLang="en-US" sz="2400" dirty="0" smtClean="0"/>
              <a:t>（</a:t>
            </a:r>
            <a:r>
              <a:rPr lang="en-US" altLang="zh-CN" sz="2400" dirty="0" smtClean="0"/>
              <a:t>2</a:t>
            </a:r>
            <a:r>
              <a:rPr lang="zh-CN" altLang="en-US" sz="2400" dirty="0" smtClean="0"/>
              <a:t>）</a:t>
            </a:r>
            <a:r>
              <a:rPr lang="en-US" altLang="zh-CN" sz="2400" dirty="0" smtClean="0"/>
              <a:t>8255A</a:t>
            </a:r>
            <a:r>
              <a:rPr lang="zh-CN" altLang="en-US" sz="2400" dirty="0" smtClean="0"/>
              <a:t>三种工作方式（方式</a:t>
            </a:r>
            <a:r>
              <a:rPr lang="en-US" altLang="zh-CN" sz="2400" dirty="0" smtClean="0"/>
              <a:t>0 ~</a:t>
            </a:r>
            <a:r>
              <a:rPr lang="zh-CN" altLang="en-US" sz="2400" dirty="0" smtClean="0"/>
              <a:t>方式</a:t>
            </a:r>
            <a:r>
              <a:rPr lang="en-US" altLang="zh-CN" sz="2400" dirty="0" smtClean="0"/>
              <a:t>2 </a:t>
            </a:r>
            <a:r>
              <a:rPr lang="zh-CN" altLang="en-US" sz="2400" dirty="0" smtClean="0"/>
              <a:t>）的工作特点和</a:t>
            </a:r>
            <a:r>
              <a:rPr lang="en-US" altLang="zh-CN" sz="2400" dirty="0" smtClean="0"/>
              <a:t>I/O</a:t>
            </a:r>
            <a:r>
              <a:rPr lang="zh-CN" altLang="en-US" sz="2400" dirty="0" smtClean="0"/>
              <a:t>过程</a:t>
            </a: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Font typeface="Wingdings 3" pitchFamily="18" charset="2"/>
              <a:buNone/>
            </a:pPr>
            <a:endParaRPr lang="en-US" altLang="zh-CN" sz="2400" dirty="0"/>
          </a:p>
          <a:p>
            <a:pPr marL="0" indent="0">
              <a:buFont typeface="Wingdings 3" pitchFamily="18" charset="2"/>
              <a:buNone/>
            </a:pPr>
            <a:endParaRPr lang="en-US" altLang="zh-CN" sz="2400" dirty="0" smtClean="0"/>
          </a:p>
          <a:p>
            <a:pPr marL="0" indent="0">
              <a:buNone/>
            </a:pPr>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1435668815"/>
              </p:ext>
            </p:extLst>
          </p:nvPr>
        </p:nvGraphicFramePr>
        <p:xfrm>
          <a:off x="1187450" y="2996952"/>
          <a:ext cx="6480175" cy="2560640"/>
        </p:xfrm>
        <a:graphic>
          <a:graphicData uri="http://schemas.openxmlformats.org/drawingml/2006/table">
            <a:tbl>
              <a:tblPr firstRow="1" bandRow="1">
                <a:tableStyleId>{2D5ABB26-0587-4C30-8999-92F81FD0307C}</a:tableStyleId>
              </a:tblPr>
              <a:tblGrid>
                <a:gridCol w="3744101"/>
                <a:gridCol w="2736074"/>
              </a:tblGrid>
              <a:tr h="640160">
                <a:tc>
                  <a:txBody>
                    <a:bodyPr/>
                    <a:lstStyle/>
                    <a:p>
                      <a:pPr algn="ctr">
                        <a:lnSpc>
                          <a:spcPct val="150000"/>
                        </a:lnSpc>
                      </a:pPr>
                      <a:r>
                        <a:rPr lang="zh-CN" altLang="en-US" sz="2400" b="1" dirty="0" smtClean="0"/>
                        <a:t>工作方式</a:t>
                      </a:r>
                      <a:endParaRPr lang="zh-CN" altLang="en-US" sz="2400" b="1" dirty="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zh-CN" altLang="en-US" sz="2400" b="1" dirty="0" smtClean="0"/>
                        <a:t>适用的端口</a:t>
                      </a:r>
                      <a:endParaRPr lang="zh-CN" altLang="en-US" sz="2400" b="1"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60">
                <a:tc>
                  <a:txBody>
                    <a:bodyPr/>
                    <a:lstStyle/>
                    <a:p>
                      <a:pPr>
                        <a:lnSpc>
                          <a:spcPct val="150000"/>
                        </a:lnSpc>
                      </a:pPr>
                      <a:r>
                        <a:rPr lang="zh-CN" altLang="en-US" sz="2400" smtClean="0"/>
                        <a:t>方式</a:t>
                      </a:r>
                      <a:r>
                        <a:rPr lang="en-US" altLang="zh-CN" sz="2400" smtClean="0"/>
                        <a:t>0</a:t>
                      </a:r>
                      <a:r>
                        <a:rPr lang="zh-CN" altLang="en-US" sz="2400" smtClean="0"/>
                        <a:t>：基本型输入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smtClean="0"/>
                        <a:t>A</a:t>
                      </a:r>
                      <a:r>
                        <a:rPr lang="zh-CN" altLang="en-US" sz="2400" smtClean="0"/>
                        <a:t>口、</a:t>
                      </a:r>
                      <a:r>
                        <a:rPr lang="en-US" altLang="zh-CN" sz="2400" smtClean="0"/>
                        <a:t>B</a:t>
                      </a:r>
                      <a:r>
                        <a:rPr lang="zh-CN" altLang="en-US" sz="2400" smtClean="0"/>
                        <a:t>口、</a:t>
                      </a:r>
                      <a:r>
                        <a:rPr lang="en-US" altLang="zh-CN" sz="2400" smtClean="0"/>
                        <a:t>C</a:t>
                      </a:r>
                      <a:r>
                        <a:rPr lang="zh-CN" altLang="en-US" sz="2400" smtClean="0"/>
                        <a:t>口</a:t>
                      </a:r>
                      <a:endParaRPr lang="zh-CN" altLang="en-US" sz="240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60">
                <a:tc>
                  <a:txBody>
                    <a:bodyPr/>
                    <a:lstStyle/>
                    <a:p>
                      <a:pPr>
                        <a:lnSpc>
                          <a:spcPct val="150000"/>
                        </a:lnSpc>
                      </a:pPr>
                      <a:r>
                        <a:rPr lang="zh-CN" altLang="en-US" sz="2400" smtClean="0"/>
                        <a:t>方式</a:t>
                      </a:r>
                      <a:r>
                        <a:rPr lang="en-US" altLang="zh-CN" sz="2400" smtClean="0"/>
                        <a:t>1</a:t>
                      </a:r>
                      <a:r>
                        <a:rPr lang="zh-CN" altLang="en-US" sz="2400" smtClean="0"/>
                        <a:t>：选通型输入</a:t>
                      </a:r>
                      <a:r>
                        <a:rPr lang="en-US" altLang="zh-CN" sz="2400" smtClean="0"/>
                        <a:t>/</a:t>
                      </a:r>
                      <a:r>
                        <a:rPr lang="zh-CN" altLang="en-US" sz="2400" smtClean="0"/>
                        <a:t>输出</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a:t>
                      </a:r>
                      <a:r>
                        <a:rPr lang="zh-CN" altLang="en-US" sz="2400" dirty="0" smtClean="0"/>
                        <a:t>口、</a:t>
                      </a:r>
                      <a:r>
                        <a:rPr lang="en-US" altLang="zh-CN" sz="2400" dirty="0" smtClean="0"/>
                        <a:t>B</a:t>
                      </a:r>
                      <a:r>
                        <a:rPr lang="zh-CN" altLang="en-US" sz="2400" dirty="0" smtClean="0"/>
                        <a:t>口</a:t>
                      </a:r>
                      <a:endParaRPr lang="zh-CN" altLang="en-US" sz="2400"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60">
                <a:tc>
                  <a:txBody>
                    <a:bodyPr/>
                    <a:lstStyle/>
                    <a:p>
                      <a:pPr>
                        <a:lnSpc>
                          <a:spcPct val="150000"/>
                        </a:lnSpc>
                      </a:pPr>
                      <a:r>
                        <a:rPr lang="zh-CN" altLang="en-US" sz="2400" smtClean="0"/>
                        <a:t>方式</a:t>
                      </a:r>
                      <a:r>
                        <a:rPr lang="en-US" altLang="zh-CN" sz="2400" smtClean="0"/>
                        <a:t>2</a:t>
                      </a:r>
                      <a:r>
                        <a:rPr lang="zh-CN" altLang="en-US" sz="2400" smtClean="0"/>
                        <a:t>：双向数据传送型</a:t>
                      </a:r>
                      <a:endParaRPr lang="zh-CN" altLang="en-US" sz="2400"/>
                    </a:p>
                  </a:txBody>
                  <a:tcPr marL="91432" marR="91432" marT="45726" marB="45726"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2400" dirty="0" smtClean="0"/>
                        <a:t>A</a:t>
                      </a:r>
                      <a:r>
                        <a:rPr lang="zh-CN" altLang="en-US" sz="2400" dirty="0" smtClean="0"/>
                        <a:t>口</a:t>
                      </a:r>
                      <a:endParaRPr lang="zh-CN" altLang="en-US" sz="2400" dirty="0"/>
                    </a:p>
                  </a:txBody>
                  <a:tcPr marL="91432" marR="91432" marT="45726" marB="45726"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6874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sz="quarter" idx="1"/>
          </p:nvPr>
        </p:nvSpPr>
        <p:spPr>
          <a:xfrm>
            <a:off x="457200" y="1219200"/>
            <a:ext cx="8229600" cy="4937125"/>
          </a:xfrm>
        </p:spPr>
        <p:txBody>
          <a:bodyPr/>
          <a:lstStyle/>
          <a:p>
            <a:pPr marL="0" indent="0" eaLnBrk="1" hangingPunct="1">
              <a:buFont typeface="Wingdings 3" pitchFamily="18" charset="2"/>
              <a:buNone/>
            </a:pPr>
            <a:r>
              <a:rPr lang="en-US" altLang="zh-CN" dirty="0" smtClean="0">
                <a:solidFill>
                  <a:srgbClr val="C00000"/>
                </a:solidFill>
              </a:rPr>
              <a:t>2. 8255A</a:t>
            </a:r>
            <a:r>
              <a:rPr lang="zh-CN" altLang="en-US" dirty="0" smtClean="0">
                <a:solidFill>
                  <a:srgbClr val="C00000"/>
                </a:solidFill>
              </a:rPr>
              <a:t>初始化编程</a:t>
            </a:r>
            <a:endParaRPr lang="en-US" altLang="zh-CN" dirty="0" smtClean="0">
              <a:solidFill>
                <a:srgbClr val="C00000"/>
              </a:solidFill>
            </a:endParaRPr>
          </a:p>
          <a:p>
            <a:pPr lvl="1"/>
            <a:r>
              <a:rPr lang="zh-CN" altLang="en-US" sz="2400" dirty="0"/>
              <a:t>工作在方式</a:t>
            </a:r>
            <a:r>
              <a:rPr lang="en-US" altLang="zh-CN" sz="2400" dirty="0"/>
              <a:t>0</a:t>
            </a:r>
            <a:r>
              <a:rPr lang="zh-CN" altLang="en-US" sz="2400" dirty="0"/>
              <a:t>时：</a:t>
            </a:r>
            <a:r>
              <a:rPr lang="zh-CN" altLang="en-US" sz="2400" dirty="0">
                <a:solidFill>
                  <a:srgbClr val="0000FF"/>
                </a:solidFill>
              </a:rPr>
              <a:t>方式</a:t>
            </a:r>
            <a:r>
              <a:rPr lang="zh-CN" altLang="en-US" sz="2400" dirty="0" smtClean="0">
                <a:solidFill>
                  <a:srgbClr val="0000FF"/>
                </a:solidFill>
              </a:rPr>
              <a:t>选择控制字</a:t>
            </a:r>
            <a:r>
              <a:rPr lang="zh-CN" altLang="en-US" sz="2400" dirty="0">
                <a:solidFill>
                  <a:srgbClr val="0000FF"/>
                </a:solidFill>
              </a:rPr>
              <a:t>→控制口</a:t>
            </a:r>
          </a:p>
          <a:p>
            <a:pPr lvl="1"/>
            <a:r>
              <a:rPr lang="zh-CN" altLang="en-US" sz="2400" dirty="0"/>
              <a:t>工作在方式</a:t>
            </a:r>
            <a:r>
              <a:rPr lang="en-US" altLang="zh-CN" sz="2400" dirty="0"/>
              <a:t>1</a:t>
            </a:r>
            <a:r>
              <a:rPr lang="zh-CN" altLang="en-US" sz="2400" dirty="0"/>
              <a:t>、</a:t>
            </a:r>
            <a:r>
              <a:rPr lang="en-US" altLang="zh-CN" sz="2400" dirty="0"/>
              <a:t>2</a:t>
            </a:r>
            <a:r>
              <a:rPr lang="zh-CN" altLang="en-US" sz="2400" dirty="0"/>
              <a:t>时：</a:t>
            </a:r>
          </a:p>
          <a:p>
            <a:pPr marL="549275" lvl="2" indent="0">
              <a:buNone/>
            </a:pPr>
            <a:r>
              <a:rPr lang="en-US" altLang="zh-CN" sz="2400" dirty="0"/>
              <a:t>a)   </a:t>
            </a:r>
            <a:r>
              <a:rPr lang="zh-CN" altLang="en-US" sz="2400" dirty="0">
                <a:solidFill>
                  <a:srgbClr val="0000FF"/>
                </a:solidFill>
              </a:rPr>
              <a:t>方式</a:t>
            </a:r>
            <a:r>
              <a:rPr lang="zh-CN" altLang="en-US" sz="2400" dirty="0" smtClean="0">
                <a:solidFill>
                  <a:srgbClr val="0000FF"/>
                </a:solidFill>
              </a:rPr>
              <a:t>选择控制字</a:t>
            </a:r>
            <a:r>
              <a:rPr lang="zh-CN" altLang="en-US" sz="2400" dirty="0">
                <a:solidFill>
                  <a:srgbClr val="0000FF"/>
                </a:solidFill>
              </a:rPr>
              <a:t>→控制口</a:t>
            </a:r>
          </a:p>
          <a:p>
            <a:pPr marL="549275" lvl="2" indent="0">
              <a:buNone/>
            </a:pPr>
            <a:r>
              <a:rPr lang="en-US" altLang="zh-CN" sz="2400" dirty="0" smtClean="0"/>
              <a:t>b)   </a:t>
            </a:r>
            <a:r>
              <a:rPr lang="en-US" altLang="zh-CN" sz="2400" dirty="0" smtClean="0">
                <a:solidFill>
                  <a:srgbClr val="0000FF"/>
                </a:solidFill>
              </a:rPr>
              <a:t>C</a:t>
            </a:r>
            <a:r>
              <a:rPr lang="zh-CN" altLang="en-US" sz="2400" dirty="0" smtClean="0">
                <a:solidFill>
                  <a:srgbClr val="0000FF"/>
                </a:solidFill>
              </a:rPr>
              <a:t>口按位置</a:t>
            </a:r>
            <a:r>
              <a:rPr lang="en-US" altLang="zh-CN" sz="2400" dirty="0" smtClean="0">
                <a:solidFill>
                  <a:srgbClr val="0000FF"/>
                </a:solidFill>
              </a:rPr>
              <a:t>0/1</a:t>
            </a:r>
            <a:r>
              <a:rPr lang="zh-CN" altLang="en-US" sz="2400" dirty="0" smtClean="0">
                <a:solidFill>
                  <a:srgbClr val="0000FF"/>
                </a:solidFill>
              </a:rPr>
              <a:t>控制字</a:t>
            </a:r>
            <a:r>
              <a:rPr lang="zh-CN" altLang="en-US" sz="2400" dirty="0">
                <a:solidFill>
                  <a:srgbClr val="0000FF"/>
                </a:solidFill>
              </a:rPr>
              <a:t>→控制</a:t>
            </a:r>
            <a:r>
              <a:rPr lang="zh-CN" altLang="en-US" sz="2400" dirty="0" smtClean="0">
                <a:solidFill>
                  <a:srgbClr val="0000FF"/>
                </a:solidFill>
              </a:rPr>
              <a:t>口</a:t>
            </a:r>
            <a:endParaRPr lang="zh-CN" altLang="en-US" sz="2400" dirty="0">
              <a:solidFill>
                <a:srgbClr val="0000FF"/>
              </a:solidFill>
            </a:endParaRPr>
          </a:p>
        </p:txBody>
      </p:sp>
    </p:spTree>
    <p:extLst>
      <p:ext uri="{BB962C8B-B14F-4D97-AF65-F5344CB8AC3E}">
        <p14:creationId xmlns:p14="http://schemas.microsoft.com/office/powerpoint/2010/main" val="2923954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229600" cy="4937125"/>
          </a:xfrm>
        </p:spPr>
        <p:txBody>
          <a:bodyPr/>
          <a:lstStyle/>
          <a:p>
            <a:pPr marL="0" indent="0" eaLnBrk="1" fontAlgn="auto" hangingPunct="1">
              <a:spcAft>
                <a:spcPts val="0"/>
              </a:spcAft>
              <a:buNone/>
              <a:defRPr/>
            </a:pPr>
            <a:r>
              <a:rPr lang="en-US" altLang="zh-CN" dirty="0">
                <a:solidFill>
                  <a:srgbClr val="C00000"/>
                </a:solidFill>
              </a:rPr>
              <a:t>6. 8254</a:t>
            </a:r>
            <a:r>
              <a:rPr lang="zh-CN" altLang="en-US" dirty="0">
                <a:solidFill>
                  <a:srgbClr val="C00000"/>
                </a:solidFill>
              </a:rPr>
              <a:t>定时器</a:t>
            </a:r>
            <a:r>
              <a:rPr lang="en-US" altLang="zh-CN" dirty="0">
                <a:solidFill>
                  <a:srgbClr val="C00000"/>
                </a:solidFill>
              </a:rPr>
              <a:t>/</a:t>
            </a:r>
            <a:r>
              <a:rPr lang="zh-CN" altLang="en-US" dirty="0">
                <a:solidFill>
                  <a:srgbClr val="C00000"/>
                </a:solidFill>
              </a:rPr>
              <a:t>计数器</a:t>
            </a:r>
          </a:p>
          <a:p>
            <a:pPr marL="457200" indent="-457200">
              <a:buFont typeface="+mj-ea"/>
              <a:buAutoNum type="circleNumDbPlain"/>
              <a:defRPr/>
            </a:pPr>
            <a:r>
              <a:rPr lang="zh-CN" altLang="en-US" sz="2400" dirty="0" smtClean="0"/>
              <a:t>掌握</a:t>
            </a:r>
            <a:r>
              <a:rPr lang="en-US" altLang="zh-CN" sz="2400" dirty="0" smtClean="0"/>
              <a:t>8254</a:t>
            </a:r>
            <a:r>
              <a:rPr lang="zh-CN" altLang="en-US" sz="2400" dirty="0" smtClean="0"/>
              <a:t>定时器</a:t>
            </a:r>
            <a:r>
              <a:rPr lang="en-US" altLang="zh-CN" sz="2400" dirty="0" smtClean="0"/>
              <a:t>/</a:t>
            </a:r>
            <a:r>
              <a:rPr lang="zh-CN" altLang="en-US" sz="2400" dirty="0" smtClean="0"/>
              <a:t>计数器的基本结构（三个</a:t>
            </a:r>
            <a:r>
              <a:rPr lang="en-US" altLang="zh-CN" sz="2400" dirty="0" smtClean="0"/>
              <a:t>16</a:t>
            </a:r>
            <a:r>
              <a:rPr lang="zh-CN" altLang="en-US" sz="2400" dirty="0" smtClean="0"/>
              <a:t>位计数器、控制寄存器）和计数器的外部引脚功能（</a:t>
            </a:r>
            <a:r>
              <a:rPr lang="en-US" altLang="zh-CN" sz="2400" dirty="0" smtClean="0"/>
              <a:t>GATE</a:t>
            </a:r>
            <a:r>
              <a:rPr lang="zh-CN" altLang="en-US" sz="2400" dirty="0" smtClean="0"/>
              <a:t>、</a:t>
            </a:r>
            <a:r>
              <a:rPr lang="en-US" altLang="zh-CN" sz="2400" dirty="0" smtClean="0"/>
              <a:t>CLK</a:t>
            </a:r>
            <a:r>
              <a:rPr lang="zh-CN" altLang="en-US" sz="2400" dirty="0"/>
              <a:t>和</a:t>
            </a:r>
            <a:r>
              <a:rPr lang="en-US" altLang="zh-CN" sz="2400" dirty="0" smtClean="0"/>
              <a:t>OUT)</a:t>
            </a:r>
            <a:endParaRPr lang="zh-CN" altLang="en-US" sz="2400" dirty="0" smtClean="0"/>
          </a:p>
        </p:txBody>
      </p:sp>
    </p:spTree>
    <p:extLst>
      <p:ext uri="{BB962C8B-B14F-4D97-AF65-F5344CB8AC3E}">
        <p14:creationId xmlns:p14="http://schemas.microsoft.com/office/powerpoint/2010/main" val="12349500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9"/>
          <p:cNvSpPr>
            <a:spLocks noGrp="1" noChangeArrowheads="1"/>
          </p:cNvSpPr>
          <p:nvPr>
            <p:ph sz="quarter" idx="1"/>
          </p:nvPr>
        </p:nvSpPr>
        <p:spPr bwMode="auto">
          <a:xfrm>
            <a:off x="457200" y="1219200"/>
            <a:ext cx="8435280" cy="31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kumimoji="0" lang="zh-CN" altLang="en-US" sz="2400" b="1" dirty="0">
                <a:latin typeface="宋体" charset="-122"/>
              </a:rPr>
              <a:t>（</a:t>
            </a:r>
            <a:r>
              <a:rPr kumimoji="0" lang="en-US" altLang="zh-CN" sz="2400" b="1" dirty="0">
                <a:latin typeface="宋体" charset="-122"/>
              </a:rPr>
              <a:t>3</a:t>
            </a:r>
            <a:r>
              <a:rPr kumimoji="0" lang="zh-CN" altLang="en-US" sz="2400" b="1" dirty="0">
                <a:latin typeface="宋体" charset="-122"/>
              </a:rPr>
              <a:t>）在方式</a:t>
            </a:r>
            <a:r>
              <a:rPr kumimoji="0" lang="en-US" altLang="zh-CN" sz="2400" b="1" dirty="0">
                <a:latin typeface="宋体" charset="-122"/>
              </a:rPr>
              <a:t>1</a:t>
            </a:r>
            <a:r>
              <a:rPr kumimoji="0" lang="zh-CN" altLang="en-US" sz="2400" b="1" dirty="0">
                <a:latin typeface="宋体" charset="-122"/>
              </a:rPr>
              <a:t>中</a:t>
            </a:r>
            <a:r>
              <a:rPr kumimoji="0" lang="en-US" altLang="zh-CN" sz="2400" b="1" dirty="0">
                <a:latin typeface="宋体" charset="-122"/>
              </a:rPr>
              <a:t>C</a:t>
            </a:r>
            <a:r>
              <a:rPr kumimoji="0" lang="zh-CN" altLang="en-US" sz="2400" b="1" dirty="0">
                <a:latin typeface="宋体" charset="-122"/>
              </a:rPr>
              <a:t>口哪几个引脚作为信号联络线，各</a:t>
            </a:r>
            <a:r>
              <a:rPr kumimoji="0" lang="zh-CN" altLang="en-US" sz="2400" b="1" dirty="0" smtClean="0">
                <a:latin typeface="宋体" charset="-122"/>
              </a:rPr>
              <a:t>信号联络线</a:t>
            </a:r>
            <a:r>
              <a:rPr kumimoji="0" lang="zh-CN" altLang="en-US" sz="2400" b="1" dirty="0">
                <a:latin typeface="宋体" charset="-122"/>
              </a:rPr>
              <a:t>的含义</a:t>
            </a:r>
            <a:r>
              <a:rPr kumimoji="0" lang="zh-CN" altLang="en-US" sz="2800" b="1" dirty="0">
                <a:latin typeface="宋体" charset="-122"/>
              </a:rPr>
              <a:t>。</a:t>
            </a:r>
          </a:p>
          <a:p>
            <a:pPr algn="l"/>
            <a:r>
              <a:rPr kumimoji="0" lang="zh-CN" altLang="en-US" sz="2000" b="1" dirty="0">
                <a:solidFill>
                  <a:schemeClr val="tx2"/>
                </a:solidFill>
                <a:latin typeface="宋体" charset="-122"/>
              </a:rPr>
              <a:t>例：</a:t>
            </a:r>
            <a:r>
              <a:rPr kumimoji="0" lang="en-US" altLang="zh-CN" sz="2000" b="1" dirty="0">
                <a:solidFill>
                  <a:schemeClr val="tx2"/>
                </a:solidFill>
                <a:latin typeface="宋体" charset="-122"/>
              </a:rPr>
              <a:t>8255</a:t>
            </a:r>
            <a:r>
              <a:rPr kumimoji="0" lang="zh-CN" altLang="en-US" sz="2000" b="1" dirty="0">
                <a:solidFill>
                  <a:schemeClr val="tx2"/>
                </a:solidFill>
              </a:rPr>
              <a:t>的数据口中，</a:t>
            </a:r>
            <a:r>
              <a:rPr kumimoji="0" lang="en-US" altLang="zh-CN" sz="2000" b="1" dirty="0">
                <a:solidFill>
                  <a:schemeClr val="tx2"/>
                </a:solidFill>
                <a:latin typeface="宋体" charset="-122"/>
              </a:rPr>
              <a:t>______</a:t>
            </a:r>
            <a:r>
              <a:rPr kumimoji="0" lang="zh-CN" altLang="en-US" sz="2000" b="1" dirty="0">
                <a:solidFill>
                  <a:schemeClr val="tx2"/>
                </a:solidFill>
              </a:rPr>
              <a:t>口可工作在双向方式。</a:t>
            </a:r>
          </a:p>
          <a:p>
            <a:pPr algn="l"/>
            <a:r>
              <a:rPr kumimoji="0" lang="zh-CN" altLang="en-US" sz="2000" b="1" dirty="0">
                <a:solidFill>
                  <a:schemeClr val="tx2"/>
                </a:solidFill>
                <a:latin typeface="宋体" charset="-122"/>
              </a:rPr>
              <a:t>例：</a:t>
            </a:r>
            <a:r>
              <a:rPr kumimoji="0" lang="zh-CN" altLang="en-US" sz="2000" b="1" dirty="0">
                <a:solidFill>
                  <a:schemeClr val="tx2"/>
                </a:solidFill>
                <a:latin typeface="宋体" charset="-122"/>
                <a:cs typeface="Times New Roman" pitchFamily="18" charset="0"/>
              </a:rPr>
              <a:t> </a:t>
            </a:r>
            <a:r>
              <a:rPr kumimoji="0" lang="en-US" altLang="zh-CN" sz="2000" b="1" dirty="0">
                <a:solidFill>
                  <a:schemeClr val="tx2"/>
                </a:solidFill>
                <a:latin typeface="宋体" charset="-122"/>
                <a:cs typeface="Times New Roman" pitchFamily="18" charset="0"/>
              </a:rPr>
              <a:t>8255A</a:t>
            </a:r>
            <a:r>
              <a:rPr kumimoji="0" lang="zh-CN" altLang="en-US" sz="2000" b="1" dirty="0">
                <a:solidFill>
                  <a:schemeClr val="tx2"/>
                </a:solidFill>
                <a:latin typeface="宋体" charset="-122"/>
              </a:rPr>
              <a:t>的</a:t>
            </a:r>
            <a:r>
              <a:rPr kumimoji="0" lang="en-US" altLang="zh-CN" sz="2000" b="1" dirty="0">
                <a:solidFill>
                  <a:schemeClr val="tx2"/>
                </a:solidFill>
                <a:latin typeface="宋体" charset="-122"/>
                <a:cs typeface="Times New Roman" pitchFamily="18" charset="0"/>
              </a:rPr>
              <a:t>B</a:t>
            </a:r>
            <a:r>
              <a:rPr kumimoji="0" lang="zh-CN" altLang="en-US" sz="2000" b="1" dirty="0">
                <a:solidFill>
                  <a:schemeClr val="tx2"/>
                </a:solidFill>
                <a:latin typeface="宋体" charset="-122"/>
              </a:rPr>
              <a:t>口初始化定义为选通型（方式</a:t>
            </a:r>
            <a:r>
              <a:rPr kumimoji="0" lang="en-US" altLang="zh-CN" sz="2000" b="1" dirty="0">
                <a:solidFill>
                  <a:schemeClr val="tx2"/>
                </a:solidFill>
                <a:latin typeface="宋体" charset="-122"/>
                <a:cs typeface="Times New Roman" pitchFamily="18" charset="0"/>
              </a:rPr>
              <a:t>1</a:t>
            </a:r>
            <a:r>
              <a:rPr kumimoji="0" lang="zh-CN" altLang="en-US" sz="2000" b="1" dirty="0">
                <a:solidFill>
                  <a:schemeClr val="tx2"/>
                </a:solidFill>
                <a:latin typeface="宋体" charset="-122"/>
              </a:rPr>
              <a:t>）输入，对</a:t>
            </a:r>
            <a:r>
              <a:rPr kumimoji="0" lang="en-US" altLang="zh-CN" sz="2000" b="1" dirty="0">
                <a:solidFill>
                  <a:schemeClr val="tx2"/>
                </a:solidFill>
                <a:latin typeface="宋体" charset="-122"/>
                <a:cs typeface="Times New Roman" pitchFamily="18" charset="0"/>
              </a:rPr>
              <a:t>8255A</a:t>
            </a:r>
            <a:r>
              <a:rPr kumimoji="0" lang="zh-CN" altLang="en-US" sz="2000" b="1" dirty="0">
                <a:solidFill>
                  <a:schemeClr val="tx2"/>
                </a:solidFill>
                <a:latin typeface="宋体" charset="-122"/>
              </a:rPr>
              <a:t>采用查询方式，</a:t>
            </a:r>
          </a:p>
          <a:p>
            <a:pPr algn="l"/>
            <a:r>
              <a:rPr kumimoji="0" lang="zh-CN" altLang="en-US" sz="2000" b="1" dirty="0">
                <a:solidFill>
                  <a:schemeClr val="tx2"/>
                </a:solidFill>
                <a:latin typeface="宋体" charset="-122"/>
              </a:rPr>
              <a:t>必须先查询</a:t>
            </a:r>
            <a:r>
              <a:rPr kumimoji="0" lang="en-US" altLang="zh-CN" sz="2000" b="1" dirty="0">
                <a:solidFill>
                  <a:schemeClr val="tx2"/>
                </a:solidFill>
                <a:latin typeface="宋体" charset="-122"/>
                <a:cs typeface="Times New Roman" pitchFamily="18" charset="0"/>
              </a:rPr>
              <a:t>__________</a:t>
            </a:r>
            <a:r>
              <a:rPr kumimoji="0" lang="zh-CN" altLang="en-US" sz="2000" b="1" dirty="0">
                <a:solidFill>
                  <a:schemeClr val="tx2"/>
                </a:solidFill>
                <a:latin typeface="宋体" charset="-122"/>
              </a:rPr>
              <a:t>；若采用中断方式，必须先置</a:t>
            </a:r>
            <a:r>
              <a:rPr kumimoji="0" lang="en-US" altLang="zh-CN" sz="2000" b="1" dirty="0">
                <a:solidFill>
                  <a:schemeClr val="tx2"/>
                </a:solidFill>
                <a:latin typeface="宋体" charset="-122"/>
              </a:rPr>
              <a:t>PC</a:t>
            </a:r>
            <a:r>
              <a:rPr kumimoji="0" lang="en-US" altLang="zh-CN" sz="2000" b="1" dirty="0">
                <a:solidFill>
                  <a:schemeClr val="tx2"/>
                </a:solidFill>
                <a:latin typeface="宋体" charset="-122"/>
                <a:cs typeface="Times New Roman" pitchFamily="18" charset="0"/>
              </a:rPr>
              <a:t>___</a:t>
            </a:r>
            <a:r>
              <a:rPr kumimoji="0" lang="zh-CN" altLang="en-US" sz="2000" b="1" dirty="0">
                <a:solidFill>
                  <a:schemeClr val="tx2"/>
                </a:solidFill>
                <a:latin typeface="宋体" charset="-122"/>
              </a:rPr>
              <a:t>为</a:t>
            </a:r>
            <a:r>
              <a:rPr kumimoji="0" lang="zh-CN" altLang="en-US" sz="2000" b="1" dirty="0">
                <a:solidFill>
                  <a:schemeClr val="tx2"/>
                </a:solidFill>
              </a:rPr>
              <a:t>‘</a:t>
            </a:r>
            <a:r>
              <a:rPr kumimoji="0" lang="en-US" altLang="zh-CN" sz="2000" b="1" dirty="0">
                <a:solidFill>
                  <a:schemeClr val="tx2"/>
                </a:solidFill>
                <a:latin typeface="宋体" charset="-122"/>
                <a:cs typeface="Times New Roman" pitchFamily="18" charset="0"/>
              </a:rPr>
              <a:t>1</a:t>
            </a:r>
            <a:r>
              <a:rPr kumimoji="0" lang="en-US" altLang="zh-CN" sz="2000" b="1" dirty="0">
                <a:solidFill>
                  <a:schemeClr val="tx2"/>
                </a:solidFill>
              </a:rPr>
              <a:t>’</a:t>
            </a:r>
            <a:r>
              <a:rPr kumimoji="0" lang="zh-CN" altLang="en-US" sz="2000" b="1" dirty="0">
                <a:solidFill>
                  <a:schemeClr val="tx2"/>
                </a:solidFill>
                <a:latin typeface="宋体" charset="-122"/>
              </a:rPr>
              <a:t>，</a:t>
            </a:r>
          </a:p>
          <a:p>
            <a:pPr algn="l"/>
            <a:r>
              <a:rPr kumimoji="0" lang="zh-CN" altLang="en-US" sz="2000" b="1" dirty="0">
                <a:solidFill>
                  <a:schemeClr val="tx2"/>
                </a:solidFill>
                <a:latin typeface="宋体" charset="-122"/>
              </a:rPr>
              <a:t>并且利用</a:t>
            </a:r>
            <a:r>
              <a:rPr kumimoji="0" lang="en-US" altLang="zh-CN" sz="2000" b="1" dirty="0">
                <a:solidFill>
                  <a:schemeClr val="tx2"/>
                </a:solidFill>
                <a:latin typeface="宋体" charset="-122"/>
                <a:cs typeface="Times New Roman" pitchFamily="18" charset="0"/>
              </a:rPr>
              <a:t>__________</a:t>
            </a:r>
            <a:r>
              <a:rPr kumimoji="0" lang="zh-CN" altLang="en-US" sz="2000" b="1" dirty="0">
                <a:solidFill>
                  <a:schemeClr val="tx2"/>
                </a:solidFill>
                <a:latin typeface="宋体" charset="-122"/>
              </a:rPr>
              <a:t>作为中断请求信号线。</a:t>
            </a:r>
            <a:endParaRPr kumimoji="0" lang="zh-CN" altLang="en-US" sz="2000" b="1" dirty="0">
              <a:solidFill>
                <a:schemeClr val="tx2"/>
              </a:solidFill>
              <a:latin typeface="宋体" charset="-122"/>
              <a:cs typeface="Times New Roman" pitchFamily="18" charset="0"/>
            </a:endParaRPr>
          </a:p>
          <a:p>
            <a:pPr algn="l"/>
            <a:endParaRPr kumimoji="0" lang="en-US" altLang="zh-CN" sz="2000" b="1" dirty="0">
              <a:solidFill>
                <a:schemeClr val="tx2"/>
              </a:solidFill>
              <a:latin typeface="宋体" charset="-122"/>
            </a:endParaRPr>
          </a:p>
        </p:txBody>
      </p:sp>
    </p:spTree>
    <p:extLst>
      <p:ext uri="{BB962C8B-B14F-4D97-AF65-F5344CB8AC3E}">
        <p14:creationId xmlns:p14="http://schemas.microsoft.com/office/powerpoint/2010/main" val="7464441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spcBef>
                <a:spcPts val="600"/>
              </a:spcBef>
              <a:buClr>
                <a:schemeClr val="accent1"/>
              </a:buClr>
              <a:buSzPct val="76000"/>
            </a:pPr>
            <a:r>
              <a:rPr lang="en-US" altLang="zh-CN" sz="2600" dirty="0">
                <a:solidFill>
                  <a:srgbClr val="C00000"/>
                </a:solidFill>
                <a:latin typeface="+mn-lt"/>
                <a:ea typeface="+mn-ea"/>
                <a:cs typeface="+mn-cs"/>
              </a:rPr>
              <a:t>3. 8255A</a:t>
            </a:r>
            <a:r>
              <a:rPr lang="zh-CN" altLang="en-US" sz="2600" dirty="0">
                <a:solidFill>
                  <a:srgbClr val="C00000"/>
                </a:solidFill>
                <a:latin typeface="+mn-lt"/>
                <a:ea typeface="+mn-ea"/>
                <a:cs typeface="+mn-cs"/>
              </a:rPr>
              <a:t>应用编程</a:t>
            </a:r>
          </a:p>
        </p:txBody>
      </p:sp>
      <p:sp>
        <p:nvSpPr>
          <p:cNvPr id="3" name="内容占位符 2"/>
          <p:cNvSpPr>
            <a:spLocks noGrp="1"/>
          </p:cNvSpPr>
          <p:nvPr>
            <p:ph sz="quarter" idx="1"/>
          </p:nvPr>
        </p:nvSpPr>
        <p:spPr>
          <a:xfrm>
            <a:off x="457200" y="1219200"/>
            <a:ext cx="8229600" cy="4937125"/>
          </a:xfrm>
        </p:spPr>
        <p:txBody>
          <a:bodyPr/>
          <a:lstStyle/>
          <a:p>
            <a:pPr marL="365125" indent="-365125">
              <a:buFont typeface="Wingdings 3" pitchFamily="18" charset="2"/>
              <a:buNone/>
              <a:defRPr/>
            </a:pPr>
            <a:r>
              <a:rPr lang="en-US" altLang="zh-CN" sz="2400" dirty="0" smtClean="0"/>
              <a:t>1</a:t>
            </a:r>
            <a:r>
              <a:rPr lang="zh-CN" altLang="en-US" sz="2400" dirty="0" smtClean="0"/>
              <a:t>）当数据口（</a:t>
            </a:r>
            <a:r>
              <a:rPr lang="en-US" altLang="zh-CN" sz="2400" dirty="0" smtClean="0"/>
              <a:t>A</a:t>
            </a:r>
            <a:r>
              <a:rPr lang="zh-CN" altLang="en-US" sz="2400" dirty="0" smtClean="0"/>
              <a:t>、</a:t>
            </a:r>
            <a:r>
              <a:rPr lang="en-US" altLang="zh-CN" sz="2400" dirty="0" smtClean="0"/>
              <a:t>B</a:t>
            </a:r>
            <a:r>
              <a:rPr lang="zh-CN" altLang="en-US" sz="2400" dirty="0" smtClean="0"/>
              <a:t>或</a:t>
            </a:r>
            <a:r>
              <a:rPr lang="en-US" altLang="zh-CN" sz="2400" dirty="0" smtClean="0"/>
              <a:t>C)</a:t>
            </a:r>
            <a:r>
              <a:rPr lang="zh-CN" altLang="en-US" sz="2400" dirty="0" smtClean="0"/>
              <a:t>工作在方式</a:t>
            </a:r>
            <a:r>
              <a:rPr lang="en-US" altLang="zh-CN" sz="2400" dirty="0" smtClean="0"/>
              <a:t>0</a:t>
            </a:r>
            <a:r>
              <a:rPr lang="zh-CN" altLang="en-US" sz="2400" dirty="0" smtClean="0"/>
              <a:t>时：</a:t>
            </a:r>
            <a:endParaRPr lang="en-US" altLang="zh-CN" sz="2400" dirty="0" smtClean="0"/>
          </a:p>
          <a:p>
            <a:pPr lvl="1">
              <a:defRPr/>
            </a:pPr>
            <a:r>
              <a:rPr lang="zh-CN" altLang="en-US" sz="2400" dirty="0" smtClean="0"/>
              <a:t>直接采用</a:t>
            </a:r>
            <a:r>
              <a:rPr lang="en-US" altLang="zh-CN" sz="2400" dirty="0" smtClean="0"/>
              <a:t>IN/OUT</a:t>
            </a:r>
            <a:r>
              <a:rPr lang="zh-CN" altLang="en-US" sz="2400" dirty="0" smtClean="0"/>
              <a:t>指令对其进行读写。</a:t>
            </a:r>
          </a:p>
          <a:p>
            <a:pPr marL="0" indent="0">
              <a:buNone/>
              <a:defRPr/>
            </a:pPr>
            <a:r>
              <a:rPr lang="en-US" altLang="zh-CN" sz="2400" dirty="0" smtClean="0"/>
              <a:t>2</a:t>
            </a:r>
            <a:r>
              <a:rPr lang="zh-CN" altLang="en-US" sz="2400" dirty="0" smtClean="0"/>
              <a:t>）当数据口（</a:t>
            </a:r>
            <a:r>
              <a:rPr lang="en-US" altLang="zh-CN" sz="2400" dirty="0" smtClean="0"/>
              <a:t>A</a:t>
            </a:r>
            <a:r>
              <a:rPr lang="zh-CN" altLang="en-US" sz="2400" dirty="0" smtClean="0"/>
              <a:t>或</a:t>
            </a:r>
            <a:r>
              <a:rPr lang="en-US" altLang="zh-CN" sz="2400" dirty="0" smtClean="0"/>
              <a:t>B</a:t>
            </a:r>
            <a:r>
              <a:rPr lang="zh-CN" altLang="en-US" sz="2400" dirty="0"/>
              <a:t>）</a:t>
            </a:r>
            <a:r>
              <a:rPr lang="zh-CN" altLang="en-US" sz="2400" dirty="0" smtClean="0"/>
              <a:t>工作在方式</a:t>
            </a:r>
            <a:r>
              <a:rPr lang="en-US" altLang="zh-CN" sz="2400" dirty="0" smtClean="0"/>
              <a:t>1</a:t>
            </a:r>
            <a:r>
              <a:rPr lang="zh-CN" altLang="en-US" sz="2400" dirty="0" smtClean="0"/>
              <a:t>时：</a:t>
            </a:r>
          </a:p>
          <a:p>
            <a:pPr lvl="1">
              <a:defRPr/>
            </a:pPr>
            <a:r>
              <a:rPr lang="zh-CN" altLang="en-US" sz="2400" dirty="0" smtClean="0"/>
              <a:t>如果采用</a:t>
            </a:r>
            <a:r>
              <a:rPr lang="zh-CN" altLang="en-US" sz="2400" dirty="0" smtClean="0">
                <a:solidFill>
                  <a:srgbClr val="C00000"/>
                </a:solidFill>
              </a:rPr>
              <a:t>查询</a:t>
            </a:r>
            <a:r>
              <a:rPr lang="zh-CN" altLang="en-US" sz="2400" dirty="0" smtClean="0"/>
              <a:t>方式，且 </a:t>
            </a:r>
            <a:r>
              <a:rPr lang="en-US" altLang="zh-CN" sz="2400" dirty="0" smtClean="0"/>
              <a:t>A</a:t>
            </a:r>
            <a:r>
              <a:rPr lang="zh-CN" altLang="en-US" sz="2400" dirty="0" smtClean="0"/>
              <a:t>或</a:t>
            </a:r>
            <a:r>
              <a:rPr lang="en-US" altLang="zh-CN" sz="2400" dirty="0" smtClean="0"/>
              <a:t>B</a:t>
            </a:r>
            <a:r>
              <a:rPr lang="zh-CN" altLang="en-US" sz="2400" dirty="0" smtClean="0"/>
              <a:t>口定义为</a:t>
            </a:r>
            <a:r>
              <a:rPr lang="zh-CN" altLang="en-US" sz="2400" dirty="0" smtClean="0">
                <a:solidFill>
                  <a:srgbClr val="0000FF"/>
                </a:solidFill>
              </a:rPr>
              <a:t>输入</a:t>
            </a:r>
            <a:r>
              <a:rPr lang="zh-CN" altLang="en-US" sz="2400" dirty="0" smtClean="0"/>
              <a:t>口，先用</a:t>
            </a:r>
            <a:r>
              <a:rPr lang="en-US" altLang="zh-CN" sz="2400" dirty="0" smtClean="0"/>
              <a:t>IN</a:t>
            </a:r>
            <a:r>
              <a:rPr lang="zh-CN" altLang="en-US" sz="2400" dirty="0" smtClean="0"/>
              <a:t>指令读入</a:t>
            </a:r>
            <a:r>
              <a:rPr lang="en-US" altLang="zh-CN" sz="2400" dirty="0" smtClean="0"/>
              <a:t>C</a:t>
            </a:r>
            <a:r>
              <a:rPr lang="zh-CN" altLang="en-US" sz="2400" dirty="0" smtClean="0"/>
              <a:t>口的内容，查询其中的</a:t>
            </a:r>
            <a:r>
              <a:rPr lang="en-US" altLang="zh-CN" sz="2400" dirty="0" smtClean="0"/>
              <a:t>IBF=1</a:t>
            </a:r>
            <a:r>
              <a:rPr lang="zh-CN" altLang="en-US" sz="2400" dirty="0" smtClean="0"/>
              <a:t>时</a:t>
            </a:r>
            <a:r>
              <a:rPr lang="en-US" altLang="zh-CN" sz="2400" dirty="0" smtClean="0"/>
              <a:t>,</a:t>
            </a:r>
            <a:r>
              <a:rPr lang="zh-CN" altLang="en-US" sz="2400" dirty="0" smtClean="0"/>
              <a:t>表示</a:t>
            </a:r>
            <a:r>
              <a:rPr lang="en-US" altLang="zh-CN" sz="2400" dirty="0" smtClean="0"/>
              <a:t>CPU</a:t>
            </a:r>
            <a:r>
              <a:rPr lang="zh-CN" altLang="en-US" sz="2400" dirty="0" smtClean="0"/>
              <a:t>可以继续用</a:t>
            </a:r>
            <a:r>
              <a:rPr lang="en-US" altLang="zh-CN" sz="2400" dirty="0" smtClean="0"/>
              <a:t>IN</a:t>
            </a:r>
            <a:r>
              <a:rPr lang="zh-CN" altLang="en-US" sz="2400" dirty="0" smtClean="0"/>
              <a:t>指令从</a:t>
            </a:r>
            <a:r>
              <a:rPr lang="en-US" altLang="zh-CN" sz="2400" dirty="0" smtClean="0"/>
              <a:t>A</a:t>
            </a:r>
            <a:r>
              <a:rPr lang="zh-CN" altLang="en-US" sz="2400" dirty="0" smtClean="0"/>
              <a:t>或</a:t>
            </a:r>
            <a:r>
              <a:rPr lang="en-US" altLang="zh-CN" sz="2400" dirty="0" smtClean="0"/>
              <a:t>B</a:t>
            </a:r>
            <a:r>
              <a:rPr lang="zh-CN" altLang="en-US" sz="2400" dirty="0" smtClean="0"/>
              <a:t>口读入外设送来的数据。</a:t>
            </a:r>
          </a:p>
          <a:p>
            <a:pPr lvl="1">
              <a:defRPr/>
            </a:pPr>
            <a:r>
              <a:rPr lang="zh-CN" altLang="en-US" sz="2400" dirty="0" smtClean="0"/>
              <a:t>如果采用</a:t>
            </a:r>
            <a:r>
              <a:rPr lang="zh-CN" altLang="en-US" sz="2400" dirty="0" smtClean="0">
                <a:solidFill>
                  <a:srgbClr val="C00000"/>
                </a:solidFill>
              </a:rPr>
              <a:t>查询</a:t>
            </a:r>
            <a:r>
              <a:rPr lang="zh-CN" altLang="en-US" sz="2400" dirty="0" smtClean="0"/>
              <a:t>方式，且 </a:t>
            </a:r>
            <a:r>
              <a:rPr lang="en-US" altLang="zh-CN" sz="2400" dirty="0" smtClean="0"/>
              <a:t>A</a:t>
            </a:r>
            <a:r>
              <a:rPr lang="zh-CN" altLang="en-US" sz="2400" dirty="0" smtClean="0"/>
              <a:t>或</a:t>
            </a:r>
            <a:r>
              <a:rPr lang="en-US" altLang="zh-CN" sz="2400" dirty="0" smtClean="0"/>
              <a:t>B</a:t>
            </a:r>
            <a:r>
              <a:rPr lang="zh-CN" altLang="en-US" sz="2400" dirty="0" smtClean="0"/>
              <a:t>口定义为</a:t>
            </a:r>
            <a:r>
              <a:rPr lang="zh-CN" altLang="en-US" sz="2400" dirty="0" smtClean="0">
                <a:solidFill>
                  <a:srgbClr val="0000FF"/>
                </a:solidFill>
              </a:rPr>
              <a:t>输出</a:t>
            </a:r>
            <a:r>
              <a:rPr lang="zh-CN" altLang="en-US" sz="2400" dirty="0" smtClean="0"/>
              <a:t>口</a:t>
            </a:r>
            <a:r>
              <a:rPr lang="en-US" altLang="zh-CN" sz="2400" dirty="0" smtClean="0"/>
              <a:t>,</a:t>
            </a:r>
            <a:r>
              <a:rPr lang="zh-CN" altLang="en-US" sz="2400" dirty="0" smtClean="0"/>
              <a:t>先用</a:t>
            </a:r>
            <a:r>
              <a:rPr lang="en-US" altLang="zh-CN" sz="2400" dirty="0" smtClean="0"/>
              <a:t>IN</a:t>
            </a:r>
            <a:r>
              <a:rPr lang="zh-CN" altLang="en-US" sz="2400" dirty="0" smtClean="0"/>
              <a:t>指令读入</a:t>
            </a:r>
            <a:r>
              <a:rPr lang="en-US" altLang="zh-CN" sz="2400" dirty="0" smtClean="0"/>
              <a:t>C</a:t>
            </a:r>
            <a:r>
              <a:rPr lang="zh-CN" altLang="en-US" sz="2400" dirty="0" smtClean="0"/>
              <a:t>口的内容，查询</a:t>
            </a:r>
            <a:r>
              <a:rPr lang="en-US" altLang="zh-CN" sz="2400" dirty="0" smtClean="0"/>
              <a:t>OBF=1 </a:t>
            </a:r>
            <a:r>
              <a:rPr lang="zh-CN" altLang="en-US" sz="2400" dirty="0" smtClean="0"/>
              <a:t>时</a:t>
            </a:r>
            <a:r>
              <a:rPr lang="en-US" altLang="zh-CN" sz="2400" dirty="0" smtClean="0"/>
              <a:t>,</a:t>
            </a:r>
            <a:r>
              <a:rPr lang="zh-CN" altLang="en-US" sz="2400" dirty="0" smtClean="0"/>
              <a:t>表示</a:t>
            </a:r>
            <a:r>
              <a:rPr lang="en-US" altLang="zh-CN" sz="2400" dirty="0" smtClean="0"/>
              <a:t>CPU</a:t>
            </a:r>
            <a:r>
              <a:rPr lang="zh-CN" altLang="en-US" sz="2400" dirty="0" smtClean="0"/>
              <a:t>可以用</a:t>
            </a:r>
            <a:r>
              <a:rPr lang="en-US" altLang="zh-CN" sz="2400" dirty="0" smtClean="0"/>
              <a:t>OUT</a:t>
            </a:r>
            <a:r>
              <a:rPr lang="zh-CN" altLang="en-US" sz="2400" dirty="0" smtClean="0"/>
              <a:t>指令向</a:t>
            </a:r>
            <a:r>
              <a:rPr lang="en-US" altLang="zh-CN" sz="2400" dirty="0" smtClean="0"/>
              <a:t>A</a:t>
            </a:r>
            <a:r>
              <a:rPr lang="zh-CN" altLang="en-US" sz="2400" dirty="0" smtClean="0"/>
              <a:t>或</a:t>
            </a:r>
            <a:r>
              <a:rPr lang="en-US" altLang="zh-CN" sz="2400" dirty="0" smtClean="0"/>
              <a:t>B</a:t>
            </a:r>
            <a:r>
              <a:rPr lang="zh-CN" altLang="en-US" sz="2400" dirty="0" smtClean="0"/>
              <a:t>口写数据以送给</a:t>
            </a:r>
            <a:r>
              <a:rPr lang="zh-CN" altLang="en-US" sz="2400" dirty="0" smtClean="0"/>
              <a:t>外设</a:t>
            </a:r>
            <a:endParaRPr lang="en-US" altLang="zh-CN" sz="2400" dirty="0" smtClean="0"/>
          </a:p>
        </p:txBody>
      </p:sp>
    </p:spTree>
    <p:extLst>
      <p:ext uri="{BB962C8B-B14F-4D97-AF65-F5344CB8AC3E}">
        <p14:creationId xmlns:p14="http://schemas.microsoft.com/office/powerpoint/2010/main" val="38237334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1143000"/>
            <a:ext cx="9144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a:latin typeface="宋体" charset="-122"/>
              </a:rPr>
              <a:t>系统机外扩一片</a:t>
            </a:r>
            <a:r>
              <a:rPr lang="en-US" altLang="zh-CN" sz="2400" b="1">
                <a:latin typeface="宋体" charset="-122"/>
              </a:rPr>
              <a:t>8255A</a:t>
            </a:r>
            <a:r>
              <a:rPr lang="zh-CN" altLang="en-US" sz="2400" b="1">
                <a:latin typeface="宋体" charset="-122"/>
              </a:rPr>
              <a:t>及相应电路如下图所示，外扩</a:t>
            </a:r>
            <a:r>
              <a:rPr lang="en-US" altLang="zh-CN" sz="2400" b="1">
                <a:latin typeface="宋体" charset="-122"/>
              </a:rPr>
              <a:t>8255A</a:t>
            </a:r>
            <a:r>
              <a:rPr lang="zh-CN" altLang="en-US" sz="2400" b="1">
                <a:latin typeface="宋体" charset="-122"/>
              </a:rPr>
              <a:t>的端口地址为</a:t>
            </a:r>
            <a:r>
              <a:rPr lang="en-US" altLang="zh-CN" sz="2400" b="1">
                <a:latin typeface="宋体" charset="-122"/>
              </a:rPr>
              <a:t>200H~203H,</a:t>
            </a:r>
            <a:r>
              <a:rPr lang="zh-CN" altLang="en-US" sz="2400" b="1">
                <a:latin typeface="宋体" charset="-122"/>
              </a:rPr>
              <a:t>现利用系统机的日时钟外扩</a:t>
            </a:r>
            <a:r>
              <a:rPr lang="en-US" altLang="zh-CN" sz="2400" b="1">
                <a:latin typeface="宋体" charset="-122"/>
              </a:rPr>
              <a:t>1CH</a:t>
            </a:r>
            <a:r>
              <a:rPr lang="zh-CN" altLang="en-US" sz="2400" b="1">
                <a:latin typeface="宋体" charset="-122"/>
              </a:rPr>
              <a:t>型中断，实现每隔</a:t>
            </a:r>
            <a:r>
              <a:rPr lang="en-US" altLang="zh-CN" sz="2400" b="1">
                <a:latin typeface="宋体" charset="-122"/>
              </a:rPr>
              <a:t>1s</a:t>
            </a:r>
            <a:r>
              <a:rPr lang="zh-CN" altLang="en-US" sz="2400" b="1">
                <a:latin typeface="宋体" charset="-122"/>
              </a:rPr>
              <a:t>使八个发光二极管同时闪烁一次，主机键盘有按键按下时结束，返回</a:t>
            </a:r>
            <a:r>
              <a:rPr lang="en-US" altLang="zh-CN" sz="2400" b="1">
                <a:latin typeface="宋体" charset="-122"/>
              </a:rPr>
              <a:t>DOS</a:t>
            </a:r>
            <a:r>
              <a:rPr lang="zh-CN" altLang="en-US" sz="2400" b="1">
                <a:latin typeface="宋体" charset="-122"/>
              </a:rPr>
              <a:t>操作系统。根据要求完成相关内容。</a:t>
            </a:r>
          </a:p>
          <a:p>
            <a:pPr algn="l" eaLnBrk="0" hangingPunct="0"/>
            <a:endParaRPr lang="en-US" altLang="zh-CN" sz="2400" b="1">
              <a:latin typeface="宋体" charset="-122"/>
            </a:endParaRPr>
          </a:p>
        </p:txBody>
      </p:sp>
      <p:grpSp>
        <p:nvGrpSpPr>
          <p:cNvPr id="45059" name="Group 3"/>
          <p:cNvGrpSpPr>
            <a:grpSpLocks/>
          </p:cNvGrpSpPr>
          <p:nvPr/>
        </p:nvGrpSpPr>
        <p:grpSpPr bwMode="auto">
          <a:xfrm>
            <a:off x="381000" y="2895600"/>
            <a:ext cx="8610600" cy="2667000"/>
            <a:chOff x="2318" y="6706"/>
            <a:chExt cx="7468" cy="2648"/>
          </a:xfrm>
        </p:grpSpPr>
        <p:sp>
          <p:nvSpPr>
            <p:cNvPr id="45060" name="Rectangle 4"/>
            <p:cNvSpPr>
              <a:spLocks noChangeArrowheads="1"/>
            </p:cNvSpPr>
            <p:nvPr/>
          </p:nvSpPr>
          <p:spPr bwMode="auto">
            <a:xfrm>
              <a:off x="3550" y="6706"/>
              <a:ext cx="1600" cy="2648"/>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61" name="Line 5"/>
            <p:cNvSpPr>
              <a:spLocks noChangeShapeType="1"/>
            </p:cNvSpPr>
            <p:nvPr/>
          </p:nvSpPr>
          <p:spPr bwMode="auto">
            <a:xfrm>
              <a:off x="5146" y="7424"/>
              <a:ext cx="4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2" name="Line 6"/>
            <p:cNvSpPr>
              <a:spLocks noChangeShapeType="1"/>
            </p:cNvSpPr>
            <p:nvPr/>
          </p:nvSpPr>
          <p:spPr bwMode="auto">
            <a:xfrm>
              <a:off x="6444" y="8659"/>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3" name="Line 7"/>
            <p:cNvSpPr>
              <a:spLocks noChangeShapeType="1"/>
            </p:cNvSpPr>
            <p:nvPr/>
          </p:nvSpPr>
          <p:spPr bwMode="auto">
            <a:xfrm>
              <a:off x="5150" y="8660"/>
              <a:ext cx="3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4" name="Text Box 8"/>
            <p:cNvSpPr txBox="1">
              <a:spLocks noChangeArrowheads="1"/>
            </p:cNvSpPr>
            <p:nvPr/>
          </p:nvSpPr>
          <p:spPr bwMode="auto">
            <a:xfrm>
              <a:off x="4740" y="7307"/>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PA7</a:t>
              </a:r>
            </a:p>
          </p:txBody>
        </p:sp>
        <p:sp>
          <p:nvSpPr>
            <p:cNvPr id="45065" name="Text Box 9"/>
            <p:cNvSpPr txBox="1">
              <a:spLocks noChangeArrowheads="1"/>
            </p:cNvSpPr>
            <p:nvPr/>
          </p:nvSpPr>
          <p:spPr bwMode="auto">
            <a:xfrm>
              <a:off x="4754" y="8485"/>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PA0</a:t>
              </a:r>
            </a:p>
          </p:txBody>
        </p:sp>
        <p:sp>
          <p:nvSpPr>
            <p:cNvPr id="45066" name="Line 10"/>
            <p:cNvSpPr>
              <a:spLocks noChangeShapeType="1"/>
            </p:cNvSpPr>
            <p:nvPr/>
          </p:nvSpPr>
          <p:spPr bwMode="auto">
            <a:xfrm>
              <a:off x="4940" y="7745"/>
              <a:ext cx="0" cy="57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AutoShape 11"/>
            <p:cNvSpPr>
              <a:spLocks noChangeArrowheads="1"/>
            </p:cNvSpPr>
            <p:nvPr/>
          </p:nvSpPr>
          <p:spPr bwMode="auto">
            <a:xfrm>
              <a:off x="2930" y="6926"/>
              <a:ext cx="640" cy="171"/>
            </a:xfrm>
            <a:prstGeom prst="leftRightArrow">
              <a:avLst>
                <a:gd name="adj1" fmla="val 50000"/>
                <a:gd name="adj2" fmla="val 74854"/>
              </a:avLst>
            </a:prstGeom>
            <a:solidFill>
              <a:srgbClr val="FFFFFF"/>
            </a:solidFill>
            <a:ln w="9525">
              <a:solidFill>
                <a:srgbClr val="000000"/>
              </a:solidFill>
              <a:miter lim="800000"/>
              <a:headEnd/>
              <a:tailEnd/>
            </a:ln>
          </p:spPr>
          <p:txBody>
            <a:bodyPr/>
            <a:lstStyle/>
            <a:p>
              <a:endParaRPr lang="zh-CN" altLang="en-US"/>
            </a:p>
          </p:txBody>
        </p:sp>
        <p:sp>
          <p:nvSpPr>
            <p:cNvPr id="45068" name="Line 12"/>
            <p:cNvSpPr>
              <a:spLocks noChangeShapeType="1"/>
            </p:cNvSpPr>
            <p:nvPr/>
          </p:nvSpPr>
          <p:spPr bwMode="auto">
            <a:xfrm>
              <a:off x="2972" y="7449"/>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3"/>
            <p:cNvSpPr>
              <a:spLocks noChangeShapeType="1"/>
            </p:cNvSpPr>
            <p:nvPr/>
          </p:nvSpPr>
          <p:spPr bwMode="auto">
            <a:xfrm>
              <a:off x="2970" y="7767"/>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4"/>
            <p:cNvSpPr>
              <a:spLocks noChangeShapeType="1"/>
            </p:cNvSpPr>
            <p:nvPr/>
          </p:nvSpPr>
          <p:spPr bwMode="auto">
            <a:xfrm>
              <a:off x="2970" y="8275"/>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5"/>
            <p:cNvSpPr>
              <a:spLocks noChangeShapeType="1"/>
            </p:cNvSpPr>
            <p:nvPr/>
          </p:nvSpPr>
          <p:spPr bwMode="auto">
            <a:xfrm>
              <a:off x="2970" y="8798"/>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16"/>
            <p:cNvSpPr>
              <a:spLocks noChangeShapeType="1"/>
            </p:cNvSpPr>
            <p:nvPr/>
          </p:nvSpPr>
          <p:spPr bwMode="auto">
            <a:xfrm>
              <a:off x="2960" y="9094"/>
              <a:ext cx="5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3" name="Text Box 17"/>
            <p:cNvSpPr txBox="1">
              <a:spLocks noChangeArrowheads="1"/>
            </p:cNvSpPr>
            <p:nvPr/>
          </p:nvSpPr>
          <p:spPr bwMode="auto">
            <a:xfrm>
              <a:off x="3630" y="6872"/>
              <a:ext cx="7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D7~0</a:t>
              </a:r>
            </a:p>
          </p:txBody>
        </p:sp>
        <p:sp>
          <p:nvSpPr>
            <p:cNvPr id="45074" name="Text Box 18"/>
            <p:cNvSpPr txBox="1">
              <a:spLocks noChangeArrowheads="1"/>
            </p:cNvSpPr>
            <p:nvPr/>
          </p:nvSpPr>
          <p:spPr bwMode="auto">
            <a:xfrm>
              <a:off x="2318" y="6898"/>
              <a:ext cx="74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DB7~0</a:t>
              </a:r>
            </a:p>
          </p:txBody>
        </p:sp>
        <p:sp>
          <p:nvSpPr>
            <p:cNvPr id="45075" name="Text Box 19"/>
            <p:cNvSpPr txBox="1">
              <a:spLocks noChangeArrowheads="1"/>
            </p:cNvSpPr>
            <p:nvPr/>
          </p:nvSpPr>
          <p:spPr bwMode="auto">
            <a:xfrm>
              <a:off x="3616" y="7347"/>
              <a:ext cx="48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WR</a:t>
              </a:r>
            </a:p>
          </p:txBody>
        </p:sp>
        <p:sp>
          <p:nvSpPr>
            <p:cNvPr id="45076" name="Text Box 20"/>
            <p:cNvSpPr txBox="1">
              <a:spLocks noChangeArrowheads="1"/>
            </p:cNvSpPr>
            <p:nvPr/>
          </p:nvSpPr>
          <p:spPr bwMode="auto">
            <a:xfrm>
              <a:off x="3610" y="7642"/>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RD</a:t>
              </a:r>
            </a:p>
          </p:txBody>
        </p:sp>
        <p:sp>
          <p:nvSpPr>
            <p:cNvPr id="45077" name="Text Box 21"/>
            <p:cNvSpPr txBox="1">
              <a:spLocks noChangeArrowheads="1"/>
            </p:cNvSpPr>
            <p:nvPr/>
          </p:nvSpPr>
          <p:spPr bwMode="auto">
            <a:xfrm>
              <a:off x="3568" y="8114"/>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CS</a:t>
              </a:r>
            </a:p>
          </p:txBody>
        </p:sp>
        <p:sp>
          <p:nvSpPr>
            <p:cNvPr id="45078" name="Text Box 22"/>
            <p:cNvSpPr txBox="1">
              <a:spLocks noChangeArrowheads="1"/>
            </p:cNvSpPr>
            <p:nvPr/>
          </p:nvSpPr>
          <p:spPr bwMode="auto">
            <a:xfrm>
              <a:off x="3604" y="8665"/>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A1</a:t>
              </a:r>
            </a:p>
          </p:txBody>
        </p:sp>
        <p:sp>
          <p:nvSpPr>
            <p:cNvPr id="45079" name="Text Box 23"/>
            <p:cNvSpPr txBox="1">
              <a:spLocks noChangeArrowheads="1"/>
            </p:cNvSpPr>
            <p:nvPr/>
          </p:nvSpPr>
          <p:spPr bwMode="auto">
            <a:xfrm>
              <a:off x="3620" y="8951"/>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A0</a:t>
              </a:r>
            </a:p>
          </p:txBody>
        </p:sp>
        <p:sp>
          <p:nvSpPr>
            <p:cNvPr id="45080" name="Text Box 24"/>
            <p:cNvSpPr txBox="1">
              <a:spLocks noChangeArrowheads="1"/>
            </p:cNvSpPr>
            <p:nvPr/>
          </p:nvSpPr>
          <p:spPr bwMode="auto">
            <a:xfrm>
              <a:off x="2590" y="8688"/>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A1</a:t>
              </a:r>
            </a:p>
          </p:txBody>
        </p:sp>
        <p:sp>
          <p:nvSpPr>
            <p:cNvPr id="45081" name="Text Box 25"/>
            <p:cNvSpPr txBox="1">
              <a:spLocks noChangeArrowheads="1"/>
            </p:cNvSpPr>
            <p:nvPr/>
          </p:nvSpPr>
          <p:spPr bwMode="auto">
            <a:xfrm>
              <a:off x="2620" y="8961"/>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A0</a:t>
              </a:r>
            </a:p>
          </p:txBody>
        </p:sp>
        <p:sp>
          <p:nvSpPr>
            <p:cNvPr id="45082" name="Text Box 26"/>
            <p:cNvSpPr txBox="1">
              <a:spLocks noChangeArrowheads="1"/>
            </p:cNvSpPr>
            <p:nvPr/>
          </p:nvSpPr>
          <p:spPr bwMode="auto">
            <a:xfrm>
              <a:off x="2436" y="7326"/>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IOW</a:t>
              </a:r>
            </a:p>
          </p:txBody>
        </p:sp>
        <p:sp>
          <p:nvSpPr>
            <p:cNvPr id="45083" name="Text Box 27"/>
            <p:cNvSpPr txBox="1">
              <a:spLocks noChangeArrowheads="1"/>
            </p:cNvSpPr>
            <p:nvPr/>
          </p:nvSpPr>
          <p:spPr bwMode="auto">
            <a:xfrm>
              <a:off x="2490" y="7660"/>
              <a:ext cx="48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IOR</a:t>
              </a:r>
            </a:p>
          </p:txBody>
        </p:sp>
        <p:sp>
          <p:nvSpPr>
            <p:cNvPr id="45084" name="Line 28"/>
            <p:cNvSpPr>
              <a:spLocks noChangeShapeType="1"/>
            </p:cNvSpPr>
            <p:nvPr/>
          </p:nvSpPr>
          <p:spPr bwMode="auto">
            <a:xfrm>
              <a:off x="3598" y="7377"/>
              <a:ext cx="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29"/>
            <p:cNvSpPr>
              <a:spLocks noChangeShapeType="1"/>
            </p:cNvSpPr>
            <p:nvPr/>
          </p:nvSpPr>
          <p:spPr bwMode="auto">
            <a:xfrm>
              <a:off x="3624" y="7658"/>
              <a:ext cx="2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6" name="Line 30"/>
            <p:cNvSpPr>
              <a:spLocks noChangeShapeType="1"/>
            </p:cNvSpPr>
            <p:nvPr/>
          </p:nvSpPr>
          <p:spPr bwMode="auto">
            <a:xfrm>
              <a:off x="3588" y="8150"/>
              <a:ext cx="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7" name="Line 31"/>
            <p:cNvSpPr>
              <a:spLocks noChangeShapeType="1"/>
            </p:cNvSpPr>
            <p:nvPr/>
          </p:nvSpPr>
          <p:spPr bwMode="auto">
            <a:xfrm>
              <a:off x="2500" y="7347"/>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32"/>
            <p:cNvSpPr>
              <a:spLocks noChangeShapeType="1"/>
            </p:cNvSpPr>
            <p:nvPr/>
          </p:nvSpPr>
          <p:spPr bwMode="auto">
            <a:xfrm>
              <a:off x="2494" y="7676"/>
              <a:ext cx="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Text Box 33"/>
            <p:cNvSpPr txBox="1">
              <a:spLocks noChangeArrowheads="1"/>
            </p:cNvSpPr>
            <p:nvPr/>
          </p:nvSpPr>
          <p:spPr bwMode="auto">
            <a:xfrm>
              <a:off x="2416" y="8058"/>
              <a:ext cx="680" cy="5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200H~203H</a:t>
              </a:r>
            </a:p>
          </p:txBody>
        </p:sp>
        <p:sp>
          <p:nvSpPr>
            <p:cNvPr id="45090" name="Line 34"/>
            <p:cNvSpPr>
              <a:spLocks noChangeShapeType="1"/>
            </p:cNvSpPr>
            <p:nvPr/>
          </p:nvSpPr>
          <p:spPr bwMode="auto">
            <a:xfrm>
              <a:off x="7240" y="7382"/>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91" name="Group 35"/>
            <p:cNvGrpSpPr>
              <a:grpSpLocks/>
            </p:cNvGrpSpPr>
            <p:nvPr/>
          </p:nvGrpSpPr>
          <p:grpSpPr bwMode="auto">
            <a:xfrm>
              <a:off x="6904" y="7301"/>
              <a:ext cx="279" cy="186"/>
              <a:chOff x="7018" y="2781"/>
              <a:chExt cx="279" cy="219"/>
            </a:xfrm>
          </p:grpSpPr>
          <p:sp>
            <p:nvSpPr>
              <p:cNvPr id="45119" name="Line 36"/>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0" name="AutoShape 37"/>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45092" name="Oval 38"/>
            <p:cNvSpPr>
              <a:spLocks noChangeArrowheads="1"/>
            </p:cNvSpPr>
            <p:nvPr/>
          </p:nvSpPr>
          <p:spPr bwMode="auto">
            <a:xfrm>
              <a:off x="6866" y="7209"/>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3" name="Line 39"/>
            <p:cNvSpPr>
              <a:spLocks noChangeShapeType="1"/>
            </p:cNvSpPr>
            <p:nvPr/>
          </p:nvSpPr>
          <p:spPr bwMode="auto">
            <a:xfrm>
              <a:off x="6466" y="738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4" name="Rectangle 40"/>
            <p:cNvSpPr>
              <a:spLocks noChangeArrowheads="1"/>
            </p:cNvSpPr>
            <p:nvPr/>
          </p:nvSpPr>
          <p:spPr bwMode="auto">
            <a:xfrm>
              <a:off x="7566" y="7335"/>
              <a:ext cx="500" cy="11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95" name="Line 41"/>
            <p:cNvSpPr>
              <a:spLocks noChangeShapeType="1"/>
            </p:cNvSpPr>
            <p:nvPr/>
          </p:nvSpPr>
          <p:spPr bwMode="auto">
            <a:xfrm>
              <a:off x="7266" y="8279"/>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6" name="Oval 42"/>
            <p:cNvSpPr>
              <a:spLocks noChangeArrowheads="1"/>
            </p:cNvSpPr>
            <p:nvPr/>
          </p:nvSpPr>
          <p:spPr bwMode="auto">
            <a:xfrm>
              <a:off x="6892" y="8116"/>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97" name="Line 43"/>
            <p:cNvSpPr>
              <a:spLocks noChangeShapeType="1"/>
            </p:cNvSpPr>
            <p:nvPr/>
          </p:nvSpPr>
          <p:spPr bwMode="auto">
            <a:xfrm>
              <a:off x="6448" y="8284"/>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8" name="Rectangle 44"/>
            <p:cNvSpPr>
              <a:spLocks noChangeArrowheads="1"/>
            </p:cNvSpPr>
            <p:nvPr/>
          </p:nvSpPr>
          <p:spPr bwMode="auto">
            <a:xfrm>
              <a:off x="7592" y="8233"/>
              <a:ext cx="500" cy="11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099" name="Line 45"/>
            <p:cNvSpPr>
              <a:spLocks noChangeShapeType="1"/>
            </p:cNvSpPr>
            <p:nvPr/>
          </p:nvSpPr>
          <p:spPr bwMode="auto">
            <a:xfrm>
              <a:off x="7266" y="8654"/>
              <a:ext cx="1240" cy="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0" name="Oval 46"/>
            <p:cNvSpPr>
              <a:spLocks noChangeArrowheads="1"/>
            </p:cNvSpPr>
            <p:nvPr/>
          </p:nvSpPr>
          <p:spPr bwMode="auto">
            <a:xfrm>
              <a:off x="6892" y="8490"/>
              <a:ext cx="374" cy="3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101" name="Rectangle 47"/>
            <p:cNvSpPr>
              <a:spLocks noChangeArrowheads="1"/>
            </p:cNvSpPr>
            <p:nvPr/>
          </p:nvSpPr>
          <p:spPr bwMode="auto">
            <a:xfrm>
              <a:off x="7592" y="8607"/>
              <a:ext cx="500" cy="117"/>
            </a:xfrm>
            <a:prstGeom prst="rect">
              <a:avLst/>
            </a:prstGeom>
            <a:solidFill>
              <a:srgbClr val="FFFFFF"/>
            </a:solidFill>
            <a:ln w="9525">
              <a:solidFill>
                <a:srgbClr val="000000"/>
              </a:solidFill>
              <a:miter lim="800000"/>
              <a:headEnd/>
              <a:tailEnd/>
            </a:ln>
          </p:spPr>
          <p:txBody>
            <a:bodyPr/>
            <a:lstStyle/>
            <a:p>
              <a:endParaRPr lang="zh-CN" altLang="en-US"/>
            </a:p>
          </p:txBody>
        </p:sp>
        <p:grpSp>
          <p:nvGrpSpPr>
            <p:cNvPr id="45102" name="Group 48"/>
            <p:cNvGrpSpPr>
              <a:grpSpLocks/>
            </p:cNvGrpSpPr>
            <p:nvPr/>
          </p:nvGrpSpPr>
          <p:grpSpPr bwMode="auto">
            <a:xfrm>
              <a:off x="6928" y="8217"/>
              <a:ext cx="279" cy="186"/>
              <a:chOff x="7018" y="2781"/>
              <a:chExt cx="279" cy="219"/>
            </a:xfrm>
          </p:grpSpPr>
          <p:sp>
            <p:nvSpPr>
              <p:cNvPr id="45117" name="Line 49"/>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8" name="AutoShape 50"/>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grpSp>
          <p:nvGrpSpPr>
            <p:cNvPr id="45103" name="Group 51"/>
            <p:cNvGrpSpPr>
              <a:grpSpLocks/>
            </p:cNvGrpSpPr>
            <p:nvPr/>
          </p:nvGrpSpPr>
          <p:grpSpPr bwMode="auto">
            <a:xfrm>
              <a:off x="6928" y="8591"/>
              <a:ext cx="279" cy="186"/>
              <a:chOff x="7018" y="2781"/>
              <a:chExt cx="279" cy="219"/>
            </a:xfrm>
          </p:grpSpPr>
          <p:sp>
            <p:nvSpPr>
              <p:cNvPr id="45115" name="Line 52"/>
              <p:cNvSpPr>
                <a:spLocks noChangeShapeType="1"/>
              </p:cNvSpPr>
              <p:nvPr/>
            </p:nvSpPr>
            <p:spPr bwMode="auto">
              <a:xfrm>
                <a:off x="7040" y="2781"/>
                <a:ext cx="0" cy="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AutoShape 53"/>
              <p:cNvSpPr>
                <a:spLocks noChangeArrowheads="1"/>
              </p:cNvSpPr>
              <p:nvPr/>
            </p:nvSpPr>
            <p:spPr bwMode="auto">
              <a:xfrm rot="5400000" flipH="1" flipV="1">
                <a:off x="7068" y="2733"/>
                <a:ext cx="180" cy="279"/>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grpSp>
        <p:sp>
          <p:nvSpPr>
            <p:cNvPr id="45104" name="Line 54"/>
            <p:cNvSpPr>
              <a:spLocks noChangeShapeType="1"/>
            </p:cNvSpPr>
            <p:nvPr/>
          </p:nvSpPr>
          <p:spPr bwMode="auto">
            <a:xfrm>
              <a:off x="7829" y="7500"/>
              <a:ext cx="0" cy="47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Text Box 55"/>
            <p:cNvSpPr txBox="1">
              <a:spLocks noChangeArrowheads="1"/>
            </p:cNvSpPr>
            <p:nvPr/>
          </p:nvSpPr>
          <p:spPr bwMode="auto">
            <a:xfrm>
              <a:off x="7546" y="7077"/>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LED7</a:t>
              </a:r>
            </a:p>
          </p:txBody>
        </p:sp>
        <p:sp>
          <p:nvSpPr>
            <p:cNvPr id="45106" name="Text Box 56"/>
            <p:cNvSpPr txBox="1">
              <a:spLocks noChangeArrowheads="1"/>
            </p:cNvSpPr>
            <p:nvPr/>
          </p:nvSpPr>
          <p:spPr bwMode="auto">
            <a:xfrm>
              <a:off x="7606" y="7995"/>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LED1</a:t>
              </a:r>
            </a:p>
          </p:txBody>
        </p:sp>
        <p:sp>
          <p:nvSpPr>
            <p:cNvPr id="45107" name="Text Box 57"/>
            <p:cNvSpPr txBox="1">
              <a:spLocks noChangeArrowheads="1"/>
            </p:cNvSpPr>
            <p:nvPr/>
          </p:nvSpPr>
          <p:spPr bwMode="auto">
            <a:xfrm>
              <a:off x="7668" y="8332"/>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LED0</a:t>
              </a:r>
            </a:p>
          </p:txBody>
        </p:sp>
        <p:sp>
          <p:nvSpPr>
            <p:cNvPr id="45108" name="Line 58"/>
            <p:cNvSpPr>
              <a:spLocks noChangeShapeType="1"/>
            </p:cNvSpPr>
            <p:nvPr/>
          </p:nvSpPr>
          <p:spPr bwMode="auto">
            <a:xfrm>
              <a:off x="8486" y="7057"/>
              <a:ext cx="0" cy="1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Text Box 59"/>
            <p:cNvSpPr txBox="1">
              <a:spLocks noChangeArrowheads="1"/>
            </p:cNvSpPr>
            <p:nvPr/>
          </p:nvSpPr>
          <p:spPr bwMode="auto">
            <a:xfrm>
              <a:off x="8606" y="6948"/>
              <a:ext cx="1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+5V</a:t>
              </a:r>
            </a:p>
          </p:txBody>
        </p:sp>
        <p:sp>
          <p:nvSpPr>
            <p:cNvPr id="45110" name="Oval 60"/>
            <p:cNvSpPr>
              <a:spLocks noChangeArrowheads="1"/>
            </p:cNvSpPr>
            <p:nvPr/>
          </p:nvSpPr>
          <p:spPr bwMode="auto">
            <a:xfrm>
              <a:off x="8442" y="7015"/>
              <a:ext cx="60" cy="69"/>
            </a:xfrm>
            <a:prstGeom prst="ellipse">
              <a:avLst/>
            </a:prstGeom>
            <a:solidFill>
              <a:srgbClr val="000000"/>
            </a:solidFill>
            <a:ln w="9525">
              <a:solidFill>
                <a:srgbClr val="000000"/>
              </a:solidFill>
              <a:round/>
              <a:headEnd/>
              <a:tailEnd/>
            </a:ln>
          </p:spPr>
          <p:txBody>
            <a:bodyPr/>
            <a:lstStyle/>
            <a:p>
              <a:endParaRPr lang="zh-CN" altLang="en-US"/>
            </a:p>
          </p:txBody>
        </p:sp>
        <p:grpSp>
          <p:nvGrpSpPr>
            <p:cNvPr id="45111" name="Group 61"/>
            <p:cNvGrpSpPr>
              <a:grpSpLocks/>
            </p:cNvGrpSpPr>
            <p:nvPr/>
          </p:nvGrpSpPr>
          <p:grpSpPr bwMode="auto">
            <a:xfrm>
              <a:off x="5560" y="7345"/>
              <a:ext cx="958" cy="1541"/>
              <a:chOff x="5568" y="2682"/>
              <a:chExt cx="1016" cy="1500"/>
            </a:xfrm>
          </p:grpSpPr>
          <p:sp>
            <p:nvSpPr>
              <p:cNvPr id="45113" name="Rectangle 62"/>
              <p:cNvSpPr>
                <a:spLocks noChangeArrowheads="1"/>
              </p:cNvSpPr>
              <p:nvPr/>
            </p:nvSpPr>
            <p:spPr bwMode="auto">
              <a:xfrm>
                <a:off x="5568" y="2682"/>
                <a:ext cx="1000" cy="15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45114" name="Text Box 63"/>
              <p:cNvSpPr txBox="1">
                <a:spLocks noChangeArrowheads="1"/>
              </p:cNvSpPr>
              <p:nvPr/>
            </p:nvSpPr>
            <p:spPr bwMode="auto">
              <a:xfrm>
                <a:off x="5584" y="2826"/>
                <a:ext cx="1000"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zh-CN" altLang="en-US" sz="2000" b="1"/>
                  <a:t>八个</a:t>
                </a:r>
              </a:p>
              <a:p>
                <a:pPr algn="just"/>
                <a:r>
                  <a:rPr kumimoji="0" lang="zh-CN" altLang="en-US" sz="2000" b="1"/>
                  <a:t>同向</a:t>
                </a:r>
              </a:p>
              <a:p>
                <a:pPr algn="just"/>
                <a:r>
                  <a:rPr kumimoji="0" lang="zh-CN" altLang="en-US" sz="2000" b="1"/>
                  <a:t>驱动器</a:t>
                </a:r>
              </a:p>
            </p:txBody>
          </p:sp>
        </p:grpSp>
        <p:sp>
          <p:nvSpPr>
            <p:cNvPr id="45112" name="Text Box 64"/>
            <p:cNvSpPr txBox="1">
              <a:spLocks noChangeArrowheads="1"/>
            </p:cNvSpPr>
            <p:nvPr/>
          </p:nvSpPr>
          <p:spPr bwMode="auto">
            <a:xfrm>
              <a:off x="4044" y="7764"/>
              <a:ext cx="97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200">
                  <a:solidFill>
                    <a:schemeClr val="tx1"/>
                  </a:solidFill>
                  <a:latin typeface="Times New Roman" pitchFamily="18" charset="0"/>
                  <a:ea typeface="宋体" charset="-122"/>
                </a:defRPr>
              </a:lvl1pPr>
              <a:lvl2pPr marL="742950" indent="-285750" eaLnBrk="0" hangingPunct="0">
                <a:defRPr kumimoji="1" sz="2200">
                  <a:solidFill>
                    <a:schemeClr val="tx1"/>
                  </a:solidFill>
                  <a:latin typeface="Times New Roman" pitchFamily="18" charset="0"/>
                  <a:ea typeface="宋体" charset="-122"/>
                </a:defRPr>
              </a:lvl2pPr>
              <a:lvl3pPr marL="1143000" indent="-228600" eaLnBrk="0" hangingPunct="0">
                <a:defRPr kumimoji="1" sz="2200">
                  <a:solidFill>
                    <a:schemeClr val="tx1"/>
                  </a:solidFill>
                  <a:latin typeface="Times New Roman" pitchFamily="18" charset="0"/>
                  <a:ea typeface="宋体" charset="-122"/>
                </a:defRPr>
              </a:lvl3pPr>
              <a:lvl4pPr marL="1600200" indent="-228600" eaLnBrk="0" hangingPunct="0">
                <a:defRPr kumimoji="1" sz="2200">
                  <a:solidFill>
                    <a:schemeClr val="tx1"/>
                  </a:solidFill>
                  <a:latin typeface="Times New Roman" pitchFamily="18" charset="0"/>
                  <a:ea typeface="宋体" charset="-122"/>
                </a:defRPr>
              </a:lvl4pPr>
              <a:lvl5pPr marL="2057400" indent="-228600" eaLnBrk="0" hangingPunct="0">
                <a:defRPr kumimoji="1" sz="22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2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2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2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200">
                  <a:solidFill>
                    <a:schemeClr val="tx1"/>
                  </a:solidFill>
                  <a:latin typeface="Times New Roman" pitchFamily="18" charset="0"/>
                  <a:ea typeface="宋体" charset="-122"/>
                </a:defRPr>
              </a:lvl9pPr>
            </a:lstStyle>
            <a:p>
              <a:pPr algn="just"/>
              <a:r>
                <a:rPr kumimoji="0" lang="en-US" altLang="zh-CN" sz="2000" b="1"/>
                <a:t>8255A</a:t>
              </a:r>
            </a:p>
            <a:p>
              <a:pPr algn="just"/>
              <a:endParaRPr kumimoji="0" lang="en-US" altLang="zh-CN" sz="2000" b="1"/>
            </a:p>
          </p:txBody>
        </p:sp>
      </p:grpSp>
    </p:spTree>
    <p:extLst>
      <p:ext uri="{BB962C8B-B14F-4D97-AF65-F5344CB8AC3E}">
        <p14:creationId xmlns:p14="http://schemas.microsoft.com/office/powerpoint/2010/main" val="41709755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0" y="1066800"/>
            <a:ext cx="9144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400" b="1" dirty="0">
                <a:latin typeface="宋体" charset="-122"/>
              </a:rPr>
              <a:t>（</a:t>
            </a:r>
            <a:r>
              <a:rPr lang="en-US" altLang="zh-CN" sz="2400" b="1" dirty="0">
                <a:latin typeface="宋体" charset="-122"/>
              </a:rPr>
              <a:t>1</a:t>
            </a:r>
            <a:r>
              <a:rPr lang="zh-CN" altLang="en-US" sz="2400" b="1" dirty="0">
                <a:latin typeface="宋体" charset="-122"/>
              </a:rPr>
              <a:t>）从图可以分析出，</a:t>
            </a:r>
            <a:r>
              <a:rPr lang="en-US" altLang="zh-CN" sz="2400" b="1" dirty="0">
                <a:latin typeface="宋体" charset="-122"/>
              </a:rPr>
              <a:t>A</a:t>
            </a:r>
            <a:r>
              <a:rPr lang="zh-CN" altLang="en-US" sz="2400" b="1" dirty="0">
                <a:latin typeface="宋体" charset="-122"/>
              </a:rPr>
              <a:t>口工作在方式</a:t>
            </a:r>
            <a:r>
              <a:rPr lang="zh-CN" altLang="en-US" sz="2400" b="1" u="sng" dirty="0">
                <a:latin typeface="宋体" charset="-122"/>
              </a:rPr>
              <a:t>  </a:t>
            </a:r>
            <a:r>
              <a:rPr lang="en-US" altLang="zh-CN" sz="2400" b="1" u="sng" dirty="0">
                <a:latin typeface="宋体" charset="-122"/>
              </a:rPr>
              <a:t>0   </a:t>
            </a:r>
            <a:r>
              <a:rPr lang="zh-CN" altLang="en-US" sz="2400" b="1" dirty="0">
                <a:latin typeface="宋体" charset="-122"/>
              </a:rPr>
              <a:t>的输</a:t>
            </a:r>
            <a:r>
              <a:rPr lang="zh-CN" altLang="en-US" sz="2400" b="1" u="sng" dirty="0">
                <a:latin typeface="宋体" charset="-122"/>
              </a:rPr>
              <a:t> 出  </a:t>
            </a:r>
            <a:r>
              <a:rPr lang="zh-CN" altLang="en-US" sz="2400" b="1" dirty="0">
                <a:latin typeface="宋体" charset="-122"/>
              </a:rPr>
              <a:t>（入</a:t>
            </a:r>
            <a:r>
              <a:rPr lang="en-US" altLang="zh-CN" sz="2400" b="1" dirty="0">
                <a:latin typeface="宋体" charset="-122"/>
              </a:rPr>
              <a:t>/</a:t>
            </a:r>
            <a:r>
              <a:rPr lang="zh-CN" altLang="en-US" sz="2400" b="1" dirty="0">
                <a:latin typeface="宋体" charset="-122"/>
              </a:rPr>
              <a:t>出）。</a:t>
            </a:r>
          </a:p>
          <a:p>
            <a:pPr algn="just" eaLnBrk="0" hangingPunct="0"/>
            <a:endParaRPr lang="zh-CN" altLang="en-US" sz="2400" b="1" dirty="0">
              <a:latin typeface="宋体" charset="-122"/>
            </a:endParaRPr>
          </a:p>
          <a:p>
            <a:pPr algn="just" eaLnBrk="0" hangingPunct="0"/>
            <a:r>
              <a:rPr lang="zh-CN" altLang="en-US" sz="2400" b="1" dirty="0">
                <a:latin typeface="宋体" charset="-122"/>
              </a:rPr>
              <a:t>（</a:t>
            </a:r>
            <a:r>
              <a:rPr lang="en-US" altLang="zh-CN" sz="2400" b="1" dirty="0">
                <a:latin typeface="宋体" charset="-122"/>
              </a:rPr>
              <a:t>2</a:t>
            </a:r>
            <a:r>
              <a:rPr lang="zh-CN" altLang="en-US" sz="2400" b="1" dirty="0">
                <a:latin typeface="宋体" charset="-122"/>
              </a:rPr>
              <a:t>）假设</a:t>
            </a:r>
            <a:r>
              <a:rPr lang="en-US" altLang="zh-CN" sz="2400" b="1" dirty="0">
                <a:latin typeface="宋体" charset="-122"/>
              </a:rPr>
              <a:t>8255A</a:t>
            </a:r>
            <a:r>
              <a:rPr lang="zh-CN" altLang="en-US" sz="2400" b="1" dirty="0">
                <a:latin typeface="宋体" charset="-122"/>
              </a:rPr>
              <a:t>的</a:t>
            </a:r>
            <a:r>
              <a:rPr lang="en-US" altLang="zh-CN" sz="2400" b="1" dirty="0">
                <a:latin typeface="宋体" charset="-122"/>
              </a:rPr>
              <a:t>A</a:t>
            </a:r>
            <a:r>
              <a:rPr lang="zh-CN" altLang="en-US" sz="2400" b="1" dirty="0">
                <a:latin typeface="宋体" charset="-122"/>
              </a:rPr>
              <a:t>口工作在方式</a:t>
            </a:r>
            <a:r>
              <a:rPr lang="en-US" altLang="zh-CN" sz="2400" b="1" dirty="0">
                <a:latin typeface="宋体" charset="-122"/>
              </a:rPr>
              <a:t>1</a:t>
            </a:r>
            <a:r>
              <a:rPr lang="zh-CN" altLang="en-US" sz="2400" b="1" dirty="0">
                <a:latin typeface="宋体" charset="-122"/>
              </a:rPr>
              <a:t>的查询输出方式，编写</a:t>
            </a:r>
            <a:r>
              <a:rPr lang="en-US" altLang="zh-CN" sz="2400" b="1" dirty="0">
                <a:latin typeface="宋体" charset="-122"/>
              </a:rPr>
              <a:t>8255A</a:t>
            </a:r>
            <a:r>
              <a:rPr lang="zh-CN" altLang="en-US" sz="2400" b="1" dirty="0">
                <a:latin typeface="宋体" charset="-122"/>
              </a:rPr>
              <a:t>的初始化子程序</a:t>
            </a:r>
            <a:r>
              <a:rPr lang="en-US" altLang="zh-CN" sz="2400" b="1" dirty="0">
                <a:latin typeface="宋体" charset="-122"/>
              </a:rPr>
              <a:t>I8255</a:t>
            </a:r>
            <a:r>
              <a:rPr lang="zh-CN" altLang="en-US" sz="2400" b="1">
                <a:latin typeface="宋体" charset="-122"/>
              </a:rPr>
              <a:t>。</a:t>
            </a:r>
          </a:p>
          <a:p>
            <a:pPr algn="just" eaLnBrk="0" hangingPunct="0"/>
            <a:r>
              <a:rPr lang="en-US" altLang="zh-CN" sz="2400" b="1" dirty="0">
                <a:latin typeface="宋体" charset="-122"/>
              </a:rPr>
              <a:t>I8255A    PROC</a:t>
            </a:r>
          </a:p>
          <a:p>
            <a:pPr algn="l"/>
            <a:r>
              <a:rPr lang="en-US" altLang="zh-CN" sz="2400" b="1" dirty="0">
                <a:latin typeface="宋体" charset="-122"/>
              </a:rPr>
              <a:t>          MOV      DX,203H</a:t>
            </a:r>
          </a:p>
          <a:p>
            <a:pPr algn="l"/>
            <a:r>
              <a:rPr lang="en-US" altLang="zh-CN" sz="2400" b="1" dirty="0">
                <a:latin typeface="宋体" charset="-122"/>
              </a:rPr>
              <a:t>          MOV      AL,10100000B</a:t>
            </a:r>
          </a:p>
          <a:p>
            <a:pPr algn="l"/>
            <a:r>
              <a:rPr lang="en-US" altLang="zh-CN" sz="2400" b="1" dirty="0">
                <a:latin typeface="宋体" charset="-122"/>
              </a:rPr>
              <a:t>          OUT      DX,AL     ;</a:t>
            </a:r>
            <a:r>
              <a:rPr lang="zh-CN" altLang="en-US" sz="2400" b="1" dirty="0">
                <a:latin typeface="宋体" charset="-122"/>
              </a:rPr>
              <a:t>写入工作方式字</a:t>
            </a:r>
          </a:p>
          <a:p>
            <a:pPr algn="l"/>
            <a:r>
              <a:rPr lang="zh-CN" altLang="en-US" sz="2400" b="1" dirty="0">
                <a:latin typeface="宋体" charset="-122"/>
              </a:rPr>
              <a:t>          </a:t>
            </a:r>
            <a:r>
              <a:rPr lang="en-US" altLang="zh-CN" sz="2400" b="1" dirty="0">
                <a:latin typeface="宋体" charset="-122"/>
              </a:rPr>
              <a:t>MOV      AL,00001100B</a:t>
            </a:r>
          </a:p>
          <a:p>
            <a:pPr algn="l"/>
            <a:r>
              <a:rPr lang="en-US" altLang="zh-CN" sz="2400" b="1" dirty="0">
                <a:latin typeface="宋体" charset="-122"/>
              </a:rPr>
              <a:t>          OUT      DX,AL  </a:t>
            </a:r>
          </a:p>
          <a:p>
            <a:pPr algn="l"/>
            <a:r>
              <a:rPr lang="en-US" altLang="zh-CN" sz="2400" b="1" dirty="0">
                <a:latin typeface="宋体" charset="-122"/>
              </a:rPr>
              <a:t>          RET</a:t>
            </a:r>
          </a:p>
          <a:p>
            <a:pPr algn="l"/>
            <a:r>
              <a:rPr lang="en-US" altLang="zh-CN" sz="2400" b="1" dirty="0">
                <a:latin typeface="宋体" charset="-122"/>
              </a:rPr>
              <a:t>I8255     ENDP</a:t>
            </a:r>
          </a:p>
          <a:p>
            <a:pPr algn="l" eaLnBrk="0" hangingPunct="0"/>
            <a:endParaRPr lang="en-US" altLang="zh-CN" sz="2400" b="1" dirty="0">
              <a:latin typeface="宋体" charset="-122"/>
            </a:endParaRPr>
          </a:p>
        </p:txBody>
      </p:sp>
    </p:spTree>
    <p:extLst>
      <p:ext uri="{BB962C8B-B14F-4D97-AF65-F5344CB8AC3E}">
        <p14:creationId xmlns:p14="http://schemas.microsoft.com/office/powerpoint/2010/main" val="959351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endParaRPr lang="zh-CN" altLang="en-US" smtClean="0"/>
          </a:p>
        </p:txBody>
      </p:sp>
      <p:sp>
        <p:nvSpPr>
          <p:cNvPr id="48131" name="内容占位符 2"/>
          <p:cNvSpPr>
            <a:spLocks noGrp="1"/>
          </p:cNvSpPr>
          <p:nvPr>
            <p:ph sz="quarter" idx="1"/>
          </p:nvPr>
        </p:nvSpPr>
        <p:spPr>
          <a:xfrm>
            <a:off x="457200" y="1219200"/>
            <a:ext cx="8229600" cy="4937125"/>
          </a:xfrm>
        </p:spPr>
        <p:txBody>
          <a:bodyPr/>
          <a:lstStyle/>
          <a:p>
            <a:r>
              <a:rPr lang="zh-CN" altLang="en-US" smtClean="0"/>
              <a:t>掌握</a:t>
            </a:r>
            <a:r>
              <a:rPr lang="zh-CN" altLang="en-US" smtClean="0">
                <a:solidFill>
                  <a:srgbClr val="FF0000"/>
                </a:solidFill>
              </a:rPr>
              <a:t>作业</a:t>
            </a:r>
            <a:r>
              <a:rPr lang="zh-CN" altLang="en-US" smtClean="0"/>
              <a:t>、</a:t>
            </a:r>
            <a:r>
              <a:rPr lang="zh-CN" altLang="en-US" smtClean="0">
                <a:solidFill>
                  <a:srgbClr val="FF0000"/>
                </a:solidFill>
              </a:rPr>
              <a:t>实验</a:t>
            </a:r>
          </a:p>
        </p:txBody>
      </p:sp>
    </p:spTree>
    <p:extLst>
      <p:ext uri="{BB962C8B-B14F-4D97-AF65-F5344CB8AC3E}">
        <p14:creationId xmlns:p14="http://schemas.microsoft.com/office/powerpoint/2010/main" val="4274810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79388" y="157163"/>
            <a:ext cx="8856662"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lnSpc>
                <a:spcPct val="120000"/>
              </a:lnSpc>
              <a:spcBef>
                <a:spcPts val="0"/>
              </a:spcBef>
              <a:spcAft>
                <a:spcPts val="0"/>
              </a:spcAft>
              <a:defRPr/>
            </a:pPr>
            <a:r>
              <a:rPr lang="en-US" altLang="zh-CN" dirty="0">
                <a:solidFill>
                  <a:schemeClr val="tx2"/>
                </a:solidFill>
                <a:latin typeface="+mn-ea"/>
                <a:ea typeface="+mn-ea"/>
              </a:rPr>
              <a:t> </a:t>
            </a:r>
            <a:r>
              <a:rPr lang="en-US" altLang="zh-CN" b="1" dirty="0">
                <a:solidFill>
                  <a:schemeClr val="tx2"/>
                </a:solidFill>
                <a:latin typeface="+mn-ea"/>
                <a:ea typeface="+mn-ea"/>
              </a:rPr>
              <a:t>8254</a:t>
            </a:r>
            <a:r>
              <a:rPr lang="zh-CN" altLang="en-US" b="1" dirty="0">
                <a:solidFill>
                  <a:schemeClr val="tx2"/>
                </a:solidFill>
                <a:latin typeface="+mn-ea"/>
                <a:ea typeface="+mn-ea"/>
              </a:rPr>
              <a:t>内部集成了</a:t>
            </a:r>
            <a:r>
              <a:rPr lang="en-US" altLang="zh-CN" b="1" dirty="0">
                <a:solidFill>
                  <a:schemeClr val="tx2"/>
                </a:solidFill>
                <a:latin typeface="+mn-ea"/>
                <a:ea typeface="+mn-ea"/>
              </a:rPr>
              <a:t>3</a:t>
            </a:r>
            <a:r>
              <a:rPr lang="zh-CN" altLang="en-US" b="1" dirty="0">
                <a:solidFill>
                  <a:schemeClr val="tx2"/>
                </a:solidFill>
                <a:latin typeface="+mn-ea"/>
                <a:ea typeface="+mn-ea"/>
              </a:rPr>
              <a:t>个</a:t>
            </a:r>
            <a:r>
              <a:rPr lang="en-US" altLang="zh-CN" b="1" dirty="0">
                <a:solidFill>
                  <a:schemeClr val="tx2"/>
                </a:solidFill>
                <a:latin typeface="+mn-ea"/>
                <a:ea typeface="+mn-ea"/>
              </a:rPr>
              <a:t>16</a:t>
            </a:r>
            <a:r>
              <a:rPr lang="zh-CN" altLang="en-US" b="1" dirty="0">
                <a:solidFill>
                  <a:schemeClr val="tx2"/>
                </a:solidFill>
                <a:latin typeface="+mn-ea"/>
                <a:ea typeface="+mn-ea"/>
              </a:rPr>
              <a:t>位的计数器</a:t>
            </a:r>
            <a:r>
              <a:rPr lang="en-US" altLang="zh-CN" b="1" dirty="0">
                <a:solidFill>
                  <a:schemeClr val="tx2"/>
                </a:solidFill>
                <a:latin typeface="+mn-ea"/>
                <a:ea typeface="+mn-ea"/>
              </a:rPr>
              <a:t>, </a:t>
            </a:r>
            <a:r>
              <a:rPr lang="zh-CN" altLang="en-US" b="1" dirty="0">
                <a:solidFill>
                  <a:schemeClr val="tx2"/>
                </a:solidFill>
                <a:latin typeface="+mn-ea"/>
                <a:ea typeface="+mn-ea"/>
              </a:rPr>
              <a:t>每个计数器有</a:t>
            </a:r>
            <a:r>
              <a:rPr lang="en-US" altLang="zh-CN" b="1" dirty="0">
                <a:solidFill>
                  <a:schemeClr val="tx2"/>
                </a:solidFill>
                <a:latin typeface="+mn-ea"/>
                <a:ea typeface="+mn-ea"/>
              </a:rPr>
              <a:t>6</a:t>
            </a:r>
            <a:r>
              <a:rPr lang="zh-CN" altLang="en-US" b="1" dirty="0">
                <a:solidFill>
                  <a:schemeClr val="tx2"/>
                </a:solidFill>
                <a:latin typeface="+mn-ea"/>
                <a:ea typeface="+mn-ea"/>
              </a:rPr>
              <a:t>种工作方式，计数初值可设定为二进制或</a:t>
            </a:r>
            <a:r>
              <a:rPr lang="en-US" altLang="zh-CN" b="1" dirty="0">
                <a:solidFill>
                  <a:schemeClr val="tx2"/>
                </a:solidFill>
                <a:latin typeface="+mn-ea"/>
                <a:ea typeface="+mn-ea"/>
              </a:rPr>
              <a:t>BCD</a:t>
            </a:r>
            <a:r>
              <a:rPr lang="zh-CN" altLang="en-US" b="1" dirty="0">
                <a:solidFill>
                  <a:schemeClr val="tx2"/>
                </a:solidFill>
                <a:latin typeface="+mn-ea"/>
                <a:ea typeface="+mn-ea"/>
              </a:rPr>
              <a:t>码。最高工作频率</a:t>
            </a:r>
            <a:r>
              <a:rPr lang="en-US" altLang="zh-CN" b="1" dirty="0">
                <a:solidFill>
                  <a:schemeClr val="tx2"/>
                </a:solidFill>
                <a:latin typeface="+mn-ea"/>
                <a:ea typeface="+mn-ea"/>
              </a:rPr>
              <a:t>10</a:t>
            </a:r>
            <a:r>
              <a:rPr lang="zh-CN" altLang="en-US" b="1" dirty="0">
                <a:solidFill>
                  <a:schemeClr val="tx2"/>
                </a:solidFill>
                <a:latin typeface="+mn-ea"/>
                <a:ea typeface="+mn-ea"/>
              </a:rPr>
              <a:t>兆。</a:t>
            </a:r>
          </a:p>
        </p:txBody>
      </p:sp>
      <p:sp>
        <p:nvSpPr>
          <p:cNvPr id="302162" name="Text Box 82"/>
          <p:cNvSpPr txBox="1">
            <a:spLocks noChangeArrowheads="1"/>
          </p:cNvSpPr>
          <p:nvPr/>
        </p:nvSpPr>
        <p:spPr bwMode="auto">
          <a:xfrm>
            <a:off x="395288" y="1484313"/>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dirty="0" smtClean="0">
                <a:solidFill>
                  <a:srgbClr val="CC0000"/>
                </a:solidFill>
                <a:latin typeface="+mn-ea"/>
                <a:ea typeface="+mn-ea"/>
              </a:rPr>
              <a:t>8254</a:t>
            </a:r>
            <a:r>
              <a:rPr lang="zh-CN" altLang="en-US" b="1" dirty="0">
                <a:solidFill>
                  <a:srgbClr val="CC0000"/>
                </a:solidFill>
                <a:latin typeface="+mn-ea"/>
                <a:ea typeface="+mn-ea"/>
              </a:rPr>
              <a:t>内部</a:t>
            </a:r>
            <a:r>
              <a:rPr lang="zh-CN" altLang="en-US" b="1" dirty="0" smtClean="0">
                <a:solidFill>
                  <a:srgbClr val="CC0000"/>
                </a:solidFill>
                <a:latin typeface="+mn-ea"/>
                <a:ea typeface="+mn-ea"/>
              </a:rPr>
              <a:t>结构（</a:t>
            </a:r>
            <a:r>
              <a:rPr lang="en-US" altLang="zh-CN" b="1" dirty="0" smtClean="0">
                <a:solidFill>
                  <a:srgbClr val="CC0000"/>
                </a:solidFill>
                <a:latin typeface="+mn-ea"/>
                <a:ea typeface="+mn-ea"/>
              </a:rPr>
              <a:t>24</a:t>
            </a:r>
            <a:r>
              <a:rPr lang="zh-CN" altLang="en-US" b="1" dirty="0" smtClean="0">
                <a:solidFill>
                  <a:srgbClr val="CC0000"/>
                </a:solidFill>
                <a:latin typeface="+mn-ea"/>
                <a:ea typeface="+mn-ea"/>
              </a:rPr>
              <a:t>根引脚）</a:t>
            </a:r>
            <a:endParaRPr lang="en-US" altLang="zh-CN" b="1" dirty="0">
              <a:solidFill>
                <a:schemeClr val="tx2"/>
              </a:solidFill>
              <a:latin typeface="+mn-ea"/>
              <a:ea typeface="+mn-ea"/>
            </a:endParaRPr>
          </a:p>
        </p:txBody>
      </p:sp>
      <p:grpSp>
        <p:nvGrpSpPr>
          <p:cNvPr id="33796" name="Group 85"/>
          <p:cNvGrpSpPr>
            <a:grpSpLocks/>
          </p:cNvGrpSpPr>
          <p:nvPr/>
        </p:nvGrpSpPr>
        <p:grpSpPr bwMode="auto">
          <a:xfrm>
            <a:off x="725488" y="1989138"/>
            <a:ext cx="7591425" cy="4221162"/>
            <a:chOff x="295" y="1480"/>
            <a:chExt cx="4782" cy="2659"/>
          </a:xfrm>
        </p:grpSpPr>
        <p:sp>
          <p:nvSpPr>
            <p:cNvPr id="31749" name="Rectangle 11"/>
            <p:cNvSpPr>
              <a:spLocks noChangeArrowheads="1"/>
            </p:cNvSpPr>
            <p:nvPr/>
          </p:nvSpPr>
          <p:spPr bwMode="auto">
            <a:xfrm>
              <a:off x="1248" y="1692"/>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0" name="Line 4"/>
            <p:cNvSpPr>
              <a:spLocks noChangeShapeType="1"/>
            </p:cNvSpPr>
            <p:nvPr/>
          </p:nvSpPr>
          <p:spPr bwMode="auto">
            <a:xfrm>
              <a:off x="2976" y="2835"/>
              <a:ext cx="0" cy="7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51" name="Text Box 7"/>
            <p:cNvSpPr txBox="1">
              <a:spLocks noChangeArrowheads="1"/>
            </p:cNvSpPr>
            <p:nvPr/>
          </p:nvSpPr>
          <p:spPr bwMode="auto">
            <a:xfrm>
              <a:off x="1296" y="1690"/>
              <a:ext cx="9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dirty="0">
                  <a:solidFill>
                    <a:schemeClr val="tx2"/>
                  </a:solidFill>
                  <a:latin typeface="+mn-ea"/>
                  <a:ea typeface="+mn-ea"/>
                </a:rPr>
                <a:t>数据总线</a:t>
              </a:r>
            </a:p>
            <a:p>
              <a:pPr fontAlgn="auto">
                <a:spcBef>
                  <a:spcPts val="0"/>
                </a:spcBef>
                <a:spcAft>
                  <a:spcPts val="0"/>
                </a:spcAft>
                <a:defRPr/>
              </a:pPr>
              <a:r>
                <a:rPr lang="zh-CN" altLang="en-US" b="1" dirty="0">
                  <a:solidFill>
                    <a:schemeClr val="tx2"/>
                  </a:solidFill>
                  <a:latin typeface="+mn-ea"/>
                  <a:ea typeface="+mn-ea"/>
                </a:rPr>
                <a:t>  缓冲器</a:t>
              </a:r>
            </a:p>
          </p:txBody>
        </p:sp>
        <p:sp>
          <p:nvSpPr>
            <p:cNvPr id="31752" name="Rectangle 8"/>
            <p:cNvSpPr>
              <a:spLocks noChangeArrowheads="1"/>
            </p:cNvSpPr>
            <p:nvPr/>
          </p:nvSpPr>
          <p:spPr bwMode="auto">
            <a:xfrm>
              <a:off x="3120" y="1692"/>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3" name="Rectangle 9"/>
            <p:cNvSpPr>
              <a:spLocks noChangeArrowheads="1"/>
            </p:cNvSpPr>
            <p:nvPr/>
          </p:nvSpPr>
          <p:spPr bwMode="auto">
            <a:xfrm>
              <a:off x="1248" y="2494"/>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4" name="Rectangle 10"/>
            <p:cNvSpPr>
              <a:spLocks noChangeArrowheads="1"/>
            </p:cNvSpPr>
            <p:nvPr/>
          </p:nvSpPr>
          <p:spPr bwMode="auto">
            <a:xfrm>
              <a:off x="1248" y="3373"/>
              <a:ext cx="1008" cy="582"/>
            </a:xfrm>
            <a:prstGeom prst="rect">
              <a:avLst/>
            </a:prstGeom>
            <a:solidFill>
              <a:srgbClr val="CCFF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5" name="Text Box 12"/>
            <p:cNvSpPr txBox="1">
              <a:spLocks noChangeArrowheads="1"/>
            </p:cNvSpPr>
            <p:nvPr/>
          </p:nvSpPr>
          <p:spPr bwMode="auto">
            <a:xfrm>
              <a:off x="1526" y="2485"/>
              <a:ext cx="5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a:solidFill>
                    <a:schemeClr val="tx2"/>
                  </a:solidFill>
                  <a:latin typeface="+mn-ea"/>
                  <a:ea typeface="+mn-ea"/>
                </a:rPr>
                <a:t>读写控制</a:t>
              </a:r>
            </a:p>
          </p:txBody>
        </p:sp>
        <p:sp>
          <p:nvSpPr>
            <p:cNvPr id="31756" name="Text Box 13"/>
            <p:cNvSpPr txBox="1">
              <a:spLocks noChangeArrowheads="1"/>
            </p:cNvSpPr>
            <p:nvPr/>
          </p:nvSpPr>
          <p:spPr bwMode="auto">
            <a:xfrm>
              <a:off x="1430" y="3387"/>
              <a:ext cx="87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zh-CN" altLang="en-US" b="1">
                  <a:solidFill>
                    <a:schemeClr val="tx2"/>
                  </a:solidFill>
                  <a:latin typeface="+mn-ea"/>
                  <a:ea typeface="+mn-ea"/>
                </a:rPr>
                <a:t>控制字寄存器</a:t>
              </a:r>
            </a:p>
          </p:txBody>
        </p:sp>
        <p:sp>
          <p:nvSpPr>
            <p:cNvPr id="31757" name="Text Box 14"/>
            <p:cNvSpPr txBox="1">
              <a:spLocks noChangeArrowheads="1"/>
            </p:cNvSpPr>
            <p:nvPr/>
          </p:nvSpPr>
          <p:spPr bwMode="auto">
            <a:xfrm>
              <a:off x="3302" y="1690"/>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0</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sp>
          <p:nvSpPr>
            <p:cNvPr id="31758" name="Rectangle 15"/>
            <p:cNvSpPr>
              <a:spLocks noChangeArrowheads="1"/>
            </p:cNvSpPr>
            <p:nvPr/>
          </p:nvSpPr>
          <p:spPr bwMode="auto">
            <a:xfrm>
              <a:off x="3120" y="2494"/>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59" name="Text Box 16"/>
            <p:cNvSpPr txBox="1">
              <a:spLocks noChangeArrowheads="1"/>
            </p:cNvSpPr>
            <p:nvPr/>
          </p:nvSpPr>
          <p:spPr bwMode="auto">
            <a:xfrm>
              <a:off x="3302" y="2497"/>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1</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sp>
          <p:nvSpPr>
            <p:cNvPr id="31760" name="Rectangle 17"/>
            <p:cNvSpPr>
              <a:spLocks noChangeArrowheads="1"/>
            </p:cNvSpPr>
            <p:nvPr/>
          </p:nvSpPr>
          <p:spPr bwMode="auto">
            <a:xfrm>
              <a:off x="3120" y="3348"/>
              <a:ext cx="1008" cy="582"/>
            </a:xfrm>
            <a:prstGeom prst="rect">
              <a:avLst/>
            </a:prstGeom>
            <a:solidFill>
              <a:srgbClr val="CC99FF"/>
            </a:solidFill>
            <a:ln w="25400">
              <a:solidFill>
                <a:srgbClr val="CC0000"/>
              </a:solidFill>
              <a:miter lim="800000"/>
              <a:headEnd/>
              <a:tailEnd/>
            </a:ln>
          </p:spPr>
          <p:txBody>
            <a:bodyPr anchor="ctr">
              <a:spAutoFit/>
            </a:bodyPr>
            <a:lstStyle/>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en-US" altLang="zh-CN" dirty="0">
                <a:latin typeface="+mn-ea"/>
                <a:ea typeface="+mn-ea"/>
              </a:endParaRPr>
            </a:p>
            <a:p>
              <a:pPr fontAlgn="auto">
                <a:spcBef>
                  <a:spcPts val="0"/>
                </a:spcBef>
                <a:spcAft>
                  <a:spcPts val="0"/>
                </a:spcAft>
                <a:defRPr/>
              </a:pPr>
              <a:endParaRPr lang="zh-CN" altLang="en-US" dirty="0">
                <a:latin typeface="+mn-ea"/>
                <a:ea typeface="+mn-ea"/>
              </a:endParaRPr>
            </a:p>
          </p:txBody>
        </p:sp>
        <p:sp>
          <p:nvSpPr>
            <p:cNvPr id="31761" name="Text Box 18"/>
            <p:cNvSpPr txBox="1">
              <a:spLocks noChangeArrowheads="1"/>
            </p:cNvSpPr>
            <p:nvPr/>
          </p:nvSpPr>
          <p:spPr bwMode="auto">
            <a:xfrm>
              <a:off x="3302" y="3351"/>
              <a:ext cx="69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b="1">
                  <a:solidFill>
                    <a:schemeClr val="tx2"/>
                  </a:solidFill>
                  <a:latin typeface="+mn-ea"/>
                  <a:ea typeface="+mn-ea"/>
                </a:rPr>
                <a:t>   2</a:t>
              </a:r>
              <a:r>
                <a:rPr lang="zh-CN" altLang="en-US" b="1">
                  <a:solidFill>
                    <a:schemeClr val="tx2"/>
                  </a:solidFill>
                  <a:latin typeface="+mn-ea"/>
                  <a:ea typeface="+mn-ea"/>
                </a:rPr>
                <a:t>号</a:t>
              </a:r>
            </a:p>
            <a:p>
              <a:pPr fontAlgn="auto">
                <a:spcBef>
                  <a:spcPts val="0"/>
                </a:spcBef>
                <a:spcAft>
                  <a:spcPts val="0"/>
                </a:spcAft>
                <a:defRPr/>
              </a:pPr>
              <a:r>
                <a:rPr lang="zh-CN" altLang="en-US" b="1">
                  <a:solidFill>
                    <a:schemeClr val="tx2"/>
                  </a:solidFill>
                  <a:latin typeface="+mn-ea"/>
                  <a:ea typeface="+mn-ea"/>
                </a:rPr>
                <a:t>计数器</a:t>
              </a:r>
            </a:p>
          </p:txBody>
        </p:sp>
        <p:grpSp>
          <p:nvGrpSpPr>
            <p:cNvPr id="33810" name="Group 19"/>
            <p:cNvGrpSpPr>
              <a:grpSpLocks/>
            </p:cNvGrpSpPr>
            <p:nvPr/>
          </p:nvGrpSpPr>
          <p:grpSpPr bwMode="auto">
            <a:xfrm>
              <a:off x="912" y="1726"/>
              <a:ext cx="816" cy="1461"/>
              <a:chOff x="912" y="1243"/>
              <a:chExt cx="816" cy="1397"/>
            </a:xfrm>
          </p:grpSpPr>
          <p:sp>
            <p:nvSpPr>
              <p:cNvPr id="31816" name="AutoShape 20"/>
              <p:cNvSpPr>
                <a:spLocks noChangeArrowheads="1"/>
              </p:cNvSpPr>
              <p:nvPr/>
            </p:nvSpPr>
            <p:spPr bwMode="auto">
              <a:xfrm>
                <a:off x="912"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817" name="Line 21"/>
              <p:cNvSpPr>
                <a:spLocks noChangeShapeType="1"/>
              </p:cNvSpPr>
              <p:nvPr/>
            </p:nvSpPr>
            <p:spPr bwMode="auto">
              <a:xfrm>
                <a:off x="960" y="2016"/>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8" name="Line 22"/>
              <p:cNvSpPr>
                <a:spLocks noChangeShapeType="1"/>
              </p:cNvSpPr>
              <p:nvPr/>
            </p:nvSpPr>
            <p:spPr bwMode="auto">
              <a:xfrm>
                <a:off x="966" y="2160"/>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9" name="Line 23"/>
              <p:cNvSpPr>
                <a:spLocks noChangeShapeType="1"/>
              </p:cNvSpPr>
              <p:nvPr/>
            </p:nvSpPr>
            <p:spPr bwMode="auto">
              <a:xfrm>
                <a:off x="966" y="2304"/>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0" name="Line 24"/>
              <p:cNvSpPr>
                <a:spLocks noChangeShapeType="1"/>
              </p:cNvSpPr>
              <p:nvPr/>
            </p:nvSpPr>
            <p:spPr bwMode="auto">
              <a:xfrm>
                <a:off x="951" y="2442"/>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1" name="Line 25"/>
              <p:cNvSpPr>
                <a:spLocks noChangeShapeType="1"/>
              </p:cNvSpPr>
              <p:nvPr/>
            </p:nvSpPr>
            <p:spPr bwMode="auto">
              <a:xfrm>
                <a:off x="960" y="264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22" name="Line 26"/>
              <p:cNvSpPr>
                <a:spLocks noChangeShapeType="1"/>
              </p:cNvSpPr>
              <p:nvPr/>
            </p:nvSpPr>
            <p:spPr bwMode="auto">
              <a:xfrm flipV="1">
                <a:off x="1728" y="2544"/>
                <a:ext cx="0" cy="9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grpSp>
          <p:nvGrpSpPr>
            <p:cNvPr id="33811" name="Group 27"/>
            <p:cNvGrpSpPr>
              <a:grpSpLocks/>
            </p:cNvGrpSpPr>
            <p:nvPr/>
          </p:nvGrpSpPr>
          <p:grpSpPr bwMode="auto">
            <a:xfrm>
              <a:off x="295" y="1790"/>
              <a:ext cx="649" cy="1535"/>
              <a:chOff x="266" y="1305"/>
              <a:chExt cx="649" cy="1469"/>
            </a:xfrm>
          </p:grpSpPr>
          <p:grpSp>
            <p:nvGrpSpPr>
              <p:cNvPr id="33853" name="Group 28"/>
              <p:cNvGrpSpPr>
                <a:grpSpLocks/>
              </p:cNvGrpSpPr>
              <p:nvPr/>
            </p:nvGrpSpPr>
            <p:grpSpPr bwMode="auto">
              <a:xfrm>
                <a:off x="548" y="1880"/>
                <a:ext cx="367" cy="894"/>
                <a:chOff x="548" y="1880"/>
                <a:chExt cx="367" cy="894"/>
              </a:xfrm>
            </p:grpSpPr>
            <p:sp>
              <p:nvSpPr>
                <p:cNvPr id="31812" name="Text Box 29"/>
                <p:cNvSpPr txBox="1">
                  <a:spLocks noChangeArrowheads="1"/>
                </p:cNvSpPr>
                <p:nvPr/>
              </p:nvSpPr>
              <p:spPr bwMode="auto">
                <a:xfrm>
                  <a:off x="576" y="1880"/>
                  <a:ext cx="3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RD</a:t>
                  </a:r>
                </a:p>
              </p:txBody>
            </p:sp>
            <p:sp>
              <p:nvSpPr>
                <p:cNvPr id="31813" name="Text Box 30"/>
                <p:cNvSpPr txBox="1">
                  <a:spLocks noChangeArrowheads="1"/>
                </p:cNvSpPr>
                <p:nvPr/>
              </p:nvSpPr>
              <p:spPr bwMode="auto">
                <a:xfrm>
                  <a:off x="548" y="2015"/>
                  <a:ext cx="3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WR</a:t>
                  </a:r>
                </a:p>
              </p:txBody>
            </p:sp>
            <p:sp>
              <p:nvSpPr>
                <p:cNvPr id="31814" name="Text Box 31"/>
                <p:cNvSpPr txBox="1">
                  <a:spLocks noChangeArrowheads="1"/>
                </p:cNvSpPr>
                <p:nvPr/>
              </p:nvSpPr>
              <p:spPr bwMode="auto">
                <a:xfrm>
                  <a:off x="644" y="2303"/>
                  <a:ext cx="27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A</a:t>
                  </a:r>
                  <a:r>
                    <a:rPr lang="en-US" altLang="zh-CN" sz="1800" b="1" baseline="-25000">
                      <a:solidFill>
                        <a:schemeClr val="tx2"/>
                      </a:solidFill>
                      <a:latin typeface="+mn-ea"/>
                      <a:ea typeface="+mn-ea"/>
                    </a:rPr>
                    <a:t>0</a:t>
                  </a:r>
                  <a:endParaRPr lang="en-US" altLang="zh-CN" sz="1800" b="1">
                    <a:solidFill>
                      <a:schemeClr val="tx2"/>
                    </a:solidFill>
                    <a:latin typeface="+mn-ea"/>
                    <a:ea typeface="+mn-ea"/>
                  </a:endParaRPr>
                </a:p>
              </p:txBody>
            </p:sp>
            <p:sp>
              <p:nvSpPr>
                <p:cNvPr id="31815" name="Text Box 32"/>
                <p:cNvSpPr txBox="1">
                  <a:spLocks noChangeArrowheads="1"/>
                </p:cNvSpPr>
                <p:nvPr/>
              </p:nvSpPr>
              <p:spPr bwMode="auto">
                <a:xfrm>
                  <a:off x="576" y="2551"/>
                  <a:ext cx="27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CS</a:t>
                  </a:r>
                </a:p>
              </p:txBody>
            </p:sp>
          </p:grpSp>
          <p:sp>
            <p:nvSpPr>
              <p:cNvPr id="31807" name="Text Box 33"/>
              <p:cNvSpPr txBox="1">
                <a:spLocks noChangeArrowheads="1"/>
              </p:cNvSpPr>
              <p:nvPr/>
            </p:nvSpPr>
            <p:spPr bwMode="auto">
              <a:xfrm>
                <a:off x="644" y="2160"/>
                <a:ext cx="25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1800" b="1">
                    <a:solidFill>
                      <a:schemeClr val="tx2"/>
                    </a:solidFill>
                    <a:latin typeface="+mn-ea"/>
                    <a:ea typeface="+mn-ea"/>
                  </a:rPr>
                  <a:t>A</a:t>
                </a:r>
                <a:r>
                  <a:rPr lang="en-US" altLang="zh-CN" sz="1800" b="1" baseline="-25000">
                    <a:solidFill>
                      <a:schemeClr val="tx2"/>
                    </a:solidFill>
                    <a:latin typeface="+mn-ea"/>
                    <a:ea typeface="+mn-ea"/>
                  </a:rPr>
                  <a:t>1</a:t>
                </a:r>
                <a:endParaRPr lang="en-US" altLang="zh-CN" sz="1800" b="1">
                  <a:solidFill>
                    <a:schemeClr val="tx2"/>
                  </a:solidFill>
                  <a:latin typeface="+mn-ea"/>
                  <a:ea typeface="+mn-ea"/>
                </a:endParaRPr>
              </a:p>
            </p:txBody>
          </p:sp>
          <p:sp>
            <p:nvSpPr>
              <p:cNvPr id="31808" name="Text Box 34"/>
              <p:cNvSpPr txBox="1">
                <a:spLocks noChangeArrowheads="1"/>
              </p:cNvSpPr>
              <p:nvPr/>
            </p:nvSpPr>
            <p:spPr bwMode="auto">
              <a:xfrm>
                <a:off x="266" y="1305"/>
                <a:ext cx="58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800" b="1" dirty="0">
                    <a:solidFill>
                      <a:schemeClr val="tx2"/>
                    </a:solidFill>
                    <a:latin typeface="+mn-ea"/>
                    <a:ea typeface="+mn-ea"/>
                  </a:rPr>
                  <a:t>D</a:t>
                </a:r>
                <a:r>
                  <a:rPr lang="en-US" altLang="zh-CN" sz="2800" b="1" baseline="-25000" dirty="0">
                    <a:solidFill>
                      <a:schemeClr val="tx2"/>
                    </a:solidFill>
                    <a:latin typeface="+mn-ea"/>
                    <a:ea typeface="+mn-ea"/>
                  </a:rPr>
                  <a:t>7~0</a:t>
                </a:r>
                <a:endParaRPr lang="en-US" altLang="zh-CN" sz="2800" b="1" dirty="0">
                  <a:solidFill>
                    <a:schemeClr val="tx2"/>
                  </a:solidFill>
                  <a:latin typeface="+mn-ea"/>
                  <a:ea typeface="+mn-ea"/>
                </a:endParaRPr>
              </a:p>
            </p:txBody>
          </p:sp>
          <p:sp>
            <p:nvSpPr>
              <p:cNvPr id="31809" name="Line 35"/>
              <p:cNvSpPr>
                <a:spLocks noChangeShapeType="1"/>
              </p:cNvSpPr>
              <p:nvPr/>
            </p:nvSpPr>
            <p:spPr bwMode="auto">
              <a:xfrm flipV="1">
                <a:off x="576" y="19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0" name="Line 36"/>
              <p:cNvSpPr>
                <a:spLocks noChangeShapeType="1"/>
              </p:cNvSpPr>
              <p:nvPr/>
            </p:nvSpPr>
            <p:spPr bwMode="auto">
              <a:xfrm flipV="1">
                <a:off x="576" y="206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11" name="Line 37"/>
              <p:cNvSpPr>
                <a:spLocks noChangeShapeType="1"/>
              </p:cNvSpPr>
              <p:nvPr/>
            </p:nvSpPr>
            <p:spPr bwMode="auto">
              <a:xfrm flipV="1">
                <a:off x="576"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3812" name="Group 38"/>
            <p:cNvGrpSpPr>
              <a:grpSpLocks/>
            </p:cNvGrpSpPr>
            <p:nvPr/>
          </p:nvGrpSpPr>
          <p:grpSpPr bwMode="auto">
            <a:xfrm>
              <a:off x="1728" y="1480"/>
              <a:ext cx="1872" cy="2659"/>
              <a:chOff x="1728" y="1008"/>
              <a:chExt cx="1872" cy="2544"/>
            </a:xfrm>
          </p:grpSpPr>
          <p:sp>
            <p:nvSpPr>
              <p:cNvPr id="31785" name="Line 39"/>
              <p:cNvSpPr>
                <a:spLocks noChangeShapeType="1"/>
              </p:cNvSpPr>
              <p:nvPr/>
            </p:nvSpPr>
            <p:spPr bwMode="auto">
              <a:xfrm>
                <a:off x="2976" y="187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87" name="Line 41"/>
              <p:cNvSpPr>
                <a:spLocks noChangeShapeType="1"/>
              </p:cNvSpPr>
              <p:nvPr/>
            </p:nvSpPr>
            <p:spPr bwMode="auto">
              <a:xfrm>
                <a:off x="2784" y="1008"/>
                <a:ext cx="0" cy="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88" name="AutoShape 42"/>
              <p:cNvSpPr>
                <a:spLocks noChangeArrowheads="1"/>
              </p:cNvSpPr>
              <p:nvPr/>
            </p:nvSpPr>
            <p:spPr bwMode="auto">
              <a:xfrm>
                <a:off x="2256"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89" name="AutoShape 43"/>
              <p:cNvSpPr>
                <a:spLocks noChangeArrowheads="1"/>
              </p:cNvSpPr>
              <p:nvPr/>
            </p:nvSpPr>
            <p:spPr bwMode="auto">
              <a:xfrm>
                <a:off x="2784" y="2011"/>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0" name="AutoShape 44"/>
              <p:cNvSpPr>
                <a:spLocks noChangeArrowheads="1"/>
              </p:cNvSpPr>
              <p:nvPr/>
            </p:nvSpPr>
            <p:spPr bwMode="auto">
              <a:xfrm>
                <a:off x="2784" y="1243"/>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1" name="AutoShape 45"/>
              <p:cNvSpPr>
                <a:spLocks noChangeArrowheads="1"/>
              </p:cNvSpPr>
              <p:nvPr/>
            </p:nvSpPr>
            <p:spPr bwMode="auto">
              <a:xfrm>
                <a:off x="2784" y="2827"/>
                <a:ext cx="336" cy="442"/>
              </a:xfrm>
              <a:prstGeom prst="leftRightArrow">
                <a:avLst>
                  <a:gd name="adj1" fmla="val 50000"/>
                  <a:gd name="adj2" fmla="val 28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2" name="AutoShape 46"/>
              <p:cNvSpPr>
                <a:spLocks noChangeArrowheads="1"/>
              </p:cNvSpPr>
              <p:nvPr/>
            </p:nvSpPr>
            <p:spPr bwMode="auto">
              <a:xfrm>
                <a:off x="2256" y="2875"/>
                <a:ext cx="336" cy="442"/>
              </a:xfrm>
              <a:prstGeom prst="leftArrow">
                <a:avLst>
                  <a:gd name="adj1" fmla="val 50000"/>
                  <a:gd name="adj2" fmla="val 35000"/>
                </a:avLst>
              </a:prstGeom>
              <a:solidFill>
                <a:srgbClr val="FF9900"/>
              </a:solidFill>
              <a:ln w="9525">
                <a:solidFill>
                  <a:schemeClr val="tx1"/>
                </a:solidFill>
                <a:miter lim="800000"/>
                <a:headEnd/>
                <a:tailEnd/>
              </a:ln>
            </p:spPr>
            <p:txBody>
              <a:bodyPr anchor="ctr">
                <a:spAutoFit/>
              </a:bodyPr>
              <a:lstStyle/>
              <a:p>
                <a:pPr fontAlgn="auto">
                  <a:spcBef>
                    <a:spcPts val="0"/>
                  </a:spcBef>
                  <a:spcAft>
                    <a:spcPts val="0"/>
                  </a:spcAft>
                  <a:defRPr/>
                </a:pPr>
                <a:endParaRPr lang="zh-CN" altLang="en-US">
                  <a:latin typeface="+mn-ea"/>
                  <a:ea typeface="+mn-ea"/>
                </a:endParaRPr>
              </a:p>
            </p:txBody>
          </p:sp>
          <p:sp>
            <p:nvSpPr>
              <p:cNvPr id="31793" name="Line 47"/>
              <p:cNvSpPr>
                <a:spLocks noChangeShapeType="1"/>
              </p:cNvSpPr>
              <p:nvPr/>
            </p:nvSpPr>
            <p:spPr bwMode="auto">
              <a:xfrm>
                <a:off x="225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94" name="Line 48"/>
              <p:cNvSpPr>
                <a:spLocks noChangeShapeType="1"/>
              </p:cNvSpPr>
              <p:nvPr/>
            </p:nvSpPr>
            <p:spPr bwMode="auto">
              <a:xfrm>
                <a:off x="2256" y="2880"/>
                <a:ext cx="144"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95" name="Line 49"/>
              <p:cNvSpPr>
                <a:spLocks noChangeShapeType="1"/>
              </p:cNvSpPr>
              <p:nvPr/>
            </p:nvSpPr>
            <p:spPr bwMode="auto">
              <a:xfrm>
                <a:off x="2400" y="216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nvGrpSpPr>
              <p:cNvPr id="33843" name="Group 50"/>
              <p:cNvGrpSpPr>
                <a:grpSpLocks/>
              </p:cNvGrpSpPr>
              <p:nvPr/>
            </p:nvGrpSpPr>
            <p:grpSpPr bwMode="auto">
              <a:xfrm>
                <a:off x="2976" y="2544"/>
                <a:ext cx="624" cy="96"/>
                <a:chOff x="2976" y="2544"/>
                <a:chExt cx="624" cy="96"/>
              </a:xfrm>
            </p:grpSpPr>
            <p:sp>
              <p:nvSpPr>
                <p:cNvPr id="31804" name="Line 51"/>
                <p:cNvSpPr>
                  <a:spLocks noChangeShapeType="1"/>
                </p:cNvSpPr>
                <p:nvPr/>
              </p:nvSpPr>
              <p:spPr bwMode="auto">
                <a:xfrm>
                  <a:off x="2976" y="26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5" name="Line 52"/>
                <p:cNvSpPr>
                  <a:spLocks noChangeShapeType="1"/>
                </p:cNvSpPr>
                <p:nvPr/>
              </p:nvSpPr>
              <p:spPr bwMode="auto">
                <a:xfrm flipV="1">
                  <a:off x="3600" y="2544"/>
                  <a:ext cx="0" cy="99"/>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grpSp>
            <p:nvGrpSpPr>
              <p:cNvPr id="33844" name="Group 53"/>
              <p:cNvGrpSpPr>
                <a:grpSpLocks/>
              </p:cNvGrpSpPr>
              <p:nvPr/>
            </p:nvGrpSpPr>
            <p:grpSpPr bwMode="auto">
              <a:xfrm>
                <a:off x="2976" y="1776"/>
                <a:ext cx="624" cy="96"/>
                <a:chOff x="2976" y="2544"/>
                <a:chExt cx="624" cy="96"/>
              </a:xfrm>
            </p:grpSpPr>
            <p:sp>
              <p:nvSpPr>
                <p:cNvPr id="31802" name="Line 54"/>
                <p:cNvSpPr>
                  <a:spLocks noChangeShapeType="1"/>
                </p:cNvSpPr>
                <p:nvPr/>
              </p:nvSpPr>
              <p:spPr bwMode="auto">
                <a:xfrm>
                  <a:off x="2976" y="264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3" name="Line 55"/>
                <p:cNvSpPr>
                  <a:spLocks noChangeShapeType="1"/>
                </p:cNvSpPr>
                <p:nvPr/>
              </p:nvSpPr>
              <p:spPr bwMode="auto">
                <a:xfrm flipV="1">
                  <a:off x="3600" y="2544"/>
                  <a:ext cx="0" cy="9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grpSp>
          <p:sp>
            <p:nvSpPr>
              <p:cNvPr id="31798" name="Line 56"/>
              <p:cNvSpPr>
                <a:spLocks noChangeShapeType="1"/>
              </p:cNvSpPr>
              <p:nvPr/>
            </p:nvSpPr>
            <p:spPr bwMode="auto">
              <a:xfrm>
                <a:off x="2976" y="312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799" name="Line 57"/>
              <p:cNvSpPr>
                <a:spLocks noChangeShapeType="1"/>
              </p:cNvSpPr>
              <p:nvPr/>
            </p:nvSpPr>
            <p:spPr bwMode="auto">
              <a:xfrm>
                <a:off x="1728" y="355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0" name="Line 58"/>
              <p:cNvSpPr>
                <a:spLocks noChangeShapeType="1"/>
              </p:cNvSpPr>
              <p:nvPr/>
            </p:nvSpPr>
            <p:spPr bwMode="auto">
              <a:xfrm flipV="1">
                <a:off x="1728" y="3408"/>
                <a:ext cx="0" cy="144"/>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sp>
            <p:nvSpPr>
              <p:cNvPr id="31801" name="Line 59"/>
              <p:cNvSpPr>
                <a:spLocks noChangeShapeType="1"/>
              </p:cNvSpPr>
              <p:nvPr/>
            </p:nvSpPr>
            <p:spPr bwMode="auto">
              <a:xfrm flipV="1">
                <a:off x="3552" y="3360"/>
                <a:ext cx="0" cy="19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nchor="ctr">
                <a:spAutoFit/>
              </a:bodyPr>
              <a:lstStyle/>
              <a:p>
                <a:pPr fontAlgn="auto">
                  <a:spcBef>
                    <a:spcPts val="0"/>
                  </a:spcBef>
                  <a:spcAft>
                    <a:spcPts val="0"/>
                  </a:spcAft>
                  <a:defRPr/>
                </a:pPr>
                <a:endParaRPr lang="zh-CN" altLang="en-US">
                  <a:latin typeface="+mn-ea"/>
                  <a:ea typeface="+mn-ea"/>
                </a:endParaRPr>
              </a:p>
            </p:txBody>
          </p:sp>
        </p:grpSp>
        <p:grpSp>
          <p:nvGrpSpPr>
            <p:cNvPr id="33813" name="Group 60"/>
            <p:cNvGrpSpPr>
              <a:grpSpLocks/>
            </p:cNvGrpSpPr>
            <p:nvPr/>
          </p:nvGrpSpPr>
          <p:grpSpPr bwMode="auto">
            <a:xfrm>
              <a:off x="4128" y="1651"/>
              <a:ext cx="949" cy="2330"/>
              <a:chOff x="4128" y="1171"/>
              <a:chExt cx="949" cy="2229"/>
            </a:xfrm>
          </p:grpSpPr>
          <p:sp>
            <p:nvSpPr>
              <p:cNvPr id="31767" name="Text Box 61"/>
              <p:cNvSpPr txBox="1">
                <a:spLocks noChangeArrowheads="1"/>
              </p:cNvSpPr>
              <p:nvPr/>
            </p:nvSpPr>
            <p:spPr bwMode="auto">
              <a:xfrm>
                <a:off x="4406" y="1171"/>
                <a:ext cx="66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GATE0</a:t>
                </a:r>
              </a:p>
            </p:txBody>
          </p:sp>
          <p:sp>
            <p:nvSpPr>
              <p:cNvPr id="31768" name="Text Box 62"/>
              <p:cNvSpPr txBox="1">
                <a:spLocks noChangeArrowheads="1"/>
              </p:cNvSpPr>
              <p:nvPr/>
            </p:nvSpPr>
            <p:spPr bwMode="auto">
              <a:xfrm>
                <a:off x="4416" y="1556"/>
                <a:ext cx="61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OUT0</a:t>
                </a:r>
              </a:p>
            </p:txBody>
          </p:sp>
          <p:sp>
            <p:nvSpPr>
              <p:cNvPr id="31769" name="Line 63"/>
              <p:cNvSpPr>
                <a:spLocks noChangeShapeType="1"/>
              </p:cNvSpPr>
              <p:nvPr/>
            </p:nvSpPr>
            <p:spPr bwMode="auto">
              <a:xfrm>
                <a:off x="4128" y="1296"/>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0" name="Line 64"/>
              <p:cNvSpPr>
                <a:spLocks noChangeShapeType="1"/>
              </p:cNvSpPr>
              <p:nvPr/>
            </p:nvSpPr>
            <p:spPr bwMode="auto">
              <a:xfrm>
                <a:off x="4128" y="1488"/>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1" name="Line 65"/>
              <p:cNvSpPr>
                <a:spLocks noChangeShapeType="1"/>
              </p:cNvSpPr>
              <p:nvPr/>
            </p:nvSpPr>
            <p:spPr bwMode="auto">
              <a:xfrm>
                <a:off x="4128" y="1680"/>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2" name="Line 66"/>
              <p:cNvSpPr>
                <a:spLocks noChangeShapeType="1"/>
              </p:cNvSpPr>
              <p:nvPr/>
            </p:nvSpPr>
            <p:spPr bwMode="auto">
              <a:xfrm>
                <a:off x="4128" y="2064"/>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3" name="Line 67"/>
              <p:cNvSpPr>
                <a:spLocks noChangeShapeType="1"/>
              </p:cNvSpPr>
              <p:nvPr/>
            </p:nvSpPr>
            <p:spPr bwMode="auto">
              <a:xfrm>
                <a:off x="4128" y="2256"/>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4" name="Line 68"/>
              <p:cNvSpPr>
                <a:spLocks noChangeShapeType="1"/>
              </p:cNvSpPr>
              <p:nvPr/>
            </p:nvSpPr>
            <p:spPr bwMode="auto">
              <a:xfrm>
                <a:off x="4128" y="2448"/>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5" name="Line 69"/>
              <p:cNvSpPr>
                <a:spLocks noChangeShapeType="1"/>
              </p:cNvSpPr>
              <p:nvPr/>
            </p:nvSpPr>
            <p:spPr bwMode="auto">
              <a:xfrm>
                <a:off x="4128" y="2880"/>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6" name="Line 70"/>
              <p:cNvSpPr>
                <a:spLocks noChangeShapeType="1"/>
              </p:cNvSpPr>
              <p:nvPr/>
            </p:nvSpPr>
            <p:spPr bwMode="auto">
              <a:xfrm>
                <a:off x="4128" y="3072"/>
                <a:ext cx="288" cy="0"/>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7" name="Line 71"/>
              <p:cNvSpPr>
                <a:spLocks noChangeShapeType="1"/>
              </p:cNvSpPr>
              <p:nvPr/>
            </p:nvSpPr>
            <p:spPr bwMode="auto">
              <a:xfrm>
                <a:off x="4128" y="3264"/>
                <a:ext cx="2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pPr fontAlgn="auto">
                  <a:spcBef>
                    <a:spcPts val="0"/>
                  </a:spcBef>
                  <a:spcAft>
                    <a:spcPts val="0"/>
                  </a:spcAft>
                  <a:defRPr/>
                </a:pPr>
                <a:endParaRPr lang="zh-CN" altLang="en-US">
                  <a:latin typeface="+mn-ea"/>
                  <a:ea typeface="+mn-ea"/>
                </a:endParaRPr>
              </a:p>
            </p:txBody>
          </p:sp>
          <p:sp>
            <p:nvSpPr>
              <p:cNvPr id="31778" name="Text Box 72"/>
              <p:cNvSpPr txBox="1">
                <a:spLocks noChangeArrowheads="1"/>
              </p:cNvSpPr>
              <p:nvPr/>
            </p:nvSpPr>
            <p:spPr bwMode="auto">
              <a:xfrm>
                <a:off x="4416" y="1364"/>
                <a:ext cx="5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CLK0</a:t>
                </a:r>
              </a:p>
            </p:txBody>
          </p:sp>
          <p:sp>
            <p:nvSpPr>
              <p:cNvPr id="31779" name="Text Box 73"/>
              <p:cNvSpPr txBox="1">
                <a:spLocks noChangeArrowheads="1"/>
              </p:cNvSpPr>
              <p:nvPr/>
            </p:nvSpPr>
            <p:spPr bwMode="auto">
              <a:xfrm>
                <a:off x="4414" y="1920"/>
                <a:ext cx="6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GATE1</a:t>
                </a:r>
              </a:p>
            </p:txBody>
          </p:sp>
          <p:sp>
            <p:nvSpPr>
              <p:cNvPr id="31780" name="Text Box 74"/>
              <p:cNvSpPr txBox="1">
                <a:spLocks noChangeArrowheads="1"/>
              </p:cNvSpPr>
              <p:nvPr/>
            </p:nvSpPr>
            <p:spPr bwMode="auto">
              <a:xfrm>
                <a:off x="4424" y="2352"/>
                <a:ext cx="57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OUT1</a:t>
                </a:r>
              </a:p>
            </p:txBody>
          </p:sp>
          <p:sp>
            <p:nvSpPr>
              <p:cNvPr id="31781" name="Text Box 75"/>
              <p:cNvSpPr txBox="1">
                <a:spLocks noChangeArrowheads="1"/>
              </p:cNvSpPr>
              <p:nvPr/>
            </p:nvSpPr>
            <p:spPr bwMode="auto">
              <a:xfrm>
                <a:off x="4424" y="2113"/>
                <a:ext cx="49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CLK1</a:t>
                </a:r>
              </a:p>
            </p:txBody>
          </p:sp>
          <p:sp>
            <p:nvSpPr>
              <p:cNvPr id="31782" name="Text Box 76"/>
              <p:cNvSpPr txBox="1">
                <a:spLocks noChangeArrowheads="1"/>
              </p:cNvSpPr>
              <p:nvPr/>
            </p:nvSpPr>
            <p:spPr bwMode="auto">
              <a:xfrm>
                <a:off x="4414" y="2755"/>
                <a:ext cx="66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GATE2</a:t>
                </a:r>
              </a:p>
            </p:txBody>
          </p:sp>
          <p:sp>
            <p:nvSpPr>
              <p:cNvPr id="31783" name="Text Box 77"/>
              <p:cNvSpPr txBox="1">
                <a:spLocks noChangeArrowheads="1"/>
              </p:cNvSpPr>
              <p:nvPr/>
            </p:nvSpPr>
            <p:spPr bwMode="auto">
              <a:xfrm>
                <a:off x="4424" y="3140"/>
                <a:ext cx="60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OUT2</a:t>
                </a:r>
              </a:p>
            </p:txBody>
          </p:sp>
          <p:sp>
            <p:nvSpPr>
              <p:cNvPr id="31784" name="Text Box 78"/>
              <p:cNvSpPr txBox="1">
                <a:spLocks noChangeArrowheads="1"/>
              </p:cNvSpPr>
              <p:nvPr/>
            </p:nvSpPr>
            <p:spPr bwMode="auto">
              <a:xfrm>
                <a:off x="4424" y="2948"/>
                <a:ext cx="52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auto">
                  <a:spcBef>
                    <a:spcPts val="0"/>
                  </a:spcBef>
                  <a:spcAft>
                    <a:spcPts val="0"/>
                  </a:spcAft>
                  <a:defRPr/>
                </a:pPr>
                <a:r>
                  <a:rPr lang="en-US" altLang="zh-CN" sz="2200" b="1">
                    <a:solidFill>
                      <a:schemeClr val="tx2"/>
                    </a:solidFill>
                    <a:latin typeface="+mn-ea"/>
                    <a:ea typeface="+mn-ea"/>
                  </a:rPr>
                  <a:t>CLK2</a:t>
                </a:r>
              </a:p>
            </p:txBody>
          </p:sp>
        </p:grpSp>
        <p:sp>
          <p:nvSpPr>
            <p:cNvPr id="31766" name="Rectangle 84"/>
            <p:cNvSpPr>
              <a:spLocks noChangeArrowheads="1"/>
            </p:cNvSpPr>
            <p:nvPr/>
          </p:nvSpPr>
          <p:spPr bwMode="auto">
            <a:xfrm>
              <a:off x="2608" y="1480"/>
              <a:ext cx="181" cy="2585"/>
            </a:xfrm>
            <a:prstGeom prst="rect">
              <a:avLst/>
            </a:prstGeom>
            <a:solidFill>
              <a:srgbClr val="FF9900"/>
            </a:solidFill>
            <a:ln w="9525" algn="ctr">
              <a:solidFill>
                <a:schemeClr val="tx1"/>
              </a:solidFill>
              <a:miter lim="800000"/>
              <a:headEnd/>
              <a:tailEnd/>
            </a:ln>
          </p:spPr>
          <p:txBody>
            <a:bodyPr wrap="none" anchor="ctr"/>
            <a:lstStyle/>
            <a:p>
              <a:pPr fontAlgn="auto">
                <a:spcBef>
                  <a:spcPts val="0"/>
                </a:spcBef>
                <a:spcAft>
                  <a:spcPts val="0"/>
                </a:spcAft>
                <a:defRPr/>
              </a:pPr>
              <a:endParaRPr lang="zh-CN" altLang="en-US">
                <a:latin typeface="+mn-ea"/>
                <a:ea typeface="+mn-ea"/>
              </a:endParaRPr>
            </a:p>
          </p:txBody>
        </p:sp>
      </p:grpSp>
    </p:spTree>
    <p:extLst>
      <p:ext uri="{BB962C8B-B14F-4D97-AF65-F5344CB8AC3E}">
        <p14:creationId xmlns:p14="http://schemas.microsoft.com/office/powerpoint/2010/main" val="3374566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0" y="2224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spcBef>
                <a:spcPts val="600"/>
              </a:spcBef>
              <a:buClr>
                <a:schemeClr val="accent1"/>
              </a:buClr>
              <a:buSzPct val="76000"/>
              <a:buFont typeface="Wingdings 3" pitchFamily="18" charset="2"/>
              <a:buChar char=""/>
              <a:defRPr sz="26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buChar char=""/>
              <a:defRPr sz="23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buChar char=""/>
              <a:defRPr sz="2000">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buChar char=""/>
              <a:defRPr>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buChar char=""/>
              <a:defRPr sz="1600">
                <a:solidFill>
                  <a:schemeClr val="tx1"/>
                </a:solidFill>
                <a:latin typeface="Gill Sans MT" pitchFamily="34" charset="0"/>
                <a:ea typeface="华文新魏" pitchFamily="2" charset="-122"/>
              </a:defRPr>
            </a:lvl9pPr>
          </a:lstStyle>
          <a:p>
            <a:pPr eaLnBrk="1" hangingPunct="1">
              <a:spcBef>
                <a:spcPct val="0"/>
              </a:spcBef>
              <a:buClrTx/>
              <a:buSzTx/>
              <a:buFontTx/>
              <a:buNone/>
            </a:pPr>
            <a:endParaRPr lang="zh-CN" altLang="en-US" sz="1800"/>
          </a:p>
        </p:txBody>
      </p:sp>
      <p:graphicFrame>
        <p:nvGraphicFramePr>
          <p:cNvPr id="2" name="表格 1"/>
          <p:cNvGraphicFramePr>
            <a:graphicFrameLocks noGrp="1"/>
          </p:cNvGraphicFramePr>
          <p:nvPr/>
        </p:nvGraphicFramePr>
        <p:xfrm>
          <a:off x="455613" y="765175"/>
          <a:ext cx="8232775" cy="5547120"/>
        </p:xfrm>
        <a:graphic>
          <a:graphicData uri="http://schemas.openxmlformats.org/drawingml/2006/table">
            <a:tbl>
              <a:tblPr/>
              <a:tblGrid>
                <a:gridCol w="720725"/>
                <a:gridCol w="719137"/>
                <a:gridCol w="792163"/>
                <a:gridCol w="720725"/>
                <a:gridCol w="719137"/>
                <a:gridCol w="4560888"/>
              </a:tblGrid>
              <a:tr h="518092">
                <a:tc gridSpan="6">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Gill Sans MT" pitchFamily="34" charset="0"/>
                          <a:ea typeface="华文新魏" pitchFamily="2" charset="-122"/>
                        </a:rPr>
                        <a:t>8254</a:t>
                      </a:r>
                      <a:r>
                        <a:rPr kumimoji="0" lang="zh-CN" altLang="en-US" sz="2800" b="1" i="0" u="none" strike="noStrike" cap="none" normalizeH="0" baseline="0" smtClean="0">
                          <a:ln>
                            <a:noFill/>
                          </a:ln>
                          <a:solidFill>
                            <a:schemeClr val="tx1"/>
                          </a:solidFill>
                          <a:effectLst/>
                          <a:latin typeface="Gill Sans MT" pitchFamily="34" charset="0"/>
                          <a:ea typeface="华文新魏" pitchFamily="2" charset="-122"/>
                        </a:rPr>
                        <a:t>内部寄存器读</a:t>
                      </a:r>
                      <a:r>
                        <a:rPr kumimoji="0" lang="en-US" altLang="zh-CN" sz="2800" b="1" i="0" u="none" strike="noStrike" cap="none" normalizeH="0" baseline="0" smtClean="0">
                          <a:ln>
                            <a:noFill/>
                          </a:ln>
                          <a:solidFill>
                            <a:schemeClr val="tx1"/>
                          </a:solidFill>
                          <a:effectLst/>
                          <a:latin typeface="Gill Sans MT" pitchFamily="34" charset="0"/>
                          <a:ea typeface="华文新魏" pitchFamily="2" charset="-122"/>
                        </a:rPr>
                        <a:t>/</a:t>
                      </a:r>
                      <a:r>
                        <a:rPr kumimoji="0" lang="zh-CN" altLang="en-US" sz="2800" b="1" i="0" u="none" strike="noStrike" cap="none" normalizeH="0" baseline="0" smtClean="0">
                          <a:ln>
                            <a:noFill/>
                          </a:ln>
                          <a:solidFill>
                            <a:schemeClr val="tx1"/>
                          </a:solidFill>
                          <a:effectLst/>
                          <a:latin typeface="Gill Sans MT" pitchFamily="34" charset="0"/>
                          <a:ea typeface="华文新魏" pitchFamily="2" charset="-122"/>
                        </a:rPr>
                        <a:t>写操作</a:t>
                      </a: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CS</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RD</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WR</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计数初值写入计数器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#2</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向控制字寄存器写控制字</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a:t>
                      </a: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读计数器</a:t>
                      </a: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#2</a:t>
                      </a: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当前计数值</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无操作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禁止</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r>
              <a:tr h="457148">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0</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华文新魏" pitchFamily="2" charset="-122"/>
                        </a:rPr>
                        <a:t>1</a:t>
                      </a:r>
                      <a:endParaRPr kumimoji="0" lang="zh-CN" altLang="en-US" sz="2400" b="0" i="0" u="none" strike="noStrike" cap="none" normalizeH="0" baseline="0" smtClean="0">
                        <a:ln>
                          <a:noFill/>
                        </a:ln>
                        <a:solidFill>
                          <a:schemeClr val="tx1"/>
                        </a:solidFill>
                        <a:effectLst/>
                        <a:latin typeface="Times New Roman" pitchFamily="18"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Gill Sans MT" pitchFamily="34" charset="0"/>
                          <a:ea typeface="华文新魏" pitchFamily="2" charset="-122"/>
                        </a:rPr>
                        <a:t>X</a:t>
                      </a:r>
                      <a:endParaRPr kumimoji="0" lang="zh-CN" altLang="en-US" sz="2400" b="0" i="0" u="none" strike="noStrike" cap="none" normalizeH="0" baseline="0" smtClean="0">
                        <a:ln>
                          <a:noFill/>
                        </a:ln>
                        <a:solidFill>
                          <a:schemeClr val="tx1"/>
                        </a:solidFill>
                        <a:effectLst/>
                        <a:latin typeface="Gill Sans MT" pitchFamily="34" charset="0"/>
                        <a:ea typeface="华文新魏" pitchFamily="2" charset="-122"/>
                      </a:endParaRPr>
                    </a:p>
                  </a:txBody>
                  <a:tcPr marL="91436" marR="91436"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6000"/>
                        <a:buFont typeface="Wingdings 3" pitchFamily="18" charset="2"/>
                        <a:defRPr sz="2200">
                          <a:solidFill>
                            <a:schemeClr val="tx1"/>
                          </a:solidFill>
                          <a:latin typeface="Gill Sans MT" pitchFamily="34" charset="0"/>
                          <a:ea typeface="华文新魏" pitchFamily="2" charset="-122"/>
                        </a:defRPr>
                      </a:lvl1pPr>
                      <a:lvl2pPr marL="742950" indent="-285750" eaLnBrk="0" hangingPunct="0">
                        <a:spcBef>
                          <a:spcPts val="500"/>
                        </a:spcBef>
                        <a:buClr>
                          <a:schemeClr val="accent2"/>
                        </a:buClr>
                        <a:buSzPct val="76000"/>
                        <a:buFont typeface="Wingdings 3" pitchFamily="18" charset="2"/>
                        <a:defRPr sz="2100">
                          <a:solidFill>
                            <a:schemeClr val="tx2"/>
                          </a:solidFill>
                          <a:latin typeface="Gill Sans MT" pitchFamily="34" charset="0"/>
                          <a:ea typeface="华文新魏" pitchFamily="2" charset="-122"/>
                        </a:defRPr>
                      </a:lvl2pPr>
                      <a:lvl3pPr marL="1143000" indent="-228600" eaLnBrk="0" hangingPunct="0">
                        <a:spcBef>
                          <a:spcPts val="500"/>
                        </a:spcBef>
                        <a:buClr>
                          <a:srgbClr val="BCBCBC"/>
                        </a:buClr>
                        <a:buSzPct val="76000"/>
                        <a:buFont typeface="Wingdings 3" pitchFamily="18" charset="2"/>
                        <a:defRPr>
                          <a:solidFill>
                            <a:schemeClr val="tx1"/>
                          </a:solidFill>
                          <a:latin typeface="Gill Sans MT" pitchFamily="34" charset="0"/>
                          <a:ea typeface="华文新魏" pitchFamily="2" charset="-122"/>
                        </a:defRPr>
                      </a:lvl3pPr>
                      <a:lvl4pPr marL="1600200" indent="-228600" eaLnBrk="0" hangingPunct="0">
                        <a:spcBef>
                          <a:spcPts val="400"/>
                        </a:spcBef>
                        <a:buClr>
                          <a:srgbClr val="8BA2B4"/>
                        </a:buClr>
                        <a:buSzPct val="70000"/>
                        <a:buFont typeface="Wingdings" pitchFamily="2" charset="2"/>
                        <a:defRPr sz="1600">
                          <a:solidFill>
                            <a:schemeClr val="tx1"/>
                          </a:solidFill>
                          <a:latin typeface="Gill Sans MT" pitchFamily="34" charset="0"/>
                          <a:ea typeface="华文新魏" pitchFamily="2" charset="-122"/>
                        </a:defRPr>
                      </a:lvl4pPr>
                      <a:lvl5pPr marL="2057400" indent="-228600" eaLnBrk="0" hangingPunct="0">
                        <a:spcBef>
                          <a:spcPts val="300"/>
                        </a:spcBef>
                        <a:buClr>
                          <a:schemeClr val="accent2"/>
                        </a:buClr>
                        <a:buSzPct val="70000"/>
                        <a:buFont typeface="Wingdings" pitchFamily="2" charset="2"/>
                        <a:defRPr sz="1400">
                          <a:solidFill>
                            <a:schemeClr val="tx1"/>
                          </a:solidFill>
                          <a:latin typeface="Gill Sans MT" pitchFamily="34" charset="0"/>
                          <a:ea typeface="华文新魏" pitchFamily="2" charset="-122"/>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Gill Sans MT" pitchFamily="34" charset="0"/>
                          <a:ea typeface="华文新魏" pitchFamily="2" charset="-122"/>
                        </a:rPr>
                        <a:t>无操作</a:t>
                      </a:r>
                    </a:p>
                  </a:txBody>
                  <a:tcPr marL="91436" marR="91436"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直接连接符 3"/>
          <p:cNvCxnSpPr/>
          <p:nvPr/>
        </p:nvCxnSpPr>
        <p:spPr>
          <a:xfrm>
            <a:off x="658813" y="1357313"/>
            <a:ext cx="360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16038" y="1357313"/>
            <a:ext cx="360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8675" y="1357313"/>
            <a:ext cx="3603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533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2779</TotalTime>
  <Words>4385</Words>
  <Application>Microsoft Office PowerPoint</Application>
  <PresentationFormat>全屏显示(4:3)</PresentationFormat>
  <Paragraphs>915</Paragraphs>
  <Slides>74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7" baseType="lpstr">
      <vt:lpstr>Arial</vt:lpstr>
      <vt:lpstr>宋体</vt:lpstr>
      <vt:lpstr>Monotype Sorts</vt:lpstr>
      <vt:lpstr>Calibri</vt:lpstr>
      <vt:lpstr>Wingdings</vt:lpstr>
      <vt:lpstr>Gill Sans MT</vt:lpstr>
      <vt:lpstr>华文新魏</vt:lpstr>
      <vt:lpstr>Symbol</vt:lpstr>
      <vt:lpstr>Wingdings 3</vt:lpstr>
      <vt:lpstr>Times New Roman</vt:lpstr>
      <vt:lpstr>Bookman Old Style</vt:lpstr>
      <vt:lpstr>质朴</vt:lpstr>
      <vt:lpstr>Microsoft Drawing</vt:lpstr>
      <vt:lpstr>微型计算机接口技术</vt:lpstr>
      <vt:lpstr>试卷题型结构</vt:lpstr>
      <vt:lpstr>第1章 输入/输出系统</vt:lpstr>
      <vt:lpstr>PowerPoint 演示文稿</vt:lpstr>
      <vt:lpstr>PowerPoint 演示文稿</vt:lpstr>
      <vt:lpstr>PowerPoint 演示文稿</vt:lpstr>
      <vt:lpstr>PowerPoint 演示文稿</vt:lpstr>
      <vt:lpstr>PowerPoint 演示文稿</vt:lpstr>
      <vt:lpstr>PowerPoint 演示文稿</vt:lpstr>
      <vt:lpstr>8254与系统总线的连接</vt:lpstr>
      <vt:lpstr>计数器内部结构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8254在PC机中的应用</vt:lpstr>
      <vt:lpstr>7. 8254在PC机中的应用</vt:lpstr>
      <vt:lpstr>第2章 中断系统</vt:lpstr>
      <vt:lpstr>PowerPoint 演示文稿</vt:lpstr>
      <vt:lpstr>PowerPoint 演示文稿</vt:lpstr>
      <vt:lpstr>PowerPoint 演示文稿</vt:lpstr>
      <vt:lpstr>PowerPoint 演示文稿</vt:lpstr>
      <vt:lpstr>PowerPoint 演示文稿</vt:lpstr>
      <vt:lpstr>PowerPoint 演示文稿</vt:lpstr>
      <vt:lpstr>4. 微机系统中断的分类</vt:lpstr>
      <vt:lpstr>PowerPoint 演示文稿</vt:lpstr>
      <vt:lpstr>PowerPoint 演示文稿</vt:lpstr>
      <vt:lpstr>PowerPoint 演示文稿</vt:lpstr>
      <vt:lpstr>5. 8259A的内部结构</vt:lpstr>
      <vt:lpstr>PowerPoint 演示文稿</vt:lpstr>
      <vt:lpstr>PowerPoint 演示文稿</vt:lpstr>
      <vt:lpstr>6. 8259A的中断过程—CPU响应硬件中断的过程</vt:lpstr>
      <vt:lpstr>PowerPoint 演示文稿</vt:lpstr>
      <vt:lpstr>8. 8259A的编程</vt:lpstr>
      <vt:lpstr>PowerPoint 演示文稿</vt:lpstr>
      <vt:lpstr>PowerPoint 演示文稿</vt:lpstr>
      <vt:lpstr>PowerPoint 演示文稿</vt:lpstr>
      <vt:lpstr>PowerPoint 演示文稿</vt:lpstr>
      <vt:lpstr>PowerPoint 演示文稿</vt:lpstr>
      <vt:lpstr>10. 中断程序设计</vt:lpstr>
      <vt:lpstr>第3章 微机系统串行通信</vt:lpstr>
      <vt:lpstr>2. 串行异步通信——标准数据格式</vt:lpstr>
      <vt:lpstr>PowerPoint 演示文稿</vt:lpstr>
      <vt:lpstr>PowerPoint 演示文稿</vt:lpstr>
      <vt:lpstr>PowerPoint 演示文稿</vt:lpstr>
      <vt:lpstr>4. 可编程串行异步通信接口芯片8250</vt:lpstr>
      <vt:lpstr>PowerPoint 演示文稿</vt:lpstr>
      <vt:lpstr>PowerPoint 演示文稿</vt:lpstr>
      <vt:lpstr>PowerPoint 演示文稿</vt:lpstr>
      <vt:lpstr>PowerPoint 演示文稿</vt:lpstr>
      <vt:lpstr>PowerPoint 演示文稿</vt:lpstr>
      <vt:lpstr>直接对8250端口进行初始化编程的步骤：</vt:lpstr>
      <vt:lpstr>5. 串行通信的外部环境</vt:lpstr>
      <vt:lpstr>PowerPoint 演示文稿</vt:lpstr>
      <vt:lpstr>PowerPoint 演示文稿</vt:lpstr>
      <vt:lpstr>PowerPoint 演示文稿</vt:lpstr>
      <vt:lpstr>PowerPoint 演示文稿</vt:lpstr>
      <vt:lpstr>PowerPoint 演示文稿</vt:lpstr>
      <vt:lpstr>6. 8250的应用编程</vt:lpstr>
      <vt:lpstr>PowerPoint 演示文稿</vt:lpstr>
      <vt:lpstr>PowerPoint 演示文稿</vt:lpstr>
      <vt:lpstr>PowerPoint 演示文稿</vt:lpstr>
      <vt:lpstr>PowerPoint 演示文稿</vt:lpstr>
      <vt:lpstr>第4章 并行IO接口</vt:lpstr>
      <vt:lpstr>PowerPoint 演示文稿</vt:lpstr>
      <vt:lpstr>PowerPoint 演示文稿</vt:lpstr>
      <vt:lpstr>3. 8255A应用编程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微型计算机原理与接口技术</dc:title>
  <dc:creator>thinkpad</dc:creator>
  <cp:lastModifiedBy>macbook</cp:lastModifiedBy>
  <cp:revision>136</cp:revision>
  <dcterms:created xsi:type="dcterms:W3CDTF">2013-12-05T06:50:38Z</dcterms:created>
  <dcterms:modified xsi:type="dcterms:W3CDTF">2017-12-27T05:46:19Z</dcterms:modified>
</cp:coreProperties>
</file>