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4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42.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notesSlides/notesSlide72.xml" ContentType="application/vnd.openxmlformats-officedocument.presentationml.notesSlide+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73.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04"/>
  </p:notesMasterIdLst>
  <p:handoutMasterIdLst>
    <p:handoutMasterId r:id="rId105"/>
  </p:handoutMasterIdLst>
  <p:sldIdLst>
    <p:sldId id="256" r:id="rId2"/>
    <p:sldId id="1407" r:id="rId3"/>
    <p:sldId id="1482" r:id="rId4"/>
    <p:sldId id="1483" r:id="rId5"/>
    <p:sldId id="1484" r:id="rId6"/>
    <p:sldId id="1485" r:id="rId7"/>
    <p:sldId id="1486" r:id="rId8"/>
    <p:sldId id="1487" r:id="rId9"/>
    <p:sldId id="1488" r:id="rId10"/>
    <p:sldId id="1489" r:id="rId11"/>
    <p:sldId id="1490" r:id="rId12"/>
    <p:sldId id="1491" r:id="rId13"/>
    <p:sldId id="1492" r:id="rId14"/>
    <p:sldId id="1493" r:id="rId15"/>
    <p:sldId id="1494" r:id="rId16"/>
    <p:sldId id="1495" r:id="rId17"/>
    <p:sldId id="1496" r:id="rId18"/>
    <p:sldId id="1497" r:id="rId19"/>
    <p:sldId id="1498" r:id="rId20"/>
    <p:sldId id="1499" r:id="rId21"/>
    <p:sldId id="1505" r:id="rId22"/>
    <p:sldId id="1459" r:id="rId23"/>
    <p:sldId id="1460" r:id="rId24"/>
    <p:sldId id="1461" r:id="rId25"/>
    <p:sldId id="1462" r:id="rId26"/>
    <p:sldId id="1463" r:id="rId27"/>
    <p:sldId id="1506" r:id="rId28"/>
    <p:sldId id="1507" r:id="rId29"/>
    <p:sldId id="1508" r:id="rId30"/>
    <p:sldId id="1509" r:id="rId31"/>
    <p:sldId id="1510" r:id="rId32"/>
    <p:sldId id="1511" r:id="rId33"/>
    <p:sldId id="1512" r:id="rId34"/>
    <p:sldId id="1513" r:id="rId35"/>
    <p:sldId id="1514" r:id="rId36"/>
    <p:sldId id="1515" r:id="rId37"/>
    <p:sldId id="1516" r:id="rId38"/>
    <p:sldId id="1517" r:id="rId39"/>
    <p:sldId id="1518" r:id="rId40"/>
    <p:sldId id="1519" r:id="rId41"/>
    <p:sldId id="1520" r:id="rId42"/>
    <p:sldId id="1521" r:id="rId43"/>
    <p:sldId id="1522" r:id="rId44"/>
    <p:sldId id="1523" r:id="rId45"/>
    <p:sldId id="1524" r:id="rId46"/>
    <p:sldId id="1525" r:id="rId47"/>
    <p:sldId id="1526" r:id="rId48"/>
    <p:sldId id="1538" r:id="rId49"/>
    <p:sldId id="1467" r:id="rId50"/>
    <p:sldId id="1356" r:id="rId51"/>
    <p:sldId id="1355" r:id="rId52"/>
    <p:sldId id="1357" r:id="rId53"/>
    <p:sldId id="1358" r:id="rId54"/>
    <p:sldId id="1359" r:id="rId55"/>
    <p:sldId id="1468" r:id="rId56"/>
    <p:sldId id="1469" r:id="rId57"/>
    <p:sldId id="1470" r:id="rId58"/>
    <p:sldId id="1471" r:id="rId59"/>
    <p:sldId id="1473" r:id="rId60"/>
    <p:sldId id="1539" r:id="rId61"/>
    <p:sldId id="1540" r:id="rId62"/>
    <p:sldId id="1581" r:id="rId63"/>
    <p:sldId id="1542" r:id="rId64"/>
    <p:sldId id="1543" r:id="rId65"/>
    <p:sldId id="1544" r:id="rId66"/>
    <p:sldId id="1545" r:id="rId67"/>
    <p:sldId id="1546" r:id="rId68"/>
    <p:sldId id="1547" r:id="rId69"/>
    <p:sldId id="1548" r:id="rId70"/>
    <p:sldId id="1549" r:id="rId71"/>
    <p:sldId id="1550" r:id="rId72"/>
    <p:sldId id="1551" r:id="rId73"/>
    <p:sldId id="1552" r:id="rId74"/>
    <p:sldId id="1553" r:id="rId75"/>
    <p:sldId id="1554" r:id="rId76"/>
    <p:sldId id="1555" r:id="rId77"/>
    <p:sldId id="1556" r:id="rId78"/>
    <p:sldId id="1557" r:id="rId79"/>
    <p:sldId id="1314" r:id="rId80"/>
    <p:sldId id="1315" r:id="rId81"/>
    <p:sldId id="1560" r:id="rId82"/>
    <p:sldId id="1561" r:id="rId83"/>
    <p:sldId id="1562" r:id="rId84"/>
    <p:sldId id="1563" r:id="rId85"/>
    <p:sldId id="1564" r:id="rId86"/>
    <p:sldId id="1565" r:id="rId87"/>
    <p:sldId id="1566" r:id="rId88"/>
    <p:sldId id="1567" r:id="rId89"/>
    <p:sldId id="1568" r:id="rId90"/>
    <p:sldId id="1569" r:id="rId91"/>
    <p:sldId id="1570" r:id="rId92"/>
    <p:sldId id="1571" r:id="rId93"/>
    <p:sldId id="1572" r:id="rId94"/>
    <p:sldId id="1573" r:id="rId95"/>
    <p:sldId id="1574" r:id="rId96"/>
    <p:sldId id="1575" r:id="rId97"/>
    <p:sldId id="1576" r:id="rId98"/>
    <p:sldId id="1577" r:id="rId99"/>
    <p:sldId id="1578" r:id="rId100"/>
    <p:sldId id="1579" r:id="rId101"/>
    <p:sldId id="1580" r:id="rId102"/>
    <p:sldId id="265" r:id="rId10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曹 晓梅" initials="曹" lastIdx="1" clrIdx="0">
    <p:extLst>
      <p:ext uri="{19B8F6BF-5375-455C-9EA6-DF929625EA0E}">
        <p15:presenceInfo xmlns:p15="http://schemas.microsoft.com/office/powerpoint/2012/main" userId="293b5966ffdf2d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FF"/>
    <a:srgbClr val="FFCCFF"/>
    <a:srgbClr val="FF99FF"/>
    <a:srgbClr val="CCFFFF"/>
    <a:srgbClr val="FF66FF"/>
    <a:srgbClr val="50B206"/>
    <a:srgbClr val="FF3399"/>
    <a:srgbClr val="357604"/>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86" autoAdjust="0"/>
    <p:restoredTop sz="67816" autoAdjust="0"/>
  </p:normalViewPr>
  <p:slideViewPr>
    <p:cSldViewPr snapToGrid="0" showGuides="1">
      <p:cViewPr varScale="1">
        <p:scale>
          <a:sx n="42" d="100"/>
          <a:sy n="42" d="100"/>
        </p:scale>
        <p:origin x="1464" y="44"/>
      </p:cViewPr>
      <p:guideLst>
        <p:guide orient="horz" pos="2160"/>
        <p:guide pos="2880"/>
      </p:guideLst>
    </p:cSldViewPr>
  </p:slideViewPr>
  <p:notesTextViewPr>
    <p:cViewPr>
      <p:scale>
        <a:sx n="1" d="1"/>
        <a:sy n="1" d="1"/>
      </p:scale>
      <p:origin x="0" y="0"/>
    </p:cViewPr>
  </p:notesTextViewPr>
  <p:sorterViewPr>
    <p:cViewPr>
      <p:scale>
        <a:sx n="66" d="100"/>
        <a:sy n="66" d="100"/>
      </p:scale>
      <p:origin x="0" y="10020"/>
    </p:cViewPr>
  </p:sorterViewPr>
  <p:notesViewPr>
    <p:cSldViewPr snapToGrid="0">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4EE83F-5C57-4586-932B-E07CE4A28283}" type="doc">
      <dgm:prSet loTypeId="urn:microsoft.com/office/officeart/2005/8/layout/vList5" loCatId="list" qsTypeId="urn:microsoft.com/office/officeart/2005/8/quickstyle/simple4" qsCatId="simple" csTypeId="urn:microsoft.com/office/officeart/2005/8/colors/colorful1#2" csCatId="colorful" phldr="1"/>
      <dgm:spPr/>
      <dgm:t>
        <a:bodyPr/>
        <a:lstStyle/>
        <a:p>
          <a:endParaRPr lang="zh-CN" altLang="en-US"/>
        </a:p>
      </dgm:t>
    </dgm:pt>
    <dgm:pt modelId="{3BE4F766-3425-42B2-AFA3-6A7BA9996191}" type="parTrans" cxnId="{B7C12D04-4C67-4CF1-82C6-46A59AE43E73}">
      <dgm:prSet/>
      <dgm:spPr/>
      <dgm:t>
        <a:bodyPr/>
        <a:lstStyle/>
        <a:p>
          <a:endParaRPr lang="zh-CN" altLang="en-US"/>
        </a:p>
      </dgm:t>
    </dgm:pt>
    <dgm:pt modelId="{D77B477F-6A3E-4DC0-92D2-7BC51A18BF55}">
      <dgm:prSet/>
      <dgm:spPr/>
      <dgm:t>
        <a:bodyPr/>
        <a:lstStyle/>
        <a:p>
          <a:pPr rtl="0"/>
          <a:r>
            <a:rPr lang="zh-CN" altLang="en-US" b="1" baseline="0" dirty="0"/>
            <a:t>硬链接</a:t>
          </a:r>
          <a:br>
            <a:rPr lang="en-US" altLang="zh-CN" b="1" baseline="0" dirty="0"/>
          </a:br>
          <a:r>
            <a:rPr lang="en-US" altLang="zh-CN" b="1" baseline="0" dirty="0"/>
            <a:t>Hard Link</a:t>
          </a:r>
          <a:endParaRPr lang="zh-CN" b="1" dirty="0"/>
        </a:p>
      </dgm:t>
    </dgm:pt>
    <dgm:pt modelId="{207167F8-F7AE-4B9B-8188-3E91665CB71C}" type="parTrans" cxnId="{8C941791-32C9-47F6-8F0D-08DAFC8C22AD}">
      <dgm:prSet/>
      <dgm:spPr/>
      <dgm:t>
        <a:bodyPr/>
        <a:lstStyle/>
        <a:p>
          <a:endParaRPr lang="zh-CN" altLang="en-US"/>
        </a:p>
      </dgm:t>
    </dgm:pt>
    <dgm:pt modelId="{44E3A8F5-1F8C-439E-8355-8622D24DC286}">
      <dgm:prSet custT="1"/>
      <dgm:spPr/>
      <dgm:t>
        <a:bodyPr/>
        <a:lstStyle/>
        <a:p>
          <a:pPr rtl="0"/>
          <a:r>
            <a:rPr lang="zh-CN" altLang="en-US" sz="2800" b="1" baseline="0" dirty="0"/>
            <a:t>基于索引节点的链接</a:t>
          </a:r>
          <a:endParaRPr lang="zh-CN" altLang="en-US" sz="2800" b="1" dirty="0"/>
        </a:p>
      </dgm:t>
    </dgm:pt>
    <dgm:pt modelId="{1547DE8C-DBDE-471D-AF60-B48886E6C6A1}" type="sibTrans" cxnId="{8C941791-32C9-47F6-8F0D-08DAFC8C22AD}">
      <dgm:prSet/>
      <dgm:spPr/>
      <dgm:t>
        <a:bodyPr/>
        <a:lstStyle/>
        <a:p>
          <a:endParaRPr lang="zh-CN" altLang="en-US"/>
        </a:p>
      </dgm:t>
    </dgm:pt>
    <dgm:pt modelId="{3990E7BF-1A7D-4C69-B696-7FBEAD7A3666}" type="sibTrans" cxnId="{B7C12D04-4C67-4CF1-82C6-46A59AE43E73}">
      <dgm:prSet/>
      <dgm:spPr/>
      <dgm:t>
        <a:bodyPr/>
        <a:lstStyle/>
        <a:p>
          <a:endParaRPr lang="zh-CN" altLang="en-US"/>
        </a:p>
      </dgm:t>
    </dgm:pt>
    <dgm:pt modelId="{5C62A011-6C02-45AF-ACB0-D4063EC17260}" type="parTrans" cxnId="{10C52125-9A76-406F-90BE-A1DD585F798D}">
      <dgm:prSet/>
      <dgm:spPr/>
      <dgm:t>
        <a:bodyPr/>
        <a:lstStyle/>
        <a:p>
          <a:endParaRPr lang="zh-CN" altLang="en-US"/>
        </a:p>
      </dgm:t>
    </dgm:pt>
    <dgm:pt modelId="{7BD638A4-67F8-460F-AC85-3A0BF0020337}">
      <dgm:prSet/>
      <dgm:spPr>
        <a:solidFill>
          <a:srgbClr val="50B206"/>
        </a:solidFill>
      </dgm:spPr>
      <dgm:t>
        <a:bodyPr/>
        <a:lstStyle/>
        <a:p>
          <a:pPr rtl="0"/>
          <a:r>
            <a:rPr lang="zh-CN" altLang="en-US" b="1" baseline="0" dirty="0"/>
            <a:t>软链接</a:t>
          </a:r>
          <a:br>
            <a:rPr lang="en-US" altLang="zh-CN" b="1" baseline="0" dirty="0"/>
          </a:br>
          <a:r>
            <a:rPr lang="en-US" altLang="zh-CN" b="1" baseline="0" dirty="0"/>
            <a:t>Soft Link</a:t>
          </a:r>
          <a:endParaRPr lang="zh-CN" b="1" dirty="0"/>
        </a:p>
      </dgm:t>
    </dgm:pt>
    <dgm:pt modelId="{596BEB15-2502-4768-9F11-E31368D0246C}" type="parTrans" cxnId="{3854246F-1A61-48B5-AF43-786894FC9AFA}">
      <dgm:prSet/>
      <dgm:spPr/>
      <dgm:t>
        <a:bodyPr/>
        <a:lstStyle/>
        <a:p>
          <a:endParaRPr lang="zh-CN" altLang="en-US"/>
        </a:p>
      </dgm:t>
    </dgm:pt>
    <dgm:pt modelId="{558635F5-33E7-4E6A-A797-006146A0FEE9}">
      <dgm:prSet custT="1"/>
      <dgm:spPr/>
      <dgm:t>
        <a:bodyPr/>
        <a:lstStyle/>
        <a:p>
          <a:pPr rtl="0"/>
          <a:r>
            <a:rPr lang="zh-CN" altLang="en-US" sz="2800" b="1" baseline="0" dirty="0"/>
            <a:t>基于符号的链接</a:t>
          </a:r>
          <a:endParaRPr lang="zh-CN" altLang="en-US" sz="2800" b="1" dirty="0"/>
        </a:p>
      </dgm:t>
    </dgm:pt>
    <dgm:pt modelId="{5F658178-7F29-4725-80BB-4BA8C1CD3E5A}" type="sibTrans" cxnId="{3854246F-1A61-48B5-AF43-786894FC9AFA}">
      <dgm:prSet/>
      <dgm:spPr/>
      <dgm:t>
        <a:bodyPr/>
        <a:lstStyle/>
        <a:p>
          <a:endParaRPr lang="zh-CN" altLang="en-US"/>
        </a:p>
      </dgm:t>
    </dgm:pt>
    <dgm:pt modelId="{BCCF872E-7D7C-49F3-8A42-48583EE3B891}" type="sibTrans" cxnId="{10C52125-9A76-406F-90BE-A1DD585F798D}">
      <dgm:prSet/>
      <dgm:spPr/>
      <dgm:t>
        <a:bodyPr/>
        <a:lstStyle/>
        <a:p>
          <a:endParaRPr lang="zh-CN" altLang="en-US"/>
        </a:p>
      </dgm:t>
    </dgm:pt>
    <dgm:pt modelId="{80808B5D-4719-4701-9369-4BA0F793FD76}" type="pres">
      <dgm:prSet presAssocID="{E04EE83F-5C57-4586-932B-E07CE4A28283}" presName="Name0" presStyleCnt="0">
        <dgm:presLayoutVars>
          <dgm:dir/>
          <dgm:animLvl val="lvl"/>
          <dgm:resizeHandles val="exact"/>
        </dgm:presLayoutVars>
      </dgm:prSet>
      <dgm:spPr/>
    </dgm:pt>
    <dgm:pt modelId="{FF65C94C-0F41-47AC-8543-D5BE160D32BB}" type="pres">
      <dgm:prSet presAssocID="{D77B477F-6A3E-4DC0-92D2-7BC51A18BF55}" presName="linNode" presStyleCnt="0"/>
      <dgm:spPr/>
    </dgm:pt>
    <dgm:pt modelId="{7CD051A7-B84A-4D57-B2CB-A976FEF4E82B}" type="pres">
      <dgm:prSet presAssocID="{D77B477F-6A3E-4DC0-92D2-7BC51A18BF55}" presName="parentText" presStyleLbl="node1" presStyleIdx="0" presStyleCnt="2">
        <dgm:presLayoutVars>
          <dgm:chMax val="1"/>
          <dgm:bulletEnabled val="1"/>
        </dgm:presLayoutVars>
      </dgm:prSet>
      <dgm:spPr/>
    </dgm:pt>
    <dgm:pt modelId="{2B2EC7AE-C09D-4ACB-9654-BFE9DF31E7BA}" type="pres">
      <dgm:prSet presAssocID="{D77B477F-6A3E-4DC0-92D2-7BC51A18BF55}" presName="descendantText" presStyleLbl="alignAccFollowNode1" presStyleIdx="0" presStyleCnt="2">
        <dgm:presLayoutVars>
          <dgm:bulletEnabled val="1"/>
        </dgm:presLayoutVars>
      </dgm:prSet>
      <dgm:spPr/>
    </dgm:pt>
    <dgm:pt modelId="{1EE19F75-22B1-4E43-B59E-D2E5569909C5}" type="pres">
      <dgm:prSet presAssocID="{3990E7BF-1A7D-4C69-B696-7FBEAD7A3666}" presName="sp" presStyleCnt="0"/>
      <dgm:spPr/>
    </dgm:pt>
    <dgm:pt modelId="{4AEAAE58-4E9C-4284-88AD-22F1FC3C00BA}" type="pres">
      <dgm:prSet presAssocID="{7BD638A4-67F8-460F-AC85-3A0BF0020337}" presName="linNode" presStyleCnt="0"/>
      <dgm:spPr/>
    </dgm:pt>
    <dgm:pt modelId="{3AE1C464-B10B-450C-ABFA-11C82B722611}" type="pres">
      <dgm:prSet presAssocID="{7BD638A4-67F8-460F-AC85-3A0BF0020337}" presName="parentText" presStyleLbl="node1" presStyleIdx="1" presStyleCnt="2">
        <dgm:presLayoutVars>
          <dgm:chMax val="1"/>
          <dgm:bulletEnabled val="1"/>
        </dgm:presLayoutVars>
      </dgm:prSet>
      <dgm:spPr/>
    </dgm:pt>
    <dgm:pt modelId="{131C6BA7-A1AE-4F74-88C9-81AF2B431EC5}" type="pres">
      <dgm:prSet presAssocID="{7BD638A4-67F8-460F-AC85-3A0BF0020337}" presName="descendantText" presStyleLbl="alignAccFollowNode1" presStyleIdx="1" presStyleCnt="2" custScaleY="114680">
        <dgm:presLayoutVars>
          <dgm:bulletEnabled val="1"/>
        </dgm:presLayoutVars>
      </dgm:prSet>
      <dgm:spPr/>
    </dgm:pt>
  </dgm:ptLst>
  <dgm:cxnLst>
    <dgm:cxn modelId="{B7C12D04-4C67-4CF1-82C6-46A59AE43E73}" srcId="{E04EE83F-5C57-4586-932B-E07CE4A28283}" destId="{D77B477F-6A3E-4DC0-92D2-7BC51A18BF55}" srcOrd="0" destOrd="0" parTransId="{3BE4F766-3425-42B2-AFA3-6A7BA9996191}" sibTransId="{3990E7BF-1A7D-4C69-B696-7FBEAD7A3666}"/>
    <dgm:cxn modelId="{7DAB5C11-B03E-41F6-BB09-AE16D5F512EA}" type="presOf" srcId="{558635F5-33E7-4E6A-A797-006146A0FEE9}" destId="{131C6BA7-A1AE-4F74-88C9-81AF2B431EC5}" srcOrd="0" destOrd="0" presId="urn:microsoft.com/office/officeart/2005/8/layout/vList5"/>
    <dgm:cxn modelId="{10C52125-9A76-406F-90BE-A1DD585F798D}" srcId="{E04EE83F-5C57-4586-932B-E07CE4A28283}" destId="{7BD638A4-67F8-460F-AC85-3A0BF0020337}" srcOrd="1" destOrd="0" parTransId="{5C62A011-6C02-45AF-ACB0-D4063EC17260}" sibTransId="{BCCF872E-7D7C-49F3-8A42-48583EE3B891}"/>
    <dgm:cxn modelId="{23678535-9116-47CA-9D3D-51A66C55C3A9}" type="presOf" srcId="{7BD638A4-67F8-460F-AC85-3A0BF0020337}" destId="{3AE1C464-B10B-450C-ABFA-11C82B722611}" srcOrd="0" destOrd="0" presId="urn:microsoft.com/office/officeart/2005/8/layout/vList5"/>
    <dgm:cxn modelId="{BBC1EA43-E11B-414D-A671-446C0A96E010}" type="presOf" srcId="{E04EE83F-5C57-4586-932B-E07CE4A28283}" destId="{80808B5D-4719-4701-9369-4BA0F793FD76}" srcOrd="0" destOrd="0" presId="urn:microsoft.com/office/officeart/2005/8/layout/vList5"/>
    <dgm:cxn modelId="{3854246F-1A61-48B5-AF43-786894FC9AFA}" srcId="{7BD638A4-67F8-460F-AC85-3A0BF0020337}" destId="{558635F5-33E7-4E6A-A797-006146A0FEE9}" srcOrd="0" destOrd="0" parTransId="{596BEB15-2502-4768-9F11-E31368D0246C}" sibTransId="{5F658178-7F29-4725-80BB-4BA8C1CD3E5A}"/>
    <dgm:cxn modelId="{8C941791-32C9-47F6-8F0D-08DAFC8C22AD}" srcId="{D77B477F-6A3E-4DC0-92D2-7BC51A18BF55}" destId="{44E3A8F5-1F8C-439E-8355-8622D24DC286}" srcOrd="0" destOrd="0" parTransId="{207167F8-F7AE-4B9B-8188-3E91665CB71C}" sibTransId="{1547DE8C-DBDE-471D-AF60-B48886E6C6A1}"/>
    <dgm:cxn modelId="{7CEFB9AA-C74A-42DA-B9C0-A6001FA3D892}" type="presOf" srcId="{D77B477F-6A3E-4DC0-92D2-7BC51A18BF55}" destId="{7CD051A7-B84A-4D57-B2CB-A976FEF4E82B}" srcOrd="0" destOrd="0" presId="urn:microsoft.com/office/officeart/2005/8/layout/vList5"/>
    <dgm:cxn modelId="{73C022C1-E712-459F-9C14-F2F7FB9246F7}" type="presOf" srcId="{44E3A8F5-1F8C-439E-8355-8622D24DC286}" destId="{2B2EC7AE-C09D-4ACB-9654-BFE9DF31E7BA}" srcOrd="0" destOrd="0" presId="urn:microsoft.com/office/officeart/2005/8/layout/vList5"/>
    <dgm:cxn modelId="{368ABF40-F469-49BC-8C3E-DC3878BE30FD}" type="presParOf" srcId="{80808B5D-4719-4701-9369-4BA0F793FD76}" destId="{FF65C94C-0F41-47AC-8543-D5BE160D32BB}" srcOrd="0" destOrd="0" presId="urn:microsoft.com/office/officeart/2005/8/layout/vList5"/>
    <dgm:cxn modelId="{18807586-74F8-4693-AC4F-92A6EC78A81B}" type="presParOf" srcId="{FF65C94C-0F41-47AC-8543-D5BE160D32BB}" destId="{7CD051A7-B84A-4D57-B2CB-A976FEF4E82B}" srcOrd="0" destOrd="0" presId="urn:microsoft.com/office/officeart/2005/8/layout/vList5"/>
    <dgm:cxn modelId="{C4AC2E84-3673-464C-B728-31A3B618F4CD}" type="presParOf" srcId="{FF65C94C-0F41-47AC-8543-D5BE160D32BB}" destId="{2B2EC7AE-C09D-4ACB-9654-BFE9DF31E7BA}" srcOrd="1" destOrd="0" presId="urn:microsoft.com/office/officeart/2005/8/layout/vList5"/>
    <dgm:cxn modelId="{6F1946EE-2B96-4A0C-82A4-212650DA173E}" type="presParOf" srcId="{80808B5D-4719-4701-9369-4BA0F793FD76}" destId="{1EE19F75-22B1-4E43-B59E-D2E5569909C5}" srcOrd="1" destOrd="0" presId="urn:microsoft.com/office/officeart/2005/8/layout/vList5"/>
    <dgm:cxn modelId="{730AF519-2838-42A7-997F-81C31F1D8987}" type="presParOf" srcId="{80808B5D-4719-4701-9369-4BA0F793FD76}" destId="{4AEAAE58-4E9C-4284-88AD-22F1FC3C00BA}" srcOrd="2" destOrd="0" presId="urn:microsoft.com/office/officeart/2005/8/layout/vList5"/>
    <dgm:cxn modelId="{950210FC-B699-4D48-9AA5-98BEA05DADFF}" type="presParOf" srcId="{4AEAAE58-4E9C-4284-88AD-22F1FC3C00BA}" destId="{3AE1C464-B10B-450C-ABFA-11C82B722611}" srcOrd="0" destOrd="0" presId="urn:microsoft.com/office/officeart/2005/8/layout/vList5"/>
    <dgm:cxn modelId="{617ACF21-5DCD-4265-8B4B-E1770432CEF3}" type="presParOf" srcId="{4AEAAE58-4E9C-4284-88AD-22F1FC3C00BA}" destId="{131C6BA7-A1AE-4F74-88C9-81AF2B431EC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EC7AE-C09D-4ACB-9654-BFE9DF31E7BA}">
      <dsp:nvSpPr>
        <dsp:cNvPr id="0" name=""/>
        <dsp:cNvSpPr/>
      </dsp:nvSpPr>
      <dsp:spPr>
        <a:xfrm rot="5400000">
          <a:off x="4079250" y="-1649508"/>
          <a:ext cx="693130" cy="4165473"/>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rtl="0">
            <a:lnSpc>
              <a:spcPct val="90000"/>
            </a:lnSpc>
            <a:spcBef>
              <a:spcPct val="0"/>
            </a:spcBef>
            <a:spcAft>
              <a:spcPct val="15000"/>
            </a:spcAft>
            <a:buChar char="•"/>
          </a:pPr>
          <a:r>
            <a:rPr lang="zh-CN" altLang="en-US" sz="2800" b="1" kern="1200" baseline="0" dirty="0"/>
            <a:t>基于索引节点的链接</a:t>
          </a:r>
          <a:endParaRPr lang="zh-CN" altLang="en-US" sz="2800" b="1" kern="1200" dirty="0"/>
        </a:p>
      </dsp:txBody>
      <dsp:txXfrm rot="-5400000">
        <a:off x="2343079" y="120499"/>
        <a:ext cx="4131637" cy="625458"/>
      </dsp:txXfrm>
    </dsp:sp>
    <dsp:sp modelId="{7CD051A7-B84A-4D57-B2CB-A976FEF4E82B}">
      <dsp:nvSpPr>
        <dsp:cNvPr id="0" name=""/>
        <dsp:cNvSpPr/>
      </dsp:nvSpPr>
      <dsp:spPr>
        <a:xfrm>
          <a:off x="0" y="21"/>
          <a:ext cx="2343079" cy="86641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zh-CN" altLang="en-US" sz="2300" b="1" kern="1200" baseline="0" dirty="0"/>
            <a:t>硬链接</a:t>
          </a:r>
          <a:br>
            <a:rPr lang="en-US" altLang="zh-CN" sz="2300" b="1" kern="1200" baseline="0" dirty="0"/>
          </a:br>
          <a:r>
            <a:rPr lang="en-US" altLang="zh-CN" sz="2300" b="1" kern="1200" baseline="0" dirty="0"/>
            <a:t>Hard Link</a:t>
          </a:r>
          <a:endParaRPr lang="zh-CN" sz="2300" b="1" kern="1200" dirty="0"/>
        </a:p>
      </dsp:txBody>
      <dsp:txXfrm>
        <a:off x="42295" y="42316"/>
        <a:ext cx="2258489" cy="781822"/>
      </dsp:txXfrm>
    </dsp:sp>
    <dsp:sp modelId="{131C6BA7-A1AE-4F74-88C9-81AF2B431EC5}">
      <dsp:nvSpPr>
        <dsp:cNvPr id="0" name=""/>
        <dsp:cNvSpPr/>
      </dsp:nvSpPr>
      <dsp:spPr>
        <a:xfrm rot="5400000">
          <a:off x="4028375" y="-739775"/>
          <a:ext cx="794881" cy="4165473"/>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rtl="0">
            <a:lnSpc>
              <a:spcPct val="90000"/>
            </a:lnSpc>
            <a:spcBef>
              <a:spcPct val="0"/>
            </a:spcBef>
            <a:spcAft>
              <a:spcPct val="15000"/>
            </a:spcAft>
            <a:buChar char="•"/>
          </a:pPr>
          <a:r>
            <a:rPr lang="zh-CN" altLang="en-US" sz="2800" b="1" kern="1200" baseline="0" dirty="0"/>
            <a:t>基于符号的链接</a:t>
          </a:r>
          <a:endParaRPr lang="zh-CN" altLang="en-US" sz="2800" b="1" kern="1200" dirty="0"/>
        </a:p>
      </dsp:txBody>
      <dsp:txXfrm rot="-5400000">
        <a:off x="2343080" y="984323"/>
        <a:ext cx="4126670" cy="717275"/>
      </dsp:txXfrm>
    </dsp:sp>
    <dsp:sp modelId="{3AE1C464-B10B-450C-ABFA-11C82B722611}">
      <dsp:nvSpPr>
        <dsp:cNvPr id="0" name=""/>
        <dsp:cNvSpPr/>
      </dsp:nvSpPr>
      <dsp:spPr>
        <a:xfrm>
          <a:off x="0" y="909755"/>
          <a:ext cx="2343079" cy="866412"/>
        </a:xfrm>
        <a:prstGeom prst="roundRect">
          <a:avLst/>
        </a:prstGeom>
        <a:solidFill>
          <a:srgbClr val="50B20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zh-CN" altLang="en-US" sz="2300" b="1" kern="1200" baseline="0" dirty="0"/>
            <a:t>软链接</a:t>
          </a:r>
          <a:br>
            <a:rPr lang="en-US" altLang="zh-CN" sz="2300" b="1" kern="1200" baseline="0" dirty="0"/>
          </a:br>
          <a:r>
            <a:rPr lang="en-US" altLang="zh-CN" sz="2300" b="1" kern="1200" baseline="0" dirty="0"/>
            <a:t>Soft Link</a:t>
          </a:r>
          <a:endParaRPr lang="zh-CN" sz="2300" b="1" kern="1200" dirty="0"/>
        </a:p>
      </dsp:txBody>
      <dsp:txXfrm>
        <a:off x="42295" y="952050"/>
        <a:ext cx="2258489" cy="78182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FFD629-7C14-4234-AE18-0B413C6EF1E1}" type="datetimeFigureOut">
              <a:rPr lang="zh-CN" altLang="en-US" smtClean="0"/>
              <a:pPr/>
              <a:t>2021/12/9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2925B5-C3C3-4573-8879-92F482DDE96B}" type="slidenum">
              <a:rPr lang="zh-CN" altLang="en-US" smtClean="0"/>
              <a:pPr/>
              <a:t>‹#›</a:t>
            </a:fld>
            <a:endParaRPr lang="zh-CN" altLang="en-US"/>
          </a:p>
        </p:txBody>
      </p:sp>
    </p:spTree>
    <p:extLst>
      <p:ext uri="{BB962C8B-B14F-4D97-AF65-F5344CB8AC3E}">
        <p14:creationId xmlns:p14="http://schemas.microsoft.com/office/powerpoint/2010/main" val="4100892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E71FC-3380-49CC-B0ED-3671D7CAEA90}" type="datetimeFigureOut">
              <a:rPr lang="zh-CN" altLang="en-US" smtClean="0"/>
              <a:pPr/>
              <a:t>2021/12/9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CA02F-748C-4758-B6E9-40642C453F49}" type="slidenum">
              <a:rPr lang="zh-CN" altLang="en-US" smtClean="0"/>
              <a:pPr/>
              <a:t>‹#›</a:t>
            </a:fld>
            <a:endParaRPr lang="zh-CN" altLang="en-US"/>
          </a:p>
        </p:txBody>
      </p:sp>
    </p:spTree>
    <p:extLst>
      <p:ext uri="{BB962C8B-B14F-4D97-AF65-F5344CB8AC3E}">
        <p14:creationId xmlns:p14="http://schemas.microsoft.com/office/powerpoint/2010/main" val="383634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14</a:t>
            </a:fld>
            <a:endParaRPr lang="zh-CN" altLang="en-US"/>
          </a:p>
        </p:txBody>
      </p:sp>
    </p:spTree>
    <p:extLst>
      <p:ext uri="{BB962C8B-B14F-4D97-AF65-F5344CB8AC3E}">
        <p14:creationId xmlns:p14="http://schemas.microsoft.com/office/powerpoint/2010/main" val="4046528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miter lim="800000"/>
            <a:headEnd/>
            <a:tailEnd/>
          </a:ln>
        </p:spPr>
        <p:txBody>
          <a:bodyPr/>
          <a:lstStyle/>
          <a:p>
            <a:fld id="{D3AD9249-D8BF-47A1-B54B-068BB760DB22}" type="slidenum">
              <a:rPr lang="en-US" altLang="zh-CN"/>
              <a:pPr/>
              <a:t>16</a:t>
            </a:fld>
            <a:endParaRPr lang="en-US" altLang="zh-CN" dirty="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Arial" charset="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miter lim="800000"/>
            <a:headEnd/>
            <a:tailEnd/>
          </a:ln>
        </p:spPr>
        <p:txBody>
          <a:bodyPr/>
          <a:lstStyle/>
          <a:p>
            <a:fld id="{D3AD9249-D8BF-47A1-B54B-068BB760DB22}" type="slidenum">
              <a:rPr lang="en-US" altLang="zh-CN"/>
              <a:pPr/>
              <a:t>17</a:t>
            </a:fld>
            <a:endParaRPr lang="en-US" altLang="zh-CN" dirty="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zh-CN" altLang="en-US" dirty="0">
              <a:latin typeface="Arial" charset="0"/>
              <a:ea typeface="宋体" charset="-122"/>
            </a:endParaRPr>
          </a:p>
        </p:txBody>
      </p:sp>
    </p:spTree>
    <p:extLst>
      <p:ext uri="{BB962C8B-B14F-4D97-AF65-F5344CB8AC3E}">
        <p14:creationId xmlns:p14="http://schemas.microsoft.com/office/powerpoint/2010/main" val="188568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19</a:t>
            </a:fld>
            <a:endParaRPr lang="zh-CN" altLang="en-US"/>
          </a:p>
        </p:txBody>
      </p:sp>
    </p:spTree>
    <p:extLst>
      <p:ext uri="{BB962C8B-B14F-4D97-AF65-F5344CB8AC3E}">
        <p14:creationId xmlns:p14="http://schemas.microsoft.com/office/powerpoint/2010/main" val="3042133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20</a:t>
            </a:fld>
            <a:endParaRPr lang="zh-CN" altLang="en-US"/>
          </a:p>
        </p:txBody>
      </p:sp>
    </p:spTree>
    <p:extLst>
      <p:ext uri="{BB962C8B-B14F-4D97-AF65-F5344CB8AC3E}">
        <p14:creationId xmlns:p14="http://schemas.microsoft.com/office/powerpoint/2010/main" val="3467366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设备管理</a:t>
            </a:r>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23</a:t>
            </a:fld>
            <a:endParaRPr lang="zh-CN" altLang="en-US"/>
          </a:p>
        </p:txBody>
      </p:sp>
    </p:spTree>
    <p:extLst>
      <p:ext uri="{BB962C8B-B14F-4D97-AF65-F5344CB8AC3E}">
        <p14:creationId xmlns:p14="http://schemas.microsoft.com/office/powerpoint/2010/main" val="4112408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27</a:t>
            </a:fld>
            <a:endParaRPr lang="zh-CN" altLang="en-US"/>
          </a:p>
        </p:txBody>
      </p:sp>
    </p:spTree>
    <p:extLst>
      <p:ext uri="{BB962C8B-B14F-4D97-AF65-F5344CB8AC3E}">
        <p14:creationId xmlns:p14="http://schemas.microsoft.com/office/powerpoint/2010/main" val="208063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5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2</a:t>
            </a:fld>
            <a:endParaRPr lang="zh-CN" altLang="en-US"/>
          </a:p>
        </p:txBody>
      </p:sp>
    </p:spTree>
    <p:extLst>
      <p:ext uri="{BB962C8B-B14F-4D97-AF65-F5344CB8AC3E}">
        <p14:creationId xmlns:p14="http://schemas.microsoft.com/office/powerpoint/2010/main" val="1517445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29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30</a:t>
            </a:fld>
            <a:endParaRPr lang="zh-CN" altLang="en-US"/>
          </a:p>
        </p:txBody>
      </p:sp>
    </p:spTree>
    <p:extLst>
      <p:ext uri="{BB962C8B-B14F-4D97-AF65-F5344CB8AC3E}">
        <p14:creationId xmlns:p14="http://schemas.microsoft.com/office/powerpoint/2010/main" val="3174093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31</a:t>
            </a:fld>
            <a:endParaRPr lang="zh-CN" altLang="en-US"/>
          </a:p>
        </p:txBody>
      </p:sp>
    </p:spTree>
    <p:extLst>
      <p:ext uri="{BB962C8B-B14F-4D97-AF65-F5344CB8AC3E}">
        <p14:creationId xmlns:p14="http://schemas.microsoft.com/office/powerpoint/2010/main" val="2263449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33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34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35</a:t>
            </a:fld>
            <a:endParaRPr lang="zh-CN" altLang="en-US"/>
          </a:p>
        </p:txBody>
      </p:sp>
    </p:spTree>
    <p:extLst>
      <p:ext uri="{BB962C8B-B14F-4D97-AF65-F5344CB8AC3E}">
        <p14:creationId xmlns:p14="http://schemas.microsoft.com/office/powerpoint/2010/main" val="577708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36</a:t>
            </a:fld>
            <a:endParaRPr lang="zh-CN" altLang="en-US"/>
          </a:p>
        </p:txBody>
      </p:sp>
    </p:spTree>
    <p:extLst>
      <p:ext uri="{BB962C8B-B14F-4D97-AF65-F5344CB8AC3E}">
        <p14:creationId xmlns:p14="http://schemas.microsoft.com/office/powerpoint/2010/main" val="1404393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37</a:t>
            </a:fld>
            <a:endParaRPr lang="zh-CN" altLang="en-US"/>
          </a:p>
        </p:txBody>
      </p:sp>
    </p:spTree>
    <p:extLst>
      <p:ext uri="{BB962C8B-B14F-4D97-AF65-F5344CB8AC3E}">
        <p14:creationId xmlns:p14="http://schemas.microsoft.com/office/powerpoint/2010/main" val="3440101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38</a:t>
            </a:fld>
            <a:endParaRPr lang="zh-CN" altLang="en-US"/>
          </a:p>
        </p:txBody>
      </p:sp>
    </p:spTree>
    <p:extLst>
      <p:ext uri="{BB962C8B-B14F-4D97-AF65-F5344CB8AC3E}">
        <p14:creationId xmlns:p14="http://schemas.microsoft.com/office/powerpoint/2010/main" val="3287673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39</a:t>
            </a:fld>
            <a:endParaRPr lang="zh-CN" altLang="en-US"/>
          </a:p>
        </p:txBody>
      </p:sp>
    </p:spTree>
    <p:extLst>
      <p:ext uri="{BB962C8B-B14F-4D97-AF65-F5344CB8AC3E}">
        <p14:creationId xmlns:p14="http://schemas.microsoft.com/office/powerpoint/2010/main" val="2661495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3</a:t>
            </a:fld>
            <a:endParaRPr lang="zh-CN" altLang="en-US"/>
          </a:p>
        </p:txBody>
      </p:sp>
    </p:spTree>
    <p:extLst>
      <p:ext uri="{BB962C8B-B14F-4D97-AF65-F5344CB8AC3E}">
        <p14:creationId xmlns:p14="http://schemas.microsoft.com/office/powerpoint/2010/main" val="2286477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41</a:t>
            </a:fld>
            <a:endParaRPr lang="zh-CN" altLang="en-US"/>
          </a:p>
        </p:txBody>
      </p:sp>
    </p:spTree>
    <p:extLst>
      <p:ext uri="{BB962C8B-B14F-4D97-AF65-F5344CB8AC3E}">
        <p14:creationId xmlns:p14="http://schemas.microsoft.com/office/powerpoint/2010/main" val="45042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742950" lvl="1" indent="-285750">
              <a:spcBef>
                <a:spcPct val="20000"/>
              </a:spcBef>
              <a:spcAft>
                <a:spcPct val="5000"/>
              </a:spcAft>
              <a:buFont typeface="Wingdings" pitchFamily="2" charset="2"/>
              <a:buChar char="Ø"/>
            </a:pPr>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42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45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46</a:t>
            </a:fld>
            <a:endParaRPr lang="zh-CN" altLang="en-US"/>
          </a:p>
        </p:txBody>
      </p:sp>
    </p:spTree>
    <p:extLst>
      <p:ext uri="{BB962C8B-B14F-4D97-AF65-F5344CB8AC3E}">
        <p14:creationId xmlns:p14="http://schemas.microsoft.com/office/powerpoint/2010/main" val="2980469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47</a:t>
            </a:fld>
            <a:endParaRPr lang="zh-CN" altLang="en-US"/>
          </a:p>
        </p:txBody>
      </p:sp>
    </p:spTree>
    <p:extLst>
      <p:ext uri="{BB962C8B-B14F-4D97-AF65-F5344CB8AC3E}">
        <p14:creationId xmlns:p14="http://schemas.microsoft.com/office/powerpoint/2010/main" val="1089275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FCB(</a:t>
            </a:r>
            <a:r>
              <a:rPr lang="zh-CN" altLang="en-US" dirty="0"/>
              <a:t>含文件所有属性信息，包括文件在磁盘上的分布信息</a:t>
            </a:r>
            <a:r>
              <a:rPr lang="en-US" altLang="zh-CN" dirty="0"/>
              <a:t>)</a:t>
            </a:r>
          </a:p>
          <a:p>
            <a:r>
              <a:rPr lang="zh-CN" altLang="en-US" dirty="0"/>
              <a:t>文件检索</a:t>
            </a:r>
            <a:r>
              <a:rPr lang="en-US" altLang="zh-CN" dirty="0"/>
              <a:t>-&gt;FCB-&gt;</a:t>
            </a:r>
            <a:r>
              <a:rPr lang="zh-CN" altLang="en-US" dirty="0"/>
              <a:t>目录文件（定长记录）</a:t>
            </a:r>
            <a:endParaRPr lang="en-US" altLang="zh-CN" dirty="0"/>
          </a:p>
          <a:p>
            <a:endParaRPr lang="en-US" altLang="zh-CN" dirty="0"/>
          </a:p>
          <a:p>
            <a:r>
              <a:rPr lang="zh-CN" altLang="en-US" dirty="0"/>
              <a:t>检索效率？ 目录文件的组织结构</a:t>
            </a:r>
            <a:r>
              <a:rPr lang="en-US" altLang="zh-CN" dirty="0"/>
              <a:t>-&gt;</a:t>
            </a:r>
            <a:r>
              <a:rPr lang="zh-CN" altLang="en-US" dirty="0"/>
              <a:t>树形结构</a:t>
            </a:r>
            <a:endParaRPr lang="en-US" altLang="zh-CN" dirty="0"/>
          </a:p>
          <a:p>
            <a:r>
              <a:rPr lang="en-US" altLang="zh-CN" dirty="0"/>
              <a:t>                  </a:t>
            </a:r>
            <a:r>
              <a:rPr lang="zh-CN" altLang="en-US" dirty="0"/>
              <a:t>目录项</a:t>
            </a:r>
            <a:r>
              <a:rPr lang="en-US" altLang="zh-CN" dirty="0"/>
              <a:t>-&gt; </a:t>
            </a:r>
            <a:r>
              <a:rPr lang="zh-CN" altLang="en-US" dirty="0"/>
              <a:t>文件名</a:t>
            </a:r>
            <a:r>
              <a:rPr lang="en-US" altLang="zh-CN" dirty="0"/>
              <a:t>+</a:t>
            </a:r>
            <a:r>
              <a:rPr lang="zh-CN" altLang="en-US" dirty="0"/>
              <a:t>索引节点编号  </a:t>
            </a:r>
            <a:r>
              <a:rPr lang="en-US" altLang="zh-CN" dirty="0"/>
              <a:t>=&gt; </a:t>
            </a:r>
            <a:r>
              <a:rPr lang="zh-CN" altLang="en-US" dirty="0"/>
              <a:t>索引节点区</a:t>
            </a:r>
            <a:endParaRPr lang="en-US" altLang="zh-CN" dirty="0"/>
          </a:p>
          <a:p>
            <a:r>
              <a:rPr lang="en-US" altLang="zh-CN" dirty="0"/>
              <a:t>                  </a:t>
            </a:r>
            <a:r>
              <a:rPr lang="zh-CN" altLang="en-US" dirty="0"/>
              <a:t>目录实现  线性表</a:t>
            </a:r>
            <a:r>
              <a:rPr lang="en-US" altLang="zh-CN" dirty="0">
                <a:sym typeface="Wingdings" panose="05000000000000000000" pitchFamily="2" charset="2"/>
              </a:rPr>
              <a:t></a:t>
            </a:r>
            <a:r>
              <a:rPr lang="zh-CN" altLang="en-US" dirty="0">
                <a:sym typeface="Wingdings" panose="05000000000000000000" pitchFamily="2" charset="2"/>
              </a:rPr>
              <a:t>哈希表</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检索过程：</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缓存：包括最近访问目录的信息、最近访问的索引节点、最近访问过的数据块等</a:t>
            </a:r>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48</a:t>
            </a:fld>
            <a:endParaRPr lang="zh-CN" altLang="en-US"/>
          </a:p>
        </p:txBody>
      </p:sp>
    </p:spTree>
    <p:extLst>
      <p:ext uri="{BB962C8B-B14F-4D97-AF65-F5344CB8AC3E}">
        <p14:creationId xmlns:p14="http://schemas.microsoft.com/office/powerpoint/2010/main" val="107581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50</a:t>
            </a:fld>
            <a:endParaRPr lang="zh-CN" altLang="en-US"/>
          </a:p>
        </p:txBody>
      </p:sp>
    </p:spTree>
    <p:extLst>
      <p:ext uri="{BB962C8B-B14F-4D97-AF65-F5344CB8AC3E}">
        <p14:creationId xmlns:p14="http://schemas.microsoft.com/office/powerpoint/2010/main" val="2627884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b="1" dirty="0">
              <a:solidFill>
                <a:srgbClr val="FF0000"/>
              </a:solidFill>
            </a:endParaRPr>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51</a:t>
            </a:fld>
            <a:endParaRPr lang="zh-CN" altLang="en-US"/>
          </a:p>
        </p:txBody>
      </p:sp>
    </p:spTree>
    <p:extLst>
      <p:ext uri="{BB962C8B-B14F-4D97-AF65-F5344CB8AC3E}">
        <p14:creationId xmlns:p14="http://schemas.microsoft.com/office/powerpoint/2010/main" val="2798555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52</a:t>
            </a:fld>
            <a:endParaRPr lang="zh-CN" altLang="en-US"/>
          </a:p>
        </p:txBody>
      </p:sp>
    </p:spTree>
    <p:extLst>
      <p:ext uri="{BB962C8B-B14F-4D97-AF65-F5344CB8AC3E}">
        <p14:creationId xmlns:p14="http://schemas.microsoft.com/office/powerpoint/2010/main" val="1278051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53</a:t>
            </a:fld>
            <a:endParaRPr lang="zh-CN" altLang="en-US"/>
          </a:p>
        </p:txBody>
      </p:sp>
    </p:spTree>
    <p:extLst>
      <p:ext uri="{BB962C8B-B14F-4D97-AF65-F5344CB8AC3E}">
        <p14:creationId xmlns:p14="http://schemas.microsoft.com/office/powerpoint/2010/main" val="398831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5</a:t>
            </a:fld>
            <a:endParaRPr lang="zh-CN" altLang="en-US"/>
          </a:p>
        </p:txBody>
      </p:sp>
    </p:spTree>
    <p:extLst>
      <p:ext uri="{BB962C8B-B14F-4D97-AF65-F5344CB8AC3E}">
        <p14:creationId xmlns:p14="http://schemas.microsoft.com/office/powerpoint/2010/main" val="42277843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54</a:t>
            </a:fld>
            <a:endParaRPr lang="zh-CN" altLang="en-US"/>
          </a:p>
        </p:txBody>
      </p:sp>
    </p:spTree>
    <p:extLst>
      <p:ext uri="{BB962C8B-B14F-4D97-AF65-F5344CB8AC3E}">
        <p14:creationId xmlns:p14="http://schemas.microsoft.com/office/powerpoint/2010/main" val="24566467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55</a:t>
            </a:fld>
            <a:endParaRPr lang="zh-CN" altLang="en-US"/>
          </a:p>
        </p:txBody>
      </p:sp>
    </p:spTree>
    <p:extLst>
      <p:ext uri="{BB962C8B-B14F-4D97-AF65-F5344CB8AC3E}">
        <p14:creationId xmlns:p14="http://schemas.microsoft.com/office/powerpoint/2010/main" val="13533342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56</a:t>
            </a:fld>
            <a:endParaRPr lang="zh-CN" altLang="en-US"/>
          </a:p>
        </p:txBody>
      </p:sp>
    </p:spTree>
    <p:extLst>
      <p:ext uri="{BB962C8B-B14F-4D97-AF65-F5344CB8AC3E}">
        <p14:creationId xmlns:p14="http://schemas.microsoft.com/office/powerpoint/2010/main" val="37763042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60</a:t>
            </a:fld>
            <a:endParaRPr lang="zh-CN" altLang="en-US"/>
          </a:p>
        </p:txBody>
      </p:sp>
    </p:spTree>
    <p:extLst>
      <p:ext uri="{BB962C8B-B14F-4D97-AF65-F5344CB8AC3E}">
        <p14:creationId xmlns:p14="http://schemas.microsoft.com/office/powerpoint/2010/main" val="2994394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61</a:t>
            </a:fld>
            <a:endParaRPr lang="zh-CN" altLang="en-US"/>
          </a:p>
        </p:txBody>
      </p:sp>
    </p:spTree>
    <p:extLst>
      <p:ext uri="{BB962C8B-B14F-4D97-AF65-F5344CB8AC3E}">
        <p14:creationId xmlns:p14="http://schemas.microsoft.com/office/powerpoint/2010/main" val="10427810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62</a:t>
            </a:fld>
            <a:endParaRPr lang="zh-CN" altLang="en-US"/>
          </a:p>
        </p:txBody>
      </p:sp>
    </p:spTree>
    <p:extLst>
      <p:ext uri="{BB962C8B-B14F-4D97-AF65-F5344CB8AC3E}">
        <p14:creationId xmlns:p14="http://schemas.microsoft.com/office/powerpoint/2010/main" val="37525605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63</a:t>
            </a:fld>
            <a:endParaRPr lang="zh-CN" altLang="en-US"/>
          </a:p>
        </p:txBody>
      </p:sp>
    </p:spTree>
    <p:extLst>
      <p:ext uri="{BB962C8B-B14F-4D97-AF65-F5344CB8AC3E}">
        <p14:creationId xmlns:p14="http://schemas.microsoft.com/office/powerpoint/2010/main" val="2577066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64</a:t>
            </a:fld>
            <a:endParaRPr lang="zh-CN" altLang="en-US"/>
          </a:p>
        </p:txBody>
      </p:sp>
    </p:spTree>
    <p:extLst>
      <p:ext uri="{BB962C8B-B14F-4D97-AF65-F5344CB8AC3E}">
        <p14:creationId xmlns:p14="http://schemas.microsoft.com/office/powerpoint/2010/main" val="3832430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65</a:t>
            </a:fld>
            <a:endParaRPr lang="zh-CN" altLang="en-US"/>
          </a:p>
        </p:txBody>
      </p:sp>
    </p:spTree>
    <p:extLst>
      <p:ext uri="{BB962C8B-B14F-4D97-AF65-F5344CB8AC3E}">
        <p14:creationId xmlns:p14="http://schemas.microsoft.com/office/powerpoint/2010/main" val="27670373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66</a:t>
            </a:fld>
            <a:endParaRPr lang="zh-CN" altLang="en-US"/>
          </a:p>
        </p:txBody>
      </p:sp>
    </p:spTree>
    <p:extLst>
      <p:ext uri="{BB962C8B-B14F-4D97-AF65-F5344CB8AC3E}">
        <p14:creationId xmlns:p14="http://schemas.microsoft.com/office/powerpoint/2010/main" val="1450154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6</a:t>
            </a:fld>
            <a:endParaRPr lang="zh-CN" altLang="en-US"/>
          </a:p>
        </p:txBody>
      </p:sp>
    </p:spTree>
    <p:extLst>
      <p:ext uri="{BB962C8B-B14F-4D97-AF65-F5344CB8AC3E}">
        <p14:creationId xmlns:p14="http://schemas.microsoft.com/office/powerpoint/2010/main" val="12365004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67</a:t>
            </a:fld>
            <a:endParaRPr lang="zh-CN" altLang="en-US"/>
          </a:p>
        </p:txBody>
      </p:sp>
    </p:spTree>
    <p:extLst>
      <p:ext uri="{BB962C8B-B14F-4D97-AF65-F5344CB8AC3E}">
        <p14:creationId xmlns:p14="http://schemas.microsoft.com/office/powerpoint/2010/main" val="11788505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68</a:t>
            </a:fld>
            <a:endParaRPr lang="zh-CN" altLang="en-US"/>
          </a:p>
        </p:txBody>
      </p:sp>
    </p:spTree>
    <p:extLst>
      <p:ext uri="{BB962C8B-B14F-4D97-AF65-F5344CB8AC3E}">
        <p14:creationId xmlns:p14="http://schemas.microsoft.com/office/powerpoint/2010/main" val="27517197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69</a:t>
            </a:fld>
            <a:endParaRPr lang="zh-CN" altLang="en-US"/>
          </a:p>
        </p:txBody>
      </p:sp>
    </p:spTree>
    <p:extLst>
      <p:ext uri="{BB962C8B-B14F-4D97-AF65-F5344CB8AC3E}">
        <p14:creationId xmlns:p14="http://schemas.microsoft.com/office/powerpoint/2010/main" val="29994741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70</a:t>
            </a:fld>
            <a:endParaRPr lang="zh-CN" altLang="en-US"/>
          </a:p>
        </p:txBody>
      </p:sp>
    </p:spTree>
    <p:extLst>
      <p:ext uri="{BB962C8B-B14F-4D97-AF65-F5344CB8AC3E}">
        <p14:creationId xmlns:p14="http://schemas.microsoft.com/office/powerpoint/2010/main" val="34144954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71</a:t>
            </a:fld>
            <a:endParaRPr lang="zh-CN" altLang="en-US"/>
          </a:p>
        </p:txBody>
      </p:sp>
    </p:spTree>
    <p:extLst>
      <p:ext uri="{BB962C8B-B14F-4D97-AF65-F5344CB8AC3E}">
        <p14:creationId xmlns:p14="http://schemas.microsoft.com/office/powerpoint/2010/main" val="24255181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72</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6363C46E-DCF0-4801-ADAD-AE4A8E44D011}" type="slidenum">
              <a:rPr lang="en-US" altLang="zh-CN"/>
              <a:pPr/>
              <a:t>73</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dirty="0">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6363C46E-DCF0-4801-ADAD-AE4A8E44D011}" type="slidenum">
              <a:rPr lang="en-US" altLang="zh-CN"/>
              <a:pPr/>
              <a:t>75</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76</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77</a:t>
            </a:fld>
            <a:endParaRPr lang="zh-CN" altLang="en-US"/>
          </a:p>
        </p:txBody>
      </p:sp>
    </p:spTree>
    <p:extLst>
      <p:ext uri="{BB962C8B-B14F-4D97-AF65-F5344CB8AC3E}">
        <p14:creationId xmlns:p14="http://schemas.microsoft.com/office/powerpoint/2010/main" val="376893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7</a:t>
            </a:fld>
            <a:endParaRPr lang="zh-CN" altLang="en-US"/>
          </a:p>
        </p:txBody>
      </p:sp>
    </p:spTree>
    <p:extLst>
      <p:ext uri="{BB962C8B-B14F-4D97-AF65-F5344CB8AC3E}">
        <p14:creationId xmlns:p14="http://schemas.microsoft.com/office/powerpoint/2010/main" val="3548300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F37FF447-7717-443F-AB87-97EEF2508E87}" type="slidenum">
              <a:rPr lang="en-US" altLang="zh-CN"/>
              <a:pPr/>
              <a:t>79</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zh-CN" dirty="0">
              <a:latin typeface="Arial" charset="0"/>
              <a:ea typeface="宋体"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80</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81</a:t>
            </a:fld>
            <a:endParaRPr lang="zh-CN" altLang="en-US"/>
          </a:p>
        </p:txBody>
      </p:sp>
    </p:spTree>
    <p:extLst>
      <p:ext uri="{BB962C8B-B14F-4D97-AF65-F5344CB8AC3E}">
        <p14:creationId xmlns:p14="http://schemas.microsoft.com/office/powerpoint/2010/main" val="24017366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82</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83</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256+10</a:t>
            </a:r>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84</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85</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87</a:t>
            </a:fld>
            <a:endParaRPr lang="zh-CN" altLang="en-US"/>
          </a:p>
        </p:txBody>
      </p:sp>
    </p:spTree>
    <p:extLst>
      <p:ext uri="{BB962C8B-B14F-4D97-AF65-F5344CB8AC3E}">
        <p14:creationId xmlns:p14="http://schemas.microsoft.com/office/powerpoint/2010/main" val="29679192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88</a:t>
            </a:fld>
            <a:endParaRPr lang="zh-CN" altLang="en-US"/>
          </a:p>
        </p:txBody>
      </p:sp>
    </p:spTree>
    <p:extLst>
      <p:ext uri="{BB962C8B-B14F-4D97-AF65-F5344CB8AC3E}">
        <p14:creationId xmlns:p14="http://schemas.microsoft.com/office/powerpoint/2010/main" val="27748692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89</a:t>
            </a:fld>
            <a:endParaRPr lang="zh-CN" altLang="en-US"/>
          </a:p>
        </p:txBody>
      </p:sp>
    </p:spTree>
    <p:extLst>
      <p:ext uri="{BB962C8B-B14F-4D97-AF65-F5344CB8AC3E}">
        <p14:creationId xmlns:p14="http://schemas.microsoft.com/office/powerpoint/2010/main" val="3023406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90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91</a:t>
            </a:fld>
            <a:endParaRPr lang="zh-CN" altLang="en-US"/>
          </a:p>
        </p:txBody>
      </p:sp>
    </p:spTree>
    <p:extLst>
      <p:ext uri="{BB962C8B-B14F-4D97-AF65-F5344CB8AC3E}">
        <p14:creationId xmlns:p14="http://schemas.microsoft.com/office/powerpoint/2010/main" val="23160912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95</a:t>
            </a:fld>
            <a:endParaRPr lang="zh-CN" altLang="en-US"/>
          </a:p>
        </p:txBody>
      </p:sp>
    </p:spTree>
    <p:extLst>
      <p:ext uri="{BB962C8B-B14F-4D97-AF65-F5344CB8AC3E}">
        <p14:creationId xmlns:p14="http://schemas.microsoft.com/office/powerpoint/2010/main" val="32156944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256</a:t>
            </a:r>
            <a:r>
              <a:rPr lang="zh-CN" altLang="en-US" dirty="0"/>
              <a:t>*</a:t>
            </a:r>
            <a:r>
              <a:rPr lang="en-US" altLang="zh-CN" dirty="0"/>
              <a:t>256*1K=64MB</a:t>
            </a:r>
            <a:endParaRPr lang="zh-CN" altLang="en-US" dirty="0"/>
          </a:p>
        </p:txBody>
      </p:sp>
      <p:sp>
        <p:nvSpPr>
          <p:cNvPr id="4" name="灯片编号占位符 3"/>
          <p:cNvSpPr>
            <a:spLocks noGrp="1"/>
          </p:cNvSpPr>
          <p:nvPr>
            <p:ph type="sldNum" sz="quarter" idx="5"/>
          </p:nvPr>
        </p:nvSpPr>
        <p:spPr/>
        <p:txBody>
          <a:bodyPr/>
          <a:lstStyle/>
          <a:p>
            <a:fld id="{7CACA02F-748C-4758-B6E9-40642C453F49}" type="slidenum">
              <a:rPr lang="zh-CN" altLang="en-US" smtClean="0"/>
              <a:pPr/>
              <a:t>96</a:t>
            </a:fld>
            <a:endParaRPr lang="zh-CN" altLang="en-US"/>
          </a:p>
        </p:txBody>
      </p:sp>
    </p:spTree>
    <p:extLst>
      <p:ext uri="{BB962C8B-B14F-4D97-AF65-F5344CB8AC3E}">
        <p14:creationId xmlns:p14="http://schemas.microsoft.com/office/powerpoint/2010/main" val="15418724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mn-lt"/>
                <a:ea typeface="+mn-ea"/>
                <a:cs typeface="+mn-cs"/>
              </a:rPr>
              <a:t>8</a:t>
            </a:r>
            <a:r>
              <a:rPr lang="zh-CN" altLang="en-US" sz="1200" kern="1200">
                <a:solidFill>
                  <a:schemeClr val="tx1"/>
                </a:solidFill>
                <a:latin typeface="+mn-lt"/>
                <a:ea typeface="+mn-ea"/>
                <a:cs typeface="+mn-cs"/>
              </a:rPr>
              <a:t>分</a:t>
            </a:r>
            <a:endParaRPr lang="en-US" altLang="zh-CN" sz="1200" kern="120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100</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rtl="0"/>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101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ACA02F-748C-4758-B6E9-40642C453F49}"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99367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71009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91586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106562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16406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2021/12/9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77385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A6EF059-427F-4A9D-989C-C3F38524D047}" type="datetimeFigureOut">
              <a:rPr lang="zh-CN" altLang="en-US" smtClean="0"/>
              <a:pPr/>
              <a:t>2021/12/9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27856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A6EF059-427F-4A9D-989C-C3F38524D047}" type="datetimeFigureOut">
              <a:rPr lang="zh-CN" altLang="en-US" smtClean="0"/>
              <a:pPr/>
              <a:t>2021/12/9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07841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6EF059-427F-4A9D-989C-C3F38524D047}" type="datetimeFigureOut">
              <a:rPr lang="zh-CN" altLang="en-US" smtClean="0"/>
              <a:pPr/>
              <a:t>2021/12/9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2664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2021/12/9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74140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2021/12/9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90825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EF059-427F-4A9D-989C-C3F38524D047}" type="datetimeFigureOut">
              <a:rPr lang="zh-CN" altLang="en-US" smtClean="0"/>
              <a:pPr/>
              <a:t>2021/12/9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03280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aoxm@njupt.edu.c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7.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7.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3.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image" Target="../media/image17.tmp"/><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notesSlide" Target="../notesSlides/notesSlide18.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24.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17.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25.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17.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26.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17.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7.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 Type="http://schemas.openxmlformats.org/officeDocument/2006/relationships/tags" Target="../tags/tag104.xml"/><Relationship Id="rId16" Type="http://schemas.openxmlformats.org/officeDocument/2006/relationships/tags" Target="../tags/tag118.xml"/><Relationship Id="rId20" Type="http://schemas.openxmlformats.org/officeDocument/2006/relationships/image" Target="../media/image17.tmp"/><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notesSlide" Target="../notesSlides/notesSlide41.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56.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tags" Target="../tags/tag137.xml"/><Relationship Id="rId26" Type="http://schemas.openxmlformats.org/officeDocument/2006/relationships/notesSlide" Target="../notesSlides/notesSlide42.xml"/><Relationship Id="rId3" Type="http://schemas.openxmlformats.org/officeDocument/2006/relationships/tags" Target="../tags/tag122.xml"/><Relationship Id="rId21" Type="http://schemas.openxmlformats.org/officeDocument/2006/relationships/tags" Target="../tags/tag140.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5" Type="http://schemas.openxmlformats.org/officeDocument/2006/relationships/slideLayout" Target="../slideLayouts/slideLayout7.xml"/><Relationship Id="rId2" Type="http://schemas.openxmlformats.org/officeDocument/2006/relationships/tags" Target="../tags/tag121.xml"/><Relationship Id="rId16" Type="http://schemas.openxmlformats.org/officeDocument/2006/relationships/tags" Target="../tags/tag135.xml"/><Relationship Id="rId20" Type="http://schemas.openxmlformats.org/officeDocument/2006/relationships/tags" Target="../tags/tag139.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24" Type="http://schemas.openxmlformats.org/officeDocument/2006/relationships/tags" Target="../tags/tag143.xml"/><Relationship Id="rId5" Type="http://schemas.openxmlformats.org/officeDocument/2006/relationships/tags" Target="../tags/tag124.xml"/><Relationship Id="rId15" Type="http://schemas.openxmlformats.org/officeDocument/2006/relationships/tags" Target="../tags/tag134.xml"/><Relationship Id="rId23" Type="http://schemas.openxmlformats.org/officeDocument/2006/relationships/tags" Target="../tags/tag142.xml"/><Relationship Id="rId10" Type="http://schemas.openxmlformats.org/officeDocument/2006/relationships/tags" Target="../tags/tag129.xml"/><Relationship Id="rId19" Type="http://schemas.openxmlformats.org/officeDocument/2006/relationships/tags" Target="../tags/tag138.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 Id="rId22" Type="http://schemas.openxmlformats.org/officeDocument/2006/relationships/tags" Target="../tags/tag141.xml"/><Relationship Id="rId27" Type="http://schemas.openxmlformats.org/officeDocument/2006/relationships/image" Target="../media/image17.tmp"/></Relationships>
</file>

<file path=ppt/slides/_rels/slide57.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tags" Target="../tags/tag156.xml"/><Relationship Id="rId18" Type="http://schemas.openxmlformats.org/officeDocument/2006/relationships/tags" Target="../tags/tag161.xml"/><Relationship Id="rId26" Type="http://schemas.openxmlformats.org/officeDocument/2006/relationships/image" Target="../media/image17.tmp"/><Relationship Id="rId3" Type="http://schemas.openxmlformats.org/officeDocument/2006/relationships/tags" Target="../tags/tag146.xml"/><Relationship Id="rId21" Type="http://schemas.openxmlformats.org/officeDocument/2006/relationships/tags" Target="../tags/tag164.xml"/><Relationship Id="rId7" Type="http://schemas.openxmlformats.org/officeDocument/2006/relationships/tags" Target="../tags/tag150.xml"/><Relationship Id="rId12" Type="http://schemas.openxmlformats.org/officeDocument/2006/relationships/tags" Target="../tags/tag155.xml"/><Relationship Id="rId17" Type="http://schemas.openxmlformats.org/officeDocument/2006/relationships/tags" Target="../tags/tag160.xml"/><Relationship Id="rId25" Type="http://schemas.openxmlformats.org/officeDocument/2006/relationships/slideLayout" Target="../slideLayouts/slideLayout7.xml"/><Relationship Id="rId2" Type="http://schemas.openxmlformats.org/officeDocument/2006/relationships/tags" Target="../tags/tag145.xml"/><Relationship Id="rId16" Type="http://schemas.openxmlformats.org/officeDocument/2006/relationships/tags" Target="../tags/tag159.xml"/><Relationship Id="rId20" Type="http://schemas.openxmlformats.org/officeDocument/2006/relationships/tags" Target="../tags/tag163.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tags" Target="../tags/tag154.xml"/><Relationship Id="rId24" Type="http://schemas.openxmlformats.org/officeDocument/2006/relationships/tags" Target="../tags/tag167.xml"/><Relationship Id="rId5" Type="http://schemas.openxmlformats.org/officeDocument/2006/relationships/tags" Target="../tags/tag148.xml"/><Relationship Id="rId15" Type="http://schemas.openxmlformats.org/officeDocument/2006/relationships/tags" Target="../tags/tag158.xml"/><Relationship Id="rId23" Type="http://schemas.openxmlformats.org/officeDocument/2006/relationships/tags" Target="../tags/tag166.xml"/><Relationship Id="rId10" Type="http://schemas.openxmlformats.org/officeDocument/2006/relationships/tags" Target="../tags/tag153.xml"/><Relationship Id="rId19" Type="http://schemas.openxmlformats.org/officeDocument/2006/relationships/tags" Target="../tags/tag162.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tags" Target="../tags/tag157.xml"/><Relationship Id="rId22" Type="http://schemas.openxmlformats.org/officeDocument/2006/relationships/tags" Target="../tags/tag165.xml"/></Relationships>
</file>

<file path=ppt/slides/_rels/slide58.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tags" Target="../tags/tag180.xml"/><Relationship Id="rId18" Type="http://schemas.openxmlformats.org/officeDocument/2006/relationships/slideLayout" Target="../slideLayouts/slideLayout7.xml"/><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tags" Target="../tags/tag179.xml"/><Relationship Id="rId17" Type="http://schemas.openxmlformats.org/officeDocument/2006/relationships/tags" Target="../tags/tag184.xml"/><Relationship Id="rId2" Type="http://schemas.openxmlformats.org/officeDocument/2006/relationships/tags" Target="../tags/tag169.xml"/><Relationship Id="rId16" Type="http://schemas.openxmlformats.org/officeDocument/2006/relationships/tags" Target="../tags/tag183.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tags" Target="../tags/tag178.xml"/><Relationship Id="rId5" Type="http://schemas.openxmlformats.org/officeDocument/2006/relationships/tags" Target="../tags/tag172.xml"/><Relationship Id="rId15" Type="http://schemas.openxmlformats.org/officeDocument/2006/relationships/tags" Target="../tags/tag182.xml"/><Relationship Id="rId10" Type="http://schemas.openxmlformats.org/officeDocument/2006/relationships/tags" Target="../tags/tag177.xml"/><Relationship Id="rId19" Type="http://schemas.openxmlformats.org/officeDocument/2006/relationships/image" Target="../media/image17.tmp"/><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tags" Target="../tags/tag181.xml"/></Relationships>
</file>

<file path=ppt/slides/_rels/slide59.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tags" Target="../tags/tag197.xml"/><Relationship Id="rId18" Type="http://schemas.openxmlformats.org/officeDocument/2006/relationships/slideLayout" Target="../slideLayouts/slideLayout7.xml"/><Relationship Id="rId3" Type="http://schemas.openxmlformats.org/officeDocument/2006/relationships/tags" Target="../tags/tag187.xml"/><Relationship Id="rId7" Type="http://schemas.openxmlformats.org/officeDocument/2006/relationships/tags" Target="../tags/tag191.xml"/><Relationship Id="rId12" Type="http://schemas.openxmlformats.org/officeDocument/2006/relationships/tags" Target="../tags/tag196.xml"/><Relationship Id="rId17" Type="http://schemas.openxmlformats.org/officeDocument/2006/relationships/tags" Target="../tags/tag201.xml"/><Relationship Id="rId2" Type="http://schemas.openxmlformats.org/officeDocument/2006/relationships/tags" Target="../tags/tag186.xml"/><Relationship Id="rId16" Type="http://schemas.openxmlformats.org/officeDocument/2006/relationships/tags" Target="../tags/tag200.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tags" Target="../tags/tag195.xml"/><Relationship Id="rId5" Type="http://schemas.openxmlformats.org/officeDocument/2006/relationships/tags" Target="../tags/tag189.xml"/><Relationship Id="rId15" Type="http://schemas.openxmlformats.org/officeDocument/2006/relationships/tags" Target="../tags/tag199.xml"/><Relationship Id="rId10" Type="http://schemas.openxmlformats.org/officeDocument/2006/relationships/tags" Target="../tags/tag194.xml"/><Relationship Id="rId19" Type="http://schemas.openxmlformats.org/officeDocument/2006/relationships/image" Target="../media/image17.tmp"/><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tags" Target="../tags/tag19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tags" Target="../tags/tag209.xml"/><Relationship Id="rId13" Type="http://schemas.openxmlformats.org/officeDocument/2006/relationships/tags" Target="../tags/tag214.xml"/><Relationship Id="rId18" Type="http://schemas.openxmlformats.org/officeDocument/2006/relationships/slideLayout" Target="../slideLayouts/slideLayout7.xml"/><Relationship Id="rId3" Type="http://schemas.openxmlformats.org/officeDocument/2006/relationships/tags" Target="../tags/tag204.xml"/><Relationship Id="rId7" Type="http://schemas.openxmlformats.org/officeDocument/2006/relationships/tags" Target="../tags/tag208.xml"/><Relationship Id="rId12" Type="http://schemas.openxmlformats.org/officeDocument/2006/relationships/tags" Target="../tags/tag213.xml"/><Relationship Id="rId17" Type="http://schemas.openxmlformats.org/officeDocument/2006/relationships/tags" Target="../tags/tag218.xml"/><Relationship Id="rId2" Type="http://schemas.openxmlformats.org/officeDocument/2006/relationships/tags" Target="../tags/tag203.xml"/><Relationship Id="rId16" Type="http://schemas.openxmlformats.org/officeDocument/2006/relationships/tags" Target="../tags/tag217.xml"/><Relationship Id="rId1" Type="http://schemas.openxmlformats.org/officeDocument/2006/relationships/tags" Target="../tags/tag202.xml"/><Relationship Id="rId6" Type="http://schemas.openxmlformats.org/officeDocument/2006/relationships/tags" Target="../tags/tag207.xml"/><Relationship Id="rId11" Type="http://schemas.openxmlformats.org/officeDocument/2006/relationships/tags" Target="../tags/tag212.xml"/><Relationship Id="rId5" Type="http://schemas.openxmlformats.org/officeDocument/2006/relationships/tags" Target="../tags/tag206.xml"/><Relationship Id="rId15" Type="http://schemas.openxmlformats.org/officeDocument/2006/relationships/tags" Target="../tags/tag216.xml"/><Relationship Id="rId10" Type="http://schemas.openxmlformats.org/officeDocument/2006/relationships/tags" Target="../tags/tag211.xml"/><Relationship Id="rId19" Type="http://schemas.openxmlformats.org/officeDocument/2006/relationships/image" Target="../media/image17.tmp"/><Relationship Id="rId4" Type="http://schemas.openxmlformats.org/officeDocument/2006/relationships/tags" Target="../tags/tag205.xml"/><Relationship Id="rId9" Type="http://schemas.openxmlformats.org/officeDocument/2006/relationships/tags" Target="../tags/tag210.xml"/><Relationship Id="rId14" Type="http://schemas.openxmlformats.org/officeDocument/2006/relationships/tags" Target="../tags/tag215.xml"/></Relationships>
</file>

<file path=ppt/slides/_rels/slide93.xml.rels><?xml version="1.0" encoding="UTF-8" standalone="yes"?>
<Relationships xmlns="http://schemas.openxmlformats.org/package/2006/relationships"><Relationship Id="rId8" Type="http://schemas.openxmlformats.org/officeDocument/2006/relationships/tags" Target="../tags/tag226.xml"/><Relationship Id="rId13" Type="http://schemas.openxmlformats.org/officeDocument/2006/relationships/tags" Target="../tags/tag231.xml"/><Relationship Id="rId18" Type="http://schemas.openxmlformats.org/officeDocument/2006/relationships/slideLayout" Target="../slideLayouts/slideLayout7.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tags" Target="../tags/tag230.xml"/><Relationship Id="rId17" Type="http://schemas.openxmlformats.org/officeDocument/2006/relationships/tags" Target="../tags/tag235.xml"/><Relationship Id="rId2" Type="http://schemas.openxmlformats.org/officeDocument/2006/relationships/tags" Target="../tags/tag220.xml"/><Relationship Id="rId16" Type="http://schemas.openxmlformats.org/officeDocument/2006/relationships/tags" Target="../tags/tag234.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5" Type="http://schemas.openxmlformats.org/officeDocument/2006/relationships/tags" Target="../tags/tag233.xml"/><Relationship Id="rId10" Type="http://schemas.openxmlformats.org/officeDocument/2006/relationships/tags" Target="../tags/tag228.xml"/><Relationship Id="rId19" Type="http://schemas.openxmlformats.org/officeDocument/2006/relationships/image" Target="../media/image17.tmp"/><Relationship Id="rId4" Type="http://schemas.openxmlformats.org/officeDocument/2006/relationships/tags" Target="../tags/tag222.xml"/><Relationship Id="rId9" Type="http://schemas.openxmlformats.org/officeDocument/2006/relationships/tags" Target="../tags/tag227.xml"/><Relationship Id="rId14" Type="http://schemas.openxmlformats.org/officeDocument/2006/relationships/tags" Target="../tags/tag232.xml"/></Relationships>
</file>

<file path=ppt/slides/_rels/slide94.xml.rels><?xml version="1.0" encoding="UTF-8" standalone="yes"?>
<Relationships xmlns="http://schemas.openxmlformats.org/package/2006/relationships"><Relationship Id="rId8" Type="http://schemas.openxmlformats.org/officeDocument/2006/relationships/tags" Target="../tags/tag243.xml"/><Relationship Id="rId13" Type="http://schemas.openxmlformats.org/officeDocument/2006/relationships/tags" Target="../tags/tag248.xml"/><Relationship Id="rId18" Type="http://schemas.openxmlformats.org/officeDocument/2006/relationships/slideLayout" Target="../slideLayouts/slideLayout7.xml"/><Relationship Id="rId3" Type="http://schemas.openxmlformats.org/officeDocument/2006/relationships/tags" Target="../tags/tag238.xml"/><Relationship Id="rId7" Type="http://schemas.openxmlformats.org/officeDocument/2006/relationships/tags" Target="../tags/tag242.xml"/><Relationship Id="rId12" Type="http://schemas.openxmlformats.org/officeDocument/2006/relationships/tags" Target="../tags/tag247.xml"/><Relationship Id="rId17" Type="http://schemas.openxmlformats.org/officeDocument/2006/relationships/tags" Target="../tags/tag252.xml"/><Relationship Id="rId2" Type="http://schemas.openxmlformats.org/officeDocument/2006/relationships/tags" Target="../tags/tag237.xml"/><Relationship Id="rId16" Type="http://schemas.openxmlformats.org/officeDocument/2006/relationships/tags" Target="../tags/tag251.xml"/><Relationship Id="rId1" Type="http://schemas.openxmlformats.org/officeDocument/2006/relationships/tags" Target="../tags/tag236.xml"/><Relationship Id="rId6" Type="http://schemas.openxmlformats.org/officeDocument/2006/relationships/tags" Target="../tags/tag241.xml"/><Relationship Id="rId11" Type="http://schemas.openxmlformats.org/officeDocument/2006/relationships/tags" Target="../tags/tag246.xml"/><Relationship Id="rId5" Type="http://schemas.openxmlformats.org/officeDocument/2006/relationships/tags" Target="../tags/tag240.xml"/><Relationship Id="rId15" Type="http://schemas.openxmlformats.org/officeDocument/2006/relationships/tags" Target="../tags/tag250.xml"/><Relationship Id="rId10" Type="http://schemas.openxmlformats.org/officeDocument/2006/relationships/tags" Target="../tags/tag245.xml"/><Relationship Id="rId19" Type="http://schemas.openxmlformats.org/officeDocument/2006/relationships/image" Target="../media/image17.tmp"/><Relationship Id="rId4" Type="http://schemas.openxmlformats.org/officeDocument/2006/relationships/tags" Target="../tags/tag239.xml"/><Relationship Id="rId9" Type="http://schemas.openxmlformats.org/officeDocument/2006/relationships/tags" Target="../tags/tag244.xml"/><Relationship Id="rId14" Type="http://schemas.openxmlformats.org/officeDocument/2006/relationships/tags" Target="../tags/tag249.xml"/></Relationships>
</file>

<file path=ppt/slides/_rels/slide95.xml.rels><?xml version="1.0" encoding="UTF-8" standalone="yes"?>
<Relationships xmlns="http://schemas.openxmlformats.org/package/2006/relationships"><Relationship Id="rId8" Type="http://schemas.openxmlformats.org/officeDocument/2006/relationships/tags" Target="../tags/tag260.xml"/><Relationship Id="rId13" Type="http://schemas.openxmlformats.org/officeDocument/2006/relationships/tags" Target="../tags/tag265.xml"/><Relationship Id="rId18" Type="http://schemas.openxmlformats.org/officeDocument/2006/relationships/tags" Target="../tags/tag270.xml"/><Relationship Id="rId26" Type="http://schemas.openxmlformats.org/officeDocument/2006/relationships/notesSlide" Target="../notesSlides/notesSlide72.xml"/><Relationship Id="rId3" Type="http://schemas.openxmlformats.org/officeDocument/2006/relationships/tags" Target="../tags/tag255.xml"/><Relationship Id="rId21" Type="http://schemas.openxmlformats.org/officeDocument/2006/relationships/tags" Target="../tags/tag273.xml"/><Relationship Id="rId7" Type="http://schemas.openxmlformats.org/officeDocument/2006/relationships/tags" Target="../tags/tag259.xml"/><Relationship Id="rId12" Type="http://schemas.openxmlformats.org/officeDocument/2006/relationships/tags" Target="../tags/tag264.xml"/><Relationship Id="rId17" Type="http://schemas.openxmlformats.org/officeDocument/2006/relationships/tags" Target="../tags/tag269.xml"/><Relationship Id="rId25" Type="http://schemas.openxmlformats.org/officeDocument/2006/relationships/slideLayout" Target="../slideLayouts/slideLayout7.xml"/><Relationship Id="rId2" Type="http://schemas.openxmlformats.org/officeDocument/2006/relationships/tags" Target="../tags/tag254.xml"/><Relationship Id="rId16" Type="http://schemas.openxmlformats.org/officeDocument/2006/relationships/tags" Target="../tags/tag268.xml"/><Relationship Id="rId20" Type="http://schemas.openxmlformats.org/officeDocument/2006/relationships/tags" Target="../tags/tag272.xml"/><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tags" Target="../tags/tag263.xml"/><Relationship Id="rId24" Type="http://schemas.openxmlformats.org/officeDocument/2006/relationships/tags" Target="../tags/tag276.xml"/><Relationship Id="rId5" Type="http://schemas.openxmlformats.org/officeDocument/2006/relationships/tags" Target="../tags/tag257.xml"/><Relationship Id="rId15" Type="http://schemas.openxmlformats.org/officeDocument/2006/relationships/tags" Target="../tags/tag267.xml"/><Relationship Id="rId23" Type="http://schemas.openxmlformats.org/officeDocument/2006/relationships/tags" Target="../tags/tag275.xml"/><Relationship Id="rId10" Type="http://schemas.openxmlformats.org/officeDocument/2006/relationships/tags" Target="../tags/tag262.xml"/><Relationship Id="rId19" Type="http://schemas.openxmlformats.org/officeDocument/2006/relationships/tags" Target="../tags/tag271.xml"/><Relationship Id="rId4" Type="http://schemas.openxmlformats.org/officeDocument/2006/relationships/tags" Target="../tags/tag256.xml"/><Relationship Id="rId9" Type="http://schemas.openxmlformats.org/officeDocument/2006/relationships/tags" Target="../tags/tag261.xml"/><Relationship Id="rId14" Type="http://schemas.openxmlformats.org/officeDocument/2006/relationships/tags" Target="../tags/tag266.xml"/><Relationship Id="rId22" Type="http://schemas.openxmlformats.org/officeDocument/2006/relationships/tags" Target="../tags/tag274.xml"/><Relationship Id="rId27" Type="http://schemas.openxmlformats.org/officeDocument/2006/relationships/image" Target="../media/image17.tmp"/></Relationships>
</file>

<file path=ppt/slides/_rels/slide96.xml.rels><?xml version="1.0" encoding="UTF-8" standalone="yes"?>
<Relationships xmlns="http://schemas.openxmlformats.org/package/2006/relationships"><Relationship Id="rId8" Type="http://schemas.openxmlformats.org/officeDocument/2006/relationships/tags" Target="../tags/tag284.xml"/><Relationship Id="rId13" Type="http://schemas.openxmlformats.org/officeDocument/2006/relationships/tags" Target="../tags/tag289.xml"/><Relationship Id="rId18" Type="http://schemas.openxmlformats.org/officeDocument/2006/relationships/slideLayout" Target="../slideLayouts/slideLayout7.xml"/><Relationship Id="rId3" Type="http://schemas.openxmlformats.org/officeDocument/2006/relationships/tags" Target="../tags/tag279.xml"/><Relationship Id="rId7" Type="http://schemas.openxmlformats.org/officeDocument/2006/relationships/tags" Target="../tags/tag283.xml"/><Relationship Id="rId12" Type="http://schemas.openxmlformats.org/officeDocument/2006/relationships/tags" Target="../tags/tag288.xml"/><Relationship Id="rId17" Type="http://schemas.openxmlformats.org/officeDocument/2006/relationships/tags" Target="../tags/tag293.xml"/><Relationship Id="rId2" Type="http://schemas.openxmlformats.org/officeDocument/2006/relationships/tags" Target="../tags/tag278.xml"/><Relationship Id="rId16" Type="http://schemas.openxmlformats.org/officeDocument/2006/relationships/tags" Target="../tags/tag292.xml"/><Relationship Id="rId20" Type="http://schemas.openxmlformats.org/officeDocument/2006/relationships/image" Target="../media/image17.tmp"/><Relationship Id="rId1" Type="http://schemas.openxmlformats.org/officeDocument/2006/relationships/tags" Target="../tags/tag277.xml"/><Relationship Id="rId6" Type="http://schemas.openxmlformats.org/officeDocument/2006/relationships/tags" Target="../tags/tag282.xml"/><Relationship Id="rId11" Type="http://schemas.openxmlformats.org/officeDocument/2006/relationships/tags" Target="../tags/tag287.xml"/><Relationship Id="rId5" Type="http://schemas.openxmlformats.org/officeDocument/2006/relationships/tags" Target="../tags/tag281.xml"/><Relationship Id="rId15" Type="http://schemas.openxmlformats.org/officeDocument/2006/relationships/tags" Target="../tags/tag291.xml"/><Relationship Id="rId10" Type="http://schemas.openxmlformats.org/officeDocument/2006/relationships/tags" Target="../tags/tag286.xml"/><Relationship Id="rId19" Type="http://schemas.openxmlformats.org/officeDocument/2006/relationships/notesSlide" Target="../notesSlides/notesSlide73.xml"/><Relationship Id="rId4" Type="http://schemas.openxmlformats.org/officeDocument/2006/relationships/tags" Target="../tags/tag280.xml"/><Relationship Id="rId9" Type="http://schemas.openxmlformats.org/officeDocument/2006/relationships/tags" Target="../tags/tag285.xml"/><Relationship Id="rId14" Type="http://schemas.openxmlformats.org/officeDocument/2006/relationships/tags" Target="../tags/tag290.xml"/></Relationships>
</file>

<file path=ppt/slides/_rels/slide97.xml.rels><?xml version="1.0" encoding="UTF-8" standalone="yes"?>
<Relationships xmlns="http://schemas.openxmlformats.org/package/2006/relationships"><Relationship Id="rId8" Type="http://schemas.openxmlformats.org/officeDocument/2006/relationships/tags" Target="../tags/tag301.xml"/><Relationship Id="rId13" Type="http://schemas.openxmlformats.org/officeDocument/2006/relationships/tags" Target="../tags/tag306.xml"/><Relationship Id="rId18" Type="http://schemas.openxmlformats.org/officeDocument/2006/relationships/slideLayout" Target="../slideLayouts/slideLayout7.xml"/><Relationship Id="rId3" Type="http://schemas.openxmlformats.org/officeDocument/2006/relationships/tags" Target="../tags/tag296.xml"/><Relationship Id="rId7" Type="http://schemas.openxmlformats.org/officeDocument/2006/relationships/tags" Target="../tags/tag300.xml"/><Relationship Id="rId12" Type="http://schemas.openxmlformats.org/officeDocument/2006/relationships/tags" Target="../tags/tag305.xml"/><Relationship Id="rId17" Type="http://schemas.openxmlformats.org/officeDocument/2006/relationships/tags" Target="../tags/tag310.xml"/><Relationship Id="rId2" Type="http://schemas.openxmlformats.org/officeDocument/2006/relationships/tags" Target="../tags/tag295.xml"/><Relationship Id="rId16" Type="http://schemas.openxmlformats.org/officeDocument/2006/relationships/tags" Target="../tags/tag309.xml"/><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tags" Target="../tags/tag304.xml"/><Relationship Id="rId5" Type="http://schemas.openxmlformats.org/officeDocument/2006/relationships/tags" Target="../tags/tag298.xml"/><Relationship Id="rId15" Type="http://schemas.openxmlformats.org/officeDocument/2006/relationships/tags" Target="../tags/tag308.xml"/><Relationship Id="rId10" Type="http://schemas.openxmlformats.org/officeDocument/2006/relationships/tags" Target="../tags/tag303.xml"/><Relationship Id="rId19" Type="http://schemas.openxmlformats.org/officeDocument/2006/relationships/image" Target="../media/image17.tmp"/><Relationship Id="rId4" Type="http://schemas.openxmlformats.org/officeDocument/2006/relationships/tags" Target="../tags/tag297.xml"/><Relationship Id="rId9" Type="http://schemas.openxmlformats.org/officeDocument/2006/relationships/tags" Target="../tags/tag302.xml"/><Relationship Id="rId14" Type="http://schemas.openxmlformats.org/officeDocument/2006/relationships/tags" Target="../tags/tag307.xml"/></Relationships>
</file>

<file path=ppt/slides/_rels/slide98.xml.rels><?xml version="1.0" encoding="UTF-8" standalone="yes"?>
<Relationships xmlns="http://schemas.openxmlformats.org/package/2006/relationships"><Relationship Id="rId8" Type="http://schemas.openxmlformats.org/officeDocument/2006/relationships/tags" Target="../tags/tag318.xml"/><Relationship Id="rId13" Type="http://schemas.openxmlformats.org/officeDocument/2006/relationships/tags" Target="../tags/tag323.xml"/><Relationship Id="rId18" Type="http://schemas.openxmlformats.org/officeDocument/2006/relationships/slideLayout" Target="../slideLayouts/slideLayout7.xml"/><Relationship Id="rId3" Type="http://schemas.openxmlformats.org/officeDocument/2006/relationships/tags" Target="../tags/tag313.xml"/><Relationship Id="rId7" Type="http://schemas.openxmlformats.org/officeDocument/2006/relationships/tags" Target="../tags/tag317.xml"/><Relationship Id="rId12" Type="http://schemas.openxmlformats.org/officeDocument/2006/relationships/tags" Target="../tags/tag322.xml"/><Relationship Id="rId17" Type="http://schemas.openxmlformats.org/officeDocument/2006/relationships/tags" Target="../tags/tag327.xml"/><Relationship Id="rId2" Type="http://schemas.openxmlformats.org/officeDocument/2006/relationships/tags" Target="../tags/tag312.xml"/><Relationship Id="rId16" Type="http://schemas.openxmlformats.org/officeDocument/2006/relationships/tags" Target="../tags/tag326.xml"/><Relationship Id="rId1" Type="http://schemas.openxmlformats.org/officeDocument/2006/relationships/tags" Target="../tags/tag311.xml"/><Relationship Id="rId6" Type="http://schemas.openxmlformats.org/officeDocument/2006/relationships/tags" Target="../tags/tag316.xml"/><Relationship Id="rId11" Type="http://schemas.openxmlformats.org/officeDocument/2006/relationships/tags" Target="../tags/tag321.xml"/><Relationship Id="rId5" Type="http://schemas.openxmlformats.org/officeDocument/2006/relationships/tags" Target="../tags/tag315.xml"/><Relationship Id="rId15" Type="http://schemas.openxmlformats.org/officeDocument/2006/relationships/tags" Target="../tags/tag325.xml"/><Relationship Id="rId10" Type="http://schemas.openxmlformats.org/officeDocument/2006/relationships/tags" Target="../tags/tag320.xml"/><Relationship Id="rId19" Type="http://schemas.openxmlformats.org/officeDocument/2006/relationships/image" Target="../media/image17.tmp"/><Relationship Id="rId4" Type="http://schemas.openxmlformats.org/officeDocument/2006/relationships/tags" Target="../tags/tag314.xml"/><Relationship Id="rId9" Type="http://schemas.openxmlformats.org/officeDocument/2006/relationships/tags" Target="../tags/tag319.xml"/><Relationship Id="rId14" Type="http://schemas.openxmlformats.org/officeDocument/2006/relationships/tags" Target="../tags/tag324.xml"/></Relationships>
</file>

<file path=ppt/slides/_rels/slide99.xml.rels><?xml version="1.0" encoding="UTF-8" standalone="yes"?>
<Relationships xmlns="http://schemas.openxmlformats.org/package/2006/relationships"><Relationship Id="rId8" Type="http://schemas.openxmlformats.org/officeDocument/2006/relationships/tags" Target="../tags/tag335.xml"/><Relationship Id="rId13" Type="http://schemas.openxmlformats.org/officeDocument/2006/relationships/tags" Target="../tags/tag340.xml"/><Relationship Id="rId18" Type="http://schemas.openxmlformats.org/officeDocument/2006/relationships/slideLayout" Target="../slideLayouts/slideLayout7.xml"/><Relationship Id="rId3" Type="http://schemas.openxmlformats.org/officeDocument/2006/relationships/tags" Target="../tags/tag330.xml"/><Relationship Id="rId7" Type="http://schemas.openxmlformats.org/officeDocument/2006/relationships/tags" Target="../tags/tag334.xml"/><Relationship Id="rId12" Type="http://schemas.openxmlformats.org/officeDocument/2006/relationships/tags" Target="../tags/tag339.xml"/><Relationship Id="rId17" Type="http://schemas.openxmlformats.org/officeDocument/2006/relationships/tags" Target="../tags/tag344.xml"/><Relationship Id="rId2" Type="http://schemas.openxmlformats.org/officeDocument/2006/relationships/tags" Target="../tags/tag329.xml"/><Relationship Id="rId16" Type="http://schemas.openxmlformats.org/officeDocument/2006/relationships/tags" Target="../tags/tag343.xml"/><Relationship Id="rId1" Type="http://schemas.openxmlformats.org/officeDocument/2006/relationships/tags" Target="../tags/tag328.xml"/><Relationship Id="rId6" Type="http://schemas.openxmlformats.org/officeDocument/2006/relationships/tags" Target="../tags/tag333.xml"/><Relationship Id="rId11" Type="http://schemas.openxmlformats.org/officeDocument/2006/relationships/tags" Target="../tags/tag338.xml"/><Relationship Id="rId5" Type="http://schemas.openxmlformats.org/officeDocument/2006/relationships/tags" Target="../tags/tag332.xml"/><Relationship Id="rId15" Type="http://schemas.openxmlformats.org/officeDocument/2006/relationships/tags" Target="../tags/tag342.xml"/><Relationship Id="rId10" Type="http://schemas.openxmlformats.org/officeDocument/2006/relationships/tags" Target="../tags/tag337.xml"/><Relationship Id="rId19" Type="http://schemas.openxmlformats.org/officeDocument/2006/relationships/image" Target="../media/image17.tmp"/><Relationship Id="rId4" Type="http://schemas.openxmlformats.org/officeDocument/2006/relationships/tags" Target="../tags/tag331.xml"/><Relationship Id="rId9" Type="http://schemas.openxmlformats.org/officeDocument/2006/relationships/tags" Target="../tags/tag336.xml"/><Relationship Id="rId14" Type="http://schemas.openxmlformats.org/officeDocument/2006/relationships/tags" Target="../tags/tag34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FF"/>
            </a:gs>
            <a:gs pos="39999">
              <a:srgbClr val="85C2FF"/>
            </a:gs>
            <a:gs pos="70000">
              <a:srgbClr val="C4D6EB"/>
            </a:gs>
            <a:gs pos="100000">
              <a:srgbClr val="FFEBFA"/>
            </a:gs>
          </a:gsLst>
          <a:lin ang="0" scaled="1"/>
          <a:tileRect/>
        </a:gradFill>
        <a:effectLst/>
      </p:bgPr>
    </p:bg>
    <p:spTree>
      <p:nvGrpSpPr>
        <p:cNvPr id="1" name=""/>
        <p:cNvGrpSpPr/>
        <p:nvPr/>
      </p:nvGrpSpPr>
      <p:grpSpPr>
        <a:xfrm>
          <a:off x="0" y="0"/>
          <a:ext cx="0" cy="0"/>
          <a:chOff x="0" y="0"/>
          <a:chExt cx="0" cy="0"/>
        </a:xfrm>
      </p:grpSpPr>
      <p:sp>
        <p:nvSpPr>
          <p:cNvPr id="3" name="矩形 2"/>
          <p:cNvSpPr/>
          <p:nvPr/>
        </p:nvSpPr>
        <p:spPr>
          <a:xfrm>
            <a:off x="4497305" y="982493"/>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419806" y="1073846"/>
            <a:ext cx="4458272" cy="1138773"/>
          </a:xfrm>
          <a:prstGeom prst="rect">
            <a:avLst/>
          </a:prstGeom>
        </p:spPr>
        <p:txBody>
          <a:bodyPr wrap="none">
            <a:spAutoFit/>
          </a:bodyPr>
          <a:lstStyle/>
          <a:p>
            <a:r>
              <a:rPr lang="zh-CN" altLang="en-US" sz="3400" b="1" spc="60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rPr>
              <a:t>操作系统结构分析</a:t>
            </a:r>
            <a:endParaRPr lang="en-US" altLang="zh-CN" sz="3400" b="1" spc="60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endParaRPr>
          </a:p>
          <a:p>
            <a:r>
              <a:rPr lang="en-US" altLang="zh-CN" sz="3400" b="1" spc="60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rPr>
              <a:t>   </a:t>
            </a:r>
            <a:endParaRPr lang="zh-CN" altLang="en-US" sz="3400" b="1" spc="600" dirty="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endParaRPr>
          </a:p>
        </p:txBody>
      </p:sp>
      <p:sp>
        <p:nvSpPr>
          <p:cNvPr id="8" name="矩形 7"/>
          <p:cNvSpPr/>
          <p:nvPr/>
        </p:nvSpPr>
        <p:spPr>
          <a:xfrm>
            <a:off x="4419806" y="3013248"/>
            <a:ext cx="4533196" cy="1200329"/>
          </a:xfrm>
          <a:prstGeom prst="rect">
            <a:avLst/>
          </a:prstGeom>
        </p:spPr>
        <p:txBody>
          <a:bodyPr wrap="square">
            <a:spAutoFit/>
          </a:bodyPr>
          <a:lstStyle/>
          <a:p>
            <a:pPr algn="ctr">
              <a:defRPr/>
            </a:pPr>
            <a:r>
              <a:rPr lang="zh-CN" altLang="en-US" sz="2400" b="1" spc="300" dirty="0">
                <a:solidFill>
                  <a:srgbClr val="3366CC"/>
                </a:solidFill>
                <a:ea typeface="方正正黑简体" panose="02000000000000000000" pitchFamily="2" charset="-122"/>
              </a:rPr>
              <a:t>南京邮电大学</a:t>
            </a:r>
            <a:endParaRPr lang="en-US" altLang="zh-CN" sz="2400" b="1" spc="300" dirty="0">
              <a:solidFill>
                <a:srgbClr val="3366CC"/>
              </a:solidFill>
              <a:ea typeface="方正正黑简体" panose="02000000000000000000" pitchFamily="2" charset="-122"/>
            </a:endParaRPr>
          </a:p>
          <a:p>
            <a:pPr algn="ctr">
              <a:defRPr/>
            </a:pPr>
            <a:r>
              <a:rPr lang="zh-CN" altLang="en-US" sz="2400" b="1" spc="300" dirty="0">
                <a:solidFill>
                  <a:srgbClr val="3366CC"/>
                </a:solidFill>
                <a:ea typeface="方正正黑简体" panose="02000000000000000000" pitchFamily="2" charset="-122"/>
              </a:rPr>
              <a:t>计算机学院 信息安全系 </a:t>
            </a:r>
            <a:endParaRPr lang="en-US" altLang="zh-CN" sz="2400" b="1" spc="300" dirty="0">
              <a:solidFill>
                <a:srgbClr val="3366CC"/>
              </a:solidFill>
              <a:ea typeface="方正正黑简体" panose="02000000000000000000" pitchFamily="2" charset="-122"/>
            </a:endParaRPr>
          </a:p>
          <a:p>
            <a:pPr algn="ctr">
              <a:defRPr/>
            </a:pPr>
            <a:r>
              <a:rPr lang="zh-CN" altLang="en-US" sz="2400" b="1" spc="300" dirty="0">
                <a:solidFill>
                  <a:srgbClr val="3366CC"/>
                </a:solidFill>
                <a:ea typeface="方正正黑简体" panose="02000000000000000000" pitchFamily="2" charset="-122"/>
              </a:rPr>
              <a:t>曹晓梅</a:t>
            </a:r>
            <a:r>
              <a:rPr lang="en-US" altLang="zh-CN" sz="2400" b="1" spc="300" dirty="0">
                <a:solidFill>
                  <a:srgbClr val="3366CC"/>
                </a:solidFill>
                <a:ea typeface="方正正黑简体" panose="02000000000000000000" pitchFamily="2" charset="-122"/>
              </a:rPr>
              <a:t> </a:t>
            </a:r>
            <a:r>
              <a:rPr lang="zh-CN" altLang="en-US" sz="2400" b="1" spc="300" dirty="0">
                <a:solidFill>
                  <a:srgbClr val="3366CC"/>
                </a:solidFill>
                <a:ea typeface="方正正黑简体" panose="02000000000000000000" pitchFamily="2" charset="-122"/>
              </a:rPr>
              <a:t>陈丹伟 </a:t>
            </a:r>
          </a:p>
        </p:txBody>
      </p:sp>
      <p:cxnSp>
        <p:nvCxnSpPr>
          <p:cNvPr id="10" name="直接连接符 9"/>
          <p:cNvCxnSpPr/>
          <p:nvPr/>
        </p:nvCxnSpPr>
        <p:spPr>
          <a:xfrm flipH="1">
            <a:off x="4421877" y="4857882"/>
            <a:ext cx="4533196" cy="708"/>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497305" y="2385663"/>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4339979" y="4927601"/>
            <a:ext cx="4462824" cy="1930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20000"/>
              </a:lnSpc>
            </a:pPr>
            <a:r>
              <a:rPr lang="zh-CN" altLang="en-US" sz="2400" b="1" dirty="0">
                <a:solidFill>
                  <a:srgbClr val="2E75B6"/>
                </a:solidFill>
                <a:latin typeface="Times New Roman" pitchFamily="18" charset="0"/>
                <a:cs typeface="Times New Roman" pitchFamily="18" charset="0"/>
              </a:rPr>
              <a:t>手机：</a:t>
            </a:r>
            <a:r>
              <a:rPr lang="en-US" altLang="zh-CN" sz="2400" b="1" dirty="0">
                <a:solidFill>
                  <a:srgbClr val="2E75B6"/>
                </a:solidFill>
                <a:latin typeface="Times New Roman" pitchFamily="18" charset="0"/>
                <a:cs typeface="Times New Roman" pitchFamily="18" charset="0"/>
              </a:rPr>
              <a:t>189-0518-4599</a:t>
            </a:r>
          </a:p>
          <a:p>
            <a:pPr lvl="0" algn="ctr">
              <a:lnSpc>
                <a:spcPct val="120000"/>
              </a:lnSpc>
            </a:pPr>
            <a:r>
              <a:rPr lang="en-US" altLang="zh-CN" sz="2400" b="1" dirty="0">
                <a:solidFill>
                  <a:srgbClr val="2E75B6"/>
                </a:solidFill>
                <a:latin typeface="Times New Roman" pitchFamily="18" charset="0"/>
                <a:cs typeface="Times New Roman" pitchFamily="18" charset="0"/>
              </a:rPr>
              <a:t>QQ</a:t>
            </a:r>
            <a:r>
              <a:rPr lang="zh-CN" altLang="en-US" sz="2400" b="1" dirty="0">
                <a:solidFill>
                  <a:srgbClr val="2E75B6"/>
                </a:solidFill>
                <a:latin typeface="Times New Roman" pitchFamily="18" charset="0"/>
                <a:cs typeface="Times New Roman" pitchFamily="18" charset="0"/>
              </a:rPr>
              <a:t>：     </a:t>
            </a:r>
            <a:r>
              <a:rPr lang="en-US" altLang="zh-CN" sz="2400" b="1" dirty="0">
                <a:solidFill>
                  <a:srgbClr val="2E75B6"/>
                </a:solidFill>
                <a:latin typeface="Times New Roman" pitchFamily="18" charset="0"/>
                <a:cs typeface="Times New Roman" pitchFamily="18" charset="0"/>
              </a:rPr>
              <a:t>757375652</a:t>
            </a:r>
          </a:p>
          <a:p>
            <a:pPr algn="ctr">
              <a:lnSpc>
                <a:spcPct val="120000"/>
              </a:lnSpc>
            </a:pPr>
            <a:r>
              <a:rPr lang="en-US" altLang="zh-CN" sz="2400" b="1" dirty="0">
                <a:solidFill>
                  <a:srgbClr val="2E75B6"/>
                </a:solidFill>
                <a:latin typeface="Times New Roman" pitchFamily="18" charset="0"/>
                <a:cs typeface="Times New Roman" pitchFamily="18" charset="0"/>
              </a:rPr>
              <a:t>email: </a:t>
            </a:r>
            <a:r>
              <a:rPr lang="en-US" altLang="zh-CN" sz="2400" b="1" dirty="0">
                <a:solidFill>
                  <a:srgbClr val="2E75B6"/>
                </a:solidFill>
                <a:latin typeface="Times New Roman" pitchFamily="18" charset="0"/>
                <a:cs typeface="Times New Roman" pitchFamily="18" charset="0"/>
                <a:hlinkClick r:id="rId3"/>
              </a:rPr>
              <a:t>caoxm@njupt.edu.cn</a:t>
            </a:r>
            <a:endParaRPr lang="en-US" altLang="zh-CN" sz="2400" b="1" dirty="0">
              <a:solidFill>
                <a:srgbClr val="2E75B6"/>
              </a:solidFill>
              <a:latin typeface="Times New Roman" pitchFamily="18" charset="0"/>
              <a:cs typeface="Times New Roman" pitchFamily="18" charset="0"/>
            </a:endParaRPr>
          </a:p>
        </p:txBody>
      </p:sp>
      <p:sp>
        <p:nvSpPr>
          <p:cNvPr id="14" name="矩形 13"/>
          <p:cNvSpPr/>
          <p:nvPr/>
        </p:nvSpPr>
        <p:spPr>
          <a:xfrm>
            <a:off x="4817697" y="1729406"/>
            <a:ext cx="3685624" cy="584775"/>
          </a:xfrm>
          <a:prstGeom prst="rect">
            <a:avLst/>
          </a:prstGeom>
        </p:spPr>
        <p:txBody>
          <a:bodyPr wrap="none">
            <a:spAutoFit/>
          </a:bodyPr>
          <a:lstStyle/>
          <a:p>
            <a:r>
              <a:rPr lang="zh-CN" altLang="en-US" sz="3200" b="1" spc="600" dirty="0">
                <a:solidFill>
                  <a:srgbClr val="FF0000"/>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rPr>
              <a:t>第</a:t>
            </a:r>
            <a:r>
              <a:rPr lang="en-US" altLang="zh-CN" sz="3200" b="1" spc="600" dirty="0">
                <a:solidFill>
                  <a:srgbClr val="FF0000"/>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rPr>
              <a:t>6</a:t>
            </a:r>
            <a:r>
              <a:rPr lang="zh-CN" altLang="en-US" sz="3200" b="1" spc="600" dirty="0">
                <a:solidFill>
                  <a:srgbClr val="FF0000"/>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rPr>
              <a:t>章文件管理 </a:t>
            </a:r>
          </a:p>
        </p:txBody>
      </p:sp>
      <p:grpSp>
        <p:nvGrpSpPr>
          <p:cNvPr id="11" name="Group 18"/>
          <p:cNvGrpSpPr>
            <a:grpSpLocks/>
          </p:cNvGrpSpPr>
          <p:nvPr/>
        </p:nvGrpSpPr>
        <p:grpSpPr bwMode="auto">
          <a:xfrm>
            <a:off x="0" y="393757"/>
            <a:ext cx="4053385" cy="3693747"/>
            <a:chOff x="3787" y="1661"/>
            <a:chExt cx="1860" cy="1540"/>
          </a:xfrm>
        </p:grpSpPr>
        <p:pic>
          <p:nvPicPr>
            <p:cNvPr id="12" name="Picture 9" descr="j0205582"/>
            <p:cNvPicPr>
              <a:picLocks noChangeAspect="1" noChangeArrowheads="1"/>
            </p:cNvPicPr>
            <p:nvPr/>
          </p:nvPicPr>
          <p:blipFill>
            <a:blip r:embed="rId4" cstate="print"/>
            <a:srcRect/>
            <a:stretch>
              <a:fillRect/>
            </a:stretch>
          </p:blipFill>
          <p:spPr bwMode="auto">
            <a:xfrm>
              <a:off x="3924" y="1702"/>
              <a:ext cx="1633" cy="1499"/>
            </a:xfrm>
            <a:prstGeom prst="rect">
              <a:avLst/>
            </a:prstGeom>
            <a:noFill/>
            <a:ln w="9525">
              <a:noFill/>
              <a:miter lim="800000"/>
              <a:headEnd/>
              <a:tailEnd/>
            </a:ln>
            <a:effectLst/>
          </p:spPr>
        </p:pic>
        <p:sp>
          <p:nvSpPr>
            <p:cNvPr id="15" name="Text Box 11"/>
            <p:cNvSpPr txBox="1">
              <a:spLocks noChangeArrowheads="1"/>
            </p:cNvSpPr>
            <p:nvPr/>
          </p:nvSpPr>
          <p:spPr bwMode="auto">
            <a:xfrm>
              <a:off x="4557" y="2949"/>
              <a:ext cx="862" cy="192"/>
            </a:xfrm>
            <a:prstGeom prst="rect">
              <a:avLst/>
            </a:prstGeom>
            <a:noFill/>
            <a:ln w="9525">
              <a:noFill/>
              <a:miter lim="800000"/>
              <a:headEnd/>
              <a:tailEnd/>
            </a:ln>
            <a:effectLst/>
          </p:spPr>
          <p:txBody>
            <a:bodyPr>
              <a:spAutoFit/>
            </a:bodyPr>
            <a:lstStyle/>
            <a:p>
              <a:pPr>
                <a:spcBef>
                  <a:spcPct val="50000"/>
                </a:spcBef>
              </a:pPr>
              <a:r>
                <a:rPr lang="en-US" altLang="zh-CN" sz="2400" b="1">
                  <a:solidFill>
                    <a:schemeClr val="bg1"/>
                  </a:solidFill>
                  <a:effectLst>
                    <a:outerShdw blurRad="38100" dist="38100" dir="2700000" algn="tl">
                      <a:srgbClr val="000000"/>
                    </a:outerShdw>
                  </a:effectLst>
                </a:rPr>
                <a:t>WINDOWS</a:t>
              </a:r>
            </a:p>
          </p:txBody>
        </p:sp>
        <p:sp>
          <p:nvSpPr>
            <p:cNvPr id="17" name="Text Box 12"/>
            <p:cNvSpPr txBox="1">
              <a:spLocks noChangeArrowheads="1"/>
            </p:cNvSpPr>
            <p:nvPr/>
          </p:nvSpPr>
          <p:spPr bwMode="auto">
            <a:xfrm>
              <a:off x="5103" y="2473"/>
              <a:ext cx="499" cy="167"/>
            </a:xfrm>
            <a:prstGeom prst="rect">
              <a:avLst/>
            </a:prstGeom>
            <a:noFill/>
            <a:ln w="9525">
              <a:noFill/>
              <a:miter lim="800000"/>
              <a:headEnd/>
              <a:tailEnd/>
            </a:ln>
            <a:effectLst/>
          </p:spPr>
          <p:txBody>
            <a:bodyPr>
              <a:spAutoFit/>
            </a:bodyPr>
            <a:lstStyle/>
            <a:p>
              <a:pPr>
                <a:spcBef>
                  <a:spcPct val="50000"/>
                </a:spcBef>
              </a:pPr>
              <a:r>
                <a:rPr lang="en-US" altLang="zh-CN" sz="2000" b="1">
                  <a:solidFill>
                    <a:schemeClr val="bg1"/>
                  </a:solidFill>
                  <a:effectLst>
                    <a:outerShdw blurRad="38100" dist="38100" dir="2700000" algn="tl">
                      <a:srgbClr val="000000"/>
                    </a:outerShdw>
                  </a:effectLst>
                </a:rPr>
                <a:t>UNIX</a:t>
              </a:r>
            </a:p>
          </p:txBody>
        </p:sp>
        <p:sp>
          <p:nvSpPr>
            <p:cNvPr id="18" name="Text Box 13"/>
            <p:cNvSpPr txBox="1">
              <a:spLocks noChangeArrowheads="1"/>
            </p:cNvSpPr>
            <p:nvPr/>
          </p:nvSpPr>
          <p:spPr bwMode="auto">
            <a:xfrm>
              <a:off x="3787" y="2423"/>
              <a:ext cx="726" cy="192"/>
            </a:xfrm>
            <a:prstGeom prst="rect">
              <a:avLst/>
            </a:prstGeom>
            <a:noFill/>
            <a:ln w="9525">
              <a:noFill/>
              <a:miter lim="800000"/>
              <a:headEnd/>
              <a:tailEnd/>
            </a:ln>
            <a:effectLst/>
          </p:spPr>
          <p:txBody>
            <a:bodyPr>
              <a:spAutoFit/>
            </a:bodyPr>
            <a:lstStyle/>
            <a:p>
              <a:pPr>
                <a:spcBef>
                  <a:spcPct val="50000"/>
                </a:spcBef>
              </a:pPr>
              <a:r>
                <a:rPr lang="en-US" altLang="zh-CN" sz="2400" b="1">
                  <a:solidFill>
                    <a:schemeClr val="bg1"/>
                  </a:solidFill>
                  <a:effectLst>
                    <a:outerShdw blurRad="38100" dist="38100" dir="2700000" algn="tl">
                      <a:srgbClr val="000000"/>
                    </a:outerShdw>
                  </a:effectLst>
                </a:rPr>
                <a:t>LINUX</a:t>
              </a:r>
            </a:p>
          </p:txBody>
        </p:sp>
        <p:sp>
          <p:nvSpPr>
            <p:cNvPr id="19" name="Text Box 14"/>
            <p:cNvSpPr txBox="1">
              <a:spLocks noChangeArrowheads="1"/>
            </p:cNvSpPr>
            <p:nvPr/>
          </p:nvSpPr>
          <p:spPr bwMode="auto">
            <a:xfrm>
              <a:off x="5148" y="2019"/>
              <a:ext cx="499" cy="192"/>
            </a:xfrm>
            <a:prstGeom prst="rect">
              <a:avLst/>
            </a:prstGeom>
            <a:noFill/>
            <a:ln w="9525">
              <a:noFill/>
              <a:miter lim="800000"/>
              <a:headEnd/>
              <a:tailEnd/>
            </a:ln>
            <a:effectLst/>
          </p:spPr>
          <p:txBody>
            <a:bodyPr>
              <a:spAutoFit/>
            </a:bodyPr>
            <a:lstStyle/>
            <a:p>
              <a:pPr>
                <a:spcBef>
                  <a:spcPct val="50000"/>
                </a:spcBef>
              </a:pPr>
              <a:r>
                <a:rPr lang="en-US" altLang="zh-CN" sz="2400" b="1">
                  <a:solidFill>
                    <a:schemeClr val="bg1"/>
                  </a:solidFill>
                  <a:effectLst>
                    <a:outerShdw blurRad="38100" dist="38100" dir="2700000" algn="tl">
                      <a:srgbClr val="000000"/>
                    </a:outerShdw>
                  </a:effectLst>
                </a:rPr>
                <a:t>OS2</a:t>
              </a:r>
            </a:p>
          </p:txBody>
        </p:sp>
        <p:sp>
          <p:nvSpPr>
            <p:cNvPr id="20" name="Rectangle 15"/>
            <p:cNvSpPr>
              <a:spLocks noChangeArrowheads="1"/>
            </p:cNvSpPr>
            <p:nvPr/>
          </p:nvSpPr>
          <p:spPr bwMode="auto">
            <a:xfrm>
              <a:off x="3833" y="1928"/>
              <a:ext cx="605" cy="192"/>
            </a:xfrm>
            <a:prstGeom prst="rect">
              <a:avLst/>
            </a:prstGeom>
            <a:noFill/>
            <a:ln w="9525">
              <a:noFill/>
              <a:miter lim="800000"/>
              <a:headEnd/>
              <a:tailEnd/>
            </a:ln>
            <a:effectLst/>
          </p:spPr>
          <p:txBody>
            <a:bodyPr wrap="none">
              <a:spAutoFit/>
            </a:bodyPr>
            <a:lstStyle/>
            <a:p>
              <a:r>
                <a:rPr kumimoji="1" lang="en-US" altLang="zh-CN" sz="2400" b="1">
                  <a:solidFill>
                    <a:schemeClr val="bg1"/>
                  </a:solidFill>
                  <a:effectLst>
                    <a:outerShdw blurRad="38100" dist="38100" dir="2700000" algn="tl">
                      <a:srgbClr val="000000"/>
                    </a:outerShdw>
                  </a:effectLst>
                </a:rPr>
                <a:t>VxWorks</a:t>
              </a:r>
            </a:p>
          </p:txBody>
        </p:sp>
        <p:sp>
          <p:nvSpPr>
            <p:cNvPr id="21" name="Rectangle 17"/>
            <p:cNvSpPr>
              <a:spLocks noChangeArrowheads="1"/>
            </p:cNvSpPr>
            <p:nvPr/>
          </p:nvSpPr>
          <p:spPr bwMode="auto">
            <a:xfrm>
              <a:off x="4513" y="1661"/>
              <a:ext cx="531" cy="192"/>
            </a:xfrm>
            <a:prstGeom prst="rect">
              <a:avLst/>
            </a:prstGeom>
            <a:noFill/>
            <a:ln w="9525">
              <a:noFill/>
              <a:miter lim="800000"/>
              <a:headEnd/>
              <a:tailEnd/>
            </a:ln>
            <a:effectLst/>
          </p:spPr>
          <p:txBody>
            <a:bodyPr wrap="none">
              <a:spAutoFit/>
            </a:bodyPr>
            <a:lstStyle/>
            <a:p>
              <a:r>
                <a:rPr kumimoji="1" lang="en-US" altLang="zh-CN" sz="2400" b="1">
                  <a:solidFill>
                    <a:schemeClr val="bg1"/>
                  </a:solidFill>
                  <a:effectLst>
                    <a:outerShdw blurRad="38100" dist="38100" dir="2700000" algn="tl">
                      <a:srgbClr val="000000"/>
                    </a:outerShdw>
                  </a:effectLst>
                </a:rPr>
                <a:t>Mac OS</a:t>
              </a:r>
            </a:p>
          </p:txBody>
        </p:sp>
      </p:grpSp>
    </p:spTree>
    <p:extLst>
      <p:ext uri="{BB962C8B-B14F-4D97-AF65-F5344CB8AC3E}">
        <p14:creationId xmlns:p14="http://schemas.microsoft.com/office/powerpoint/2010/main" val="41765794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4"/>
                                        </p:tgtEl>
                                        <p:attrNameLst>
                                          <p:attrName>style.visibility</p:attrName>
                                        </p:attrNameLst>
                                      </p:cBhvr>
                                      <p:to>
                                        <p:strVal val="visible"/>
                                      </p:to>
                                    </p:set>
                                    <p:anim calcmode="discrete" valueType="clr">
                                      <p:cBhvr override="childStyle">
                                        <p:cTn id="7"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
                                        </p:tgtEl>
                                        <p:attrNameLst>
                                          <p:attrName>fillcolor</p:attrName>
                                        </p:attrNameLst>
                                      </p:cBhvr>
                                      <p:tavLst>
                                        <p:tav tm="0">
                                          <p:val>
                                            <p:clrVal>
                                              <a:schemeClr val="accent2"/>
                                            </p:clrVal>
                                          </p:val>
                                        </p:tav>
                                        <p:tav tm="50000">
                                          <p:val>
                                            <p:clrVal>
                                              <a:schemeClr val="hlink"/>
                                            </p:clrVal>
                                          </p:val>
                                        </p:tav>
                                      </p:tavLst>
                                    </p:anim>
                                    <p:set>
                                      <p:cBhvr>
                                        <p:cTn id="9" dur="80"/>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8" name="矩形 17"/>
          <p:cNvSpPr/>
          <p:nvPr/>
        </p:nvSpPr>
        <p:spPr>
          <a:xfrm>
            <a:off x="147452" y="1195221"/>
            <a:ext cx="8722447" cy="458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
        <p:nvSpPr>
          <p:cNvPr id="25" name="Rectangle 8">
            <a:extLst>
              <a:ext uri="{FF2B5EF4-FFF2-40B4-BE49-F238E27FC236}">
                <a16:creationId xmlns:a16="http://schemas.microsoft.com/office/drawing/2014/main" id="{978AD5F3-A61D-4BFD-BD2C-E6181D03F907}"/>
              </a:ext>
            </a:extLst>
          </p:cNvPr>
          <p:cNvSpPr txBox="1">
            <a:spLocks noChangeArrowheads="1"/>
          </p:cNvSpPr>
          <p:nvPr/>
        </p:nvSpPr>
        <p:spPr>
          <a:xfrm>
            <a:off x="363737" y="1100607"/>
            <a:ext cx="4706304" cy="306321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spcAft>
                <a:spcPts val="600"/>
              </a:spcAft>
            </a:pPr>
            <a:r>
              <a:rPr lang="en-US" altLang="zh-CN" sz="2800" b="0" dirty="0">
                <a:solidFill>
                  <a:schemeClr val="tx1"/>
                </a:solidFill>
              </a:rPr>
              <a:t>1.1 </a:t>
            </a:r>
            <a:r>
              <a:rPr lang="zh-CN" altLang="en-US" sz="2800" b="0" dirty="0">
                <a:solidFill>
                  <a:schemeClr val="tx1"/>
                </a:solidFill>
              </a:rPr>
              <a:t>基础知识</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1.2 </a:t>
            </a:r>
            <a:r>
              <a:rPr lang="zh-CN" altLang="en-US" sz="2800" b="0" dirty="0">
                <a:solidFill>
                  <a:schemeClr val="tx1"/>
                </a:solidFill>
              </a:rPr>
              <a:t>文件的逻辑结构</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1.3 </a:t>
            </a:r>
            <a:r>
              <a:rPr lang="zh-CN" altLang="en-US" sz="2800" b="0" dirty="0">
                <a:solidFill>
                  <a:schemeClr val="tx1"/>
                </a:solidFill>
              </a:rPr>
              <a:t>文件的访问方法</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1.4 </a:t>
            </a:r>
            <a:r>
              <a:rPr lang="zh-CN" altLang="en-US" sz="2800" b="0" dirty="0">
                <a:solidFill>
                  <a:schemeClr val="tx1"/>
                </a:solidFill>
              </a:rPr>
              <a:t>文件的访问控制</a:t>
            </a:r>
            <a:endParaRPr lang="en-US" altLang="zh-CN" sz="2800" b="0" dirty="0">
              <a:solidFill>
                <a:schemeClr val="tx1"/>
              </a:solidFill>
            </a:endParaRPr>
          </a:p>
        </p:txBody>
      </p:sp>
      <p:grpSp>
        <p:nvGrpSpPr>
          <p:cNvPr id="21" name="组合 11">
            <a:extLst>
              <a:ext uri="{FF2B5EF4-FFF2-40B4-BE49-F238E27FC236}">
                <a16:creationId xmlns:a16="http://schemas.microsoft.com/office/drawing/2014/main" id="{8E272FCC-8839-4802-8DD1-6E2076660276}"/>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B5D34AD8-8448-4C48-AE1A-D021F0535CA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61C3385E-D079-410C-BC25-58984722213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731D7273-80FC-4AA9-BA21-BB8A8C6E601F}"/>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30" name="直接连接符 29">
            <a:extLst>
              <a:ext uri="{FF2B5EF4-FFF2-40B4-BE49-F238E27FC236}">
                <a16:creationId xmlns:a16="http://schemas.microsoft.com/office/drawing/2014/main" id="{3A7FFF02-077C-4F3D-8A23-3305563FEFD1}"/>
              </a:ext>
            </a:extLst>
          </p:cNvPr>
          <p:cNvCxnSpPr/>
          <p:nvPr/>
        </p:nvCxnSpPr>
        <p:spPr>
          <a:xfrm>
            <a:off x="117721" y="933611"/>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451BCDA-04B9-4449-A9B0-49299C37754A}"/>
              </a:ext>
            </a:extLst>
          </p:cNvPr>
          <p:cNvSpPr txBox="1"/>
          <p:nvPr/>
        </p:nvSpPr>
        <p:spPr>
          <a:xfrm>
            <a:off x="-258538" y="410723"/>
            <a:ext cx="1392259" cy="492443"/>
          </a:xfrm>
          <a:prstGeom prst="rect">
            <a:avLst/>
          </a:prstGeom>
          <a:noFill/>
        </p:spPr>
        <p:txBody>
          <a:bodyPr wrap="square">
            <a:spAutoFit/>
          </a:bodyPr>
          <a:lstStyle/>
          <a:p>
            <a:pPr algn="r"/>
            <a:r>
              <a:rPr lang="zh-CN" altLang="en-US" sz="2600" b="1" dirty="0">
                <a:solidFill>
                  <a:srgbClr val="0070C0"/>
                </a:solidFill>
                <a:latin typeface="微软雅黑" panose="020B0503020204020204" pitchFamily="34" charset="-122"/>
                <a:ea typeface="微软雅黑" panose="020B0503020204020204" pitchFamily="34" charset="-122"/>
              </a:rPr>
              <a:t>纲要</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DDB48E54-7DB6-49CB-B1E2-8B30B16B7B1F}"/>
              </a:ext>
            </a:extLst>
          </p:cNvPr>
          <p:cNvSpPr txBox="1"/>
          <p:nvPr/>
        </p:nvSpPr>
        <p:spPr>
          <a:xfrm>
            <a:off x="366422" y="1726431"/>
            <a:ext cx="4703618" cy="824136"/>
          </a:xfrm>
          <a:prstGeom prst="rect">
            <a:avLst/>
          </a:prstGeom>
          <a:noFill/>
        </p:spPr>
        <p:txBody>
          <a:bodyPr wrap="square">
            <a:spAutoFit/>
          </a:bodyPr>
          <a:lstStyle/>
          <a:p>
            <a:pPr algn="just">
              <a:lnSpc>
                <a:spcPct val="200000"/>
              </a:lnSpc>
              <a:spcBef>
                <a:spcPts val="600"/>
              </a:spcBef>
              <a:spcAft>
                <a:spcPts val="600"/>
              </a:spcAft>
            </a:pPr>
            <a:r>
              <a:rPr lang="en-US" altLang="zh-CN" sz="2800" b="0" dirty="0">
                <a:solidFill>
                  <a:srgbClr val="FF0000"/>
                </a:solidFill>
                <a:latin typeface="微软雅黑" panose="020B0503020204020204" pitchFamily="34" charset="-122"/>
                <a:ea typeface="微软雅黑" panose="020B0503020204020204" pitchFamily="34" charset="-122"/>
              </a:rPr>
              <a:t>1.2 </a:t>
            </a:r>
            <a:r>
              <a:rPr lang="zh-CN" altLang="en-US" sz="2800" b="0" dirty="0">
                <a:solidFill>
                  <a:srgbClr val="FF0000"/>
                </a:solidFill>
                <a:latin typeface="微软雅黑" panose="020B0503020204020204" pitchFamily="34" charset="-122"/>
                <a:ea typeface="微软雅黑" panose="020B0503020204020204" pitchFamily="34" charset="-122"/>
              </a:rPr>
              <a:t>文件的逻辑结构</a:t>
            </a:r>
            <a:endParaRPr lang="en-US" altLang="zh-CN" sz="2800" b="0"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0E92EEFA-A72C-4FD6-9451-3DDE5EFD38A1}"/>
              </a:ext>
            </a:extLst>
          </p:cNvPr>
          <p:cNvSpPr/>
          <p:nvPr/>
        </p:nvSpPr>
        <p:spPr>
          <a:xfrm>
            <a:off x="5062993" y="1425675"/>
            <a:ext cx="3804557" cy="1806648"/>
          </a:xfrm>
          <a:prstGeom prst="rect">
            <a:avLst/>
          </a:prstGeom>
        </p:spPr>
        <p:txBody>
          <a:bodyPr wrap="square">
            <a:spAutoFit/>
          </a:bodyPr>
          <a:lstStyle/>
          <a:p>
            <a:pPr marL="514350" lvl="0" indent="-514350">
              <a:lnSpc>
                <a:spcPct val="90000"/>
              </a:lnSpc>
              <a:spcBef>
                <a:spcPts val="1000"/>
              </a:spcBef>
              <a:buAutoNum type="romanUcPeriod"/>
              <a:defRPr/>
            </a:pPr>
            <a:r>
              <a:rPr lang="zh-CN" altLang="en-US" sz="2400" b="1" dirty="0">
                <a:solidFill>
                  <a:srgbClr val="0000FF"/>
                </a:solidFill>
              </a:rPr>
              <a:t>总述</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流式文件</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记录式文件</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文件记录的成组与分解</a:t>
            </a:r>
          </a:p>
        </p:txBody>
      </p:sp>
      <p:sp>
        <p:nvSpPr>
          <p:cNvPr id="16" name="AutoShape 18">
            <a:extLst>
              <a:ext uri="{FF2B5EF4-FFF2-40B4-BE49-F238E27FC236}">
                <a16:creationId xmlns:a16="http://schemas.microsoft.com/office/drawing/2014/main" id="{8AE0538B-96A0-4946-B6A5-319C0004EE90}"/>
              </a:ext>
            </a:extLst>
          </p:cNvPr>
          <p:cNvSpPr>
            <a:spLocks noChangeArrowheads="1"/>
          </p:cNvSpPr>
          <p:nvPr/>
        </p:nvSpPr>
        <p:spPr bwMode="auto">
          <a:xfrm>
            <a:off x="3812741" y="2138499"/>
            <a:ext cx="838200" cy="381000"/>
          </a:xfrm>
          <a:prstGeom prst="rightArrow">
            <a:avLst>
              <a:gd name="adj1" fmla="val 50000"/>
              <a:gd name="adj2" fmla="val 55000"/>
            </a:avLst>
          </a:prstGeom>
          <a:solidFill>
            <a:srgbClr val="FF66CC"/>
          </a:solidFill>
          <a:ln w="38100" algn="ctr">
            <a:solidFill>
              <a:schemeClr val="tx1"/>
            </a:solidFill>
            <a:miter lim="800000"/>
            <a:headEnd/>
            <a:tailEnd/>
          </a:ln>
          <a:effectLst/>
        </p:spPr>
        <p:txBody>
          <a:bodyPr wrap="none" lIns="90478" tIns="44445" rIns="90478" bIns="44445" anchor="ctr"/>
          <a:lstStyle/>
          <a:p>
            <a:pPr algn="ctr" eaLnBrk="1" hangingPunct="1"/>
            <a:endParaRPr lang="zh-CN" altLang="en-US"/>
          </a:p>
        </p:txBody>
      </p:sp>
    </p:spTree>
    <p:extLst>
      <p:ext uri="{BB962C8B-B14F-4D97-AF65-F5344CB8AC3E}">
        <p14:creationId xmlns:p14="http://schemas.microsoft.com/office/powerpoint/2010/main" val="121001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ppt_x</p:attrName>
                                        </p:attrNameLst>
                                      </p:cBhvr>
                                      <p:tavLst>
                                        <p:tav tm="0">
                                          <p:val>
                                            <p:strVal val="#ppt_x-#ppt_w/2"/>
                                          </p:val>
                                        </p:tav>
                                        <p:tav tm="100000">
                                          <p:val>
                                            <p:strVal val="#ppt_x"/>
                                          </p:val>
                                        </p:tav>
                                      </p:tavLst>
                                    </p:anim>
                                    <p:anim calcmode="lin" valueType="num">
                                      <p:cBhvr>
                                        <p:cTn id="12" dur="500" fill="hold"/>
                                        <p:tgtEl>
                                          <p:spTgt spid="16"/>
                                        </p:tgtEl>
                                        <p:attrNameLst>
                                          <p:attrName>ppt_y</p:attrName>
                                        </p:attrNameLst>
                                      </p:cBhvr>
                                      <p:tavLst>
                                        <p:tav tm="0">
                                          <p:val>
                                            <p:strVal val="#ppt_y"/>
                                          </p:val>
                                        </p:tav>
                                        <p:tav tm="100000">
                                          <p:val>
                                            <p:strVal val="#ppt_y"/>
                                          </p:val>
                                        </p:tav>
                                      </p:tavLst>
                                    </p:anim>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a:lstStyle/>
          <a:p>
            <a:r>
              <a:rPr lang="zh-CN" altLang="en-US" sz="5400" b="1">
                <a:solidFill>
                  <a:srgbClr val="000000"/>
                </a:solidFill>
                <a:ea typeface="隶书" pitchFamily="49" charset="-122"/>
              </a:rPr>
              <a:t>课堂练习</a:t>
            </a:r>
          </a:p>
        </p:txBody>
      </p:sp>
      <p:sp>
        <p:nvSpPr>
          <p:cNvPr id="900099" name="Rectangle 3"/>
          <p:cNvSpPr>
            <a:spLocks noGrp="1" noChangeArrowheads="1"/>
          </p:cNvSpPr>
          <p:nvPr>
            <p:ph type="body" idx="1"/>
          </p:nvPr>
        </p:nvSpPr>
        <p:spPr>
          <a:xfrm>
            <a:off x="253727" y="1502760"/>
            <a:ext cx="8464604" cy="5102991"/>
          </a:xfrm>
        </p:spPr>
        <p:txBody>
          <a:bodyPr>
            <a:normAutofit/>
          </a:bodyPr>
          <a:lstStyle/>
          <a:p>
            <a:pPr>
              <a:lnSpc>
                <a:spcPct val="110000"/>
              </a:lnSpc>
            </a:pPr>
            <a:r>
              <a:rPr lang="zh-CN" altLang="zh-CN" dirty="0"/>
              <a:t>设某系统中文件寻址可用多次间接方式与直接寻址方式</a:t>
            </a:r>
            <a:r>
              <a:rPr lang="zh-CN" altLang="en-US" dirty="0"/>
              <a:t>，</a:t>
            </a:r>
            <a:r>
              <a:rPr lang="zh-CN" altLang="zh-CN" dirty="0"/>
              <a:t>每个磁盘块有</a:t>
            </a:r>
            <a:r>
              <a:rPr lang="en-US" altLang="zh-CN" dirty="0"/>
              <a:t>512</a:t>
            </a:r>
            <a:r>
              <a:rPr lang="zh-CN" altLang="zh-CN" dirty="0"/>
              <a:t>个字节</a:t>
            </a:r>
            <a:r>
              <a:rPr lang="zh-CN" altLang="en-US" dirty="0"/>
              <a:t>，每个物理块地址占</a:t>
            </a:r>
            <a:r>
              <a:rPr lang="en-US" altLang="zh-CN" dirty="0"/>
              <a:t>4</a:t>
            </a:r>
            <a:r>
              <a:rPr lang="zh-CN" altLang="en-US" dirty="0"/>
              <a:t>个字节</a:t>
            </a:r>
            <a:r>
              <a:rPr lang="zh-CN" altLang="zh-CN" dirty="0"/>
              <a:t>。</a:t>
            </a:r>
            <a:endParaRPr lang="en-US" altLang="zh-CN" dirty="0"/>
          </a:p>
          <a:p>
            <a:pPr marL="0" indent="0">
              <a:lnSpc>
                <a:spcPct val="110000"/>
              </a:lnSpc>
              <a:buNone/>
            </a:pPr>
            <a:r>
              <a:rPr lang="en-US" altLang="zh-CN" dirty="0"/>
              <a:t>    </a:t>
            </a:r>
            <a:r>
              <a:rPr lang="zh-CN" altLang="zh-CN" dirty="0"/>
              <a:t>设直接寻址</a:t>
            </a:r>
            <a:r>
              <a:rPr lang="en-US" altLang="zh-CN" dirty="0"/>
              <a:t>10</a:t>
            </a:r>
            <a:r>
              <a:rPr lang="zh-CN" altLang="zh-CN" dirty="0"/>
              <a:t>块，间接寻址最多可有</a:t>
            </a:r>
            <a:r>
              <a:rPr lang="en-US" altLang="zh-CN" dirty="0"/>
              <a:t>3</a:t>
            </a:r>
            <a:r>
              <a:rPr lang="zh-CN" altLang="zh-CN" dirty="0"/>
              <a:t>次</a:t>
            </a:r>
            <a:r>
              <a:rPr lang="zh-CN" altLang="en-US" dirty="0"/>
              <a:t>，</a:t>
            </a:r>
            <a:r>
              <a:rPr lang="zh-CN" altLang="zh-CN" dirty="0"/>
              <a:t>试问： </a:t>
            </a:r>
            <a:endParaRPr lang="en-US" altLang="zh-CN" dirty="0"/>
          </a:p>
          <a:p>
            <a:pPr marL="0" indent="0">
              <a:lnSpc>
                <a:spcPct val="110000"/>
              </a:lnSpc>
              <a:buNone/>
            </a:pPr>
            <a:endParaRPr lang="zh-CN" altLang="zh-CN" dirty="0"/>
          </a:p>
          <a:p>
            <a:pPr>
              <a:lnSpc>
                <a:spcPct val="110000"/>
              </a:lnSpc>
              <a:buNone/>
            </a:pPr>
            <a:r>
              <a:rPr lang="en-US" altLang="zh-CN" dirty="0"/>
              <a:t>1</a:t>
            </a:r>
            <a:r>
              <a:rPr lang="zh-CN" altLang="zh-CN" dirty="0"/>
              <a:t>．该系统的文件大小最大是多少？</a:t>
            </a:r>
          </a:p>
          <a:p>
            <a:pPr>
              <a:lnSpc>
                <a:spcPct val="110000"/>
              </a:lnSpc>
              <a:buNone/>
            </a:pPr>
            <a:r>
              <a:rPr lang="en-US" altLang="zh-CN" dirty="0"/>
              <a:t>2</a:t>
            </a:r>
            <a:r>
              <a:rPr lang="zh-CN" altLang="zh-CN" dirty="0"/>
              <a:t>．</a:t>
            </a:r>
            <a:r>
              <a:rPr lang="en-US" altLang="zh-CN" dirty="0"/>
              <a:t> </a:t>
            </a:r>
            <a:r>
              <a:rPr lang="zh-CN" altLang="en-US" dirty="0"/>
              <a:t>文件字节偏移量分别为</a:t>
            </a:r>
            <a:r>
              <a:rPr lang="en-US" altLang="zh-CN" dirty="0"/>
              <a:t>6000B</a:t>
            </a:r>
            <a:r>
              <a:rPr lang="zh-CN" altLang="en-US" dirty="0"/>
              <a:t>、</a:t>
            </a:r>
            <a:r>
              <a:rPr lang="en-US" altLang="zh-CN" dirty="0"/>
              <a:t> 6000KB</a:t>
            </a:r>
            <a:r>
              <a:rPr lang="zh-CN" altLang="zh-CN" dirty="0"/>
              <a:t>的数据如何寻址？</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a:xfrm>
            <a:off x="0" y="-44785"/>
            <a:ext cx="7886700" cy="1325563"/>
          </a:xfrm>
        </p:spPr>
        <p:txBody>
          <a:bodyPr/>
          <a:lstStyle/>
          <a:p>
            <a:r>
              <a:rPr lang="zh-CN" altLang="en-US" sz="5400" b="1" dirty="0">
                <a:solidFill>
                  <a:srgbClr val="000000"/>
                </a:solidFill>
                <a:ea typeface="隶书" pitchFamily="49" charset="-122"/>
              </a:rPr>
              <a:t>参考答案</a:t>
            </a:r>
          </a:p>
        </p:txBody>
      </p:sp>
      <p:sp>
        <p:nvSpPr>
          <p:cNvPr id="900099" name="Rectangle 3"/>
          <p:cNvSpPr>
            <a:spLocks noGrp="1" noChangeArrowheads="1"/>
          </p:cNvSpPr>
          <p:nvPr>
            <p:ph type="body" idx="1"/>
          </p:nvPr>
        </p:nvSpPr>
        <p:spPr>
          <a:xfrm>
            <a:off x="411382" y="1187450"/>
            <a:ext cx="8464604" cy="4114800"/>
          </a:xfrm>
        </p:spPr>
        <p:txBody>
          <a:bodyPr>
            <a:normAutofit/>
          </a:bodyPr>
          <a:lstStyle/>
          <a:p>
            <a:r>
              <a:rPr lang="zh-CN" altLang="en-US" sz="2400" dirty="0"/>
              <a:t>直接寻址空间</a:t>
            </a:r>
            <a:r>
              <a:rPr lang="en-US" altLang="zh-CN" sz="2400" dirty="0" err="1"/>
              <a:t>i.addr</a:t>
            </a:r>
            <a:r>
              <a:rPr lang="en-US" altLang="zh-CN" sz="2400" dirty="0"/>
              <a:t>(0)~</a:t>
            </a:r>
            <a:r>
              <a:rPr lang="en-US" altLang="zh-CN" sz="2400" dirty="0" err="1"/>
              <a:t>i.addr</a:t>
            </a:r>
            <a:r>
              <a:rPr lang="en-US" altLang="zh-CN" sz="2400" dirty="0"/>
              <a:t>(9)</a:t>
            </a:r>
            <a:r>
              <a:rPr lang="zh-CN" altLang="en-US" sz="2400" dirty="0"/>
              <a:t> ：</a:t>
            </a:r>
            <a:r>
              <a:rPr lang="en-US" altLang="zh-CN" sz="2400" dirty="0"/>
              <a:t>10*0.5KB=5KB</a:t>
            </a:r>
          </a:p>
          <a:p>
            <a:endParaRPr lang="en-US" altLang="zh-CN" sz="2400" dirty="0"/>
          </a:p>
          <a:p>
            <a:r>
              <a:rPr lang="zh-CN" altLang="en-US" sz="2400" dirty="0"/>
              <a:t>一级间接寻址空间</a:t>
            </a:r>
            <a:r>
              <a:rPr lang="en-US" altLang="zh-CN" sz="2400" dirty="0" err="1"/>
              <a:t>i.addr</a:t>
            </a:r>
            <a:r>
              <a:rPr lang="en-US" altLang="zh-CN" sz="2400" dirty="0"/>
              <a:t>(10)</a:t>
            </a:r>
            <a:r>
              <a:rPr lang="zh-CN" altLang="en-US" sz="2400" dirty="0"/>
              <a:t> </a:t>
            </a:r>
            <a:r>
              <a:rPr lang="en-US" altLang="zh-CN" sz="2400" dirty="0"/>
              <a:t>: 128</a:t>
            </a:r>
            <a:r>
              <a:rPr lang="zh-CN" altLang="en-US" sz="2400" dirty="0"/>
              <a:t>*</a:t>
            </a:r>
            <a:r>
              <a:rPr lang="en-US" altLang="zh-CN" sz="2400" dirty="0"/>
              <a:t>0.5KB=64KB</a:t>
            </a:r>
          </a:p>
          <a:p>
            <a:endParaRPr lang="en-US" altLang="zh-CN" sz="2400" dirty="0"/>
          </a:p>
          <a:p>
            <a:r>
              <a:rPr lang="zh-CN" altLang="en-US" sz="2400" dirty="0"/>
              <a:t>二级间接寻址空间</a:t>
            </a:r>
            <a:r>
              <a:rPr lang="en-US" altLang="zh-CN" sz="2400" dirty="0" err="1"/>
              <a:t>i.addr</a:t>
            </a:r>
            <a:r>
              <a:rPr lang="en-US" altLang="zh-CN" sz="2400" dirty="0"/>
              <a:t>(11)</a:t>
            </a:r>
            <a:r>
              <a:rPr lang="zh-CN" altLang="en-US" sz="2400" dirty="0"/>
              <a:t> </a:t>
            </a:r>
            <a:r>
              <a:rPr lang="en-US" altLang="zh-CN" sz="2400" dirty="0"/>
              <a:t>:128*128*0.5KB=8MB</a:t>
            </a:r>
          </a:p>
          <a:p>
            <a:endParaRPr lang="en-US" altLang="zh-CN" sz="2400" dirty="0"/>
          </a:p>
          <a:p>
            <a:r>
              <a:rPr lang="zh-CN" altLang="en-US" sz="2400" dirty="0"/>
              <a:t>三级间接寻址空间</a:t>
            </a:r>
            <a:r>
              <a:rPr lang="en-US" altLang="zh-CN" sz="2400" dirty="0" err="1"/>
              <a:t>i.addr</a:t>
            </a:r>
            <a:r>
              <a:rPr lang="en-US" altLang="zh-CN" sz="2400" dirty="0"/>
              <a:t>(12)</a:t>
            </a:r>
            <a:r>
              <a:rPr lang="zh-CN" altLang="en-US" sz="2400" dirty="0"/>
              <a:t> </a:t>
            </a:r>
            <a:r>
              <a:rPr lang="en-US" altLang="zh-CN" sz="2400" dirty="0"/>
              <a:t>: 128*128*128*0.5KB=1GB</a:t>
            </a:r>
          </a:p>
          <a:p>
            <a:endParaRPr lang="zh-CN" altLang="zh-CN" sz="3600" b="1" dirty="0"/>
          </a:p>
        </p:txBody>
      </p:sp>
      <p:sp>
        <p:nvSpPr>
          <p:cNvPr id="4" name="矩形 3"/>
          <p:cNvSpPr/>
          <p:nvPr/>
        </p:nvSpPr>
        <p:spPr>
          <a:xfrm>
            <a:off x="394135" y="5335580"/>
            <a:ext cx="8071947" cy="707886"/>
          </a:xfrm>
          <a:prstGeom prst="rect">
            <a:avLst/>
          </a:prstGeom>
        </p:spPr>
        <p:txBody>
          <a:bodyPr wrap="square">
            <a:spAutoFit/>
          </a:bodyPr>
          <a:lstStyle/>
          <a:p>
            <a:pPr lvl="0"/>
            <a:r>
              <a:rPr lang="en-US" altLang="zh-CN" sz="2000" dirty="0"/>
              <a:t>L1=INT(6000</a:t>
            </a:r>
            <a:r>
              <a:rPr lang="zh-CN" altLang="zh-CN" sz="2000" dirty="0"/>
              <a:t>，</a:t>
            </a:r>
            <a:r>
              <a:rPr lang="en-US" altLang="zh-CN" sz="2000" dirty="0"/>
              <a:t>512)=11 , B1=MOD(6000</a:t>
            </a:r>
            <a:r>
              <a:rPr lang="zh-CN" altLang="zh-CN" sz="2000" dirty="0"/>
              <a:t>，</a:t>
            </a:r>
            <a:r>
              <a:rPr lang="en-US" altLang="zh-CN" sz="2000" dirty="0"/>
              <a:t>512)=368</a:t>
            </a:r>
            <a:r>
              <a:rPr lang="zh-CN" altLang="en-US" sz="2000" dirty="0"/>
              <a:t>，</a:t>
            </a:r>
            <a:r>
              <a:rPr lang="zh-CN" altLang="zh-CN" sz="2000" dirty="0"/>
              <a:t>其逻辑块号为</a:t>
            </a:r>
            <a:r>
              <a:rPr lang="en-US" altLang="zh-CN" sz="2000" dirty="0"/>
              <a:t>11</a:t>
            </a:r>
            <a:r>
              <a:rPr lang="zh-CN" altLang="zh-CN" sz="2000" dirty="0"/>
              <a:t>，通过</a:t>
            </a:r>
            <a:r>
              <a:rPr lang="zh-CN" altLang="zh-CN" sz="2000" b="1" dirty="0">
                <a:solidFill>
                  <a:srgbClr val="0000FF"/>
                </a:solidFill>
              </a:rPr>
              <a:t>一</a:t>
            </a:r>
            <a:r>
              <a:rPr lang="zh-CN" altLang="en-US" sz="2000" b="1" dirty="0">
                <a:solidFill>
                  <a:srgbClr val="0000FF"/>
                </a:solidFill>
              </a:rPr>
              <a:t>级</a:t>
            </a:r>
            <a:r>
              <a:rPr lang="zh-CN" altLang="zh-CN" sz="2000" b="1" dirty="0">
                <a:solidFill>
                  <a:srgbClr val="0000FF"/>
                </a:solidFill>
              </a:rPr>
              <a:t>间接索引</a:t>
            </a:r>
            <a:r>
              <a:rPr lang="en-US" altLang="zh-CN" sz="2000" b="1" dirty="0" err="1">
                <a:solidFill>
                  <a:srgbClr val="0000FF"/>
                </a:solidFill>
              </a:rPr>
              <a:t>addr</a:t>
            </a:r>
            <a:r>
              <a:rPr lang="en-US" altLang="zh-CN" sz="2000" b="1" dirty="0">
                <a:solidFill>
                  <a:srgbClr val="0000FF"/>
                </a:solidFill>
              </a:rPr>
              <a:t>[10]</a:t>
            </a:r>
            <a:r>
              <a:rPr lang="zh-CN" altLang="zh-CN" sz="2000" dirty="0"/>
              <a:t>可找到物理块号</a:t>
            </a:r>
            <a:endParaRPr lang="zh-CN" altLang="en-US" sz="2000" dirty="0"/>
          </a:p>
        </p:txBody>
      </p:sp>
      <p:sp>
        <p:nvSpPr>
          <p:cNvPr id="5" name="矩形 4"/>
          <p:cNvSpPr/>
          <p:nvPr/>
        </p:nvSpPr>
        <p:spPr>
          <a:xfrm>
            <a:off x="738100" y="4820883"/>
            <a:ext cx="5497018" cy="523220"/>
          </a:xfrm>
          <a:prstGeom prst="rect">
            <a:avLst/>
          </a:prstGeom>
        </p:spPr>
        <p:txBody>
          <a:bodyPr wrap="none">
            <a:spAutoFit/>
          </a:bodyPr>
          <a:lstStyle/>
          <a:p>
            <a:r>
              <a:rPr lang="zh-CN" altLang="en-US" sz="2800" b="1">
                <a:solidFill>
                  <a:srgbClr val="FF0066"/>
                </a:solidFill>
              </a:rPr>
              <a:t>文件大小最大为： </a:t>
            </a:r>
            <a:r>
              <a:rPr lang="en-US" altLang="zh-CN" sz="2800" b="1">
                <a:solidFill>
                  <a:srgbClr val="FF0066"/>
                </a:solidFill>
              </a:rPr>
              <a:t>1G+8M+64K+5K</a:t>
            </a:r>
            <a:endParaRPr lang="zh-CN" altLang="en-US" sz="2800" b="1">
              <a:solidFill>
                <a:srgbClr val="FF0066"/>
              </a:solidFill>
            </a:endParaRPr>
          </a:p>
        </p:txBody>
      </p:sp>
      <p:sp>
        <p:nvSpPr>
          <p:cNvPr id="6" name="TextBox 5"/>
          <p:cNvSpPr txBox="1"/>
          <p:nvPr/>
        </p:nvSpPr>
        <p:spPr>
          <a:xfrm>
            <a:off x="4729653" y="1639615"/>
            <a:ext cx="3909849" cy="369332"/>
          </a:xfrm>
          <a:prstGeom prst="rect">
            <a:avLst/>
          </a:prstGeom>
          <a:noFill/>
        </p:spPr>
        <p:txBody>
          <a:bodyPr wrap="square" rtlCol="0">
            <a:spAutoFit/>
          </a:bodyPr>
          <a:lstStyle/>
          <a:p>
            <a:r>
              <a:rPr lang="zh-CN" altLang="en-US" dirty="0">
                <a:solidFill>
                  <a:srgbClr val="0000FF"/>
                </a:solidFill>
              </a:rPr>
              <a:t>逻辑块号范围：</a:t>
            </a:r>
            <a:r>
              <a:rPr lang="en-US" altLang="zh-CN" dirty="0">
                <a:solidFill>
                  <a:srgbClr val="0000FF"/>
                </a:solidFill>
              </a:rPr>
              <a:t>[0, 9]</a:t>
            </a:r>
            <a:endParaRPr lang="zh-CN" altLang="en-US" dirty="0">
              <a:solidFill>
                <a:srgbClr val="0000FF"/>
              </a:solidFill>
            </a:endParaRPr>
          </a:p>
        </p:txBody>
      </p:sp>
      <p:sp>
        <p:nvSpPr>
          <p:cNvPr id="7" name="TextBox 6"/>
          <p:cNvSpPr txBox="1"/>
          <p:nvPr/>
        </p:nvSpPr>
        <p:spPr>
          <a:xfrm>
            <a:off x="4677103" y="2520049"/>
            <a:ext cx="3909849" cy="369332"/>
          </a:xfrm>
          <a:prstGeom prst="rect">
            <a:avLst/>
          </a:prstGeom>
          <a:noFill/>
        </p:spPr>
        <p:txBody>
          <a:bodyPr wrap="square" rtlCol="0">
            <a:spAutoFit/>
          </a:bodyPr>
          <a:lstStyle/>
          <a:p>
            <a:r>
              <a:rPr lang="zh-CN" altLang="en-US" dirty="0">
                <a:solidFill>
                  <a:srgbClr val="0000FF"/>
                </a:solidFill>
              </a:rPr>
              <a:t>逻辑块号范围：</a:t>
            </a:r>
            <a:r>
              <a:rPr lang="en-US" altLang="zh-CN" dirty="0">
                <a:solidFill>
                  <a:srgbClr val="0000FF"/>
                </a:solidFill>
              </a:rPr>
              <a:t>[10,  137]</a:t>
            </a:r>
            <a:endParaRPr lang="zh-CN" altLang="en-US" dirty="0">
              <a:solidFill>
                <a:srgbClr val="0000FF"/>
              </a:solidFill>
            </a:endParaRPr>
          </a:p>
        </p:txBody>
      </p:sp>
      <p:sp>
        <p:nvSpPr>
          <p:cNvPr id="8" name="TextBox 7"/>
          <p:cNvSpPr txBox="1"/>
          <p:nvPr/>
        </p:nvSpPr>
        <p:spPr>
          <a:xfrm>
            <a:off x="4643684" y="3468689"/>
            <a:ext cx="3909849" cy="369332"/>
          </a:xfrm>
          <a:prstGeom prst="rect">
            <a:avLst/>
          </a:prstGeom>
          <a:noFill/>
        </p:spPr>
        <p:txBody>
          <a:bodyPr wrap="square" rtlCol="0">
            <a:spAutoFit/>
          </a:bodyPr>
          <a:lstStyle/>
          <a:p>
            <a:r>
              <a:rPr lang="zh-CN" altLang="en-US" dirty="0">
                <a:solidFill>
                  <a:srgbClr val="0000FF"/>
                </a:solidFill>
              </a:rPr>
              <a:t>逻辑块号范围：</a:t>
            </a:r>
            <a:r>
              <a:rPr lang="en-US" altLang="zh-CN" dirty="0">
                <a:solidFill>
                  <a:srgbClr val="0000FF"/>
                </a:solidFill>
              </a:rPr>
              <a:t>[138,  16521]</a:t>
            </a:r>
            <a:endParaRPr lang="zh-CN" altLang="en-US" dirty="0">
              <a:solidFill>
                <a:srgbClr val="0000FF"/>
              </a:solidFill>
            </a:endParaRPr>
          </a:p>
        </p:txBody>
      </p:sp>
      <p:sp>
        <p:nvSpPr>
          <p:cNvPr id="9" name="右箭头 8"/>
          <p:cNvSpPr/>
          <p:nvPr/>
        </p:nvSpPr>
        <p:spPr>
          <a:xfrm>
            <a:off x="4104483" y="2612282"/>
            <a:ext cx="394138" cy="204952"/>
          </a:xfrm>
          <a:prstGeom prst="rightArrow">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237595" y="2526301"/>
            <a:ext cx="2758964" cy="369332"/>
          </a:xfrm>
          <a:prstGeom prst="rect">
            <a:avLst/>
          </a:prstGeom>
          <a:noFill/>
        </p:spPr>
        <p:txBody>
          <a:bodyPr wrap="square" rtlCol="0">
            <a:spAutoFit/>
          </a:bodyPr>
          <a:lstStyle/>
          <a:p>
            <a:r>
              <a:rPr lang="zh-CN" altLang="en-US" dirty="0"/>
              <a:t>共指向</a:t>
            </a:r>
            <a:r>
              <a:rPr lang="en-US" altLang="zh-CN" dirty="0"/>
              <a:t>128</a:t>
            </a:r>
            <a:r>
              <a:rPr lang="zh-CN" altLang="en-US" dirty="0"/>
              <a:t>个物理盘块</a:t>
            </a:r>
          </a:p>
        </p:txBody>
      </p:sp>
      <p:sp>
        <p:nvSpPr>
          <p:cNvPr id="11" name="TextBox 10"/>
          <p:cNvSpPr txBox="1"/>
          <p:nvPr/>
        </p:nvSpPr>
        <p:spPr>
          <a:xfrm>
            <a:off x="1261646" y="3450002"/>
            <a:ext cx="2638096" cy="369332"/>
          </a:xfrm>
          <a:prstGeom prst="rect">
            <a:avLst/>
          </a:prstGeom>
          <a:noFill/>
        </p:spPr>
        <p:txBody>
          <a:bodyPr wrap="square" rtlCol="0">
            <a:spAutoFit/>
          </a:bodyPr>
          <a:lstStyle/>
          <a:p>
            <a:r>
              <a:rPr lang="zh-CN" altLang="en-US" dirty="0"/>
              <a:t>共指向</a:t>
            </a:r>
            <a:r>
              <a:rPr lang="en-US" altLang="zh-CN" dirty="0"/>
              <a:t>16384</a:t>
            </a:r>
            <a:r>
              <a:rPr lang="zh-CN" altLang="en-US" dirty="0"/>
              <a:t>个物理盘块</a:t>
            </a:r>
          </a:p>
        </p:txBody>
      </p:sp>
      <p:sp>
        <p:nvSpPr>
          <p:cNvPr id="14" name="右箭头 13"/>
          <p:cNvSpPr/>
          <p:nvPr/>
        </p:nvSpPr>
        <p:spPr>
          <a:xfrm>
            <a:off x="4105433" y="3523743"/>
            <a:ext cx="394138" cy="204952"/>
          </a:xfrm>
          <a:prstGeom prst="rightArrow">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4109544" y="1728951"/>
            <a:ext cx="394138" cy="204952"/>
          </a:xfrm>
          <a:prstGeom prst="rightArrow">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4135822" y="4519300"/>
            <a:ext cx="394138" cy="204952"/>
          </a:xfrm>
          <a:prstGeom prst="rightArrow">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250731" y="4418221"/>
            <a:ext cx="3426371" cy="369332"/>
          </a:xfrm>
          <a:prstGeom prst="rect">
            <a:avLst/>
          </a:prstGeom>
          <a:noFill/>
        </p:spPr>
        <p:txBody>
          <a:bodyPr wrap="square" rtlCol="0">
            <a:spAutoFit/>
          </a:bodyPr>
          <a:lstStyle/>
          <a:p>
            <a:r>
              <a:rPr lang="zh-CN" altLang="en-US" dirty="0"/>
              <a:t>共指向</a:t>
            </a:r>
            <a:r>
              <a:rPr lang="en-US" altLang="zh-CN" dirty="0"/>
              <a:t>2097152</a:t>
            </a:r>
            <a:r>
              <a:rPr lang="zh-CN" altLang="en-US" dirty="0"/>
              <a:t>个物理盘块</a:t>
            </a:r>
          </a:p>
        </p:txBody>
      </p:sp>
      <p:sp>
        <p:nvSpPr>
          <p:cNvPr id="19" name="TextBox 18"/>
          <p:cNvSpPr txBox="1"/>
          <p:nvPr/>
        </p:nvSpPr>
        <p:spPr>
          <a:xfrm>
            <a:off x="4677102" y="4463225"/>
            <a:ext cx="3909849" cy="369332"/>
          </a:xfrm>
          <a:prstGeom prst="rect">
            <a:avLst/>
          </a:prstGeom>
          <a:noFill/>
        </p:spPr>
        <p:txBody>
          <a:bodyPr wrap="square" rtlCol="0">
            <a:spAutoFit/>
          </a:bodyPr>
          <a:lstStyle/>
          <a:p>
            <a:r>
              <a:rPr lang="zh-CN" altLang="en-US" dirty="0">
                <a:solidFill>
                  <a:srgbClr val="0000FF"/>
                </a:solidFill>
              </a:rPr>
              <a:t>逻辑块号范围：</a:t>
            </a:r>
            <a:r>
              <a:rPr lang="en-US" altLang="zh-CN" dirty="0">
                <a:solidFill>
                  <a:srgbClr val="0000FF"/>
                </a:solidFill>
              </a:rPr>
              <a:t>[16522,  2113673]</a:t>
            </a:r>
            <a:endParaRPr lang="zh-CN" altLang="en-US" dirty="0">
              <a:solidFill>
                <a:srgbClr val="0000FF"/>
              </a:solidFill>
            </a:endParaRPr>
          </a:p>
        </p:txBody>
      </p:sp>
      <p:sp>
        <p:nvSpPr>
          <p:cNvPr id="20" name="矩形 19"/>
          <p:cNvSpPr/>
          <p:nvPr/>
        </p:nvSpPr>
        <p:spPr>
          <a:xfrm>
            <a:off x="388891" y="6022482"/>
            <a:ext cx="8692057" cy="707886"/>
          </a:xfrm>
          <a:prstGeom prst="rect">
            <a:avLst/>
          </a:prstGeom>
        </p:spPr>
        <p:txBody>
          <a:bodyPr wrap="square">
            <a:spAutoFit/>
          </a:bodyPr>
          <a:lstStyle/>
          <a:p>
            <a:r>
              <a:rPr lang="en-US" altLang="zh-CN" sz="2000" dirty="0"/>
              <a:t>L2=INT(6000K</a:t>
            </a:r>
            <a:r>
              <a:rPr lang="zh-CN" altLang="zh-CN" sz="2000" dirty="0"/>
              <a:t>，</a:t>
            </a:r>
            <a:r>
              <a:rPr lang="en-US" altLang="zh-CN" sz="2000" dirty="0"/>
              <a:t>0.5K)=12000,   B2=MOD(6000K</a:t>
            </a:r>
            <a:r>
              <a:rPr lang="zh-CN" altLang="zh-CN" sz="2000" dirty="0"/>
              <a:t>，</a:t>
            </a:r>
            <a:r>
              <a:rPr lang="en-US" altLang="zh-CN" sz="2000" dirty="0"/>
              <a:t>0.5K)=0</a:t>
            </a:r>
            <a:r>
              <a:rPr lang="zh-CN" altLang="en-US" sz="2000" dirty="0"/>
              <a:t>，</a:t>
            </a:r>
            <a:r>
              <a:rPr lang="zh-CN" altLang="zh-CN" sz="2000" dirty="0"/>
              <a:t>其逻辑块号为</a:t>
            </a:r>
            <a:r>
              <a:rPr lang="en-US" altLang="zh-CN" sz="2000" dirty="0"/>
              <a:t>12000</a:t>
            </a:r>
            <a:r>
              <a:rPr lang="zh-CN" altLang="zh-CN" sz="2000" dirty="0"/>
              <a:t>，通过</a:t>
            </a:r>
            <a:r>
              <a:rPr lang="zh-CN" altLang="en-US" sz="2000" b="1" dirty="0">
                <a:solidFill>
                  <a:srgbClr val="0000FF"/>
                </a:solidFill>
              </a:rPr>
              <a:t>二级</a:t>
            </a:r>
            <a:r>
              <a:rPr lang="zh-CN" altLang="zh-CN" sz="2000" b="1" dirty="0">
                <a:solidFill>
                  <a:srgbClr val="0000FF"/>
                </a:solidFill>
              </a:rPr>
              <a:t>间接索引</a:t>
            </a:r>
            <a:r>
              <a:rPr lang="en-US" altLang="zh-CN" sz="2000" b="1" dirty="0" err="1">
                <a:solidFill>
                  <a:srgbClr val="0000FF"/>
                </a:solidFill>
              </a:rPr>
              <a:t>addr</a:t>
            </a:r>
            <a:r>
              <a:rPr lang="en-US" altLang="zh-CN" sz="2000" b="1" dirty="0">
                <a:solidFill>
                  <a:srgbClr val="0000FF"/>
                </a:solidFill>
              </a:rPr>
              <a:t>[11]</a:t>
            </a:r>
            <a:r>
              <a:rPr lang="zh-CN" altLang="zh-CN" sz="2000" dirty="0"/>
              <a:t>可找到物理块号</a:t>
            </a:r>
            <a:endParaRPr lang="zh-CN" altLang="en-US" sz="2000" dirty="0"/>
          </a:p>
        </p:txBody>
      </p:sp>
      <p:sp>
        <p:nvSpPr>
          <p:cNvPr id="21" name="矩形 20"/>
          <p:cNvSpPr/>
          <p:nvPr/>
        </p:nvSpPr>
        <p:spPr>
          <a:xfrm>
            <a:off x="6957297" y="2109216"/>
            <a:ext cx="704039" cy="400110"/>
          </a:xfrm>
          <a:prstGeom prst="rect">
            <a:avLst/>
          </a:prstGeom>
        </p:spPr>
        <p:txBody>
          <a:bodyPr wrap="none">
            <a:spAutoFit/>
          </a:bodyPr>
          <a:lstStyle/>
          <a:p>
            <a:r>
              <a:rPr lang="en-US" altLang="zh-CN" sz="2000" b="1">
                <a:solidFill>
                  <a:srgbClr val="FF0066"/>
                </a:solidFill>
              </a:rPr>
              <a:t>6000</a:t>
            </a:r>
            <a:endParaRPr lang="zh-CN" altLang="en-US" sz="2000" b="1">
              <a:solidFill>
                <a:srgbClr val="FF0066"/>
              </a:solidFill>
            </a:endParaRPr>
          </a:p>
        </p:txBody>
      </p:sp>
      <p:sp>
        <p:nvSpPr>
          <p:cNvPr id="22" name="矩形 21"/>
          <p:cNvSpPr/>
          <p:nvPr/>
        </p:nvSpPr>
        <p:spPr>
          <a:xfrm>
            <a:off x="7314649" y="3049892"/>
            <a:ext cx="845103" cy="400110"/>
          </a:xfrm>
          <a:prstGeom prst="rect">
            <a:avLst/>
          </a:prstGeom>
        </p:spPr>
        <p:txBody>
          <a:bodyPr wrap="none">
            <a:spAutoFit/>
          </a:bodyPr>
          <a:lstStyle/>
          <a:p>
            <a:r>
              <a:rPr lang="en-US" altLang="zh-CN" sz="2000" b="1" dirty="0">
                <a:solidFill>
                  <a:srgbClr val="FF0066"/>
                </a:solidFill>
              </a:rPr>
              <a:t>6000K</a:t>
            </a:r>
            <a:endParaRPr lang="zh-CN" altLang="en-US" sz="2000" b="1" dirty="0">
              <a:solidFill>
                <a:srgbClr val="FF0066"/>
              </a:solidFill>
            </a:endParaRPr>
          </a:p>
        </p:txBody>
      </p:sp>
      <p:sp>
        <p:nvSpPr>
          <p:cNvPr id="2" name="文本框 1">
            <a:extLst>
              <a:ext uri="{FF2B5EF4-FFF2-40B4-BE49-F238E27FC236}">
                <a16:creationId xmlns:a16="http://schemas.microsoft.com/office/drawing/2014/main" id="{023542A5-B773-4227-BA91-83CB112B9362}"/>
              </a:ext>
            </a:extLst>
          </p:cNvPr>
          <p:cNvSpPr txBox="1"/>
          <p:nvPr/>
        </p:nvSpPr>
        <p:spPr>
          <a:xfrm>
            <a:off x="5746335" y="119568"/>
            <a:ext cx="3129651" cy="830997"/>
          </a:xfrm>
          <a:prstGeom prst="rect">
            <a:avLst/>
          </a:prstGeom>
          <a:noFill/>
        </p:spPr>
        <p:txBody>
          <a:bodyPr wrap="square" rtlCol="0">
            <a:spAutoFit/>
          </a:bodyPr>
          <a:lstStyle/>
          <a:p>
            <a:r>
              <a:rPr lang="zh-CN" altLang="en-US" sz="2400" dirty="0">
                <a:solidFill>
                  <a:srgbClr val="0000FF"/>
                </a:solidFill>
              </a:rPr>
              <a:t>每个索引块最多索引 </a:t>
            </a:r>
            <a:r>
              <a:rPr lang="en-US" altLang="zh-CN" sz="2400" dirty="0">
                <a:solidFill>
                  <a:srgbClr val="0000FF"/>
                </a:solidFill>
              </a:rPr>
              <a:t>512/4=128</a:t>
            </a:r>
            <a:r>
              <a:rPr lang="zh-CN" altLang="en-US" sz="2400" dirty="0">
                <a:solidFill>
                  <a:srgbClr val="0000FF"/>
                </a:solidFill>
              </a:rPr>
              <a:t>个地址</a:t>
            </a:r>
          </a:p>
        </p:txBody>
      </p:sp>
      <p:sp>
        <p:nvSpPr>
          <p:cNvPr id="23" name="TextBox 15">
            <a:extLst>
              <a:ext uri="{FF2B5EF4-FFF2-40B4-BE49-F238E27FC236}">
                <a16:creationId xmlns:a16="http://schemas.microsoft.com/office/drawing/2014/main" id="{9DEE2588-3D99-4997-9F3E-81C5FE29794D}"/>
              </a:ext>
            </a:extLst>
          </p:cNvPr>
          <p:cNvSpPr txBox="1"/>
          <p:nvPr/>
        </p:nvSpPr>
        <p:spPr>
          <a:xfrm>
            <a:off x="1237595" y="1620159"/>
            <a:ext cx="2758964" cy="369332"/>
          </a:xfrm>
          <a:prstGeom prst="rect">
            <a:avLst/>
          </a:prstGeom>
          <a:noFill/>
        </p:spPr>
        <p:txBody>
          <a:bodyPr wrap="square" rtlCol="0">
            <a:spAutoFit/>
          </a:bodyPr>
          <a:lstStyle/>
          <a:p>
            <a:r>
              <a:rPr lang="zh-CN" altLang="en-US" dirty="0"/>
              <a:t>共指向</a:t>
            </a:r>
            <a:r>
              <a:rPr lang="en-US" altLang="zh-CN" dirty="0"/>
              <a:t>10</a:t>
            </a:r>
            <a:r>
              <a:rPr lang="zh-CN" altLang="en-US" dirty="0"/>
              <a:t>个物理盘块</a:t>
            </a:r>
          </a:p>
        </p:txBody>
      </p:sp>
      <p:sp>
        <p:nvSpPr>
          <p:cNvPr id="3" name="爆炸形: 8 pt  2">
            <a:extLst>
              <a:ext uri="{FF2B5EF4-FFF2-40B4-BE49-F238E27FC236}">
                <a16:creationId xmlns:a16="http://schemas.microsoft.com/office/drawing/2014/main" id="{E8EFF85D-A681-451B-A94E-FD5A16387BE7}"/>
              </a:ext>
            </a:extLst>
          </p:cNvPr>
          <p:cNvSpPr/>
          <p:nvPr/>
        </p:nvSpPr>
        <p:spPr>
          <a:xfrm>
            <a:off x="804039" y="662400"/>
            <a:ext cx="8071947" cy="5164900"/>
          </a:xfrm>
          <a:prstGeom prst="irregularSeal1">
            <a:avLst/>
          </a:prstGeom>
          <a:solidFill>
            <a:srgbClr val="FF0000"/>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12</a:t>
            </a:r>
            <a:r>
              <a:rPr lang="zh-CN" altLang="en-US" sz="3200" b="1" dirty="0"/>
              <a:t>月</a:t>
            </a:r>
            <a:r>
              <a:rPr lang="en-US" altLang="zh-CN" sz="3200" b="1" dirty="0"/>
              <a:t>14</a:t>
            </a:r>
            <a:r>
              <a:rPr lang="zh-CN" altLang="en-US" sz="3200" b="1" dirty="0"/>
              <a:t>日</a:t>
            </a:r>
            <a:r>
              <a:rPr lang="en-US" altLang="zh-CN" sz="3200" b="1" dirty="0"/>
              <a:t>6-7</a:t>
            </a:r>
            <a:r>
              <a:rPr lang="zh-CN" altLang="en-US" sz="3200" b="1" dirty="0"/>
              <a:t>节在学科楼</a:t>
            </a:r>
            <a:r>
              <a:rPr lang="en-US" altLang="zh-CN" sz="3200" b="1" dirty="0"/>
              <a:t>302</a:t>
            </a:r>
            <a:r>
              <a:rPr lang="zh-CN" altLang="en-US" sz="3200" b="1" dirty="0"/>
              <a:t>、</a:t>
            </a:r>
            <a:r>
              <a:rPr lang="en-US" altLang="zh-CN" sz="3200" b="1" dirty="0"/>
              <a:t>304</a:t>
            </a:r>
            <a:r>
              <a:rPr lang="zh-CN" altLang="en-US" sz="3200" b="1" dirty="0"/>
              <a:t>做实验</a:t>
            </a:r>
            <a:r>
              <a:rPr lang="en-US" altLang="zh-CN" sz="3200" b="1" dirty="0"/>
              <a:t>4 </a:t>
            </a:r>
            <a:r>
              <a:rPr lang="zh-CN" altLang="en-US" sz="3200" b="1" dirty="0"/>
              <a:t>磁盘和文件系统管理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009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0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0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009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down)">
                                      <p:cBhvr>
                                        <p:cTn id="71" dur="580">
                                          <p:stCondLst>
                                            <p:cond delay="0"/>
                                          </p:stCondLst>
                                        </p:cTn>
                                        <p:tgtEl>
                                          <p:spTgt spid="21"/>
                                        </p:tgtEl>
                                      </p:cBhvr>
                                    </p:animEffect>
                                    <p:anim calcmode="lin" valueType="num">
                                      <p:cBhvr>
                                        <p:cTn id="72"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77" dur="26">
                                          <p:stCondLst>
                                            <p:cond delay="650"/>
                                          </p:stCondLst>
                                        </p:cTn>
                                        <p:tgtEl>
                                          <p:spTgt spid="21"/>
                                        </p:tgtEl>
                                      </p:cBhvr>
                                      <p:to x="100000" y="60000"/>
                                    </p:animScale>
                                    <p:animScale>
                                      <p:cBhvr>
                                        <p:cTn id="78" dur="166" decel="50000">
                                          <p:stCondLst>
                                            <p:cond delay="676"/>
                                          </p:stCondLst>
                                        </p:cTn>
                                        <p:tgtEl>
                                          <p:spTgt spid="21"/>
                                        </p:tgtEl>
                                      </p:cBhvr>
                                      <p:to x="100000" y="100000"/>
                                    </p:animScale>
                                    <p:animScale>
                                      <p:cBhvr>
                                        <p:cTn id="79" dur="26">
                                          <p:stCondLst>
                                            <p:cond delay="1312"/>
                                          </p:stCondLst>
                                        </p:cTn>
                                        <p:tgtEl>
                                          <p:spTgt spid="21"/>
                                        </p:tgtEl>
                                      </p:cBhvr>
                                      <p:to x="100000" y="80000"/>
                                    </p:animScale>
                                    <p:animScale>
                                      <p:cBhvr>
                                        <p:cTn id="80" dur="166" decel="50000">
                                          <p:stCondLst>
                                            <p:cond delay="1338"/>
                                          </p:stCondLst>
                                        </p:cTn>
                                        <p:tgtEl>
                                          <p:spTgt spid="21"/>
                                        </p:tgtEl>
                                      </p:cBhvr>
                                      <p:to x="100000" y="100000"/>
                                    </p:animScale>
                                    <p:animScale>
                                      <p:cBhvr>
                                        <p:cTn id="81" dur="26">
                                          <p:stCondLst>
                                            <p:cond delay="1642"/>
                                          </p:stCondLst>
                                        </p:cTn>
                                        <p:tgtEl>
                                          <p:spTgt spid="21"/>
                                        </p:tgtEl>
                                      </p:cBhvr>
                                      <p:to x="100000" y="90000"/>
                                    </p:animScale>
                                    <p:animScale>
                                      <p:cBhvr>
                                        <p:cTn id="82" dur="166" decel="50000">
                                          <p:stCondLst>
                                            <p:cond delay="1668"/>
                                          </p:stCondLst>
                                        </p:cTn>
                                        <p:tgtEl>
                                          <p:spTgt spid="21"/>
                                        </p:tgtEl>
                                      </p:cBhvr>
                                      <p:to x="100000" y="100000"/>
                                    </p:animScale>
                                    <p:animScale>
                                      <p:cBhvr>
                                        <p:cTn id="83" dur="26">
                                          <p:stCondLst>
                                            <p:cond delay="1808"/>
                                          </p:stCondLst>
                                        </p:cTn>
                                        <p:tgtEl>
                                          <p:spTgt spid="21"/>
                                        </p:tgtEl>
                                      </p:cBhvr>
                                      <p:to x="100000" y="95000"/>
                                    </p:animScale>
                                    <p:animScale>
                                      <p:cBhvr>
                                        <p:cTn id="84" dur="166" decel="50000">
                                          <p:stCondLst>
                                            <p:cond delay="1834"/>
                                          </p:stCondLst>
                                        </p:cTn>
                                        <p:tgtEl>
                                          <p:spTgt spid="21"/>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26" presetClass="entr" presetSubtype="0" fill="hold" grpId="0"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wipe(down)">
                                      <p:cBhvr>
                                        <p:cTn id="89" dur="580">
                                          <p:stCondLst>
                                            <p:cond delay="0"/>
                                          </p:stCondLst>
                                        </p:cTn>
                                        <p:tgtEl>
                                          <p:spTgt spid="22"/>
                                        </p:tgtEl>
                                      </p:cBhvr>
                                    </p:animEffect>
                                    <p:anim calcmode="lin" valueType="num">
                                      <p:cBhvr>
                                        <p:cTn id="90"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95" dur="26">
                                          <p:stCondLst>
                                            <p:cond delay="650"/>
                                          </p:stCondLst>
                                        </p:cTn>
                                        <p:tgtEl>
                                          <p:spTgt spid="22"/>
                                        </p:tgtEl>
                                      </p:cBhvr>
                                      <p:to x="100000" y="60000"/>
                                    </p:animScale>
                                    <p:animScale>
                                      <p:cBhvr>
                                        <p:cTn id="96" dur="166" decel="50000">
                                          <p:stCondLst>
                                            <p:cond delay="676"/>
                                          </p:stCondLst>
                                        </p:cTn>
                                        <p:tgtEl>
                                          <p:spTgt spid="22"/>
                                        </p:tgtEl>
                                      </p:cBhvr>
                                      <p:to x="100000" y="100000"/>
                                    </p:animScale>
                                    <p:animScale>
                                      <p:cBhvr>
                                        <p:cTn id="97" dur="26">
                                          <p:stCondLst>
                                            <p:cond delay="1312"/>
                                          </p:stCondLst>
                                        </p:cTn>
                                        <p:tgtEl>
                                          <p:spTgt spid="22"/>
                                        </p:tgtEl>
                                      </p:cBhvr>
                                      <p:to x="100000" y="80000"/>
                                    </p:animScale>
                                    <p:animScale>
                                      <p:cBhvr>
                                        <p:cTn id="98" dur="166" decel="50000">
                                          <p:stCondLst>
                                            <p:cond delay="1338"/>
                                          </p:stCondLst>
                                        </p:cTn>
                                        <p:tgtEl>
                                          <p:spTgt spid="22"/>
                                        </p:tgtEl>
                                      </p:cBhvr>
                                      <p:to x="100000" y="100000"/>
                                    </p:animScale>
                                    <p:animScale>
                                      <p:cBhvr>
                                        <p:cTn id="99" dur="26">
                                          <p:stCondLst>
                                            <p:cond delay="1642"/>
                                          </p:stCondLst>
                                        </p:cTn>
                                        <p:tgtEl>
                                          <p:spTgt spid="22"/>
                                        </p:tgtEl>
                                      </p:cBhvr>
                                      <p:to x="100000" y="90000"/>
                                    </p:animScale>
                                    <p:animScale>
                                      <p:cBhvr>
                                        <p:cTn id="100" dur="166" decel="50000">
                                          <p:stCondLst>
                                            <p:cond delay="1668"/>
                                          </p:stCondLst>
                                        </p:cTn>
                                        <p:tgtEl>
                                          <p:spTgt spid="22"/>
                                        </p:tgtEl>
                                      </p:cBhvr>
                                      <p:to x="100000" y="100000"/>
                                    </p:animScale>
                                    <p:animScale>
                                      <p:cBhvr>
                                        <p:cTn id="101" dur="26">
                                          <p:stCondLst>
                                            <p:cond delay="1808"/>
                                          </p:stCondLst>
                                        </p:cTn>
                                        <p:tgtEl>
                                          <p:spTgt spid="22"/>
                                        </p:tgtEl>
                                      </p:cBhvr>
                                      <p:to x="100000" y="95000"/>
                                    </p:animScale>
                                    <p:animScale>
                                      <p:cBhvr>
                                        <p:cTn id="102" dur="166" decel="50000">
                                          <p:stCondLst>
                                            <p:cond delay="1834"/>
                                          </p:stCondLst>
                                        </p:cTn>
                                        <p:tgtEl>
                                          <p:spTgt spid="22"/>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
                                        </p:tgtEl>
                                        <p:attrNameLst>
                                          <p:attrName>style.visibility</p:attrName>
                                        </p:attrNameLst>
                                      </p:cBhvr>
                                      <p:to>
                                        <p:strVal val="visible"/>
                                      </p:to>
                                    </p:set>
                                    <p:animEffect transition="in" filter="fade">
                                      <p:cBhvr>
                                        <p:cTn id="10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build="p"/>
      <p:bldP spid="4" grpId="0"/>
      <p:bldP spid="5" grpId="0"/>
      <p:bldP spid="6" grpId="0"/>
      <p:bldP spid="7" grpId="0"/>
      <p:bldP spid="8" grpId="0"/>
      <p:bldP spid="9" grpId="0" animBg="1"/>
      <p:bldP spid="10" grpId="0"/>
      <p:bldP spid="11" grpId="0"/>
      <p:bldP spid="14" grpId="0" animBg="1"/>
      <p:bldP spid="15" grpId="0" animBg="1"/>
      <p:bldP spid="17" grpId="0" animBg="1"/>
      <p:bldP spid="18" grpId="0"/>
      <p:bldP spid="19" grpId="0"/>
      <p:bldP spid="20" grpId="0"/>
      <p:bldP spid="21" grpId="0"/>
      <p:bldP spid="22" grpId="0"/>
      <p:bldP spid="2" grpId="0"/>
      <p:bldP spid="23" grpId="0"/>
      <p:bldP spid="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0" y="-1"/>
            <a:ext cx="9144000" cy="3918857"/>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FF"/>
              </a:solidFill>
            </a:endParaRPr>
          </a:p>
        </p:txBody>
      </p:sp>
      <p:sp>
        <p:nvSpPr>
          <p:cNvPr id="119" name="标题 1"/>
          <p:cNvSpPr txBox="1">
            <a:spLocks noChangeArrowheads="1"/>
          </p:cNvSpPr>
          <p:nvPr/>
        </p:nvSpPr>
        <p:spPr>
          <a:xfrm>
            <a:off x="2201052" y="1704439"/>
            <a:ext cx="5669153" cy="1258515"/>
          </a:xfrm>
          <a:prstGeom prst="rect">
            <a:avLst/>
          </a:prstGeom>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solidFill>
                  <a:schemeClr val="bg1"/>
                </a:solidFill>
                <a:effectLst>
                  <a:reflection blurRad="6350" stA="55000" endA="300" endPos="45500" dir="5400000" sy="-100000" algn="bl" rotWithShape="0"/>
                </a:effectLst>
                <a:latin typeface="Broadway" pitchFamily="82" charset="0"/>
                <a:sym typeface="Impact" pitchFamily="34" charset="0"/>
              </a:rPr>
              <a:t>Thank </a:t>
            </a:r>
            <a:r>
              <a:rPr lang="en-US" altLang="zh-CN" sz="7200" dirty="0">
                <a:solidFill>
                  <a:schemeClr val="bg1"/>
                </a:solidFill>
                <a:effectLst>
                  <a:reflection blurRad="6350" stA="55000" endA="300" endPos="45500" dir="5400000" sy="-100000" algn="bl" rotWithShape="0"/>
                </a:effectLst>
                <a:latin typeface="Broadway" pitchFamily="82" charset="0"/>
                <a:sym typeface="Impact" pitchFamily="34" charset="0"/>
              </a:rPr>
              <a:t>You</a:t>
            </a:r>
            <a:endParaRPr lang="zh-CN" altLang="en-US" sz="3200" dirty="0">
              <a:solidFill>
                <a:schemeClr val="bg1"/>
              </a:solidFill>
              <a:effectLst>
                <a:reflection blurRad="6350" stA="55000" endA="300" endPos="45500" dir="5400000" sy="-100000" algn="bl" rotWithShape="0"/>
              </a:effectLst>
              <a:latin typeface="Broadway" pitchFamily="82" charset="0"/>
            </a:endParaRPr>
          </a:p>
        </p:txBody>
      </p:sp>
      <p:sp>
        <p:nvSpPr>
          <p:cNvPr id="120" name="矩形 119"/>
          <p:cNvSpPr/>
          <p:nvPr/>
        </p:nvSpPr>
        <p:spPr>
          <a:xfrm>
            <a:off x="3234348" y="5093373"/>
            <a:ext cx="4039888" cy="707886"/>
          </a:xfrm>
          <a:prstGeom prst="rect">
            <a:avLst/>
          </a:prstGeom>
        </p:spPr>
        <p:txBody>
          <a:bodyPr wrap="none">
            <a:spAutoFit/>
          </a:bodyPr>
          <a:lstStyle/>
          <a:p>
            <a:pPr eaLnBrk="1" hangingPunct="1">
              <a:defRPr/>
            </a:pPr>
            <a:r>
              <a:rPr lang="zh-CN" altLang="en-US" sz="2000" b="1" spc="300" dirty="0">
                <a:solidFill>
                  <a:schemeClr val="tx1">
                    <a:lumMod val="75000"/>
                    <a:lumOff val="25000"/>
                  </a:schemeClr>
                </a:solidFill>
                <a:latin typeface="方正正黑简体" panose="02000000000000000000" pitchFamily="2" charset="-122"/>
                <a:ea typeface="方正正黑简体" panose="02000000000000000000" pitchFamily="2" charset="-122"/>
              </a:rPr>
              <a:t>南京邮电大学计算机</a:t>
            </a:r>
            <a:r>
              <a:rPr lang="zh-CN" altLang="en-US" sz="2000" b="1" spc="300">
                <a:solidFill>
                  <a:schemeClr val="tx1">
                    <a:lumMod val="75000"/>
                    <a:lumOff val="25000"/>
                  </a:schemeClr>
                </a:solidFill>
                <a:latin typeface="方正正黑简体" panose="02000000000000000000" pitchFamily="2" charset="-122"/>
                <a:ea typeface="方正正黑简体" panose="02000000000000000000" pitchFamily="2" charset="-122"/>
              </a:rPr>
              <a:t>学院、</a:t>
            </a:r>
            <a:endParaRPr lang="en-US" altLang="zh-CN" sz="2000" b="1" spc="300">
              <a:solidFill>
                <a:schemeClr val="tx1">
                  <a:lumMod val="75000"/>
                  <a:lumOff val="25000"/>
                </a:schemeClr>
              </a:solidFill>
              <a:latin typeface="方正正黑简体" panose="02000000000000000000" pitchFamily="2" charset="-122"/>
              <a:ea typeface="方正正黑简体" panose="02000000000000000000" pitchFamily="2" charset="-122"/>
            </a:endParaRPr>
          </a:p>
          <a:p>
            <a:pPr eaLnBrk="1" hangingPunct="1">
              <a:defRPr/>
            </a:pPr>
            <a:r>
              <a:rPr lang="zh-CN" altLang="en-US" sz="2000" b="1" spc="300">
                <a:solidFill>
                  <a:schemeClr val="tx1">
                    <a:lumMod val="75000"/>
                    <a:lumOff val="25000"/>
                  </a:schemeClr>
                </a:solidFill>
                <a:latin typeface="方正正黑简体" panose="02000000000000000000" pitchFamily="2" charset="-122"/>
                <a:ea typeface="方正正黑简体" panose="02000000000000000000" pitchFamily="2" charset="-122"/>
              </a:rPr>
              <a:t>软件学院、网络空间安全学院</a:t>
            </a:r>
            <a:endParaRPr lang="zh-CN" altLang="en-US" sz="2000" b="1" spc="300" dirty="0">
              <a:solidFill>
                <a:schemeClr val="tx1">
                  <a:lumMod val="75000"/>
                  <a:lumOff val="25000"/>
                </a:schemeClr>
              </a:solidFill>
              <a:latin typeface="方正正黑简体" panose="02000000000000000000" pitchFamily="2" charset="-122"/>
              <a:ea typeface="方正正黑简体" panose="02000000000000000000" pitchFamily="2" charset="-122"/>
            </a:endParaRPr>
          </a:p>
        </p:txBody>
      </p:sp>
      <p:cxnSp>
        <p:nvCxnSpPr>
          <p:cNvPr id="122" name="直接连接符 121"/>
          <p:cNvCxnSpPr/>
          <p:nvPr/>
        </p:nvCxnSpPr>
        <p:spPr>
          <a:xfrm flipH="1">
            <a:off x="3379589" y="5877835"/>
            <a:ext cx="315605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3379589" y="5013458"/>
            <a:ext cx="315605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3348057" y="4561946"/>
            <a:ext cx="3194058" cy="307777"/>
          </a:xfrm>
          <a:prstGeom prst="rect">
            <a:avLst/>
          </a:prstGeom>
        </p:spPr>
        <p:txBody>
          <a:bodyPr wrap="square">
            <a:spAutoFit/>
          </a:bodyPr>
          <a:lstStyle/>
          <a:p>
            <a:pPr algn="dist" eaLnBrk="1" hangingPunct="1">
              <a:defRPr/>
            </a:pPr>
            <a:r>
              <a:rPr lang="en-US" altLang="zh-CN" sz="1400" b="1" dirty="0">
                <a:solidFill>
                  <a:schemeClr val="tx1">
                    <a:lumMod val="75000"/>
                    <a:lumOff val="25000"/>
                  </a:schemeClr>
                </a:solidFill>
                <a:latin typeface="方正正黑简体" panose="02000000000000000000" pitchFamily="2" charset="-122"/>
                <a:ea typeface="方正正黑简体" panose="02000000000000000000" pitchFamily="2" charset="-122"/>
              </a:rPr>
              <a:t>Have A Nice Day</a:t>
            </a:r>
            <a:endParaRPr lang="zh-CN" altLang="en-US" sz="1400" b="1" dirty="0">
              <a:solidFill>
                <a:schemeClr val="tx1">
                  <a:lumMod val="75000"/>
                  <a:lumOff val="25000"/>
                </a:schemeClr>
              </a:solidFill>
              <a:latin typeface="方正正黑简体" panose="02000000000000000000" pitchFamily="2" charset="-122"/>
              <a:ea typeface="方正正黑简体" panose="02000000000000000000" pitchFamily="2" charset="-122"/>
            </a:endParaRPr>
          </a:p>
        </p:txBody>
      </p:sp>
    </p:spTree>
    <p:extLst>
      <p:ext uri="{BB962C8B-B14F-4D97-AF65-F5344CB8AC3E}">
        <p14:creationId xmlns:p14="http://schemas.microsoft.com/office/powerpoint/2010/main" val="24483508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1.40552E-7 -1.19861 L 1.40552E-7 2.59259E-6 L 0.00039 -0.12153 L 1.40552E-7 2.59259E-6 " pathEditMode="relative" rAng="0" ptsTypes="AAAA">
                                      <p:cBhvr>
                                        <p:cTn id="8" dur="600" fill="hold"/>
                                        <p:tgtEl>
                                          <p:spTgt spid="119"/>
                                        </p:tgtEl>
                                        <p:attrNameLst>
                                          <p:attrName>ppt_x</p:attrName>
                                          <p:attrName>ppt_y</p:attrName>
                                        </p:attrNameLst>
                                      </p:cBhvr>
                                      <p:rCtr x="13" y="59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1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p:nvPr/>
        </p:nvSpPr>
        <p:spPr bwMode="auto">
          <a:xfrm>
            <a:off x="197375" y="1111235"/>
            <a:ext cx="9109075"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文件结构（</a:t>
            </a:r>
            <a:r>
              <a:rPr lang="en-US" altLang="zh-CN" sz="2600" dirty="0"/>
              <a:t>File Structure</a:t>
            </a:r>
            <a:r>
              <a:rPr lang="zh-CN" altLang="en-US" sz="2600" dirty="0"/>
              <a:t>）</a:t>
            </a:r>
          </a:p>
        </p:txBody>
      </p:sp>
      <p:pic>
        <p:nvPicPr>
          <p:cNvPr id="13" name="内容占位符 6"/>
          <p:cNvPicPr>
            <a:picLocks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501" y="1656275"/>
            <a:ext cx="473710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5412324" y="1715013"/>
            <a:ext cx="3455988" cy="1016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ea typeface="楷体_GB2312" pitchFamily="49" charset="-122"/>
              </a:rPr>
              <a:t>从</a:t>
            </a:r>
            <a:r>
              <a:rPr lang="zh-CN" altLang="en-US" sz="2000">
                <a:solidFill>
                  <a:srgbClr val="FE0000"/>
                </a:solidFill>
                <a:effectLst>
                  <a:outerShdw blurRad="38100" dist="38100" dir="2700000" algn="tl">
                    <a:srgbClr val="C0C0C0"/>
                  </a:outerShdw>
                </a:effectLst>
                <a:ea typeface="楷体_GB2312" pitchFamily="49" charset="-122"/>
              </a:rPr>
              <a:t>用户观点</a:t>
            </a:r>
            <a:r>
              <a:rPr lang="zh-CN" altLang="en-US" sz="2000">
                <a:ea typeface="楷体_GB2312" pitchFamily="49" charset="-122"/>
              </a:rPr>
              <a:t>出发所观察到的文件组织形式，独立于文件的物理特性。</a:t>
            </a:r>
          </a:p>
        </p:txBody>
      </p:sp>
      <p:sp>
        <p:nvSpPr>
          <p:cNvPr id="15" name="AutoShape 7"/>
          <p:cNvSpPr>
            <a:spLocks noChangeArrowheads="1"/>
          </p:cNvSpPr>
          <p:nvPr/>
        </p:nvSpPr>
        <p:spPr bwMode="auto">
          <a:xfrm>
            <a:off x="4426487" y="2003938"/>
            <a:ext cx="792162" cy="503237"/>
          </a:xfrm>
          <a:prstGeom prst="rightArrow">
            <a:avLst>
              <a:gd name="adj1" fmla="val 50000"/>
              <a:gd name="adj2" fmla="val 3935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8"/>
          <p:cNvSpPr txBox="1">
            <a:spLocks noChangeArrowheads="1"/>
          </p:cNvSpPr>
          <p:nvPr/>
        </p:nvSpPr>
        <p:spPr bwMode="auto">
          <a:xfrm>
            <a:off x="5412324" y="3131063"/>
            <a:ext cx="3457575" cy="132343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ea typeface="楷体_GB2312" pitchFamily="49" charset="-122"/>
              </a:rPr>
              <a:t>从</a:t>
            </a:r>
            <a:r>
              <a:rPr lang="zh-CN" altLang="en-US" sz="2000">
                <a:solidFill>
                  <a:srgbClr val="FE0000"/>
                </a:solidFill>
                <a:effectLst>
                  <a:outerShdw blurRad="38100" dist="38100" dir="2700000" algn="tl">
                    <a:srgbClr val="C0C0C0"/>
                  </a:outerShdw>
                </a:effectLst>
                <a:ea typeface="楷体_GB2312" pitchFamily="49" charset="-122"/>
              </a:rPr>
              <a:t>系统实现观点</a:t>
            </a:r>
            <a:r>
              <a:rPr lang="zh-CN" altLang="en-US" sz="2000">
                <a:ea typeface="楷体_GB2312" pitchFamily="49" charset="-122"/>
              </a:rPr>
              <a:t>出发，文件在外存上的存储组织形式，与存储介质的</a:t>
            </a:r>
            <a:r>
              <a:rPr lang="zh-CN" altLang="en-US" sz="2000">
                <a:solidFill>
                  <a:schemeClr val="hlink"/>
                </a:solidFill>
                <a:effectLst>
                  <a:outerShdw blurRad="38100" dist="38100" dir="2700000" algn="tl">
                    <a:srgbClr val="C0C0C0"/>
                  </a:outerShdw>
                </a:effectLst>
                <a:ea typeface="楷体_GB2312" pitchFamily="49" charset="-122"/>
              </a:rPr>
              <a:t>存</a:t>
            </a:r>
            <a:r>
              <a:rPr lang="zh-CN" altLang="en-US" sz="2000">
                <a:solidFill>
                  <a:srgbClr val="0000FF"/>
                </a:solidFill>
                <a:effectLst>
                  <a:outerShdw blurRad="38100" dist="38100" dir="2700000" algn="tl">
                    <a:srgbClr val="C0C0C0"/>
                  </a:outerShdw>
                </a:effectLst>
                <a:ea typeface="楷体_GB2312" pitchFamily="49" charset="-122"/>
              </a:rPr>
              <a:t>储特性、</a:t>
            </a:r>
            <a:r>
              <a:rPr lang="zh-CN" altLang="en-US" sz="2000">
                <a:ea typeface="楷体_GB2312" pitchFamily="49" charset="-122"/>
              </a:rPr>
              <a:t>所采用的</a:t>
            </a:r>
            <a:r>
              <a:rPr lang="zh-CN" altLang="en-US" sz="2000">
                <a:solidFill>
                  <a:srgbClr val="0000FF"/>
                </a:solidFill>
                <a:ea typeface="楷体_GB2312" pitchFamily="49" charset="-122"/>
              </a:rPr>
              <a:t>外存</a:t>
            </a:r>
            <a:r>
              <a:rPr lang="zh-CN" altLang="en-US" sz="2000">
                <a:solidFill>
                  <a:srgbClr val="0000FF"/>
                </a:solidFill>
                <a:effectLst>
                  <a:outerShdw blurRad="38100" dist="38100" dir="2700000" algn="tl">
                    <a:srgbClr val="C0C0C0"/>
                  </a:outerShdw>
                </a:effectLst>
                <a:ea typeface="楷体_GB2312" pitchFamily="49" charset="-122"/>
              </a:rPr>
              <a:t>分配方式</a:t>
            </a:r>
            <a:r>
              <a:rPr lang="zh-CN" altLang="en-US" sz="2000">
                <a:ea typeface="楷体_GB2312" pitchFamily="49" charset="-122"/>
              </a:rPr>
              <a:t>有关。</a:t>
            </a:r>
          </a:p>
        </p:txBody>
      </p:sp>
      <p:sp>
        <p:nvSpPr>
          <p:cNvPr id="17" name="AutoShape 9"/>
          <p:cNvSpPr>
            <a:spLocks noChangeArrowheads="1"/>
          </p:cNvSpPr>
          <p:nvPr/>
        </p:nvSpPr>
        <p:spPr bwMode="auto">
          <a:xfrm>
            <a:off x="4382037" y="3504125"/>
            <a:ext cx="790575" cy="503238"/>
          </a:xfrm>
          <a:prstGeom prst="rightArrow">
            <a:avLst>
              <a:gd name="adj1" fmla="val 50000"/>
              <a:gd name="adj2" fmla="val 3927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Box 21"/>
          <p:cNvSpPr txBox="1"/>
          <p:nvPr/>
        </p:nvSpPr>
        <p:spPr>
          <a:xfrm>
            <a:off x="8374599" y="2392875"/>
            <a:ext cx="495300" cy="369332"/>
          </a:xfrm>
          <a:prstGeom prst="rect">
            <a:avLst/>
          </a:prstGeom>
          <a:solidFill>
            <a:srgbClr val="FFFF00"/>
          </a:solidFill>
          <a:ln>
            <a:solidFill>
              <a:schemeClr val="tx1"/>
            </a:solidFill>
          </a:ln>
        </p:spPr>
        <p:txBody>
          <a:bodyPr wrap="square" rtlCol="0">
            <a:spAutoFit/>
          </a:bodyPr>
          <a:lstStyle/>
          <a:p>
            <a:r>
              <a:rPr lang="en-US" altLang="zh-CN" dirty="0"/>
              <a:t>1.2</a:t>
            </a:r>
            <a:endParaRPr lang="zh-CN" altLang="en-US" dirty="0"/>
          </a:p>
        </p:txBody>
      </p:sp>
      <p:sp>
        <p:nvSpPr>
          <p:cNvPr id="23" name="TextBox 22"/>
          <p:cNvSpPr txBox="1"/>
          <p:nvPr/>
        </p:nvSpPr>
        <p:spPr>
          <a:xfrm>
            <a:off x="8374599" y="4094675"/>
            <a:ext cx="495300" cy="369332"/>
          </a:xfrm>
          <a:prstGeom prst="rect">
            <a:avLst/>
          </a:prstGeom>
          <a:solidFill>
            <a:srgbClr val="FFFF00"/>
          </a:solidFill>
          <a:ln>
            <a:solidFill>
              <a:schemeClr val="tx1"/>
            </a:solidFill>
          </a:ln>
        </p:spPr>
        <p:txBody>
          <a:bodyPr wrap="square" rtlCol="0">
            <a:spAutoFit/>
          </a:bodyPr>
          <a:lstStyle/>
          <a:p>
            <a:r>
              <a:rPr lang="en-US" altLang="zh-CN" dirty="0"/>
              <a:t>3.3</a:t>
            </a:r>
            <a:endParaRPr lang="zh-CN" altLang="en-US" dirty="0"/>
          </a:p>
        </p:txBody>
      </p:sp>
      <p:sp>
        <p:nvSpPr>
          <p:cNvPr id="26" name="TextBox 25"/>
          <p:cNvSpPr txBox="1"/>
          <p:nvPr/>
        </p:nvSpPr>
        <p:spPr>
          <a:xfrm>
            <a:off x="885196" y="5648002"/>
            <a:ext cx="1130300" cy="369332"/>
          </a:xfrm>
          <a:prstGeom prst="rect">
            <a:avLst/>
          </a:prstGeom>
          <a:noFill/>
        </p:spPr>
        <p:txBody>
          <a:bodyPr wrap="square" rtlCol="0">
            <a:spAutoFit/>
          </a:bodyPr>
          <a:lstStyle/>
          <a:p>
            <a:r>
              <a:rPr lang="zh-CN" altLang="en-US" b="1"/>
              <a:t>流式文件</a:t>
            </a:r>
          </a:p>
        </p:txBody>
      </p:sp>
      <p:sp>
        <p:nvSpPr>
          <p:cNvPr id="27" name="TextBox 26"/>
          <p:cNvSpPr txBox="1"/>
          <p:nvPr/>
        </p:nvSpPr>
        <p:spPr>
          <a:xfrm>
            <a:off x="872496" y="6219502"/>
            <a:ext cx="1397000" cy="369332"/>
          </a:xfrm>
          <a:prstGeom prst="rect">
            <a:avLst/>
          </a:prstGeom>
          <a:noFill/>
        </p:spPr>
        <p:txBody>
          <a:bodyPr wrap="square" rtlCol="0">
            <a:spAutoFit/>
          </a:bodyPr>
          <a:lstStyle/>
          <a:p>
            <a:r>
              <a:rPr lang="zh-CN" altLang="en-US" b="1"/>
              <a:t>记录式文件</a:t>
            </a:r>
          </a:p>
        </p:txBody>
      </p:sp>
      <p:cxnSp>
        <p:nvCxnSpPr>
          <p:cNvPr id="29" name="直接连接符 28"/>
          <p:cNvCxnSpPr/>
          <p:nvPr/>
        </p:nvCxnSpPr>
        <p:spPr>
          <a:xfrm>
            <a:off x="162450" y="4847099"/>
            <a:ext cx="9144000" cy="127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43046" y="5097881"/>
            <a:ext cx="2580958" cy="533929"/>
          </a:xfrm>
          <a:prstGeom prst="rect">
            <a:avLst/>
          </a:prstGeom>
          <a:noFill/>
        </p:spPr>
        <p:txBody>
          <a:bodyPr wrap="square" rtlCol="0">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文件逻辑结构</a:t>
            </a:r>
          </a:p>
        </p:txBody>
      </p:sp>
      <p:sp>
        <p:nvSpPr>
          <p:cNvPr id="35" name="六边形 34"/>
          <p:cNvSpPr/>
          <p:nvPr/>
        </p:nvSpPr>
        <p:spPr>
          <a:xfrm>
            <a:off x="8535574" y="647353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6" name="矩形 35"/>
          <p:cNvSpPr/>
          <p:nvPr/>
        </p:nvSpPr>
        <p:spPr>
          <a:xfrm>
            <a:off x="8351913" y="6488668"/>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32" name="组合 11">
            <a:extLst>
              <a:ext uri="{FF2B5EF4-FFF2-40B4-BE49-F238E27FC236}">
                <a16:creationId xmlns:a16="http://schemas.microsoft.com/office/drawing/2014/main" id="{EE6AFB94-1396-48C4-9A51-DD3817B1FD65}"/>
              </a:ext>
            </a:extLst>
          </p:cNvPr>
          <p:cNvGrpSpPr/>
          <p:nvPr/>
        </p:nvGrpSpPr>
        <p:grpSpPr>
          <a:xfrm>
            <a:off x="8564389" y="243728"/>
            <a:ext cx="305510" cy="333991"/>
            <a:chOff x="11707415" y="1054709"/>
            <a:chExt cx="368424" cy="432048"/>
          </a:xfrm>
        </p:grpSpPr>
        <p:sp>
          <p:nvSpPr>
            <p:cNvPr id="37" name="燕尾形 12">
              <a:extLst>
                <a:ext uri="{FF2B5EF4-FFF2-40B4-BE49-F238E27FC236}">
                  <a16:creationId xmlns:a16="http://schemas.microsoft.com/office/drawing/2014/main" id="{50922D09-A21D-453B-A0CE-A48911F27FC5}"/>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燕尾形 13">
              <a:extLst>
                <a:ext uri="{FF2B5EF4-FFF2-40B4-BE49-F238E27FC236}">
                  <a16:creationId xmlns:a16="http://schemas.microsoft.com/office/drawing/2014/main" id="{9752F188-2AF0-4063-9927-B2EF71A9B957}"/>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9" name="文本框 38">
            <a:extLst>
              <a:ext uri="{FF2B5EF4-FFF2-40B4-BE49-F238E27FC236}">
                <a16:creationId xmlns:a16="http://schemas.microsoft.com/office/drawing/2014/main" id="{D7B296DA-DD46-4F7F-8453-D6BA6A3740CA}"/>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40" name="直接连接符 39">
            <a:extLst>
              <a:ext uri="{FF2B5EF4-FFF2-40B4-BE49-F238E27FC236}">
                <a16:creationId xmlns:a16="http://schemas.microsoft.com/office/drawing/2014/main" id="{1A3F44A3-8C95-4F04-A383-BEFDB7FA44E5}"/>
              </a:ext>
            </a:extLst>
          </p:cNvPr>
          <p:cNvCxnSpPr/>
          <p:nvPr/>
        </p:nvCxnSpPr>
        <p:spPr>
          <a:xfrm>
            <a:off x="434346" y="522534"/>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97FAB97-C0FE-4265-9709-03F0C3AE7DF7}"/>
              </a:ext>
            </a:extLst>
          </p:cNvPr>
          <p:cNvSpPr txBox="1"/>
          <p:nvPr/>
        </p:nvSpPr>
        <p:spPr>
          <a:xfrm>
            <a:off x="32933" y="16356"/>
            <a:ext cx="3176704"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1.2 </a:t>
            </a:r>
            <a:r>
              <a:rPr lang="zh-CN" altLang="en-US" sz="2600" b="1" dirty="0">
                <a:solidFill>
                  <a:srgbClr val="0070C0"/>
                </a:solidFill>
                <a:latin typeface="微软雅黑" panose="020B0503020204020204" pitchFamily="34" charset="-122"/>
                <a:ea typeface="微软雅黑" panose="020B0503020204020204" pitchFamily="34" charset="-122"/>
              </a:rPr>
              <a:t>文件的逻辑结构</a:t>
            </a:r>
          </a:p>
        </p:txBody>
      </p:sp>
      <p:cxnSp>
        <p:nvCxnSpPr>
          <p:cNvPr id="42" name="直接连接符 41">
            <a:extLst>
              <a:ext uri="{FF2B5EF4-FFF2-40B4-BE49-F238E27FC236}">
                <a16:creationId xmlns:a16="http://schemas.microsoft.com/office/drawing/2014/main" id="{F6253B0B-7199-4F8F-AF51-B8CD0C2A1245}"/>
              </a:ext>
            </a:extLst>
          </p:cNvPr>
          <p:cNvCxnSpPr>
            <a:cxnSpLocks/>
          </p:cNvCxnSpPr>
          <p:nvPr/>
        </p:nvCxnSpPr>
        <p:spPr>
          <a:xfrm flipV="1">
            <a:off x="641040" y="5548408"/>
            <a:ext cx="2137293" cy="14898"/>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75B20505-FA99-4C28-8AF8-B0D6C530BC2F}"/>
              </a:ext>
            </a:extLst>
          </p:cNvPr>
          <p:cNvCxnSpPr>
            <a:cxnSpLocks/>
          </p:cNvCxnSpPr>
          <p:nvPr/>
        </p:nvCxnSpPr>
        <p:spPr>
          <a:xfrm>
            <a:off x="813114" y="5563306"/>
            <a:ext cx="0" cy="909498"/>
          </a:xfrm>
          <a:prstGeom prst="line">
            <a:avLst/>
          </a:prstGeom>
          <a:ln w="19050"/>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11D3A623-AC1C-4A18-BB69-E1C817ABC405}"/>
              </a:ext>
            </a:extLst>
          </p:cNvPr>
          <p:cNvSpPr/>
          <p:nvPr/>
        </p:nvSpPr>
        <p:spPr>
          <a:xfrm>
            <a:off x="197619" y="631104"/>
            <a:ext cx="1549538" cy="480131"/>
          </a:xfrm>
          <a:prstGeom prst="rect">
            <a:avLst/>
          </a:prstGeom>
        </p:spPr>
        <p:txBody>
          <a:bodyPr wrap="square">
            <a:spAutoFit/>
          </a:bodyPr>
          <a:lstStyle/>
          <a:p>
            <a:pPr marL="228600" indent="-228600">
              <a:lnSpc>
                <a:spcPct val="90000"/>
              </a:lnSpc>
              <a:spcBef>
                <a:spcPts val="1000"/>
              </a:spcBef>
              <a:spcAft>
                <a:spcPct val="10000"/>
              </a:spcAft>
              <a:buClr>
                <a:srgbClr val="FF0066"/>
              </a:buClr>
              <a:buSzPct val="60000"/>
              <a:buFont typeface="Wingdings" pitchFamily="2" charset="2"/>
              <a:buChar char="q"/>
              <a:defRPr/>
            </a:pPr>
            <a:r>
              <a:rPr lang="zh-CN" altLang="en-US" sz="2800" b="1" dirty="0"/>
              <a:t>总述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1000" fill="hold"/>
                                        <p:tgtEl>
                                          <p:spTgt spid="14"/>
                                        </p:tgtEl>
                                        <p:attrNameLst>
                                          <p:attrName>ppt_x</p:attrName>
                                        </p:attrNameLst>
                                      </p:cBhvr>
                                      <p:tavLst>
                                        <p:tav tm="0">
                                          <p:val>
                                            <p:strVal val="0-#ppt_w/2"/>
                                          </p:val>
                                        </p:tav>
                                        <p:tav tm="100000">
                                          <p:val>
                                            <p:strVal val="#ppt_x"/>
                                          </p:val>
                                        </p:tav>
                                      </p:tavLst>
                                    </p:anim>
                                    <p:anim calcmode="lin" valueType="num">
                                      <p:cBhvr additive="base">
                                        <p:cTn id="14" dur="10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000" fill="hold"/>
                                        <p:tgtEl>
                                          <p:spTgt spid="15"/>
                                        </p:tgtEl>
                                        <p:attrNameLst>
                                          <p:attrName>ppt_x</p:attrName>
                                        </p:attrNameLst>
                                      </p:cBhvr>
                                      <p:tavLst>
                                        <p:tav tm="0">
                                          <p:val>
                                            <p:strVal val="0-#ppt_w/2"/>
                                          </p:val>
                                        </p:tav>
                                        <p:tav tm="100000">
                                          <p:val>
                                            <p:strVal val="#ppt_x"/>
                                          </p:val>
                                        </p:tav>
                                      </p:tavLst>
                                    </p:anim>
                                    <p:anim calcmode="lin" valueType="num">
                                      <p:cBhvr additive="base">
                                        <p:cTn id="18"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0-#ppt_w/2"/>
                                          </p:val>
                                        </p:tav>
                                        <p:tav tm="100000">
                                          <p:val>
                                            <p:strVal val="#ppt_x"/>
                                          </p:val>
                                        </p:tav>
                                      </p:tavLst>
                                    </p:anim>
                                    <p:anim calcmode="lin" valueType="num">
                                      <p:cBhvr additive="base">
                                        <p:cTn id="24" dur="10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1000" fill="hold"/>
                                        <p:tgtEl>
                                          <p:spTgt spid="17"/>
                                        </p:tgtEl>
                                        <p:attrNameLst>
                                          <p:attrName>ppt_x</p:attrName>
                                        </p:attrNameLst>
                                      </p:cBhvr>
                                      <p:tavLst>
                                        <p:tav tm="0">
                                          <p:val>
                                            <p:strVal val="0-#ppt_w/2"/>
                                          </p:val>
                                        </p:tav>
                                        <p:tav tm="100000">
                                          <p:val>
                                            <p:strVal val="#ppt_x"/>
                                          </p:val>
                                        </p:tav>
                                      </p:tavLst>
                                    </p:anim>
                                    <p:anim calcmode="lin" valueType="num">
                                      <p:cBhvr additive="base">
                                        <p:cTn id="28" dur="1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ppt_x</p:attrName>
                                        </p:attrNameLst>
                                      </p:cBhvr>
                                      <p:tavLst>
                                        <p:tav tm="0">
                                          <p:val>
                                            <p:strVal val="#ppt_x-#ppt_w/2"/>
                                          </p:val>
                                        </p:tav>
                                        <p:tav tm="100000">
                                          <p:val>
                                            <p:strVal val="#ppt_x"/>
                                          </p:val>
                                        </p:tav>
                                      </p:tavLst>
                                    </p:anim>
                                    <p:anim calcmode="lin" valueType="num">
                                      <p:cBhvr>
                                        <p:cTn id="43" dur="500" fill="hold"/>
                                        <p:tgtEl>
                                          <p:spTgt spid="29"/>
                                        </p:tgtEl>
                                        <p:attrNameLst>
                                          <p:attrName>ppt_y</p:attrName>
                                        </p:attrNameLst>
                                      </p:cBhvr>
                                      <p:tavLst>
                                        <p:tav tm="0">
                                          <p:val>
                                            <p:strVal val="#ppt_y"/>
                                          </p:val>
                                        </p:tav>
                                        <p:tav tm="100000">
                                          <p:val>
                                            <p:strVal val="#ppt_y"/>
                                          </p:val>
                                        </p:tav>
                                      </p:tavLst>
                                    </p:anim>
                                    <p:anim calcmode="lin" valueType="num">
                                      <p:cBhvr>
                                        <p:cTn id="44" dur="500" fill="hold"/>
                                        <p:tgtEl>
                                          <p:spTgt spid="29"/>
                                        </p:tgtEl>
                                        <p:attrNameLst>
                                          <p:attrName>ppt_w</p:attrName>
                                        </p:attrNameLst>
                                      </p:cBhvr>
                                      <p:tavLst>
                                        <p:tav tm="0">
                                          <p:val>
                                            <p:fltVal val="0"/>
                                          </p:val>
                                        </p:tav>
                                        <p:tav tm="100000">
                                          <p:val>
                                            <p:strVal val="#ppt_w"/>
                                          </p:val>
                                        </p:tav>
                                      </p:tavLst>
                                    </p:anim>
                                    <p:anim calcmode="lin" valueType="num">
                                      <p:cBhvr>
                                        <p:cTn id="45"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2" grpId="0" animBg="1"/>
      <p:bldP spid="23" grpId="0" animBg="1"/>
      <p:bldP spid="26" grpId="0"/>
      <p:bldP spid="27"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p:nvPr/>
        </p:nvSpPr>
        <p:spPr bwMode="auto">
          <a:xfrm>
            <a:off x="413328" y="2982761"/>
            <a:ext cx="9109075" cy="443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lnSpc>
                <a:spcPct val="90000"/>
              </a:lnSpc>
              <a:spcBef>
                <a:spcPts val="1000"/>
              </a:spcBef>
              <a:spcAft>
                <a:spcPct val="10000"/>
              </a:spcAft>
              <a:buClr>
                <a:srgbClr val="FF0066"/>
              </a:buClr>
              <a:buSzPct val="60000"/>
              <a:defRPr/>
            </a:pPr>
            <a:endParaRPr lang="zh-CN" altLang="en-US" sz="2800" b="1" dirty="0"/>
          </a:p>
        </p:txBody>
      </p:sp>
      <p:sp>
        <p:nvSpPr>
          <p:cNvPr id="16" name="矩形 15"/>
          <p:cNvSpPr/>
          <p:nvPr/>
        </p:nvSpPr>
        <p:spPr>
          <a:xfrm>
            <a:off x="188954" y="1386165"/>
            <a:ext cx="6813968" cy="2532360"/>
          </a:xfrm>
          <a:prstGeom prst="rect">
            <a:avLst/>
          </a:prstGeom>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文件中的信息仅仅是一串顺序的字符集合，没有明显的结构。操作系统所见到的只是字节流，其文件内容的任何含义</a:t>
            </a:r>
            <a:r>
              <a:rPr lang="zh-CN" altLang="en-US" sz="2600" dirty="0">
                <a:solidFill>
                  <a:srgbClr val="0000FF"/>
                </a:solidFill>
              </a:rPr>
              <a:t>在用户程序中解释</a:t>
            </a:r>
            <a:r>
              <a:rPr lang="zh-CN" altLang="en-US" sz="2600" dirty="0"/>
              <a:t>。</a:t>
            </a:r>
            <a:endParaRPr lang="en-US" altLang="zh-CN" sz="2600" dirty="0"/>
          </a:p>
          <a:p>
            <a:pPr marL="342900" indent="-342900">
              <a:lnSpc>
                <a:spcPct val="120000"/>
              </a:lnSpc>
              <a:spcBef>
                <a:spcPct val="20000"/>
              </a:spcBef>
              <a:spcAft>
                <a:spcPct val="10000"/>
              </a:spcAft>
              <a:buFont typeface="Arial" pitchFamily="34" charset="0"/>
              <a:buChar char="•"/>
            </a:pPr>
            <a:endParaRPr lang="en-US" altLang="zh-CN" sz="2400" dirty="0">
              <a:latin typeface="楷体_GB2312" pitchFamily="49" charset="-122"/>
              <a:ea typeface="楷体_GB2312" pitchFamily="49" charset="-122"/>
            </a:endParaRPr>
          </a:p>
        </p:txBody>
      </p:sp>
      <p:sp>
        <p:nvSpPr>
          <p:cNvPr id="20" name="六边形 1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1" name="矩形 20"/>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23" name="组合 11">
            <a:extLst>
              <a:ext uri="{FF2B5EF4-FFF2-40B4-BE49-F238E27FC236}">
                <a16:creationId xmlns:a16="http://schemas.microsoft.com/office/drawing/2014/main" id="{4A957219-C979-4CD9-BE63-566DE8C4A3BF}"/>
              </a:ext>
            </a:extLst>
          </p:cNvPr>
          <p:cNvGrpSpPr/>
          <p:nvPr/>
        </p:nvGrpSpPr>
        <p:grpSpPr>
          <a:xfrm>
            <a:off x="8564389" y="243728"/>
            <a:ext cx="305510" cy="333991"/>
            <a:chOff x="11707415" y="1054709"/>
            <a:chExt cx="368424" cy="432048"/>
          </a:xfrm>
        </p:grpSpPr>
        <p:sp>
          <p:nvSpPr>
            <p:cNvPr id="24" name="燕尾形 12">
              <a:extLst>
                <a:ext uri="{FF2B5EF4-FFF2-40B4-BE49-F238E27FC236}">
                  <a16:creationId xmlns:a16="http://schemas.microsoft.com/office/drawing/2014/main" id="{3D64258D-E7CF-4C15-ABFE-6EF17C2466A6}"/>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5" name="燕尾形 13">
              <a:extLst>
                <a:ext uri="{FF2B5EF4-FFF2-40B4-BE49-F238E27FC236}">
                  <a16:creationId xmlns:a16="http://schemas.microsoft.com/office/drawing/2014/main" id="{9629EB64-4561-4A5C-A3C9-BBC486075594}"/>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126DA47E-8E8A-41FD-851B-EDDA76A7C057}"/>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27" name="直接连接符 26">
            <a:extLst>
              <a:ext uri="{FF2B5EF4-FFF2-40B4-BE49-F238E27FC236}">
                <a16:creationId xmlns:a16="http://schemas.microsoft.com/office/drawing/2014/main" id="{273A1088-A4D7-4B4D-A5F0-AFBCED5E51E0}"/>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B4FACA9B-8229-44DC-9D03-077F39F3B6BD}"/>
              </a:ext>
            </a:extLst>
          </p:cNvPr>
          <p:cNvSpPr txBox="1"/>
          <p:nvPr/>
        </p:nvSpPr>
        <p:spPr>
          <a:xfrm>
            <a:off x="65260" y="89878"/>
            <a:ext cx="3176704"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1.2 </a:t>
            </a:r>
            <a:r>
              <a:rPr lang="zh-CN" altLang="en-US" sz="2600" b="1" dirty="0">
                <a:solidFill>
                  <a:srgbClr val="0070C0"/>
                </a:solidFill>
                <a:latin typeface="微软雅黑" panose="020B0503020204020204" pitchFamily="34" charset="-122"/>
                <a:ea typeface="微软雅黑" panose="020B0503020204020204" pitchFamily="34" charset="-122"/>
              </a:rPr>
              <a:t>文件的逻辑结构</a:t>
            </a:r>
          </a:p>
        </p:txBody>
      </p:sp>
      <p:sp>
        <p:nvSpPr>
          <p:cNvPr id="13" name="矩形 12">
            <a:extLst>
              <a:ext uri="{FF2B5EF4-FFF2-40B4-BE49-F238E27FC236}">
                <a16:creationId xmlns:a16="http://schemas.microsoft.com/office/drawing/2014/main" id="{18474594-EFC2-4246-9D69-91A8801788A1}"/>
              </a:ext>
            </a:extLst>
          </p:cNvPr>
          <p:cNvSpPr/>
          <p:nvPr/>
        </p:nvSpPr>
        <p:spPr>
          <a:xfrm>
            <a:off x="212027" y="846173"/>
            <a:ext cx="1858201" cy="480131"/>
          </a:xfrm>
          <a:prstGeom prst="rect">
            <a:avLst/>
          </a:prstGeom>
        </p:spPr>
        <p:txBody>
          <a:bodyPr wrap="none">
            <a:spAutoFit/>
          </a:bodyPr>
          <a:lstStyle/>
          <a:p>
            <a:pPr marL="228600" indent="-228600">
              <a:lnSpc>
                <a:spcPct val="90000"/>
              </a:lnSpc>
              <a:spcBef>
                <a:spcPts val="1000"/>
              </a:spcBef>
              <a:spcAft>
                <a:spcPct val="10000"/>
              </a:spcAft>
              <a:buClr>
                <a:srgbClr val="FF0066"/>
              </a:buClr>
              <a:buSzPct val="60000"/>
              <a:buFont typeface="Wingdings" pitchFamily="2" charset="2"/>
              <a:buChar char="q"/>
              <a:defRPr/>
            </a:pPr>
            <a:r>
              <a:rPr lang="zh-CN" altLang="en-US" sz="2800" b="1" dirty="0"/>
              <a:t>流式文件</a:t>
            </a:r>
          </a:p>
        </p:txBody>
      </p:sp>
      <p:pic>
        <p:nvPicPr>
          <p:cNvPr id="4" name="图片 3">
            <a:extLst>
              <a:ext uri="{FF2B5EF4-FFF2-40B4-BE49-F238E27FC236}">
                <a16:creationId xmlns:a16="http://schemas.microsoft.com/office/drawing/2014/main" id="{031C0A01-CEC9-4C52-B374-0A5C2C9F2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922" y="672333"/>
            <a:ext cx="1952124" cy="5067215"/>
          </a:xfrm>
          <a:prstGeom prst="rect">
            <a:avLst/>
          </a:prstGeom>
        </p:spPr>
      </p:pic>
      <p:sp>
        <p:nvSpPr>
          <p:cNvPr id="5" name="文本框 4">
            <a:extLst>
              <a:ext uri="{FF2B5EF4-FFF2-40B4-BE49-F238E27FC236}">
                <a16:creationId xmlns:a16="http://schemas.microsoft.com/office/drawing/2014/main" id="{2B1131DC-1BFA-4065-AD9C-A97C8C5F5E8F}"/>
              </a:ext>
            </a:extLst>
          </p:cNvPr>
          <p:cNvSpPr txBox="1"/>
          <p:nvPr/>
        </p:nvSpPr>
        <p:spPr>
          <a:xfrm>
            <a:off x="7116669" y="5895348"/>
            <a:ext cx="1310414" cy="369332"/>
          </a:xfrm>
          <a:prstGeom prst="rect">
            <a:avLst/>
          </a:prstGeom>
          <a:noFill/>
        </p:spPr>
        <p:txBody>
          <a:bodyPr wrap="square" rtlCol="0">
            <a:spAutoFit/>
          </a:bodyPr>
          <a:lstStyle/>
          <a:p>
            <a:r>
              <a:rPr lang="zh-CN" altLang="en-US" dirty="0">
                <a:highlight>
                  <a:srgbClr val="FFFF00"/>
                </a:highlight>
              </a:rPr>
              <a:t>字节序列</a:t>
            </a:r>
          </a:p>
        </p:txBody>
      </p:sp>
      <p:sp>
        <p:nvSpPr>
          <p:cNvPr id="17" name="文本框 16">
            <a:extLst>
              <a:ext uri="{FF2B5EF4-FFF2-40B4-BE49-F238E27FC236}">
                <a16:creationId xmlns:a16="http://schemas.microsoft.com/office/drawing/2014/main" id="{3162A8B8-937B-4F1E-B0A7-1729C7A297CA}"/>
              </a:ext>
            </a:extLst>
          </p:cNvPr>
          <p:cNvSpPr txBox="1"/>
          <p:nvPr/>
        </p:nvSpPr>
        <p:spPr>
          <a:xfrm>
            <a:off x="188955" y="3717652"/>
            <a:ext cx="6813967" cy="1014060"/>
          </a:xfrm>
          <a:prstGeom prst="rect">
            <a:avLst/>
          </a:prstGeom>
          <a:noFill/>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简单易行，多数现代操作对用户只提供此种文件类型，例如</a:t>
            </a:r>
            <a:r>
              <a:rPr lang="zh-CN" altLang="en-US" sz="2600" dirty="0">
                <a:solidFill>
                  <a:srgbClr val="0000FF"/>
                </a:solidFill>
              </a:rPr>
              <a:t>所有</a:t>
            </a:r>
            <a:r>
              <a:rPr lang="en-US" altLang="zh-CN" sz="2600" dirty="0">
                <a:solidFill>
                  <a:srgbClr val="0000FF"/>
                </a:solidFill>
              </a:rPr>
              <a:t>UNIX</a:t>
            </a:r>
            <a:r>
              <a:rPr lang="zh-CN" altLang="en-US" sz="2600" dirty="0">
                <a:solidFill>
                  <a:srgbClr val="0000FF"/>
                </a:solidFill>
              </a:rPr>
              <a:t>版本和</a:t>
            </a:r>
            <a:r>
              <a:rPr lang="en-US" altLang="zh-CN" sz="2600" dirty="0">
                <a:solidFill>
                  <a:srgbClr val="0000FF"/>
                </a:solidFill>
              </a:rPr>
              <a:t>Windows</a:t>
            </a:r>
            <a:r>
              <a:rPr lang="zh-CN" altLang="en-US" sz="2600" dirty="0"/>
              <a:t>等。</a:t>
            </a:r>
            <a:r>
              <a:rPr lang="en-US" altLang="zh-CN" sz="2600" dirty="0"/>
              <a:t>   </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p:nvPr/>
        </p:nvSpPr>
        <p:spPr bwMode="auto">
          <a:xfrm>
            <a:off x="125128" y="700574"/>
            <a:ext cx="7783170" cy="48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1" indent="-228600">
              <a:lnSpc>
                <a:spcPct val="90000"/>
              </a:lnSpc>
              <a:spcBef>
                <a:spcPts val="1000"/>
              </a:spcBef>
              <a:spcAft>
                <a:spcPct val="10000"/>
              </a:spcAft>
              <a:buClr>
                <a:srgbClr val="FF0066"/>
              </a:buClr>
              <a:buSzPct val="60000"/>
              <a:buFont typeface="Wingdings" pitchFamily="2" charset="2"/>
              <a:buChar char="q"/>
              <a:defRPr/>
            </a:pPr>
            <a:r>
              <a:rPr lang="zh-CN" altLang="en-US" sz="2800" b="1" dirty="0"/>
              <a:t>记录式文件</a:t>
            </a:r>
            <a:endParaRPr lang="en-US" altLang="zh-CN" sz="2800" b="1" dirty="0"/>
          </a:p>
          <a:p>
            <a:pPr marL="742950" lvl="1" indent="-285750">
              <a:spcBef>
                <a:spcPct val="20000"/>
              </a:spcBef>
              <a:spcAft>
                <a:spcPct val="10000"/>
              </a:spcAft>
            </a:pPr>
            <a:endParaRPr lang="zh-CN" altLang="en-US" sz="2400" i="1" dirty="0">
              <a:latin typeface="楷体_GB2312" pitchFamily="49" charset="-122"/>
              <a:ea typeface="楷体_GB2312" pitchFamily="49" charset="-122"/>
            </a:endParaRPr>
          </a:p>
          <a:p>
            <a:pPr marL="342900" indent="-342900">
              <a:spcBef>
                <a:spcPct val="20000"/>
              </a:spcBef>
              <a:spcAft>
                <a:spcPct val="10000"/>
              </a:spcAft>
              <a:buFont typeface="Wingdings" pitchFamily="2" charset="2"/>
              <a:buChar char="l"/>
            </a:pPr>
            <a:endParaRPr lang="zh-CN" altLang="en-US" sz="2400" dirty="0">
              <a:latin typeface="楷体_GB2312" pitchFamily="49" charset="-122"/>
              <a:ea typeface="楷体_GB2312" pitchFamily="49" charset="-122"/>
            </a:endParaRPr>
          </a:p>
        </p:txBody>
      </p:sp>
      <p:sp>
        <p:nvSpPr>
          <p:cNvPr id="15" name="矩形 14"/>
          <p:cNvSpPr/>
          <p:nvPr/>
        </p:nvSpPr>
        <p:spPr>
          <a:xfrm>
            <a:off x="236306" y="1204576"/>
            <a:ext cx="6533406" cy="2220864"/>
          </a:xfrm>
          <a:prstGeom prst="rect">
            <a:avLst/>
          </a:prstGeom>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文件的信息单位是逻辑记录，一个逻辑记录包含了若干数据项，记录分为：</a:t>
            </a:r>
            <a:endParaRPr lang="en-US" altLang="zh-CN" sz="2600" dirty="0"/>
          </a:p>
          <a:p>
            <a:pPr marL="342900" lvl="1" indent="-342900">
              <a:lnSpc>
                <a:spcPct val="120000"/>
              </a:lnSpc>
              <a:spcBef>
                <a:spcPct val="20000"/>
              </a:spcBef>
              <a:spcAft>
                <a:spcPct val="10000"/>
              </a:spcAft>
              <a:buClr>
                <a:schemeClr val="folHlink"/>
              </a:buClr>
              <a:buSzPct val="60000"/>
              <a:buFont typeface="Wingdings" pitchFamily="2" charset="2"/>
              <a:buChar char="l"/>
              <a:defRPr/>
            </a:pPr>
            <a:endParaRPr lang="en-US" altLang="zh-CN" sz="2600" dirty="0"/>
          </a:p>
          <a:p>
            <a:pPr marL="342900" lvl="1" indent="-342900">
              <a:lnSpc>
                <a:spcPct val="120000"/>
              </a:lnSpc>
              <a:spcBef>
                <a:spcPct val="20000"/>
              </a:spcBef>
              <a:spcAft>
                <a:spcPct val="10000"/>
              </a:spcAft>
              <a:buClr>
                <a:schemeClr val="folHlink"/>
              </a:buClr>
              <a:buSzPct val="60000"/>
              <a:buFont typeface="Wingdings" pitchFamily="2" charset="2"/>
              <a:buChar char="l"/>
              <a:defRPr/>
            </a:pPr>
            <a:endParaRPr lang="en-US" altLang="zh-CN" sz="2600" dirty="0"/>
          </a:p>
        </p:txBody>
      </p:sp>
      <p:sp>
        <p:nvSpPr>
          <p:cNvPr id="18" name="六边形 17"/>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9" name="矩形 18"/>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20" name="组合 11">
            <a:extLst>
              <a:ext uri="{FF2B5EF4-FFF2-40B4-BE49-F238E27FC236}">
                <a16:creationId xmlns:a16="http://schemas.microsoft.com/office/drawing/2014/main" id="{3937E40B-EC80-4C83-987A-34A60F97387F}"/>
              </a:ext>
            </a:extLst>
          </p:cNvPr>
          <p:cNvGrpSpPr/>
          <p:nvPr/>
        </p:nvGrpSpPr>
        <p:grpSpPr>
          <a:xfrm>
            <a:off x="8564389" y="243728"/>
            <a:ext cx="305510" cy="333991"/>
            <a:chOff x="11707415" y="1054709"/>
            <a:chExt cx="368424" cy="432048"/>
          </a:xfrm>
        </p:grpSpPr>
        <p:sp>
          <p:nvSpPr>
            <p:cNvPr id="21" name="燕尾形 12">
              <a:extLst>
                <a:ext uri="{FF2B5EF4-FFF2-40B4-BE49-F238E27FC236}">
                  <a16:creationId xmlns:a16="http://schemas.microsoft.com/office/drawing/2014/main" id="{E44F3EBE-8668-4212-99ED-1BA1337F0868}"/>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2" name="燕尾形 13">
              <a:extLst>
                <a:ext uri="{FF2B5EF4-FFF2-40B4-BE49-F238E27FC236}">
                  <a16:creationId xmlns:a16="http://schemas.microsoft.com/office/drawing/2014/main" id="{EECD3ACC-F62B-4F36-B6D0-73FE5B4D3477}"/>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3" name="文本框 22">
            <a:extLst>
              <a:ext uri="{FF2B5EF4-FFF2-40B4-BE49-F238E27FC236}">
                <a16:creationId xmlns:a16="http://schemas.microsoft.com/office/drawing/2014/main" id="{F6A46BFC-F5F8-4D04-91B4-26A9A08CDD81}"/>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24" name="直接连接符 23">
            <a:extLst>
              <a:ext uri="{FF2B5EF4-FFF2-40B4-BE49-F238E27FC236}">
                <a16:creationId xmlns:a16="http://schemas.microsoft.com/office/drawing/2014/main" id="{3F913539-F416-4336-9FA3-66780688D316}"/>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416DD6B4-6A6F-4125-911F-216C74874D50}"/>
              </a:ext>
            </a:extLst>
          </p:cNvPr>
          <p:cNvSpPr txBox="1"/>
          <p:nvPr/>
        </p:nvSpPr>
        <p:spPr>
          <a:xfrm>
            <a:off x="65260" y="89878"/>
            <a:ext cx="3176704"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1.2 </a:t>
            </a:r>
            <a:r>
              <a:rPr lang="zh-CN" altLang="en-US" sz="2600" b="1" dirty="0">
                <a:solidFill>
                  <a:srgbClr val="0070C0"/>
                </a:solidFill>
                <a:latin typeface="微软雅黑" panose="020B0503020204020204" pitchFamily="34" charset="-122"/>
                <a:ea typeface="微软雅黑" panose="020B0503020204020204" pitchFamily="34" charset="-122"/>
              </a:rPr>
              <a:t>文件的逻辑结构</a:t>
            </a:r>
          </a:p>
        </p:txBody>
      </p:sp>
      <p:pic>
        <p:nvPicPr>
          <p:cNvPr id="4" name="图片 3">
            <a:extLst>
              <a:ext uri="{FF2B5EF4-FFF2-40B4-BE49-F238E27FC236}">
                <a16:creationId xmlns:a16="http://schemas.microsoft.com/office/drawing/2014/main" id="{91E04ED7-5C95-4625-9F5B-2E5042EEA745}"/>
              </a:ext>
            </a:extLst>
          </p:cNvPr>
          <p:cNvPicPr>
            <a:picLocks noChangeAspect="1"/>
          </p:cNvPicPr>
          <p:nvPr/>
        </p:nvPicPr>
        <p:blipFill>
          <a:blip r:embed="rId3"/>
          <a:stretch>
            <a:fillRect/>
          </a:stretch>
        </p:blipFill>
        <p:spPr>
          <a:xfrm>
            <a:off x="6820412" y="731568"/>
            <a:ext cx="2285011" cy="5133856"/>
          </a:xfrm>
          <a:prstGeom prst="rect">
            <a:avLst/>
          </a:prstGeom>
        </p:spPr>
      </p:pic>
      <p:sp>
        <p:nvSpPr>
          <p:cNvPr id="14" name="文本框 13">
            <a:extLst>
              <a:ext uri="{FF2B5EF4-FFF2-40B4-BE49-F238E27FC236}">
                <a16:creationId xmlns:a16="http://schemas.microsoft.com/office/drawing/2014/main" id="{DCFC3CF1-19EE-4F25-A686-A8B48257810E}"/>
              </a:ext>
            </a:extLst>
          </p:cNvPr>
          <p:cNvSpPr txBox="1"/>
          <p:nvPr/>
        </p:nvSpPr>
        <p:spPr>
          <a:xfrm>
            <a:off x="6769712" y="5981124"/>
            <a:ext cx="1310414" cy="369332"/>
          </a:xfrm>
          <a:prstGeom prst="rect">
            <a:avLst/>
          </a:prstGeom>
          <a:noFill/>
        </p:spPr>
        <p:txBody>
          <a:bodyPr wrap="square" rtlCol="0">
            <a:spAutoFit/>
          </a:bodyPr>
          <a:lstStyle/>
          <a:p>
            <a:r>
              <a:rPr lang="zh-CN" altLang="en-US" dirty="0">
                <a:highlight>
                  <a:srgbClr val="FFFF00"/>
                </a:highlight>
              </a:rPr>
              <a:t>记录序列</a:t>
            </a:r>
          </a:p>
        </p:txBody>
      </p:sp>
      <p:sp>
        <p:nvSpPr>
          <p:cNvPr id="16" name="文本框 15">
            <a:extLst>
              <a:ext uri="{FF2B5EF4-FFF2-40B4-BE49-F238E27FC236}">
                <a16:creationId xmlns:a16="http://schemas.microsoft.com/office/drawing/2014/main" id="{4A2E18EA-7454-411B-900C-8ABF5E3467FA}"/>
              </a:ext>
            </a:extLst>
          </p:cNvPr>
          <p:cNvSpPr txBox="1"/>
          <p:nvPr/>
        </p:nvSpPr>
        <p:spPr>
          <a:xfrm>
            <a:off x="841664" y="2263375"/>
            <a:ext cx="4800600" cy="1057084"/>
          </a:xfrm>
          <a:prstGeom prst="rect">
            <a:avLst/>
          </a:prstGeom>
          <a:noFill/>
        </p:spPr>
        <p:txBody>
          <a:bodyPr wrap="square">
            <a:spAutoFit/>
          </a:bodyPr>
          <a:lstStyle/>
          <a:p>
            <a:pPr marL="0" lvl="1" indent="-342900">
              <a:lnSpc>
                <a:spcPct val="120000"/>
              </a:lnSpc>
              <a:spcBef>
                <a:spcPts val="600"/>
              </a:spcBef>
              <a:spcAft>
                <a:spcPct val="10000"/>
              </a:spcAft>
              <a:buClr>
                <a:schemeClr val="folHlink"/>
              </a:buClr>
              <a:buSzPct val="60000"/>
              <a:buFont typeface="Wingdings" panose="05000000000000000000" pitchFamily="2" charset="2"/>
              <a:buChar char="ü"/>
              <a:defRPr/>
            </a:pPr>
            <a:r>
              <a:rPr lang="en-US" altLang="zh-CN" sz="2400" dirty="0">
                <a:solidFill>
                  <a:srgbClr val="0000FF"/>
                </a:solidFill>
              </a:rPr>
              <a:t> </a:t>
            </a:r>
            <a:r>
              <a:rPr lang="zh-CN" altLang="en-US" sz="2400" dirty="0">
                <a:solidFill>
                  <a:srgbClr val="0000FF"/>
                </a:solidFill>
              </a:rPr>
              <a:t>定长记录</a:t>
            </a:r>
            <a:endParaRPr lang="en-US" altLang="zh-CN" sz="2400" dirty="0">
              <a:solidFill>
                <a:srgbClr val="0000FF"/>
              </a:solidFill>
            </a:endParaRPr>
          </a:p>
          <a:p>
            <a:pPr marL="0" lvl="1" indent="-342900">
              <a:lnSpc>
                <a:spcPct val="120000"/>
              </a:lnSpc>
              <a:spcBef>
                <a:spcPts val="600"/>
              </a:spcBef>
              <a:spcAft>
                <a:spcPct val="10000"/>
              </a:spcAft>
              <a:buClr>
                <a:schemeClr val="folHlink"/>
              </a:buClr>
              <a:buSzPct val="60000"/>
              <a:buFont typeface="Wingdings" panose="05000000000000000000" pitchFamily="2" charset="2"/>
              <a:buChar char="ü"/>
              <a:defRPr/>
            </a:pPr>
            <a:r>
              <a:rPr lang="en-US" altLang="zh-CN" sz="2400" dirty="0">
                <a:solidFill>
                  <a:srgbClr val="0000FF"/>
                </a:solidFill>
              </a:rPr>
              <a:t> </a:t>
            </a:r>
            <a:r>
              <a:rPr lang="zh-CN" altLang="en-US" sz="2400" dirty="0">
                <a:solidFill>
                  <a:srgbClr val="0000FF"/>
                </a:solidFill>
              </a:rPr>
              <a:t>变长记录</a:t>
            </a:r>
          </a:p>
        </p:txBody>
      </p:sp>
      <p:sp>
        <p:nvSpPr>
          <p:cNvPr id="17" name="文本框 16">
            <a:extLst>
              <a:ext uri="{FF2B5EF4-FFF2-40B4-BE49-F238E27FC236}">
                <a16:creationId xmlns:a16="http://schemas.microsoft.com/office/drawing/2014/main" id="{0B4D8171-B8DB-43F9-AEAA-4248E7EB64D5}"/>
              </a:ext>
            </a:extLst>
          </p:cNvPr>
          <p:cNvSpPr txBox="1"/>
          <p:nvPr/>
        </p:nvSpPr>
        <p:spPr>
          <a:xfrm>
            <a:off x="236306" y="3346181"/>
            <a:ext cx="6293461" cy="1014060"/>
          </a:xfrm>
          <a:prstGeom prst="rect">
            <a:avLst/>
          </a:prstGeom>
          <a:noFill/>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每条记录中至少含有一个记录键</a:t>
            </a:r>
            <a:r>
              <a:rPr lang="en-US" altLang="zh-CN" sz="2600" dirty="0"/>
              <a:t>/</a:t>
            </a:r>
            <a:r>
              <a:rPr lang="zh-CN" altLang="en-US" sz="2600" dirty="0"/>
              <a:t>关键字，用于区别同一文件的不同记录。</a:t>
            </a:r>
            <a:endParaRPr lang="en-US" altLang="zh-CN" sz="2600" dirty="0"/>
          </a:p>
        </p:txBody>
      </p:sp>
      <p:sp>
        <p:nvSpPr>
          <p:cNvPr id="26" name="文本框 25">
            <a:extLst>
              <a:ext uri="{FF2B5EF4-FFF2-40B4-BE49-F238E27FC236}">
                <a16:creationId xmlns:a16="http://schemas.microsoft.com/office/drawing/2014/main" id="{CEE91CC1-80B4-47F7-9D01-9E624CD7F2FA}"/>
              </a:ext>
            </a:extLst>
          </p:cNvPr>
          <p:cNvSpPr txBox="1"/>
          <p:nvPr/>
        </p:nvSpPr>
        <p:spPr>
          <a:xfrm>
            <a:off x="243040" y="4671598"/>
            <a:ext cx="6293462" cy="1494192"/>
          </a:xfrm>
          <a:prstGeom prst="rect">
            <a:avLst/>
          </a:prstGeom>
          <a:noFill/>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常用于</a:t>
            </a:r>
            <a:r>
              <a:rPr lang="zh-CN" altLang="en-US" sz="2600" dirty="0">
                <a:solidFill>
                  <a:srgbClr val="0000FF"/>
                </a:solidFill>
              </a:rPr>
              <a:t>处理商业数据的大型计算机</a:t>
            </a:r>
            <a:r>
              <a:rPr lang="zh-CN" altLang="en-US" sz="2600" dirty="0"/>
              <a:t>，如</a:t>
            </a:r>
            <a:r>
              <a:rPr lang="en-US" altLang="zh-CN" sz="2600" dirty="0"/>
              <a:t>IBM OS/370</a:t>
            </a:r>
            <a:r>
              <a:rPr lang="zh-CN" altLang="en-US" sz="2600" dirty="0"/>
              <a:t>等，一般需要高级语言程序和数据库管理系统支持。</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P spid="16" grpId="0"/>
      <p:bldP spid="17"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136"/>
          <p:cNvSpPr>
            <a:spLocks noChangeArrowheads="1"/>
          </p:cNvSpPr>
          <p:nvPr/>
        </p:nvSpPr>
        <p:spPr bwMode="auto">
          <a:xfrm>
            <a:off x="238485" y="2329744"/>
            <a:ext cx="8812697" cy="3367005"/>
          </a:xfrm>
          <a:prstGeom prst="rect">
            <a:avLst/>
          </a:prstGeom>
          <a:noFill/>
          <a:ln w="9525">
            <a:noFill/>
            <a:miter lim="800000"/>
            <a:headEnd/>
            <a:tailEnd/>
          </a:ln>
          <a:effectLst/>
        </p:spPr>
        <p:txBody>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solidFill>
                  <a:srgbClr val="0000FF"/>
                </a:solidFill>
              </a:rPr>
              <a:t>成组</a:t>
            </a:r>
            <a:r>
              <a:rPr lang="zh-CN" altLang="en-US" sz="2600" dirty="0"/>
              <a:t>：将若干逻辑记录打包成组后再装入物理块的过程。</a:t>
            </a:r>
            <a:endParaRPr lang="en-US" altLang="zh-CN" sz="2600" dirty="0"/>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solidFill>
                  <a:srgbClr val="0000FF"/>
                </a:solidFill>
              </a:rPr>
              <a:t>分解</a:t>
            </a:r>
            <a:r>
              <a:rPr lang="zh-CN" altLang="en-US" sz="2600" dirty="0"/>
              <a:t>：把一个物理块里的逻辑记录分离出来的过程。</a:t>
            </a:r>
            <a:endParaRPr lang="zh-CN" altLang="en-US" sz="2400" dirty="0"/>
          </a:p>
        </p:txBody>
      </p:sp>
      <p:grpSp>
        <p:nvGrpSpPr>
          <p:cNvPr id="115" name="Group 97"/>
          <p:cNvGrpSpPr>
            <a:grpSpLocks/>
          </p:cNvGrpSpPr>
          <p:nvPr/>
        </p:nvGrpSpPr>
        <p:grpSpPr bwMode="auto">
          <a:xfrm>
            <a:off x="6001164" y="4598152"/>
            <a:ext cx="1152525" cy="1152525"/>
            <a:chOff x="3787" y="3430"/>
            <a:chExt cx="726" cy="726"/>
          </a:xfrm>
        </p:grpSpPr>
        <p:sp>
          <p:nvSpPr>
            <p:cNvPr id="116" name="Oval 42"/>
            <p:cNvSpPr>
              <a:spLocks noChangeArrowheads="1"/>
            </p:cNvSpPr>
            <p:nvPr/>
          </p:nvSpPr>
          <p:spPr bwMode="auto">
            <a:xfrm>
              <a:off x="3787" y="3430"/>
              <a:ext cx="726" cy="726"/>
            </a:xfrm>
            <a:prstGeom prst="ellipse">
              <a:avLst/>
            </a:prstGeom>
            <a:solidFill>
              <a:srgbClr val="FFFF00"/>
            </a:solidFill>
            <a:ln w="28575" algn="ctr">
              <a:solidFill>
                <a:schemeClr val="tx1"/>
              </a:solidFill>
              <a:round/>
              <a:headEnd/>
              <a:tailEnd/>
            </a:ln>
            <a:effectLst/>
          </p:spPr>
          <p:txBody>
            <a:bodyPr wrap="none" anchor="ctr"/>
            <a:lstStyle/>
            <a:p>
              <a:pPr algn="ctr" eaLnBrk="1" hangingPunct="1"/>
              <a:endParaRPr lang="zh-CN" altLang="en-US"/>
            </a:p>
          </p:txBody>
        </p:sp>
        <p:sp>
          <p:nvSpPr>
            <p:cNvPr id="117" name="Oval 47"/>
            <p:cNvSpPr>
              <a:spLocks noChangeArrowheads="1"/>
            </p:cNvSpPr>
            <p:nvPr/>
          </p:nvSpPr>
          <p:spPr bwMode="auto">
            <a:xfrm>
              <a:off x="3835" y="3474"/>
              <a:ext cx="636" cy="642"/>
            </a:xfrm>
            <a:prstGeom prst="ellipse">
              <a:avLst/>
            </a:prstGeom>
            <a:solidFill>
              <a:srgbClr val="CCCCFF"/>
            </a:solidFill>
            <a:ln w="28575" algn="ctr">
              <a:solidFill>
                <a:schemeClr val="tx1"/>
              </a:solidFill>
              <a:round/>
              <a:headEnd/>
              <a:tailEnd/>
            </a:ln>
            <a:effectLst/>
          </p:spPr>
          <p:txBody>
            <a:bodyPr wrap="none" anchor="ctr"/>
            <a:lstStyle/>
            <a:p>
              <a:pPr algn="ctr" eaLnBrk="1" hangingPunct="1"/>
              <a:endParaRPr lang="zh-CN" altLang="en-US"/>
            </a:p>
          </p:txBody>
        </p:sp>
        <p:sp>
          <p:nvSpPr>
            <p:cNvPr id="118" name="Line 43"/>
            <p:cNvSpPr>
              <a:spLocks noChangeShapeType="1"/>
            </p:cNvSpPr>
            <p:nvPr/>
          </p:nvSpPr>
          <p:spPr bwMode="auto">
            <a:xfrm>
              <a:off x="3840" y="3600"/>
              <a:ext cx="322" cy="165"/>
            </a:xfrm>
            <a:prstGeom prst="line">
              <a:avLst/>
            </a:prstGeom>
            <a:noFill/>
            <a:ln w="28575">
              <a:solidFill>
                <a:schemeClr val="tx1"/>
              </a:solidFill>
              <a:round/>
              <a:headEnd/>
              <a:tailEnd/>
            </a:ln>
            <a:effectLst/>
          </p:spPr>
          <p:txBody>
            <a:bodyPr/>
            <a:lstStyle/>
            <a:p>
              <a:endParaRPr lang="zh-CN" altLang="en-US"/>
            </a:p>
          </p:txBody>
        </p:sp>
        <p:sp>
          <p:nvSpPr>
            <p:cNvPr id="119" name="Line 44"/>
            <p:cNvSpPr>
              <a:spLocks noChangeShapeType="1"/>
            </p:cNvSpPr>
            <p:nvPr/>
          </p:nvSpPr>
          <p:spPr bwMode="auto">
            <a:xfrm flipV="1">
              <a:off x="3805" y="3765"/>
              <a:ext cx="357" cy="136"/>
            </a:xfrm>
            <a:prstGeom prst="line">
              <a:avLst/>
            </a:prstGeom>
            <a:noFill/>
            <a:ln w="28575">
              <a:solidFill>
                <a:schemeClr val="tx1"/>
              </a:solidFill>
              <a:round/>
              <a:headEnd/>
              <a:tailEnd/>
            </a:ln>
            <a:effectLst/>
          </p:spPr>
          <p:txBody>
            <a:bodyPr/>
            <a:lstStyle/>
            <a:p>
              <a:endParaRPr lang="zh-CN" altLang="en-US"/>
            </a:p>
          </p:txBody>
        </p:sp>
      </p:grpSp>
      <p:grpSp>
        <p:nvGrpSpPr>
          <p:cNvPr id="120" name="Group 101"/>
          <p:cNvGrpSpPr>
            <a:grpSpLocks/>
          </p:cNvGrpSpPr>
          <p:nvPr/>
        </p:nvGrpSpPr>
        <p:grpSpPr bwMode="auto">
          <a:xfrm>
            <a:off x="3754851" y="4726739"/>
            <a:ext cx="2320925" cy="1020763"/>
            <a:chOff x="2372" y="3511"/>
            <a:chExt cx="1462" cy="643"/>
          </a:xfrm>
        </p:grpSpPr>
        <p:grpSp>
          <p:nvGrpSpPr>
            <p:cNvPr id="121" name="Group 96"/>
            <p:cNvGrpSpPr>
              <a:grpSpLocks/>
            </p:cNvGrpSpPr>
            <p:nvPr/>
          </p:nvGrpSpPr>
          <p:grpSpPr bwMode="auto">
            <a:xfrm>
              <a:off x="2372" y="3511"/>
              <a:ext cx="725" cy="643"/>
              <a:chOff x="2372" y="3511"/>
              <a:chExt cx="725" cy="643"/>
            </a:xfrm>
          </p:grpSpPr>
          <p:sp>
            <p:nvSpPr>
              <p:cNvPr id="126" name="Rectangle 41"/>
              <p:cNvSpPr>
                <a:spLocks noChangeArrowheads="1"/>
              </p:cNvSpPr>
              <p:nvPr/>
            </p:nvSpPr>
            <p:spPr bwMode="auto">
              <a:xfrm>
                <a:off x="2372" y="3511"/>
                <a:ext cx="725" cy="643"/>
              </a:xfrm>
              <a:prstGeom prst="rect">
                <a:avLst/>
              </a:prstGeom>
              <a:solidFill>
                <a:srgbClr val="FFFFFF"/>
              </a:solidFill>
              <a:ln w="28575" algn="ctr">
                <a:solidFill>
                  <a:schemeClr val="tx1"/>
                </a:solidFill>
                <a:prstDash val="dash"/>
                <a:miter lim="800000"/>
                <a:headEnd/>
                <a:tailEnd/>
              </a:ln>
              <a:effectLst/>
            </p:spPr>
            <p:txBody>
              <a:bodyPr wrap="none" anchor="ctr"/>
              <a:lstStyle/>
              <a:p>
                <a:pPr algn="ctr" eaLnBrk="1" hangingPunct="1"/>
                <a:endParaRPr lang="zh-CN" altLang="en-US"/>
              </a:p>
            </p:txBody>
          </p:sp>
          <p:sp>
            <p:nvSpPr>
              <p:cNvPr id="127" name="Rectangle 38"/>
              <p:cNvSpPr>
                <a:spLocks noChangeArrowheads="1"/>
              </p:cNvSpPr>
              <p:nvPr/>
            </p:nvSpPr>
            <p:spPr bwMode="auto">
              <a:xfrm>
                <a:off x="2442" y="3564"/>
                <a:ext cx="589" cy="164"/>
              </a:xfrm>
              <a:prstGeom prst="rect">
                <a:avLst/>
              </a:prstGeom>
              <a:solidFill>
                <a:srgbClr val="FF99FF"/>
              </a:solidFill>
              <a:ln w="19050" algn="ctr">
                <a:solidFill>
                  <a:schemeClr val="tx1"/>
                </a:solidFill>
                <a:miter lim="800000"/>
                <a:headEnd/>
                <a:tailEnd/>
              </a:ln>
              <a:effectLst/>
            </p:spPr>
            <p:txBody>
              <a:bodyPr wrap="none" anchor="ctr"/>
              <a:lstStyle/>
              <a:p>
                <a:pPr algn="ctr" eaLnBrk="1" hangingPunct="1"/>
                <a:r>
                  <a:rPr lang="zh-CN" altLang="en-US" b="1"/>
                  <a:t>逻辑记录</a:t>
                </a:r>
                <a:r>
                  <a:rPr lang="en-US" altLang="zh-CN" b="1"/>
                  <a:t>1</a:t>
                </a:r>
              </a:p>
            </p:txBody>
          </p:sp>
          <p:sp>
            <p:nvSpPr>
              <p:cNvPr id="128" name="Rectangle 39"/>
              <p:cNvSpPr>
                <a:spLocks noChangeArrowheads="1"/>
              </p:cNvSpPr>
              <p:nvPr/>
            </p:nvSpPr>
            <p:spPr bwMode="auto">
              <a:xfrm>
                <a:off x="2442" y="3746"/>
                <a:ext cx="589" cy="164"/>
              </a:xfrm>
              <a:prstGeom prst="rect">
                <a:avLst/>
              </a:prstGeom>
              <a:solidFill>
                <a:srgbClr val="FF99FF"/>
              </a:solidFill>
              <a:ln w="19050" algn="ctr">
                <a:solidFill>
                  <a:schemeClr val="tx1"/>
                </a:solidFill>
                <a:miter lim="800000"/>
                <a:headEnd/>
                <a:tailEnd/>
              </a:ln>
              <a:effectLst/>
            </p:spPr>
            <p:txBody>
              <a:bodyPr wrap="none" anchor="ctr"/>
              <a:lstStyle/>
              <a:p>
                <a:pPr algn="ctr" eaLnBrk="1" hangingPunct="1"/>
                <a:r>
                  <a:rPr lang="zh-CN" altLang="en-US" b="1"/>
                  <a:t>逻辑记录</a:t>
                </a:r>
                <a:r>
                  <a:rPr lang="en-US" altLang="zh-CN" b="1"/>
                  <a:t>2</a:t>
                </a:r>
              </a:p>
            </p:txBody>
          </p:sp>
          <p:sp>
            <p:nvSpPr>
              <p:cNvPr id="129" name="Rectangle 40"/>
              <p:cNvSpPr>
                <a:spLocks noChangeArrowheads="1"/>
              </p:cNvSpPr>
              <p:nvPr/>
            </p:nvSpPr>
            <p:spPr bwMode="auto">
              <a:xfrm>
                <a:off x="2442" y="3928"/>
                <a:ext cx="589" cy="164"/>
              </a:xfrm>
              <a:prstGeom prst="rect">
                <a:avLst/>
              </a:prstGeom>
              <a:solidFill>
                <a:srgbClr val="FF99FF"/>
              </a:solidFill>
              <a:ln w="19050" algn="ctr">
                <a:solidFill>
                  <a:schemeClr val="tx1"/>
                </a:solidFill>
                <a:miter lim="800000"/>
                <a:headEnd/>
                <a:tailEnd/>
              </a:ln>
              <a:effectLst/>
            </p:spPr>
            <p:txBody>
              <a:bodyPr wrap="none" anchor="ctr"/>
              <a:lstStyle/>
              <a:p>
                <a:pPr algn="ctr" eaLnBrk="1" hangingPunct="1"/>
                <a:r>
                  <a:rPr lang="zh-CN" altLang="en-US" b="1"/>
                  <a:t>逻辑记录</a:t>
                </a:r>
                <a:r>
                  <a:rPr lang="en-US" altLang="zh-CN" b="1"/>
                  <a:t>3</a:t>
                </a:r>
              </a:p>
            </p:txBody>
          </p:sp>
        </p:grpSp>
        <p:grpSp>
          <p:nvGrpSpPr>
            <p:cNvPr id="122" name="Group 98"/>
            <p:cNvGrpSpPr>
              <a:grpSpLocks/>
            </p:cNvGrpSpPr>
            <p:nvPr/>
          </p:nvGrpSpPr>
          <p:grpSpPr bwMode="auto">
            <a:xfrm>
              <a:off x="3114" y="3511"/>
              <a:ext cx="720" cy="634"/>
              <a:chOff x="3114" y="3511"/>
              <a:chExt cx="720" cy="634"/>
            </a:xfrm>
          </p:grpSpPr>
          <p:sp>
            <p:nvSpPr>
              <p:cNvPr id="123" name="Line 45"/>
              <p:cNvSpPr>
                <a:spLocks noChangeShapeType="1"/>
              </p:cNvSpPr>
              <p:nvPr/>
            </p:nvSpPr>
            <p:spPr bwMode="auto">
              <a:xfrm>
                <a:off x="3114" y="3511"/>
                <a:ext cx="720" cy="86"/>
              </a:xfrm>
              <a:prstGeom prst="line">
                <a:avLst/>
              </a:prstGeom>
              <a:noFill/>
              <a:ln w="19050">
                <a:solidFill>
                  <a:schemeClr val="hlink"/>
                </a:solidFill>
                <a:round/>
                <a:headEnd/>
                <a:tailEnd type="triangle" w="med" len="med"/>
              </a:ln>
              <a:effectLst/>
            </p:spPr>
            <p:txBody>
              <a:bodyPr/>
              <a:lstStyle/>
              <a:p>
                <a:endParaRPr lang="zh-CN" altLang="en-US"/>
              </a:p>
            </p:txBody>
          </p:sp>
          <p:sp>
            <p:nvSpPr>
              <p:cNvPr id="124" name="Line 46"/>
              <p:cNvSpPr>
                <a:spLocks noChangeShapeType="1"/>
              </p:cNvSpPr>
              <p:nvPr/>
            </p:nvSpPr>
            <p:spPr bwMode="auto">
              <a:xfrm flipV="1">
                <a:off x="3121" y="3903"/>
                <a:ext cx="666" cy="242"/>
              </a:xfrm>
              <a:prstGeom prst="line">
                <a:avLst/>
              </a:prstGeom>
              <a:noFill/>
              <a:ln w="19050">
                <a:solidFill>
                  <a:schemeClr val="hlink"/>
                </a:solidFill>
                <a:round/>
                <a:headEnd/>
                <a:tailEnd type="triangle" w="med" len="med"/>
              </a:ln>
              <a:effectLst/>
            </p:spPr>
            <p:txBody>
              <a:bodyPr/>
              <a:lstStyle/>
              <a:p>
                <a:endParaRPr lang="zh-CN" altLang="en-US"/>
              </a:p>
            </p:txBody>
          </p:sp>
          <p:sp>
            <p:nvSpPr>
              <p:cNvPr id="125" name="Rectangle 48"/>
              <p:cNvSpPr>
                <a:spLocks noChangeArrowheads="1"/>
              </p:cNvSpPr>
              <p:nvPr/>
            </p:nvSpPr>
            <p:spPr bwMode="auto">
              <a:xfrm>
                <a:off x="3275" y="3650"/>
                <a:ext cx="340" cy="192"/>
              </a:xfrm>
              <a:prstGeom prst="rect">
                <a:avLst/>
              </a:prstGeom>
              <a:noFill/>
              <a:ln w="28575" algn="ctr">
                <a:noFill/>
                <a:miter lim="800000"/>
                <a:headEnd/>
                <a:tailEnd/>
              </a:ln>
              <a:effectLst/>
            </p:spPr>
            <p:txBody>
              <a:bodyPr wrap="none">
                <a:spAutoFit/>
              </a:bodyPr>
              <a:lstStyle/>
              <a:p>
                <a:pPr algn="ctr" eaLnBrk="1" hangingPunct="1"/>
                <a:r>
                  <a:rPr lang="zh-CN" altLang="en-US" b="1">
                    <a:solidFill>
                      <a:schemeClr val="hlink"/>
                    </a:solidFill>
                  </a:rPr>
                  <a:t>成组</a:t>
                </a:r>
              </a:p>
            </p:txBody>
          </p:sp>
        </p:grpSp>
      </p:grpSp>
      <p:grpSp>
        <p:nvGrpSpPr>
          <p:cNvPr id="130" name="Group 100"/>
          <p:cNvGrpSpPr>
            <a:grpSpLocks/>
          </p:cNvGrpSpPr>
          <p:nvPr/>
        </p:nvGrpSpPr>
        <p:grpSpPr bwMode="auto">
          <a:xfrm>
            <a:off x="1594264" y="5071227"/>
            <a:ext cx="2103437" cy="485775"/>
            <a:chOff x="1011" y="3728"/>
            <a:chExt cx="1325" cy="306"/>
          </a:xfrm>
        </p:grpSpPr>
        <p:sp>
          <p:nvSpPr>
            <p:cNvPr id="131" name="Rectangle 49"/>
            <p:cNvSpPr>
              <a:spLocks noChangeArrowheads="1"/>
            </p:cNvSpPr>
            <p:nvPr/>
          </p:nvSpPr>
          <p:spPr bwMode="auto">
            <a:xfrm>
              <a:off x="1011" y="3728"/>
              <a:ext cx="589" cy="164"/>
            </a:xfrm>
            <a:prstGeom prst="rect">
              <a:avLst/>
            </a:prstGeom>
            <a:solidFill>
              <a:srgbClr val="FF99FF"/>
            </a:solidFill>
            <a:ln w="19050" algn="ctr">
              <a:solidFill>
                <a:schemeClr val="tx1"/>
              </a:solidFill>
              <a:miter lim="800000"/>
              <a:headEnd/>
              <a:tailEnd/>
            </a:ln>
            <a:effectLst/>
          </p:spPr>
          <p:txBody>
            <a:bodyPr wrap="none" anchor="ctr"/>
            <a:lstStyle/>
            <a:p>
              <a:pPr algn="ctr" eaLnBrk="1" hangingPunct="1"/>
              <a:r>
                <a:rPr lang="zh-CN" altLang="en-US" b="1"/>
                <a:t>逻辑记录</a:t>
              </a:r>
            </a:p>
          </p:txBody>
        </p:sp>
        <p:grpSp>
          <p:nvGrpSpPr>
            <p:cNvPr id="132" name="Group 99"/>
            <p:cNvGrpSpPr>
              <a:grpSpLocks/>
            </p:cNvGrpSpPr>
            <p:nvPr/>
          </p:nvGrpSpPr>
          <p:grpSpPr bwMode="auto">
            <a:xfrm>
              <a:off x="1600" y="3799"/>
              <a:ext cx="736" cy="235"/>
              <a:chOff x="1600" y="3799"/>
              <a:chExt cx="736" cy="235"/>
            </a:xfrm>
          </p:grpSpPr>
          <p:sp>
            <p:nvSpPr>
              <p:cNvPr id="133" name="Line 50"/>
              <p:cNvSpPr>
                <a:spLocks noChangeShapeType="1"/>
              </p:cNvSpPr>
              <p:nvPr/>
            </p:nvSpPr>
            <p:spPr bwMode="auto">
              <a:xfrm flipH="1" flipV="1">
                <a:off x="1600" y="3799"/>
                <a:ext cx="736" cy="0"/>
              </a:xfrm>
              <a:prstGeom prst="line">
                <a:avLst/>
              </a:prstGeom>
              <a:noFill/>
              <a:ln w="19050">
                <a:solidFill>
                  <a:schemeClr val="hlink"/>
                </a:solidFill>
                <a:round/>
                <a:headEnd/>
                <a:tailEnd type="triangle" w="med" len="med"/>
              </a:ln>
              <a:effectLst/>
            </p:spPr>
            <p:txBody>
              <a:bodyPr/>
              <a:lstStyle/>
              <a:p>
                <a:endParaRPr lang="zh-CN" altLang="en-US"/>
              </a:p>
            </p:txBody>
          </p:sp>
          <p:sp>
            <p:nvSpPr>
              <p:cNvPr id="134" name="Rectangle 51"/>
              <p:cNvSpPr>
                <a:spLocks noChangeArrowheads="1"/>
              </p:cNvSpPr>
              <p:nvPr/>
            </p:nvSpPr>
            <p:spPr bwMode="auto">
              <a:xfrm>
                <a:off x="1828" y="3842"/>
                <a:ext cx="340" cy="192"/>
              </a:xfrm>
              <a:prstGeom prst="rect">
                <a:avLst/>
              </a:prstGeom>
              <a:noFill/>
              <a:ln w="28575" algn="ctr">
                <a:noFill/>
                <a:miter lim="800000"/>
                <a:headEnd/>
                <a:tailEnd/>
              </a:ln>
              <a:effectLst/>
            </p:spPr>
            <p:txBody>
              <a:bodyPr wrap="none">
                <a:spAutoFit/>
              </a:bodyPr>
              <a:lstStyle/>
              <a:p>
                <a:pPr algn="ctr" eaLnBrk="1" hangingPunct="1"/>
                <a:r>
                  <a:rPr lang="zh-CN" altLang="en-US" b="1">
                    <a:solidFill>
                      <a:schemeClr val="hlink"/>
                    </a:solidFill>
                  </a:rPr>
                  <a:t>分解</a:t>
                </a:r>
              </a:p>
            </p:txBody>
          </p:sp>
        </p:grpSp>
      </p:grpSp>
      <p:sp>
        <p:nvSpPr>
          <p:cNvPr id="37" name="六边形 36"/>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8" name="矩形 37"/>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33" name="组合 11">
            <a:extLst>
              <a:ext uri="{FF2B5EF4-FFF2-40B4-BE49-F238E27FC236}">
                <a16:creationId xmlns:a16="http://schemas.microsoft.com/office/drawing/2014/main" id="{CCF598D1-81EB-49D0-A1E2-1EF95604CDB8}"/>
              </a:ext>
            </a:extLst>
          </p:cNvPr>
          <p:cNvGrpSpPr/>
          <p:nvPr/>
        </p:nvGrpSpPr>
        <p:grpSpPr>
          <a:xfrm>
            <a:off x="8564389" y="243728"/>
            <a:ext cx="305510" cy="333991"/>
            <a:chOff x="11707415" y="1054709"/>
            <a:chExt cx="368424" cy="432048"/>
          </a:xfrm>
        </p:grpSpPr>
        <p:sp>
          <p:nvSpPr>
            <p:cNvPr id="34" name="燕尾形 12">
              <a:extLst>
                <a:ext uri="{FF2B5EF4-FFF2-40B4-BE49-F238E27FC236}">
                  <a16:creationId xmlns:a16="http://schemas.microsoft.com/office/drawing/2014/main" id="{5AFE4E94-6A06-4A3B-A984-268EA24CB2D1}"/>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5" name="燕尾形 13">
              <a:extLst>
                <a:ext uri="{FF2B5EF4-FFF2-40B4-BE49-F238E27FC236}">
                  <a16:creationId xmlns:a16="http://schemas.microsoft.com/office/drawing/2014/main" id="{254B3638-EE35-45E3-A221-3FBA5C3B4732}"/>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6" name="文本框 35">
            <a:extLst>
              <a:ext uri="{FF2B5EF4-FFF2-40B4-BE49-F238E27FC236}">
                <a16:creationId xmlns:a16="http://schemas.microsoft.com/office/drawing/2014/main" id="{1E97C233-C051-4CBE-B7FC-655711AAC369}"/>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39" name="直接连接符 38">
            <a:extLst>
              <a:ext uri="{FF2B5EF4-FFF2-40B4-BE49-F238E27FC236}">
                <a16:creationId xmlns:a16="http://schemas.microsoft.com/office/drawing/2014/main" id="{83386039-D7FB-45E2-884A-B92DD17D97B8}"/>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CA0CB33F-6658-4F6D-A144-688519B02A25}"/>
              </a:ext>
            </a:extLst>
          </p:cNvPr>
          <p:cNvSpPr txBox="1"/>
          <p:nvPr/>
        </p:nvSpPr>
        <p:spPr>
          <a:xfrm>
            <a:off x="65260" y="89878"/>
            <a:ext cx="3176704"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1.2 </a:t>
            </a:r>
            <a:r>
              <a:rPr lang="zh-CN" altLang="en-US" sz="2600" b="1" dirty="0">
                <a:solidFill>
                  <a:srgbClr val="0070C0"/>
                </a:solidFill>
                <a:latin typeface="微软雅黑" panose="020B0503020204020204" pitchFamily="34" charset="-122"/>
                <a:ea typeface="微软雅黑" panose="020B0503020204020204" pitchFamily="34" charset="-122"/>
              </a:rPr>
              <a:t>文件的逻辑结构</a:t>
            </a:r>
          </a:p>
        </p:txBody>
      </p:sp>
      <p:sp>
        <p:nvSpPr>
          <p:cNvPr id="32" name="Rectangle 3">
            <a:extLst>
              <a:ext uri="{FF2B5EF4-FFF2-40B4-BE49-F238E27FC236}">
                <a16:creationId xmlns:a16="http://schemas.microsoft.com/office/drawing/2014/main" id="{CB98328F-1A8A-4768-B6B1-C770FD9B135B}"/>
              </a:ext>
            </a:extLst>
          </p:cNvPr>
          <p:cNvSpPr/>
          <p:nvPr/>
        </p:nvSpPr>
        <p:spPr bwMode="auto">
          <a:xfrm>
            <a:off x="89087" y="731070"/>
            <a:ext cx="7783170" cy="48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1" indent="-228600">
              <a:lnSpc>
                <a:spcPct val="90000"/>
              </a:lnSpc>
              <a:spcBef>
                <a:spcPts val="1000"/>
              </a:spcBef>
              <a:spcAft>
                <a:spcPct val="10000"/>
              </a:spcAft>
              <a:buClr>
                <a:srgbClr val="FF0066"/>
              </a:buClr>
              <a:buSzPct val="60000"/>
              <a:buFont typeface="Wingdings" pitchFamily="2" charset="2"/>
              <a:buChar char="q"/>
              <a:defRPr/>
            </a:pPr>
            <a:r>
              <a:rPr lang="zh-CN" altLang="en-US" sz="2800" b="1" dirty="0"/>
              <a:t>文件记录的成组与分解</a:t>
            </a:r>
          </a:p>
          <a:p>
            <a:pPr marL="342900" indent="-342900">
              <a:spcBef>
                <a:spcPct val="20000"/>
              </a:spcBef>
              <a:spcAft>
                <a:spcPct val="10000"/>
              </a:spcAft>
              <a:buFont typeface="Wingdings" pitchFamily="2" charset="2"/>
              <a:buChar char="l"/>
            </a:pPr>
            <a:endParaRPr lang="zh-CN" altLang="en-US" sz="2400" dirty="0">
              <a:latin typeface="楷体_GB2312" pitchFamily="49" charset="-122"/>
              <a:ea typeface="楷体_GB2312" pitchFamily="49" charset="-122"/>
            </a:endParaRPr>
          </a:p>
        </p:txBody>
      </p:sp>
      <p:sp>
        <p:nvSpPr>
          <p:cNvPr id="40" name="文本框 39">
            <a:extLst>
              <a:ext uri="{FF2B5EF4-FFF2-40B4-BE49-F238E27FC236}">
                <a16:creationId xmlns:a16="http://schemas.microsoft.com/office/drawing/2014/main" id="{A215425D-494A-4D6D-91DB-DEA16CC0B079}"/>
              </a:ext>
            </a:extLst>
          </p:cNvPr>
          <p:cNvSpPr txBox="1"/>
          <p:nvPr/>
        </p:nvSpPr>
        <p:spPr>
          <a:xfrm>
            <a:off x="309598" y="1270722"/>
            <a:ext cx="8595817" cy="943207"/>
          </a:xfrm>
          <a:prstGeom prst="rect">
            <a:avLst/>
          </a:prstGeom>
          <a:noFill/>
        </p:spPr>
        <p:txBody>
          <a:bodyPr wrap="square">
            <a:spAutoFit/>
          </a:bodyPr>
          <a:lstStyle/>
          <a:p>
            <a:pPr>
              <a:lnSpc>
                <a:spcPct val="120000"/>
              </a:lnSpc>
            </a:pPr>
            <a:r>
              <a:rPr lang="zh-CN" altLang="en-US" sz="2400" dirty="0"/>
              <a:t>磁盘空间分配、内存和磁盘之间的</a:t>
            </a:r>
            <a:r>
              <a:rPr lang="en-US" altLang="zh-CN" sz="2400" dirty="0"/>
              <a:t>I/O</a:t>
            </a:r>
            <a:r>
              <a:rPr lang="zh-CN" altLang="en-US" sz="2400" dirty="0"/>
              <a:t>传输以</a:t>
            </a:r>
            <a:r>
              <a:rPr lang="zh-CN" altLang="en-US" sz="2400" dirty="0">
                <a:solidFill>
                  <a:srgbClr val="0000FF"/>
                </a:solidFill>
              </a:rPr>
              <a:t>块（簇）</a:t>
            </a:r>
            <a:r>
              <a:rPr lang="zh-CN" altLang="en-US" sz="2400" dirty="0"/>
              <a:t>为单位的，逻辑记录的大小和物理块不相等。</a:t>
            </a:r>
          </a:p>
        </p:txBody>
      </p:sp>
    </p:spTree>
    <p:extLst>
      <p:ext uri="{BB962C8B-B14F-4D97-AF65-F5344CB8AC3E}">
        <p14:creationId xmlns:p14="http://schemas.microsoft.com/office/powerpoint/2010/main" val="1791326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blinds(horizontal)">
                                      <p:cBhvr>
                                        <p:cTn id="11" dur="500"/>
                                        <p:tgtEl>
                                          <p:spTgt spid="1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wipe(left)">
                                      <p:cBhvr>
                                        <p:cTn id="16" dur="500"/>
                                        <p:tgtEl>
                                          <p:spTgt spid="120"/>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30"/>
                                        </p:tgtEl>
                                        <p:attrNameLst>
                                          <p:attrName>style.visibility</p:attrName>
                                        </p:attrNameLst>
                                      </p:cBhvr>
                                      <p:to>
                                        <p:strVal val="visible"/>
                                      </p:to>
                                    </p:set>
                                    <p:animEffect transition="in" filter="wipe(right)">
                                      <p:cBhvr>
                                        <p:cTn id="20"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8" name="矩形 17"/>
          <p:cNvSpPr/>
          <p:nvPr/>
        </p:nvSpPr>
        <p:spPr>
          <a:xfrm>
            <a:off x="147452" y="1195221"/>
            <a:ext cx="8722447" cy="458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
        <p:nvSpPr>
          <p:cNvPr id="25" name="Rectangle 8">
            <a:extLst>
              <a:ext uri="{FF2B5EF4-FFF2-40B4-BE49-F238E27FC236}">
                <a16:creationId xmlns:a16="http://schemas.microsoft.com/office/drawing/2014/main" id="{978AD5F3-A61D-4BFD-BD2C-E6181D03F907}"/>
              </a:ext>
            </a:extLst>
          </p:cNvPr>
          <p:cNvSpPr txBox="1">
            <a:spLocks noChangeArrowheads="1"/>
          </p:cNvSpPr>
          <p:nvPr/>
        </p:nvSpPr>
        <p:spPr>
          <a:xfrm>
            <a:off x="363736" y="1100607"/>
            <a:ext cx="8345643" cy="306321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spcAft>
                <a:spcPts val="600"/>
              </a:spcAft>
            </a:pPr>
            <a:r>
              <a:rPr lang="en-US" altLang="zh-CN" sz="2800" b="0" dirty="0">
                <a:solidFill>
                  <a:schemeClr val="tx1"/>
                </a:solidFill>
              </a:rPr>
              <a:t>1.1 </a:t>
            </a:r>
            <a:r>
              <a:rPr lang="zh-CN" altLang="en-US" sz="2800" b="0" dirty="0">
                <a:solidFill>
                  <a:schemeClr val="tx1"/>
                </a:solidFill>
              </a:rPr>
              <a:t>基础知识</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1.2 </a:t>
            </a:r>
            <a:r>
              <a:rPr lang="zh-CN" altLang="en-US" sz="2800" b="0" dirty="0">
                <a:solidFill>
                  <a:schemeClr val="tx1"/>
                </a:solidFill>
              </a:rPr>
              <a:t>文件的逻辑结构</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1.3 </a:t>
            </a:r>
            <a:r>
              <a:rPr lang="zh-CN" altLang="en-US" sz="2800" b="0" dirty="0">
                <a:solidFill>
                  <a:schemeClr val="tx1"/>
                </a:solidFill>
              </a:rPr>
              <a:t>文件的访问方法</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1.4 </a:t>
            </a:r>
            <a:r>
              <a:rPr lang="zh-CN" altLang="en-US" sz="2800" b="0" dirty="0">
                <a:solidFill>
                  <a:schemeClr val="tx1"/>
                </a:solidFill>
              </a:rPr>
              <a:t>文件的访问控制</a:t>
            </a:r>
            <a:endParaRPr lang="en-US" altLang="zh-CN" sz="2800" b="0" dirty="0">
              <a:solidFill>
                <a:schemeClr val="tx1"/>
              </a:solidFill>
            </a:endParaRPr>
          </a:p>
        </p:txBody>
      </p:sp>
      <p:grpSp>
        <p:nvGrpSpPr>
          <p:cNvPr id="21" name="组合 11">
            <a:extLst>
              <a:ext uri="{FF2B5EF4-FFF2-40B4-BE49-F238E27FC236}">
                <a16:creationId xmlns:a16="http://schemas.microsoft.com/office/drawing/2014/main" id="{8E272FCC-8839-4802-8DD1-6E2076660276}"/>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B5D34AD8-8448-4C48-AE1A-D021F0535CA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61C3385E-D079-410C-BC25-58984722213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731D7273-80FC-4AA9-BA21-BB8A8C6E601F}"/>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30" name="直接连接符 29">
            <a:extLst>
              <a:ext uri="{FF2B5EF4-FFF2-40B4-BE49-F238E27FC236}">
                <a16:creationId xmlns:a16="http://schemas.microsoft.com/office/drawing/2014/main" id="{3A7FFF02-077C-4F3D-8A23-3305563FEFD1}"/>
              </a:ext>
            </a:extLst>
          </p:cNvPr>
          <p:cNvCxnSpPr/>
          <p:nvPr/>
        </p:nvCxnSpPr>
        <p:spPr>
          <a:xfrm>
            <a:off x="117721" y="933611"/>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451BCDA-04B9-4449-A9B0-49299C37754A}"/>
              </a:ext>
            </a:extLst>
          </p:cNvPr>
          <p:cNvSpPr txBox="1"/>
          <p:nvPr/>
        </p:nvSpPr>
        <p:spPr>
          <a:xfrm>
            <a:off x="-258538" y="410723"/>
            <a:ext cx="1392259" cy="492443"/>
          </a:xfrm>
          <a:prstGeom prst="rect">
            <a:avLst/>
          </a:prstGeom>
          <a:noFill/>
        </p:spPr>
        <p:txBody>
          <a:bodyPr wrap="square">
            <a:spAutoFit/>
          </a:bodyPr>
          <a:lstStyle/>
          <a:p>
            <a:pPr algn="r"/>
            <a:r>
              <a:rPr lang="zh-CN" altLang="en-US" sz="2600" b="1" dirty="0">
                <a:solidFill>
                  <a:srgbClr val="0070C0"/>
                </a:solidFill>
                <a:latin typeface="微软雅黑" panose="020B0503020204020204" pitchFamily="34" charset="-122"/>
                <a:ea typeface="微软雅黑" panose="020B0503020204020204" pitchFamily="34" charset="-122"/>
              </a:rPr>
              <a:t>纲要</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DDB48E54-7DB6-49CB-B1E2-8B30B16B7B1F}"/>
              </a:ext>
            </a:extLst>
          </p:cNvPr>
          <p:cNvSpPr txBox="1"/>
          <p:nvPr/>
        </p:nvSpPr>
        <p:spPr>
          <a:xfrm>
            <a:off x="369305" y="2493875"/>
            <a:ext cx="4703618" cy="824136"/>
          </a:xfrm>
          <a:prstGeom prst="rect">
            <a:avLst/>
          </a:prstGeom>
          <a:noFill/>
        </p:spPr>
        <p:txBody>
          <a:bodyPr wrap="square">
            <a:spAutoFit/>
          </a:bodyPr>
          <a:lstStyle/>
          <a:p>
            <a:pPr algn="just">
              <a:lnSpc>
                <a:spcPct val="200000"/>
              </a:lnSpc>
              <a:spcBef>
                <a:spcPts val="600"/>
              </a:spcBef>
              <a:spcAft>
                <a:spcPts val="600"/>
              </a:spcAft>
            </a:pPr>
            <a:r>
              <a:rPr lang="en-US" altLang="zh-CN" sz="2800" b="0" dirty="0">
                <a:solidFill>
                  <a:srgbClr val="FF0000"/>
                </a:solidFill>
                <a:latin typeface="微软雅黑" panose="020B0503020204020204" pitchFamily="34" charset="-122"/>
                <a:ea typeface="微软雅黑" panose="020B0503020204020204" pitchFamily="34" charset="-122"/>
              </a:rPr>
              <a:t>1.3 </a:t>
            </a:r>
            <a:r>
              <a:rPr lang="zh-CN" altLang="en-US" sz="2800" b="0" dirty="0">
                <a:solidFill>
                  <a:srgbClr val="FF0000"/>
                </a:solidFill>
                <a:latin typeface="微软雅黑" panose="020B0503020204020204" pitchFamily="34" charset="-122"/>
                <a:ea typeface="微软雅黑" panose="020B0503020204020204" pitchFamily="34" charset="-122"/>
              </a:rPr>
              <a:t>文件的访问方法</a:t>
            </a:r>
            <a:endParaRPr lang="en-US" altLang="zh-CN" sz="2800" b="0" dirty="0">
              <a:solidFill>
                <a:srgbClr val="FF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DAA355F0-1586-431E-A68E-0BB05CC1882C}"/>
              </a:ext>
            </a:extLst>
          </p:cNvPr>
          <p:cNvSpPr/>
          <p:nvPr/>
        </p:nvSpPr>
        <p:spPr>
          <a:xfrm>
            <a:off x="5070093" y="2554010"/>
            <a:ext cx="3429000" cy="1346010"/>
          </a:xfrm>
          <a:prstGeom prst="rect">
            <a:avLst/>
          </a:prstGeom>
        </p:spPr>
        <p:txBody>
          <a:bodyPr wrap="square">
            <a:spAutoFit/>
          </a:bodyPr>
          <a:lstStyle/>
          <a:p>
            <a:pPr marL="514350" lvl="0" indent="-514350">
              <a:lnSpc>
                <a:spcPct val="90000"/>
              </a:lnSpc>
              <a:spcBef>
                <a:spcPts val="1000"/>
              </a:spcBef>
              <a:buAutoNum type="romanUcPeriod"/>
              <a:defRPr/>
            </a:pPr>
            <a:r>
              <a:rPr lang="zh-CN" altLang="en-US" sz="2400" b="1" dirty="0">
                <a:solidFill>
                  <a:srgbClr val="0000FF"/>
                </a:solidFill>
              </a:rPr>
              <a:t>顺序访问</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直接访问</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索引访问</a:t>
            </a:r>
          </a:p>
        </p:txBody>
      </p:sp>
      <p:sp>
        <p:nvSpPr>
          <p:cNvPr id="14" name="AutoShape 18">
            <a:extLst>
              <a:ext uri="{FF2B5EF4-FFF2-40B4-BE49-F238E27FC236}">
                <a16:creationId xmlns:a16="http://schemas.microsoft.com/office/drawing/2014/main" id="{9CE8A49A-6680-4254-BA47-AD627270AF6C}"/>
              </a:ext>
            </a:extLst>
          </p:cNvPr>
          <p:cNvSpPr>
            <a:spLocks noChangeArrowheads="1"/>
          </p:cNvSpPr>
          <p:nvPr/>
        </p:nvSpPr>
        <p:spPr bwMode="auto">
          <a:xfrm>
            <a:off x="3855753" y="2905943"/>
            <a:ext cx="838200" cy="381000"/>
          </a:xfrm>
          <a:prstGeom prst="rightArrow">
            <a:avLst>
              <a:gd name="adj1" fmla="val 50000"/>
              <a:gd name="adj2" fmla="val 55000"/>
            </a:avLst>
          </a:prstGeom>
          <a:solidFill>
            <a:srgbClr val="FF66CC"/>
          </a:solidFill>
          <a:ln w="38100" algn="ctr">
            <a:solidFill>
              <a:schemeClr val="tx1"/>
            </a:solidFill>
            <a:miter lim="800000"/>
            <a:headEnd/>
            <a:tailEnd/>
          </a:ln>
          <a:effectLst/>
        </p:spPr>
        <p:txBody>
          <a:bodyPr wrap="none" lIns="90478" tIns="44445" rIns="90478" bIns="44445" anchor="ctr"/>
          <a:lstStyle/>
          <a:p>
            <a:pPr algn="ctr" eaLnBrk="1" hangingPunct="1"/>
            <a:endParaRPr lang="zh-CN" altLang="en-US"/>
          </a:p>
        </p:txBody>
      </p:sp>
    </p:spTree>
    <p:extLst>
      <p:ext uri="{BB962C8B-B14F-4D97-AF65-F5344CB8AC3E}">
        <p14:creationId xmlns:p14="http://schemas.microsoft.com/office/powerpoint/2010/main" val="12929098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ppt_x</p:attrName>
                                        </p:attrNameLst>
                                      </p:cBhvr>
                                      <p:tavLst>
                                        <p:tav tm="0">
                                          <p:val>
                                            <p:strVal val="#ppt_x-#ppt_w/2"/>
                                          </p:val>
                                        </p:tav>
                                        <p:tav tm="100000">
                                          <p:val>
                                            <p:strVal val="#ppt_x"/>
                                          </p:val>
                                        </p:tav>
                                      </p:tavLst>
                                    </p:anim>
                                    <p:anim calcmode="lin" valueType="num">
                                      <p:cBhvr>
                                        <p:cTn id="12" dur="500" fill="hold"/>
                                        <p:tgtEl>
                                          <p:spTgt spid="14"/>
                                        </p:tgtEl>
                                        <p:attrNameLst>
                                          <p:attrName>ppt_y</p:attrName>
                                        </p:attrNameLst>
                                      </p:cBhvr>
                                      <p:tavLst>
                                        <p:tav tm="0">
                                          <p:val>
                                            <p:strVal val="#ppt_y"/>
                                          </p:val>
                                        </p:tav>
                                        <p:tav tm="100000">
                                          <p:val>
                                            <p:strVal val="#ppt_y"/>
                                          </p:val>
                                        </p:tav>
                                      </p:tavLst>
                                    </p:anim>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矩形 23"/>
          <p:cNvSpPr/>
          <p:nvPr/>
        </p:nvSpPr>
        <p:spPr>
          <a:xfrm>
            <a:off x="275785" y="860242"/>
            <a:ext cx="4668137" cy="480131"/>
          </a:xfrm>
          <a:prstGeom prst="rect">
            <a:avLst/>
          </a:prstGeom>
        </p:spPr>
        <p:txBody>
          <a:bodyPr wrap="none">
            <a:spAutoFit/>
          </a:bodyPr>
          <a:lstStyle/>
          <a:p>
            <a:pPr marL="228600" lvl="1" indent="-228600">
              <a:lnSpc>
                <a:spcPct val="90000"/>
              </a:lnSpc>
              <a:spcBef>
                <a:spcPts val="1000"/>
              </a:spcBef>
              <a:spcAft>
                <a:spcPct val="10000"/>
              </a:spcAft>
              <a:buClr>
                <a:srgbClr val="FF0066"/>
              </a:buClr>
              <a:buSzPct val="60000"/>
              <a:buFont typeface="Wingdings" pitchFamily="2" charset="2"/>
              <a:buChar char="q"/>
              <a:defRPr/>
            </a:pPr>
            <a:r>
              <a:rPr lang="zh-CN" altLang="en-US" sz="2800" b="1" dirty="0"/>
              <a:t>顺序访问</a:t>
            </a:r>
            <a:r>
              <a:rPr lang="en-US" altLang="zh-CN" sz="2800" b="1" dirty="0"/>
              <a:t>(sequential access)</a:t>
            </a:r>
            <a:endParaRPr lang="zh-CN" altLang="en-US" sz="2800" b="1" dirty="0"/>
          </a:p>
        </p:txBody>
      </p:sp>
      <p:sp>
        <p:nvSpPr>
          <p:cNvPr id="26" name="矩形 25"/>
          <p:cNvSpPr/>
          <p:nvPr/>
        </p:nvSpPr>
        <p:spPr>
          <a:xfrm>
            <a:off x="321258" y="1470929"/>
            <a:ext cx="8633788" cy="2091278"/>
          </a:xfrm>
          <a:prstGeom prst="rect">
            <a:avLst/>
          </a:prstGeom>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最简单的访问方法。</a:t>
            </a:r>
            <a:endParaRPr lang="en-US" altLang="zh-CN" sz="2600" dirty="0"/>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文件信息按顺序（即一个记录接着一个记录地）加以处理，读取</a:t>
            </a:r>
            <a:r>
              <a:rPr lang="en-US" altLang="zh-CN" sz="2600" dirty="0"/>
              <a:t>/</a:t>
            </a:r>
            <a:r>
              <a:rPr lang="zh-CN" altLang="en-US" sz="2600" dirty="0"/>
              <a:t>写入当前文件信息时，将文件指针移向下一个临接记录。</a:t>
            </a:r>
          </a:p>
        </p:txBody>
      </p:sp>
      <p:sp>
        <p:nvSpPr>
          <p:cNvPr id="29" name="六边形 28"/>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0" name="矩形 29"/>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pic>
        <p:nvPicPr>
          <p:cNvPr id="3" name="图片 2">
            <a:extLst>
              <a:ext uri="{FF2B5EF4-FFF2-40B4-BE49-F238E27FC236}">
                <a16:creationId xmlns:a16="http://schemas.microsoft.com/office/drawing/2014/main" id="{B008EA26-75C0-4501-974E-B48A1647D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486" y="4024148"/>
            <a:ext cx="7639952" cy="1866904"/>
          </a:xfrm>
          <a:prstGeom prst="rect">
            <a:avLst/>
          </a:prstGeom>
        </p:spPr>
      </p:pic>
      <p:sp>
        <p:nvSpPr>
          <p:cNvPr id="7" name="文本框 6">
            <a:extLst>
              <a:ext uri="{FF2B5EF4-FFF2-40B4-BE49-F238E27FC236}">
                <a16:creationId xmlns:a16="http://schemas.microsoft.com/office/drawing/2014/main" id="{C48EBCA4-DD3C-4EB9-9BE6-354AD2F67BA8}"/>
              </a:ext>
            </a:extLst>
          </p:cNvPr>
          <p:cNvSpPr txBox="1"/>
          <p:nvPr/>
        </p:nvSpPr>
        <p:spPr>
          <a:xfrm>
            <a:off x="5397339" y="869474"/>
            <a:ext cx="1877786" cy="461665"/>
          </a:xfrm>
          <a:prstGeom prst="rect">
            <a:avLst/>
          </a:prstGeom>
          <a:noFill/>
        </p:spPr>
        <p:txBody>
          <a:bodyPr wrap="square" rtlCol="0">
            <a:spAutoFit/>
          </a:bodyPr>
          <a:lstStyle/>
          <a:p>
            <a:r>
              <a:rPr lang="zh-CN" altLang="en-US" sz="2400" dirty="0">
                <a:solidFill>
                  <a:srgbClr val="0000FF"/>
                </a:solidFill>
              </a:rPr>
              <a:t>磁带模型</a:t>
            </a:r>
          </a:p>
        </p:txBody>
      </p:sp>
      <p:sp>
        <p:nvSpPr>
          <p:cNvPr id="8" name="文本框 7">
            <a:extLst>
              <a:ext uri="{FF2B5EF4-FFF2-40B4-BE49-F238E27FC236}">
                <a16:creationId xmlns:a16="http://schemas.microsoft.com/office/drawing/2014/main" id="{C0994CA9-72FB-4B97-B01C-712A9388DE66}"/>
              </a:ext>
            </a:extLst>
          </p:cNvPr>
          <p:cNvSpPr txBox="1"/>
          <p:nvPr/>
        </p:nvSpPr>
        <p:spPr>
          <a:xfrm>
            <a:off x="4623580" y="6078961"/>
            <a:ext cx="2202510" cy="646331"/>
          </a:xfrm>
          <a:prstGeom prst="rect">
            <a:avLst/>
          </a:prstGeom>
          <a:noFill/>
        </p:spPr>
        <p:txBody>
          <a:bodyPr wrap="square" rtlCol="0">
            <a:spAutoFit/>
          </a:bodyPr>
          <a:lstStyle/>
          <a:p>
            <a:r>
              <a:rPr lang="en-US" altLang="zh-CN" dirty="0">
                <a:solidFill>
                  <a:srgbClr val="0000FF"/>
                </a:solidFill>
              </a:rPr>
              <a:t>read_next( )</a:t>
            </a:r>
          </a:p>
          <a:p>
            <a:r>
              <a:rPr lang="en-US" altLang="zh-CN" dirty="0">
                <a:solidFill>
                  <a:srgbClr val="0000FF"/>
                </a:solidFill>
              </a:rPr>
              <a:t>write_next( )</a:t>
            </a:r>
            <a:endParaRPr lang="zh-CN" altLang="en-US" dirty="0">
              <a:solidFill>
                <a:srgbClr val="0000FF"/>
              </a:solidFill>
            </a:endParaRPr>
          </a:p>
        </p:txBody>
      </p:sp>
      <p:grpSp>
        <p:nvGrpSpPr>
          <p:cNvPr id="19" name="组合 11">
            <a:extLst>
              <a:ext uri="{FF2B5EF4-FFF2-40B4-BE49-F238E27FC236}">
                <a16:creationId xmlns:a16="http://schemas.microsoft.com/office/drawing/2014/main" id="{731AFE8C-743A-4F59-9071-4D68299C6338}"/>
              </a:ext>
            </a:extLst>
          </p:cNvPr>
          <p:cNvGrpSpPr/>
          <p:nvPr/>
        </p:nvGrpSpPr>
        <p:grpSpPr>
          <a:xfrm>
            <a:off x="8564389" y="243728"/>
            <a:ext cx="305510" cy="333991"/>
            <a:chOff x="11707415" y="1054709"/>
            <a:chExt cx="368424" cy="432048"/>
          </a:xfrm>
        </p:grpSpPr>
        <p:sp>
          <p:nvSpPr>
            <p:cNvPr id="22" name="燕尾形 12">
              <a:extLst>
                <a:ext uri="{FF2B5EF4-FFF2-40B4-BE49-F238E27FC236}">
                  <a16:creationId xmlns:a16="http://schemas.microsoft.com/office/drawing/2014/main" id="{E7768DC4-EEA0-4AD3-B9A4-9254F8F9E266}"/>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燕尾形 13">
              <a:extLst>
                <a:ext uri="{FF2B5EF4-FFF2-40B4-BE49-F238E27FC236}">
                  <a16:creationId xmlns:a16="http://schemas.microsoft.com/office/drawing/2014/main" id="{296EC49D-1194-4511-95D9-FBA3CB115606}"/>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5" name="文本框 24">
            <a:extLst>
              <a:ext uri="{FF2B5EF4-FFF2-40B4-BE49-F238E27FC236}">
                <a16:creationId xmlns:a16="http://schemas.microsoft.com/office/drawing/2014/main" id="{483B3E36-C278-487B-A8CC-75BF8ED34007}"/>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27" name="直接连接符 26">
            <a:extLst>
              <a:ext uri="{FF2B5EF4-FFF2-40B4-BE49-F238E27FC236}">
                <a16:creationId xmlns:a16="http://schemas.microsoft.com/office/drawing/2014/main" id="{DCAC55CF-1F6B-43A4-AF68-12DC15638C2A}"/>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C5AFC108-0933-4585-A616-BD5F674F3A12}"/>
              </a:ext>
            </a:extLst>
          </p:cNvPr>
          <p:cNvSpPr txBox="1"/>
          <p:nvPr/>
        </p:nvSpPr>
        <p:spPr>
          <a:xfrm>
            <a:off x="65260" y="89878"/>
            <a:ext cx="3176704"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1.3 </a:t>
            </a:r>
            <a:r>
              <a:rPr lang="zh-CN" altLang="en-US" sz="2600" b="1" dirty="0">
                <a:solidFill>
                  <a:srgbClr val="0070C0"/>
                </a:solidFill>
                <a:latin typeface="微软雅黑" panose="020B0503020204020204" pitchFamily="34" charset="-122"/>
                <a:ea typeface="微软雅黑" panose="020B0503020204020204" pitchFamily="34" charset="-122"/>
              </a:rPr>
              <a:t>文件的访问方法</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矩形 23"/>
          <p:cNvSpPr/>
          <p:nvPr/>
        </p:nvSpPr>
        <p:spPr>
          <a:xfrm>
            <a:off x="125128" y="870593"/>
            <a:ext cx="4284314" cy="523220"/>
          </a:xfrm>
          <a:prstGeom prst="rect">
            <a:avLst/>
          </a:prstGeom>
        </p:spPr>
        <p:txBody>
          <a:bodyPr wrap="none">
            <a:spAutoFit/>
          </a:bodyPr>
          <a:lstStyle/>
          <a:p>
            <a:pPr marL="457200" indent="-457200">
              <a:buClr>
                <a:srgbClr val="FF0066"/>
              </a:buClr>
              <a:buSzPct val="60000"/>
              <a:buFont typeface="Wingdings" panose="05000000000000000000" pitchFamily="2" charset="2"/>
              <a:buChar char="p"/>
            </a:pPr>
            <a:r>
              <a:rPr lang="en-US" altLang="zh-CN" sz="2800" b="1" dirty="0">
                <a:solidFill>
                  <a:srgbClr val="0000FF"/>
                </a:solidFill>
              </a:rPr>
              <a:t> </a:t>
            </a:r>
            <a:r>
              <a:rPr lang="zh-CN" altLang="en-US" sz="2800" b="1" dirty="0"/>
              <a:t>直接访问</a:t>
            </a:r>
            <a:r>
              <a:rPr lang="en-US" altLang="zh-CN" sz="2800" b="1" dirty="0"/>
              <a:t>(direct access)</a:t>
            </a:r>
            <a:endParaRPr lang="zh-CN" altLang="en-US" sz="2800" b="1" dirty="0"/>
          </a:p>
        </p:txBody>
      </p:sp>
      <p:sp>
        <p:nvSpPr>
          <p:cNvPr id="26" name="矩形 25"/>
          <p:cNvSpPr/>
          <p:nvPr/>
        </p:nvSpPr>
        <p:spPr>
          <a:xfrm>
            <a:off x="297399" y="1592073"/>
            <a:ext cx="8572500" cy="1014060"/>
          </a:xfrm>
          <a:prstGeom prst="rect">
            <a:avLst/>
          </a:prstGeom>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若文件的</a:t>
            </a:r>
            <a:r>
              <a:rPr lang="zh-CN" altLang="en-US" sz="2600" dirty="0">
                <a:solidFill>
                  <a:srgbClr val="0000FF"/>
                </a:solidFill>
              </a:rPr>
              <a:t>逻辑记录长度固定</a:t>
            </a:r>
            <a:r>
              <a:rPr lang="zh-CN" altLang="en-US" sz="2600" dirty="0"/>
              <a:t>，那么允许在访问文件信息时可按任意顺序进行快速读取和写入。</a:t>
            </a:r>
            <a:endParaRPr lang="en-US" altLang="zh-CN" sz="2600" dirty="0"/>
          </a:p>
        </p:txBody>
      </p:sp>
      <p:sp>
        <p:nvSpPr>
          <p:cNvPr id="29" name="六边形 28"/>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0" name="矩形 29"/>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9" name="矩形 18">
            <a:extLst>
              <a:ext uri="{FF2B5EF4-FFF2-40B4-BE49-F238E27FC236}">
                <a16:creationId xmlns:a16="http://schemas.microsoft.com/office/drawing/2014/main" id="{476F4016-D43B-4A1D-A2FD-74CD0E9863DD}"/>
              </a:ext>
            </a:extLst>
          </p:cNvPr>
          <p:cNvSpPr/>
          <p:nvPr/>
        </p:nvSpPr>
        <p:spPr>
          <a:xfrm>
            <a:off x="382546" y="4436419"/>
            <a:ext cx="8572500" cy="971997"/>
          </a:xfrm>
          <a:prstGeom prst="rect">
            <a:avLst/>
          </a:prstGeom>
        </p:spPr>
        <p:txBody>
          <a:bodyPr wrap="square">
            <a:spAutoFit/>
          </a:bodyPr>
          <a:lstStyle/>
          <a:p>
            <a:pPr marL="0" lvl="1">
              <a:lnSpc>
                <a:spcPct val="120000"/>
              </a:lnSpc>
              <a:spcBef>
                <a:spcPct val="20000"/>
              </a:spcBef>
              <a:spcAft>
                <a:spcPct val="10000"/>
              </a:spcAft>
              <a:buClr>
                <a:srgbClr val="FF0066"/>
              </a:buClr>
              <a:buSzPct val="60000"/>
              <a:defRPr/>
            </a:pPr>
            <a:r>
              <a:rPr lang="zh-CN" altLang="en-US" sz="2200" dirty="0">
                <a:latin typeface="楷体_GB2312" pitchFamily="49" charset="-122"/>
                <a:ea typeface="楷体_GB2312" pitchFamily="49" charset="-122"/>
              </a:rPr>
              <a:t>     假设逻辑记录长度为</a:t>
            </a:r>
            <a:r>
              <a:rPr lang="en-US" altLang="zh-CN" sz="2200" dirty="0">
                <a:latin typeface="楷体_GB2312" pitchFamily="49" charset="-122"/>
                <a:ea typeface="楷体_GB2312" pitchFamily="49" charset="-122"/>
              </a:rPr>
              <a:t>L</a:t>
            </a:r>
            <a:r>
              <a:rPr lang="zh-CN" altLang="en-US" sz="2200" dirty="0">
                <a:latin typeface="楷体_GB2312" pitchFamily="49" charset="-122"/>
                <a:ea typeface="楷体_GB2312" pitchFamily="49" charset="-122"/>
              </a:rPr>
              <a:t>，访问则可转换成</a:t>
            </a:r>
            <a:r>
              <a:rPr lang="en-US" altLang="zh-CN" sz="2200" dirty="0">
                <a:latin typeface="楷体_GB2312" pitchFamily="49" charset="-122"/>
                <a:ea typeface="楷体_GB2312" pitchFamily="49" charset="-122"/>
              </a:rPr>
              <a:t>:</a:t>
            </a:r>
          </a:p>
          <a:p>
            <a:pPr marL="0" lvl="1">
              <a:lnSpc>
                <a:spcPct val="120000"/>
              </a:lnSpc>
              <a:spcBef>
                <a:spcPct val="20000"/>
              </a:spcBef>
              <a:spcAft>
                <a:spcPct val="10000"/>
              </a:spcAft>
              <a:buClr>
                <a:srgbClr val="FF0066"/>
              </a:buClr>
              <a:buSzPct val="60000"/>
              <a:defRPr/>
            </a:pPr>
            <a:r>
              <a:rPr lang="en-US" altLang="zh-CN" sz="2200" dirty="0">
                <a:solidFill>
                  <a:srgbClr val="0000FF"/>
                </a:solidFill>
                <a:latin typeface="楷体_GB2312" pitchFamily="49" charset="-122"/>
                <a:ea typeface="楷体_GB2312" pitchFamily="49" charset="-122"/>
              </a:rPr>
              <a:t>   </a:t>
            </a:r>
            <a:r>
              <a:rPr lang="zh-CN" altLang="en-US" sz="2200" dirty="0">
                <a:solidFill>
                  <a:srgbClr val="0000FF"/>
                </a:solidFill>
                <a:latin typeface="楷体_GB2312" pitchFamily="49" charset="-122"/>
                <a:ea typeface="楷体_GB2312" pitchFamily="49" charset="-122"/>
              </a:rPr>
              <a:t>“访问从文件起始位置 </a:t>
            </a:r>
            <a:r>
              <a:rPr lang="en-US" altLang="zh-CN" sz="2200" dirty="0">
                <a:solidFill>
                  <a:srgbClr val="0000FF"/>
                </a:solidFill>
                <a:latin typeface="楷体_GB2312" pitchFamily="49" charset="-122"/>
                <a:ea typeface="楷体_GB2312" pitchFamily="49" charset="-122"/>
              </a:rPr>
              <a:t>L*N</a:t>
            </a:r>
            <a:r>
              <a:rPr lang="zh-CN" altLang="en-US" sz="2200" dirty="0">
                <a:solidFill>
                  <a:srgbClr val="0000FF"/>
                </a:solidFill>
                <a:latin typeface="楷体_GB2312" pitchFamily="49" charset="-122"/>
                <a:ea typeface="楷体_GB2312" pitchFamily="49" charset="-122"/>
              </a:rPr>
              <a:t>开始的</a:t>
            </a:r>
            <a:r>
              <a:rPr lang="en-US" altLang="zh-CN" sz="2200" dirty="0">
                <a:solidFill>
                  <a:srgbClr val="0000FF"/>
                </a:solidFill>
                <a:latin typeface="楷体_GB2312" pitchFamily="49" charset="-122"/>
                <a:ea typeface="楷体_GB2312" pitchFamily="49" charset="-122"/>
              </a:rPr>
              <a:t>L</a:t>
            </a:r>
            <a:r>
              <a:rPr lang="zh-CN" altLang="en-US" sz="2200" dirty="0">
                <a:solidFill>
                  <a:srgbClr val="0000FF"/>
                </a:solidFill>
                <a:latin typeface="楷体_GB2312" pitchFamily="49" charset="-122"/>
                <a:ea typeface="楷体_GB2312" pitchFamily="49" charset="-122"/>
              </a:rPr>
              <a:t>个字节</a:t>
            </a:r>
            <a:r>
              <a:rPr lang="en-US" altLang="zh-CN" sz="2200" dirty="0">
                <a:solidFill>
                  <a:srgbClr val="0000FF"/>
                </a:solidFill>
                <a:latin typeface="楷体_GB2312" pitchFamily="49" charset="-122"/>
                <a:ea typeface="楷体_GB2312" pitchFamily="49" charset="-122"/>
              </a:rPr>
              <a:t>”</a:t>
            </a:r>
            <a:endParaRPr lang="en-US" altLang="zh-CN" sz="2200" dirty="0">
              <a:latin typeface="楷体_GB2312" pitchFamily="49" charset="-122"/>
              <a:ea typeface="楷体_GB2312" pitchFamily="49" charset="-122"/>
            </a:endParaRPr>
          </a:p>
        </p:txBody>
      </p:sp>
      <p:sp>
        <p:nvSpPr>
          <p:cNvPr id="20" name="文本框 19">
            <a:extLst>
              <a:ext uri="{FF2B5EF4-FFF2-40B4-BE49-F238E27FC236}">
                <a16:creationId xmlns:a16="http://schemas.microsoft.com/office/drawing/2014/main" id="{22F4079A-52F3-4646-B78B-AEF9CE981224}"/>
              </a:ext>
            </a:extLst>
          </p:cNvPr>
          <p:cNvSpPr txBox="1"/>
          <p:nvPr/>
        </p:nvSpPr>
        <p:spPr>
          <a:xfrm>
            <a:off x="4425628" y="901370"/>
            <a:ext cx="1877786" cy="461665"/>
          </a:xfrm>
          <a:prstGeom prst="rect">
            <a:avLst/>
          </a:prstGeom>
          <a:noFill/>
        </p:spPr>
        <p:txBody>
          <a:bodyPr wrap="square" rtlCol="0">
            <a:spAutoFit/>
          </a:bodyPr>
          <a:lstStyle/>
          <a:p>
            <a:r>
              <a:rPr lang="zh-CN" altLang="en-US" sz="2400" dirty="0">
                <a:solidFill>
                  <a:srgbClr val="0000FF"/>
                </a:solidFill>
              </a:rPr>
              <a:t>磁盘模型</a:t>
            </a:r>
          </a:p>
        </p:txBody>
      </p:sp>
      <p:sp>
        <p:nvSpPr>
          <p:cNvPr id="23" name="文本框 22">
            <a:extLst>
              <a:ext uri="{FF2B5EF4-FFF2-40B4-BE49-F238E27FC236}">
                <a16:creationId xmlns:a16="http://schemas.microsoft.com/office/drawing/2014/main" id="{DCE37290-7740-44FF-996B-986FD36FBC9E}"/>
              </a:ext>
            </a:extLst>
          </p:cNvPr>
          <p:cNvSpPr txBox="1"/>
          <p:nvPr/>
        </p:nvSpPr>
        <p:spPr>
          <a:xfrm>
            <a:off x="754314" y="2777609"/>
            <a:ext cx="5809772" cy="1446550"/>
          </a:xfrm>
          <a:prstGeom prst="rect">
            <a:avLst/>
          </a:prstGeom>
          <a:noFill/>
        </p:spPr>
        <p:txBody>
          <a:bodyPr wrap="square" rtlCol="0">
            <a:spAutoFit/>
          </a:bodyPr>
          <a:lstStyle/>
          <a:p>
            <a:r>
              <a:rPr lang="en-US" altLang="zh-CN" sz="2400" dirty="0">
                <a:solidFill>
                  <a:srgbClr val="0000FF"/>
                </a:solidFill>
              </a:rPr>
              <a:t>read ( N )</a:t>
            </a:r>
          </a:p>
          <a:p>
            <a:r>
              <a:rPr lang="en-US" altLang="zh-CN" sz="2400" dirty="0">
                <a:solidFill>
                  <a:srgbClr val="0000FF"/>
                </a:solidFill>
              </a:rPr>
              <a:t>write (N )</a:t>
            </a:r>
          </a:p>
          <a:p>
            <a:endParaRPr lang="en-US" altLang="zh-CN" sz="2000" dirty="0">
              <a:latin typeface="楷体_GB2312" pitchFamily="49" charset="-122"/>
              <a:ea typeface="楷体_GB2312" pitchFamily="49" charset="-122"/>
            </a:endParaRPr>
          </a:p>
          <a:p>
            <a:r>
              <a:rPr lang="zh-CN" altLang="en-US" sz="2000" dirty="0">
                <a:latin typeface="楷体_GB2312" pitchFamily="49" charset="-122"/>
                <a:ea typeface="楷体_GB2312" pitchFamily="49" charset="-122"/>
              </a:rPr>
              <a:t>读写文件的第</a:t>
            </a:r>
            <a:r>
              <a:rPr lang="en-US" altLang="zh-CN" sz="2000" dirty="0">
                <a:latin typeface="楷体_GB2312" pitchFamily="49" charset="-122"/>
                <a:ea typeface="楷体_GB2312" pitchFamily="49" charset="-122"/>
              </a:rPr>
              <a:t>N</a:t>
            </a:r>
            <a:r>
              <a:rPr lang="zh-CN" altLang="en-US" sz="2000" dirty="0">
                <a:latin typeface="楷体_GB2312" pitchFamily="49" charset="-122"/>
                <a:ea typeface="楷体_GB2312" pitchFamily="49" charset="-122"/>
              </a:rPr>
              <a:t>个逻辑记录（编号从</a:t>
            </a:r>
            <a:r>
              <a:rPr lang="en-US" altLang="zh-CN" sz="2000" dirty="0">
                <a:latin typeface="楷体_GB2312" pitchFamily="49" charset="-122"/>
                <a:ea typeface="楷体_GB2312" pitchFamily="49" charset="-122"/>
              </a:rPr>
              <a:t>0</a:t>
            </a:r>
            <a:r>
              <a:rPr lang="zh-CN" altLang="en-US" sz="2000" dirty="0">
                <a:latin typeface="楷体_GB2312" pitchFamily="49" charset="-122"/>
                <a:ea typeface="楷体_GB2312" pitchFamily="49" charset="-122"/>
              </a:rPr>
              <a:t>开始）</a:t>
            </a:r>
            <a:endParaRPr lang="zh-CN" altLang="en-US" sz="2000" dirty="0">
              <a:solidFill>
                <a:srgbClr val="0000FF"/>
              </a:solidFill>
            </a:endParaRPr>
          </a:p>
        </p:txBody>
      </p:sp>
      <p:grpSp>
        <p:nvGrpSpPr>
          <p:cNvPr id="25" name="组合 11">
            <a:extLst>
              <a:ext uri="{FF2B5EF4-FFF2-40B4-BE49-F238E27FC236}">
                <a16:creationId xmlns:a16="http://schemas.microsoft.com/office/drawing/2014/main" id="{D1EF08E5-B602-4FB9-9CC9-5C5C28634334}"/>
              </a:ext>
            </a:extLst>
          </p:cNvPr>
          <p:cNvGrpSpPr/>
          <p:nvPr/>
        </p:nvGrpSpPr>
        <p:grpSpPr>
          <a:xfrm>
            <a:off x="8564389" y="243728"/>
            <a:ext cx="305510" cy="333991"/>
            <a:chOff x="11707415" y="1054709"/>
            <a:chExt cx="368424" cy="432048"/>
          </a:xfrm>
        </p:grpSpPr>
        <p:sp>
          <p:nvSpPr>
            <p:cNvPr id="27" name="燕尾形 12">
              <a:extLst>
                <a:ext uri="{FF2B5EF4-FFF2-40B4-BE49-F238E27FC236}">
                  <a16:creationId xmlns:a16="http://schemas.microsoft.com/office/drawing/2014/main" id="{2AF10234-2DD7-4073-93EE-173C47D6D028}"/>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8" name="燕尾形 13">
              <a:extLst>
                <a:ext uri="{FF2B5EF4-FFF2-40B4-BE49-F238E27FC236}">
                  <a16:creationId xmlns:a16="http://schemas.microsoft.com/office/drawing/2014/main" id="{DE028378-AAF8-428B-8193-1856D2EB13A3}"/>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1" name="文本框 30">
            <a:extLst>
              <a:ext uri="{FF2B5EF4-FFF2-40B4-BE49-F238E27FC236}">
                <a16:creationId xmlns:a16="http://schemas.microsoft.com/office/drawing/2014/main" id="{A59243D7-0BD8-4E05-8293-C93AA2B9F47F}"/>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32" name="直接连接符 31">
            <a:extLst>
              <a:ext uri="{FF2B5EF4-FFF2-40B4-BE49-F238E27FC236}">
                <a16:creationId xmlns:a16="http://schemas.microsoft.com/office/drawing/2014/main" id="{E76F785C-2BA7-4B24-B321-237858D28687}"/>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6D6E60B-A346-4531-AA26-FA675E55B8FF}"/>
              </a:ext>
            </a:extLst>
          </p:cNvPr>
          <p:cNvSpPr txBox="1"/>
          <p:nvPr/>
        </p:nvSpPr>
        <p:spPr>
          <a:xfrm>
            <a:off x="65260" y="89878"/>
            <a:ext cx="3176704"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1.3 </a:t>
            </a:r>
            <a:r>
              <a:rPr lang="zh-CN" altLang="en-US" sz="2600" b="1" dirty="0">
                <a:solidFill>
                  <a:srgbClr val="0070C0"/>
                </a:solidFill>
                <a:latin typeface="微软雅黑" panose="020B0503020204020204" pitchFamily="34" charset="-122"/>
                <a:ea typeface="微软雅黑" panose="020B0503020204020204" pitchFamily="34" charset="-122"/>
              </a:rPr>
              <a:t>文件的访问方法</a:t>
            </a:r>
          </a:p>
        </p:txBody>
      </p:sp>
    </p:spTree>
    <p:extLst>
      <p:ext uri="{BB962C8B-B14F-4D97-AF65-F5344CB8AC3E}">
        <p14:creationId xmlns:p14="http://schemas.microsoft.com/office/powerpoint/2010/main" val="28778970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9" grpId="0"/>
      <p:bldP spid="20"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矩形 24"/>
          <p:cNvSpPr/>
          <p:nvPr/>
        </p:nvSpPr>
        <p:spPr>
          <a:xfrm>
            <a:off x="347488" y="1527657"/>
            <a:ext cx="8607557" cy="3168496"/>
          </a:xfrm>
          <a:prstGeom prst="rect">
            <a:avLst/>
          </a:prstGeom>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一个逻辑文件中的记录过多时，读取一个想要的块可能要花费大量的时间去查找。</a:t>
            </a:r>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对记录创建索引表，文件的记录</a:t>
            </a:r>
            <a:r>
              <a:rPr lang="zh-CN" altLang="en-US" sz="2600" dirty="0">
                <a:solidFill>
                  <a:srgbClr val="0000FF"/>
                </a:solidFill>
              </a:rPr>
              <a:t>按键值排序</a:t>
            </a:r>
            <a:r>
              <a:rPr lang="zh-CN" altLang="en-US" sz="2600" dirty="0"/>
              <a:t>，用户通过键值查找文件记录</a:t>
            </a:r>
            <a:r>
              <a:rPr lang="en-US" altLang="zh-CN" sz="2600" dirty="0"/>
              <a:t>(</a:t>
            </a:r>
            <a:r>
              <a:rPr lang="zh-CN" altLang="en-US" sz="2600" dirty="0"/>
              <a:t>通常使用折半查找</a:t>
            </a:r>
            <a:r>
              <a:rPr lang="en-US" altLang="zh-CN" sz="2600" dirty="0"/>
              <a:t>)</a:t>
            </a:r>
            <a:r>
              <a:rPr lang="zh-CN" altLang="en-US" sz="2600" dirty="0"/>
              <a:t>。</a:t>
            </a:r>
            <a:endParaRPr lang="en-US" altLang="zh-CN" sz="2600" dirty="0"/>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此方法需要占用存储空间存放索引表，索引表的大小与文件记录的数量成正比。</a:t>
            </a:r>
          </a:p>
        </p:txBody>
      </p:sp>
      <p:sp>
        <p:nvSpPr>
          <p:cNvPr id="28" name="六边形 27"/>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9" name="矩形 28"/>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13" name="组合 11">
            <a:extLst>
              <a:ext uri="{FF2B5EF4-FFF2-40B4-BE49-F238E27FC236}">
                <a16:creationId xmlns:a16="http://schemas.microsoft.com/office/drawing/2014/main" id="{BDEA5ECE-D50B-49CF-A599-DCEDD1C8F542}"/>
              </a:ext>
            </a:extLst>
          </p:cNvPr>
          <p:cNvGrpSpPr/>
          <p:nvPr/>
        </p:nvGrpSpPr>
        <p:grpSpPr>
          <a:xfrm>
            <a:off x="8564389" y="243728"/>
            <a:ext cx="305510" cy="333991"/>
            <a:chOff x="11707415" y="1054709"/>
            <a:chExt cx="368424" cy="432048"/>
          </a:xfrm>
        </p:grpSpPr>
        <p:sp>
          <p:nvSpPr>
            <p:cNvPr id="19" name="燕尾形 12">
              <a:extLst>
                <a:ext uri="{FF2B5EF4-FFF2-40B4-BE49-F238E27FC236}">
                  <a16:creationId xmlns:a16="http://schemas.microsoft.com/office/drawing/2014/main" id="{6FC8AC9B-FFEA-4698-8EDF-80B26D0A0750}"/>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2" name="燕尾形 13">
              <a:extLst>
                <a:ext uri="{FF2B5EF4-FFF2-40B4-BE49-F238E27FC236}">
                  <a16:creationId xmlns:a16="http://schemas.microsoft.com/office/drawing/2014/main" id="{1B643CF8-0556-4D04-AE02-99A7416DC8DC}"/>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3" name="文本框 22">
            <a:extLst>
              <a:ext uri="{FF2B5EF4-FFF2-40B4-BE49-F238E27FC236}">
                <a16:creationId xmlns:a16="http://schemas.microsoft.com/office/drawing/2014/main" id="{BCDF63BB-3867-4AAC-8BEE-9BA2174AE000}"/>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24" name="直接连接符 23">
            <a:extLst>
              <a:ext uri="{FF2B5EF4-FFF2-40B4-BE49-F238E27FC236}">
                <a16:creationId xmlns:a16="http://schemas.microsoft.com/office/drawing/2014/main" id="{7B678B45-9CAB-4330-9A43-CA089455A4A6}"/>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11A27409-CECC-442C-A73D-D703D3A0691E}"/>
              </a:ext>
            </a:extLst>
          </p:cNvPr>
          <p:cNvSpPr txBox="1"/>
          <p:nvPr/>
        </p:nvSpPr>
        <p:spPr>
          <a:xfrm>
            <a:off x="65260" y="89878"/>
            <a:ext cx="3176704"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1.3 </a:t>
            </a:r>
            <a:r>
              <a:rPr lang="zh-CN" altLang="en-US" sz="2600" b="1" dirty="0">
                <a:solidFill>
                  <a:srgbClr val="0070C0"/>
                </a:solidFill>
                <a:latin typeface="微软雅黑" panose="020B0503020204020204" pitchFamily="34" charset="-122"/>
                <a:ea typeface="微软雅黑" panose="020B0503020204020204" pitchFamily="34" charset="-122"/>
              </a:rPr>
              <a:t>文件的访问方法</a:t>
            </a:r>
          </a:p>
        </p:txBody>
      </p:sp>
      <p:sp>
        <p:nvSpPr>
          <p:cNvPr id="27" name="矩形 26">
            <a:extLst>
              <a:ext uri="{FF2B5EF4-FFF2-40B4-BE49-F238E27FC236}">
                <a16:creationId xmlns:a16="http://schemas.microsoft.com/office/drawing/2014/main" id="{04CE0D3E-5F26-4103-90C8-61C07FE74724}"/>
              </a:ext>
            </a:extLst>
          </p:cNvPr>
          <p:cNvSpPr/>
          <p:nvPr/>
        </p:nvSpPr>
        <p:spPr>
          <a:xfrm>
            <a:off x="125128" y="870593"/>
            <a:ext cx="4236224" cy="523220"/>
          </a:xfrm>
          <a:prstGeom prst="rect">
            <a:avLst/>
          </a:prstGeom>
        </p:spPr>
        <p:txBody>
          <a:bodyPr wrap="none">
            <a:spAutoFit/>
          </a:bodyPr>
          <a:lstStyle/>
          <a:p>
            <a:pPr marL="457200" indent="-457200">
              <a:buClr>
                <a:srgbClr val="FF0066"/>
              </a:buClr>
              <a:buSzPct val="60000"/>
              <a:buFont typeface="Wingdings" panose="05000000000000000000" pitchFamily="2" charset="2"/>
              <a:buChar char="p"/>
            </a:pPr>
            <a:r>
              <a:rPr lang="en-US" altLang="zh-CN" sz="2800" b="1" dirty="0">
                <a:solidFill>
                  <a:srgbClr val="0000FF"/>
                </a:solidFill>
              </a:rPr>
              <a:t> </a:t>
            </a:r>
            <a:r>
              <a:rPr lang="zh-CN" altLang="en-US" sz="2800" b="1" dirty="0"/>
              <a:t>索引访问</a:t>
            </a:r>
            <a:r>
              <a:rPr lang="en-US" altLang="zh-CN" sz="2800" b="1" dirty="0"/>
              <a:t>(index access)</a:t>
            </a:r>
            <a:endParaRPr lang="zh-CN" altLang="en-US" sz="2800" b="1"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8" name="矩形 17"/>
          <p:cNvSpPr/>
          <p:nvPr/>
        </p:nvSpPr>
        <p:spPr>
          <a:xfrm>
            <a:off x="147452" y="1195221"/>
            <a:ext cx="8722447" cy="458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
        <p:nvSpPr>
          <p:cNvPr id="25" name="Rectangle 8">
            <a:extLst>
              <a:ext uri="{FF2B5EF4-FFF2-40B4-BE49-F238E27FC236}">
                <a16:creationId xmlns:a16="http://schemas.microsoft.com/office/drawing/2014/main" id="{978AD5F3-A61D-4BFD-BD2C-E6181D03F907}"/>
              </a:ext>
            </a:extLst>
          </p:cNvPr>
          <p:cNvSpPr txBox="1">
            <a:spLocks noChangeArrowheads="1"/>
          </p:cNvSpPr>
          <p:nvPr/>
        </p:nvSpPr>
        <p:spPr>
          <a:xfrm>
            <a:off x="363736" y="1100607"/>
            <a:ext cx="8345643" cy="306321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spcAft>
                <a:spcPts val="600"/>
              </a:spcAft>
            </a:pPr>
            <a:r>
              <a:rPr lang="en-US" altLang="zh-CN" sz="2800" b="0" dirty="0">
                <a:solidFill>
                  <a:schemeClr val="tx1"/>
                </a:solidFill>
              </a:rPr>
              <a:t>1.1 </a:t>
            </a:r>
            <a:r>
              <a:rPr lang="zh-CN" altLang="en-US" sz="2800" b="0" dirty="0">
                <a:solidFill>
                  <a:schemeClr val="tx1"/>
                </a:solidFill>
              </a:rPr>
              <a:t>基础知识</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1.2 </a:t>
            </a:r>
            <a:r>
              <a:rPr lang="zh-CN" altLang="en-US" sz="2800" b="0" dirty="0">
                <a:solidFill>
                  <a:schemeClr val="tx1"/>
                </a:solidFill>
              </a:rPr>
              <a:t>文件的逻辑结构</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1.3 </a:t>
            </a:r>
            <a:r>
              <a:rPr lang="zh-CN" altLang="en-US" sz="2800" b="0" dirty="0">
                <a:solidFill>
                  <a:schemeClr val="tx1"/>
                </a:solidFill>
              </a:rPr>
              <a:t>文件的访问方法</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1.4 </a:t>
            </a:r>
            <a:r>
              <a:rPr lang="zh-CN" altLang="en-US" sz="2800" b="0" dirty="0">
                <a:solidFill>
                  <a:schemeClr val="tx1"/>
                </a:solidFill>
              </a:rPr>
              <a:t>文件的访问控制</a:t>
            </a:r>
            <a:endParaRPr lang="en-US" altLang="zh-CN" sz="2800" b="0" dirty="0">
              <a:solidFill>
                <a:schemeClr val="tx1"/>
              </a:solidFill>
            </a:endParaRPr>
          </a:p>
        </p:txBody>
      </p:sp>
      <p:grpSp>
        <p:nvGrpSpPr>
          <p:cNvPr id="21" name="组合 11">
            <a:extLst>
              <a:ext uri="{FF2B5EF4-FFF2-40B4-BE49-F238E27FC236}">
                <a16:creationId xmlns:a16="http://schemas.microsoft.com/office/drawing/2014/main" id="{8E272FCC-8839-4802-8DD1-6E2076660276}"/>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B5D34AD8-8448-4C48-AE1A-D021F0535CA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61C3385E-D079-410C-BC25-58984722213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731D7273-80FC-4AA9-BA21-BB8A8C6E601F}"/>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30" name="直接连接符 29">
            <a:extLst>
              <a:ext uri="{FF2B5EF4-FFF2-40B4-BE49-F238E27FC236}">
                <a16:creationId xmlns:a16="http://schemas.microsoft.com/office/drawing/2014/main" id="{3A7FFF02-077C-4F3D-8A23-3305563FEFD1}"/>
              </a:ext>
            </a:extLst>
          </p:cNvPr>
          <p:cNvCxnSpPr/>
          <p:nvPr/>
        </p:nvCxnSpPr>
        <p:spPr>
          <a:xfrm>
            <a:off x="117721" y="933611"/>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451BCDA-04B9-4449-A9B0-49299C37754A}"/>
              </a:ext>
            </a:extLst>
          </p:cNvPr>
          <p:cNvSpPr txBox="1"/>
          <p:nvPr/>
        </p:nvSpPr>
        <p:spPr>
          <a:xfrm>
            <a:off x="-258538" y="410723"/>
            <a:ext cx="1392259" cy="492443"/>
          </a:xfrm>
          <a:prstGeom prst="rect">
            <a:avLst/>
          </a:prstGeom>
          <a:noFill/>
        </p:spPr>
        <p:txBody>
          <a:bodyPr wrap="square">
            <a:spAutoFit/>
          </a:bodyPr>
          <a:lstStyle/>
          <a:p>
            <a:pPr algn="r"/>
            <a:r>
              <a:rPr lang="zh-CN" altLang="en-US" sz="2600" b="1" dirty="0">
                <a:solidFill>
                  <a:srgbClr val="0070C0"/>
                </a:solidFill>
                <a:latin typeface="微软雅黑" panose="020B0503020204020204" pitchFamily="34" charset="-122"/>
                <a:ea typeface="微软雅黑" panose="020B0503020204020204" pitchFamily="34" charset="-122"/>
              </a:rPr>
              <a:t>纲要</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DDB48E54-7DB6-49CB-B1E2-8B30B16B7B1F}"/>
              </a:ext>
            </a:extLst>
          </p:cNvPr>
          <p:cNvSpPr txBox="1"/>
          <p:nvPr/>
        </p:nvSpPr>
        <p:spPr>
          <a:xfrm>
            <a:off x="363736" y="3323353"/>
            <a:ext cx="4703618" cy="824136"/>
          </a:xfrm>
          <a:prstGeom prst="rect">
            <a:avLst/>
          </a:prstGeom>
          <a:noFill/>
        </p:spPr>
        <p:txBody>
          <a:bodyPr wrap="square">
            <a:spAutoFit/>
          </a:bodyPr>
          <a:lstStyle/>
          <a:p>
            <a:pPr algn="just">
              <a:lnSpc>
                <a:spcPct val="200000"/>
              </a:lnSpc>
              <a:spcBef>
                <a:spcPts val="600"/>
              </a:spcBef>
              <a:spcAft>
                <a:spcPts val="600"/>
              </a:spcAft>
            </a:pPr>
            <a:r>
              <a:rPr lang="en-US" altLang="zh-CN" sz="2800" b="0" dirty="0">
                <a:solidFill>
                  <a:srgbClr val="FF0000"/>
                </a:solidFill>
                <a:latin typeface="微软雅黑" panose="020B0503020204020204" pitchFamily="34" charset="-122"/>
                <a:ea typeface="微软雅黑" panose="020B0503020204020204" pitchFamily="34" charset="-122"/>
              </a:rPr>
              <a:t>1.4 </a:t>
            </a:r>
            <a:r>
              <a:rPr lang="zh-CN" altLang="en-US" sz="2800" b="0" dirty="0">
                <a:solidFill>
                  <a:srgbClr val="FF0000"/>
                </a:solidFill>
                <a:latin typeface="微软雅黑" panose="020B0503020204020204" pitchFamily="34" charset="-122"/>
                <a:ea typeface="微软雅黑" panose="020B0503020204020204" pitchFamily="34" charset="-122"/>
              </a:rPr>
              <a:t>文件的</a:t>
            </a:r>
            <a:r>
              <a:rPr lang="zh-CN" altLang="en-US" sz="2800" dirty="0">
                <a:solidFill>
                  <a:srgbClr val="FF0000"/>
                </a:solidFill>
                <a:latin typeface="微软雅黑" panose="020B0503020204020204" pitchFamily="34" charset="-122"/>
                <a:ea typeface="微软雅黑" panose="020B0503020204020204" pitchFamily="34" charset="-122"/>
              </a:rPr>
              <a:t>访问控制</a:t>
            </a:r>
            <a:endParaRPr lang="en-US" altLang="zh-CN" sz="2800" b="0" dirty="0">
              <a:solidFill>
                <a:srgbClr val="FF0000"/>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F49D7FD-1E58-4199-9FF0-020B2CEBD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152" y="2808513"/>
            <a:ext cx="2941856" cy="3843041"/>
          </a:xfrm>
          <a:prstGeom prst="rect">
            <a:avLst/>
          </a:prstGeom>
        </p:spPr>
      </p:pic>
    </p:spTree>
    <p:extLst>
      <p:ext uri="{BB962C8B-B14F-4D97-AF65-F5344CB8AC3E}">
        <p14:creationId xmlns:p14="http://schemas.microsoft.com/office/powerpoint/2010/main" val="4837270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7440" name="Rectangle 48"/>
          <p:cNvSpPr>
            <a:spLocks noChangeArrowheads="1"/>
          </p:cNvSpPr>
          <p:nvPr/>
        </p:nvSpPr>
        <p:spPr bwMode="auto">
          <a:xfrm>
            <a:off x="880268" y="4874001"/>
            <a:ext cx="8424863" cy="1728788"/>
          </a:xfrm>
          <a:prstGeom prst="rect">
            <a:avLst/>
          </a:prstGeom>
          <a:noFill/>
          <a:ln w="9525">
            <a:noFill/>
            <a:miter lim="800000"/>
            <a:headEnd/>
            <a:tailEnd/>
          </a:ln>
          <a:effectLst/>
        </p:spPr>
        <p:txBody>
          <a:bodyPr/>
          <a:lstStyle/>
          <a:p>
            <a:pPr indent="266700" eaLnBrk="1" hangingPunct="1">
              <a:spcBef>
                <a:spcPct val="20000"/>
              </a:spcBef>
              <a:buClr>
                <a:schemeClr val="folHlink"/>
              </a:buClr>
              <a:buSzPct val="60000"/>
              <a:buFont typeface="Wingdings" pitchFamily="2" charset="2"/>
              <a:buChar char="n"/>
            </a:pPr>
            <a:endParaRPr lang="en-US" altLang="zh-CN" sz="2400" b="1" dirty="0">
              <a:latin typeface="Comic Sans MS" pitchFamily="66" charset="0"/>
            </a:endParaRPr>
          </a:p>
        </p:txBody>
      </p:sp>
      <p:sp>
        <p:nvSpPr>
          <p:cNvPr id="33" name="六边形 3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4" name="矩形 33"/>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5" name="文本框 14">
            <a:extLst>
              <a:ext uri="{FF2B5EF4-FFF2-40B4-BE49-F238E27FC236}">
                <a16:creationId xmlns:a16="http://schemas.microsoft.com/office/drawing/2014/main" id="{8D9133E3-882D-4127-8184-EFAF9F405E02}"/>
              </a:ext>
            </a:extLst>
          </p:cNvPr>
          <p:cNvSpPr txBox="1"/>
          <p:nvPr/>
        </p:nvSpPr>
        <p:spPr>
          <a:xfrm>
            <a:off x="7740663" y="2697874"/>
            <a:ext cx="1052946" cy="369332"/>
          </a:xfrm>
          <a:prstGeom prst="rect">
            <a:avLst/>
          </a:prstGeom>
          <a:noFill/>
        </p:spPr>
        <p:txBody>
          <a:bodyPr wrap="square" rtlCol="0">
            <a:spAutoFit/>
          </a:bodyPr>
          <a:lstStyle/>
          <a:p>
            <a:r>
              <a:rPr lang="zh-CN" altLang="en-US" dirty="0"/>
              <a:t>分区表</a:t>
            </a:r>
          </a:p>
        </p:txBody>
      </p:sp>
      <p:sp>
        <p:nvSpPr>
          <p:cNvPr id="16" name="文本框 15">
            <a:extLst>
              <a:ext uri="{FF2B5EF4-FFF2-40B4-BE49-F238E27FC236}">
                <a16:creationId xmlns:a16="http://schemas.microsoft.com/office/drawing/2014/main" id="{94B2E890-BA56-43B3-944F-175C28512F9D}"/>
              </a:ext>
            </a:extLst>
          </p:cNvPr>
          <p:cNvSpPr txBox="1"/>
          <p:nvPr/>
        </p:nvSpPr>
        <p:spPr>
          <a:xfrm>
            <a:off x="7740663" y="3111866"/>
            <a:ext cx="1052946" cy="369332"/>
          </a:xfrm>
          <a:prstGeom prst="rect">
            <a:avLst/>
          </a:prstGeom>
          <a:noFill/>
        </p:spPr>
        <p:txBody>
          <a:bodyPr wrap="square" rtlCol="0">
            <a:spAutoFit/>
          </a:bodyPr>
          <a:lstStyle/>
          <a:p>
            <a:r>
              <a:rPr lang="zh-CN" altLang="en-US" b="1" dirty="0">
                <a:solidFill>
                  <a:srgbClr val="FF0000"/>
                </a:solidFill>
              </a:rPr>
              <a:t>根目录</a:t>
            </a:r>
          </a:p>
        </p:txBody>
      </p:sp>
      <p:sp>
        <p:nvSpPr>
          <p:cNvPr id="17" name="文本框 16">
            <a:extLst>
              <a:ext uri="{FF2B5EF4-FFF2-40B4-BE49-F238E27FC236}">
                <a16:creationId xmlns:a16="http://schemas.microsoft.com/office/drawing/2014/main" id="{29A3DE01-CAC2-49DD-8F16-5C6AD8FB19DE}"/>
              </a:ext>
            </a:extLst>
          </p:cNvPr>
          <p:cNvSpPr txBox="1"/>
          <p:nvPr/>
        </p:nvSpPr>
        <p:spPr>
          <a:xfrm>
            <a:off x="7744152" y="3781325"/>
            <a:ext cx="1279628" cy="369332"/>
          </a:xfrm>
          <a:prstGeom prst="rect">
            <a:avLst/>
          </a:prstGeom>
          <a:noFill/>
        </p:spPr>
        <p:txBody>
          <a:bodyPr wrap="square" rtlCol="0">
            <a:spAutoFit/>
          </a:bodyPr>
          <a:lstStyle/>
          <a:p>
            <a:r>
              <a:rPr lang="zh-CN" altLang="en-US" b="1" dirty="0">
                <a:solidFill>
                  <a:srgbClr val="FF0000"/>
                </a:solidFill>
              </a:rPr>
              <a:t>文件</a:t>
            </a:r>
          </a:p>
        </p:txBody>
      </p:sp>
      <p:sp>
        <p:nvSpPr>
          <p:cNvPr id="19" name="左大括号 18">
            <a:extLst>
              <a:ext uri="{FF2B5EF4-FFF2-40B4-BE49-F238E27FC236}">
                <a16:creationId xmlns:a16="http://schemas.microsoft.com/office/drawing/2014/main" id="{5C03C184-8ACA-4712-B59E-C9924AAFD776}"/>
              </a:ext>
            </a:extLst>
          </p:cNvPr>
          <p:cNvSpPr/>
          <p:nvPr/>
        </p:nvSpPr>
        <p:spPr>
          <a:xfrm>
            <a:off x="4932135" y="4422357"/>
            <a:ext cx="192377" cy="1293841"/>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BAE42CF-5ACA-41CC-849B-36690DE7683B}"/>
              </a:ext>
            </a:extLst>
          </p:cNvPr>
          <p:cNvSpPr txBox="1"/>
          <p:nvPr/>
        </p:nvSpPr>
        <p:spPr>
          <a:xfrm>
            <a:off x="4072074" y="3365520"/>
            <a:ext cx="1428060" cy="369332"/>
          </a:xfrm>
          <a:prstGeom prst="rect">
            <a:avLst/>
          </a:prstGeom>
          <a:noFill/>
        </p:spPr>
        <p:txBody>
          <a:bodyPr wrap="square" rtlCol="0">
            <a:spAutoFit/>
          </a:bodyPr>
          <a:lstStyle/>
          <a:p>
            <a:r>
              <a:rPr lang="zh-CN" altLang="en-US" dirty="0"/>
              <a:t>分区</a:t>
            </a:r>
            <a:r>
              <a:rPr lang="en-US" altLang="zh-CN" dirty="0"/>
              <a:t>1</a:t>
            </a:r>
            <a:endParaRPr lang="zh-CN" altLang="en-US" dirty="0"/>
          </a:p>
        </p:txBody>
      </p:sp>
      <p:sp>
        <p:nvSpPr>
          <p:cNvPr id="21" name="文本框 20">
            <a:extLst>
              <a:ext uri="{FF2B5EF4-FFF2-40B4-BE49-F238E27FC236}">
                <a16:creationId xmlns:a16="http://schemas.microsoft.com/office/drawing/2014/main" id="{B4DD5F2C-A42E-4D10-8DDC-31095D035EDC}"/>
              </a:ext>
            </a:extLst>
          </p:cNvPr>
          <p:cNvSpPr txBox="1"/>
          <p:nvPr/>
        </p:nvSpPr>
        <p:spPr>
          <a:xfrm>
            <a:off x="4077023" y="4909642"/>
            <a:ext cx="1428060" cy="369332"/>
          </a:xfrm>
          <a:prstGeom prst="rect">
            <a:avLst/>
          </a:prstGeom>
          <a:noFill/>
        </p:spPr>
        <p:txBody>
          <a:bodyPr wrap="square" rtlCol="0">
            <a:spAutoFit/>
          </a:bodyPr>
          <a:lstStyle/>
          <a:p>
            <a:r>
              <a:rPr lang="zh-CN" altLang="en-US" dirty="0"/>
              <a:t>分区</a:t>
            </a:r>
            <a:r>
              <a:rPr lang="en-US" altLang="zh-CN" dirty="0"/>
              <a:t>2</a:t>
            </a:r>
            <a:endParaRPr lang="zh-CN" altLang="en-US" dirty="0"/>
          </a:p>
        </p:txBody>
      </p:sp>
      <p:sp>
        <p:nvSpPr>
          <p:cNvPr id="22" name="右大括号 21">
            <a:extLst>
              <a:ext uri="{FF2B5EF4-FFF2-40B4-BE49-F238E27FC236}">
                <a16:creationId xmlns:a16="http://schemas.microsoft.com/office/drawing/2014/main" id="{3EA7B793-8AB4-48B3-ABB2-0B82E468E275}"/>
              </a:ext>
            </a:extLst>
          </p:cNvPr>
          <p:cNvSpPr/>
          <p:nvPr/>
        </p:nvSpPr>
        <p:spPr>
          <a:xfrm>
            <a:off x="7360095" y="3414938"/>
            <a:ext cx="408026" cy="9852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AD3799F8-6ABE-4DFD-85BE-6CAC4010D7C5}"/>
              </a:ext>
            </a:extLst>
          </p:cNvPr>
          <p:cNvSpPr txBox="1"/>
          <p:nvPr/>
        </p:nvSpPr>
        <p:spPr>
          <a:xfrm>
            <a:off x="373058" y="708945"/>
            <a:ext cx="8650722" cy="1369606"/>
          </a:xfrm>
          <a:prstGeom prst="rect">
            <a:avLst/>
          </a:prstGeom>
          <a:solidFill>
            <a:schemeClr val="accent6">
              <a:lumMod val="20000"/>
              <a:lumOff val="80000"/>
            </a:schemeClr>
          </a:solidFill>
          <a:ln>
            <a:solidFill>
              <a:schemeClr val="tx1"/>
            </a:solidFill>
          </a:ln>
        </p:spPr>
        <p:txBody>
          <a:bodyPr wrap="square">
            <a:spAutoFit/>
          </a:bodyPr>
          <a:lstStyle/>
          <a:p>
            <a:pPr marL="0" lvl="1">
              <a:spcBef>
                <a:spcPts val="600"/>
              </a:spcBef>
            </a:pPr>
            <a:r>
              <a:rPr lang="zh-CN" altLang="en-US" sz="2600" dirty="0">
                <a:latin typeface="仿宋" panose="02010609060101010101" pitchFamily="49" charset="-122"/>
                <a:ea typeface="仿宋" panose="02010609060101010101" pitchFamily="49" charset="-122"/>
              </a:rPr>
              <a:t>对于用户而言，文件系统是操作系统中最明显的部分。</a:t>
            </a:r>
            <a:endParaRPr lang="en-US" altLang="zh-CN" sz="2600" dirty="0">
              <a:latin typeface="仿宋" panose="02010609060101010101" pitchFamily="49" charset="-122"/>
              <a:ea typeface="仿宋" panose="02010609060101010101" pitchFamily="49" charset="-122"/>
            </a:endParaRPr>
          </a:p>
          <a:p>
            <a:pPr marL="0" lvl="1">
              <a:spcBef>
                <a:spcPts val="600"/>
              </a:spcBef>
            </a:pPr>
            <a:r>
              <a:rPr lang="zh-CN" altLang="en-US" sz="2600" dirty="0">
                <a:latin typeface="仿宋" panose="02010609060101010101" pitchFamily="49" charset="-122"/>
                <a:ea typeface="仿宋" panose="02010609060101010101" pitchFamily="49" charset="-122"/>
              </a:rPr>
              <a:t>它提供机制，以便对系统和用户的数据与程序进行在线存储和访问。</a:t>
            </a:r>
          </a:p>
        </p:txBody>
      </p:sp>
      <p:sp>
        <p:nvSpPr>
          <p:cNvPr id="62" name="文本框 61">
            <a:extLst>
              <a:ext uri="{FF2B5EF4-FFF2-40B4-BE49-F238E27FC236}">
                <a16:creationId xmlns:a16="http://schemas.microsoft.com/office/drawing/2014/main" id="{A88B9203-832A-42EC-819C-8833B8AED00A}"/>
              </a:ext>
            </a:extLst>
          </p:cNvPr>
          <p:cNvSpPr txBox="1"/>
          <p:nvPr/>
        </p:nvSpPr>
        <p:spPr>
          <a:xfrm>
            <a:off x="-426356" y="130412"/>
            <a:ext cx="1879600" cy="523220"/>
          </a:xfrm>
          <a:prstGeom prst="rect">
            <a:avLst/>
          </a:prstGeom>
          <a:noFill/>
        </p:spPr>
        <p:txBody>
          <a:bodyPr wrap="square" rtlCol="0">
            <a:spAutoFit/>
          </a:bodyPr>
          <a:lstStyle/>
          <a:p>
            <a:pPr algn="r"/>
            <a:r>
              <a:rPr lang="zh-CN" altLang="en-US" sz="2800" b="1" dirty="0">
                <a:latin typeface="微软雅黑" panose="020B0503020204020204" pitchFamily="34" charset="-122"/>
                <a:ea typeface="微软雅黑" panose="020B0503020204020204" pitchFamily="34" charset="-122"/>
              </a:rPr>
              <a:t>引言</a:t>
            </a:r>
          </a:p>
        </p:txBody>
      </p:sp>
      <p:sp>
        <p:nvSpPr>
          <p:cNvPr id="29" name="文本框 28">
            <a:extLst>
              <a:ext uri="{FF2B5EF4-FFF2-40B4-BE49-F238E27FC236}">
                <a16:creationId xmlns:a16="http://schemas.microsoft.com/office/drawing/2014/main" id="{0EBFD282-0C28-4572-B2E0-63320CDA2C04}"/>
              </a:ext>
            </a:extLst>
          </p:cNvPr>
          <p:cNvSpPr txBox="1"/>
          <p:nvPr/>
        </p:nvSpPr>
        <p:spPr>
          <a:xfrm>
            <a:off x="5732398" y="6281008"/>
            <a:ext cx="1498960" cy="369332"/>
          </a:xfrm>
          <a:prstGeom prst="rect">
            <a:avLst/>
          </a:prstGeom>
          <a:noFill/>
        </p:spPr>
        <p:txBody>
          <a:bodyPr wrap="square" rtlCol="0">
            <a:spAutoFit/>
          </a:bodyPr>
          <a:lstStyle/>
          <a:p>
            <a:r>
              <a:rPr lang="zh-CN" altLang="en-US" dirty="0"/>
              <a:t>高级格式化</a:t>
            </a:r>
          </a:p>
        </p:txBody>
      </p:sp>
      <p:sp>
        <p:nvSpPr>
          <p:cNvPr id="23" name="左大括号 22">
            <a:extLst>
              <a:ext uri="{FF2B5EF4-FFF2-40B4-BE49-F238E27FC236}">
                <a16:creationId xmlns:a16="http://schemas.microsoft.com/office/drawing/2014/main" id="{49C70D66-444A-44B1-88CE-17A5676F1E9E}"/>
              </a:ext>
            </a:extLst>
          </p:cNvPr>
          <p:cNvSpPr/>
          <p:nvPr/>
        </p:nvSpPr>
        <p:spPr>
          <a:xfrm>
            <a:off x="4932135" y="2834277"/>
            <a:ext cx="192377" cy="1293841"/>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60EC5A58-E954-4606-90C0-4B33C3467617}"/>
              </a:ext>
            </a:extLst>
          </p:cNvPr>
          <p:cNvSpPr txBox="1"/>
          <p:nvPr/>
        </p:nvSpPr>
        <p:spPr>
          <a:xfrm>
            <a:off x="1004574" y="6418123"/>
            <a:ext cx="1498960" cy="369332"/>
          </a:xfrm>
          <a:prstGeom prst="rect">
            <a:avLst/>
          </a:prstGeom>
          <a:noFill/>
        </p:spPr>
        <p:txBody>
          <a:bodyPr wrap="square" rtlCol="0">
            <a:spAutoFit/>
          </a:bodyPr>
          <a:lstStyle/>
          <a:p>
            <a:r>
              <a:rPr lang="zh-CN" altLang="en-US" dirty="0"/>
              <a:t>低级格式化</a:t>
            </a:r>
          </a:p>
        </p:txBody>
      </p:sp>
      <p:sp>
        <p:nvSpPr>
          <p:cNvPr id="10" name="文本框 9">
            <a:extLst>
              <a:ext uri="{FF2B5EF4-FFF2-40B4-BE49-F238E27FC236}">
                <a16:creationId xmlns:a16="http://schemas.microsoft.com/office/drawing/2014/main" id="{FEEDD247-5BD6-4CD0-A55C-D1FBC64F8DAC}"/>
              </a:ext>
            </a:extLst>
          </p:cNvPr>
          <p:cNvSpPr txBox="1"/>
          <p:nvPr/>
        </p:nvSpPr>
        <p:spPr>
          <a:xfrm>
            <a:off x="1247858" y="5990068"/>
            <a:ext cx="1668978" cy="461665"/>
          </a:xfrm>
          <a:prstGeom prst="rect">
            <a:avLst/>
          </a:prstGeom>
          <a:noFill/>
        </p:spPr>
        <p:txBody>
          <a:bodyPr wrap="square" rtlCol="0">
            <a:spAutoFit/>
          </a:bodyPr>
          <a:lstStyle/>
          <a:p>
            <a:r>
              <a:rPr lang="en-US" altLang="zh-CN" sz="2400" dirty="0"/>
              <a:t>disk</a:t>
            </a:r>
            <a:endParaRPr lang="zh-CN" altLang="en-US" sz="2400" dirty="0"/>
          </a:p>
        </p:txBody>
      </p:sp>
      <p:sp>
        <p:nvSpPr>
          <p:cNvPr id="44" name="AutoShape 18">
            <a:extLst>
              <a:ext uri="{FF2B5EF4-FFF2-40B4-BE49-F238E27FC236}">
                <a16:creationId xmlns:a16="http://schemas.microsoft.com/office/drawing/2014/main" id="{0898E4C0-EFDF-41AD-8141-922F7A7F5EB2}"/>
              </a:ext>
            </a:extLst>
          </p:cNvPr>
          <p:cNvSpPr>
            <a:spLocks noChangeArrowheads="1"/>
          </p:cNvSpPr>
          <p:nvPr/>
        </p:nvSpPr>
        <p:spPr bwMode="auto">
          <a:xfrm>
            <a:off x="3206287" y="4209733"/>
            <a:ext cx="838200" cy="381000"/>
          </a:xfrm>
          <a:prstGeom prst="rightArrow">
            <a:avLst>
              <a:gd name="adj1" fmla="val 50000"/>
              <a:gd name="adj2" fmla="val 55000"/>
            </a:avLst>
          </a:prstGeom>
          <a:solidFill>
            <a:srgbClr val="FF66CC"/>
          </a:solidFill>
          <a:ln w="38100" algn="ctr">
            <a:solidFill>
              <a:schemeClr val="tx1"/>
            </a:solidFill>
            <a:miter lim="800000"/>
            <a:headEnd/>
            <a:tailEnd/>
          </a:ln>
          <a:effectLst/>
        </p:spPr>
        <p:txBody>
          <a:bodyPr wrap="none" lIns="90478" tIns="44445" rIns="90478" bIns="44445" anchor="ctr"/>
          <a:lstStyle/>
          <a:p>
            <a:pPr algn="ctr" eaLnBrk="1" hangingPunct="1"/>
            <a:endParaRPr lang="zh-CN" altLang="en-US"/>
          </a:p>
        </p:txBody>
      </p:sp>
      <p:pic>
        <p:nvPicPr>
          <p:cNvPr id="24" name="图片 23">
            <a:extLst>
              <a:ext uri="{FF2B5EF4-FFF2-40B4-BE49-F238E27FC236}">
                <a16:creationId xmlns:a16="http://schemas.microsoft.com/office/drawing/2014/main" id="{C00DDBC7-77A2-4841-BAFC-693B8864A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43" y="2639007"/>
            <a:ext cx="2154163" cy="3382243"/>
          </a:xfrm>
          <a:prstGeom prst="rect">
            <a:avLst/>
          </a:prstGeom>
        </p:spPr>
      </p:pic>
      <p:pic>
        <p:nvPicPr>
          <p:cNvPr id="43" name="图片 42">
            <a:extLst>
              <a:ext uri="{FF2B5EF4-FFF2-40B4-BE49-F238E27FC236}">
                <a16:creationId xmlns:a16="http://schemas.microsoft.com/office/drawing/2014/main" id="{13CEC15F-CC29-441C-8EEE-6EF30159FC5B}"/>
              </a:ext>
            </a:extLst>
          </p:cNvPr>
          <p:cNvPicPr>
            <a:picLocks noChangeAspect="1"/>
          </p:cNvPicPr>
          <p:nvPr/>
        </p:nvPicPr>
        <p:blipFill>
          <a:blip r:embed="rId4"/>
          <a:stretch>
            <a:fillRect/>
          </a:stretch>
        </p:blipFill>
        <p:spPr>
          <a:xfrm>
            <a:off x="5229707" y="2634704"/>
            <a:ext cx="2209800" cy="3290048"/>
          </a:xfrm>
          <a:prstGeom prst="rect">
            <a:avLst/>
          </a:prstGeom>
        </p:spPr>
      </p:pic>
      <p:sp>
        <p:nvSpPr>
          <p:cNvPr id="51" name="文本框 50">
            <a:extLst>
              <a:ext uri="{FF2B5EF4-FFF2-40B4-BE49-F238E27FC236}">
                <a16:creationId xmlns:a16="http://schemas.microsoft.com/office/drawing/2014/main" id="{09A461F1-0EE9-49FC-86B2-DFB8C6025B71}"/>
              </a:ext>
            </a:extLst>
          </p:cNvPr>
          <p:cNvSpPr txBox="1"/>
          <p:nvPr/>
        </p:nvSpPr>
        <p:spPr>
          <a:xfrm>
            <a:off x="6071685" y="5934067"/>
            <a:ext cx="1668978" cy="461665"/>
          </a:xfrm>
          <a:prstGeom prst="rect">
            <a:avLst/>
          </a:prstGeom>
          <a:noFill/>
        </p:spPr>
        <p:txBody>
          <a:bodyPr wrap="square" rtlCol="0">
            <a:spAutoFit/>
          </a:bodyPr>
          <a:lstStyle/>
          <a:p>
            <a:r>
              <a:rPr lang="en-US" altLang="zh-CN" sz="2400" dirty="0"/>
              <a:t>disk</a:t>
            </a:r>
            <a:endParaRPr lang="zh-CN" altLang="en-US" sz="2400" dirty="0"/>
          </a:p>
        </p:txBody>
      </p:sp>
      <p:sp>
        <p:nvSpPr>
          <p:cNvPr id="53" name="文本框 52">
            <a:extLst>
              <a:ext uri="{FF2B5EF4-FFF2-40B4-BE49-F238E27FC236}">
                <a16:creationId xmlns:a16="http://schemas.microsoft.com/office/drawing/2014/main" id="{D5AB9169-E65A-4404-B4C9-6FB4A955097C}"/>
              </a:ext>
            </a:extLst>
          </p:cNvPr>
          <p:cNvSpPr txBox="1"/>
          <p:nvPr/>
        </p:nvSpPr>
        <p:spPr>
          <a:xfrm>
            <a:off x="2283501" y="1610349"/>
            <a:ext cx="6688794" cy="430887"/>
          </a:xfrm>
          <a:prstGeom prst="rect">
            <a:avLst/>
          </a:prstGeom>
          <a:noFill/>
        </p:spPr>
        <p:txBody>
          <a:bodyPr wrap="square">
            <a:spAutoFit/>
          </a:bodyPr>
          <a:lstStyle/>
          <a:p>
            <a:pPr algn="just"/>
            <a:r>
              <a:rPr lang="zh-CN" altLang="zh-CN" sz="2200" kern="50" dirty="0">
                <a:solidFill>
                  <a:srgbClr val="FF0000"/>
                </a:solidFill>
                <a:effectLst/>
                <a:latin typeface="仿宋" panose="02010609060101010101" pitchFamily="49" charset="-122"/>
                <a:ea typeface="仿宋" panose="02010609060101010101" pitchFamily="49" charset="-122"/>
              </a:rPr>
              <a:t>文件系统指文件、管理文件的软件及数据结构的总体</a:t>
            </a:r>
          </a:p>
        </p:txBody>
      </p:sp>
    </p:spTree>
    <p:extLst>
      <p:ext uri="{BB962C8B-B14F-4D97-AF65-F5344CB8AC3E}">
        <p14:creationId xmlns:p14="http://schemas.microsoft.com/office/powerpoint/2010/main" val="31889760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ppt_x</p:attrName>
                                        </p:attrNameLst>
                                      </p:cBhvr>
                                      <p:tavLst>
                                        <p:tav tm="0">
                                          <p:val>
                                            <p:strVal val="#ppt_x-#ppt_w/2"/>
                                          </p:val>
                                        </p:tav>
                                        <p:tav tm="100000">
                                          <p:val>
                                            <p:strVal val="#ppt_x"/>
                                          </p:val>
                                        </p:tav>
                                      </p:tavLst>
                                    </p:anim>
                                    <p:anim calcmode="lin" valueType="num">
                                      <p:cBhvr>
                                        <p:cTn id="18" dur="500" fill="hold"/>
                                        <p:tgtEl>
                                          <p:spTgt spid="44"/>
                                        </p:tgtEl>
                                        <p:attrNameLst>
                                          <p:attrName>ppt_y</p:attrName>
                                        </p:attrNameLst>
                                      </p:cBhvr>
                                      <p:tavLst>
                                        <p:tav tm="0">
                                          <p:val>
                                            <p:strVal val="#ppt_y"/>
                                          </p:val>
                                        </p:tav>
                                        <p:tav tm="100000">
                                          <p:val>
                                            <p:strVal val="#ppt_y"/>
                                          </p:val>
                                        </p:tav>
                                      </p:tavLst>
                                    </p:anim>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9" grpId="0" animBg="1"/>
      <p:bldP spid="20" grpId="0"/>
      <p:bldP spid="21" grpId="0"/>
      <p:bldP spid="22" grpId="0" animBg="1"/>
      <p:bldP spid="29" grpId="0"/>
      <p:bldP spid="23" grpId="0" animBg="1"/>
      <p:bldP spid="40" grpId="0"/>
      <p:bldP spid="10" grpId="0"/>
      <p:bldP spid="44" grpId="0" animBg="1"/>
      <p:bldP spid="51" grpId="0"/>
      <p:bldP spid="53"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06157" y="705159"/>
            <a:ext cx="3826999" cy="664699"/>
          </a:xfrm>
        </p:spPr>
        <p:txBody>
          <a:bodyPr>
            <a:normAutofit/>
          </a:bodyPr>
          <a:lstStyle/>
          <a:p>
            <a:pPr indent="-228600">
              <a:spcBef>
                <a:spcPts val="1000"/>
              </a:spcBef>
              <a:buClr>
                <a:srgbClr val="FF0066"/>
              </a:buClr>
              <a:buSzPct val="60000"/>
              <a:buFont typeface="Wingdings" pitchFamily="2" charset="2"/>
              <a:buChar char="q"/>
              <a:defRPr/>
            </a:pPr>
            <a:r>
              <a:rPr lang="en-US" altLang="zh-CN" sz="2800" b="1" dirty="0">
                <a:latin typeface="+mn-lt"/>
                <a:ea typeface="+mn-ea"/>
                <a:cs typeface="+mn-cs"/>
              </a:rPr>
              <a:t>Linux</a:t>
            </a:r>
            <a:r>
              <a:rPr lang="zh-CN" altLang="en-US" sz="2800" b="1" dirty="0">
                <a:latin typeface="+mn-lt"/>
                <a:ea typeface="+mn-ea"/>
                <a:cs typeface="+mn-cs"/>
              </a:rPr>
              <a:t>的访问控制</a:t>
            </a:r>
          </a:p>
        </p:txBody>
      </p:sp>
      <p:sp>
        <p:nvSpPr>
          <p:cNvPr id="1484803" name="Rectangle 3"/>
          <p:cNvSpPr>
            <a:spLocks noGrp="1" noChangeArrowheads="1"/>
          </p:cNvSpPr>
          <p:nvPr>
            <p:ph type="body" idx="1"/>
          </p:nvPr>
        </p:nvSpPr>
        <p:spPr>
          <a:xfrm>
            <a:off x="368517" y="1395333"/>
            <a:ext cx="8569325" cy="5400675"/>
          </a:xfrm>
        </p:spPr>
        <p:txBody>
          <a:bodyPr/>
          <a:lstStyle/>
          <a:p>
            <a:pPr marL="342900" lvl="1" indent="-342900">
              <a:lnSpc>
                <a:spcPct val="100000"/>
              </a:lnSpc>
              <a:spcBef>
                <a:spcPct val="20000"/>
              </a:spcBef>
              <a:spcAft>
                <a:spcPct val="10000"/>
              </a:spcAft>
              <a:buClr>
                <a:schemeClr val="folHlink"/>
              </a:buClr>
              <a:buSzPct val="60000"/>
              <a:buFont typeface="Wingdings" pitchFamily="2" charset="2"/>
              <a:buChar char="l"/>
            </a:pPr>
            <a:r>
              <a:rPr lang="zh-CN" altLang="en-US" sz="2600" dirty="0"/>
              <a:t>对文件的访问类型一般有：</a:t>
            </a:r>
            <a:r>
              <a:rPr lang="zh-CN" altLang="en-US" sz="2600" dirty="0">
                <a:solidFill>
                  <a:srgbClr val="0000FF"/>
                </a:solidFill>
              </a:rPr>
              <a:t>读</a:t>
            </a:r>
            <a:r>
              <a:rPr lang="en-US" altLang="zh-CN" sz="2600" dirty="0">
                <a:solidFill>
                  <a:srgbClr val="0000FF"/>
                </a:solidFill>
              </a:rPr>
              <a:t>r</a:t>
            </a:r>
            <a:r>
              <a:rPr lang="zh-CN" altLang="en-US" sz="2600" dirty="0">
                <a:solidFill>
                  <a:srgbClr val="0000FF"/>
                </a:solidFill>
              </a:rPr>
              <a:t>、写</a:t>
            </a:r>
            <a:r>
              <a:rPr lang="en-US" altLang="zh-CN" sz="2600" dirty="0">
                <a:solidFill>
                  <a:srgbClr val="0000FF"/>
                </a:solidFill>
              </a:rPr>
              <a:t>w</a:t>
            </a:r>
            <a:r>
              <a:rPr lang="zh-CN" altLang="en-US" sz="2600" dirty="0">
                <a:solidFill>
                  <a:srgbClr val="0000FF"/>
                </a:solidFill>
              </a:rPr>
              <a:t>、执行</a:t>
            </a:r>
            <a:r>
              <a:rPr lang="en-US" altLang="zh-CN" sz="2600" dirty="0">
                <a:solidFill>
                  <a:srgbClr val="0000FF"/>
                </a:solidFill>
              </a:rPr>
              <a:t>x</a:t>
            </a:r>
            <a:endParaRPr lang="zh-CN" altLang="en-US" sz="2600" dirty="0"/>
          </a:p>
          <a:p>
            <a:pPr marL="342900" lvl="1" indent="-342900">
              <a:lnSpc>
                <a:spcPct val="100000"/>
              </a:lnSpc>
              <a:spcBef>
                <a:spcPct val="20000"/>
              </a:spcBef>
              <a:spcAft>
                <a:spcPct val="10000"/>
              </a:spcAft>
              <a:buClr>
                <a:schemeClr val="folHlink"/>
              </a:buClr>
              <a:buSzPct val="60000"/>
              <a:buFont typeface="Wingdings" pitchFamily="2" charset="2"/>
              <a:buChar char="l"/>
            </a:pPr>
            <a:r>
              <a:rPr lang="zh-CN" altLang="en-US" sz="2600" dirty="0"/>
              <a:t>为了实现基于身份的的访问控制， </a:t>
            </a:r>
            <a:r>
              <a:rPr lang="en-US" altLang="zh-CN" sz="2600" dirty="0"/>
              <a:t>Linux</a:t>
            </a:r>
            <a:r>
              <a:rPr lang="zh-CN" altLang="en-US" sz="2600" dirty="0"/>
              <a:t>为每个文件增加了</a:t>
            </a:r>
            <a:r>
              <a:rPr lang="zh-CN" altLang="en-US" sz="2600" dirty="0">
                <a:solidFill>
                  <a:srgbClr val="0000FF"/>
                </a:solidFill>
              </a:rPr>
              <a:t>访问控制列表</a:t>
            </a:r>
            <a:r>
              <a:rPr lang="en-US" altLang="zh-CN" sz="2600" dirty="0">
                <a:solidFill>
                  <a:srgbClr val="0000FF"/>
                </a:solidFill>
              </a:rPr>
              <a:t>(ACL)</a:t>
            </a:r>
            <a:r>
              <a:rPr lang="zh-CN" altLang="en-US" sz="2600" dirty="0"/>
              <a:t>属性，规定三类用户所能进行的访问类型。</a:t>
            </a:r>
          </a:p>
          <a:p>
            <a:pPr lvl="1" eaLnBrk="1" hangingPunct="1"/>
            <a:r>
              <a:rPr lang="zh-CN" altLang="en-US" dirty="0">
                <a:solidFill>
                  <a:srgbClr val="FF0066"/>
                </a:solidFill>
              </a:rPr>
              <a:t>文件所有者，同组用户，其他用户</a:t>
            </a:r>
          </a:p>
          <a:p>
            <a:pPr eaLnBrk="1" hangingPunct="1"/>
            <a:r>
              <a:rPr lang="en-US" altLang="zh-CN" dirty="0"/>
              <a:t>Linux</a:t>
            </a:r>
            <a:r>
              <a:rPr lang="zh-CN" altLang="en-US" dirty="0"/>
              <a:t>的文件保护属性共有</a:t>
            </a:r>
            <a:r>
              <a:rPr lang="en-US" altLang="zh-CN" dirty="0"/>
              <a:t>10</a:t>
            </a:r>
            <a:r>
              <a:rPr lang="zh-CN" altLang="en-US" dirty="0"/>
              <a:t>位：</a:t>
            </a:r>
          </a:p>
          <a:p>
            <a:pPr lvl="1" eaLnBrk="1" hangingPunct="1">
              <a:lnSpc>
                <a:spcPct val="120000"/>
              </a:lnSpc>
              <a:buNone/>
            </a:pPr>
            <a:r>
              <a:rPr lang="en-US" altLang="zh-CN" dirty="0"/>
              <a:t>-- </a:t>
            </a:r>
            <a:r>
              <a:rPr lang="zh-CN" altLang="en-US" dirty="0"/>
              <a:t>第</a:t>
            </a:r>
            <a:r>
              <a:rPr lang="en-US" altLang="zh-CN" dirty="0"/>
              <a:t>1</a:t>
            </a:r>
            <a:r>
              <a:rPr lang="zh-CN" altLang="en-US" dirty="0"/>
              <a:t>位表示普通文件</a:t>
            </a:r>
            <a:r>
              <a:rPr lang="en-US" altLang="zh-CN" dirty="0"/>
              <a:t>(-)</a:t>
            </a:r>
            <a:r>
              <a:rPr lang="zh-CN" altLang="en-US" dirty="0"/>
              <a:t>，目录</a:t>
            </a:r>
            <a:r>
              <a:rPr lang="en-US" altLang="zh-CN" dirty="0"/>
              <a:t>(d)</a:t>
            </a:r>
            <a:r>
              <a:rPr lang="zh-CN" altLang="en-US" dirty="0"/>
              <a:t>，后三个域分别表示三类用户的访问权限</a:t>
            </a:r>
          </a:p>
          <a:p>
            <a:pPr lvl="1" eaLnBrk="1" hangingPunct="1">
              <a:lnSpc>
                <a:spcPct val="120000"/>
              </a:lnSpc>
              <a:buNone/>
            </a:pPr>
            <a:r>
              <a:rPr lang="en-US" altLang="zh-CN" dirty="0"/>
              <a:t>-- </a:t>
            </a:r>
            <a:r>
              <a:rPr lang="zh-CN" altLang="en-US" dirty="0"/>
              <a:t>使用“</a:t>
            </a:r>
            <a:r>
              <a:rPr lang="en-US" altLang="zh-CN" dirty="0" err="1"/>
              <a:t>chmod</a:t>
            </a:r>
            <a:r>
              <a:rPr lang="en-US" altLang="zh-CN" dirty="0"/>
              <a:t> </a:t>
            </a:r>
            <a:r>
              <a:rPr lang="en-US" altLang="zh-CN" u="sng" dirty="0">
                <a:solidFill>
                  <a:srgbClr val="FF0000"/>
                </a:solidFill>
              </a:rPr>
              <a:t>x</a:t>
            </a:r>
            <a:r>
              <a:rPr lang="en-US" altLang="zh-CN" dirty="0"/>
              <a:t>xx filename” </a:t>
            </a:r>
            <a:r>
              <a:rPr lang="zh-CN" altLang="en-US" dirty="0"/>
              <a:t>可以更改文件的保护属性</a:t>
            </a:r>
            <a:endParaRPr lang="en-US" altLang="zh-CN" dirty="0"/>
          </a:p>
        </p:txBody>
      </p:sp>
      <p:grpSp>
        <p:nvGrpSpPr>
          <p:cNvPr id="18" name="组合 11">
            <a:extLst>
              <a:ext uri="{FF2B5EF4-FFF2-40B4-BE49-F238E27FC236}">
                <a16:creationId xmlns:a16="http://schemas.microsoft.com/office/drawing/2014/main" id="{B0E5DAD5-4657-40D9-97EE-755C072A28B1}"/>
              </a:ext>
            </a:extLst>
          </p:cNvPr>
          <p:cNvGrpSpPr/>
          <p:nvPr/>
        </p:nvGrpSpPr>
        <p:grpSpPr>
          <a:xfrm>
            <a:off x="8564389" y="243728"/>
            <a:ext cx="305510" cy="333991"/>
            <a:chOff x="11707415" y="1054709"/>
            <a:chExt cx="368424" cy="432048"/>
          </a:xfrm>
        </p:grpSpPr>
        <p:sp>
          <p:nvSpPr>
            <p:cNvPr id="19" name="燕尾形 12">
              <a:extLst>
                <a:ext uri="{FF2B5EF4-FFF2-40B4-BE49-F238E27FC236}">
                  <a16:creationId xmlns:a16="http://schemas.microsoft.com/office/drawing/2014/main" id="{4E59E6CE-DB54-486C-ADC3-DAF262DC4438}"/>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燕尾形 13">
              <a:extLst>
                <a:ext uri="{FF2B5EF4-FFF2-40B4-BE49-F238E27FC236}">
                  <a16:creationId xmlns:a16="http://schemas.microsoft.com/office/drawing/2014/main" id="{B6E9BCC5-2658-446C-99FD-66F93072FCC7}"/>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1" name="文本框 20">
            <a:extLst>
              <a:ext uri="{FF2B5EF4-FFF2-40B4-BE49-F238E27FC236}">
                <a16:creationId xmlns:a16="http://schemas.microsoft.com/office/drawing/2014/main" id="{9DAD02C5-A19F-459A-B6CA-33C605DE257D}"/>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22" name="直接连接符 21">
            <a:extLst>
              <a:ext uri="{FF2B5EF4-FFF2-40B4-BE49-F238E27FC236}">
                <a16:creationId xmlns:a16="http://schemas.microsoft.com/office/drawing/2014/main" id="{B7471774-6F7C-4358-874B-50FF0B9D87BA}"/>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DC4D680-16F5-42E0-B899-4356A12B2C76}"/>
              </a:ext>
            </a:extLst>
          </p:cNvPr>
          <p:cNvSpPr txBox="1"/>
          <p:nvPr/>
        </p:nvSpPr>
        <p:spPr>
          <a:xfrm>
            <a:off x="-197976" y="116287"/>
            <a:ext cx="3490654"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1.4 </a:t>
            </a:r>
            <a:r>
              <a:rPr lang="zh-CN" altLang="en-US" sz="2600" b="1" dirty="0">
                <a:solidFill>
                  <a:srgbClr val="0070C0"/>
                </a:solidFill>
                <a:latin typeface="微软雅黑" panose="020B0503020204020204" pitchFamily="34" charset="-122"/>
                <a:ea typeface="微软雅黑" panose="020B0503020204020204" pitchFamily="34" charset="-122"/>
              </a:rPr>
              <a:t>文件的访问控制</a:t>
            </a:r>
          </a:p>
        </p:txBody>
      </p:sp>
      <p:pic>
        <p:nvPicPr>
          <p:cNvPr id="3" name="图片 2">
            <a:extLst>
              <a:ext uri="{FF2B5EF4-FFF2-40B4-BE49-F238E27FC236}">
                <a16:creationId xmlns:a16="http://schemas.microsoft.com/office/drawing/2014/main" id="{44892D91-3EBE-4614-9CFF-C0337717D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961" y="6152841"/>
            <a:ext cx="6020078" cy="470625"/>
          </a:xfrm>
          <a:prstGeom prst="rect">
            <a:avLst/>
          </a:prstGeom>
        </p:spPr>
      </p:pic>
      <p:sp>
        <p:nvSpPr>
          <p:cNvPr id="4" name="标注: 线形 3">
            <a:extLst>
              <a:ext uri="{FF2B5EF4-FFF2-40B4-BE49-F238E27FC236}">
                <a16:creationId xmlns:a16="http://schemas.microsoft.com/office/drawing/2014/main" id="{45478725-06C3-401B-8EFD-0330A5197BDE}"/>
              </a:ext>
            </a:extLst>
          </p:cNvPr>
          <p:cNvSpPr/>
          <p:nvPr/>
        </p:nvSpPr>
        <p:spPr>
          <a:xfrm>
            <a:off x="3171935" y="5677602"/>
            <a:ext cx="638819" cy="388968"/>
          </a:xfrm>
          <a:prstGeom prst="borderCallout1">
            <a:avLst>
              <a:gd name="adj1" fmla="val 18750"/>
              <a:gd name="adj2" fmla="val -8333"/>
              <a:gd name="adj3" fmla="val -37799"/>
              <a:gd name="adj4" fmla="val -10174"/>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0~7</a:t>
            </a:r>
            <a:endParaRPr lang="zh-CN" altLang="en-US" sz="2000" dirty="0">
              <a:solidFill>
                <a:schemeClr val="tx1"/>
              </a:solidFill>
            </a:endParaRPr>
          </a:p>
        </p:txBody>
      </p:sp>
      <p:pic>
        <p:nvPicPr>
          <p:cNvPr id="7" name="图片 6">
            <a:extLst>
              <a:ext uri="{FF2B5EF4-FFF2-40B4-BE49-F238E27FC236}">
                <a16:creationId xmlns:a16="http://schemas.microsoft.com/office/drawing/2014/main" id="{26EC51CC-4FE8-459F-A047-ACD00C34C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1454" y="3465"/>
            <a:ext cx="4937422" cy="1544465"/>
          </a:xfrm>
          <a:prstGeom prst="rect">
            <a:avLst/>
          </a:prstGeom>
        </p:spPr>
      </p:pic>
      <p:sp>
        <p:nvSpPr>
          <p:cNvPr id="26" name="矩形 25">
            <a:extLst>
              <a:ext uri="{FF2B5EF4-FFF2-40B4-BE49-F238E27FC236}">
                <a16:creationId xmlns:a16="http://schemas.microsoft.com/office/drawing/2014/main" id="{7B2645D9-8C31-4426-A0C4-AEB612D1E2F8}"/>
              </a:ext>
            </a:extLst>
          </p:cNvPr>
          <p:cNvSpPr/>
          <p:nvPr/>
        </p:nvSpPr>
        <p:spPr>
          <a:xfrm>
            <a:off x="4261823" y="371959"/>
            <a:ext cx="928790" cy="1181888"/>
          </a:xfrm>
          <a:prstGeom prst="rect">
            <a:avLst/>
          </a:prstGeom>
          <a:noFill/>
          <a:ln w="158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3D03D150-B45F-463A-9255-543CF2D3FC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6028" y="2092858"/>
            <a:ext cx="5797992" cy="2179339"/>
          </a:xfrm>
          <a:prstGeom prst="rect">
            <a:avLst/>
          </a:prstGeom>
        </p:spPr>
      </p:pic>
      <p:sp>
        <p:nvSpPr>
          <p:cNvPr id="24" name="矩形 23">
            <a:extLst>
              <a:ext uri="{FF2B5EF4-FFF2-40B4-BE49-F238E27FC236}">
                <a16:creationId xmlns:a16="http://schemas.microsoft.com/office/drawing/2014/main" id="{F100FE2E-682A-47AE-9C82-762774EA2A27}"/>
              </a:ext>
            </a:extLst>
          </p:cNvPr>
          <p:cNvSpPr/>
          <p:nvPr/>
        </p:nvSpPr>
        <p:spPr>
          <a:xfrm>
            <a:off x="3316027" y="4071741"/>
            <a:ext cx="5183065" cy="200456"/>
          </a:xfrm>
          <a:prstGeom prst="rect">
            <a:avLst/>
          </a:prstGeom>
          <a:noFill/>
          <a:ln w="254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82546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8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48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8480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03" grpId="0" uiExpand="1" build="p" bldLvl="2"/>
      <p:bldP spid="4" grpId="0" animBg="1"/>
      <p:bldP spid="26"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474B76B-1C7B-45E3-98BC-8D5D9E6BD01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CQ1.1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文件系统是指（    ）。</a:t>
            </a:r>
          </a:p>
        </p:txBody>
      </p:sp>
      <p:sp>
        <p:nvSpPr>
          <p:cNvPr id="7" name="文本框 6">
            <a:extLst>
              <a:ext uri="{FF2B5EF4-FFF2-40B4-BE49-F238E27FC236}">
                <a16:creationId xmlns:a16="http://schemas.microsoft.com/office/drawing/2014/main" id="{D7356A35-187D-49D3-BB7D-FDBCF57E51EA}"/>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文件的集合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58E203F4-89DF-415B-9C4C-96F1C4A0B8E3}"/>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文件的目录</a:t>
            </a:r>
          </a:p>
        </p:txBody>
      </p:sp>
      <p:sp>
        <p:nvSpPr>
          <p:cNvPr id="9" name="文本框 8">
            <a:extLst>
              <a:ext uri="{FF2B5EF4-FFF2-40B4-BE49-F238E27FC236}">
                <a16:creationId xmlns:a16="http://schemas.microsoft.com/office/drawing/2014/main" id="{EBF3F1E0-C771-4668-A806-7B49FD85D9B7}"/>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实现文件管理的一组软件</a:t>
            </a:r>
          </a:p>
        </p:txBody>
      </p:sp>
      <p:sp>
        <p:nvSpPr>
          <p:cNvPr id="10" name="文本框 9">
            <a:extLst>
              <a:ext uri="{FF2B5EF4-FFF2-40B4-BE49-F238E27FC236}">
                <a16:creationId xmlns:a16="http://schemas.microsoft.com/office/drawing/2014/main" id="{3554EE5D-B3E6-4AB4-A227-45A1E7CB30EB}"/>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文件、管理文件的软件及数据结构的总体</a:t>
            </a:r>
          </a:p>
        </p:txBody>
      </p:sp>
      <p:sp>
        <p:nvSpPr>
          <p:cNvPr id="11" name="椭圆 10">
            <a:extLst>
              <a:ext uri="{FF2B5EF4-FFF2-40B4-BE49-F238E27FC236}">
                <a16:creationId xmlns:a16="http://schemas.microsoft.com/office/drawing/2014/main" id="{2BBAD067-05FE-4A12-8CCB-962CA3047763}"/>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277CFF7-3A6C-44B6-9FB9-7D594CDD016E}"/>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A644057E-72A8-45E0-911D-D9489481378C}"/>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03A8A64F-1D54-451B-8CA5-4D4544672EC0}"/>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1DFD38AB-1043-4026-B8EE-6E56B4D6F02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84535897-207D-451D-8177-BF8322F7DCC4}"/>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560FCCC-C093-4789-8F20-242A341339D6}"/>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DE1E6C85-A232-4175-899B-2BD588BD4E41}"/>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66EF93A1-A8BD-4260-BECC-9AE708768C1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33FBA412-C3AD-4EFE-8554-21C498EB257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A9C5B65E-4381-46A1-9FEF-E0A54C9B53D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641589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474B76B-1C7B-45E3-98BC-8D5D9E6BD01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CQ1.2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文件系统的主要目的是（    ）。</a:t>
            </a:r>
          </a:p>
        </p:txBody>
      </p:sp>
      <p:sp>
        <p:nvSpPr>
          <p:cNvPr id="7" name="文本框 6">
            <a:extLst>
              <a:ext uri="{FF2B5EF4-FFF2-40B4-BE49-F238E27FC236}">
                <a16:creationId xmlns:a16="http://schemas.microsoft.com/office/drawing/2014/main" id="{D7356A35-187D-49D3-BB7D-FDBCF57E51EA}"/>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实现对文件的“按名存取”</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58E203F4-89DF-415B-9C4C-96F1C4A0B8E3}"/>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实现虚拟存储</a:t>
            </a:r>
          </a:p>
        </p:txBody>
      </p:sp>
      <p:sp>
        <p:nvSpPr>
          <p:cNvPr id="9" name="文本框 8">
            <a:extLst>
              <a:ext uri="{FF2B5EF4-FFF2-40B4-BE49-F238E27FC236}">
                <a16:creationId xmlns:a16="http://schemas.microsoft.com/office/drawing/2014/main" id="{EBF3F1E0-C771-4668-A806-7B49FD85D9B7}"/>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提高外存的读写速度</a:t>
            </a:r>
          </a:p>
        </p:txBody>
      </p:sp>
      <p:sp>
        <p:nvSpPr>
          <p:cNvPr id="10" name="文本框 9">
            <a:extLst>
              <a:ext uri="{FF2B5EF4-FFF2-40B4-BE49-F238E27FC236}">
                <a16:creationId xmlns:a16="http://schemas.microsoft.com/office/drawing/2014/main" id="{3554EE5D-B3E6-4AB4-A227-45A1E7CB30EB}"/>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存储系统文件</a:t>
            </a:r>
          </a:p>
        </p:txBody>
      </p:sp>
      <p:sp>
        <p:nvSpPr>
          <p:cNvPr id="11" name="椭圆 10">
            <a:extLst>
              <a:ext uri="{FF2B5EF4-FFF2-40B4-BE49-F238E27FC236}">
                <a16:creationId xmlns:a16="http://schemas.microsoft.com/office/drawing/2014/main" id="{2BBAD067-05FE-4A12-8CCB-962CA3047763}"/>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277CFF7-3A6C-44B6-9FB9-7D594CDD016E}"/>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A644057E-72A8-45E0-911D-D9489481378C}"/>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03A8A64F-1D54-451B-8CA5-4D4544672EC0}"/>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1DFD38AB-1043-4026-B8EE-6E56B4D6F02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84535897-207D-451D-8177-BF8322F7DCC4}"/>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560FCCC-C093-4789-8F20-242A341339D6}"/>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DE1E6C85-A232-4175-899B-2BD588BD4E41}"/>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66EF93A1-A8BD-4260-BECC-9AE708768C1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33FBA412-C3AD-4EFE-8554-21C498EB257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A9C5B65E-4381-46A1-9FEF-E0A54C9B53D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225603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C850A0-07AC-4EA8-A6DD-0955D2C112E6}"/>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CQ1.3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     ）不是文件系统的功能。</a:t>
            </a:r>
          </a:p>
        </p:txBody>
      </p:sp>
      <p:sp>
        <p:nvSpPr>
          <p:cNvPr id="5" name="文本框 4">
            <a:extLst>
              <a:ext uri="{FF2B5EF4-FFF2-40B4-BE49-F238E27FC236}">
                <a16:creationId xmlns:a16="http://schemas.microsoft.com/office/drawing/2014/main" id="{812B02C8-E12D-4FA2-885F-CFE62DDC976B}"/>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实现对文件的“按名存取”</a:t>
            </a:r>
          </a:p>
        </p:txBody>
      </p:sp>
      <p:sp>
        <p:nvSpPr>
          <p:cNvPr id="6" name="文本框 5">
            <a:extLst>
              <a:ext uri="{FF2B5EF4-FFF2-40B4-BE49-F238E27FC236}">
                <a16:creationId xmlns:a16="http://schemas.microsoft.com/office/drawing/2014/main" id="{48B1EF3F-3130-4367-8EDC-C6E46F2138AC}"/>
              </a:ext>
            </a:extLst>
          </p:cNvPr>
          <p:cNvSpPr txBox="1"/>
          <p:nvPr>
            <p:custDataLst>
              <p:tags r:id="rId4"/>
            </p:custDataLst>
          </p:nvPr>
        </p:nvSpPr>
        <p:spPr>
          <a:xfrm>
            <a:off x="1828799" y="3643313"/>
            <a:ext cx="6655633"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负责实现逻辑文件到物理文件的转换</a:t>
            </a:r>
          </a:p>
        </p:txBody>
      </p:sp>
      <p:sp>
        <p:nvSpPr>
          <p:cNvPr id="7" name="文本框 6">
            <a:extLst>
              <a:ext uri="{FF2B5EF4-FFF2-40B4-BE49-F238E27FC236}">
                <a16:creationId xmlns:a16="http://schemas.microsoft.com/office/drawing/2014/main" id="{97A20A09-8B6E-4D95-89B1-F2ACB8A92F6A}"/>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提高磁盘的读写速度</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B45DD32-5E92-4AEE-81C7-15F446BBDB5E}"/>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提供对文件的存取方法和对文件的操作</a:t>
            </a:r>
          </a:p>
        </p:txBody>
      </p:sp>
      <p:sp>
        <p:nvSpPr>
          <p:cNvPr id="9" name="椭圆 8">
            <a:extLst>
              <a:ext uri="{FF2B5EF4-FFF2-40B4-BE49-F238E27FC236}">
                <a16:creationId xmlns:a16="http://schemas.microsoft.com/office/drawing/2014/main" id="{67A3A2A9-48EC-4CDB-BBBD-F4D7B01CD2B0}"/>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0A1FED6-0BD2-4B92-B839-3BC7895A7624}"/>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1A21D68-7089-4131-BD17-BBBFC3630F22}"/>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F8DFC2C-CFA4-4A3A-A8CE-7173ACBFAE44}"/>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FE08AD1-9366-4292-B5D8-7F2A6C8AF7F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1F93AA6A-15DA-402C-B4BC-28D0ADD91BC3}"/>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4BBE5E5F-CF27-424B-B995-9A53BA510715}"/>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482E28BE-974F-4286-874E-3F0EB0270356}"/>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7D04CCF-8B77-4F96-83E4-3A169A31A0A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D29290E-56BC-4FAD-A366-CB681E8FF36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3E367EA-F434-4388-B64E-B3BA22F18214}"/>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69056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44F8C34-3B42-4522-B48C-AC6BD2CD686A}"/>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CQ1.4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由字符序列组成，文件内的信息不再划分结构，这是指（   ）。</a:t>
            </a:r>
          </a:p>
        </p:txBody>
      </p:sp>
      <p:sp>
        <p:nvSpPr>
          <p:cNvPr id="5" name="文本框 4">
            <a:extLst>
              <a:ext uri="{FF2B5EF4-FFF2-40B4-BE49-F238E27FC236}">
                <a16:creationId xmlns:a16="http://schemas.microsoft.com/office/drawing/2014/main" id="{BD1FCBAB-8068-4D86-91A2-07BCD331FF12}"/>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流式文件</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9C8723F2-BBE5-4D32-BB10-0A9F4192FBA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记录式文件</a:t>
            </a:r>
          </a:p>
        </p:txBody>
      </p:sp>
      <p:sp>
        <p:nvSpPr>
          <p:cNvPr id="7" name="文本框 6">
            <a:extLst>
              <a:ext uri="{FF2B5EF4-FFF2-40B4-BE49-F238E27FC236}">
                <a16:creationId xmlns:a16="http://schemas.microsoft.com/office/drawing/2014/main" id="{00D248A6-A512-40BD-AB4B-AFB4573206E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顺序文件</a:t>
            </a:r>
          </a:p>
        </p:txBody>
      </p:sp>
      <p:sp>
        <p:nvSpPr>
          <p:cNvPr id="8" name="文本框 7">
            <a:extLst>
              <a:ext uri="{FF2B5EF4-FFF2-40B4-BE49-F238E27FC236}">
                <a16:creationId xmlns:a16="http://schemas.microsoft.com/office/drawing/2014/main" id="{CEEC595D-4C10-468D-84D0-F3B4780F549D}"/>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有序文件</a:t>
            </a:r>
          </a:p>
        </p:txBody>
      </p:sp>
      <p:sp>
        <p:nvSpPr>
          <p:cNvPr id="9" name="椭圆 8">
            <a:extLst>
              <a:ext uri="{FF2B5EF4-FFF2-40B4-BE49-F238E27FC236}">
                <a16:creationId xmlns:a16="http://schemas.microsoft.com/office/drawing/2014/main" id="{F59CF523-3E4B-4400-B71F-798540CEA40D}"/>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6FD23377-54F3-46B5-930A-8AA21BD90ACD}"/>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CAC22D6-E9B6-49B7-9926-2F4EECDC7D1D}"/>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2A10C2D-C1D5-484C-AB94-4B6132A57D58}"/>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5669B6D-F885-4A7E-A20E-0304A6DF2BB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A9729A67-2E98-470A-889C-96E868EC581A}"/>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8A7BB26C-2B5F-4562-895A-E464ABD3C698}"/>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4AC79B5E-FAB2-4699-B8C7-1E34EE7B6836}"/>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A70C8940-D0D7-43BD-8561-2F083522AD4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E388D3A-84CB-45A4-B3E8-58523E31668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46A54D1-52C0-466B-888B-EE6DF506800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36111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B95CA07-A829-4791-A427-F2AD53BD8614}"/>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CQ1.5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文件的顺序存取指的是（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A67D159C-6141-49A6-9694-88145438427B}"/>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按终端号依次存取</a:t>
            </a:r>
          </a:p>
        </p:txBody>
      </p:sp>
      <p:sp>
        <p:nvSpPr>
          <p:cNvPr id="6" name="文本框 5">
            <a:extLst>
              <a:ext uri="{FF2B5EF4-FFF2-40B4-BE49-F238E27FC236}">
                <a16:creationId xmlns:a16="http://schemas.microsoft.com/office/drawing/2014/main" id="{5A2CA801-C8FB-4533-A793-BD04CA8BA48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按文件记录的逻辑序号逐一存取</a:t>
            </a:r>
          </a:p>
        </p:txBody>
      </p:sp>
      <p:sp>
        <p:nvSpPr>
          <p:cNvPr id="7" name="文本框 6">
            <a:extLst>
              <a:ext uri="{FF2B5EF4-FFF2-40B4-BE49-F238E27FC236}">
                <a16:creationId xmlns:a16="http://schemas.microsoft.com/office/drawing/2014/main" id="{5DA19368-A317-4774-A986-3F7201C03844}"/>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按文件的物理块号依次存取</a:t>
            </a:r>
          </a:p>
        </p:txBody>
      </p:sp>
      <p:sp>
        <p:nvSpPr>
          <p:cNvPr id="8" name="文本框 7">
            <a:extLst>
              <a:ext uri="{FF2B5EF4-FFF2-40B4-BE49-F238E27FC236}">
                <a16:creationId xmlns:a16="http://schemas.microsoft.com/office/drawing/2014/main" id="{E0B76D34-7102-4504-823D-FB6EB40001F1}"/>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按文件逻辑记录的大小逐一存取</a:t>
            </a:r>
          </a:p>
        </p:txBody>
      </p:sp>
      <p:sp>
        <p:nvSpPr>
          <p:cNvPr id="9" name="椭圆 8">
            <a:extLst>
              <a:ext uri="{FF2B5EF4-FFF2-40B4-BE49-F238E27FC236}">
                <a16:creationId xmlns:a16="http://schemas.microsoft.com/office/drawing/2014/main" id="{9CED6D39-05FA-4925-8A72-3FADA7F58F01}"/>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C70621D-DD9F-4C9F-9BDF-13049B4AEC11}"/>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76CA4B6-9807-49E9-8F8D-BA273E1A7334}"/>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854D09A9-9171-4223-BB03-9752EBB6A5B7}"/>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6913D2A-6DE4-426D-B0A2-68D5217FBC1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DA638032-6B0B-44A2-AB28-D8F3F8000058}"/>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1343CD04-8131-43F7-BC10-95AD23F49EF2}"/>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93EB82AB-98FE-4090-BE3D-3AFB2770DA3F}"/>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6A670188-3E45-4342-8A63-45174A780CA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CAF66948-7331-46BD-8A71-1668E05F89E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87BDD1B-9B99-44FE-A82C-43256F1FB91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32679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167C69-5518-4888-973A-E007EA6468A4}"/>
              </a:ext>
            </a:extLst>
          </p:cNvPr>
          <p:cNvSpPr txBox="1"/>
          <p:nvPr>
            <p:custDataLst>
              <p:tags r:id="rId2"/>
            </p:custDataLst>
          </p:nvPr>
        </p:nvSpPr>
        <p:spPr>
          <a:xfrm>
            <a:off x="914400" y="635000"/>
            <a:ext cx="8102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CQ1.6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以下关于文件存取的叙述中，正确的是（  ）。</a:t>
            </a:r>
          </a:p>
        </p:txBody>
      </p:sp>
      <p:sp>
        <p:nvSpPr>
          <p:cNvPr id="5" name="文本框 4">
            <a:extLst>
              <a:ext uri="{FF2B5EF4-FFF2-40B4-BE49-F238E27FC236}">
                <a16:creationId xmlns:a16="http://schemas.microsoft.com/office/drawing/2014/main" id="{F6220C7A-A388-41B6-A40E-3B62D15BB7C4}"/>
              </a:ext>
            </a:extLst>
          </p:cNvPr>
          <p:cNvSpPr txBox="1"/>
          <p:nvPr>
            <p:custDataLst>
              <p:tags r:id="rId3"/>
            </p:custDataLst>
          </p:nvPr>
        </p:nvSpPr>
        <p:spPr>
          <a:xfrm>
            <a:off x="1828800" y="2786063"/>
            <a:ext cx="6601968" cy="578643"/>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适合于顺序存取的文件也一定适合随机存取</a:t>
            </a:r>
          </a:p>
        </p:txBody>
      </p:sp>
      <p:sp>
        <p:nvSpPr>
          <p:cNvPr id="6" name="文本框 5">
            <a:extLst>
              <a:ext uri="{FF2B5EF4-FFF2-40B4-BE49-F238E27FC236}">
                <a16:creationId xmlns:a16="http://schemas.microsoft.com/office/drawing/2014/main" id="{BD0912AB-ABFD-4142-A5C1-5B50146EB3AB}"/>
              </a:ext>
            </a:extLst>
          </p:cNvPr>
          <p:cNvSpPr txBox="1"/>
          <p:nvPr>
            <p:custDataLst>
              <p:tags r:id="rId4"/>
            </p:custDataLst>
          </p:nvPr>
        </p:nvSpPr>
        <p:spPr>
          <a:xfrm>
            <a:off x="1828800" y="3643313"/>
            <a:ext cx="6601968"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适合于随机存取的文件也一定适合顺序存取</a:t>
            </a:r>
          </a:p>
        </p:txBody>
      </p:sp>
      <p:sp>
        <p:nvSpPr>
          <p:cNvPr id="7" name="文本框 6">
            <a:extLst>
              <a:ext uri="{FF2B5EF4-FFF2-40B4-BE49-F238E27FC236}">
                <a16:creationId xmlns:a16="http://schemas.microsoft.com/office/drawing/2014/main" id="{8127E59C-A0FB-4E26-BFD1-728FE5C6A75A}"/>
              </a:ext>
            </a:extLst>
          </p:cNvPr>
          <p:cNvSpPr txBox="1"/>
          <p:nvPr>
            <p:custDataLst>
              <p:tags r:id="rId5"/>
            </p:custDataLst>
          </p:nvPr>
        </p:nvSpPr>
        <p:spPr>
          <a:xfrm>
            <a:off x="1828800" y="4500563"/>
            <a:ext cx="6912864" cy="578643"/>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适合于随机存取的文件不一定适合顺序存取</a:t>
            </a:r>
          </a:p>
        </p:txBody>
      </p:sp>
      <p:sp>
        <p:nvSpPr>
          <p:cNvPr id="8" name="文本框 7">
            <a:extLst>
              <a:ext uri="{FF2B5EF4-FFF2-40B4-BE49-F238E27FC236}">
                <a16:creationId xmlns:a16="http://schemas.microsoft.com/office/drawing/2014/main" id="{BE866F91-A18C-4303-A7BB-834440E41438}"/>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以上都不对</a:t>
            </a:r>
          </a:p>
        </p:txBody>
      </p:sp>
      <p:sp>
        <p:nvSpPr>
          <p:cNvPr id="9" name="椭圆 8">
            <a:extLst>
              <a:ext uri="{FF2B5EF4-FFF2-40B4-BE49-F238E27FC236}">
                <a16:creationId xmlns:a16="http://schemas.microsoft.com/office/drawing/2014/main" id="{AB1DACB4-E81A-43E3-8799-A453CF596042}"/>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BAF53FA0-7FD8-41EE-9E4D-AADD6C45C81E}"/>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7F92574-27A3-4FD1-B1D2-AA23E7EF304C}"/>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5AA68CB-F96B-434F-95C5-DCC319881C6E}"/>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FE7657A-AFF9-4729-BA3F-954EA18FC1B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7BC0F695-D7CE-452B-A4A7-EA8975F74714}"/>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7F397DF-2CD3-48D9-A14F-692B8607AFB8}"/>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6007CF29-FB29-4AB2-878C-CB41738125EE}"/>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D75E89A-7C3A-412C-945D-EA8A47474CA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4B7FC48B-F2E1-4CDF-9153-DFEF0B605A5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D14A27B-4482-4654-A80F-52303259E0B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8579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1">
            <a:extLst>
              <a:ext uri="{FF2B5EF4-FFF2-40B4-BE49-F238E27FC236}">
                <a16:creationId xmlns:a16="http://schemas.microsoft.com/office/drawing/2014/main" id="{0071110F-8081-44C5-8AEB-0B25F93CFF0F}"/>
              </a:ext>
            </a:extLst>
          </p:cNvPr>
          <p:cNvSpPr txBox="1"/>
          <p:nvPr/>
        </p:nvSpPr>
        <p:spPr>
          <a:xfrm>
            <a:off x="3418245" y="1326477"/>
            <a:ext cx="2011190" cy="430887"/>
          </a:xfrm>
          <a:prstGeom prst="rect">
            <a:avLst/>
          </a:prstGeom>
          <a:noFill/>
        </p:spPr>
        <p:txBody>
          <a:bodyPr vert="horz" wrap="square" lIns="0" tIns="0" rIns="0" bIns="0" rtlCol="0" anchor="ctr">
            <a:spAutoFit/>
          </a:bodyPr>
          <a:lstStyle/>
          <a:p>
            <a:r>
              <a:rPr lang="en-US" altLang="zh-CN" sz="2800" dirty="0">
                <a:solidFill>
                  <a:srgbClr val="213F99"/>
                </a:solidFill>
                <a:latin typeface="Impact" pitchFamily="34" charset="0"/>
                <a:ea typeface="微软雅黑" pitchFamily="34" charset="-122"/>
              </a:rPr>
              <a:t>1. </a:t>
            </a:r>
            <a:r>
              <a:rPr lang="zh-CN" altLang="en-US" sz="2800" dirty="0">
                <a:solidFill>
                  <a:srgbClr val="213F99"/>
                </a:solidFill>
                <a:latin typeface="Impact" pitchFamily="34" charset="0"/>
                <a:ea typeface="微软雅黑" pitchFamily="34" charset="-122"/>
              </a:rPr>
              <a:t>文件</a:t>
            </a:r>
            <a:endParaRPr lang="zh-CN" altLang="en-US" sz="2800" dirty="0">
              <a:solidFill>
                <a:srgbClr val="213F99"/>
              </a:solidFill>
              <a:latin typeface="微软雅黑" pitchFamily="34" charset="-122"/>
              <a:ea typeface="微软雅黑" pitchFamily="34" charset="-122"/>
            </a:endParaRPr>
          </a:p>
        </p:txBody>
      </p:sp>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5"/>
          <p:cNvSpPr txBox="1"/>
          <p:nvPr/>
        </p:nvSpPr>
        <p:spPr>
          <a:xfrm>
            <a:off x="191729" y="2259427"/>
            <a:ext cx="2592288" cy="461665"/>
          </a:xfrm>
          <a:prstGeom prst="rect">
            <a:avLst/>
          </a:prstGeom>
          <a:noFill/>
        </p:spPr>
        <p:txBody>
          <a:bodyPr wrap="square" rtlCol="0">
            <a:spAutoFit/>
          </a:bodyPr>
          <a:lstStyle/>
          <a:p>
            <a:pPr algn="ctr"/>
            <a:r>
              <a:rPr lang="en-US" altLang="zh-CN" sz="2400" b="1" spc="300" dirty="0">
                <a:solidFill>
                  <a:schemeClr val="bg1"/>
                </a:solidFill>
                <a:latin typeface="Agency FB" panose="020B0503020202020204" pitchFamily="34" charset="0"/>
                <a:ea typeface="Adobe 宋体 Std L" pitchFamily="18" charset="-122"/>
              </a:rPr>
              <a:t>Contents  Page</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72542"/>
            <a:ext cx="2808312" cy="707886"/>
          </a:xfrm>
          <a:prstGeom prst="rect">
            <a:avLst/>
          </a:prstGeom>
          <a:noFill/>
        </p:spPr>
        <p:txBody>
          <a:bodyPr wrap="square" rtlCol="0">
            <a:spAutoFit/>
          </a:bodyPr>
          <a:lstStyle/>
          <a:p>
            <a:pPr algn="ctr"/>
            <a:r>
              <a:rPr lang="zh-CN" altLang="en-US" sz="4000" b="1" dirty="0">
                <a:solidFill>
                  <a:schemeClr val="bg1"/>
                </a:solidFill>
                <a:ea typeface="微软雅黑"/>
              </a:rPr>
              <a:t>内容纲要</a:t>
            </a:r>
          </a:p>
        </p:txBody>
      </p:sp>
      <p:grpSp>
        <p:nvGrpSpPr>
          <p:cNvPr id="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2" name="矩形 31"/>
          <p:cNvSpPr/>
          <p:nvPr/>
        </p:nvSpPr>
        <p:spPr>
          <a:xfrm>
            <a:off x="2985318" y="606732"/>
            <a:ext cx="5980881" cy="6098868"/>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10"/>
          <p:cNvSpPr txBox="1"/>
          <p:nvPr/>
        </p:nvSpPr>
        <p:spPr>
          <a:xfrm>
            <a:off x="3398152" y="3511703"/>
            <a:ext cx="5487756" cy="430887"/>
          </a:xfrm>
          <a:prstGeom prst="rect">
            <a:avLst/>
          </a:prstGeom>
          <a:noFill/>
        </p:spPr>
        <p:txBody>
          <a:bodyPr vert="horz" wrap="square" lIns="0" tIns="0" rIns="0" bIns="0" rtlCol="0" anchor="ctr">
            <a:spAutoFit/>
          </a:bodyPr>
          <a:lstStyle/>
          <a:p>
            <a:r>
              <a:rPr lang="en-US" altLang="zh-CN" sz="2800" dirty="0">
                <a:solidFill>
                  <a:srgbClr val="213F99"/>
                </a:solidFill>
                <a:latin typeface="Impact" pitchFamily="34" charset="0"/>
                <a:ea typeface="微软雅黑" pitchFamily="34" charset="-122"/>
              </a:rPr>
              <a:t>3.  </a:t>
            </a:r>
            <a:r>
              <a:rPr lang="zh-CN" altLang="en-US" sz="2800" dirty="0">
                <a:solidFill>
                  <a:srgbClr val="213F99"/>
                </a:solidFill>
                <a:latin typeface="Impact" pitchFamily="34" charset="0"/>
                <a:ea typeface="微软雅黑" pitchFamily="34" charset="-122"/>
              </a:rPr>
              <a:t>文件系统的实现</a:t>
            </a:r>
            <a:endParaRPr lang="zh-CN" altLang="en-US" sz="2800" dirty="0">
              <a:solidFill>
                <a:srgbClr val="213F99"/>
              </a:solidFill>
              <a:latin typeface="微软雅黑" pitchFamily="34" charset="-122"/>
              <a:ea typeface="微软雅黑" pitchFamily="34" charset="-122"/>
            </a:endParaRPr>
          </a:p>
        </p:txBody>
      </p:sp>
      <p:sp>
        <p:nvSpPr>
          <p:cNvPr id="35" name="TextBox 11"/>
          <p:cNvSpPr txBox="1"/>
          <p:nvPr/>
        </p:nvSpPr>
        <p:spPr>
          <a:xfrm>
            <a:off x="3418245" y="2412484"/>
            <a:ext cx="5091973" cy="430887"/>
          </a:xfrm>
          <a:prstGeom prst="rect">
            <a:avLst/>
          </a:prstGeom>
          <a:noFill/>
        </p:spPr>
        <p:txBody>
          <a:bodyPr vert="horz" wrap="square" lIns="0" tIns="0" rIns="0" bIns="0" rtlCol="0" anchor="ctr">
            <a:spAutoFit/>
          </a:bodyPr>
          <a:lstStyle/>
          <a:p>
            <a:r>
              <a:rPr lang="en-US" altLang="zh-CN" sz="2800" dirty="0">
                <a:solidFill>
                  <a:srgbClr val="213F99"/>
                </a:solidFill>
                <a:latin typeface="Impact" pitchFamily="34" charset="0"/>
                <a:ea typeface="微软雅黑" pitchFamily="34" charset="-122"/>
              </a:rPr>
              <a:t>2. </a:t>
            </a:r>
            <a:r>
              <a:rPr lang="zh-CN" altLang="en-US" sz="2800" dirty="0">
                <a:solidFill>
                  <a:srgbClr val="213F99"/>
                </a:solidFill>
                <a:latin typeface="Impact" pitchFamily="34" charset="0"/>
                <a:ea typeface="微软雅黑" pitchFamily="34" charset="-122"/>
              </a:rPr>
              <a:t>目录</a:t>
            </a:r>
            <a:endParaRPr lang="zh-CN" altLang="en-US" sz="2800" dirty="0">
              <a:solidFill>
                <a:srgbClr val="213F99"/>
              </a:solidFill>
              <a:latin typeface="微软雅黑" pitchFamily="34" charset="-122"/>
              <a:ea typeface="微软雅黑" pitchFamily="34" charset="-122"/>
            </a:endParaRPr>
          </a:p>
        </p:txBody>
      </p:sp>
      <p:pic>
        <p:nvPicPr>
          <p:cNvPr id="37" name="Picture 7" descr="MCj03311880000[1]"/>
          <p:cNvPicPr>
            <a:picLocks noChangeAspect="1" noChangeArrowheads="1"/>
          </p:cNvPicPr>
          <p:nvPr/>
        </p:nvPicPr>
        <p:blipFill>
          <a:blip r:embed="rId3" cstate="print">
            <a:lum bright="70000" contrast="-70000"/>
            <a:grayscl/>
          </a:blip>
          <a:srcRect/>
          <a:stretch>
            <a:fillRect/>
          </a:stretch>
        </p:blipFill>
        <p:spPr bwMode="auto">
          <a:xfrm>
            <a:off x="7413462" y="5048038"/>
            <a:ext cx="1123950" cy="1152525"/>
          </a:xfrm>
          <a:prstGeom prst="rect">
            <a:avLst/>
          </a:prstGeom>
          <a:noFill/>
          <a:ln w="9525">
            <a:noFill/>
            <a:miter lim="800000"/>
            <a:headEnd/>
            <a:tailEnd/>
          </a:ln>
        </p:spPr>
      </p:pic>
      <p:sp>
        <p:nvSpPr>
          <p:cNvPr id="38" name="六边形 37"/>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2" name="矩形 41"/>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6" name="TextBox 6">
            <a:extLst>
              <a:ext uri="{FF2B5EF4-FFF2-40B4-BE49-F238E27FC236}">
                <a16:creationId xmlns:a16="http://schemas.microsoft.com/office/drawing/2014/main" id="{51C63443-C5A9-4923-A440-415AB8E4E552}"/>
              </a:ext>
            </a:extLst>
          </p:cNvPr>
          <p:cNvSpPr txBox="1"/>
          <p:nvPr/>
        </p:nvSpPr>
        <p:spPr>
          <a:xfrm>
            <a:off x="3418245" y="2419090"/>
            <a:ext cx="5132157" cy="430887"/>
          </a:xfrm>
          <a:prstGeom prst="rect">
            <a:avLst/>
          </a:prstGeom>
          <a:noFill/>
        </p:spPr>
        <p:txBody>
          <a:bodyPr vert="horz" wrap="square" lIns="0" tIns="0" rIns="0" bIns="0" rtlCol="0" anchor="ctr">
            <a:spAutoFit/>
          </a:bodyPr>
          <a:lstStyle/>
          <a:p>
            <a:r>
              <a:rPr lang="en-US" altLang="zh-CN" sz="2800" dirty="0">
                <a:solidFill>
                  <a:srgbClr val="FF0000"/>
                </a:solidFill>
                <a:latin typeface="Impact" pitchFamily="34" charset="0"/>
                <a:ea typeface="微软雅黑" pitchFamily="34" charset="-122"/>
              </a:rPr>
              <a:t>2. </a:t>
            </a:r>
            <a:r>
              <a:rPr lang="zh-CN" altLang="en-US" sz="2800" dirty="0">
                <a:solidFill>
                  <a:srgbClr val="FF0000"/>
                </a:solidFill>
                <a:latin typeface="Impact" pitchFamily="34" charset="0"/>
                <a:ea typeface="微软雅黑" pitchFamily="34" charset="-122"/>
              </a:rPr>
              <a:t>目录</a:t>
            </a:r>
            <a:endParaRPr lang="zh-CN" altLang="en-US" sz="2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529108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8" name="矩形 17"/>
          <p:cNvSpPr/>
          <p:nvPr/>
        </p:nvSpPr>
        <p:spPr>
          <a:xfrm>
            <a:off x="147452" y="1195221"/>
            <a:ext cx="8722447" cy="458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
        <p:nvSpPr>
          <p:cNvPr id="25" name="Rectangle 8">
            <a:extLst>
              <a:ext uri="{FF2B5EF4-FFF2-40B4-BE49-F238E27FC236}">
                <a16:creationId xmlns:a16="http://schemas.microsoft.com/office/drawing/2014/main" id="{978AD5F3-A61D-4BFD-BD2C-E6181D03F907}"/>
              </a:ext>
            </a:extLst>
          </p:cNvPr>
          <p:cNvSpPr txBox="1">
            <a:spLocks noChangeArrowheads="1"/>
          </p:cNvSpPr>
          <p:nvPr/>
        </p:nvSpPr>
        <p:spPr>
          <a:xfrm>
            <a:off x="434686" y="1195299"/>
            <a:ext cx="8345643" cy="5317674"/>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spcAft>
                <a:spcPts val="600"/>
              </a:spcAft>
            </a:pPr>
            <a:r>
              <a:rPr lang="en-US" altLang="zh-CN" sz="2800" b="0" dirty="0">
                <a:solidFill>
                  <a:schemeClr val="tx1"/>
                </a:solidFill>
              </a:rPr>
              <a:t>2.1 </a:t>
            </a:r>
            <a:r>
              <a:rPr lang="zh-CN" altLang="en-US" sz="2800" b="0" dirty="0">
                <a:solidFill>
                  <a:schemeClr val="tx1"/>
                </a:solidFill>
              </a:rPr>
              <a:t>概述</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2.2 </a:t>
            </a:r>
            <a:r>
              <a:rPr lang="zh-CN" altLang="en-US" sz="2800" b="0" dirty="0">
                <a:solidFill>
                  <a:schemeClr val="tx1"/>
                </a:solidFill>
              </a:rPr>
              <a:t>文件控制块和索引节点</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2.3 </a:t>
            </a:r>
            <a:r>
              <a:rPr lang="zh-CN" altLang="en-US" sz="2800" b="0" dirty="0">
                <a:solidFill>
                  <a:schemeClr val="tx1"/>
                </a:solidFill>
              </a:rPr>
              <a:t>目录结构</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2.4 </a:t>
            </a:r>
            <a:r>
              <a:rPr lang="zh-CN" altLang="en-US" sz="2800" b="0" dirty="0">
                <a:solidFill>
                  <a:schemeClr val="tx1"/>
                </a:solidFill>
              </a:rPr>
              <a:t>目录的检索和实现</a:t>
            </a:r>
            <a:endParaRPr lang="en-US" altLang="zh-CN" sz="2800" b="0" dirty="0">
              <a:solidFill>
                <a:schemeClr val="tx1"/>
              </a:solidFill>
            </a:endParaRPr>
          </a:p>
          <a:p>
            <a:pPr algn="just">
              <a:lnSpc>
                <a:spcPct val="200000"/>
              </a:lnSpc>
              <a:spcBef>
                <a:spcPts val="600"/>
              </a:spcBef>
              <a:spcAft>
                <a:spcPts val="600"/>
              </a:spcAft>
            </a:pPr>
            <a:endParaRPr lang="en-US" altLang="zh-CN" sz="800" b="0" dirty="0">
              <a:solidFill>
                <a:schemeClr val="tx1"/>
              </a:solidFill>
            </a:endParaRPr>
          </a:p>
          <a:p>
            <a:pPr algn="just">
              <a:lnSpc>
                <a:spcPct val="200000"/>
              </a:lnSpc>
              <a:spcBef>
                <a:spcPts val="600"/>
              </a:spcBef>
              <a:spcAft>
                <a:spcPts val="600"/>
              </a:spcAft>
            </a:pPr>
            <a:r>
              <a:rPr lang="en-US" altLang="zh-CN" sz="2800" b="0" dirty="0">
                <a:solidFill>
                  <a:schemeClr val="tx1"/>
                </a:solidFill>
              </a:rPr>
              <a:t>2.5 </a:t>
            </a:r>
            <a:r>
              <a:rPr lang="zh-CN" altLang="en-US" sz="2800" b="0" dirty="0">
                <a:solidFill>
                  <a:schemeClr val="tx1"/>
                </a:solidFill>
              </a:rPr>
              <a:t>文件的共享</a:t>
            </a:r>
          </a:p>
        </p:txBody>
      </p:sp>
      <p:grpSp>
        <p:nvGrpSpPr>
          <p:cNvPr id="21" name="组合 11">
            <a:extLst>
              <a:ext uri="{FF2B5EF4-FFF2-40B4-BE49-F238E27FC236}">
                <a16:creationId xmlns:a16="http://schemas.microsoft.com/office/drawing/2014/main" id="{8E272FCC-8839-4802-8DD1-6E2076660276}"/>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B5D34AD8-8448-4C48-AE1A-D021F0535CA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61C3385E-D079-410C-BC25-58984722213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731D7273-80FC-4AA9-BA21-BB8A8C6E601F}"/>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30" name="直接连接符 29">
            <a:extLst>
              <a:ext uri="{FF2B5EF4-FFF2-40B4-BE49-F238E27FC236}">
                <a16:creationId xmlns:a16="http://schemas.microsoft.com/office/drawing/2014/main" id="{3A7FFF02-077C-4F3D-8A23-3305563FEFD1}"/>
              </a:ext>
            </a:extLst>
          </p:cNvPr>
          <p:cNvCxnSpPr/>
          <p:nvPr/>
        </p:nvCxnSpPr>
        <p:spPr>
          <a:xfrm>
            <a:off x="117721" y="933611"/>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451BCDA-04B9-4449-A9B0-49299C37754A}"/>
              </a:ext>
            </a:extLst>
          </p:cNvPr>
          <p:cNvSpPr txBox="1"/>
          <p:nvPr/>
        </p:nvSpPr>
        <p:spPr>
          <a:xfrm>
            <a:off x="-258538" y="410723"/>
            <a:ext cx="1392259" cy="492443"/>
          </a:xfrm>
          <a:prstGeom prst="rect">
            <a:avLst/>
          </a:prstGeom>
          <a:noFill/>
        </p:spPr>
        <p:txBody>
          <a:bodyPr wrap="square">
            <a:spAutoFit/>
          </a:bodyPr>
          <a:lstStyle/>
          <a:p>
            <a:pPr algn="r"/>
            <a:r>
              <a:rPr lang="zh-CN" altLang="en-US" sz="2600" b="1" dirty="0">
                <a:solidFill>
                  <a:srgbClr val="0070C0"/>
                </a:solidFill>
                <a:latin typeface="微软雅黑" panose="020B0503020204020204" pitchFamily="34" charset="-122"/>
                <a:ea typeface="微软雅黑" panose="020B0503020204020204" pitchFamily="34" charset="-122"/>
              </a:rPr>
              <a:t>纲要</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DDB48E54-7DB6-49CB-B1E2-8B30B16B7B1F}"/>
              </a:ext>
            </a:extLst>
          </p:cNvPr>
          <p:cNvSpPr txBox="1"/>
          <p:nvPr/>
        </p:nvSpPr>
        <p:spPr>
          <a:xfrm>
            <a:off x="434686" y="902509"/>
            <a:ext cx="4703618" cy="824136"/>
          </a:xfrm>
          <a:prstGeom prst="rect">
            <a:avLst/>
          </a:prstGeom>
          <a:noFill/>
        </p:spPr>
        <p:txBody>
          <a:bodyPr wrap="square">
            <a:spAutoFit/>
          </a:bodyPr>
          <a:lstStyle/>
          <a:p>
            <a:pPr algn="just">
              <a:lnSpc>
                <a:spcPct val="200000"/>
              </a:lnSpc>
              <a:spcBef>
                <a:spcPts val="600"/>
              </a:spcBef>
              <a:spcAft>
                <a:spcPts val="600"/>
              </a:spcAft>
            </a:pPr>
            <a:r>
              <a:rPr lang="en-US" altLang="zh-CN" sz="2800" b="0" dirty="0">
                <a:solidFill>
                  <a:srgbClr val="FF0000"/>
                </a:solidFill>
                <a:latin typeface="微软雅黑" panose="020B0503020204020204" pitchFamily="34" charset="-122"/>
                <a:ea typeface="微软雅黑" panose="020B0503020204020204" pitchFamily="34" charset="-122"/>
              </a:rPr>
              <a:t>2.1 </a:t>
            </a:r>
            <a:r>
              <a:rPr lang="zh-CN" altLang="en-US" sz="2800" b="0" dirty="0">
                <a:solidFill>
                  <a:srgbClr val="FF0000"/>
                </a:solidFill>
                <a:latin typeface="微软雅黑" panose="020B0503020204020204" pitchFamily="34" charset="-122"/>
                <a:ea typeface="微软雅黑" panose="020B0503020204020204" pitchFamily="34" charset="-122"/>
              </a:rPr>
              <a:t>概述</a:t>
            </a:r>
            <a:endParaRPr lang="en-US" altLang="zh-CN" sz="2800" b="0"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4C427638-D72C-4340-83EE-5869265653DF}"/>
              </a:ext>
            </a:extLst>
          </p:cNvPr>
          <p:cNvSpPr/>
          <p:nvPr/>
        </p:nvSpPr>
        <p:spPr>
          <a:xfrm>
            <a:off x="3275155" y="572720"/>
            <a:ext cx="3429000" cy="1806648"/>
          </a:xfrm>
          <a:prstGeom prst="rect">
            <a:avLst/>
          </a:prstGeom>
        </p:spPr>
        <p:txBody>
          <a:bodyPr wrap="square">
            <a:spAutoFit/>
          </a:bodyPr>
          <a:lstStyle/>
          <a:p>
            <a:pPr marL="514350" lvl="0" indent="-514350">
              <a:lnSpc>
                <a:spcPct val="90000"/>
              </a:lnSpc>
              <a:spcBef>
                <a:spcPts val="1000"/>
              </a:spcBef>
              <a:buAutoNum type="romanUcPeriod"/>
              <a:defRPr/>
            </a:pPr>
            <a:r>
              <a:rPr lang="zh-CN" altLang="en-US" sz="2400" b="1" dirty="0">
                <a:solidFill>
                  <a:srgbClr val="0000FF"/>
                </a:solidFill>
              </a:rPr>
              <a:t>如何组织用户文件？</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目录管理的功能</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目录文件</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目录项</a:t>
            </a:r>
          </a:p>
        </p:txBody>
      </p:sp>
      <p:sp>
        <p:nvSpPr>
          <p:cNvPr id="16" name="AutoShape 18">
            <a:extLst>
              <a:ext uri="{FF2B5EF4-FFF2-40B4-BE49-F238E27FC236}">
                <a16:creationId xmlns:a16="http://schemas.microsoft.com/office/drawing/2014/main" id="{4589C84B-56FE-49FC-AA70-A5C3E4AD9499}"/>
              </a:ext>
            </a:extLst>
          </p:cNvPr>
          <p:cNvSpPr>
            <a:spLocks noChangeArrowheads="1"/>
          </p:cNvSpPr>
          <p:nvPr/>
        </p:nvSpPr>
        <p:spPr bwMode="auto">
          <a:xfrm>
            <a:off x="2149721" y="1285544"/>
            <a:ext cx="838200" cy="381000"/>
          </a:xfrm>
          <a:prstGeom prst="rightArrow">
            <a:avLst>
              <a:gd name="adj1" fmla="val 50000"/>
              <a:gd name="adj2" fmla="val 55000"/>
            </a:avLst>
          </a:prstGeom>
          <a:solidFill>
            <a:srgbClr val="FF66CC"/>
          </a:solidFill>
          <a:ln w="38100" algn="ctr">
            <a:solidFill>
              <a:schemeClr val="tx1"/>
            </a:solidFill>
            <a:miter lim="800000"/>
            <a:headEnd/>
            <a:tailEnd/>
          </a:ln>
          <a:effectLst/>
        </p:spPr>
        <p:txBody>
          <a:bodyPr wrap="none" lIns="90478" tIns="44445" rIns="90478" bIns="44445" anchor="ctr"/>
          <a:lstStyle/>
          <a:p>
            <a:pPr algn="ctr" eaLnBrk="1" hangingPunct="1"/>
            <a:endParaRPr lang="zh-CN" altLang="en-US"/>
          </a:p>
        </p:txBody>
      </p:sp>
    </p:spTree>
    <p:extLst>
      <p:ext uri="{BB962C8B-B14F-4D97-AF65-F5344CB8AC3E}">
        <p14:creationId xmlns:p14="http://schemas.microsoft.com/office/powerpoint/2010/main" val="332843816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ppt_x</p:attrName>
                                        </p:attrNameLst>
                                      </p:cBhvr>
                                      <p:tavLst>
                                        <p:tav tm="0">
                                          <p:val>
                                            <p:strVal val="#ppt_x-#ppt_w/2"/>
                                          </p:val>
                                        </p:tav>
                                        <p:tav tm="100000">
                                          <p:val>
                                            <p:strVal val="#ppt_x"/>
                                          </p:val>
                                        </p:tav>
                                      </p:tavLst>
                                    </p:anim>
                                    <p:anim calcmode="lin" valueType="num">
                                      <p:cBhvr>
                                        <p:cTn id="12" dur="500" fill="hold"/>
                                        <p:tgtEl>
                                          <p:spTgt spid="16"/>
                                        </p:tgtEl>
                                        <p:attrNameLst>
                                          <p:attrName>ppt_y</p:attrName>
                                        </p:attrNameLst>
                                      </p:cBhvr>
                                      <p:tavLst>
                                        <p:tav tm="0">
                                          <p:val>
                                            <p:strVal val="#ppt_y"/>
                                          </p:val>
                                        </p:tav>
                                        <p:tav tm="100000">
                                          <p:val>
                                            <p:strVal val="#ppt_y"/>
                                          </p:val>
                                        </p:tav>
                                      </p:tavLst>
                                    </p:anim>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1971" name="Rectangle 3"/>
          <p:cNvSpPr>
            <a:spLocks noGrp="1" noChangeArrowheads="1"/>
          </p:cNvSpPr>
          <p:nvPr>
            <p:ph type="body" idx="1"/>
          </p:nvPr>
        </p:nvSpPr>
        <p:spPr>
          <a:xfrm>
            <a:off x="125128" y="1601304"/>
            <a:ext cx="5943599" cy="4002088"/>
          </a:xfrm>
        </p:spPr>
        <p:txBody>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用户使用文件是“</a:t>
            </a:r>
            <a:r>
              <a:rPr lang="zh-CN" altLang="en-US" sz="2600" dirty="0">
                <a:solidFill>
                  <a:srgbClr val="FF0000"/>
                </a:solidFill>
              </a:rPr>
              <a:t>按名存取</a:t>
            </a:r>
            <a:r>
              <a:rPr lang="zh-CN" altLang="en-US" sz="2600" dirty="0"/>
              <a:t>”的，</a:t>
            </a:r>
            <a:endParaRPr lang="en-US" altLang="zh-CN" sz="2600" dirty="0"/>
          </a:p>
          <a:p>
            <a:pPr marL="0" lvl="1" indent="0">
              <a:lnSpc>
                <a:spcPct val="120000"/>
              </a:lnSpc>
              <a:spcBef>
                <a:spcPct val="20000"/>
              </a:spcBef>
              <a:spcAft>
                <a:spcPct val="10000"/>
              </a:spcAft>
              <a:buClr>
                <a:schemeClr val="folHlink"/>
              </a:buClr>
              <a:buSzPct val="60000"/>
              <a:buNone/>
              <a:defRPr/>
            </a:pPr>
            <a:r>
              <a:rPr lang="en-US" altLang="zh-CN" sz="2600" dirty="0"/>
              <a:t>    </a:t>
            </a:r>
            <a:r>
              <a:rPr lang="zh-CN" altLang="en-US" sz="2600" dirty="0"/>
              <a:t> 这个“名”放在哪里？</a:t>
            </a:r>
            <a:endParaRPr lang="en-US" altLang="zh-CN" sz="2600" dirty="0"/>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对于以兆为单位的文件数量，用户怎么管理？如果不允许文件名重名，用户不得不想出数百万计的文件名。</a:t>
            </a:r>
          </a:p>
        </p:txBody>
      </p:sp>
      <p:pic>
        <p:nvPicPr>
          <p:cNvPr id="17412" name="Picture 4"/>
          <p:cNvPicPr>
            <a:picLocks noChangeAspect="1" noChangeArrowheads="1"/>
          </p:cNvPicPr>
          <p:nvPr/>
        </p:nvPicPr>
        <p:blipFill>
          <a:blip r:embed="rId3" cstate="print"/>
          <a:srcRect/>
          <a:stretch>
            <a:fillRect/>
          </a:stretch>
        </p:blipFill>
        <p:spPr bwMode="auto">
          <a:xfrm>
            <a:off x="5327650" y="1310378"/>
            <a:ext cx="3816350" cy="1630362"/>
          </a:xfrm>
          <a:prstGeom prst="rect">
            <a:avLst/>
          </a:prstGeom>
          <a:noFill/>
          <a:ln w="12700">
            <a:noFill/>
            <a:miter lim="800000"/>
            <a:headEnd/>
            <a:tailEnd/>
          </a:ln>
          <a:effectLst/>
        </p:spPr>
      </p:pic>
      <p:graphicFrame>
        <p:nvGraphicFramePr>
          <p:cNvPr id="1492004" name="Group 36"/>
          <p:cNvGraphicFramePr>
            <a:graphicFrameLocks noGrp="1"/>
          </p:cNvGraphicFramePr>
          <p:nvPr/>
        </p:nvGraphicFramePr>
        <p:xfrm>
          <a:off x="6824663" y="4025900"/>
          <a:ext cx="1319212" cy="2357438"/>
        </p:xfrm>
        <a:graphic>
          <a:graphicData uri="http://schemas.openxmlformats.org/drawingml/2006/table">
            <a:tbl>
              <a:tblPr/>
              <a:tblGrid>
                <a:gridCol w="1319212">
                  <a:extLst>
                    <a:ext uri="{9D8B030D-6E8A-4147-A177-3AD203B41FA5}">
                      <a16:colId xmlns:a16="http://schemas.microsoft.com/office/drawing/2014/main" val="20000"/>
                    </a:ext>
                  </a:extLst>
                </a:gridCol>
              </a:tblGrid>
              <a:tr h="180975">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目录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136650">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文件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1"/>
                  </a:ext>
                </a:extLst>
              </a:tr>
              <a:tr h="180975">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4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目录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611188">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4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文件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3"/>
                  </a:ext>
                </a:extLst>
              </a:tr>
            </a:tbl>
          </a:graphicData>
        </a:graphic>
      </p:graphicFrame>
      <p:grpSp>
        <p:nvGrpSpPr>
          <p:cNvPr id="2" name="Group 43"/>
          <p:cNvGrpSpPr>
            <a:grpSpLocks/>
          </p:cNvGrpSpPr>
          <p:nvPr/>
        </p:nvGrpSpPr>
        <p:grpSpPr bwMode="auto">
          <a:xfrm>
            <a:off x="5940425" y="4025900"/>
            <a:ext cx="3100388" cy="2354263"/>
            <a:chOff x="3742" y="663"/>
            <a:chExt cx="1953" cy="1483"/>
          </a:xfrm>
        </p:grpSpPr>
        <p:sp>
          <p:nvSpPr>
            <p:cNvPr id="17426" name="AutoShape 37"/>
            <p:cNvSpPr>
              <a:spLocks/>
            </p:cNvSpPr>
            <p:nvPr/>
          </p:nvSpPr>
          <p:spPr bwMode="auto">
            <a:xfrm>
              <a:off x="5130" y="663"/>
              <a:ext cx="167" cy="1483"/>
            </a:xfrm>
            <a:prstGeom prst="rightBrace">
              <a:avLst>
                <a:gd name="adj1" fmla="val 74002"/>
                <a:gd name="adj2" fmla="val 50032"/>
              </a:avLst>
            </a:prstGeom>
            <a:noFill/>
            <a:ln w="12700">
              <a:solidFill>
                <a:schemeClr val="tx1"/>
              </a:solidFill>
              <a:round/>
              <a:headEnd/>
              <a:tailEnd/>
            </a:ln>
            <a:effectLst/>
          </p:spPr>
          <p:txBody>
            <a:bodyPr wrap="none" anchor="ctr"/>
            <a:lstStyle/>
            <a:p>
              <a:pPr algn="ctr" eaLnBrk="1" hangingPunct="1"/>
              <a:endParaRPr lang="zh-CN" altLang="en-US"/>
            </a:p>
          </p:txBody>
        </p:sp>
        <p:sp>
          <p:nvSpPr>
            <p:cNvPr id="17427" name="AutoShape 38"/>
            <p:cNvSpPr>
              <a:spLocks/>
            </p:cNvSpPr>
            <p:nvPr/>
          </p:nvSpPr>
          <p:spPr bwMode="auto">
            <a:xfrm>
              <a:off x="4163" y="663"/>
              <a:ext cx="136" cy="907"/>
            </a:xfrm>
            <a:prstGeom prst="leftBrace">
              <a:avLst>
                <a:gd name="adj1" fmla="val 55576"/>
                <a:gd name="adj2" fmla="val 50000"/>
              </a:avLst>
            </a:prstGeom>
            <a:noFill/>
            <a:ln w="12700">
              <a:solidFill>
                <a:schemeClr val="tx1"/>
              </a:solidFill>
              <a:round/>
              <a:headEnd/>
              <a:tailEnd/>
            </a:ln>
            <a:effectLst/>
          </p:spPr>
          <p:txBody>
            <a:bodyPr wrap="none" anchor="ctr"/>
            <a:lstStyle/>
            <a:p>
              <a:pPr algn="ctr" eaLnBrk="1" hangingPunct="1"/>
              <a:endParaRPr lang="zh-CN" altLang="en-US"/>
            </a:p>
          </p:txBody>
        </p:sp>
        <p:sp>
          <p:nvSpPr>
            <p:cNvPr id="17428" name="AutoShape 39"/>
            <p:cNvSpPr>
              <a:spLocks/>
            </p:cNvSpPr>
            <p:nvPr/>
          </p:nvSpPr>
          <p:spPr bwMode="auto">
            <a:xfrm>
              <a:off x="4163" y="1570"/>
              <a:ext cx="136" cy="576"/>
            </a:xfrm>
            <a:prstGeom prst="leftBrace">
              <a:avLst>
                <a:gd name="adj1" fmla="val 35294"/>
                <a:gd name="adj2" fmla="val 50000"/>
              </a:avLst>
            </a:prstGeom>
            <a:noFill/>
            <a:ln w="12700">
              <a:solidFill>
                <a:schemeClr val="tx1"/>
              </a:solidFill>
              <a:round/>
              <a:headEnd/>
              <a:tailEnd/>
            </a:ln>
            <a:effectLst/>
          </p:spPr>
          <p:txBody>
            <a:bodyPr wrap="none" anchor="ctr"/>
            <a:lstStyle/>
            <a:p>
              <a:pPr algn="ctr" eaLnBrk="1" hangingPunct="1"/>
              <a:endParaRPr lang="zh-CN" altLang="en-US"/>
            </a:p>
          </p:txBody>
        </p:sp>
        <p:sp>
          <p:nvSpPr>
            <p:cNvPr id="17429" name="Rectangle 40"/>
            <p:cNvSpPr>
              <a:spLocks noChangeArrowheads="1"/>
            </p:cNvSpPr>
            <p:nvPr/>
          </p:nvSpPr>
          <p:spPr bwMode="auto">
            <a:xfrm>
              <a:off x="3742" y="981"/>
              <a:ext cx="421" cy="192"/>
            </a:xfrm>
            <a:prstGeom prst="rect">
              <a:avLst/>
            </a:prstGeom>
            <a:noFill/>
            <a:ln w="28575" algn="ctr">
              <a:noFill/>
              <a:miter lim="800000"/>
              <a:headEnd/>
              <a:tailEnd/>
            </a:ln>
            <a:effectLst/>
          </p:spPr>
          <p:txBody>
            <a:bodyPr wrap="none">
              <a:spAutoFit/>
            </a:bodyPr>
            <a:lstStyle/>
            <a:p>
              <a:pPr algn="ctr" eaLnBrk="1" hangingPunct="1">
                <a:spcBef>
                  <a:spcPct val="20000"/>
                </a:spcBef>
                <a:buClr>
                  <a:schemeClr val="folHlink"/>
                </a:buClr>
                <a:buSzPct val="60000"/>
                <a:buFont typeface="Wingdings" pitchFamily="2" charset="2"/>
                <a:buNone/>
              </a:pPr>
              <a:r>
                <a:rPr lang="zh-CN" altLang="en-US" b="1"/>
                <a:t>分区</a:t>
              </a:r>
              <a:r>
                <a:rPr lang="en-US" altLang="zh-CN" b="1"/>
                <a:t>A</a:t>
              </a:r>
            </a:p>
          </p:txBody>
        </p:sp>
        <p:sp>
          <p:nvSpPr>
            <p:cNvPr id="17430" name="Rectangle 41"/>
            <p:cNvSpPr>
              <a:spLocks noChangeArrowheads="1"/>
            </p:cNvSpPr>
            <p:nvPr/>
          </p:nvSpPr>
          <p:spPr bwMode="auto">
            <a:xfrm>
              <a:off x="3755" y="1696"/>
              <a:ext cx="421" cy="192"/>
            </a:xfrm>
            <a:prstGeom prst="rect">
              <a:avLst/>
            </a:prstGeom>
            <a:noFill/>
            <a:ln w="28575" algn="ctr">
              <a:noFill/>
              <a:miter lim="800000"/>
              <a:headEnd/>
              <a:tailEnd/>
            </a:ln>
            <a:effectLst/>
          </p:spPr>
          <p:txBody>
            <a:bodyPr wrap="none">
              <a:spAutoFit/>
            </a:bodyPr>
            <a:lstStyle/>
            <a:p>
              <a:pPr algn="ctr" eaLnBrk="1" hangingPunct="1">
                <a:spcBef>
                  <a:spcPct val="20000"/>
                </a:spcBef>
                <a:buClr>
                  <a:schemeClr val="folHlink"/>
                </a:buClr>
                <a:buSzPct val="60000"/>
                <a:buFont typeface="Wingdings" pitchFamily="2" charset="2"/>
                <a:buNone/>
              </a:pPr>
              <a:r>
                <a:rPr lang="zh-CN" altLang="en-US" b="1"/>
                <a:t>分区</a:t>
              </a:r>
              <a:r>
                <a:rPr lang="en-US" altLang="zh-CN" b="1"/>
                <a:t>B</a:t>
              </a:r>
            </a:p>
          </p:txBody>
        </p:sp>
        <p:sp>
          <p:nvSpPr>
            <p:cNvPr id="17431" name="Rectangle 42"/>
            <p:cNvSpPr>
              <a:spLocks noChangeArrowheads="1"/>
            </p:cNvSpPr>
            <p:nvPr/>
          </p:nvSpPr>
          <p:spPr bwMode="auto">
            <a:xfrm>
              <a:off x="5355" y="1254"/>
              <a:ext cx="340" cy="192"/>
            </a:xfrm>
            <a:prstGeom prst="rect">
              <a:avLst/>
            </a:prstGeom>
            <a:noFill/>
            <a:ln w="28575" algn="ctr">
              <a:noFill/>
              <a:miter lim="800000"/>
              <a:headEnd/>
              <a:tailEnd/>
            </a:ln>
            <a:effectLst/>
          </p:spPr>
          <p:txBody>
            <a:bodyPr wrap="none">
              <a:spAutoFit/>
            </a:bodyPr>
            <a:lstStyle/>
            <a:p>
              <a:pPr algn="ctr" eaLnBrk="1" hangingPunct="1">
                <a:spcBef>
                  <a:spcPct val="20000"/>
                </a:spcBef>
                <a:buClr>
                  <a:schemeClr val="folHlink"/>
                </a:buClr>
                <a:buSzPct val="60000"/>
                <a:buFont typeface="Wingdings" pitchFamily="2" charset="2"/>
                <a:buNone/>
              </a:pPr>
              <a:r>
                <a:rPr lang="zh-CN" altLang="en-US" b="1"/>
                <a:t>磁盘</a:t>
              </a:r>
            </a:p>
          </p:txBody>
        </p:sp>
      </p:grpSp>
      <p:sp>
        <p:nvSpPr>
          <p:cNvPr id="27" name="矩形 26"/>
          <p:cNvSpPr/>
          <p:nvPr/>
        </p:nvSpPr>
        <p:spPr>
          <a:xfrm>
            <a:off x="0" y="4519153"/>
            <a:ext cx="5791200" cy="2169825"/>
          </a:xfrm>
          <a:prstGeom prst="rect">
            <a:avLst/>
          </a:prstGeom>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   文件系统给用户提供了组织管理文件的功能：</a:t>
            </a:r>
          </a:p>
          <a:p>
            <a:pPr lvl="1">
              <a:spcBef>
                <a:spcPts val="600"/>
              </a:spcBef>
            </a:pPr>
            <a:r>
              <a:rPr lang="zh-CN" altLang="en-US" sz="2000" b="1" dirty="0">
                <a:solidFill>
                  <a:srgbClr val="0000FF"/>
                </a:solidFill>
              </a:rPr>
              <a:t>分区</a:t>
            </a:r>
            <a:r>
              <a:rPr lang="zh-CN" altLang="en-US" sz="2000" dirty="0"/>
              <a:t>：将一个磁盘分若干分区，安装了文件系统的分区称为</a:t>
            </a:r>
            <a:r>
              <a:rPr lang="zh-CN" altLang="en-US" sz="2000" b="1" dirty="0">
                <a:solidFill>
                  <a:srgbClr val="0000FF"/>
                </a:solidFill>
              </a:rPr>
              <a:t>卷</a:t>
            </a:r>
            <a:r>
              <a:rPr lang="zh-CN" altLang="en-US" sz="2000" dirty="0"/>
              <a:t>，每个磁盘至少一个卷</a:t>
            </a:r>
          </a:p>
          <a:p>
            <a:pPr lvl="1">
              <a:spcBef>
                <a:spcPts val="600"/>
              </a:spcBef>
            </a:pPr>
            <a:r>
              <a:rPr lang="zh-CN" altLang="en-US" sz="2000" b="1" dirty="0">
                <a:solidFill>
                  <a:srgbClr val="0000FF"/>
                </a:solidFill>
              </a:rPr>
              <a:t>目录</a:t>
            </a:r>
            <a:r>
              <a:rPr lang="zh-CN" altLang="en-US" sz="2000" dirty="0"/>
              <a:t>：存储一个分区中的文件信息。</a:t>
            </a:r>
          </a:p>
        </p:txBody>
      </p:sp>
      <p:sp>
        <p:nvSpPr>
          <p:cNvPr id="28" name="矩形 27"/>
          <p:cNvSpPr/>
          <p:nvPr/>
        </p:nvSpPr>
        <p:spPr>
          <a:xfrm>
            <a:off x="125128" y="873247"/>
            <a:ext cx="4419600" cy="523220"/>
          </a:xfrm>
          <a:prstGeom prst="rect">
            <a:avLst/>
          </a:prstGeom>
        </p:spPr>
        <p:txBody>
          <a:bodyPr wrap="square">
            <a:spAutoFit/>
          </a:bodyPr>
          <a:lstStyle/>
          <a:p>
            <a:pPr>
              <a:buClr>
                <a:srgbClr val="FF0066"/>
              </a:buClr>
              <a:buSzPct val="60000"/>
              <a:buFont typeface="Wingdings" pitchFamily="2" charset="2"/>
              <a:buChar char="q"/>
              <a:defRPr/>
            </a:pPr>
            <a:r>
              <a:rPr lang="zh-CN" altLang="en-US" sz="2800" b="1" dirty="0"/>
              <a:t>如何组织用户的文件？</a:t>
            </a:r>
          </a:p>
        </p:txBody>
      </p:sp>
      <p:sp>
        <p:nvSpPr>
          <p:cNvPr id="31" name="六边形 30"/>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2" name="矩形 31"/>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pic>
        <p:nvPicPr>
          <p:cNvPr id="33" name="Picture 29" descr="2"/>
          <p:cNvPicPr>
            <a:picLocks noChangeAspect="1" noChangeArrowheads="1"/>
          </p:cNvPicPr>
          <p:nvPr/>
        </p:nvPicPr>
        <p:blipFill>
          <a:blip r:embed="rId4" cstate="print"/>
          <a:srcRect/>
          <a:stretch>
            <a:fillRect/>
          </a:stretch>
        </p:blipFill>
        <p:spPr bwMode="auto">
          <a:xfrm>
            <a:off x="3959638" y="737704"/>
            <a:ext cx="863600" cy="863600"/>
          </a:xfrm>
          <a:prstGeom prst="rect">
            <a:avLst/>
          </a:prstGeom>
          <a:noFill/>
          <a:ln w="9525">
            <a:noFill/>
            <a:miter lim="800000"/>
            <a:headEnd/>
            <a:tailEnd/>
          </a:ln>
        </p:spPr>
      </p:pic>
      <p:grpSp>
        <p:nvGrpSpPr>
          <p:cNvPr id="34" name="组合 11">
            <a:extLst>
              <a:ext uri="{FF2B5EF4-FFF2-40B4-BE49-F238E27FC236}">
                <a16:creationId xmlns:a16="http://schemas.microsoft.com/office/drawing/2014/main" id="{3BC90149-7A0E-4D00-9736-CC9571ABBCD2}"/>
              </a:ext>
            </a:extLst>
          </p:cNvPr>
          <p:cNvGrpSpPr/>
          <p:nvPr/>
        </p:nvGrpSpPr>
        <p:grpSpPr>
          <a:xfrm>
            <a:off x="8564389" y="243728"/>
            <a:ext cx="305510" cy="333991"/>
            <a:chOff x="11707415" y="1054709"/>
            <a:chExt cx="368424" cy="432048"/>
          </a:xfrm>
        </p:grpSpPr>
        <p:sp>
          <p:nvSpPr>
            <p:cNvPr id="35" name="燕尾形 12">
              <a:extLst>
                <a:ext uri="{FF2B5EF4-FFF2-40B4-BE49-F238E27FC236}">
                  <a16:creationId xmlns:a16="http://schemas.microsoft.com/office/drawing/2014/main" id="{52B96910-0323-4022-9D47-7408E5E9ADB9}"/>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13">
              <a:extLst>
                <a:ext uri="{FF2B5EF4-FFF2-40B4-BE49-F238E27FC236}">
                  <a16:creationId xmlns:a16="http://schemas.microsoft.com/office/drawing/2014/main" id="{606F14ED-3989-4148-997A-E8E72244BDB2}"/>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7" name="文本框 36">
            <a:extLst>
              <a:ext uri="{FF2B5EF4-FFF2-40B4-BE49-F238E27FC236}">
                <a16:creationId xmlns:a16="http://schemas.microsoft.com/office/drawing/2014/main" id="{8D1A5A02-1740-4245-8A08-4648518DE9A4}"/>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38" name="直接连接符 37">
            <a:extLst>
              <a:ext uri="{FF2B5EF4-FFF2-40B4-BE49-F238E27FC236}">
                <a16:creationId xmlns:a16="http://schemas.microsoft.com/office/drawing/2014/main" id="{BA1715B2-9D10-4307-A5D9-AA54FA2D0B88}"/>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23D7239B-79F8-42CC-AB4D-8A953249D1CB}"/>
              </a:ext>
            </a:extLst>
          </p:cNvPr>
          <p:cNvSpPr txBox="1"/>
          <p:nvPr/>
        </p:nvSpPr>
        <p:spPr>
          <a:xfrm>
            <a:off x="65260" y="89878"/>
            <a:ext cx="1541867"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2.1 </a:t>
            </a:r>
            <a:r>
              <a:rPr lang="zh-CN" altLang="en-US" sz="2600" b="1" dirty="0">
                <a:solidFill>
                  <a:srgbClr val="0070C0"/>
                </a:solidFill>
                <a:latin typeface="微软雅黑" panose="020B0503020204020204" pitchFamily="34" charset="-122"/>
                <a:ea typeface="微软雅黑" panose="020B0503020204020204" pitchFamily="34" charset="-122"/>
              </a:rPr>
              <a:t>概述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91971">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91971">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49197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nodeType="after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14920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1971" grpId="0" build="p"/>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1">
            <a:extLst>
              <a:ext uri="{FF2B5EF4-FFF2-40B4-BE49-F238E27FC236}">
                <a16:creationId xmlns:a16="http://schemas.microsoft.com/office/drawing/2014/main" id="{0071110F-8081-44C5-8AEB-0B25F93CFF0F}"/>
              </a:ext>
            </a:extLst>
          </p:cNvPr>
          <p:cNvSpPr txBox="1"/>
          <p:nvPr/>
        </p:nvSpPr>
        <p:spPr>
          <a:xfrm>
            <a:off x="3418245" y="1326477"/>
            <a:ext cx="2011190" cy="430887"/>
          </a:xfrm>
          <a:prstGeom prst="rect">
            <a:avLst/>
          </a:prstGeom>
          <a:noFill/>
        </p:spPr>
        <p:txBody>
          <a:bodyPr vert="horz" wrap="square" lIns="0" tIns="0" rIns="0" bIns="0" rtlCol="0" anchor="ctr">
            <a:spAutoFit/>
          </a:bodyPr>
          <a:lstStyle/>
          <a:p>
            <a:r>
              <a:rPr lang="en-US" altLang="zh-CN" sz="2800" dirty="0">
                <a:solidFill>
                  <a:srgbClr val="213F99"/>
                </a:solidFill>
                <a:latin typeface="Impact" pitchFamily="34" charset="0"/>
                <a:ea typeface="微软雅黑" pitchFamily="34" charset="-122"/>
              </a:rPr>
              <a:t>1. </a:t>
            </a:r>
            <a:r>
              <a:rPr lang="zh-CN" altLang="en-US" sz="2800" dirty="0">
                <a:solidFill>
                  <a:srgbClr val="213F99"/>
                </a:solidFill>
                <a:latin typeface="Impact" pitchFamily="34" charset="0"/>
                <a:ea typeface="微软雅黑" pitchFamily="34" charset="-122"/>
              </a:rPr>
              <a:t>文件</a:t>
            </a:r>
            <a:endParaRPr lang="zh-CN" altLang="en-US" sz="2800" dirty="0">
              <a:solidFill>
                <a:srgbClr val="213F99"/>
              </a:solidFill>
              <a:latin typeface="微软雅黑" pitchFamily="34" charset="-122"/>
              <a:ea typeface="微软雅黑" pitchFamily="34" charset="-122"/>
            </a:endParaRPr>
          </a:p>
        </p:txBody>
      </p:sp>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5"/>
          <p:cNvSpPr txBox="1"/>
          <p:nvPr/>
        </p:nvSpPr>
        <p:spPr>
          <a:xfrm>
            <a:off x="191729" y="2259427"/>
            <a:ext cx="2592288" cy="461665"/>
          </a:xfrm>
          <a:prstGeom prst="rect">
            <a:avLst/>
          </a:prstGeom>
          <a:noFill/>
        </p:spPr>
        <p:txBody>
          <a:bodyPr wrap="square" rtlCol="0">
            <a:spAutoFit/>
          </a:bodyPr>
          <a:lstStyle/>
          <a:p>
            <a:pPr algn="ctr"/>
            <a:r>
              <a:rPr lang="en-US" altLang="zh-CN" sz="2400" b="1" spc="300" dirty="0">
                <a:solidFill>
                  <a:schemeClr val="bg1"/>
                </a:solidFill>
                <a:latin typeface="Agency FB" panose="020B0503020202020204" pitchFamily="34" charset="0"/>
                <a:ea typeface="Adobe 宋体 Std L" pitchFamily="18" charset="-122"/>
              </a:rPr>
              <a:t>Contents  Page</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72542"/>
            <a:ext cx="2808312" cy="707886"/>
          </a:xfrm>
          <a:prstGeom prst="rect">
            <a:avLst/>
          </a:prstGeom>
          <a:noFill/>
        </p:spPr>
        <p:txBody>
          <a:bodyPr wrap="square" rtlCol="0">
            <a:spAutoFit/>
          </a:bodyPr>
          <a:lstStyle/>
          <a:p>
            <a:pPr algn="ctr"/>
            <a:r>
              <a:rPr lang="zh-CN" altLang="en-US" sz="4000" b="1" dirty="0">
                <a:solidFill>
                  <a:schemeClr val="bg1"/>
                </a:solidFill>
                <a:ea typeface="微软雅黑"/>
              </a:rPr>
              <a:t>内容纲要</a:t>
            </a:r>
          </a:p>
        </p:txBody>
      </p:sp>
      <p:grpSp>
        <p:nvGrpSpPr>
          <p:cNvPr id="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2" name="矩形 31"/>
          <p:cNvSpPr/>
          <p:nvPr/>
        </p:nvSpPr>
        <p:spPr>
          <a:xfrm>
            <a:off x="2985318" y="606732"/>
            <a:ext cx="5980881" cy="6098868"/>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10"/>
          <p:cNvSpPr txBox="1"/>
          <p:nvPr/>
        </p:nvSpPr>
        <p:spPr>
          <a:xfrm>
            <a:off x="3398152" y="3511703"/>
            <a:ext cx="5487756" cy="430887"/>
          </a:xfrm>
          <a:prstGeom prst="rect">
            <a:avLst/>
          </a:prstGeom>
          <a:noFill/>
        </p:spPr>
        <p:txBody>
          <a:bodyPr vert="horz" wrap="square" lIns="0" tIns="0" rIns="0" bIns="0" rtlCol="0" anchor="ctr">
            <a:spAutoFit/>
          </a:bodyPr>
          <a:lstStyle/>
          <a:p>
            <a:r>
              <a:rPr lang="en-US" altLang="zh-CN" sz="2800" dirty="0">
                <a:solidFill>
                  <a:srgbClr val="213F99"/>
                </a:solidFill>
                <a:latin typeface="Impact" pitchFamily="34" charset="0"/>
                <a:ea typeface="微软雅黑" pitchFamily="34" charset="-122"/>
              </a:rPr>
              <a:t>3.  </a:t>
            </a:r>
            <a:r>
              <a:rPr lang="zh-CN" altLang="en-US" sz="2800" dirty="0">
                <a:solidFill>
                  <a:srgbClr val="213F99"/>
                </a:solidFill>
                <a:latin typeface="Impact" pitchFamily="34" charset="0"/>
                <a:ea typeface="微软雅黑" pitchFamily="34" charset="-122"/>
              </a:rPr>
              <a:t>文件系统的实现</a:t>
            </a:r>
            <a:endParaRPr lang="zh-CN" altLang="en-US" sz="2800" dirty="0">
              <a:solidFill>
                <a:srgbClr val="213F99"/>
              </a:solidFill>
              <a:latin typeface="微软雅黑" pitchFamily="34" charset="-122"/>
              <a:ea typeface="微软雅黑" pitchFamily="34" charset="-122"/>
            </a:endParaRPr>
          </a:p>
        </p:txBody>
      </p:sp>
      <p:sp>
        <p:nvSpPr>
          <p:cNvPr id="35" name="TextBox 11"/>
          <p:cNvSpPr txBox="1"/>
          <p:nvPr/>
        </p:nvSpPr>
        <p:spPr>
          <a:xfrm>
            <a:off x="3418245" y="2412484"/>
            <a:ext cx="5091973" cy="430887"/>
          </a:xfrm>
          <a:prstGeom prst="rect">
            <a:avLst/>
          </a:prstGeom>
          <a:noFill/>
        </p:spPr>
        <p:txBody>
          <a:bodyPr vert="horz" wrap="square" lIns="0" tIns="0" rIns="0" bIns="0" rtlCol="0" anchor="ctr">
            <a:spAutoFit/>
          </a:bodyPr>
          <a:lstStyle/>
          <a:p>
            <a:r>
              <a:rPr lang="en-US" altLang="zh-CN" sz="2800" dirty="0">
                <a:solidFill>
                  <a:srgbClr val="213F99"/>
                </a:solidFill>
                <a:latin typeface="Impact" pitchFamily="34" charset="0"/>
                <a:ea typeface="微软雅黑" pitchFamily="34" charset="-122"/>
              </a:rPr>
              <a:t>2. </a:t>
            </a:r>
            <a:r>
              <a:rPr lang="zh-CN" altLang="en-US" sz="2800" dirty="0">
                <a:solidFill>
                  <a:srgbClr val="213F99"/>
                </a:solidFill>
                <a:latin typeface="Impact" pitchFamily="34" charset="0"/>
                <a:ea typeface="微软雅黑" pitchFamily="34" charset="-122"/>
              </a:rPr>
              <a:t>目录</a:t>
            </a:r>
            <a:endParaRPr lang="zh-CN" altLang="en-US" sz="2800" dirty="0">
              <a:solidFill>
                <a:srgbClr val="213F99"/>
              </a:solidFill>
              <a:latin typeface="微软雅黑" pitchFamily="34" charset="-122"/>
              <a:ea typeface="微软雅黑" pitchFamily="34" charset="-122"/>
            </a:endParaRPr>
          </a:p>
        </p:txBody>
      </p:sp>
      <p:pic>
        <p:nvPicPr>
          <p:cNvPr id="37" name="Picture 7" descr="MCj03311880000[1]"/>
          <p:cNvPicPr>
            <a:picLocks noChangeAspect="1" noChangeArrowheads="1"/>
          </p:cNvPicPr>
          <p:nvPr/>
        </p:nvPicPr>
        <p:blipFill>
          <a:blip r:embed="rId3" cstate="print">
            <a:lum bright="70000" contrast="-70000"/>
            <a:grayscl/>
          </a:blip>
          <a:srcRect/>
          <a:stretch>
            <a:fillRect/>
          </a:stretch>
        </p:blipFill>
        <p:spPr bwMode="auto">
          <a:xfrm>
            <a:off x="7413462" y="5048038"/>
            <a:ext cx="1123950" cy="1152525"/>
          </a:xfrm>
          <a:prstGeom prst="rect">
            <a:avLst/>
          </a:prstGeom>
          <a:noFill/>
          <a:ln w="9525">
            <a:noFill/>
            <a:miter lim="800000"/>
            <a:headEnd/>
            <a:tailEnd/>
          </a:ln>
        </p:spPr>
      </p:pic>
      <p:sp>
        <p:nvSpPr>
          <p:cNvPr id="38" name="六边形 37"/>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2" name="矩形 41"/>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6" name="TextBox 6">
            <a:extLst>
              <a:ext uri="{FF2B5EF4-FFF2-40B4-BE49-F238E27FC236}">
                <a16:creationId xmlns:a16="http://schemas.microsoft.com/office/drawing/2014/main" id="{51C63443-C5A9-4923-A440-415AB8E4E552}"/>
              </a:ext>
            </a:extLst>
          </p:cNvPr>
          <p:cNvSpPr txBox="1"/>
          <p:nvPr/>
        </p:nvSpPr>
        <p:spPr>
          <a:xfrm>
            <a:off x="3398152" y="1307036"/>
            <a:ext cx="5132157" cy="430887"/>
          </a:xfrm>
          <a:prstGeom prst="rect">
            <a:avLst/>
          </a:prstGeom>
          <a:noFill/>
        </p:spPr>
        <p:txBody>
          <a:bodyPr vert="horz" wrap="square" lIns="0" tIns="0" rIns="0" bIns="0" rtlCol="0" anchor="ctr">
            <a:spAutoFit/>
          </a:bodyPr>
          <a:lstStyle/>
          <a:p>
            <a:r>
              <a:rPr lang="en-US" altLang="zh-CN" sz="2800" dirty="0">
                <a:solidFill>
                  <a:srgbClr val="FF0000"/>
                </a:solidFill>
                <a:latin typeface="Impact" pitchFamily="34" charset="0"/>
                <a:ea typeface="微软雅黑" pitchFamily="34" charset="-122"/>
              </a:rPr>
              <a:t>1. </a:t>
            </a:r>
            <a:r>
              <a:rPr lang="zh-CN" altLang="en-US" sz="2800" dirty="0">
                <a:solidFill>
                  <a:srgbClr val="FF0000"/>
                </a:solidFill>
                <a:latin typeface="Impact" pitchFamily="34" charset="0"/>
                <a:ea typeface="微软雅黑" pitchFamily="34" charset="-122"/>
              </a:rPr>
              <a:t>文件</a:t>
            </a:r>
            <a:endParaRPr lang="zh-CN" altLang="en-US" sz="2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13643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2995" name="Rectangle 3"/>
          <p:cNvSpPr>
            <a:spLocks noGrp="1" noChangeArrowheads="1"/>
          </p:cNvSpPr>
          <p:nvPr>
            <p:ph type="body" idx="1"/>
          </p:nvPr>
        </p:nvSpPr>
        <p:spPr>
          <a:xfrm>
            <a:off x="84631" y="827060"/>
            <a:ext cx="8569325" cy="598487"/>
          </a:xfrm>
        </p:spPr>
        <p:txBody>
          <a:bodyPr/>
          <a:lstStyle/>
          <a:p>
            <a:pPr marL="0">
              <a:buClr>
                <a:srgbClr val="FF0066"/>
              </a:buClr>
              <a:buSzPct val="60000"/>
              <a:buFont typeface="Wingdings" pitchFamily="2" charset="2"/>
              <a:buChar char="q"/>
              <a:defRPr/>
            </a:pPr>
            <a:r>
              <a:rPr lang="zh-CN" altLang="en-US" b="1" dirty="0"/>
              <a:t>目录管理的功能</a:t>
            </a:r>
          </a:p>
        </p:txBody>
      </p:sp>
      <p:sp>
        <p:nvSpPr>
          <p:cNvPr id="17" name="矩形 16"/>
          <p:cNvSpPr/>
          <p:nvPr/>
        </p:nvSpPr>
        <p:spPr>
          <a:xfrm>
            <a:off x="150812" y="1236384"/>
            <a:ext cx="8842375" cy="2925224"/>
          </a:xfrm>
          <a:prstGeom prst="rect">
            <a:avLst/>
          </a:prstGeom>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300" dirty="0">
                <a:solidFill>
                  <a:srgbClr val="0000FF"/>
                </a:solidFill>
              </a:rPr>
              <a:t>允许文件重名</a:t>
            </a:r>
            <a:r>
              <a:rPr lang="en-US" altLang="zh-CN" sz="2300" dirty="0"/>
              <a:t>——</a:t>
            </a:r>
            <a:r>
              <a:rPr lang="zh-CN" altLang="en-US" sz="2300" dirty="0"/>
              <a:t>以方便用户按照自己的习惯来命名和使用文件。</a:t>
            </a:r>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300" dirty="0">
                <a:solidFill>
                  <a:srgbClr val="0000FF"/>
                </a:solidFill>
              </a:rPr>
              <a:t>按名存取</a:t>
            </a:r>
            <a:r>
              <a:rPr lang="zh-CN" altLang="en-US" sz="2300" dirty="0"/>
              <a:t> </a:t>
            </a:r>
            <a:r>
              <a:rPr lang="en-US" altLang="zh-CN" sz="2300" dirty="0"/>
              <a:t>——  </a:t>
            </a:r>
            <a:r>
              <a:rPr lang="zh-CN" altLang="en-US" sz="2300" dirty="0"/>
              <a:t>将文件名转换成此文件信息在磁盘上的物理位置。</a:t>
            </a:r>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300" dirty="0">
                <a:solidFill>
                  <a:srgbClr val="0000FF"/>
                </a:solidFill>
              </a:rPr>
              <a:t>提高检索速度 </a:t>
            </a:r>
            <a:r>
              <a:rPr lang="en-US" altLang="zh-CN" sz="2300" dirty="0"/>
              <a:t>——</a:t>
            </a:r>
            <a:r>
              <a:rPr lang="zh-CN" altLang="en-US" sz="2300" dirty="0"/>
              <a:t>合理地组织目录结构，可以加快对目录的检索速度，从而提高对文件的存取速度。</a:t>
            </a:r>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300" dirty="0">
                <a:solidFill>
                  <a:srgbClr val="0000FF"/>
                </a:solidFill>
              </a:rPr>
              <a:t>文件共享</a:t>
            </a:r>
            <a:r>
              <a:rPr lang="en-US" altLang="zh-CN" sz="2300" dirty="0"/>
              <a:t>——</a:t>
            </a:r>
            <a:r>
              <a:rPr lang="zh-CN" altLang="en-US" sz="2300" dirty="0"/>
              <a:t>允许多个用户共享同一文件，以节省存储空间，同时也方便用户。</a:t>
            </a:r>
          </a:p>
        </p:txBody>
      </p:sp>
      <p:sp>
        <p:nvSpPr>
          <p:cNvPr id="21" name="Rectangle 3"/>
          <p:cNvSpPr txBox="1">
            <a:spLocks noChangeArrowheads="1"/>
          </p:cNvSpPr>
          <p:nvPr/>
        </p:nvSpPr>
        <p:spPr>
          <a:xfrm>
            <a:off x="385721" y="4238523"/>
            <a:ext cx="8569325" cy="498696"/>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1000"/>
              </a:spcBef>
              <a:spcAft>
                <a:spcPts val="0"/>
              </a:spcAft>
              <a:buClr>
                <a:srgbClr val="FF0066"/>
              </a:buClr>
              <a:buSzPct val="60000"/>
              <a:buFont typeface="Wingdings" pitchFamily="2" charset="2"/>
              <a:buChar char="q"/>
              <a:tabLst/>
              <a:defRPr/>
            </a:pP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25" name="六边形 24"/>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19" name="组合 11">
            <a:extLst>
              <a:ext uri="{FF2B5EF4-FFF2-40B4-BE49-F238E27FC236}">
                <a16:creationId xmlns:a16="http://schemas.microsoft.com/office/drawing/2014/main" id="{123BA13A-C216-41B2-91EA-313AD6F41FAB}"/>
              </a:ext>
            </a:extLst>
          </p:cNvPr>
          <p:cNvGrpSpPr/>
          <p:nvPr/>
        </p:nvGrpSpPr>
        <p:grpSpPr>
          <a:xfrm>
            <a:off x="8564389" y="243728"/>
            <a:ext cx="305510" cy="333991"/>
            <a:chOff x="11707415" y="1054709"/>
            <a:chExt cx="368424" cy="432048"/>
          </a:xfrm>
        </p:grpSpPr>
        <p:sp>
          <p:nvSpPr>
            <p:cNvPr id="27" name="燕尾形 12">
              <a:extLst>
                <a:ext uri="{FF2B5EF4-FFF2-40B4-BE49-F238E27FC236}">
                  <a16:creationId xmlns:a16="http://schemas.microsoft.com/office/drawing/2014/main" id="{E5A22EAB-A30C-4D24-8A1F-DD16423C7545}"/>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8" name="燕尾形 13">
              <a:extLst>
                <a:ext uri="{FF2B5EF4-FFF2-40B4-BE49-F238E27FC236}">
                  <a16:creationId xmlns:a16="http://schemas.microsoft.com/office/drawing/2014/main" id="{43947416-C1D5-4E96-9D42-CDDE0AF602E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文本框 28">
            <a:extLst>
              <a:ext uri="{FF2B5EF4-FFF2-40B4-BE49-F238E27FC236}">
                <a16:creationId xmlns:a16="http://schemas.microsoft.com/office/drawing/2014/main" id="{82967B13-A054-4D88-BB85-1AA559DF5B36}"/>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30" name="直接连接符 29">
            <a:extLst>
              <a:ext uri="{FF2B5EF4-FFF2-40B4-BE49-F238E27FC236}">
                <a16:creationId xmlns:a16="http://schemas.microsoft.com/office/drawing/2014/main" id="{F21A96CA-93EE-4950-9646-B8B2DDDC0FD0}"/>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B24985E6-8902-45A6-AF86-96BC348E509A}"/>
              </a:ext>
            </a:extLst>
          </p:cNvPr>
          <p:cNvSpPr txBox="1"/>
          <p:nvPr/>
        </p:nvSpPr>
        <p:spPr>
          <a:xfrm>
            <a:off x="125128" y="90905"/>
            <a:ext cx="1541867"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2.1 </a:t>
            </a:r>
            <a:r>
              <a:rPr lang="zh-CN" altLang="en-US" sz="2600" b="1" dirty="0">
                <a:solidFill>
                  <a:srgbClr val="0070C0"/>
                </a:solidFill>
                <a:latin typeface="微软雅黑" panose="020B0503020204020204" pitchFamily="34" charset="-122"/>
                <a:ea typeface="微软雅黑" panose="020B0503020204020204" pitchFamily="34" charset="-122"/>
              </a:rPr>
              <a:t>概述</a:t>
            </a:r>
          </a:p>
        </p:txBody>
      </p:sp>
      <p:sp>
        <p:nvSpPr>
          <p:cNvPr id="16" name="矩形 15">
            <a:extLst>
              <a:ext uri="{FF2B5EF4-FFF2-40B4-BE49-F238E27FC236}">
                <a16:creationId xmlns:a16="http://schemas.microsoft.com/office/drawing/2014/main" id="{93270897-ED05-41B4-8801-A551FC4E2D64}"/>
              </a:ext>
            </a:extLst>
          </p:cNvPr>
          <p:cNvSpPr/>
          <p:nvPr/>
        </p:nvSpPr>
        <p:spPr>
          <a:xfrm>
            <a:off x="550920" y="1745863"/>
            <a:ext cx="1817590" cy="1040635"/>
          </a:xfrm>
          <a:prstGeom prst="rect">
            <a:avLst/>
          </a:prstGeom>
          <a:noFill/>
          <a:ln w="317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五角星 33">
            <a:extLst>
              <a:ext uri="{FF2B5EF4-FFF2-40B4-BE49-F238E27FC236}">
                <a16:creationId xmlns:a16="http://schemas.microsoft.com/office/drawing/2014/main" id="{3E815543-1D7D-4EDB-9F82-5539AD8D9BE6}"/>
              </a:ext>
            </a:extLst>
          </p:cNvPr>
          <p:cNvSpPr/>
          <p:nvPr/>
        </p:nvSpPr>
        <p:spPr>
          <a:xfrm>
            <a:off x="-226461" y="1782869"/>
            <a:ext cx="711200" cy="571500"/>
          </a:xfrm>
          <a:prstGeom prst="star5">
            <a:avLst/>
          </a:prstGeom>
          <a:solidFill>
            <a:srgbClr val="FF0000"/>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97E9DF09-53D7-4BFA-ADB0-4B9229049FC3}"/>
              </a:ext>
            </a:extLst>
          </p:cNvPr>
          <p:cNvSpPr txBox="1"/>
          <p:nvPr/>
        </p:nvSpPr>
        <p:spPr>
          <a:xfrm>
            <a:off x="237057" y="5821553"/>
            <a:ext cx="5605845" cy="500009"/>
          </a:xfrm>
          <a:prstGeom prst="rect">
            <a:avLst/>
          </a:prstGeom>
          <a:noFill/>
        </p:spPr>
        <p:txBody>
          <a:bodyPr wrap="square" rtlCol="0">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400" dirty="0"/>
              <a:t>在目录中“按名”搜索的效率</a:t>
            </a:r>
          </a:p>
        </p:txBody>
      </p:sp>
      <p:sp>
        <p:nvSpPr>
          <p:cNvPr id="23" name="文本框 22">
            <a:extLst>
              <a:ext uri="{FF2B5EF4-FFF2-40B4-BE49-F238E27FC236}">
                <a16:creationId xmlns:a16="http://schemas.microsoft.com/office/drawing/2014/main" id="{F75FC566-E758-4293-BB4B-C1DA3B00CC14}"/>
              </a:ext>
            </a:extLst>
          </p:cNvPr>
          <p:cNvSpPr txBox="1"/>
          <p:nvPr/>
        </p:nvSpPr>
        <p:spPr>
          <a:xfrm>
            <a:off x="125128" y="4387953"/>
            <a:ext cx="4668982" cy="480131"/>
          </a:xfrm>
          <a:prstGeom prst="rect">
            <a:avLst/>
          </a:prstGeom>
          <a:noFill/>
        </p:spPr>
        <p:txBody>
          <a:bodyPr wrap="square">
            <a:spAutoFit/>
          </a:bodyPr>
          <a:lstStyle/>
          <a:p>
            <a:pPr indent="-228600">
              <a:lnSpc>
                <a:spcPct val="90000"/>
              </a:lnSpc>
              <a:spcBef>
                <a:spcPts val="1000"/>
              </a:spcBef>
              <a:buClr>
                <a:srgbClr val="FF0066"/>
              </a:buClr>
              <a:buSzPct val="60000"/>
              <a:buFont typeface="Wingdings" pitchFamily="2" charset="2"/>
              <a:buChar char="q"/>
              <a:defRPr/>
            </a:pPr>
            <a:r>
              <a:rPr lang="zh-CN" altLang="en-US" sz="2800" b="1" dirty="0"/>
              <a:t>文件目录实现的关键</a:t>
            </a:r>
            <a:endParaRPr lang="en-US" altLang="zh-CN" sz="2800" b="1" dirty="0"/>
          </a:p>
        </p:txBody>
      </p:sp>
      <p:sp>
        <p:nvSpPr>
          <p:cNvPr id="32" name="箭头: 右 31">
            <a:extLst>
              <a:ext uri="{FF2B5EF4-FFF2-40B4-BE49-F238E27FC236}">
                <a16:creationId xmlns:a16="http://schemas.microsoft.com/office/drawing/2014/main" id="{B65B38AE-4255-4C5B-9E9C-5105CD16DFC4}"/>
              </a:ext>
            </a:extLst>
          </p:cNvPr>
          <p:cNvSpPr/>
          <p:nvPr/>
        </p:nvSpPr>
        <p:spPr>
          <a:xfrm>
            <a:off x="5020787" y="5938728"/>
            <a:ext cx="457530" cy="275241"/>
          </a:xfrm>
          <a:prstGeom prst="rightArrow">
            <a:avLst/>
          </a:prstGeom>
          <a:solidFill>
            <a:srgbClr val="FF0066"/>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3597D1AA-859B-463A-868F-280C7195B06A}"/>
              </a:ext>
            </a:extLst>
          </p:cNvPr>
          <p:cNvSpPr/>
          <p:nvPr/>
        </p:nvSpPr>
        <p:spPr>
          <a:xfrm>
            <a:off x="5497657" y="5798770"/>
            <a:ext cx="2350323" cy="830997"/>
          </a:xfrm>
          <a:prstGeom prst="rect">
            <a:avLst/>
          </a:prstGeom>
        </p:spPr>
        <p:txBody>
          <a:bodyPr wrap="none">
            <a:spAutoFit/>
          </a:bodyPr>
          <a:lstStyle/>
          <a:p>
            <a:pPr lvl="0" indent="-228600">
              <a:buClr>
                <a:srgbClr val="FF0066"/>
              </a:buClr>
              <a:buSzPct val="60000"/>
              <a:defRPr/>
            </a:pPr>
            <a:r>
              <a:rPr lang="zh-CN" altLang="en-US" sz="2400" b="1" dirty="0">
                <a:solidFill>
                  <a:srgbClr val="0000FF"/>
                </a:solidFill>
                <a:highlight>
                  <a:srgbClr val="FFFF00"/>
                </a:highlight>
              </a:rPr>
              <a:t>目录的结构</a:t>
            </a:r>
            <a:endParaRPr lang="en-US" altLang="zh-CN" sz="2400" b="1" dirty="0">
              <a:solidFill>
                <a:srgbClr val="0000FF"/>
              </a:solidFill>
              <a:highlight>
                <a:srgbClr val="FFFF00"/>
              </a:highlight>
            </a:endParaRPr>
          </a:p>
          <a:p>
            <a:pPr lvl="0" indent="-228600">
              <a:buClr>
                <a:srgbClr val="FF0066"/>
              </a:buClr>
              <a:buSzPct val="60000"/>
              <a:defRPr/>
            </a:pPr>
            <a:r>
              <a:rPr lang="zh-CN" altLang="en-US" sz="2400" b="1" dirty="0">
                <a:solidFill>
                  <a:srgbClr val="0000FF"/>
                </a:solidFill>
                <a:highlight>
                  <a:srgbClr val="FFFF00"/>
                </a:highlight>
              </a:rPr>
              <a:t>目录检索和实现</a:t>
            </a:r>
          </a:p>
        </p:txBody>
      </p:sp>
      <p:sp>
        <p:nvSpPr>
          <p:cNvPr id="37" name="文本框 36">
            <a:extLst>
              <a:ext uri="{FF2B5EF4-FFF2-40B4-BE49-F238E27FC236}">
                <a16:creationId xmlns:a16="http://schemas.microsoft.com/office/drawing/2014/main" id="{0CB5242F-86E5-4F89-A089-B171E0FC13D5}"/>
              </a:ext>
            </a:extLst>
          </p:cNvPr>
          <p:cNvSpPr txBox="1"/>
          <p:nvPr/>
        </p:nvSpPr>
        <p:spPr>
          <a:xfrm>
            <a:off x="7941994" y="4716459"/>
            <a:ext cx="1296020" cy="400110"/>
          </a:xfrm>
          <a:prstGeom prst="rect">
            <a:avLst/>
          </a:prstGeom>
          <a:noFill/>
        </p:spPr>
        <p:txBody>
          <a:bodyPr wrap="square" rtlCol="0">
            <a:spAutoFit/>
          </a:bodyPr>
          <a:lstStyle/>
          <a:p>
            <a:r>
              <a:rPr lang="en-US" altLang="zh-CN" sz="2000" b="1" dirty="0">
                <a:solidFill>
                  <a:srgbClr val="FF0066"/>
                </a:solidFill>
              </a:rPr>
              <a:t>2.2</a:t>
            </a:r>
            <a:r>
              <a:rPr lang="zh-CN" altLang="en-US" sz="2000" b="1" dirty="0">
                <a:solidFill>
                  <a:srgbClr val="FF0066"/>
                </a:solidFill>
              </a:rPr>
              <a:t>、</a:t>
            </a:r>
            <a:r>
              <a:rPr lang="en-US" altLang="zh-CN" sz="2000" b="1" dirty="0">
                <a:solidFill>
                  <a:srgbClr val="FF0066"/>
                </a:solidFill>
              </a:rPr>
              <a:t>3.3</a:t>
            </a:r>
            <a:endParaRPr lang="zh-CN" altLang="en-US" sz="2000" b="1" dirty="0">
              <a:solidFill>
                <a:srgbClr val="FF0066"/>
              </a:solidFill>
            </a:endParaRPr>
          </a:p>
        </p:txBody>
      </p:sp>
      <p:sp>
        <p:nvSpPr>
          <p:cNvPr id="38" name="文本框 37">
            <a:extLst>
              <a:ext uri="{FF2B5EF4-FFF2-40B4-BE49-F238E27FC236}">
                <a16:creationId xmlns:a16="http://schemas.microsoft.com/office/drawing/2014/main" id="{366AB9C7-460B-4ADC-801D-9D263BDFFE67}"/>
              </a:ext>
            </a:extLst>
          </p:cNvPr>
          <p:cNvSpPr txBox="1"/>
          <p:nvPr/>
        </p:nvSpPr>
        <p:spPr>
          <a:xfrm>
            <a:off x="7714456" y="5888463"/>
            <a:ext cx="641710" cy="400110"/>
          </a:xfrm>
          <a:prstGeom prst="rect">
            <a:avLst/>
          </a:prstGeom>
          <a:noFill/>
        </p:spPr>
        <p:txBody>
          <a:bodyPr wrap="square" rtlCol="0">
            <a:spAutoFit/>
          </a:bodyPr>
          <a:lstStyle/>
          <a:p>
            <a:r>
              <a:rPr lang="en-US" altLang="zh-CN" sz="2000" b="1" dirty="0">
                <a:solidFill>
                  <a:srgbClr val="FF0066"/>
                </a:solidFill>
              </a:rPr>
              <a:t>2.3</a:t>
            </a:r>
            <a:endParaRPr lang="zh-CN" altLang="en-US" sz="2000" b="1" dirty="0">
              <a:solidFill>
                <a:srgbClr val="FF0066"/>
              </a:solidFill>
            </a:endParaRPr>
          </a:p>
        </p:txBody>
      </p:sp>
      <p:sp>
        <p:nvSpPr>
          <p:cNvPr id="39" name="文本框 38">
            <a:extLst>
              <a:ext uri="{FF2B5EF4-FFF2-40B4-BE49-F238E27FC236}">
                <a16:creationId xmlns:a16="http://schemas.microsoft.com/office/drawing/2014/main" id="{ADA3BA0D-2792-4496-9137-E3AE81F313DF}"/>
              </a:ext>
            </a:extLst>
          </p:cNvPr>
          <p:cNvSpPr txBox="1"/>
          <p:nvPr/>
        </p:nvSpPr>
        <p:spPr>
          <a:xfrm>
            <a:off x="7733796" y="6226948"/>
            <a:ext cx="641710" cy="400110"/>
          </a:xfrm>
          <a:prstGeom prst="rect">
            <a:avLst/>
          </a:prstGeom>
          <a:noFill/>
        </p:spPr>
        <p:txBody>
          <a:bodyPr wrap="square" rtlCol="0">
            <a:spAutoFit/>
          </a:bodyPr>
          <a:lstStyle/>
          <a:p>
            <a:r>
              <a:rPr lang="en-US" altLang="zh-CN" sz="2000" b="1" dirty="0">
                <a:solidFill>
                  <a:srgbClr val="FF0066"/>
                </a:solidFill>
              </a:rPr>
              <a:t>2.4</a:t>
            </a:r>
            <a:endParaRPr lang="zh-CN" altLang="en-US" sz="2000" b="1" dirty="0">
              <a:solidFill>
                <a:srgbClr val="FF0066"/>
              </a:solidFill>
            </a:endParaRPr>
          </a:p>
        </p:txBody>
      </p:sp>
      <p:sp>
        <p:nvSpPr>
          <p:cNvPr id="40" name="矩形 39">
            <a:extLst>
              <a:ext uri="{FF2B5EF4-FFF2-40B4-BE49-F238E27FC236}">
                <a16:creationId xmlns:a16="http://schemas.microsoft.com/office/drawing/2014/main" id="{B5CCDAA8-A10D-4E4F-9F49-AC93743FB983}"/>
              </a:ext>
            </a:extLst>
          </p:cNvPr>
          <p:cNvSpPr/>
          <p:nvPr/>
        </p:nvSpPr>
        <p:spPr>
          <a:xfrm>
            <a:off x="8294720" y="6296138"/>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42" name="矩形 41">
            <a:extLst>
              <a:ext uri="{FF2B5EF4-FFF2-40B4-BE49-F238E27FC236}">
                <a16:creationId xmlns:a16="http://schemas.microsoft.com/office/drawing/2014/main" id="{843377DC-3117-4399-8A8D-CF01C2FC77A8}"/>
              </a:ext>
            </a:extLst>
          </p:cNvPr>
          <p:cNvSpPr/>
          <p:nvPr/>
        </p:nvSpPr>
        <p:spPr>
          <a:xfrm>
            <a:off x="5866845" y="4687688"/>
            <a:ext cx="2350323" cy="885371"/>
          </a:xfrm>
          <a:prstGeom prst="rect">
            <a:avLst/>
          </a:prstGeom>
        </p:spPr>
        <p:txBody>
          <a:bodyPr wrap="none">
            <a:spAutoFit/>
          </a:bodyPr>
          <a:lstStyle/>
          <a:p>
            <a:pPr indent="-228600">
              <a:lnSpc>
                <a:spcPct val="90000"/>
              </a:lnSpc>
              <a:spcBef>
                <a:spcPts val="1000"/>
              </a:spcBef>
              <a:buClr>
                <a:srgbClr val="FF0066"/>
              </a:buClr>
              <a:buSzPct val="60000"/>
              <a:defRPr/>
            </a:pPr>
            <a:r>
              <a:rPr lang="zh-CN" altLang="en-US" sz="2400" b="1" dirty="0">
                <a:solidFill>
                  <a:srgbClr val="0000FF"/>
                </a:solidFill>
                <a:highlight>
                  <a:srgbClr val="FFFF00"/>
                </a:highlight>
              </a:rPr>
              <a:t>目录项的构成</a:t>
            </a:r>
            <a:endParaRPr lang="en-US" altLang="zh-CN" sz="2400" b="1" dirty="0">
              <a:solidFill>
                <a:srgbClr val="0000FF"/>
              </a:solidFill>
              <a:highlight>
                <a:srgbClr val="FFFF00"/>
              </a:highlight>
            </a:endParaRPr>
          </a:p>
          <a:p>
            <a:pPr lvl="0" indent="-228600">
              <a:lnSpc>
                <a:spcPct val="90000"/>
              </a:lnSpc>
              <a:spcBef>
                <a:spcPts val="1000"/>
              </a:spcBef>
              <a:buClr>
                <a:srgbClr val="FF0066"/>
              </a:buClr>
              <a:buSzPct val="60000"/>
              <a:defRPr/>
            </a:pPr>
            <a:r>
              <a:rPr lang="zh-CN" altLang="en-US" sz="2400" b="1" dirty="0">
                <a:solidFill>
                  <a:srgbClr val="0000FF"/>
                </a:solidFill>
                <a:highlight>
                  <a:srgbClr val="FFFF00"/>
                </a:highlight>
              </a:rPr>
              <a:t>文件的物理结构</a:t>
            </a:r>
          </a:p>
        </p:txBody>
      </p:sp>
      <p:sp>
        <p:nvSpPr>
          <p:cNvPr id="43" name="箭头: 右 42">
            <a:extLst>
              <a:ext uri="{FF2B5EF4-FFF2-40B4-BE49-F238E27FC236}">
                <a16:creationId xmlns:a16="http://schemas.microsoft.com/office/drawing/2014/main" id="{27086D16-9409-4880-B4EE-0D434EDBCC30}"/>
              </a:ext>
            </a:extLst>
          </p:cNvPr>
          <p:cNvSpPr/>
          <p:nvPr/>
        </p:nvSpPr>
        <p:spPr>
          <a:xfrm>
            <a:off x="5330418" y="5130374"/>
            <a:ext cx="457530" cy="275241"/>
          </a:xfrm>
          <a:prstGeom prst="rightArrow">
            <a:avLst/>
          </a:prstGeom>
          <a:solidFill>
            <a:srgbClr val="FF0066"/>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71DA8BA6-8863-464E-A84D-7B1684C8F1A3}"/>
              </a:ext>
            </a:extLst>
          </p:cNvPr>
          <p:cNvSpPr txBox="1"/>
          <p:nvPr/>
        </p:nvSpPr>
        <p:spPr>
          <a:xfrm>
            <a:off x="8135810" y="5156217"/>
            <a:ext cx="641710" cy="400110"/>
          </a:xfrm>
          <a:prstGeom prst="rect">
            <a:avLst/>
          </a:prstGeom>
          <a:noFill/>
        </p:spPr>
        <p:txBody>
          <a:bodyPr wrap="square" rtlCol="0">
            <a:spAutoFit/>
          </a:bodyPr>
          <a:lstStyle/>
          <a:p>
            <a:r>
              <a:rPr lang="en-US" altLang="zh-CN" sz="2000" b="1" dirty="0">
                <a:solidFill>
                  <a:srgbClr val="FF0066"/>
                </a:solidFill>
              </a:rPr>
              <a:t>3.3</a:t>
            </a:r>
            <a:endParaRPr lang="zh-CN" altLang="en-US" sz="2000" b="1" dirty="0">
              <a:solidFill>
                <a:srgbClr val="FF0066"/>
              </a:solidFill>
            </a:endParaRPr>
          </a:p>
        </p:txBody>
      </p:sp>
      <p:sp>
        <p:nvSpPr>
          <p:cNvPr id="45" name="文本框 44">
            <a:extLst>
              <a:ext uri="{FF2B5EF4-FFF2-40B4-BE49-F238E27FC236}">
                <a16:creationId xmlns:a16="http://schemas.microsoft.com/office/drawing/2014/main" id="{1B964CD7-FFDF-466E-94A6-54A7601CB288}"/>
              </a:ext>
            </a:extLst>
          </p:cNvPr>
          <p:cNvSpPr txBox="1"/>
          <p:nvPr/>
        </p:nvSpPr>
        <p:spPr>
          <a:xfrm>
            <a:off x="237056" y="5055629"/>
            <a:ext cx="5433021" cy="500009"/>
          </a:xfrm>
          <a:prstGeom prst="rect">
            <a:avLst/>
          </a:prstGeom>
          <a:noFill/>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400" dirty="0"/>
              <a:t>目录项与文件物理地址的关联方法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80">
                                          <p:stCondLst>
                                            <p:cond delay="0"/>
                                          </p:stCondLst>
                                        </p:cTn>
                                        <p:tgtEl>
                                          <p:spTgt spid="18"/>
                                        </p:tgtEl>
                                      </p:cBhvr>
                                    </p:animEffect>
                                    <p:anim calcmode="lin" valueType="num">
                                      <p:cBhvr>
                                        <p:cTn id="12"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7" dur="26">
                                          <p:stCondLst>
                                            <p:cond delay="650"/>
                                          </p:stCondLst>
                                        </p:cTn>
                                        <p:tgtEl>
                                          <p:spTgt spid="18"/>
                                        </p:tgtEl>
                                      </p:cBhvr>
                                      <p:to x="100000" y="60000"/>
                                    </p:animScale>
                                    <p:animScale>
                                      <p:cBhvr>
                                        <p:cTn id="18" dur="166" decel="50000">
                                          <p:stCondLst>
                                            <p:cond delay="676"/>
                                          </p:stCondLst>
                                        </p:cTn>
                                        <p:tgtEl>
                                          <p:spTgt spid="18"/>
                                        </p:tgtEl>
                                      </p:cBhvr>
                                      <p:to x="100000" y="100000"/>
                                    </p:animScale>
                                    <p:animScale>
                                      <p:cBhvr>
                                        <p:cTn id="19" dur="26">
                                          <p:stCondLst>
                                            <p:cond delay="1312"/>
                                          </p:stCondLst>
                                        </p:cTn>
                                        <p:tgtEl>
                                          <p:spTgt spid="18"/>
                                        </p:tgtEl>
                                      </p:cBhvr>
                                      <p:to x="100000" y="80000"/>
                                    </p:animScale>
                                    <p:animScale>
                                      <p:cBhvr>
                                        <p:cTn id="20" dur="166" decel="50000">
                                          <p:stCondLst>
                                            <p:cond delay="1338"/>
                                          </p:stCondLst>
                                        </p:cTn>
                                        <p:tgtEl>
                                          <p:spTgt spid="18"/>
                                        </p:tgtEl>
                                      </p:cBhvr>
                                      <p:to x="100000" y="100000"/>
                                    </p:animScale>
                                    <p:animScale>
                                      <p:cBhvr>
                                        <p:cTn id="21" dur="26">
                                          <p:stCondLst>
                                            <p:cond delay="1642"/>
                                          </p:stCondLst>
                                        </p:cTn>
                                        <p:tgtEl>
                                          <p:spTgt spid="18"/>
                                        </p:tgtEl>
                                      </p:cBhvr>
                                      <p:to x="100000" y="90000"/>
                                    </p:animScale>
                                    <p:animScale>
                                      <p:cBhvr>
                                        <p:cTn id="22" dur="166" decel="50000">
                                          <p:stCondLst>
                                            <p:cond delay="1668"/>
                                          </p:stCondLst>
                                        </p:cTn>
                                        <p:tgtEl>
                                          <p:spTgt spid="18"/>
                                        </p:tgtEl>
                                      </p:cBhvr>
                                      <p:to x="100000" y="100000"/>
                                    </p:animScale>
                                    <p:animScale>
                                      <p:cBhvr>
                                        <p:cTn id="23" dur="26">
                                          <p:stCondLst>
                                            <p:cond delay="1808"/>
                                          </p:stCondLst>
                                        </p:cTn>
                                        <p:tgtEl>
                                          <p:spTgt spid="18"/>
                                        </p:tgtEl>
                                      </p:cBhvr>
                                      <p:to x="100000" y="95000"/>
                                    </p:animScale>
                                    <p:animScale>
                                      <p:cBhvr>
                                        <p:cTn id="24" dur="166" decel="50000">
                                          <p:stCondLst>
                                            <p:cond delay="1834"/>
                                          </p:stCondLst>
                                        </p:cTn>
                                        <p:tgtEl>
                                          <p:spTgt spid="18"/>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p:cTn id="37" dur="500" fill="hold"/>
                                        <p:tgtEl>
                                          <p:spTgt spid="43"/>
                                        </p:tgtEl>
                                        <p:attrNameLst>
                                          <p:attrName>ppt_x</p:attrName>
                                        </p:attrNameLst>
                                      </p:cBhvr>
                                      <p:tavLst>
                                        <p:tav tm="0">
                                          <p:val>
                                            <p:strVal val="#ppt_x-#ppt_w/2"/>
                                          </p:val>
                                        </p:tav>
                                        <p:tav tm="100000">
                                          <p:val>
                                            <p:strVal val="#ppt_x"/>
                                          </p:val>
                                        </p:tav>
                                      </p:tavLst>
                                    </p:anim>
                                    <p:anim calcmode="lin" valueType="num">
                                      <p:cBhvr>
                                        <p:cTn id="38" dur="500" fill="hold"/>
                                        <p:tgtEl>
                                          <p:spTgt spid="43"/>
                                        </p:tgtEl>
                                        <p:attrNameLst>
                                          <p:attrName>ppt_y</p:attrName>
                                        </p:attrNameLst>
                                      </p:cBhvr>
                                      <p:tavLst>
                                        <p:tav tm="0">
                                          <p:val>
                                            <p:strVal val="#ppt_y"/>
                                          </p:val>
                                        </p:tav>
                                        <p:tav tm="100000">
                                          <p:val>
                                            <p:strVal val="#ppt_y"/>
                                          </p:val>
                                        </p:tav>
                                      </p:tavLst>
                                    </p:anim>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down)">
                                      <p:cBhvr>
                                        <p:cTn id="45" dur="580">
                                          <p:stCondLst>
                                            <p:cond delay="0"/>
                                          </p:stCondLst>
                                        </p:cTn>
                                        <p:tgtEl>
                                          <p:spTgt spid="42"/>
                                        </p:tgtEl>
                                      </p:cBhvr>
                                    </p:animEffect>
                                    <p:anim calcmode="lin" valueType="num">
                                      <p:cBhvr>
                                        <p:cTn id="46"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51" dur="26">
                                          <p:stCondLst>
                                            <p:cond delay="650"/>
                                          </p:stCondLst>
                                        </p:cTn>
                                        <p:tgtEl>
                                          <p:spTgt spid="42"/>
                                        </p:tgtEl>
                                      </p:cBhvr>
                                      <p:to x="100000" y="60000"/>
                                    </p:animScale>
                                    <p:animScale>
                                      <p:cBhvr>
                                        <p:cTn id="52" dur="166" decel="50000">
                                          <p:stCondLst>
                                            <p:cond delay="676"/>
                                          </p:stCondLst>
                                        </p:cTn>
                                        <p:tgtEl>
                                          <p:spTgt spid="42"/>
                                        </p:tgtEl>
                                      </p:cBhvr>
                                      <p:to x="100000" y="100000"/>
                                    </p:animScale>
                                    <p:animScale>
                                      <p:cBhvr>
                                        <p:cTn id="53" dur="26">
                                          <p:stCondLst>
                                            <p:cond delay="1312"/>
                                          </p:stCondLst>
                                        </p:cTn>
                                        <p:tgtEl>
                                          <p:spTgt spid="42"/>
                                        </p:tgtEl>
                                      </p:cBhvr>
                                      <p:to x="100000" y="80000"/>
                                    </p:animScale>
                                    <p:animScale>
                                      <p:cBhvr>
                                        <p:cTn id="54" dur="166" decel="50000">
                                          <p:stCondLst>
                                            <p:cond delay="1338"/>
                                          </p:stCondLst>
                                        </p:cTn>
                                        <p:tgtEl>
                                          <p:spTgt spid="42"/>
                                        </p:tgtEl>
                                      </p:cBhvr>
                                      <p:to x="100000" y="100000"/>
                                    </p:animScale>
                                    <p:animScale>
                                      <p:cBhvr>
                                        <p:cTn id="55" dur="26">
                                          <p:stCondLst>
                                            <p:cond delay="1642"/>
                                          </p:stCondLst>
                                        </p:cTn>
                                        <p:tgtEl>
                                          <p:spTgt spid="42"/>
                                        </p:tgtEl>
                                      </p:cBhvr>
                                      <p:to x="100000" y="90000"/>
                                    </p:animScale>
                                    <p:animScale>
                                      <p:cBhvr>
                                        <p:cTn id="56" dur="166" decel="50000">
                                          <p:stCondLst>
                                            <p:cond delay="1668"/>
                                          </p:stCondLst>
                                        </p:cTn>
                                        <p:tgtEl>
                                          <p:spTgt spid="42"/>
                                        </p:tgtEl>
                                      </p:cBhvr>
                                      <p:to x="100000" y="100000"/>
                                    </p:animScale>
                                    <p:animScale>
                                      <p:cBhvr>
                                        <p:cTn id="57" dur="26">
                                          <p:stCondLst>
                                            <p:cond delay="1808"/>
                                          </p:stCondLst>
                                        </p:cTn>
                                        <p:tgtEl>
                                          <p:spTgt spid="42"/>
                                        </p:tgtEl>
                                      </p:cBhvr>
                                      <p:to x="100000" y="95000"/>
                                    </p:animScale>
                                    <p:animScale>
                                      <p:cBhvr>
                                        <p:cTn id="58" dur="166" decel="50000">
                                          <p:stCondLst>
                                            <p:cond delay="1834"/>
                                          </p:stCondLst>
                                        </p:cTn>
                                        <p:tgtEl>
                                          <p:spTgt spid="42"/>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8"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ppt_x</p:attrName>
                                        </p:attrNameLst>
                                      </p:cBhvr>
                                      <p:tavLst>
                                        <p:tav tm="0">
                                          <p:val>
                                            <p:strVal val="#ppt_x-#ppt_w/2"/>
                                          </p:val>
                                        </p:tav>
                                        <p:tav tm="100000">
                                          <p:val>
                                            <p:strVal val="#ppt_x"/>
                                          </p:val>
                                        </p:tav>
                                      </p:tavLst>
                                    </p:anim>
                                    <p:anim calcmode="lin" valueType="num">
                                      <p:cBhvr>
                                        <p:cTn id="74" dur="500" fill="hold"/>
                                        <p:tgtEl>
                                          <p:spTgt spid="32"/>
                                        </p:tgtEl>
                                        <p:attrNameLst>
                                          <p:attrName>ppt_y</p:attrName>
                                        </p:attrNameLst>
                                      </p:cBhvr>
                                      <p:tavLst>
                                        <p:tav tm="0">
                                          <p:val>
                                            <p:strVal val="#ppt_y"/>
                                          </p:val>
                                        </p:tav>
                                        <p:tav tm="100000">
                                          <p:val>
                                            <p:strVal val="#ppt_y"/>
                                          </p:val>
                                        </p:tav>
                                      </p:tavLst>
                                    </p:anim>
                                    <p:anim calcmode="lin" valueType="num">
                                      <p:cBhvr>
                                        <p:cTn id="75" dur="500" fill="hold"/>
                                        <p:tgtEl>
                                          <p:spTgt spid="32"/>
                                        </p:tgtEl>
                                        <p:attrNameLst>
                                          <p:attrName>ppt_w</p:attrName>
                                        </p:attrNameLst>
                                      </p:cBhvr>
                                      <p:tavLst>
                                        <p:tav tm="0">
                                          <p:val>
                                            <p:fltVal val="0"/>
                                          </p:val>
                                        </p:tav>
                                        <p:tav tm="100000">
                                          <p:val>
                                            <p:strVal val="#ppt_w"/>
                                          </p:val>
                                        </p:tav>
                                      </p:tavLst>
                                    </p:anim>
                                    <p:anim calcmode="lin" valueType="num">
                                      <p:cBhvr>
                                        <p:cTn id="76"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6" presetClass="entr" presetSubtype="0" fill="hold" grpId="0" nodeType="click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wipe(down)">
                                      <p:cBhvr>
                                        <p:cTn id="81" dur="580">
                                          <p:stCondLst>
                                            <p:cond delay="0"/>
                                          </p:stCondLst>
                                        </p:cTn>
                                        <p:tgtEl>
                                          <p:spTgt spid="33"/>
                                        </p:tgtEl>
                                      </p:cBhvr>
                                    </p:animEffect>
                                    <p:anim calcmode="lin" valueType="num">
                                      <p:cBhvr>
                                        <p:cTn id="82"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87" dur="26">
                                          <p:stCondLst>
                                            <p:cond delay="650"/>
                                          </p:stCondLst>
                                        </p:cTn>
                                        <p:tgtEl>
                                          <p:spTgt spid="33"/>
                                        </p:tgtEl>
                                      </p:cBhvr>
                                      <p:to x="100000" y="60000"/>
                                    </p:animScale>
                                    <p:animScale>
                                      <p:cBhvr>
                                        <p:cTn id="88" dur="166" decel="50000">
                                          <p:stCondLst>
                                            <p:cond delay="676"/>
                                          </p:stCondLst>
                                        </p:cTn>
                                        <p:tgtEl>
                                          <p:spTgt spid="33"/>
                                        </p:tgtEl>
                                      </p:cBhvr>
                                      <p:to x="100000" y="100000"/>
                                    </p:animScale>
                                    <p:animScale>
                                      <p:cBhvr>
                                        <p:cTn id="89" dur="26">
                                          <p:stCondLst>
                                            <p:cond delay="1312"/>
                                          </p:stCondLst>
                                        </p:cTn>
                                        <p:tgtEl>
                                          <p:spTgt spid="33"/>
                                        </p:tgtEl>
                                      </p:cBhvr>
                                      <p:to x="100000" y="80000"/>
                                    </p:animScale>
                                    <p:animScale>
                                      <p:cBhvr>
                                        <p:cTn id="90" dur="166" decel="50000">
                                          <p:stCondLst>
                                            <p:cond delay="1338"/>
                                          </p:stCondLst>
                                        </p:cTn>
                                        <p:tgtEl>
                                          <p:spTgt spid="33"/>
                                        </p:tgtEl>
                                      </p:cBhvr>
                                      <p:to x="100000" y="100000"/>
                                    </p:animScale>
                                    <p:animScale>
                                      <p:cBhvr>
                                        <p:cTn id="91" dur="26">
                                          <p:stCondLst>
                                            <p:cond delay="1642"/>
                                          </p:stCondLst>
                                        </p:cTn>
                                        <p:tgtEl>
                                          <p:spTgt spid="33"/>
                                        </p:tgtEl>
                                      </p:cBhvr>
                                      <p:to x="100000" y="90000"/>
                                    </p:animScale>
                                    <p:animScale>
                                      <p:cBhvr>
                                        <p:cTn id="92" dur="166" decel="50000">
                                          <p:stCondLst>
                                            <p:cond delay="1668"/>
                                          </p:stCondLst>
                                        </p:cTn>
                                        <p:tgtEl>
                                          <p:spTgt spid="33"/>
                                        </p:tgtEl>
                                      </p:cBhvr>
                                      <p:to x="100000" y="100000"/>
                                    </p:animScale>
                                    <p:animScale>
                                      <p:cBhvr>
                                        <p:cTn id="93" dur="26">
                                          <p:stCondLst>
                                            <p:cond delay="1808"/>
                                          </p:stCondLst>
                                        </p:cTn>
                                        <p:tgtEl>
                                          <p:spTgt spid="33"/>
                                        </p:tgtEl>
                                      </p:cBhvr>
                                      <p:to x="100000" y="95000"/>
                                    </p:animScale>
                                    <p:animScale>
                                      <p:cBhvr>
                                        <p:cTn id="94" dur="166" decel="50000">
                                          <p:stCondLst>
                                            <p:cond delay="1834"/>
                                          </p:stCondLst>
                                        </p:cTn>
                                        <p:tgtEl>
                                          <p:spTgt spid="33"/>
                                        </p:tgtEl>
                                      </p:cBhvr>
                                      <p:to x="100000" y="100000"/>
                                    </p:animScale>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p:bldP spid="23" grpId="0"/>
      <p:bldP spid="32" grpId="0" animBg="1"/>
      <p:bldP spid="33" grpId="0"/>
      <p:bldP spid="37" grpId="0"/>
      <p:bldP spid="38" grpId="0"/>
      <p:bldP spid="39" grpId="0"/>
      <p:bldP spid="42" grpId="0"/>
      <p:bldP spid="43" grpId="0" animBg="1"/>
      <p:bldP spid="44" grpId="0"/>
      <p:bldP spid="4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2995" name="Rectangle 3"/>
          <p:cNvSpPr>
            <a:spLocks noGrp="1" noChangeArrowheads="1"/>
          </p:cNvSpPr>
          <p:nvPr>
            <p:ph type="body" idx="1"/>
          </p:nvPr>
        </p:nvSpPr>
        <p:spPr>
          <a:xfrm>
            <a:off x="149840" y="4653151"/>
            <a:ext cx="8569325" cy="596900"/>
          </a:xfrm>
        </p:spPr>
        <p:txBody>
          <a:bodyPr>
            <a:normAutofit/>
          </a:bodyPr>
          <a:lstStyle/>
          <a:p>
            <a:pPr marL="0">
              <a:buClr>
                <a:srgbClr val="FF0066"/>
              </a:buClr>
              <a:buSzPct val="60000"/>
              <a:buFont typeface="Wingdings" pitchFamily="2" charset="2"/>
              <a:buChar char="q"/>
              <a:defRPr/>
            </a:pPr>
            <a:r>
              <a:rPr lang="zh-CN" altLang="en-US" b="1" dirty="0"/>
              <a:t>目录项</a:t>
            </a:r>
          </a:p>
        </p:txBody>
      </p:sp>
      <p:sp>
        <p:nvSpPr>
          <p:cNvPr id="25" name="矩形 24"/>
          <p:cNvSpPr/>
          <p:nvPr/>
        </p:nvSpPr>
        <p:spPr>
          <a:xfrm>
            <a:off x="106231" y="745805"/>
            <a:ext cx="8674100" cy="480131"/>
          </a:xfrm>
          <a:prstGeom prst="rect">
            <a:avLst/>
          </a:prstGeom>
        </p:spPr>
        <p:txBody>
          <a:bodyPr wrap="square">
            <a:spAutoFit/>
          </a:bodyPr>
          <a:lstStyle/>
          <a:p>
            <a:pPr marL="0" lvl="1" indent="-228600">
              <a:lnSpc>
                <a:spcPct val="90000"/>
              </a:lnSpc>
              <a:spcBef>
                <a:spcPts val="1000"/>
              </a:spcBef>
              <a:buClr>
                <a:srgbClr val="FF0066"/>
              </a:buClr>
              <a:buSzPct val="60000"/>
              <a:buFont typeface="Wingdings" pitchFamily="2" charset="2"/>
              <a:buChar char="q"/>
              <a:defRPr/>
            </a:pPr>
            <a:r>
              <a:rPr lang="zh-CN" altLang="en-US" sz="2800" b="1" dirty="0"/>
              <a:t>目录文件</a:t>
            </a:r>
          </a:p>
        </p:txBody>
      </p:sp>
      <p:sp>
        <p:nvSpPr>
          <p:cNvPr id="28" name="六边形 27"/>
          <p:cNvSpPr/>
          <p:nvPr/>
        </p:nvSpPr>
        <p:spPr>
          <a:xfrm>
            <a:off x="8509070" y="6426780"/>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9" name="矩形 28"/>
          <p:cNvSpPr/>
          <p:nvPr/>
        </p:nvSpPr>
        <p:spPr>
          <a:xfrm>
            <a:off x="8313336" y="6427995"/>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24" name="组合 11">
            <a:extLst>
              <a:ext uri="{FF2B5EF4-FFF2-40B4-BE49-F238E27FC236}">
                <a16:creationId xmlns:a16="http://schemas.microsoft.com/office/drawing/2014/main" id="{181DFD77-1FBE-45CA-BCD6-FC0C63BEF974}"/>
              </a:ext>
            </a:extLst>
          </p:cNvPr>
          <p:cNvGrpSpPr/>
          <p:nvPr/>
        </p:nvGrpSpPr>
        <p:grpSpPr>
          <a:xfrm>
            <a:off x="8564389" y="243728"/>
            <a:ext cx="305510" cy="333991"/>
            <a:chOff x="11707415" y="1054709"/>
            <a:chExt cx="368424" cy="432048"/>
          </a:xfrm>
        </p:grpSpPr>
        <p:sp>
          <p:nvSpPr>
            <p:cNvPr id="30" name="燕尾形 12">
              <a:extLst>
                <a:ext uri="{FF2B5EF4-FFF2-40B4-BE49-F238E27FC236}">
                  <a16:creationId xmlns:a16="http://schemas.microsoft.com/office/drawing/2014/main" id="{6542A6A3-52B9-4727-BB90-38EEF4FC3660}"/>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1" name="燕尾形 13">
              <a:extLst>
                <a:ext uri="{FF2B5EF4-FFF2-40B4-BE49-F238E27FC236}">
                  <a16:creationId xmlns:a16="http://schemas.microsoft.com/office/drawing/2014/main" id="{484AF44E-58BA-4B89-BECF-02B02A986DC6}"/>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2" name="文本框 31">
            <a:extLst>
              <a:ext uri="{FF2B5EF4-FFF2-40B4-BE49-F238E27FC236}">
                <a16:creationId xmlns:a16="http://schemas.microsoft.com/office/drawing/2014/main" id="{FE36C521-4134-4D35-8646-8966132EC8D9}"/>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33" name="直接连接符 32">
            <a:extLst>
              <a:ext uri="{FF2B5EF4-FFF2-40B4-BE49-F238E27FC236}">
                <a16:creationId xmlns:a16="http://schemas.microsoft.com/office/drawing/2014/main" id="{F0169AD4-37B7-464B-AFD1-3D0575B4036C}"/>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1F0C91CD-0A3D-45AB-898B-D38A34D39771}"/>
              </a:ext>
            </a:extLst>
          </p:cNvPr>
          <p:cNvSpPr txBox="1"/>
          <p:nvPr/>
        </p:nvSpPr>
        <p:spPr>
          <a:xfrm>
            <a:off x="65260" y="89878"/>
            <a:ext cx="1541867"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2.1 </a:t>
            </a:r>
            <a:r>
              <a:rPr lang="zh-CN" altLang="en-US" sz="2600" b="1" dirty="0">
                <a:solidFill>
                  <a:srgbClr val="0070C0"/>
                </a:solidFill>
                <a:latin typeface="微软雅黑" panose="020B0503020204020204" pitchFamily="34" charset="-122"/>
                <a:ea typeface="微软雅黑" panose="020B0503020204020204" pitchFamily="34" charset="-122"/>
              </a:rPr>
              <a:t>概述</a:t>
            </a:r>
          </a:p>
        </p:txBody>
      </p:sp>
      <p:sp>
        <p:nvSpPr>
          <p:cNvPr id="17" name="文本框 16">
            <a:extLst>
              <a:ext uri="{FF2B5EF4-FFF2-40B4-BE49-F238E27FC236}">
                <a16:creationId xmlns:a16="http://schemas.microsoft.com/office/drawing/2014/main" id="{D6AD2B04-2318-467F-9EC7-DBA072292C5F}"/>
              </a:ext>
            </a:extLst>
          </p:cNvPr>
          <p:cNvSpPr txBox="1"/>
          <p:nvPr/>
        </p:nvSpPr>
        <p:spPr>
          <a:xfrm>
            <a:off x="240325" y="5208439"/>
            <a:ext cx="6560724" cy="1134093"/>
          </a:xfrm>
          <a:prstGeom prst="rect">
            <a:avLst/>
          </a:prstGeom>
          <a:noFill/>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solidFill>
                  <a:srgbClr val="0000FF"/>
                </a:solidFill>
              </a:rPr>
              <a:t>文件控制块</a:t>
            </a:r>
            <a:r>
              <a:rPr lang="en-US" altLang="zh-CN" sz="2600" dirty="0"/>
              <a:t>(</a:t>
            </a:r>
            <a:r>
              <a:rPr lang="en-US" altLang="zh-CN" sz="2600" b="1" dirty="0">
                <a:solidFill>
                  <a:srgbClr val="FF0000"/>
                </a:solidFill>
              </a:rPr>
              <a:t>F</a:t>
            </a:r>
            <a:r>
              <a:rPr lang="en-US" altLang="zh-CN" sz="2600" dirty="0"/>
              <a:t>ile </a:t>
            </a:r>
            <a:r>
              <a:rPr lang="en-US" altLang="zh-CN" sz="2600" b="1" dirty="0">
                <a:solidFill>
                  <a:srgbClr val="FF0000"/>
                </a:solidFill>
              </a:rPr>
              <a:t>C</a:t>
            </a:r>
            <a:r>
              <a:rPr lang="en-US" altLang="zh-CN" sz="2600" dirty="0"/>
              <a:t>ontrol </a:t>
            </a:r>
            <a:r>
              <a:rPr lang="en-US" altLang="zh-CN" sz="2600" b="1" dirty="0">
                <a:solidFill>
                  <a:srgbClr val="FF0000"/>
                </a:solidFill>
              </a:rPr>
              <a:t>B</a:t>
            </a:r>
            <a:r>
              <a:rPr lang="en-US" altLang="zh-CN" sz="2600" dirty="0"/>
              <a:t>lock, </a:t>
            </a:r>
            <a:r>
              <a:rPr lang="en-US" altLang="zh-CN" sz="2600" b="1" dirty="0">
                <a:solidFill>
                  <a:srgbClr val="FF0000"/>
                </a:solidFill>
              </a:rPr>
              <a:t>FCB</a:t>
            </a:r>
            <a:r>
              <a:rPr lang="en-US" altLang="zh-CN" sz="2600" dirty="0"/>
              <a:t>)</a:t>
            </a:r>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文件名</a:t>
            </a:r>
            <a:r>
              <a:rPr lang="en-US" altLang="zh-CN" sz="2600" dirty="0"/>
              <a:t>&amp;</a:t>
            </a:r>
            <a:r>
              <a:rPr lang="zh-CN" altLang="en-US" sz="2600" dirty="0">
                <a:solidFill>
                  <a:srgbClr val="0000FF"/>
                </a:solidFill>
              </a:rPr>
              <a:t>索引节点</a:t>
            </a:r>
            <a:r>
              <a:rPr lang="en-US" altLang="zh-CN" sz="2600" dirty="0"/>
              <a:t>(index node, </a:t>
            </a:r>
            <a:r>
              <a:rPr lang="en-US" altLang="zh-CN" sz="2600" b="1" dirty="0" err="1">
                <a:solidFill>
                  <a:srgbClr val="FF0000"/>
                </a:solidFill>
              </a:rPr>
              <a:t>inode</a:t>
            </a:r>
            <a:r>
              <a:rPr lang="en-US" altLang="zh-CN" sz="2600" dirty="0"/>
              <a:t>)</a:t>
            </a:r>
            <a:r>
              <a:rPr lang="zh-CN" altLang="en-US" sz="2600" dirty="0"/>
              <a:t>编号</a:t>
            </a:r>
          </a:p>
        </p:txBody>
      </p:sp>
      <p:sp>
        <p:nvSpPr>
          <p:cNvPr id="2" name="文本框 1">
            <a:extLst>
              <a:ext uri="{FF2B5EF4-FFF2-40B4-BE49-F238E27FC236}">
                <a16:creationId xmlns:a16="http://schemas.microsoft.com/office/drawing/2014/main" id="{1AC1763B-F8EE-449D-A173-2D1D00712A5E}"/>
              </a:ext>
            </a:extLst>
          </p:cNvPr>
          <p:cNvSpPr txBox="1"/>
          <p:nvPr/>
        </p:nvSpPr>
        <p:spPr>
          <a:xfrm>
            <a:off x="1838721" y="4716682"/>
            <a:ext cx="636814" cy="461665"/>
          </a:xfrm>
          <a:prstGeom prst="rect">
            <a:avLst/>
          </a:prstGeom>
          <a:noFill/>
        </p:spPr>
        <p:txBody>
          <a:bodyPr wrap="square" rtlCol="0">
            <a:spAutoFit/>
          </a:bodyPr>
          <a:lstStyle/>
          <a:p>
            <a:r>
              <a:rPr lang="en-US" altLang="zh-CN" sz="2400" b="1" dirty="0">
                <a:highlight>
                  <a:srgbClr val="FFFF00"/>
                </a:highlight>
              </a:rPr>
              <a:t>2.2</a:t>
            </a:r>
            <a:endParaRPr lang="zh-CN" altLang="en-US" sz="2400" b="1" dirty="0">
              <a:highlight>
                <a:srgbClr val="FFFF00"/>
              </a:highlight>
            </a:endParaRPr>
          </a:p>
        </p:txBody>
      </p:sp>
      <p:sp>
        <p:nvSpPr>
          <p:cNvPr id="15" name="文本框 14">
            <a:extLst>
              <a:ext uri="{FF2B5EF4-FFF2-40B4-BE49-F238E27FC236}">
                <a16:creationId xmlns:a16="http://schemas.microsoft.com/office/drawing/2014/main" id="{963DDA46-4083-4083-9C98-796051B502CE}"/>
              </a:ext>
            </a:extLst>
          </p:cNvPr>
          <p:cNvSpPr txBox="1"/>
          <p:nvPr/>
        </p:nvSpPr>
        <p:spPr>
          <a:xfrm>
            <a:off x="240325" y="1263406"/>
            <a:ext cx="8469054" cy="3174652"/>
          </a:xfrm>
          <a:prstGeom prst="rect">
            <a:avLst/>
          </a:prstGeom>
          <a:noFill/>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文件目录也用文件形式保存在磁盘上，被称为</a:t>
            </a:r>
            <a:r>
              <a:rPr lang="zh-CN" altLang="en-US" sz="2600" dirty="0">
                <a:solidFill>
                  <a:srgbClr val="0000FF"/>
                </a:solidFill>
              </a:rPr>
              <a:t>目录文件</a:t>
            </a:r>
            <a:r>
              <a:rPr lang="zh-CN" altLang="en-US" sz="2600" dirty="0"/>
              <a:t>，包含该目录中的所有文件和子目录的目录项；</a:t>
            </a:r>
            <a:endParaRPr lang="en-US" altLang="zh-CN" sz="2600" dirty="0"/>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目录文件具有固定格式，由</a:t>
            </a:r>
            <a:r>
              <a:rPr lang="zh-CN" altLang="en-US" sz="2600" dirty="0">
                <a:solidFill>
                  <a:srgbClr val="0000FF"/>
                </a:solidFill>
              </a:rPr>
              <a:t>系统生成并管理</a:t>
            </a:r>
            <a:r>
              <a:rPr lang="zh-CN" altLang="en-US" sz="2600" dirty="0"/>
              <a:t>，用户不能直接访问目录。</a:t>
            </a:r>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目录文件不能为空，至少包括两个目录项，即</a:t>
            </a:r>
            <a:r>
              <a:rPr lang="zh-CN" altLang="en-US" sz="2600" dirty="0">
                <a:solidFill>
                  <a:srgbClr val="0000FF"/>
                </a:solidFill>
              </a:rPr>
              <a:t>当前目录项</a:t>
            </a:r>
            <a:r>
              <a:rPr lang="en-US" altLang="zh-CN" sz="2600" dirty="0">
                <a:solidFill>
                  <a:srgbClr val="0000FF"/>
                </a:solidFill>
              </a:rPr>
              <a:t>”.”</a:t>
            </a:r>
            <a:r>
              <a:rPr lang="zh-CN" altLang="en-US" sz="2600" dirty="0">
                <a:solidFill>
                  <a:srgbClr val="0000FF"/>
                </a:solidFill>
              </a:rPr>
              <a:t>和父目录项</a:t>
            </a:r>
            <a:r>
              <a:rPr lang="en-US" altLang="zh-CN" sz="2600" dirty="0">
                <a:solidFill>
                  <a:srgbClr val="0000FF"/>
                </a:solidFill>
              </a:rPr>
              <a:t>”..”</a:t>
            </a:r>
            <a:r>
              <a:rPr lang="en-US" altLang="zh-CN" sz="26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29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80">
                                          <p:stCondLst>
                                            <p:cond delay="0"/>
                                          </p:stCondLst>
                                        </p:cTn>
                                        <p:tgtEl>
                                          <p:spTgt spid="2"/>
                                        </p:tgtEl>
                                      </p:cBhvr>
                                    </p:animEffect>
                                    <p:anim calcmode="lin" valueType="num">
                                      <p:cBhvr>
                                        <p:cTn id="2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5" dur="26">
                                          <p:stCondLst>
                                            <p:cond delay="650"/>
                                          </p:stCondLst>
                                        </p:cTn>
                                        <p:tgtEl>
                                          <p:spTgt spid="2"/>
                                        </p:tgtEl>
                                      </p:cBhvr>
                                      <p:to x="100000" y="60000"/>
                                    </p:animScale>
                                    <p:animScale>
                                      <p:cBhvr>
                                        <p:cTn id="26" dur="166" decel="50000">
                                          <p:stCondLst>
                                            <p:cond delay="676"/>
                                          </p:stCondLst>
                                        </p:cTn>
                                        <p:tgtEl>
                                          <p:spTgt spid="2"/>
                                        </p:tgtEl>
                                      </p:cBhvr>
                                      <p:to x="100000" y="100000"/>
                                    </p:animScale>
                                    <p:animScale>
                                      <p:cBhvr>
                                        <p:cTn id="27" dur="26">
                                          <p:stCondLst>
                                            <p:cond delay="1312"/>
                                          </p:stCondLst>
                                        </p:cTn>
                                        <p:tgtEl>
                                          <p:spTgt spid="2"/>
                                        </p:tgtEl>
                                      </p:cBhvr>
                                      <p:to x="100000" y="80000"/>
                                    </p:animScale>
                                    <p:animScale>
                                      <p:cBhvr>
                                        <p:cTn id="28" dur="166" decel="50000">
                                          <p:stCondLst>
                                            <p:cond delay="1338"/>
                                          </p:stCondLst>
                                        </p:cTn>
                                        <p:tgtEl>
                                          <p:spTgt spid="2"/>
                                        </p:tgtEl>
                                      </p:cBhvr>
                                      <p:to x="100000" y="100000"/>
                                    </p:animScale>
                                    <p:animScale>
                                      <p:cBhvr>
                                        <p:cTn id="29" dur="26">
                                          <p:stCondLst>
                                            <p:cond delay="1642"/>
                                          </p:stCondLst>
                                        </p:cTn>
                                        <p:tgtEl>
                                          <p:spTgt spid="2"/>
                                        </p:tgtEl>
                                      </p:cBhvr>
                                      <p:to x="100000" y="90000"/>
                                    </p:animScale>
                                    <p:animScale>
                                      <p:cBhvr>
                                        <p:cTn id="30" dur="166" decel="50000">
                                          <p:stCondLst>
                                            <p:cond delay="1668"/>
                                          </p:stCondLst>
                                        </p:cTn>
                                        <p:tgtEl>
                                          <p:spTgt spid="2"/>
                                        </p:tgtEl>
                                      </p:cBhvr>
                                      <p:to x="100000" y="100000"/>
                                    </p:animScale>
                                    <p:animScale>
                                      <p:cBhvr>
                                        <p:cTn id="31" dur="26">
                                          <p:stCondLst>
                                            <p:cond delay="1808"/>
                                          </p:stCondLst>
                                        </p:cTn>
                                        <p:tgtEl>
                                          <p:spTgt spid="2"/>
                                        </p:tgtEl>
                                      </p:cBhvr>
                                      <p:to x="100000" y="95000"/>
                                    </p:animScale>
                                    <p:animScale>
                                      <p:cBhvr>
                                        <p:cTn id="32"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2995" grpId="0" build="p" bldLvl="2"/>
      <p:bldP spid="17" grpId="0"/>
      <p:bldP spid="2"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8" name="矩形 17"/>
          <p:cNvSpPr/>
          <p:nvPr/>
        </p:nvSpPr>
        <p:spPr>
          <a:xfrm>
            <a:off x="147452" y="1195221"/>
            <a:ext cx="8722447" cy="458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
        <p:nvSpPr>
          <p:cNvPr id="25" name="Rectangle 8">
            <a:extLst>
              <a:ext uri="{FF2B5EF4-FFF2-40B4-BE49-F238E27FC236}">
                <a16:creationId xmlns:a16="http://schemas.microsoft.com/office/drawing/2014/main" id="{978AD5F3-A61D-4BFD-BD2C-E6181D03F907}"/>
              </a:ext>
            </a:extLst>
          </p:cNvPr>
          <p:cNvSpPr txBox="1">
            <a:spLocks noChangeArrowheads="1"/>
          </p:cNvSpPr>
          <p:nvPr/>
        </p:nvSpPr>
        <p:spPr>
          <a:xfrm>
            <a:off x="524256" y="1264382"/>
            <a:ext cx="8345643" cy="5317674"/>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spcAft>
                <a:spcPts val="600"/>
              </a:spcAft>
            </a:pPr>
            <a:r>
              <a:rPr lang="en-US" altLang="zh-CN" sz="2800" b="0" dirty="0">
                <a:solidFill>
                  <a:schemeClr val="tx1"/>
                </a:solidFill>
              </a:rPr>
              <a:t>2.1 </a:t>
            </a:r>
            <a:r>
              <a:rPr lang="zh-CN" altLang="en-US" sz="2800" b="0" dirty="0">
                <a:solidFill>
                  <a:schemeClr val="tx1"/>
                </a:solidFill>
              </a:rPr>
              <a:t>概述</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2.2 FCB &amp;</a:t>
            </a:r>
            <a:r>
              <a:rPr lang="zh-CN" altLang="en-US" sz="2800" b="0" dirty="0">
                <a:solidFill>
                  <a:schemeClr val="tx1"/>
                </a:solidFill>
              </a:rPr>
              <a:t> </a:t>
            </a:r>
            <a:r>
              <a:rPr lang="en-US" altLang="zh-CN" sz="2800" b="0" dirty="0" err="1">
                <a:solidFill>
                  <a:schemeClr val="tx1"/>
                </a:solidFill>
              </a:rPr>
              <a:t>inode</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2.3 </a:t>
            </a:r>
            <a:r>
              <a:rPr lang="zh-CN" altLang="en-US" sz="2800" b="0" dirty="0">
                <a:solidFill>
                  <a:schemeClr val="tx1"/>
                </a:solidFill>
              </a:rPr>
              <a:t>目录结构</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2.4 </a:t>
            </a:r>
            <a:r>
              <a:rPr lang="zh-CN" altLang="en-US" sz="2800" b="0" dirty="0">
                <a:solidFill>
                  <a:schemeClr val="tx1"/>
                </a:solidFill>
              </a:rPr>
              <a:t>目录的检索和实现</a:t>
            </a:r>
            <a:endParaRPr lang="en-US" altLang="zh-CN" sz="2800" b="0" dirty="0">
              <a:solidFill>
                <a:schemeClr val="tx1"/>
              </a:solidFill>
            </a:endParaRPr>
          </a:p>
          <a:p>
            <a:pPr algn="just">
              <a:lnSpc>
                <a:spcPct val="200000"/>
              </a:lnSpc>
              <a:spcBef>
                <a:spcPts val="600"/>
              </a:spcBef>
              <a:spcAft>
                <a:spcPts val="600"/>
              </a:spcAft>
            </a:pPr>
            <a:endParaRPr lang="en-US" altLang="zh-CN" sz="800" b="0" dirty="0">
              <a:solidFill>
                <a:schemeClr val="tx1"/>
              </a:solidFill>
            </a:endParaRPr>
          </a:p>
          <a:p>
            <a:pPr algn="just">
              <a:lnSpc>
                <a:spcPct val="200000"/>
              </a:lnSpc>
              <a:spcBef>
                <a:spcPts val="600"/>
              </a:spcBef>
              <a:spcAft>
                <a:spcPts val="600"/>
              </a:spcAft>
            </a:pPr>
            <a:r>
              <a:rPr lang="en-US" altLang="zh-CN" sz="2800" b="0" dirty="0">
                <a:solidFill>
                  <a:schemeClr val="tx1"/>
                </a:solidFill>
              </a:rPr>
              <a:t>2.5 </a:t>
            </a:r>
            <a:r>
              <a:rPr lang="zh-CN" altLang="en-US" sz="2800" b="0" dirty="0">
                <a:solidFill>
                  <a:schemeClr val="tx1"/>
                </a:solidFill>
              </a:rPr>
              <a:t>文件的共享</a:t>
            </a:r>
          </a:p>
        </p:txBody>
      </p:sp>
      <p:grpSp>
        <p:nvGrpSpPr>
          <p:cNvPr id="21" name="组合 11">
            <a:extLst>
              <a:ext uri="{FF2B5EF4-FFF2-40B4-BE49-F238E27FC236}">
                <a16:creationId xmlns:a16="http://schemas.microsoft.com/office/drawing/2014/main" id="{8E272FCC-8839-4802-8DD1-6E2076660276}"/>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B5D34AD8-8448-4C48-AE1A-D021F0535CA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61C3385E-D079-410C-BC25-58984722213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731D7273-80FC-4AA9-BA21-BB8A8C6E601F}"/>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30" name="直接连接符 29">
            <a:extLst>
              <a:ext uri="{FF2B5EF4-FFF2-40B4-BE49-F238E27FC236}">
                <a16:creationId xmlns:a16="http://schemas.microsoft.com/office/drawing/2014/main" id="{3A7FFF02-077C-4F3D-8A23-3305563FEFD1}"/>
              </a:ext>
            </a:extLst>
          </p:cNvPr>
          <p:cNvCxnSpPr/>
          <p:nvPr/>
        </p:nvCxnSpPr>
        <p:spPr>
          <a:xfrm>
            <a:off x="117721" y="933611"/>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451BCDA-04B9-4449-A9B0-49299C37754A}"/>
              </a:ext>
            </a:extLst>
          </p:cNvPr>
          <p:cNvSpPr txBox="1"/>
          <p:nvPr/>
        </p:nvSpPr>
        <p:spPr>
          <a:xfrm>
            <a:off x="-258538" y="410723"/>
            <a:ext cx="1392259" cy="492443"/>
          </a:xfrm>
          <a:prstGeom prst="rect">
            <a:avLst/>
          </a:prstGeom>
          <a:noFill/>
        </p:spPr>
        <p:txBody>
          <a:bodyPr wrap="square">
            <a:spAutoFit/>
          </a:bodyPr>
          <a:lstStyle/>
          <a:p>
            <a:pPr algn="r"/>
            <a:r>
              <a:rPr lang="zh-CN" altLang="en-US" sz="2600" b="1" dirty="0">
                <a:solidFill>
                  <a:srgbClr val="0070C0"/>
                </a:solidFill>
                <a:latin typeface="微软雅黑" panose="020B0503020204020204" pitchFamily="34" charset="-122"/>
                <a:ea typeface="微软雅黑" panose="020B0503020204020204" pitchFamily="34" charset="-122"/>
              </a:rPr>
              <a:t>纲要</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151AE27-357E-440F-90B0-1DAF38E3E27A}"/>
              </a:ext>
            </a:extLst>
          </p:cNvPr>
          <p:cNvSpPr txBox="1"/>
          <p:nvPr/>
        </p:nvSpPr>
        <p:spPr>
          <a:xfrm>
            <a:off x="524256" y="2122592"/>
            <a:ext cx="4703618" cy="824136"/>
          </a:xfrm>
          <a:prstGeom prst="rect">
            <a:avLst/>
          </a:prstGeom>
          <a:noFill/>
        </p:spPr>
        <p:txBody>
          <a:bodyPr wrap="square">
            <a:spAutoFit/>
          </a:bodyPr>
          <a:lstStyle/>
          <a:p>
            <a:pPr algn="just">
              <a:lnSpc>
                <a:spcPct val="200000"/>
              </a:lnSpc>
              <a:spcBef>
                <a:spcPts val="600"/>
              </a:spcBef>
              <a:spcAft>
                <a:spcPts val="600"/>
              </a:spcAft>
            </a:pPr>
            <a:r>
              <a:rPr lang="en-US" altLang="zh-CN" sz="2800" b="0" dirty="0">
                <a:solidFill>
                  <a:srgbClr val="FF0000"/>
                </a:solidFill>
                <a:latin typeface="微软雅黑" panose="020B0503020204020204" pitchFamily="34" charset="-122"/>
                <a:ea typeface="微软雅黑" panose="020B0503020204020204" pitchFamily="34" charset="-122"/>
              </a:rPr>
              <a:t>2.2 </a:t>
            </a:r>
            <a:r>
              <a:rPr lang="en-US" altLang="zh-CN" sz="2800" dirty="0">
                <a:solidFill>
                  <a:srgbClr val="FF0000"/>
                </a:solidFill>
                <a:latin typeface="微软雅黑" panose="020B0503020204020204" pitchFamily="34" charset="-122"/>
                <a:ea typeface="微软雅黑" panose="020B0503020204020204" pitchFamily="34" charset="-122"/>
              </a:rPr>
              <a:t>FCB &amp; </a:t>
            </a:r>
            <a:r>
              <a:rPr lang="en-US" altLang="zh-CN" sz="2800" dirty="0" err="1">
                <a:solidFill>
                  <a:srgbClr val="FF0000"/>
                </a:solidFill>
                <a:latin typeface="微软雅黑" panose="020B0503020204020204" pitchFamily="34" charset="-122"/>
                <a:ea typeface="微软雅黑" panose="020B0503020204020204" pitchFamily="34" charset="-122"/>
              </a:rPr>
              <a:t>inode</a:t>
            </a:r>
            <a:endParaRPr lang="en-US" altLang="zh-CN" sz="2800" b="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47001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2995" name="Rectangle 3"/>
          <p:cNvSpPr>
            <a:spLocks noGrp="1" noChangeArrowheads="1"/>
          </p:cNvSpPr>
          <p:nvPr>
            <p:ph type="body" idx="1"/>
          </p:nvPr>
        </p:nvSpPr>
        <p:spPr>
          <a:xfrm>
            <a:off x="275121" y="833799"/>
            <a:ext cx="8569325" cy="598487"/>
          </a:xfrm>
        </p:spPr>
        <p:txBody>
          <a:bodyPr/>
          <a:lstStyle/>
          <a:p>
            <a:pPr marL="0">
              <a:buClr>
                <a:srgbClr val="FF0066"/>
              </a:buClr>
              <a:buSzPct val="60000"/>
              <a:buFont typeface="Wingdings" pitchFamily="2" charset="2"/>
              <a:buChar char="q"/>
              <a:defRPr/>
            </a:pPr>
            <a:r>
              <a:rPr lang="en-US" altLang="zh-CN" b="1" dirty="0"/>
              <a:t>FCB</a:t>
            </a:r>
            <a:endParaRPr lang="zh-CN" altLang="en-US" b="1" dirty="0"/>
          </a:p>
        </p:txBody>
      </p:sp>
      <p:sp>
        <p:nvSpPr>
          <p:cNvPr id="27" name="六边形 26"/>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8" name="矩形 27"/>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29" name="矩形 28"/>
          <p:cNvSpPr/>
          <p:nvPr/>
        </p:nvSpPr>
        <p:spPr>
          <a:xfrm>
            <a:off x="384619" y="1354032"/>
            <a:ext cx="8483600" cy="1494192"/>
          </a:xfrm>
          <a:prstGeom prst="rect">
            <a:avLst/>
          </a:prstGeom>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操作系统为每个文件建立的</a:t>
            </a:r>
            <a:r>
              <a:rPr lang="zh-CN" altLang="en-US" sz="2600" u="sng" dirty="0"/>
              <a:t>包含文件全部属性信息</a:t>
            </a:r>
            <a:r>
              <a:rPr lang="zh-CN" altLang="en-US" sz="2600" dirty="0"/>
              <a:t>的</a:t>
            </a:r>
            <a:r>
              <a:rPr lang="zh-CN" altLang="en-US" sz="2600" dirty="0">
                <a:solidFill>
                  <a:srgbClr val="0000FF"/>
                </a:solidFill>
              </a:rPr>
              <a:t>唯一数据结构</a:t>
            </a:r>
            <a:r>
              <a:rPr lang="zh-CN" altLang="en-US" sz="2600" dirty="0"/>
              <a:t>，其目的是为方便操作系统对文件的管理、控制和存取。</a:t>
            </a:r>
            <a:endParaRPr lang="en-US" altLang="zh-CN" sz="2600" dirty="0"/>
          </a:p>
        </p:txBody>
      </p:sp>
      <p:grpSp>
        <p:nvGrpSpPr>
          <p:cNvPr id="18" name="组合 11">
            <a:extLst>
              <a:ext uri="{FF2B5EF4-FFF2-40B4-BE49-F238E27FC236}">
                <a16:creationId xmlns:a16="http://schemas.microsoft.com/office/drawing/2014/main" id="{303723B5-A8B1-40CA-BDC6-3FBF4F116AC0}"/>
              </a:ext>
            </a:extLst>
          </p:cNvPr>
          <p:cNvGrpSpPr/>
          <p:nvPr/>
        </p:nvGrpSpPr>
        <p:grpSpPr>
          <a:xfrm>
            <a:off x="8564389" y="243728"/>
            <a:ext cx="305510" cy="333991"/>
            <a:chOff x="11707415" y="1054709"/>
            <a:chExt cx="368424" cy="432048"/>
          </a:xfrm>
        </p:grpSpPr>
        <p:sp>
          <p:nvSpPr>
            <p:cNvPr id="19" name="燕尾形 12">
              <a:extLst>
                <a:ext uri="{FF2B5EF4-FFF2-40B4-BE49-F238E27FC236}">
                  <a16:creationId xmlns:a16="http://schemas.microsoft.com/office/drawing/2014/main" id="{C7720E42-6988-498B-A794-94E75FEB1195}"/>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1" name="燕尾形 13">
              <a:extLst>
                <a:ext uri="{FF2B5EF4-FFF2-40B4-BE49-F238E27FC236}">
                  <a16:creationId xmlns:a16="http://schemas.microsoft.com/office/drawing/2014/main" id="{1AF00EF4-65BF-4470-98B4-C2F00567568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2" name="文本框 21">
            <a:extLst>
              <a:ext uri="{FF2B5EF4-FFF2-40B4-BE49-F238E27FC236}">
                <a16:creationId xmlns:a16="http://schemas.microsoft.com/office/drawing/2014/main" id="{A0930603-E51C-4D8C-B513-2FBA67511B50}"/>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23" name="直接连接符 22">
            <a:extLst>
              <a:ext uri="{FF2B5EF4-FFF2-40B4-BE49-F238E27FC236}">
                <a16:creationId xmlns:a16="http://schemas.microsoft.com/office/drawing/2014/main" id="{66EDC98F-F619-4C00-8C56-9D04167572A8}"/>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CBE2BCCA-A677-4EF0-BFC6-88B5B1E717F2}"/>
              </a:ext>
            </a:extLst>
          </p:cNvPr>
          <p:cNvGrpSpPr/>
          <p:nvPr/>
        </p:nvGrpSpPr>
        <p:grpSpPr>
          <a:xfrm>
            <a:off x="6002966" y="2453567"/>
            <a:ext cx="2336369" cy="2165263"/>
            <a:chOff x="5339128" y="4650433"/>
            <a:chExt cx="2336369" cy="2165263"/>
          </a:xfrm>
        </p:grpSpPr>
        <p:sp>
          <p:nvSpPr>
            <p:cNvPr id="4" name="文本框 3">
              <a:extLst>
                <a:ext uri="{FF2B5EF4-FFF2-40B4-BE49-F238E27FC236}">
                  <a16:creationId xmlns:a16="http://schemas.microsoft.com/office/drawing/2014/main" id="{2598136A-E1D2-4407-BD82-670761437812}"/>
                </a:ext>
              </a:extLst>
            </p:cNvPr>
            <p:cNvSpPr txBox="1"/>
            <p:nvPr/>
          </p:nvSpPr>
          <p:spPr>
            <a:xfrm>
              <a:off x="5339128" y="5061370"/>
              <a:ext cx="2336369" cy="1754326"/>
            </a:xfrm>
            <a:prstGeom prst="rect">
              <a:avLst/>
            </a:prstGeom>
            <a:solidFill>
              <a:srgbClr val="CCFFFF"/>
            </a:solidFill>
            <a:ln>
              <a:solidFill>
                <a:schemeClr val="accent1"/>
              </a:solidFill>
            </a:ln>
          </p:spPr>
          <p:txBody>
            <a:bodyPr wrap="square" rtlCol="0">
              <a:spAutoFit/>
            </a:bodyPr>
            <a:lstStyle/>
            <a:p>
              <a:pPr marL="285750" indent="-285750">
                <a:buFont typeface="Arial" panose="020B0604020202020204" pitchFamily="34" charset="0"/>
                <a:buChar char="•"/>
              </a:pPr>
              <a:r>
                <a:rPr lang="en-US" altLang="zh-CN" dirty="0"/>
                <a:t>file name</a:t>
              </a:r>
            </a:p>
            <a:p>
              <a:pPr marL="285750" indent="-285750">
                <a:buFont typeface="Arial" panose="020B0604020202020204" pitchFamily="34" charset="0"/>
                <a:buChar char="•"/>
              </a:pPr>
              <a:r>
                <a:rPr lang="en-US" altLang="zh-CN" dirty="0"/>
                <a:t>permission</a:t>
              </a:r>
            </a:p>
            <a:p>
              <a:pPr marL="285750" indent="-285750">
                <a:buFont typeface="Arial" panose="020B0604020202020204" pitchFamily="34" charset="0"/>
                <a:buChar char="•"/>
              </a:pPr>
              <a:r>
                <a:rPr lang="en-US" altLang="zh-CN" dirty="0"/>
                <a:t>date &amp; time</a:t>
              </a:r>
            </a:p>
            <a:p>
              <a:pPr marL="285750" indent="-285750">
                <a:buFont typeface="Arial" panose="020B0604020202020204" pitchFamily="34" charset="0"/>
                <a:buChar char="•"/>
              </a:pPr>
              <a:r>
                <a:rPr lang="en-US" altLang="zh-CN" dirty="0"/>
                <a:t>owner/group/ACL</a:t>
              </a:r>
            </a:p>
            <a:p>
              <a:pPr marL="285750" indent="-285750">
                <a:buFont typeface="Arial" panose="020B0604020202020204" pitchFamily="34" charset="0"/>
                <a:buChar char="•"/>
              </a:pPr>
              <a:r>
                <a:rPr lang="en-US" altLang="zh-CN" dirty="0"/>
                <a:t>file size</a:t>
              </a:r>
            </a:p>
            <a:p>
              <a:pPr marL="285750" indent="-285750">
                <a:buFont typeface="Arial" panose="020B0604020202020204" pitchFamily="34" charset="0"/>
                <a:buChar char="•"/>
              </a:pPr>
              <a:r>
                <a:rPr lang="en-US" altLang="zh-CN" dirty="0"/>
                <a:t>pointer to file data</a:t>
              </a:r>
              <a:endParaRPr lang="zh-CN" altLang="en-US" dirty="0"/>
            </a:p>
          </p:txBody>
        </p:sp>
        <p:sp>
          <p:nvSpPr>
            <p:cNvPr id="25" name="文本框 24">
              <a:extLst>
                <a:ext uri="{FF2B5EF4-FFF2-40B4-BE49-F238E27FC236}">
                  <a16:creationId xmlns:a16="http://schemas.microsoft.com/office/drawing/2014/main" id="{048F43C9-243E-439B-85BE-E7C3305FDF96}"/>
                </a:ext>
              </a:extLst>
            </p:cNvPr>
            <p:cNvSpPr txBox="1"/>
            <p:nvPr/>
          </p:nvSpPr>
          <p:spPr>
            <a:xfrm>
              <a:off x="5339128" y="4650433"/>
              <a:ext cx="2336369" cy="400110"/>
            </a:xfrm>
            <a:prstGeom prst="rect">
              <a:avLst/>
            </a:prstGeom>
            <a:solidFill>
              <a:srgbClr val="FFFF00"/>
            </a:solidFill>
            <a:ln>
              <a:solidFill>
                <a:schemeClr val="accent1"/>
              </a:solidFill>
            </a:ln>
          </p:spPr>
          <p:txBody>
            <a:bodyPr wrap="square">
              <a:spAutoFit/>
            </a:bodyPr>
            <a:lstStyle/>
            <a:p>
              <a:pPr algn="ctr"/>
              <a:r>
                <a:rPr lang="en-US" altLang="zh-CN" sz="2000" b="1" dirty="0"/>
                <a:t>File Control Block</a:t>
              </a:r>
            </a:p>
          </p:txBody>
        </p:sp>
      </p:grpSp>
      <p:sp>
        <p:nvSpPr>
          <p:cNvPr id="17" name="文本框 16">
            <a:extLst>
              <a:ext uri="{FF2B5EF4-FFF2-40B4-BE49-F238E27FC236}">
                <a16:creationId xmlns:a16="http://schemas.microsoft.com/office/drawing/2014/main" id="{73F90C12-F32A-4A8A-8DDA-940B56C6D80C}"/>
              </a:ext>
            </a:extLst>
          </p:cNvPr>
          <p:cNvSpPr txBox="1"/>
          <p:nvPr/>
        </p:nvSpPr>
        <p:spPr>
          <a:xfrm>
            <a:off x="5652979" y="927655"/>
            <a:ext cx="3215240" cy="504241"/>
          </a:xfrm>
          <a:prstGeom prst="rect">
            <a:avLst/>
          </a:prstGeom>
          <a:noFill/>
        </p:spPr>
        <p:txBody>
          <a:bodyPr wrap="square">
            <a:spAutoFit/>
          </a:bodyPr>
          <a:lstStyle/>
          <a:p>
            <a:pPr marL="0" lvl="1">
              <a:lnSpc>
                <a:spcPct val="120000"/>
              </a:lnSpc>
              <a:spcBef>
                <a:spcPct val="20000"/>
              </a:spcBef>
              <a:spcAft>
                <a:spcPct val="10000"/>
              </a:spcAft>
              <a:buClr>
                <a:srgbClr val="FF0066"/>
              </a:buClr>
              <a:buSzPct val="60000"/>
              <a:defRPr/>
            </a:pPr>
            <a:r>
              <a:rPr lang="zh-CN" altLang="en-US" sz="2400" dirty="0">
                <a:solidFill>
                  <a:srgbClr val="0000FF"/>
                </a:solidFill>
                <a:highlight>
                  <a:srgbClr val="FFFF00"/>
                </a:highlight>
                <a:ea typeface="楷体_GB2312" pitchFamily="49" charset="-122"/>
              </a:rPr>
              <a:t>文件</a:t>
            </a:r>
            <a:r>
              <a:rPr lang="en-US" altLang="zh-CN" sz="2400" dirty="0">
                <a:solidFill>
                  <a:srgbClr val="0000FF"/>
                </a:solidFill>
                <a:highlight>
                  <a:srgbClr val="FFFF00"/>
                </a:highlight>
                <a:ea typeface="楷体_GB2312" pitchFamily="49" charset="-122"/>
              </a:rPr>
              <a:t>= FCB + </a:t>
            </a:r>
            <a:r>
              <a:rPr lang="zh-CN" altLang="en-US" sz="2400" dirty="0">
                <a:solidFill>
                  <a:srgbClr val="0000FF"/>
                </a:solidFill>
                <a:highlight>
                  <a:srgbClr val="FFFF00"/>
                </a:highlight>
                <a:ea typeface="楷体_GB2312" pitchFamily="49" charset="-122"/>
              </a:rPr>
              <a:t>文件体</a:t>
            </a:r>
          </a:p>
        </p:txBody>
      </p:sp>
      <p:sp>
        <p:nvSpPr>
          <p:cNvPr id="26" name="文本框 25">
            <a:extLst>
              <a:ext uri="{FF2B5EF4-FFF2-40B4-BE49-F238E27FC236}">
                <a16:creationId xmlns:a16="http://schemas.microsoft.com/office/drawing/2014/main" id="{57EE482B-1E08-48E6-89B3-410216301ACD}"/>
              </a:ext>
            </a:extLst>
          </p:cNvPr>
          <p:cNvSpPr txBox="1"/>
          <p:nvPr/>
        </p:nvSpPr>
        <p:spPr>
          <a:xfrm>
            <a:off x="-246959" y="94883"/>
            <a:ext cx="3137116"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2.2 </a:t>
            </a:r>
            <a:r>
              <a:rPr lang="en-US" altLang="zh-CN" sz="2600" b="1" dirty="0">
                <a:solidFill>
                  <a:srgbClr val="FF0066"/>
                </a:solidFill>
                <a:latin typeface="微软雅黑" panose="020B0503020204020204" pitchFamily="34" charset="-122"/>
                <a:ea typeface="微软雅黑" panose="020B0503020204020204" pitchFamily="34" charset="-122"/>
              </a:rPr>
              <a:t>FCB</a:t>
            </a:r>
            <a:r>
              <a:rPr lang="en-US" altLang="zh-CN" sz="2600" b="1" dirty="0">
                <a:solidFill>
                  <a:srgbClr val="0070C0"/>
                </a:solidFill>
                <a:latin typeface="微软雅黑" panose="020B0503020204020204" pitchFamily="34" charset="-122"/>
                <a:ea typeface="微软雅黑" panose="020B0503020204020204" pitchFamily="34" charset="-122"/>
              </a:rPr>
              <a:t> &amp; </a:t>
            </a:r>
            <a:r>
              <a:rPr lang="en-US" altLang="zh-CN" sz="2600" b="1" dirty="0" err="1">
                <a:solidFill>
                  <a:srgbClr val="0070C0"/>
                </a:solidFill>
                <a:latin typeface="微软雅黑" panose="020B0503020204020204" pitchFamily="34" charset="-122"/>
                <a:ea typeface="微软雅黑" panose="020B0503020204020204" pitchFamily="34" charset="-122"/>
              </a:rPr>
              <a:t>inode</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2B0F72C4-3FDE-4395-B11D-651FEB42266C}"/>
              </a:ext>
            </a:extLst>
          </p:cNvPr>
          <p:cNvSpPr txBox="1"/>
          <p:nvPr/>
        </p:nvSpPr>
        <p:spPr>
          <a:xfrm>
            <a:off x="1141128" y="838118"/>
            <a:ext cx="1911459" cy="461665"/>
          </a:xfrm>
          <a:prstGeom prst="rect">
            <a:avLst/>
          </a:prstGeom>
          <a:noFill/>
        </p:spPr>
        <p:txBody>
          <a:bodyPr wrap="square">
            <a:spAutoFit/>
          </a:bodyPr>
          <a:lstStyle/>
          <a:p>
            <a:r>
              <a:rPr lang="en-US" altLang="zh-CN" sz="2400" dirty="0">
                <a:solidFill>
                  <a:srgbClr val="FF0000"/>
                </a:solidFill>
              </a:rPr>
              <a:t>(</a:t>
            </a:r>
            <a:r>
              <a:rPr lang="zh-CN" altLang="en-US" sz="2400" dirty="0">
                <a:solidFill>
                  <a:srgbClr val="FF0000"/>
                </a:solidFill>
              </a:rPr>
              <a:t>文件控制块</a:t>
            </a:r>
            <a:r>
              <a:rPr lang="en-US" altLang="zh-CN" sz="2400" dirty="0">
                <a:solidFill>
                  <a:srgbClr val="FF0000"/>
                </a:solidFill>
              </a:rPr>
              <a:t>)</a:t>
            </a:r>
            <a:endParaRPr lang="zh-CN" altLang="en-US" sz="2400" dirty="0">
              <a:solidFill>
                <a:srgbClr val="FF0000"/>
              </a:solidFill>
            </a:endParaRPr>
          </a:p>
        </p:txBody>
      </p:sp>
      <p:sp>
        <p:nvSpPr>
          <p:cNvPr id="30" name="矩形 29">
            <a:extLst>
              <a:ext uri="{FF2B5EF4-FFF2-40B4-BE49-F238E27FC236}">
                <a16:creationId xmlns:a16="http://schemas.microsoft.com/office/drawing/2014/main" id="{399F8821-C54D-46BE-92AC-5C558E7616EA}"/>
              </a:ext>
            </a:extLst>
          </p:cNvPr>
          <p:cNvSpPr/>
          <p:nvPr/>
        </p:nvSpPr>
        <p:spPr>
          <a:xfrm>
            <a:off x="6262355" y="4310743"/>
            <a:ext cx="2076980" cy="250755"/>
          </a:xfrm>
          <a:prstGeom prst="rect">
            <a:avLst/>
          </a:prstGeom>
          <a:noFill/>
          <a:ln w="317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9E847AC7-9EB8-4E72-9D1B-5063DFFCA48D}"/>
              </a:ext>
            </a:extLst>
          </p:cNvPr>
          <p:cNvSpPr/>
          <p:nvPr/>
        </p:nvSpPr>
        <p:spPr>
          <a:xfrm>
            <a:off x="1625038" y="4240120"/>
            <a:ext cx="1123346" cy="424732"/>
          </a:xfrm>
          <a:prstGeom prst="rect">
            <a:avLst/>
          </a:prstGeom>
        </p:spPr>
        <p:txBody>
          <a:bodyPr wrap="square">
            <a:spAutoFit/>
          </a:bodyPr>
          <a:lstStyle/>
          <a:p>
            <a:pPr lvl="0">
              <a:lnSpc>
                <a:spcPct val="90000"/>
              </a:lnSpc>
              <a:spcBef>
                <a:spcPts val="1000"/>
              </a:spcBef>
              <a:defRPr/>
            </a:pPr>
            <a:r>
              <a:rPr lang="zh-CN" altLang="en-US" sz="2400" b="1" dirty="0">
                <a:solidFill>
                  <a:srgbClr val="0000FF"/>
                </a:solidFill>
                <a:highlight>
                  <a:srgbClr val="FFFF00"/>
                </a:highlight>
              </a:rPr>
              <a:t>目录项</a:t>
            </a:r>
          </a:p>
        </p:txBody>
      </p:sp>
      <p:sp>
        <p:nvSpPr>
          <p:cNvPr id="32" name="AutoShape 18">
            <a:extLst>
              <a:ext uri="{FF2B5EF4-FFF2-40B4-BE49-F238E27FC236}">
                <a16:creationId xmlns:a16="http://schemas.microsoft.com/office/drawing/2014/main" id="{19FFFAAE-BF58-4C4A-AEB4-115C07721973}"/>
              </a:ext>
            </a:extLst>
          </p:cNvPr>
          <p:cNvSpPr>
            <a:spLocks noChangeArrowheads="1"/>
          </p:cNvSpPr>
          <p:nvPr/>
        </p:nvSpPr>
        <p:spPr bwMode="auto">
          <a:xfrm rot="2020681" flipV="1">
            <a:off x="1236820" y="4051721"/>
            <a:ext cx="517049" cy="324947"/>
          </a:xfrm>
          <a:prstGeom prst="rightArrow">
            <a:avLst>
              <a:gd name="adj1" fmla="val 50000"/>
              <a:gd name="adj2" fmla="val 55000"/>
            </a:avLst>
          </a:prstGeom>
          <a:solidFill>
            <a:srgbClr val="FF66CC"/>
          </a:solidFill>
          <a:ln w="38100" algn="ctr">
            <a:solidFill>
              <a:schemeClr val="tx1"/>
            </a:solidFill>
            <a:miter lim="800000"/>
            <a:headEnd/>
            <a:tailEnd/>
          </a:ln>
          <a:effectLst/>
        </p:spPr>
        <p:txBody>
          <a:bodyPr wrap="none" lIns="90478" tIns="44445" rIns="90478" bIns="44445" anchor="ctr"/>
          <a:lstStyle/>
          <a:p>
            <a:pPr algn="ctr" eaLnBrk="1" hangingPunct="1"/>
            <a:endParaRPr lang="zh-CN" altLang="en-US"/>
          </a:p>
        </p:txBody>
      </p:sp>
      <p:sp>
        <p:nvSpPr>
          <p:cNvPr id="33" name="文本框 32">
            <a:extLst>
              <a:ext uri="{FF2B5EF4-FFF2-40B4-BE49-F238E27FC236}">
                <a16:creationId xmlns:a16="http://schemas.microsoft.com/office/drawing/2014/main" id="{91F8CD52-6E68-4625-962C-FD963E99BD00}"/>
              </a:ext>
            </a:extLst>
          </p:cNvPr>
          <p:cNvSpPr txBox="1"/>
          <p:nvPr/>
        </p:nvSpPr>
        <p:spPr>
          <a:xfrm>
            <a:off x="384619" y="3092522"/>
            <a:ext cx="5575980" cy="1014060"/>
          </a:xfrm>
          <a:prstGeom prst="rect">
            <a:avLst/>
          </a:prstGeom>
          <a:noFill/>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文件被创建时，系统为其</a:t>
            </a:r>
            <a:r>
              <a:rPr lang="zh-CN" altLang="en-US" sz="2600" dirty="0">
                <a:solidFill>
                  <a:srgbClr val="0000FF"/>
                </a:solidFill>
              </a:rPr>
              <a:t>建立一个</a:t>
            </a:r>
            <a:r>
              <a:rPr lang="en-US" altLang="zh-CN" sz="2600" dirty="0">
                <a:solidFill>
                  <a:srgbClr val="0000FF"/>
                </a:solidFill>
              </a:rPr>
              <a:t>FCB</a:t>
            </a:r>
            <a:r>
              <a:rPr lang="zh-CN" altLang="en-US" sz="2600" dirty="0"/>
              <a:t>，用来记录文件的属性信息。</a:t>
            </a:r>
            <a:endParaRPr lang="en-US" altLang="zh-CN" sz="2600" dirty="0"/>
          </a:p>
        </p:txBody>
      </p:sp>
      <p:sp>
        <p:nvSpPr>
          <p:cNvPr id="34" name="文本框 33">
            <a:extLst>
              <a:ext uri="{FF2B5EF4-FFF2-40B4-BE49-F238E27FC236}">
                <a16:creationId xmlns:a16="http://schemas.microsoft.com/office/drawing/2014/main" id="{8988C1C9-0336-412C-B047-7A06C5948A2A}"/>
              </a:ext>
            </a:extLst>
          </p:cNvPr>
          <p:cNvSpPr txBox="1"/>
          <p:nvPr/>
        </p:nvSpPr>
        <p:spPr>
          <a:xfrm>
            <a:off x="313649" y="5092778"/>
            <a:ext cx="8554570" cy="1014060"/>
          </a:xfrm>
          <a:prstGeom prst="rect">
            <a:avLst/>
          </a:prstGeom>
          <a:noFill/>
        </p:spPr>
        <p:txBody>
          <a:bodyPr wrap="square">
            <a:sp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每当存取文件时，先</a:t>
            </a:r>
            <a:r>
              <a:rPr lang="zh-CN" altLang="en-US" sz="2600" dirty="0">
                <a:solidFill>
                  <a:srgbClr val="0000FF"/>
                </a:solidFill>
              </a:rPr>
              <a:t>找到其</a:t>
            </a:r>
            <a:r>
              <a:rPr lang="en-US" altLang="zh-CN" sz="2600" dirty="0">
                <a:solidFill>
                  <a:srgbClr val="0000FF"/>
                </a:solidFill>
              </a:rPr>
              <a:t>FCB</a:t>
            </a:r>
            <a:r>
              <a:rPr lang="zh-CN" altLang="en-US" sz="2600" dirty="0"/>
              <a:t>，将其读入内存，再从中找到</a:t>
            </a:r>
            <a:r>
              <a:rPr lang="zh-CN" altLang="en-US" sz="2600" dirty="0">
                <a:solidFill>
                  <a:srgbClr val="0000FF"/>
                </a:solidFill>
              </a:rPr>
              <a:t>文件首块物理位置或索引表</a:t>
            </a:r>
            <a:r>
              <a:rPr lang="zh-CN" altLang="en-US" sz="2600" dirty="0"/>
              <a:t>，随后存取文件信息。</a:t>
            </a:r>
          </a:p>
        </p:txBody>
      </p:sp>
      <p:pic>
        <p:nvPicPr>
          <p:cNvPr id="35" name="Picture 29" descr="2">
            <a:extLst>
              <a:ext uri="{FF2B5EF4-FFF2-40B4-BE49-F238E27FC236}">
                <a16:creationId xmlns:a16="http://schemas.microsoft.com/office/drawing/2014/main" id="{A993B746-0929-47A0-9DEC-BC2314497E74}"/>
              </a:ext>
            </a:extLst>
          </p:cNvPr>
          <p:cNvPicPr>
            <a:picLocks noChangeAspect="1" noChangeArrowheads="1"/>
          </p:cNvPicPr>
          <p:nvPr/>
        </p:nvPicPr>
        <p:blipFill>
          <a:blip r:embed="rId3" cstate="print"/>
          <a:srcRect/>
          <a:stretch>
            <a:fillRect/>
          </a:stretch>
        </p:blipFill>
        <p:spPr bwMode="auto">
          <a:xfrm>
            <a:off x="4914518" y="4095640"/>
            <a:ext cx="958754" cy="863600"/>
          </a:xfrm>
          <a:prstGeom prst="rect">
            <a:avLst/>
          </a:prstGeom>
          <a:noFill/>
          <a:ln w="9525">
            <a:noFill/>
            <a:miter lim="800000"/>
            <a:headEnd/>
            <a:tailEnd/>
          </a:ln>
        </p:spPr>
      </p:pic>
      <p:sp>
        <p:nvSpPr>
          <p:cNvPr id="36" name="文本框 35">
            <a:extLst>
              <a:ext uri="{FF2B5EF4-FFF2-40B4-BE49-F238E27FC236}">
                <a16:creationId xmlns:a16="http://schemas.microsoft.com/office/drawing/2014/main" id="{89FA8852-72F0-4107-808C-AB89E4BF4C86}"/>
              </a:ext>
            </a:extLst>
          </p:cNvPr>
          <p:cNvSpPr txBox="1"/>
          <p:nvPr/>
        </p:nvSpPr>
        <p:spPr>
          <a:xfrm>
            <a:off x="6018097" y="4615550"/>
            <a:ext cx="1839621" cy="430887"/>
          </a:xfrm>
          <a:prstGeom prst="rect">
            <a:avLst/>
          </a:prstGeom>
          <a:solidFill>
            <a:schemeClr val="bg1"/>
          </a:solidFill>
        </p:spPr>
        <p:txBody>
          <a:bodyPr wrap="square" rtlCol="0">
            <a:spAutoFit/>
          </a:bodyPr>
          <a:lstStyle/>
          <a:p>
            <a:r>
              <a:rPr lang="zh-CN" altLang="en-US" sz="2200" dirty="0"/>
              <a:t>详见</a:t>
            </a:r>
            <a:r>
              <a:rPr lang="en-US" altLang="zh-CN" sz="2200" dirty="0"/>
              <a:t>3.3</a:t>
            </a:r>
            <a:r>
              <a:rPr lang="zh-CN" altLang="en-US" sz="2200" dirty="0"/>
              <a:t>节！</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ppt_x</p:attrName>
                                        </p:attrNameLst>
                                      </p:cBhvr>
                                      <p:tavLst>
                                        <p:tav tm="0">
                                          <p:val>
                                            <p:strVal val="#ppt_x-#ppt_w/2"/>
                                          </p:val>
                                        </p:tav>
                                        <p:tav tm="100000">
                                          <p:val>
                                            <p:strVal val="#ppt_x"/>
                                          </p:val>
                                        </p:tav>
                                      </p:tavLst>
                                    </p:anim>
                                    <p:anim calcmode="lin" valueType="num">
                                      <p:cBhvr>
                                        <p:cTn id="28" dur="500" fill="hold"/>
                                        <p:tgtEl>
                                          <p:spTgt spid="32"/>
                                        </p:tgtEl>
                                        <p:attrNameLst>
                                          <p:attrName>ppt_y</p:attrName>
                                        </p:attrNameLst>
                                      </p:cBhvr>
                                      <p:tavLst>
                                        <p:tav tm="0">
                                          <p:val>
                                            <p:strVal val="#ppt_y"/>
                                          </p:val>
                                        </p:tav>
                                        <p:tav tm="100000">
                                          <p:val>
                                            <p:strVal val="#ppt_y"/>
                                          </p:val>
                                        </p:tav>
                                      </p:tavLst>
                                    </p:anim>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7" grpId="0"/>
      <p:bldP spid="24" grpId="0"/>
      <p:bldP spid="30" grpId="0" animBg="1"/>
      <p:bldP spid="31" grpId="0"/>
      <p:bldP spid="32" grpId="0" animBg="1"/>
      <p:bldP spid="33" grpId="0"/>
      <p:bldP spid="34" grpId="0"/>
      <p:bldP spid="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a:xfrm>
            <a:off x="174200" y="820929"/>
            <a:ext cx="8569325" cy="598487"/>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1000"/>
              </a:spcBef>
              <a:spcAft>
                <a:spcPts val="0"/>
              </a:spcAft>
              <a:buClr>
                <a:srgbClr val="FF0066"/>
              </a:buClr>
              <a:buSzPct val="60000"/>
              <a:buFont typeface="Wingdings" pitchFamily="2" charset="2"/>
              <a:buChar char="q"/>
              <a:tabLst/>
              <a:defRPr/>
            </a:pPr>
            <a:r>
              <a:rPr lang="zh-CN" altLang="en-US" sz="2800" b="1" dirty="0"/>
              <a:t>目录文件</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大小及效率</a:t>
            </a:r>
          </a:p>
        </p:txBody>
      </p:sp>
      <p:sp>
        <p:nvSpPr>
          <p:cNvPr id="22" name="矩形 21"/>
          <p:cNvSpPr/>
          <p:nvPr/>
        </p:nvSpPr>
        <p:spPr>
          <a:xfrm>
            <a:off x="259924" y="1257544"/>
            <a:ext cx="8483600" cy="1014060"/>
          </a:xfrm>
          <a:prstGeom prst="rect">
            <a:avLst/>
          </a:prstGeom>
        </p:spPr>
        <p:txBody>
          <a:bodyPr wrap="square">
            <a:spAutoFit/>
          </a:bodyPr>
          <a:lstStyle/>
          <a:p>
            <a:pPr marL="228600" indent="-228600">
              <a:lnSpc>
                <a:spcPct val="120000"/>
              </a:lnSpc>
              <a:spcBef>
                <a:spcPts val="1000"/>
              </a:spcBef>
              <a:spcAft>
                <a:spcPts val="600"/>
              </a:spcAft>
              <a:buClr>
                <a:schemeClr val="folHlink"/>
              </a:buClr>
              <a:buSzPct val="60000"/>
              <a:buFont typeface="Wingdings" pitchFamily="2" charset="2"/>
              <a:buChar char="l"/>
              <a:defRPr/>
            </a:pPr>
            <a:r>
              <a:rPr lang="zh-CN" altLang="en-US" sz="2600" dirty="0"/>
              <a:t>文件目录存放在磁盘上，当文件很多时，目录文件要占用大量的磁盘块。</a:t>
            </a:r>
          </a:p>
        </p:txBody>
      </p:sp>
      <p:sp>
        <p:nvSpPr>
          <p:cNvPr id="23" name="矩形 22"/>
          <p:cNvSpPr/>
          <p:nvPr/>
        </p:nvSpPr>
        <p:spPr>
          <a:xfrm>
            <a:off x="941584" y="3577338"/>
            <a:ext cx="7429500" cy="1508105"/>
          </a:xfrm>
          <a:prstGeom prst="rect">
            <a:avLst/>
          </a:prstGeom>
        </p:spPr>
        <p:txBody>
          <a:bodyPr wrap="square">
            <a:spAutoFit/>
          </a:bodyPr>
          <a:lstStyle/>
          <a:p>
            <a:pPr marL="228600" indent="-228600">
              <a:spcBef>
                <a:spcPts val="600"/>
              </a:spcBef>
              <a:spcAft>
                <a:spcPts val="600"/>
              </a:spcAft>
              <a:defRPr/>
            </a:pPr>
            <a:r>
              <a:rPr lang="zh-CN" altLang="en-US" sz="2400" dirty="0"/>
              <a:t> 一个盘块中可存放的</a:t>
            </a:r>
            <a:r>
              <a:rPr lang="en-US" altLang="zh-CN" sz="2400" dirty="0"/>
              <a:t>FCB</a:t>
            </a:r>
            <a:r>
              <a:rPr lang="zh-CN" altLang="en-US" sz="2400" dirty="0"/>
              <a:t>项数为：</a:t>
            </a:r>
            <a:r>
              <a:rPr lang="en-US" altLang="zh-CN" sz="2400" dirty="0"/>
              <a:t>512/64=8</a:t>
            </a:r>
          </a:p>
          <a:p>
            <a:pPr marL="228600" indent="-228600">
              <a:spcBef>
                <a:spcPts val="600"/>
              </a:spcBef>
              <a:spcAft>
                <a:spcPts val="600"/>
              </a:spcAft>
              <a:defRPr/>
            </a:pPr>
            <a:r>
              <a:rPr lang="en-US" altLang="zh-CN" sz="2400" dirty="0"/>
              <a:t>    640</a:t>
            </a:r>
            <a:r>
              <a:rPr lang="zh-CN" altLang="en-US" sz="2400" dirty="0"/>
              <a:t>个</a:t>
            </a:r>
            <a:r>
              <a:rPr lang="en-US" altLang="zh-CN" sz="2400" dirty="0"/>
              <a:t>FCB</a:t>
            </a:r>
            <a:r>
              <a:rPr lang="zh-CN" altLang="en-US" sz="2400" dirty="0"/>
              <a:t>需要存放在</a:t>
            </a:r>
            <a:r>
              <a:rPr lang="en-US" altLang="zh-CN" sz="2400" dirty="0"/>
              <a:t>640/8=80</a:t>
            </a:r>
            <a:r>
              <a:rPr lang="zh-CN" altLang="en-US" sz="2400" dirty="0"/>
              <a:t>个盘块中</a:t>
            </a:r>
          </a:p>
          <a:p>
            <a:pPr marL="228600" indent="-228600">
              <a:spcBef>
                <a:spcPts val="600"/>
              </a:spcBef>
              <a:spcAft>
                <a:spcPts val="600"/>
              </a:spcAft>
              <a:defRPr/>
            </a:pPr>
            <a:r>
              <a:rPr lang="zh-CN" altLang="en-US" sz="2400" dirty="0"/>
              <a:t>    故平均访盘次数为</a:t>
            </a:r>
            <a:r>
              <a:rPr lang="en-US" altLang="zh-CN" sz="2400" dirty="0"/>
              <a:t>(1+80)/2 =40.5</a:t>
            </a:r>
            <a:r>
              <a:rPr lang="zh-CN" altLang="en-US" sz="2400" dirty="0"/>
              <a:t>次</a:t>
            </a:r>
            <a:endParaRPr lang="en-US" altLang="zh-CN" sz="2400" dirty="0"/>
          </a:p>
        </p:txBody>
      </p:sp>
      <p:sp>
        <p:nvSpPr>
          <p:cNvPr id="24" name="矩形 23"/>
          <p:cNvSpPr/>
          <p:nvPr/>
        </p:nvSpPr>
        <p:spPr>
          <a:xfrm>
            <a:off x="956237" y="5419676"/>
            <a:ext cx="5485797" cy="461665"/>
          </a:xfrm>
          <a:prstGeom prst="rect">
            <a:avLst/>
          </a:prstGeom>
        </p:spPr>
        <p:txBody>
          <a:bodyPr wrap="none">
            <a:spAutoFit/>
          </a:bodyPr>
          <a:lstStyle/>
          <a:p>
            <a:r>
              <a:rPr lang="zh-CN" altLang="en-US" sz="2400">
                <a:solidFill>
                  <a:srgbClr val="0000FF"/>
                </a:solidFill>
              </a:rPr>
              <a:t> 在查找过程中，仅用到了文件名信息！</a:t>
            </a:r>
          </a:p>
        </p:txBody>
      </p:sp>
      <p:sp>
        <p:nvSpPr>
          <p:cNvPr id="27" name="六边形 26"/>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8" name="矩形 27"/>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29" name="矩形 28"/>
          <p:cNvSpPr/>
          <p:nvPr/>
        </p:nvSpPr>
        <p:spPr>
          <a:xfrm>
            <a:off x="7365641" y="5471467"/>
            <a:ext cx="1422184" cy="424732"/>
          </a:xfrm>
          <a:prstGeom prst="rect">
            <a:avLst/>
          </a:prstGeom>
        </p:spPr>
        <p:txBody>
          <a:bodyPr wrap="none">
            <a:spAutoFit/>
          </a:bodyPr>
          <a:lstStyle/>
          <a:p>
            <a:pPr lvl="0" indent="-228600">
              <a:lnSpc>
                <a:spcPct val="90000"/>
              </a:lnSpc>
              <a:spcBef>
                <a:spcPts val="1000"/>
              </a:spcBef>
              <a:buClr>
                <a:srgbClr val="FF0066"/>
              </a:buClr>
              <a:buSzPct val="60000"/>
              <a:defRPr/>
            </a:pPr>
            <a:r>
              <a:rPr lang="zh-CN" altLang="en-US" sz="2400" b="1" dirty="0">
                <a:solidFill>
                  <a:srgbClr val="0000FF"/>
                </a:solidFill>
                <a:highlight>
                  <a:srgbClr val="FFFF00"/>
                </a:highlight>
              </a:rPr>
              <a:t>索引节点</a:t>
            </a:r>
          </a:p>
        </p:txBody>
      </p:sp>
      <p:sp>
        <p:nvSpPr>
          <p:cNvPr id="3" name="箭头: 右 2">
            <a:extLst>
              <a:ext uri="{FF2B5EF4-FFF2-40B4-BE49-F238E27FC236}">
                <a16:creationId xmlns:a16="http://schemas.microsoft.com/office/drawing/2014/main" id="{2D567F9C-DA73-4E68-BE71-91BC5FAE2C8E}"/>
              </a:ext>
            </a:extLst>
          </p:cNvPr>
          <p:cNvSpPr/>
          <p:nvPr/>
        </p:nvSpPr>
        <p:spPr>
          <a:xfrm>
            <a:off x="6442034" y="5502104"/>
            <a:ext cx="457530" cy="275241"/>
          </a:xfrm>
          <a:prstGeom prst="rightArrow">
            <a:avLst/>
          </a:prstGeom>
          <a:solidFill>
            <a:srgbClr val="FF0066"/>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1">
            <a:extLst>
              <a:ext uri="{FF2B5EF4-FFF2-40B4-BE49-F238E27FC236}">
                <a16:creationId xmlns:a16="http://schemas.microsoft.com/office/drawing/2014/main" id="{C7A98916-7CDE-4634-873A-A2156A37D657}"/>
              </a:ext>
            </a:extLst>
          </p:cNvPr>
          <p:cNvGrpSpPr/>
          <p:nvPr/>
        </p:nvGrpSpPr>
        <p:grpSpPr>
          <a:xfrm>
            <a:off x="8564389" y="243728"/>
            <a:ext cx="305510" cy="333991"/>
            <a:chOff x="11707415" y="1054709"/>
            <a:chExt cx="368424" cy="432048"/>
          </a:xfrm>
        </p:grpSpPr>
        <p:sp>
          <p:nvSpPr>
            <p:cNvPr id="17" name="燕尾形 12">
              <a:extLst>
                <a:ext uri="{FF2B5EF4-FFF2-40B4-BE49-F238E27FC236}">
                  <a16:creationId xmlns:a16="http://schemas.microsoft.com/office/drawing/2014/main" id="{F72DBCC3-BBAE-4B06-B4ED-D92A49D22376}"/>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8" name="燕尾形 13">
              <a:extLst>
                <a:ext uri="{FF2B5EF4-FFF2-40B4-BE49-F238E27FC236}">
                  <a16:creationId xmlns:a16="http://schemas.microsoft.com/office/drawing/2014/main" id="{2B75ABBA-9CFD-46CC-834F-E2763E449404}"/>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9" name="文本框 18">
            <a:extLst>
              <a:ext uri="{FF2B5EF4-FFF2-40B4-BE49-F238E27FC236}">
                <a16:creationId xmlns:a16="http://schemas.microsoft.com/office/drawing/2014/main" id="{12F6F675-41FC-4219-8843-FB68AE23B28E}"/>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25" name="直接连接符 24">
            <a:extLst>
              <a:ext uri="{FF2B5EF4-FFF2-40B4-BE49-F238E27FC236}">
                <a16:creationId xmlns:a16="http://schemas.microsoft.com/office/drawing/2014/main" id="{A13029CA-B308-4DF7-BBDF-E60555806809}"/>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23F3E14-AFEA-4EE4-A5E4-2CDFD6704766}"/>
              </a:ext>
            </a:extLst>
          </p:cNvPr>
          <p:cNvSpPr txBox="1"/>
          <p:nvPr/>
        </p:nvSpPr>
        <p:spPr>
          <a:xfrm>
            <a:off x="-246959" y="94883"/>
            <a:ext cx="3137116"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2.2 </a:t>
            </a:r>
            <a:r>
              <a:rPr lang="en-US" altLang="zh-CN" sz="2600" b="1" dirty="0">
                <a:solidFill>
                  <a:srgbClr val="FF0066"/>
                </a:solidFill>
                <a:latin typeface="微软雅黑" panose="020B0503020204020204" pitchFamily="34" charset="-122"/>
                <a:ea typeface="微软雅黑" panose="020B0503020204020204" pitchFamily="34" charset="-122"/>
              </a:rPr>
              <a:t>FCB</a:t>
            </a:r>
            <a:r>
              <a:rPr lang="en-US" altLang="zh-CN" sz="2600" b="1" dirty="0">
                <a:solidFill>
                  <a:srgbClr val="0070C0"/>
                </a:solidFill>
                <a:latin typeface="微软雅黑" panose="020B0503020204020204" pitchFamily="34" charset="-122"/>
                <a:ea typeface="微软雅黑" panose="020B0503020204020204" pitchFamily="34" charset="-122"/>
              </a:rPr>
              <a:t> &amp; </a:t>
            </a:r>
            <a:r>
              <a:rPr lang="en-US" altLang="zh-CN" sz="2600" b="1" dirty="0" err="1">
                <a:solidFill>
                  <a:srgbClr val="0070C0"/>
                </a:solidFill>
                <a:latin typeface="微软雅黑" panose="020B0503020204020204" pitchFamily="34" charset="-122"/>
                <a:ea typeface="微软雅黑" panose="020B0503020204020204" pitchFamily="34" charset="-122"/>
              </a:rPr>
              <a:t>inode</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0CDB27A-1270-427F-9E7A-894B50E4D349}"/>
              </a:ext>
            </a:extLst>
          </p:cNvPr>
          <p:cNvSpPr txBox="1"/>
          <p:nvPr/>
        </p:nvSpPr>
        <p:spPr>
          <a:xfrm>
            <a:off x="322845" y="2209892"/>
            <a:ext cx="8569325" cy="1200329"/>
          </a:xfrm>
          <a:prstGeom prst="rect">
            <a:avLst/>
          </a:prstGeom>
          <a:noFill/>
        </p:spPr>
        <p:txBody>
          <a:bodyPr wrap="square">
            <a:spAutoFit/>
          </a:bodyPr>
          <a:lstStyle/>
          <a:p>
            <a:pPr>
              <a:spcBef>
                <a:spcPts val="1000"/>
              </a:spcBef>
              <a:spcAft>
                <a:spcPts val="600"/>
              </a:spcAft>
              <a:buClr>
                <a:schemeClr val="folHlink"/>
              </a:buClr>
              <a:buSzPct val="60000"/>
              <a:defRPr/>
            </a:pPr>
            <a:r>
              <a:rPr lang="zh-CN" altLang="en-US" sz="2400" dirty="0"/>
              <a:t>例</a:t>
            </a:r>
            <a:r>
              <a:rPr lang="en-US" altLang="zh-CN" sz="2400" dirty="0"/>
              <a:t>6-1(a)</a:t>
            </a:r>
            <a:r>
              <a:rPr lang="zh-CN" altLang="en-US" sz="2400" dirty="0"/>
              <a:t>：设盘块大小为</a:t>
            </a:r>
            <a:r>
              <a:rPr lang="en-US" altLang="zh-CN" sz="2400" dirty="0"/>
              <a:t>512Bytes</a:t>
            </a:r>
            <a:r>
              <a:rPr lang="zh-CN" altLang="en-US" sz="2400" dirty="0"/>
              <a:t>，一个</a:t>
            </a:r>
            <a:r>
              <a:rPr lang="en-US" altLang="zh-CN" sz="2400" dirty="0"/>
              <a:t>FCB</a:t>
            </a:r>
            <a:r>
              <a:rPr lang="zh-CN" altLang="en-US" sz="2400" dirty="0"/>
              <a:t>为</a:t>
            </a:r>
            <a:r>
              <a:rPr lang="en-US" altLang="zh-CN" sz="2400" dirty="0"/>
              <a:t>64Bytes</a:t>
            </a:r>
            <a:r>
              <a:rPr lang="zh-CN" altLang="en-US" sz="2400" dirty="0"/>
              <a:t>，其中文件名为</a:t>
            </a:r>
            <a:r>
              <a:rPr lang="en-US" altLang="zh-CN" sz="2400" dirty="0"/>
              <a:t>14Bytes</a:t>
            </a:r>
            <a:r>
              <a:rPr lang="zh-CN" altLang="en-US" sz="2400" dirty="0"/>
              <a:t>，若一个目录中有</a:t>
            </a:r>
            <a:r>
              <a:rPr lang="en-US" altLang="zh-CN" sz="2400" dirty="0"/>
              <a:t>640</a:t>
            </a:r>
            <a:r>
              <a:rPr lang="zh-CN" altLang="en-US" sz="2400" dirty="0"/>
              <a:t>个文件，计算顺序查找一个文件平均访盘次数？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ppt_w/2"/>
                                          </p:val>
                                        </p:tav>
                                        <p:tav tm="100000">
                                          <p:val>
                                            <p:strVal val="#ppt_x"/>
                                          </p:val>
                                        </p:tav>
                                      </p:tavLst>
                                    </p:anim>
                                    <p:anim calcmode="lin" valueType="num">
                                      <p:cBhvr>
                                        <p:cTn id="21" dur="500" fill="hold"/>
                                        <p:tgtEl>
                                          <p:spTgt spid="3"/>
                                        </p:tgtEl>
                                        <p:attrNameLst>
                                          <p:attrName>ppt_y</p:attrName>
                                        </p:attrNameLst>
                                      </p:cBhvr>
                                      <p:tavLst>
                                        <p:tav tm="0">
                                          <p:val>
                                            <p:strVal val="#ppt_y"/>
                                          </p:val>
                                        </p:tav>
                                        <p:tav tm="100000">
                                          <p:val>
                                            <p:strVal val="#ppt_y"/>
                                          </p:val>
                                        </p:tav>
                                      </p:tavLst>
                                    </p:anim>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580">
                                          <p:stCondLst>
                                            <p:cond delay="0"/>
                                          </p:stCondLst>
                                        </p:cTn>
                                        <p:tgtEl>
                                          <p:spTgt spid="29"/>
                                        </p:tgtEl>
                                      </p:cBhvr>
                                    </p:animEffect>
                                    <p:anim calcmode="lin" valueType="num">
                                      <p:cBhvr>
                                        <p:cTn id="29"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34" dur="26">
                                          <p:stCondLst>
                                            <p:cond delay="650"/>
                                          </p:stCondLst>
                                        </p:cTn>
                                        <p:tgtEl>
                                          <p:spTgt spid="29"/>
                                        </p:tgtEl>
                                      </p:cBhvr>
                                      <p:to x="100000" y="60000"/>
                                    </p:animScale>
                                    <p:animScale>
                                      <p:cBhvr>
                                        <p:cTn id="35" dur="166" decel="50000">
                                          <p:stCondLst>
                                            <p:cond delay="676"/>
                                          </p:stCondLst>
                                        </p:cTn>
                                        <p:tgtEl>
                                          <p:spTgt spid="29"/>
                                        </p:tgtEl>
                                      </p:cBhvr>
                                      <p:to x="100000" y="100000"/>
                                    </p:animScale>
                                    <p:animScale>
                                      <p:cBhvr>
                                        <p:cTn id="36" dur="26">
                                          <p:stCondLst>
                                            <p:cond delay="1312"/>
                                          </p:stCondLst>
                                        </p:cTn>
                                        <p:tgtEl>
                                          <p:spTgt spid="29"/>
                                        </p:tgtEl>
                                      </p:cBhvr>
                                      <p:to x="100000" y="80000"/>
                                    </p:animScale>
                                    <p:animScale>
                                      <p:cBhvr>
                                        <p:cTn id="37" dur="166" decel="50000">
                                          <p:stCondLst>
                                            <p:cond delay="1338"/>
                                          </p:stCondLst>
                                        </p:cTn>
                                        <p:tgtEl>
                                          <p:spTgt spid="29"/>
                                        </p:tgtEl>
                                      </p:cBhvr>
                                      <p:to x="100000" y="100000"/>
                                    </p:animScale>
                                    <p:animScale>
                                      <p:cBhvr>
                                        <p:cTn id="38" dur="26">
                                          <p:stCondLst>
                                            <p:cond delay="1642"/>
                                          </p:stCondLst>
                                        </p:cTn>
                                        <p:tgtEl>
                                          <p:spTgt spid="29"/>
                                        </p:tgtEl>
                                      </p:cBhvr>
                                      <p:to x="100000" y="90000"/>
                                    </p:animScale>
                                    <p:animScale>
                                      <p:cBhvr>
                                        <p:cTn id="39" dur="166" decel="50000">
                                          <p:stCondLst>
                                            <p:cond delay="1668"/>
                                          </p:stCondLst>
                                        </p:cTn>
                                        <p:tgtEl>
                                          <p:spTgt spid="29"/>
                                        </p:tgtEl>
                                      </p:cBhvr>
                                      <p:to x="100000" y="100000"/>
                                    </p:animScale>
                                    <p:animScale>
                                      <p:cBhvr>
                                        <p:cTn id="40" dur="26">
                                          <p:stCondLst>
                                            <p:cond delay="1808"/>
                                          </p:stCondLst>
                                        </p:cTn>
                                        <p:tgtEl>
                                          <p:spTgt spid="29"/>
                                        </p:tgtEl>
                                      </p:cBhvr>
                                      <p:to x="100000" y="95000"/>
                                    </p:animScale>
                                    <p:animScale>
                                      <p:cBhvr>
                                        <p:cTn id="41" dur="166" decel="50000">
                                          <p:stCondLst>
                                            <p:cond delay="1834"/>
                                          </p:stCondLst>
                                        </p:cTn>
                                        <p:tgtEl>
                                          <p:spTgt spid="2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9" grpId="0"/>
      <p:bldP spid="3" grpId="0" animBg="1"/>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a:xfrm>
            <a:off x="307975" y="881921"/>
            <a:ext cx="8569325" cy="598487"/>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1000"/>
              </a:spcBef>
              <a:spcAft>
                <a:spcPts val="0"/>
              </a:spcAft>
              <a:buClr>
                <a:srgbClr val="FF0066"/>
              </a:buClr>
              <a:buSzPct val="60000"/>
              <a:buFont typeface="Wingdings" pitchFamily="2" charset="2"/>
              <a:buChar char="q"/>
              <a:tabLst/>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Linux</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的目录项</a:t>
            </a:r>
          </a:p>
        </p:txBody>
      </p:sp>
      <p:sp>
        <p:nvSpPr>
          <p:cNvPr id="19" name="Rectangle 3"/>
          <p:cNvSpPr/>
          <p:nvPr/>
        </p:nvSpPr>
        <p:spPr bwMode="auto">
          <a:xfrm>
            <a:off x="337358" y="1405040"/>
            <a:ext cx="8394700" cy="138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spcBef>
                <a:spcPts val="600"/>
              </a:spcBef>
              <a:spcAft>
                <a:spcPts val="600"/>
              </a:spcAft>
              <a:buFont typeface="Arial" panose="020B0604020202020204" pitchFamily="34" charset="0"/>
              <a:buChar char="•"/>
              <a:defRPr/>
            </a:pPr>
            <a:r>
              <a:rPr lang="zh-CN" altLang="en-US" sz="2600" dirty="0"/>
              <a:t>把文件属性信息用一个称为索引节点的数据结构来描述，而在文件目录的</a:t>
            </a:r>
            <a:r>
              <a:rPr lang="zh-CN" altLang="en-US" sz="2600" dirty="0">
                <a:solidFill>
                  <a:srgbClr val="0000FF"/>
                </a:solidFill>
              </a:rPr>
              <a:t>每个目录项中，仅存有文件名和该文件的索引节点编号</a:t>
            </a:r>
            <a:r>
              <a:rPr lang="zh-CN" altLang="en-US" sz="2600" dirty="0"/>
              <a:t>。</a:t>
            </a:r>
          </a:p>
        </p:txBody>
      </p:sp>
      <p:grpSp>
        <p:nvGrpSpPr>
          <p:cNvPr id="23" name="组合 11">
            <a:extLst>
              <a:ext uri="{FF2B5EF4-FFF2-40B4-BE49-F238E27FC236}">
                <a16:creationId xmlns:a16="http://schemas.microsoft.com/office/drawing/2014/main" id="{8E2667D7-3702-4D0D-9261-D3A43C611A89}"/>
              </a:ext>
            </a:extLst>
          </p:cNvPr>
          <p:cNvGrpSpPr/>
          <p:nvPr/>
        </p:nvGrpSpPr>
        <p:grpSpPr>
          <a:xfrm>
            <a:off x="8564389" y="243728"/>
            <a:ext cx="305510" cy="333991"/>
            <a:chOff x="11707415" y="1054709"/>
            <a:chExt cx="368424" cy="432048"/>
          </a:xfrm>
        </p:grpSpPr>
        <p:sp>
          <p:nvSpPr>
            <p:cNvPr id="24" name="燕尾形 12">
              <a:extLst>
                <a:ext uri="{FF2B5EF4-FFF2-40B4-BE49-F238E27FC236}">
                  <a16:creationId xmlns:a16="http://schemas.microsoft.com/office/drawing/2014/main" id="{F1ACAE3E-C224-4CED-B9A9-EA6CA3C2FC33}"/>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5" name="燕尾形 13">
              <a:extLst>
                <a:ext uri="{FF2B5EF4-FFF2-40B4-BE49-F238E27FC236}">
                  <a16:creationId xmlns:a16="http://schemas.microsoft.com/office/drawing/2014/main" id="{4865BFE6-9606-46E1-AE6C-EC2DCE8D4429}"/>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6" name="文本框 35">
            <a:extLst>
              <a:ext uri="{FF2B5EF4-FFF2-40B4-BE49-F238E27FC236}">
                <a16:creationId xmlns:a16="http://schemas.microsoft.com/office/drawing/2014/main" id="{DF5EE73A-28CA-4D2E-A9CD-1CC5380B8946}"/>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45" name="直接连接符 44">
            <a:extLst>
              <a:ext uri="{FF2B5EF4-FFF2-40B4-BE49-F238E27FC236}">
                <a16:creationId xmlns:a16="http://schemas.microsoft.com/office/drawing/2014/main" id="{FFE2EB19-C3A3-478D-B9A1-214780FB2B98}"/>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1E1D2C6-261C-437C-88C7-A3F8D5B68994}"/>
              </a:ext>
            </a:extLst>
          </p:cNvPr>
          <p:cNvSpPr txBox="1"/>
          <p:nvPr/>
        </p:nvSpPr>
        <p:spPr>
          <a:xfrm>
            <a:off x="-246959" y="94883"/>
            <a:ext cx="3137116"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2.2 FCB &amp; </a:t>
            </a:r>
            <a:r>
              <a:rPr lang="en-US" altLang="zh-CN" sz="2600" b="1" dirty="0" err="1">
                <a:solidFill>
                  <a:srgbClr val="FF0066"/>
                </a:solidFill>
                <a:latin typeface="微软雅黑" panose="020B0503020204020204" pitchFamily="34" charset="-122"/>
                <a:ea typeface="微软雅黑" panose="020B0503020204020204" pitchFamily="34" charset="-122"/>
              </a:rPr>
              <a:t>inode</a:t>
            </a:r>
            <a:endParaRPr lang="zh-CN" altLang="en-US" sz="2600" b="1" dirty="0">
              <a:solidFill>
                <a:srgbClr val="FF0066"/>
              </a:solidFill>
              <a:latin typeface="微软雅黑" panose="020B0503020204020204" pitchFamily="34" charset="-122"/>
              <a:ea typeface="微软雅黑" panose="020B0503020204020204" pitchFamily="34" charset="-122"/>
            </a:endParaRPr>
          </a:p>
        </p:txBody>
      </p:sp>
      <p:sp>
        <p:nvSpPr>
          <p:cNvPr id="17" name="Rectangle 3">
            <a:extLst>
              <a:ext uri="{FF2B5EF4-FFF2-40B4-BE49-F238E27FC236}">
                <a16:creationId xmlns:a16="http://schemas.microsoft.com/office/drawing/2014/main" id="{6E147EAE-D275-4A81-AC51-98202866A405}"/>
              </a:ext>
            </a:extLst>
          </p:cNvPr>
          <p:cNvSpPr txBox="1">
            <a:spLocks noChangeArrowheads="1"/>
          </p:cNvSpPr>
          <p:nvPr/>
        </p:nvSpPr>
        <p:spPr>
          <a:xfrm>
            <a:off x="426636" y="2679482"/>
            <a:ext cx="7886700" cy="2637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600"/>
              </a:spcBef>
            </a:pPr>
            <a:endParaRPr lang="zh-CN" altLang="en-US" sz="2400" dirty="0"/>
          </a:p>
          <a:p>
            <a:pPr>
              <a:lnSpc>
                <a:spcPct val="110000"/>
              </a:lnSpc>
              <a:spcBef>
                <a:spcPts val="600"/>
              </a:spcBef>
            </a:pPr>
            <a:endParaRPr lang="zh-CN" altLang="en-US" sz="2400" dirty="0"/>
          </a:p>
          <a:p>
            <a:pPr>
              <a:lnSpc>
                <a:spcPct val="110000"/>
              </a:lnSpc>
              <a:spcBef>
                <a:spcPts val="600"/>
              </a:spcBef>
            </a:pPr>
            <a:endParaRPr lang="en-US" altLang="zh-CN" sz="2400" dirty="0"/>
          </a:p>
        </p:txBody>
      </p:sp>
      <p:grpSp>
        <p:nvGrpSpPr>
          <p:cNvPr id="18" name="Group 9">
            <a:extLst>
              <a:ext uri="{FF2B5EF4-FFF2-40B4-BE49-F238E27FC236}">
                <a16:creationId xmlns:a16="http://schemas.microsoft.com/office/drawing/2014/main" id="{2F5B18C9-C56E-4FFB-8EC9-F62E6A3BBB07}"/>
              </a:ext>
            </a:extLst>
          </p:cNvPr>
          <p:cNvGrpSpPr>
            <a:grpSpLocks/>
          </p:cNvGrpSpPr>
          <p:nvPr/>
        </p:nvGrpSpPr>
        <p:grpSpPr bwMode="auto">
          <a:xfrm>
            <a:off x="1361256" y="3668641"/>
            <a:ext cx="4679950" cy="715962"/>
            <a:chOff x="1156" y="2432"/>
            <a:chExt cx="3259" cy="499"/>
          </a:xfrm>
        </p:grpSpPr>
        <p:grpSp>
          <p:nvGrpSpPr>
            <p:cNvPr id="21" name="Group 8">
              <a:extLst>
                <a:ext uri="{FF2B5EF4-FFF2-40B4-BE49-F238E27FC236}">
                  <a16:creationId xmlns:a16="http://schemas.microsoft.com/office/drawing/2014/main" id="{16C08F9F-7B6B-44FB-8574-C13ACAE0191F}"/>
                </a:ext>
              </a:extLst>
            </p:cNvPr>
            <p:cNvGrpSpPr>
              <a:grpSpLocks/>
            </p:cNvGrpSpPr>
            <p:nvPr/>
          </p:nvGrpSpPr>
          <p:grpSpPr bwMode="auto">
            <a:xfrm>
              <a:off x="1156" y="2432"/>
              <a:ext cx="3259" cy="263"/>
              <a:chOff x="1156" y="2432"/>
              <a:chExt cx="3259" cy="341"/>
            </a:xfrm>
          </p:grpSpPr>
          <p:sp>
            <p:nvSpPr>
              <p:cNvPr id="26" name="Text Box 4">
                <a:extLst>
                  <a:ext uri="{FF2B5EF4-FFF2-40B4-BE49-F238E27FC236}">
                    <a16:creationId xmlns:a16="http://schemas.microsoft.com/office/drawing/2014/main" id="{164D6E3F-B33B-49D2-858D-BF4FE83FC8D3}"/>
                  </a:ext>
                </a:extLst>
              </p:cNvPr>
              <p:cNvSpPr txBox="1">
                <a:spLocks noChangeArrowheads="1"/>
              </p:cNvSpPr>
              <p:nvPr/>
            </p:nvSpPr>
            <p:spPr bwMode="auto">
              <a:xfrm>
                <a:off x="1156" y="2432"/>
                <a:ext cx="3259" cy="341"/>
              </a:xfrm>
              <a:prstGeom prst="rect">
                <a:avLst/>
              </a:prstGeom>
              <a:solidFill>
                <a:srgbClr val="FF99FF"/>
              </a:solidFill>
              <a:ln w="19050">
                <a:solidFill>
                  <a:schemeClr val="tx1"/>
                </a:solidFill>
                <a:miter lim="800000"/>
                <a:headEnd/>
                <a:tailEnd/>
              </a:ln>
            </p:spPr>
            <p:txBody>
              <a:bodyPr/>
              <a:lstStyle/>
              <a:p>
                <a:pPr algn="r"/>
                <a:r>
                  <a:rPr lang="en-US" altLang="zh-CN" sz="1800" b="1" dirty="0">
                    <a:latin typeface="宋体" charset="-122"/>
                  </a:rPr>
                  <a:t> </a:t>
                </a:r>
                <a:r>
                  <a:rPr lang="zh-CN" altLang="en-US" sz="1800" b="1" dirty="0">
                    <a:latin typeface="宋体" charset="-122"/>
                  </a:rPr>
                  <a:t>文件名             </a:t>
                </a:r>
                <a:r>
                  <a:rPr lang="en-US" altLang="zh-CN" sz="1800" b="1" dirty="0" err="1">
                    <a:latin typeface="宋体" charset="-122"/>
                  </a:rPr>
                  <a:t>inode</a:t>
                </a:r>
                <a:r>
                  <a:rPr lang="zh-CN" altLang="en-US" sz="1800" b="1" dirty="0">
                    <a:latin typeface="宋体" charset="-122"/>
                  </a:rPr>
                  <a:t>索引号</a:t>
                </a:r>
              </a:p>
            </p:txBody>
          </p:sp>
          <p:sp>
            <p:nvSpPr>
              <p:cNvPr id="27" name="Line 5">
                <a:extLst>
                  <a:ext uri="{FF2B5EF4-FFF2-40B4-BE49-F238E27FC236}">
                    <a16:creationId xmlns:a16="http://schemas.microsoft.com/office/drawing/2014/main" id="{6B04CE58-F7D4-4D59-8589-1DB6D603FB0E}"/>
                  </a:ext>
                </a:extLst>
              </p:cNvPr>
              <p:cNvSpPr>
                <a:spLocks noChangeShapeType="1"/>
              </p:cNvSpPr>
              <p:nvPr/>
            </p:nvSpPr>
            <p:spPr bwMode="auto">
              <a:xfrm>
                <a:off x="3106" y="2432"/>
                <a:ext cx="1" cy="336"/>
              </a:xfrm>
              <a:prstGeom prst="line">
                <a:avLst/>
              </a:prstGeom>
              <a:noFill/>
              <a:ln w="19050">
                <a:solidFill>
                  <a:schemeClr val="tx1"/>
                </a:solidFill>
                <a:round/>
                <a:headEnd/>
                <a:tailEnd/>
              </a:ln>
            </p:spPr>
            <p:txBody>
              <a:bodyPr/>
              <a:lstStyle/>
              <a:p>
                <a:endParaRPr lang="zh-CN" altLang="en-US"/>
              </a:p>
            </p:txBody>
          </p:sp>
        </p:grpSp>
        <p:sp>
          <p:nvSpPr>
            <p:cNvPr id="22" name="Text Box 6">
              <a:extLst>
                <a:ext uri="{FF2B5EF4-FFF2-40B4-BE49-F238E27FC236}">
                  <a16:creationId xmlns:a16="http://schemas.microsoft.com/office/drawing/2014/main" id="{6B48B73E-378B-433E-B79B-3AFEB93EF337}"/>
                </a:ext>
              </a:extLst>
            </p:cNvPr>
            <p:cNvSpPr txBox="1">
              <a:spLocks noChangeArrowheads="1"/>
            </p:cNvSpPr>
            <p:nvPr/>
          </p:nvSpPr>
          <p:spPr bwMode="auto">
            <a:xfrm>
              <a:off x="1622" y="2750"/>
              <a:ext cx="931" cy="181"/>
            </a:xfrm>
            <a:prstGeom prst="rect">
              <a:avLst/>
            </a:prstGeom>
            <a:noFill/>
            <a:ln w="9525">
              <a:noFill/>
              <a:miter lim="800000"/>
              <a:headEnd/>
              <a:tailEnd/>
            </a:ln>
          </p:spPr>
          <p:txBody>
            <a:bodyPr/>
            <a:lstStyle/>
            <a:p>
              <a:pPr algn="ctr"/>
              <a:r>
                <a:rPr lang="en-US" altLang="zh-CN" sz="1800" b="1">
                  <a:latin typeface="宋体" charset="-122"/>
                </a:rPr>
                <a:t>14</a:t>
              </a:r>
              <a:r>
                <a:rPr lang="zh-CN" altLang="en-US" sz="1800" b="1">
                  <a:latin typeface="宋体" charset="-122"/>
                </a:rPr>
                <a:t>个字节</a:t>
              </a:r>
            </a:p>
          </p:txBody>
        </p:sp>
        <p:sp>
          <p:nvSpPr>
            <p:cNvPr id="25" name="Text Box 7">
              <a:extLst>
                <a:ext uri="{FF2B5EF4-FFF2-40B4-BE49-F238E27FC236}">
                  <a16:creationId xmlns:a16="http://schemas.microsoft.com/office/drawing/2014/main" id="{B19D5BE8-2BD9-43DB-A870-9ECF56B2855B}"/>
                </a:ext>
              </a:extLst>
            </p:cNvPr>
            <p:cNvSpPr txBox="1">
              <a:spLocks noChangeArrowheads="1"/>
            </p:cNvSpPr>
            <p:nvPr/>
          </p:nvSpPr>
          <p:spPr bwMode="auto">
            <a:xfrm>
              <a:off x="3329" y="2750"/>
              <a:ext cx="931" cy="181"/>
            </a:xfrm>
            <a:prstGeom prst="rect">
              <a:avLst/>
            </a:prstGeom>
            <a:noFill/>
            <a:ln w="9525">
              <a:noFill/>
              <a:miter lim="800000"/>
              <a:headEnd/>
              <a:tailEnd/>
            </a:ln>
          </p:spPr>
          <p:txBody>
            <a:bodyPr/>
            <a:lstStyle/>
            <a:p>
              <a:pPr algn="ctr"/>
              <a:r>
                <a:rPr lang="en-US" altLang="zh-CN" sz="1800" b="1">
                  <a:latin typeface="宋体" charset="-122"/>
                </a:rPr>
                <a:t>2</a:t>
              </a:r>
              <a:r>
                <a:rPr lang="zh-CN" altLang="en-US" sz="1800" b="1">
                  <a:latin typeface="宋体" charset="-122"/>
                </a:rPr>
                <a:t>个字节</a:t>
              </a:r>
            </a:p>
          </p:txBody>
        </p:sp>
      </p:grpSp>
      <p:sp>
        <p:nvSpPr>
          <p:cNvPr id="28" name="文本框 27">
            <a:extLst>
              <a:ext uri="{FF2B5EF4-FFF2-40B4-BE49-F238E27FC236}">
                <a16:creationId xmlns:a16="http://schemas.microsoft.com/office/drawing/2014/main" id="{7A80969B-1707-42D6-8E1C-83D4D1110777}"/>
              </a:ext>
            </a:extLst>
          </p:cNvPr>
          <p:cNvSpPr txBox="1"/>
          <p:nvPr/>
        </p:nvSpPr>
        <p:spPr>
          <a:xfrm>
            <a:off x="426637" y="4924011"/>
            <a:ext cx="4145364" cy="504241"/>
          </a:xfrm>
          <a:prstGeom prst="rect">
            <a:avLst/>
          </a:prstGeom>
          <a:noFill/>
        </p:spPr>
        <p:txBody>
          <a:bodyPr wrap="square">
            <a:spAutoFit/>
          </a:bodyPr>
          <a:lstStyle/>
          <a:p>
            <a:pPr marL="0" lvl="1">
              <a:lnSpc>
                <a:spcPct val="120000"/>
              </a:lnSpc>
              <a:spcBef>
                <a:spcPct val="20000"/>
              </a:spcBef>
              <a:spcAft>
                <a:spcPct val="10000"/>
              </a:spcAft>
              <a:buClr>
                <a:srgbClr val="FF0066"/>
              </a:buClr>
              <a:buSzPct val="60000"/>
              <a:defRPr/>
            </a:pPr>
            <a:r>
              <a:rPr lang="zh-CN" altLang="en-US" sz="2400" dirty="0">
                <a:solidFill>
                  <a:srgbClr val="0000FF"/>
                </a:solidFill>
                <a:highlight>
                  <a:srgbClr val="FFFF00"/>
                </a:highlight>
                <a:ea typeface="楷体_GB2312" pitchFamily="49" charset="-122"/>
              </a:rPr>
              <a:t>文件</a:t>
            </a:r>
            <a:r>
              <a:rPr lang="en-US" altLang="zh-CN" sz="2400" dirty="0">
                <a:solidFill>
                  <a:srgbClr val="0000FF"/>
                </a:solidFill>
                <a:highlight>
                  <a:srgbClr val="FFFF00"/>
                </a:highlight>
                <a:ea typeface="楷体_GB2312" pitchFamily="49" charset="-122"/>
              </a:rPr>
              <a:t>= </a:t>
            </a:r>
            <a:r>
              <a:rPr lang="zh-CN" altLang="en-US" sz="2400" dirty="0">
                <a:solidFill>
                  <a:srgbClr val="0000FF"/>
                </a:solidFill>
                <a:highlight>
                  <a:srgbClr val="FFFF00"/>
                </a:highlight>
                <a:ea typeface="楷体_GB2312" pitchFamily="49" charset="-122"/>
              </a:rPr>
              <a:t>目录项 </a:t>
            </a:r>
            <a:r>
              <a:rPr lang="en-US" altLang="zh-CN" sz="2400" dirty="0">
                <a:solidFill>
                  <a:srgbClr val="0000FF"/>
                </a:solidFill>
                <a:highlight>
                  <a:srgbClr val="FFFF00"/>
                </a:highlight>
                <a:ea typeface="楷体_GB2312" pitchFamily="49" charset="-122"/>
              </a:rPr>
              <a:t>+ </a:t>
            </a:r>
            <a:r>
              <a:rPr lang="en-US" altLang="zh-CN" sz="2400" dirty="0" err="1">
                <a:solidFill>
                  <a:srgbClr val="0000FF"/>
                </a:solidFill>
                <a:highlight>
                  <a:srgbClr val="FFFF00"/>
                </a:highlight>
                <a:ea typeface="楷体_GB2312" pitchFamily="49" charset="-122"/>
              </a:rPr>
              <a:t>inode</a:t>
            </a:r>
            <a:r>
              <a:rPr lang="en-US" altLang="zh-CN" sz="2400" dirty="0">
                <a:solidFill>
                  <a:srgbClr val="0000FF"/>
                </a:solidFill>
                <a:highlight>
                  <a:srgbClr val="FFFF00"/>
                </a:highlight>
                <a:ea typeface="楷体_GB2312" pitchFamily="49" charset="-122"/>
              </a:rPr>
              <a:t> + </a:t>
            </a:r>
            <a:r>
              <a:rPr lang="zh-CN" altLang="en-US" sz="2400" dirty="0">
                <a:solidFill>
                  <a:srgbClr val="0000FF"/>
                </a:solidFill>
                <a:highlight>
                  <a:srgbClr val="FFFF00"/>
                </a:highlight>
                <a:ea typeface="楷体_GB2312" pitchFamily="49" charset="-122"/>
              </a:rPr>
              <a:t>文件体</a:t>
            </a:r>
          </a:p>
        </p:txBody>
      </p:sp>
      <p:sp>
        <p:nvSpPr>
          <p:cNvPr id="2" name="文本框 1">
            <a:extLst>
              <a:ext uri="{FF2B5EF4-FFF2-40B4-BE49-F238E27FC236}">
                <a16:creationId xmlns:a16="http://schemas.microsoft.com/office/drawing/2014/main" id="{F7DDE812-E1ED-4295-A613-8849DC7041D3}"/>
              </a:ext>
            </a:extLst>
          </p:cNvPr>
          <p:cNvSpPr txBox="1"/>
          <p:nvPr/>
        </p:nvSpPr>
        <p:spPr>
          <a:xfrm>
            <a:off x="337358" y="2835342"/>
            <a:ext cx="3363873" cy="533929"/>
          </a:xfrm>
          <a:prstGeom prst="rect">
            <a:avLst/>
          </a:prstGeom>
          <a:noFill/>
        </p:spPr>
        <p:txBody>
          <a:bodyPr wrap="square" rtlCol="0">
            <a:spAutoFit/>
          </a:bodyPr>
          <a:lstStyle/>
          <a:p>
            <a:pPr marL="228600" indent="-228600">
              <a:lnSpc>
                <a:spcPct val="120000"/>
              </a:lnSpc>
              <a:spcBef>
                <a:spcPts val="1000"/>
              </a:spcBef>
              <a:spcAft>
                <a:spcPts val="600"/>
              </a:spcAft>
              <a:buClr>
                <a:schemeClr val="folHlink"/>
              </a:buClr>
              <a:buSzPct val="60000"/>
              <a:buFont typeface="Wingdings" pitchFamily="2" charset="2"/>
              <a:buChar char="l"/>
              <a:defRPr/>
            </a:pPr>
            <a:r>
              <a:rPr lang="en-US" altLang="zh-CN" sz="2600" dirty="0"/>
              <a:t>Linux</a:t>
            </a:r>
            <a:r>
              <a:rPr lang="zh-CN" altLang="en-US" sz="2600" dirty="0"/>
              <a:t>目录项</a:t>
            </a:r>
          </a:p>
        </p:txBody>
      </p:sp>
      <p:sp>
        <p:nvSpPr>
          <p:cNvPr id="4" name="标注: 弯曲线形 3">
            <a:extLst>
              <a:ext uri="{FF2B5EF4-FFF2-40B4-BE49-F238E27FC236}">
                <a16:creationId xmlns:a16="http://schemas.microsoft.com/office/drawing/2014/main" id="{E399D680-8A0C-4208-A7EA-2C7BC73F47F5}"/>
              </a:ext>
            </a:extLst>
          </p:cNvPr>
          <p:cNvSpPr/>
          <p:nvPr/>
        </p:nvSpPr>
        <p:spPr>
          <a:xfrm>
            <a:off x="6290359" y="2665567"/>
            <a:ext cx="2586942" cy="897713"/>
          </a:xfrm>
          <a:prstGeom prst="borderCallout2">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tx1"/>
                </a:solidFill>
              </a:rPr>
              <a:t>inode</a:t>
            </a:r>
            <a:r>
              <a:rPr lang="zh-CN" altLang="en-US" sz="2000" dirty="0">
                <a:solidFill>
                  <a:schemeClr val="tx1"/>
                </a:solidFill>
              </a:rPr>
              <a:t>的编号，用于查找</a:t>
            </a:r>
            <a:r>
              <a:rPr lang="en-US" altLang="zh-CN" sz="2000" dirty="0" err="1">
                <a:solidFill>
                  <a:schemeClr val="tx1"/>
                </a:solidFill>
              </a:rPr>
              <a:t>inode</a:t>
            </a:r>
            <a:r>
              <a:rPr lang="zh-CN" altLang="en-US" sz="2000" dirty="0">
                <a:solidFill>
                  <a:schemeClr val="tx1"/>
                </a:solidFill>
              </a:rPr>
              <a:t>的存放位置</a:t>
            </a:r>
          </a:p>
        </p:txBody>
      </p:sp>
      <p:grpSp>
        <p:nvGrpSpPr>
          <p:cNvPr id="6" name="组合 5">
            <a:extLst>
              <a:ext uri="{FF2B5EF4-FFF2-40B4-BE49-F238E27FC236}">
                <a16:creationId xmlns:a16="http://schemas.microsoft.com/office/drawing/2014/main" id="{639530A5-CB8D-4DCF-98F9-2EBCD8036783}"/>
              </a:ext>
            </a:extLst>
          </p:cNvPr>
          <p:cNvGrpSpPr/>
          <p:nvPr/>
        </p:nvGrpSpPr>
        <p:grpSpPr>
          <a:xfrm>
            <a:off x="6505673" y="4127898"/>
            <a:ext cx="2274658" cy="2617961"/>
            <a:chOff x="6287831" y="4160859"/>
            <a:chExt cx="2274658" cy="2617961"/>
          </a:xfrm>
        </p:grpSpPr>
        <p:sp>
          <p:nvSpPr>
            <p:cNvPr id="5" name="文本框 4">
              <a:extLst>
                <a:ext uri="{FF2B5EF4-FFF2-40B4-BE49-F238E27FC236}">
                  <a16:creationId xmlns:a16="http://schemas.microsoft.com/office/drawing/2014/main" id="{F8DA4DEA-50C6-4E01-99E0-810F7F2C3787}"/>
                </a:ext>
              </a:extLst>
            </p:cNvPr>
            <p:cNvSpPr txBox="1"/>
            <p:nvPr/>
          </p:nvSpPr>
          <p:spPr>
            <a:xfrm>
              <a:off x="6290359" y="4160859"/>
              <a:ext cx="2272130" cy="369332"/>
            </a:xfrm>
            <a:prstGeom prst="rect">
              <a:avLst/>
            </a:prstGeom>
            <a:solidFill>
              <a:schemeClr val="accent3">
                <a:lumMod val="20000"/>
                <a:lumOff val="80000"/>
              </a:schemeClr>
            </a:solidFill>
            <a:ln w="22225">
              <a:solidFill>
                <a:schemeClr val="tx1"/>
              </a:solidFill>
            </a:ln>
          </p:spPr>
          <p:txBody>
            <a:bodyPr wrap="square" rtlCol="0">
              <a:spAutoFit/>
            </a:bodyPr>
            <a:lstStyle/>
            <a:p>
              <a:pPr algn="ctr"/>
              <a:r>
                <a:rPr lang="zh-CN" altLang="en-US" dirty="0"/>
                <a:t>分区表</a:t>
              </a:r>
            </a:p>
          </p:txBody>
        </p:sp>
        <p:sp>
          <p:nvSpPr>
            <p:cNvPr id="30" name="文本框 29">
              <a:extLst>
                <a:ext uri="{FF2B5EF4-FFF2-40B4-BE49-F238E27FC236}">
                  <a16:creationId xmlns:a16="http://schemas.microsoft.com/office/drawing/2014/main" id="{2DA0D286-E68D-45F1-A9EC-F2D57A81091F}"/>
                </a:ext>
              </a:extLst>
            </p:cNvPr>
            <p:cNvSpPr txBox="1"/>
            <p:nvPr/>
          </p:nvSpPr>
          <p:spPr>
            <a:xfrm>
              <a:off x="6287831" y="4544692"/>
              <a:ext cx="2272130" cy="369332"/>
            </a:xfrm>
            <a:prstGeom prst="rect">
              <a:avLst/>
            </a:prstGeom>
            <a:solidFill>
              <a:schemeClr val="accent4">
                <a:lumMod val="20000"/>
                <a:lumOff val="80000"/>
              </a:schemeClr>
            </a:solidFill>
            <a:ln w="22225">
              <a:solidFill>
                <a:schemeClr val="tx1"/>
              </a:solidFill>
            </a:ln>
          </p:spPr>
          <p:txBody>
            <a:bodyPr wrap="square" rtlCol="0">
              <a:spAutoFit/>
            </a:bodyPr>
            <a:lstStyle/>
            <a:p>
              <a:pPr algn="ctr"/>
              <a:r>
                <a:rPr lang="en-US" altLang="zh-CN" b="1" dirty="0" err="1">
                  <a:solidFill>
                    <a:srgbClr val="FF0000"/>
                  </a:solidFill>
                </a:rPr>
                <a:t>inodes</a:t>
              </a:r>
              <a:r>
                <a:rPr lang="zh-CN" altLang="en-US" b="1" dirty="0">
                  <a:solidFill>
                    <a:srgbClr val="FF0000"/>
                  </a:solidFill>
                </a:rPr>
                <a:t>区</a:t>
              </a:r>
            </a:p>
          </p:txBody>
        </p:sp>
        <p:sp>
          <p:nvSpPr>
            <p:cNvPr id="31" name="文本框 30">
              <a:extLst>
                <a:ext uri="{FF2B5EF4-FFF2-40B4-BE49-F238E27FC236}">
                  <a16:creationId xmlns:a16="http://schemas.microsoft.com/office/drawing/2014/main" id="{910459E1-577E-415B-AD16-FA8A87260740}"/>
                </a:ext>
              </a:extLst>
            </p:cNvPr>
            <p:cNvSpPr txBox="1"/>
            <p:nvPr/>
          </p:nvSpPr>
          <p:spPr>
            <a:xfrm>
              <a:off x="6290359" y="4927939"/>
              <a:ext cx="2272130" cy="369332"/>
            </a:xfrm>
            <a:prstGeom prst="rect">
              <a:avLst/>
            </a:prstGeom>
            <a:solidFill>
              <a:schemeClr val="accent6">
                <a:lumMod val="20000"/>
                <a:lumOff val="80000"/>
              </a:schemeClr>
            </a:solidFill>
            <a:ln w="22225">
              <a:solidFill>
                <a:schemeClr val="tx1"/>
              </a:solidFill>
            </a:ln>
          </p:spPr>
          <p:txBody>
            <a:bodyPr wrap="square" rtlCol="0">
              <a:spAutoFit/>
            </a:bodyPr>
            <a:lstStyle/>
            <a:p>
              <a:pPr algn="ctr"/>
              <a:r>
                <a:rPr lang="zh-CN" altLang="en-US" dirty="0"/>
                <a:t>目录区</a:t>
              </a:r>
            </a:p>
          </p:txBody>
        </p:sp>
        <p:sp>
          <p:nvSpPr>
            <p:cNvPr id="32" name="文本框 31">
              <a:extLst>
                <a:ext uri="{FF2B5EF4-FFF2-40B4-BE49-F238E27FC236}">
                  <a16:creationId xmlns:a16="http://schemas.microsoft.com/office/drawing/2014/main" id="{DC1CC3A8-71C1-4FCC-94DA-271091EC423B}"/>
                </a:ext>
              </a:extLst>
            </p:cNvPr>
            <p:cNvSpPr txBox="1"/>
            <p:nvPr/>
          </p:nvSpPr>
          <p:spPr>
            <a:xfrm>
              <a:off x="6290359" y="5301492"/>
              <a:ext cx="2272130" cy="1477328"/>
            </a:xfrm>
            <a:prstGeom prst="rect">
              <a:avLst/>
            </a:prstGeom>
            <a:solidFill>
              <a:schemeClr val="accent5">
                <a:lumMod val="20000"/>
                <a:lumOff val="80000"/>
              </a:schemeClr>
            </a:solidFill>
            <a:ln w="22225">
              <a:solidFill>
                <a:schemeClr val="tx1"/>
              </a:solidFill>
            </a:ln>
          </p:spPr>
          <p:txBody>
            <a:bodyPr wrap="square" rtlCol="0">
              <a:spAutoFit/>
            </a:bodyPr>
            <a:lstStyle/>
            <a:p>
              <a:pPr algn="ctr"/>
              <a:endParaRPr lang="en-US" altLang="zh-CN" dirty="0"/>
            </a:p>
            <a:p>
              <a:pPr algn="ctr"/>
              <a:endParaRPr lang="en-US" altLang="zh-CN" dirty="0"/>
            </a:p>
            <a:p>
              <a:pPr algn="ctr"/>
              <a:r>
                <a:rPr lang="zh-CN" altLang="en-US" dirty="0"/>
                <a:t>数据区</a:t>
              </a:r>
              <a:endParaRPr lang="en-US" altLang="zh-CN" dirty="0"/>
            </a:p>
            <a:p>
              <a:pPr algn="ctr"/>
              <a:endParaRPr lang="en-US" altLang="zh-CN" dirty="0"/>
            </a:p>
            <a:p>
              <a:pPr algn="ctr"/>
              <a:endParaRPr lang="en-US" altLang="zh-CN" dirty="0"/>
            </a:p>
          </p:txBody>
        </p:sp>
      </p:grpSp>
    </p:spTree>
    <p:extLst>
      <p:ext uri="{BB962C8B-B14F-4D97-AF65-F5344CB8AC3E}">
        <p14:creationId xmlns:p14="http://schemas.microsoft.com/office/powerpoint/2010/main" val="21397586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circle(in)">
                                      <p:cBhvr>
                                        <p:cTn id="7" dur="20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2" presetClass="entr" presetSubtype="4"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ppt_x"/>
                                          </p:val>
                                        </p:tav>
                                        <p:tav tm="100000">
                                          <p:val>
                                            <p:strVal val="#ppt_x"/>
                                          </p:val>
                                        </p:tav>
                                      </p:tavLst>
                                    </p:anim>
                                    <p:anim calcmode="lin" valueType="num">
                                      <p:cBhvr additive="base">
                                        <p:cTn id="1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down)">
                                      <p:cBhvr>
                                        <p:cTn id="24" dur="580">
                                          <p:stCondLst>
                                            <p:cond delay="0"/>
                                          </p:stCondLst>
                                        </p:cTn>
                                        <p:tgtEl>
                                          <p:spTgt spid="28"/>
                                        </p:tgtEl>
                                      </p:cBhvr>
                                    </p:animEffect>
                                    <p:anim calcmode="lin" valueType="num">
                                      <p:cBhvr>
                                        <p:cTn id="25"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30" dur="26">
                                          <p:stCondLst>
                                            <p:cond delay="650"/>
                                          </p:stCondLst>
                                        </p:cTn>
                                        <p:tgtEl>
                                          <p:spTgt spid="28"/>
                                        </p:tgtEl>
                                      </p:cBhvr>
                                      <p:to x="100000" y="60000"/>
                                    </p:animScale>
                                    <p:animScale>
                                      <p:cBhvr>
                                        <p:cTn id="31" dur="166" decel="50000">
                                          <p:stCondLst>
                                            <p:cond delay="676"/>
                                          </p:stCondLst>
                                        </p:cTn>
                                        <p:tgtEl>
                                          <p:spTgt spid="28"/>
                                        </p:tgtEl>
                                      </p:cBhvr>
                                      <p:to x="100000" y="100000"/>
                                    </p:animScale>
                                    <p:animScale>
                                      <p:cBhvr>
                                        <p:cTn id="32" dur="26">
                                          <p:stCondLst>
                                            <p:cond delay="1312"/>
                                          </p:stCondLst>
                                        </p:cTn>
                                        <p:tgtEl>
                                          <p:spTgt spid="28"/>
                                        </p:tgtEl>
                                      </p:cBhvr>
                                      <p:to x="100000" y="80000"/>
                                    </p:animScale>
                                    <p:animScale>
                                      <p:cBhvr>
                                        <p:cTn id="33" dur="166" decel="50000">
                                          <p:stCondLst>
                                            <p:cond delay="1338"/>
                                          </p:stCondLst>
                                        </p:cTn>
                                        <p:tgtEl>
                                          <p:spTgt spid="28"/>
                                        </p:tgtEl>
                                      </p:cBhvr>
                                      <p:to x="100000" y="100000"/>
                                    </p:animScale>
                                    <p:animScale>
                                      <p:cBhvr>
                                        <p:cTn id="34" dur="26">
                                          <p:stCondLst>
                                            <p:cond delay="1642"/>
                                          </p:stCondLst>
                                        </p:cTn>
                                        <p:tgtEl>
                                          <p:spTgt spid="28"/>
                                        </p:tgtEl>
                                      </p:cBhvr>
                                      <p:to x="100000" y="90000"/>
                                    </p:animScale>
                                    <p:animScale>
                                      <p:cBhvr>
                                        <p:cTn id="35" dur="166" decel="50000">
                                          <p:stCondLst>
                                            <p:cond delay="1668"/>
                                          </p:stCondLst>
                                        </p:cTn>
                                        <p:tgtEl>
                                          <p:spTgt spid="28"/>
                                        </p:tgtEl>
                                      </p:cBhvr>
                                      <p:to x="100000" y="100000"/>
                                    </p:animScale>
                                    <p:animScale>
                                      <p:cBhvr>
                                        <p:cTn id="36" dur="26">
                                          <p:stCondLst>
                                            <p:cond delay="1808"/>
                                          </p:stCondLst>
                                        </p:cTn>
                                        <p:tgtEl>
                                          <p:spTgt spid="28"/>
                                        </p:tgtEl>
                                      </p:cBhvr>
                                      <p:to x="100000" y="95000"/>
                                    </p:animScale>
                                    <p:animScale>
                                      <p:cBhvr>
                                        <p:cTn id="37" dur="166" decel="50000">
                                          <p:stCondLst>
                                            <p:cond delay="1834"/>
                                          </p:stCondLst>
                                        </p:cTn>
                                        <p:tgtEl>
                                          <p:spTgt spid="28"/>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六边形 2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4" name="矩形 23"/>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19" name="组合 11">
            <a:extLst>
              <a:ext uri="{FF2B5EF4-FFF2-40B4-BE49-F238E27FC236}">
                <a16:creationId xmlns:a16="http://schemas.microsoft.com/office/drawing/2014/main" id="{016CA53B-B95A-4AD2-9E79-AB476EAFB91B}"/>
              </a:ext>
            </a:extLst>
          </p:cNvPr>
          <p:cNvGrpSpPr/>
          <p:nvPr/>
        </p:nvGrpSpPr>
        <p:grpSpPr>
          <a:xfrm>
            <a:off x="8564389" y="243728"/>
            <a:ext cx="305510" cy="333991"/>
            <a:chOff x="11707415" y="1054709"/>
            <a:chExt cx="368424" cy="432048"/>
          </a:xfrm>
        </p:grpSpPr>
        <p:sp>
          <p:nvSpPr>
            <p:cNvPr id="20" name="燕尾形 12">
              <a:extLst>
                <a:ext uri="{FF2B5EF4-FFF2-40B4-BE49-F238E27FC236}">
                  <a16:creationId xmlns:a16="http://schemas.microsoft.com/office/drawing/2014/main" id="{C5D070A1-4A59-4FAF-85CB-3330813EA3D9}"/>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1" name="燕尾形 13">
              <a:extLst>
                <a:ext uri="{FF2B5EF4-FFF2-40B4-BE49-F238E27FC236}">
                  <a16:creationId xmlns:a16="http://schemas.microsoft.com/office/drawing/2014/main" id="{D8362EC5-4836-465C-A72C-D94BA2605DE8}"/>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2" name="文本框 21">
            <a:extLst>
              <a:ext uri="{FF2B5EF4-FFF2-40B4-BE49-F238E27FC236}">
                <a16:creationId xmlns:a16="http://schemas.microsoft.com/office/drawing/2014/main" id="{91AB218C-80C3-463F-A4C8-F0FA4F69561F}"/>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31" name="直接连接符 30">
            <a:extLst>
              <a:ext uri="{FF2B5EF4-FFF2-40B4-BE49-F238E27FC236}">
                <a16:creationId xmlns:a16="http://schemas.microsoft.com/office/drawing/2014/main" id="{7C3114EE-4AC6-40E0-B9A6-43512AF3883F}"/>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8162BEF6-7841-4162-8FD0-C0FC097945EF}"/>
              </a:ext>
            </a:extLst>
          </p:cNvPr>
          <p:cNvSpPr txBox="1"/>
          <p:nvPr/>
        </p:nvSpPr>
        <p:spPr>
          <a:xfrm>
            <a:off x="-246959" y="94883"/>
            <a:ext cx="3137116"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2.2 FCB &amp; </a:t>
            </a:r>
            <a:r>
              <a:rPr lang="en-US" altLang="zh-CN" sz="2600" b="1" dirty="0" err="1">
                <a:solidFill>
                  <a:srgbClr val="FF0066"/>
                </a:solidFill>
                <a:latin typeface="微软雅黑" panose="020B0503020204020204" pitchFamily="34" charset="-122"/>
                <a:ea typeface="微软雅黑" panose="020B0503020204020204" pitchFamily="34" charset="-122"/>
              </a:rPr>
              <a:t>inode</a:t>
            </a:r>
            <a:endParaRPr lang="zh-CN" altLang="en-US" sz="2600" b="1" dirty="0">
              <a:solidFill>
                <a:srgbClr val="FF0066"/>
              </a:solid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486C2B2D-C92C-4D50-83B2-3A26C2E49C9E}"/>
              </a:ext>
            </a:extLst>
          </p:cNvPr>
          <p:cNvSpPr/>
          <p:nvPr/>
        </p:nvSpPr>
        <p:spPr>
          <a:xfrm>
            <a:off x="211005" y="876464"/>
            <a:ext cx="8658893" cy="1292662"/>
          </a:xfrm>
          <a:prstGeom prst="rect">
            <a:avLst/>
          </a:prstGeom>
        </p:spPr>
        <p:txBody>
          <a:bodyPr wrap="square">
            <a:spAutoFit/>
          </a:bodyPr>
          <a:lstStyle/>
          <a:p>
            <a:pPr marL="0" lvl="1">
              <a:spcBef>
                <a:spcPts val="600"/>
              </a:spcBef>
              <a:spcAft>
                <a:spcPts val="600"/>
              </a:spcAft>
              <a:defRPr/>
            </a:pPr>
            <a:r>
              <a:rPr lang="zh-CN" altLang="en-US" sz="2600" dirty="0"/>
              <a:t>例</a:t>
            </a:r>
            <a:r>
              <a:rPr lang="en-US" altLang="zh-CN" sz="2600" dirty="0"/>
              <a:t>6-1(b)</a:t>
            </a:r>
            <a:r>
              <a:rPr lang="zh-CN" altLang="en-US" sz="2600" dirty="0"/>
              <a:t>：设盘块大小为</a:t>
            </a:r>
            <a:r>
              <a:rPr lang="en-US" altLang="zh-CN" sz="2600" dirty="0"/>
              <a:t>512Bytes</a:t>
            </a:r>
            <a:r>
              <a:rPr lang="zh-CN" altLang="en-US" sz="2600" dirty="0"/>
              <a:t>，文件名为</a:t>
            </a:r>
            <a:r>
              <a:rPr lang="en-US" altLang="zh-CN" sz="2600" dirty="0"/>
              <a:t>14Bytes</a:t>
            </a:r>
            <a:r>
              <a:rPr lang="zh-CN" altLang="en-US" sz="2600" dirty="0"/>
              <a:t>，索引节点号为</a:t>
            </a:r>
            <a:r>
              <a:rPr lang="en-US" altLang="zh-CN" sz="2600" dirty="0"/>
              <a:t>2Bytes</a:t>
            </a:r>
            <a:r>
              <a:rPr lang="zh-CN" altLang="en-US" sz="2600" dirty="0"/>
              <a:t>，若一个目录中有</a:t>
            </a:r>
            <a:r>
              <a:rPr lang="en-US" altLang="zh-CN" sz="2600" dirty="0"/>
              <a:t>640</a:t>
            </a:r>
            <a:r>
              <a:rPr lang="zh-CN" altLang="en-US" sz="2600" dirty="0"/>
              <a:t>个文件，计算顺序查找一个文件的起始地址，平均访盘次数。</a:t>
            </a:r>
          </a:p>
        </p:txBody>
      </p:sp>
      <p:sp>
        <p:nvSpPr>
          <p:cNvPr id="28" name="矩形 27">
            <a:extLst>
              <a:ext uri="{FF2B5EF4-FFF2-40B4-BE49-F238E27FC236}">
                <a16:creationId xmlns:a16="http://schemas.microsoft.com/office/drawing/2014/main" id="{FA140F54-C4BC-4E1F-87D5-4A8F37ABCDF7}"/>
              </a:ext>
            </a:extLst>
          </p:cNvPr>
          <p:cNvSpPr/>
          <p:nvPr/>
        </p:nvSpPr>
        <p:spPr>
          <a:xfrm>
            <a:off x="715924" y="2540974"/>
            <a:ext cx="8051800" cy="1508105"/>
          </a:xfrm>
          <a:prstGeom prst="rect">
            <a:avLst/>
          </a:prstGeom>
        </p:spPr>
        <p:txBody>
          <a:bodyPr wrap="square">
            <a:spAutoFit/>
          </a:bodyPr>
          <a:lstStyle/>
          <a:p>
            <a:pPr marL="228600" lvl="1" indent="-228600">
              <a:spcBef>
                <a:spcPts val="600"/>
              </a:spcBef>
              <a:spcAft>
                <a:spcPts val="600"/>
              </a:spcAft>
              <a:defRPr/>
            </a:pPr>
            <a:r>
              <a:rPr lang="zh-CN" altLang="en-US" sz="2400" dirty="0"/>
              <a:t>一个盘块中可存放的目录项的项数为：</a:t>
            </a:r>
            <a:r>
              <a:rPr lang="en-US" altLang="zh-CN" sz="2400" dirty="0"/>
              <a:t>512/(14+2)=32</a:t>
            </a:r>
          </a:p>
          <a:p>
            <a:pPr marL="228600" lvl="1" indent="-228600">
              <a:spcBef>
                <a:spcPts val="600"/>
              </a:spcBef>
              <a:spcAft>
                <a:spcPts val="600"/>
              </a:spcAft>
              <a:defRPr/>
            </a:pPr>
            <a:r>
              <a:rPr lang="en-US" altLang="zh-CN" sz="2400" dirty="0"/>
              <a:t> 640</a:t>
            </a:r>
            <a:r>
              <a:rPr lang="zh-CN" altLang="en-US" sz="2400" dirty="0"/>
              <a:t>个文件的目录需要存放在</a:t>
            </a:r>
            <a:r>
              <a:rPr lang="en-US" altLang="zh-CN" sz="2400" dirty="0"/>
              <a:t>640/32=20</a:t>
            </a:r>
            <a:r>
              <a:rPr lang="zh-CN" altLang="en-US" sz="2400" dirty="0"/>
              <a:t>个盘块中。</a:t>
            </a:r>
          </a:p>
          <a:p>
            <a:pPr marL="228600" lvl="1" indent="-228600">
              <a:spcBef>
                <a:spcPts val="600"/>
              </a:spcBef>
              <a:spcAft>
                <a:spcPts val="600"/>
              </a:spcAft>
              <a:defRPr/>
            </a:pPr>
            <a:r>
              <a:rPr lang="zh-CN" altLang="en-US" sz="2400" dirty="0"/>
              <a:t> 故平均访盘次数为</a:t>
            </a:r>
            <a:r>
              <a:rPr lang="en-US" altLang="zh-CN" sz="2400" dirty="0"/>
              <a:t>(1+20)/2</a:t>
            </a:r>
            <a:r>
              <a:rPr lang="en-US" altLang="zh-CN" sz="2400" dirty="0">
                <a:solidFill>
                  <a:srgbClr val="FF0000"/>
                </a:solidFill>
              </a:rPr>
              <a:t>+1</a:t>
            </a:r>
            <a:r>
              <a:rPr lang="en-US" altLang="zh-CN" sz="2400" dirty="0"/>
              <a:t>=11.5</a:t>
            </a:r>
          </a:p>
        </p:txBody>
      </p:sp>
      <p:sp>
        <p:nvSpPr>
          <p:cNvPr id="30" name="爆炸形 1 67">
            <a:extLst>
              <a:ext uri="{FF2B5EF4-FFF2-40B4-BE49-F238E27FC236}">
                <a16:creationId xmlns:a16="http://schemas.microsoft.com/office/drawing/2014/main" id="{CBD65FD0-B029-4A64-9DA3-2474B32E3BAC}"/>
              </a:ext>
            </a:extLst>
          </p:cNvPr>
          <p:cNvSpPr/>
          <p:nvPr/>
        </p:nvSpPr>
        <p:spPr>
          <a:xfrm>
            <a:off x="211006" y="3786644"/>
            <a:ext cx="8569325" cy="3071356"/>
          </a:xfrm>
          <a:prstGeom prst="irregularSeal1">
            <a:avLst/>
          </a:prstGeom>
          <a:solidFill>
            <a:srgbClr val="FF0000"/>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bg1"/>
                </a:solidFill>
              </a:rPr>
              <a:t>引入索引节点后，可大大减少启动磁盘的次数，有效提高检索文件的速度！</a:t>
            </a:r>
          </a:p>
        </p:txBody>
      </p:sp>
    </p:spTree>
    <p:extLst>
      <p:ext uri="{BB962C8B-B14F-4D97-AF65-F5344CB8AC3E}">
        <p14:creationId xmlns:p14="http://schemas.microsoft.com/office/powerpoint/2010/main" val="3148850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0"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78855" y="639477"/>
            <a:ext cx="7886700" cy="752474"/>
          </a:xfrm>
        </p:spPr>
        <p:txBody>
          <a:bodyPr>
            <a:normAutofit/>
          </a:bodyPr>
          <a:lstStyle/>
          <a:p>
            <a:pPr indent="-228600">
              <a:spcBef>
                <a:spcPts val="1000"/>
              </a:spcBef>
              <a:buClr>
                <a:srgbClr val="FF0066"/>
              </a:buClr>
              <a:buSzPct val="60000"/>
              <a:buFont typeface="Wingdings" pitchFamily="2" charset="2"/>
              <a:buChar char="q"/>
              <a:defRPr/>
            </a:pPr>
            <a:r>
              <a:rPr lang="en-US" altLang="zh-CN" sz="2800" b="1" dirty="0">
                <a:latin typeface="+mn-lt"/>
                <a:ea typeface="+mn-ea"/>
                <a:cs typeface="+mn-cs"/>
              </a:rPr>
              <a:t>Linux</a:t>
            </a:r>
            <a:r>
              <a:rPr lang="zh-CN" altLang="en-US" sz="2800" b="1" dirty="0">
                <a:latin typeface="+mn-lt"/>
                <a:ea typeface="+mn-ea"/>
                <a:cs typeface="+mn-cs"/>
              </a:rPr>
              <a:t>的</a:t>
            </a:r>
            <a:r>
              <a:rPr lang="en-US" altLang="zh-CN" sz="2800" b="1" dirty="0" err="1">
                <a:latin typeface="+mn-lt"/>
                <a:ea typeface="+mn-ea"/>
                <a:cs typeface="+mn-cs"/>
              </a:rPr>
              <a:t>inode</a:t>
            </a:r>
            <a:endParaRPr lang="zh-CN" altLang="en-US" sz="2800" b="1" dirty="0">
              <a:latin typeface="+mn-lt"/>
              <a:ea typeface="+mn-ea"/>
              <a:cs typeface="+mn-cs"/>
            </a:endParaRPr>
          </a:p>
        </p:txBody>
      </p:sp>
      <p:sp>
        <p:nvSpPr>
          <p:cNvPr id="23" name="六边形 2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4" name="矩形 23"/>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4" name="文本框 3">
            <a:extLst>
              <a:ext uri="{FF2B5EF4-FFF2-40B4-BE49-F238E27FC236}">
                <a16:creationId xmlns:a16="http://schemas.microsoft.com/office/drawing/2014/main" id="{E315ECBF-324C-4506-B27B-27559459AFBC}"/>
              </a:ext>
            </a:extLst>
          </p:cNvPr>
          <p:cNvSpPr txBox="1"/>
          <p:nvPr/>
        </p:nvSpPr>
        <p:spPr>
          <a:xfrm>
            <a:off x="400476" y="1279567"/>
            <a:ext cx="5889356" cy="4087273"/>
          </a:xfrm>
          <a:prstGeom prst="rect">
            <a:avLst/>
          </a:prstGeom>
          <a:noFill/>
        </p:spPr>
        <p:txBody>
          <a:bodyPr wrap="square" rtlCol="0">
            <a:spAutoFit/>
          </a:bodyPr>
          <a:lstStyle/>
          <a:p>
            <a:pPr>
              <a:lnSpc>
                <a:spcPct val="120000"/>
              </a:lnSpc>
            </a:pPr>
            <a:r>
              <a:rPr lang="zh-CN" altLang="en-US" sz="2200" dirty="0"/>
              <a:t>文件类型</a:t>
            </a:r>
            <a:endParaRPr lang="en-US" altLang="zh-CN" sz="2200" dirty="0"/>
          </a:p>
          <a:p>
            <a:pPr>
              <a:lnSpc>
                <a:spcPct val="120000"/>
              </a:lnSpc>
            </a:pPr>
            <a:r>
              <a:rPr lang="zh-CN" altLang="en-US" sz="2200" dirty="0"/>
              <a:t>文件的</a:t>
            </a:r>
            <a:r>
              <a:rPr lang="en-US" altLang="zh-CN" sz="2200" dirty="0"/>
              <a:t>ACL</a:t>
            </a:r>
          </a:p>
          <a:p>
            <a:pPr>
              <a:lnSpc>
                <a:spcPct val="120000"/>
              </a:lnSpc>
            </a:pPr>
            <a:r>
              <a:rPr lang="zh-CN" altLang="en-US" sz="2200" dirty="0"/>
              <a:t>文件的硬链接数量</a:t>
            </a:r>
            <a:endParaRPr lang="en-US" altLang="zh-CN" sz="2200" dirty="0"/>
          </a:p>
          <a:p>
            <a:pPr>
              <a:lnSpc>
                <a:spcPct val="120000"/>
              </a:lnSpc>
            </a:pPr>
            <a:r>
              <a:rPr lang="zh-CN" altLang="en-US" sz="2200" dirty="0"/>
              <a:t>文件主的用户</a:t>
            </a:r>
            <a:r>
              <a:rPr lang="en-US" altLang="zh-CN" sz="2200" dirty="0"/>
              <a:t>ID</a:t>
            </a:r>
          </a:p>
          <a:p>
            <a:pPr>
              <a:lnSpc>
                <a:spcPct val="120000"/>
              </a:lnSpc>
            </a:pPr>
            <a:r>
              <a:rPr lang="zh-CN" altLang="en-US" sz="2200" dirty="0"/>
              <a:t>文件的所属组</a:t>
            </a:r>
            <a:r>
              <a:rPr lang="en-US" altLang="zh-CN" sz="2200" dirty="0"/>
              <a:t>ID</a:t>
            </a:r>
          </a:p>
          <a:p>
            <a:pPr>
              <a:lnSpc>
                <a:spcPct val="120000"/>
              </a:lnSpc>
            </a:pPr>
            <a:r>
              <a:rPr lang="zh-CN" altLang="en-US" sz="2200" dirty="0"/>
              <a:t>文件字节数</a:t>
            </a:r>
            <a:endParaRPr lang="en-US" altLang="zh-CN" sz="2200" dirty="0"/>
          </a:p>
          <a:p>
            <a:pPr>
              <a:lnSpc>
                <a:spcPct val="120000"/>
              </a:lnSpc>
            </a:pPr>
            <a:r>
              <a:rPr lang="zh-CN" altLang="en-US" sz="2200" dirty="0"/>
              <a:t>文件最后访问的日期和时间</a:t>
            </a:r>
            <a:endParaRPr lang="en-US" altLang="zh-CN" sz="2200" dirty="0"/>
          </a:p>
          <a:p>
            <a:pPr>
              <a:lnSpc>
                <a:spcPct val="120000"/>
              </a:lnSpc>
            </a:pPr>
            <a:r>
              <a:rPr lang="zh-CN" altLang="en-US" sz="2200" dirty="0"/>
              <a:t>文件最后修改的日期和时间</a:t>
            </a:r>
            <a:endParaRPr lang="en-US" altLang="zh-CN" sz="2200" dirty="0"/>
          </a:p>
          <a:p>
            <a:pPr>
              <a:lnSpc>
                <a:spcPct val="120000"/>
              </a:lnSpc>
            </a:pPr>
            <a:r>
              <a:rPr lang="zh-CN" altLang="en-US" sz="2200" dirty="0"/>
              <a:t>文件状态最后改变的日期和时间</a:t>
            </a:r>
            <a:endParaRPr lang="en-US" altLang="zh-CN" sz="2200" dirty="0"/>
          </a:p>
          <a:p>
            <a:r>
              <a:rPr lang="zh-CN" altLang="en-US" sz="2200" dirty="0">
                <a:solidFill>
                  <a:srgbClr val="FF0000"/>
                </a:solidFill>
              </a:rPr>
              <a:t>含</a:t>
            </a:r>
            <a:r>
              <a:rPr lang="en-US" altLang="zh-CN" sz="2200" dirty="0">
                <a:solidFill>
                  <a:srgbClr val="FF0000"/>
                </a:solidFill>
              </a:rPr>
              <a:t>15</a:t>
            </a:r>
            <a:r>
              <a:rPr lang="zh-CN" altLang="en-US" sz="2200" dirty="0">
                <a:solidFill>
                  <a:srgbClr val="FF0000"/>
                </a:solidFill>
              </a:rPr>
              <a:t>个盘块地址的数组</a:t>
            </a:r>
            <a:endParaRPr lang="en-US" altLang="zh-CN" sz="2200" dirty="0">
              <a:solidFill>
                <a:srgbClr val="FF0000"/>
              </a:solidFill>
            </a:endParaRPr>
          </a:p>
        </p:txBody>
      </p:sp>
      <p:grpSp>
        <p:nvGrpSpPr>
          <p:cNvPr id="19" name="组合 18">
            <a:extLst>
              <a:ext uri="{FF2B5EF4-FFF2-40B4-BE49-F238E27FC236}">
                <a16:creationId xmlns:a16="http://schemas.microsoft.com/office/drawing/2014/main" id="{24906191-94BD-438C-BDB8-288F6D176FF2}"/>
              </a:ext>
            </a:extLst>
          </p:cNvPr>
          <p:cNvGrpSpPr/>
          <p:nvPr/>
        </p:nvGrpSpPr>
        <p:grpSpPr>
          <a:xfrm>
            <a:off x="4711739" y="1137691"/>
            <a:ext cx="3620585" cy="2225842"/>
            <a:chOff x="5339128" y="4650433"/>
            <a:chExt cx="2336369" cy="1939871"/>
          </a:xfrm>
        </p:grpSpPr>
        <p:sp>
          <p:nvSpPr>
            <p:cNvPr id="20" name="文本框 19">
              <a:extLst>
                <a:ext uri="{FF2B5EF4-FFF2-40B4-BE49-F238E27FC236}">
                  <a16:creationId xmlns:a16="http://schemas.microsoft.com/office/drawing/2014/main" id="{56AC7AAC-8836-427B-8CAE-7D55DFE7BAF4}"/>
                </a:ext>
              </a:extLst>
            </p:cNvPr>
            <p:cNvSpPr txBox="1"/>
            <p:nvPr/>
          </p:nvSpPr>
          <p:spPr>
            <a:xfrm>
              <a:off x="5339128" y="5061370"/>
              <a:ext cx="2336369" cy="1528934"/>
            </a:xfrm>
            <a:prstGeom prst="rect">
              <a:avLst/>
            </a:prstGeom>
            <a:solidFill>
              <a:srgbClr val="CCFFFF"/>
            </a:solidFill>
            <a:ln>
              <a:solidFill>
                <a:schemeClr val="accent1"/>
              </a:solidFill>
            </a:ln>
          </p:spPr>
          <p:txBody>
            <a:bodyPr wrap="square" rtlCol="0">
              <a:spAutoFit/>
            </a:bodyPr>
            <a:lstStyle/>
            <a:p>
              <a:pPr marL="285750" indent="-285750">
                <a:buFont typeface="Arial" panose="020B0604020202020204" pitchFamily="34" charset="0"/>
                <a:buChar char="•"/>
              </a:pPr>
              <a:r>
                <a:rPr lang="en-US" altLang="zh-CN" dirty="0"/>
                <a:t>permission</a:t>
              </a:r>
            </a:p>
            <a:p>
              <a:pPr marL="285750" indent="-285750">
                <a:buFont typeface="Arial" panose="020B0604020202020204" pitchFamily="34" charset="0"/>
                <a:buChar char="•"/>
              </a:pPr>
              <a:r>
                <a:rPr lang="en-US" altLang="zh-CN" dirty="0"/>
                <a:t>data &amp; time</a:t>
              </a:r>
            </a:p>
            <a:p>
              <a:pPr marL="285750" indent="-285750">
                <a:buFont typeface="Arial" panose="020B0604020202020204" pitchFamily="34" charset="0"/>
                <a:buChar char="•"/>
              </a:pPr>
              <a:r>
                <a:rPr lang="en-US" altLang="zh-CN" dirty="0"/>
                <a:t>Owner ID/group ID</a:t>
              </a:r>
            </a:p>
            <a:p>
              <a:pPr marL="285750" indent="-285750">
                <a:buFont typeface="Arial" panose="020B0604020202020204" pitchFamily="34" charset="0"/>
                <a:buChar char="•"/>
              </a:pPr>
              <a:r>
                <a:rPr lang="en-US" altLang="zh-CN" dirty="0"/>
                <a:t>file size</a:t>
              </a:r>
            </a:p>
            <a:p>
              <a:r>
                <a:rPr lang="zh-CN" altLang="en-US" dirty="0"/>
                <a:t>   </a:t>
              </a:r>
              <a:r>
                <a:rPr lang="en-US" altLang="zh-CN" dirty="0"/>
                <a:t>……</a:t>
              </a:r>
            </a:p>
            <a:p>
              <a:pPr marL="285750" indent="-285750">
                <a:buFont typeface="Arial" panose="020B0604020202020204" pitchFamily="34" charset="0"/>
                <a:buChar char="•"/>
              </a:pPr>
              <a:r>
                <a:rPr lang="en-US" altLang="zh-CN" dirty="0">
                  <a:solidFill>
                    <a:srgbClr val="FF0000"/>
                  </a:solidFill>
                </a:rPr>
                <a:t>an array of 15 disk-block address</a:t>
              </a:r>
              <a:endParaRPr lang="zh-CN" altLang="en-US" dirty="0">
                <a:solidFill>
                  <a:srgbClr val="FF0000"/>
                </a:solidFill>
              </a:endParaRPr>
            </a:p>
          </p:txBody>
        </p:sp>
        <p:sp>
          <p:nvSpPr>
            <p:cNvPr id="21" name="文本框 20">
              <a:extLst>
                <a:ext uri="{FF2B5EF4-FFF2-40B4-BE49-F238E27FC236}">
                  <a16:creationId xmlns:a16="http://schemas.microsoft.com/office/drawing/2014/main" id="{AED54B57-3DFA-4716-8ED9-222FB2259436}"/>
                </a:ext>
              </a:extLst>
            </p:cNvPr>
            <p:cNvSpPr txBox="1"/>
            <p:nvPr/>
          </p:nvSpPr>
          <p:spPr>
            <a:xfrm>
              <a:off x="5339128" y="4650433"/>
              <a:ext cx="2336369" cy="400110"/>
            </a:xfrm>
            <a:prstGeom prst="rect">
              <a:avLst/>
            </a:prstGeom>
            <a:solidFill>
              <a:srgbClr val="FFFF00"/>
            </a:solidFill>
            <a:ln>
              <a:solidFill>
                <a:schemeClr val="accent1"/>
              </a:solidFill>
            </a:ln>
          </p:spPr>
          <p:txBody>
            <a:bodyPr wrap="square">
              <a:spAutoFit/>
            </a:bodyPr>
            <a:lstStyle/>
            <a:p>
              <a:pPr algn="ctr"/>
              <a:r>
                <a:rPr lang="en-US" altLang="zh-CN" sz="2000" b="1" dirty="0" err="1"/>
                <a:t>inode</a:t>
              </a:r>
              <a:endParaRPr lang="en-US" altLang="zh-CN" sz="2000" b="1" dirty="0"/>
            </a:p>
          </p:txBody>
        </p:sp>
      </p:grpSp>
      <p:sp>
        <p:nvSpPr>
          <p:cNvPr id="5" name="文本框 4">
            <a:extLst>
              <a:ext uri="{FF2B5EF4-FFF2-40B4-BE49-F238E27FC236}">
                <a16:creationId xmlns:a16="http://schemas.microsoft.com/office/drawing/2014/main" id="{1F84AAA5-DE74-4E8B-9E7D-ABC4924CBA21}"/>
              </a:ext>
            </a:extLst>
          </p:cNvPr>
          <p:cNvSpPr txBox="1"/>
          <p:nvPr/>
        </p:nvSpPr>
        <p:spPr>
          <a:xfrm>
            <a:off x="3882327" y="3695062"/>
            <a:ext cx="1379349" cy="400110"/>
          </a:xfrm>
          <a:prstGeom prst="rect">
            <a:avLst/>
          </a:prstGeom>
          <a:noFill/>
        </p:spPr>
        <p:txBody>
          <a:bodyPr wrap="square" rtlCol="0">
            <a:spAutoFit/>
          </a:bodyPr>
          <a:lstStyle/>
          <a:p>
            <a:r>
              <a:rPr lang="en-US" altLang="zh-CN" sz="2000" dirty="0" err="1">
                <a:solidFill>
                  <a:srgbClr val="0000FF"/>
                </a:solidFill>
              </a:rPr>
              <a:t>atime</a:t>
            </a:r>
            <a:endParaRPr lang="zh-CN" altLang="en-US" sz="2000" dirty="0">
              <a:solidFill>
                <a:srgbClr val="0000FF"/>
              </a:solidFill>
            </a:endParaRPr>
          </a:p>
        </p:txBody>
      </p:sp>
      <p:sp>
        <p:nvSpPr>
          <p:cNvPr id="31" name="文本框 30">
            <a:extLst>
              <a:ext uri="{FF2B5EF4-FFF2-40B4-BE49-F238E27FC236}">
                <a16:creationId xmlns:a16="http://schemas.microsoft.com/office/drawing/2014/main" id="{E8808786-D5CB-4170-8B8E-4CD7FD729FEE}"/>
              </a:ext>
            </a:extLst>
          </p:cNvPr>
          <p:cNvSpPr txBox="1"/>
          <p:nvPr/>
        </p:nvSpPr>
        <p:spPr>
          <a:xfrm>
            <a:off x="3914984" y="4130846"/>
            <a:ext cx="1379349" cy="400110"/>
          </a:xfrm>
          <a:prstGeom prst="rect">
            <a:avLst/>
          </a:prstGeom>
          <a:noFill/>
        </p:spPr>
        <p:txBody>
          <a:bodyPr wrap="square" rtlCol="0">
            <a:spAutoFit/>
          </a:bodyPr>
          <a:lstStyle/>
          <a:p>
            <a:r>
              <a:rPr lang="en-US" altLang="zh-CN" sz="2000" dirty="0" err="1">
                <a:solidFill>
                  <a:srgbClr val="0000FF"/>
                </a:solidFill>
              </a:rPr>
              <a:t>mtime</a:t>
            </a:r>
            <a:endParaRPr lang="zh-CN" altLang="en-US" sz="2000" dirty="0">
              <a:solidFill>
                <a:srgbClr val="0000FF"/>
              </a:solidFill>
            </a:endParaRPr>
          </a:p>
        </p:txBody>
      </p:sp>
      <p:sp>
        <p:nvSpPr>
          <p:cNvPr id="32" name="文本框 31">
            <a:extLst>
              <a:ext uri="{FF2B5EF4-FFF2-40B4-BE49-F238E27FC236}">
                <a16:creationId xmlns:a16="http://schemas.microsoft.com/office/drawing/2014/main" id="{020786D4-239C-46DD-9B9F-9BDFF774B67F}"/>
              </a:ext>
            </a:extLst>
          </p:cNvPr>
          <p:cNvSpPr txBox="1"/>
          <p:nvPr/>
        </p:nvSpPr>
        <p:spPr>
          <a:xfrm>
            <a:off x="4553842" y="4530709"/>
            <a:ext cx="1379349" cy="400110"/>
          </a:xfrm>
          <a:prstGeom prst="rect">
            <a:avLst/>
          </a:prstGeom>
          <a:noFill/>
        </p:spPr>
        <p:txBody>
          <a:bodyPr wrap="square" rtlCol="0">
            <a:spAutoFit/>
          </a:bodyPr>
          <a:lstStyle/>
          <a:p>
            <a:r>
              <a:rPr lang="en-US" altLang="zh-CN" sz="2000" dirty="0" err="1">
                <a:solidFill>
                  <a:srgbClr val="0000FF"/>
                </a:solidFill>
              </a:rPr>
              <a:t>ctime</a:t>
            </a:r>
            <a:endParaRPr lang="zh-CN" altLang="en-US" sz="2000" dirty="0">
              <a:solidFill>
                <a:srgbClr val="0000FF"/>
              </a:solidFill>
            </a:endParaRPr>
          </a:p>
        </p:txBody>
      </p:sp>
      <p:grpSp>
        <p:nvGrpSpPr>
          <p:cNvPr id="33" name="组合 11">
            <a:extLst>
              <a:ext uri="{FF2B5EF4-FFF2-40B4-BE49-F238E27FC236}">
                <a16:creationId xmlns:a16="http://schemas.microsoft.com/office/drawing/2014/main" id="{9856ADE2-1FDB-49EF-BD65-B17AEF6A86D5}"/>
              </a:ext>
            </a:extLst>
          </p:cNvPr>
          <p:cNvGrpSpPr/>
          <p:nvPr/>
        </p:nvGrpSpPr>
        <p:grpSpPr>
          <a:xfrm>
            <a:off x="8564389" y="243728"/>
            <a:ext cx="305510" cy="333991"/>
            <a:chOff x="11707415" y="1054709"/>
            <a:chExt cx="368424" cy="432048"/>
          </a:xfrm>
        </p:grpSpPr>
        <p:sp>
          <p:nvSpPr>
            <p:cNvPr id="34" name="燕尾形 12">
              <a:extLst>
                <a:ext uri="{FF2B5EF4-FFF2-40B4-BE49-F238E27FC236}">
                  <a16:creationId xmlns:a16="http://schemas.microsoft.com/office/drawing/2014/main" id="{BB2E6B94-35A7-4327-8986-0B0B4DC2207F}"/>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5" name="燕尾形 13">
              <a:extLst>
                <a:ext uri="{FF2B5EF4-FFF2-40B4-BE49-F238E27FC236}">
                  <a16:creationId xmlns:a16="http://schemas.microsoft.com/office/drawing/2014/main" id="{B947936E-79BC-45C6-81E1-03EEB102AF03}"/>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6" name="文本框 35">
            <a:extLst>
              <a:ext uri="{FF2B5EF4-FFF2-40B4-BE49-F238E27FC236}">
                <a16:creationId xmlns:a16="http://schemas.microsoft.com/office/drawing/2014/main" id="{6C367704-11C3-460C-AC1A-307B7C418D81}"/>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37" name="直接连接符 36">
            <a:extLst>
              <a:ext uri="{FF2B5EF4-FFF2-40B4-BE49-F238E27FC236}">
                <a16:creationId xmlns:a16="http://schemas.microsoft.com/office/drawing/2014/main" id="{EDF4D501-6231-4147-8BE8-7D002A676B7F}"/>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9E8D61D2-CAB8-40F3-B857-F50616078465}"/>
              </a:ext>
            </a:extLst>
          </p:cNvPr>
          <p:cNvSpPr txBox="1"/>
          <p:nvPr/>
        </p:nvSpPr>
        <p:spPr>
          <a:xfrm>
            <a:off x="-246959" y="94883"/>
            <a:ext cx="3137116"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2.2 FCB &amp; </a:t>
            </a:r>
            <a:r>
              <a:rPr lang="en-US" altLang="zh-CN" sz="2600" b="1" dirty="0" err="1">
                <a:solidFill>
                  <a:srgbClr val="FF0066"/>
                </a:solidFill>
                <a:latin typeface="微软雅黑" panose="020B0503020204020204" pitchFamily="34" charset="-122"/>
                <a:ea typeface="微软雅黑" panose="020B0503020204020204" pitchFamily="34" charset="-122"/>
              </a:rPr>
              <a:t>inode</a:t>
            </a:r>
            <a:endParaRPr lang="zh-CN" altLang="en-US" sz="2600" b="1" dirty="0">
              <a:solidFill>
                <a:srgbClr val="FF0066"/>
              </a:solidFill>
              <a:latin typeface="微软雅黑" panose="020B0503020204020204" pitchFamily="34" charset="-122"/>
              <a:ea typeface="微软雅黑" panose="020B0503020204020204" pitchFamily="34" charset="-122"/>
            </a:endParaRPr>
          </a:p>
        </p:txBody>
      </p:sp>
      <p:pic>
        <p:nvPicPr>
          <p:cNvPr id="27" name="Picture 29" descr="2">
            <a:extLst>
              <a:ext uri="{FF2B5EF4-FFF2-40B4-BE49-F238E27FC236}">
                <a16:creationId xmlns:a16="http://schemas.microsoft.com/office/drawing/2014/main" id="{98C6920F-CCDD-4381-B10B-20F3A73F4D69}"/>
              </a:ext>
            </a:extLst>
          </p:cNvPr>
          <p:cNvPicPr>
            <a:picLocks noChangeAspect="1" noChangeArrowheads="1"/>
          </p:cNvPicPr>
          <p:nvPr/>
        </p:nvPicPr>
        <p:blipFill>
          <a:blip r:embed="rId3" cstate="print"/>
          <a:srcRect/>
          <a:stretch>
            <a:fillRect/>
          </a:stretch>
        </p:blipFill>
        <p:spPr bwMode="auto">
          <a:xfrm>
            <a:off x="2478523" y="5575130"/>
            <a:ext cx="958754" cy="863600"/>
          </a:xfrm>
          <a:prstGeom prst="rect">
            <a:avLst/>
          </a:prstGeom>
          <a:noFill/>
          <a:ln w="9525">
            <a:noFill/>
            <a:miter lim="800000"/>
            <a:headEnd/>
            <a:tailEnd/>
          </a:ln>
        </p:spPr>
      </p:pic>
      <p:sp>
        <p:nvSpPr>
          <p:cNvPr id="28" name="文本框 27">
            <a:extLst>
              <a:ext uri="{FF2B5EF4-FFF2-40B4-BE49-F238E27FC236}">
                <a16:creationId xmlns:a16="http://schemas.microsoft.com/office/drawing/2014/main" id="{065109D4-CF72-46F5-910D-0D2EBAE4CCF8}"/>
              </a:ext>
            </a:extLst>
          </p:cNvPr>
          <p:cNvSpPr txBox="1"/>
          <p:nvPr/>
        </p:nvSpPr>
        <p:spPr>
          <a:xfrm>
            <a:off x="3345154" y="6227204"/>
            <a:ext cx="4308762" cy="430887"/>
          </a:xfrm>
          <a:prstGeom prst="rect">
            <a:avLst/>
          </a:prstGeom>
          <a:solidFill>
            <a:schemeClr val="bg1"/>
          </a:solidFill>
        </p:spPr>
        <p:txBody>
          <a:bodyPr wrap="square" rtlCol="0">
            <a:spAutoFit/>
          </a:bodyPr>
          <a:lstStyle/>
          <a:p>
            <a:r>
              <a:rPr lang="en-US" altLang="zh-CN" sz="2200" dirty="0"/>
              <a:t>Linux</a:t>
            </a:r>
            <a:r>
              <a:rPr lang="zh-CN" altLang="en-US" sz="2200" dirty="0"/>
              <a:t>中</a:t>
            </a:r>
            <a:r>
              <a:rPr lang="en-US" altLang="zh-CN" sz="2200" dirty="0" err="1"/>
              <a:t>inode</a:t>
            </a:r>
            <a:r>
              <a:rPr lang="zh-CN" altLang="en-US" sz="2200" dirty="0"/>
              <a:t>占多少字节？</a:t>
            </a:r>
          </a:p>
        </p:txBody>
      </p:sp>
      <p:pic>
        <p:nvPicPr>
          <p:cNvPr id="29" name="图片 28">
            <a:extLst>
              <a:ext uri="{FF2B5EF4-FFF2-40B4-BE49-F238E27FC236}">
                <a16:creationId xmlns:a16="http://schemas.microsoft.com/office/drawing/2014/main" id="{21DDEEFD-2255-4A87-A885-B32D881B8B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6243" y="154918"/>
            <a:ext cx="6233646" cy="680336"/>
          </a:xfrm>
          <a:prstGeom prst="rect">
            <a:avLst/>
          </a:prstGeom>
        </p:spPr>
      </p:pic>
      <p:sp>
        <p:nvSpPr>
          <p:cNvPr id="26" name="文本框 25">
            <a:extLst>
              <a:ext uri="{FF2B5EF4-FFF2-40B4-BE49-F238E27FC236}">
                <a16:creationId xmlns:a16="http://schemas.microsoft.com/office/drawing/2014/main" id="{208D3E91-BBA9-456B-A19C-62048774067B}"/>
              </a:ext>
            </a:extLst>
          </p:cNvPr>
          <p:cNvSpPr txBox="1"/>
          <p:nvPr/>
        </p:nvSpPr>
        <p:spPr>
          <a:xfrm>
            <a:off x="3558069" y="4935469"/>
            <a:ext cx="1839621" cy="430887"/>
          </a:xfrm>
          <a:prstGeom prst="rect">
            <a:avLst/>
          </a:prstGeom>
          <a:solidFill>
            <a:schemeClr val="bg1"/>
          </a:solidFill>
        </p:spPr>
        <p:txBody>
          <a:bodyPr wrap="square" rtlCol="0">
            <a:spAutoFit/>
          </a:bodyPr>
          <a:lstStyle/>
          <a:p>
            <a:r>
              <a:rPr lang="zh-CN" altLang="en-US" sz="2200" dirty="0">
                <a:highlight>
                  <a:srgbClr val="FFFF00"/>
                </a:highlight>
              </a:rPr>
              <a:t>详见</a:t>
            </a:r>
            <a:r>
              <a:rPr lang="en-US" altLang="zh-CN" sz="2200" dirty="0">
                <a:highlight>
                  <a:srgbClr val="FFFF00"/>
                </a:highlight>
              </a:rPr>
              <a:t>3.3</a:t>
            </a:r>
            <a:r>
              <a:rPr lang="zh-CN" altLang="en-US" sz="2200" dirty="0">
                <a:highlight>
                  <a:srgbClr val="FFFF00"/>
                </a:highlight>
              </a:rPr>
              <a:t>节！</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80">
                                          <p:stCondLst>
                                            <p:cond delay="0"/>
                                          </p:stCondLst>
                                        </p:cTn>
                                        <p:tgtEl>
                                          <p:spTgt spid="26"/>
                                        </p:tgtEl>
                                      </p:cBhvr>
                                    </p:animEffect>
                                    <p:anim calcmode="lin" valueType="num">
                                      <p:cBhvr>
                                        <p:cTn id="2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3" dur="26">
                                          <p:stCondLst>
                                            <p:cond delay="650"/>
                                          </p:stCondLst>
                                        </p:cTn>
                                        <p:tgtEl>
                                          <p:spTgt spid="26"/>
                                        </p:tgtEl>
                                      </p:cBhvr>
                                      <p:to x="100000" y="60000"/>
                                    </p:animScale>
                                    <p:animScale>
                                      <p:cBhvr>
                                        <p:cTn id="34" dur="166" decel="50000">
                                          <p:stCondLst>
                                            <p:cond delay="676"/>
                                          </p:stCondLst>
                                        </p:cTn>
                                        <p:tgtEl>
                                          <p:spTgt spid="26"/>
                                        </p:tgtEl>
                                      </p:cBhvr>
                                      <p:to x="100000" y="100000"/>
                                    </p:animScale>
                                    <p:animScale>
                                      <p:cBhvr>
                                        <p:cTn id="35" dur="26">
                                          <p:stCondLst>
                                            <p:cond delay="1312"/>
                                          </p:stCondLst>
                                        </p:cTn>
                                        <p:tgtEl>
                                          <p:spTgt spid="26"/>
                                        </p:tgtEl>
                                      </p:cBhvr>
                                      <p:to x="100000" y="80000"/>
                                    </p:animScale>
                                    <p:animScale>
                                      <p:cBhvr>
                                        <p:cTn id="36" dur="166" decel="50000">
                                          <p:stCondLst>
                                            <p:cond delay="1338"/>
                                          </p:stCondLst>
                                        </p:cTn>
                                        <p:tgtEl>
                                          <p:spTgt spid="26"/>
                                        </p:tgtEl>
                                      </p:cBhvr>
                                      <p:to x="100000" y="100000"/>
                                    </p:animScale>
                                    <p:animScale>
                                      <p:cBhvr>
                                        <p:cTn id="37" dur="26">
                                          <p:stCondLst>
                                            <p:cond delay="1642"/>
                                          </p:stCondLst>
                                        </p:cTn>
                                        <p:tgtEl>
                                          <p:spTgt spid="26"/>
                                        </p:tgtEl>
                                      </p:cBhvr>
                                      <p:to x="100000" y="90000"/>
                                    </p:animScale>
                                    <p:animScale>
                                      <p:cBhvr>
                                        <p:cTn id="38" dur="166" decel="50000">
                                          <p:stCondLst>
                                            <p:cond delay="1668"/>
                                          </p:stCondLst>
                                        </p:cTn>
                                        <p:tgtEl>
                                          <p:spTgt spid="26"/>
                                        </p:tgtEl>
                                      </p:cBhvr>
                                      <p:to x="100000" y="100000"/>
                                    </p:animScale>
                                    <p:animScale>
                                      <p:cBhvr>
                                        <p:cTn id="39" dur="26">
                                          <p:stCondLst>
                                            <p:cond delay="1808"/>
                                          </p:stCondLst>
                                        </p:cTn>
                                        <p:tgtEl>
                                          <p:spTgt spid="26"/>
                                        </p:tgtEl>
                                      </p:cBhvr>
                                      <p:to x="100000" y="95000"/>
                                    </p:animScale>
                                    <p:animScale>
                                      <p:cBhvr>
                                        <p:cTn id="40" dur="166" decel="50000">
                                          <p:stCondLst>
                                            <p:cond delay="1834"/>
                                          </p:stCondLst>
                                        </p:cTn>
                                        <p:tgtEl>
                                          <p:spTgt spid="26"/>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1" grpId="0"/>
      <p:bldP spid="32" grpId="0"/>
      <p:bldP spid="28" grpId="0" animBg="1"/>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F211200D-0383-4731-9FC4-5DBA4F9F2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58" y="732868"/>
            <a:ext cx="6862512" cy="2930895"/>
          </a:xfrm>
          <a:prstGeom prst="rect">
            <a:avLst/>
          </a:prstGeom>
        </p:spPr>
      </p:pic>
      <p:sp>
        <p:nvSpPr>
          <p:cNvPr id="23" name="六边形 2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4" name="矩形 23"/>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6" name="矩形 5">
            <a:extLst>
              <a:ext uri="{FF2B5EF4-FFF2-40B4-BE49-F238E27FC236}">
                <a16:creationId xmlns:a16="http://schemas.microsoft.com/office/drawing/2014/main" id="{0B879BFE-A8EE-4319-94C1-A3A1D3843538}"/>
              </a:ext>
            </a:extLst>
          </p:cNvPr>
          <p:cNvSpPr/>
          <p:nvPr/>
        </p:nvSpPr>
        <p:spPr>
          <a:xfrm>
            <a:off x="640991" y="1140854"/>
            <a:ext cx="837677" cy="2448682"/>
          </a:xfrm>
          <a:prstGeom prst="rect">
            <a:avLst/>
          </a:prstGeom>
          <a:noFill/>
          <a:ln w="22225">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047EDB43-6209-439C-B8A2-BE3A7E4AE38E}"/>
              </a:ext>
            </a:extLst>
          </p:cNvPr>
          <p:cNvCxnSpPr>
            <a:cxnSpLocks/>
          </p:cNvCxnSpPr>
          <p:nvPr/>
        </p:nvCxnSpPr>
        <p:spPr>
          <a:xfrm>
            <a:off x="2402699" y="923657"/>
            <a:ext cx="808728" cy="0"/>
          </a:xfrm>
          <a:prstGeom prst="line">
            <a:avLst/>
          </a:prstGeom>
          <a:ln w="34925">
            <a:solidFill>
              <a:srgbClr val="FFFF00"/>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C840CFBB-3A67-4680-849E-735051DCD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991" y="3740031"/>
            <a:ext cx="7661345" cy="2195321"/>
          </a:xfrm>
          <a:prstGeom prst="rect">
            <a:avLst/>
          </a:prstGeom>
        </p:spPr>
      </p:pic>
      <p:sp>
        <p:nvSpPr>
          <p:cNvPr id="47" name="文本框 46">
            <a:extLst>
              <a:ext uri="{FF2B5EF4-FFF2-40B4-BE49-F238E27FC236}">
                <a16:creationId xmlns:a16="http://schemas.microsoft.com/office/drawing/2014/main" id="{986782B4-6382-4879-9C97-390A3165BC34}"/>
              </a:ext>
            </a:extLst>
          </p:cNvPr>
          <p:cNvSpPr txBox="1"/>
          <p:nvPr/>
        </p:nvSpPr>
        <p:spPr>
          <a:xfrm>
            <a:off x="552701" y="6125132"/>
            <a:ext cx="7661345" cy="707886"/>
          </a:xfrm>
          <a:prstGeom prst="rect">
            <a:avLst/>
          </a:prstGeom>
          <a:noFill/>
        </p:spPr>
        <p:txBody>
          <a:bodyPr wrap="square">
            <a:spAutoFit/>
          </a:bodyPr>
          <a:lstStyle/>
          <a:p>
            <a:r>
              <a:rPr lang="en-US" altLang="zh-CN" sz="2000" b="0" i="0" dirty="0">
                <a:solidFill>
                  <a:srgbClr val="555555"/>
                </a:solidFill>
                <a:effectLst/>
                <a:latin typeface="microsoft yahei" panose="020B0503020204020204" pitchFamily="34" charset="-122"/>
                <a:ea typeface="microsoft yahei" panose="020B0503020204020204" pitchFamily="34" charset="-122"/>
              </a:rPr>
              <a:t>Linux</a:t>
            </a:r>
            <a:r>
              <a:rPr lang="zh-CN" altLang="en-US" sz="2000" b="0" i="0" dirty="0">
                <a:solidFill>
                  <a:srgbClr val="555555"/>
                </a:solidFill>
                <a:effectLst/>
                <a:latin typeface="microsoft yahei" panose="020B0503020204020204" pitchFamily="34" charset="-122"/>
                <a:ea typeface="microsoft yahei" panose="020B0503020204020204" pitchFamily="34" charset="-122"/>
              </a:rPr>
              <a:t>读取硬盘的基本单位是</a:t>
            </a:r>
            <a:r>
              <a:rPr lang="zh-CN" altLang="en-US" sz="2000" dirty="0">
                <a:solidFill>
                  <a:srgbClr val="0000FF"/>
                </a:solidFill>
                <a:latin typeface="microsoft yahei" panose="020B0503020204020204" pitchFamily="34" charset="-122"/>
                <a:ea typeface="microsoft yahei" panose="020B0503020204020204" pitchFamily="34" charset="-122"/>
              </a:rPr>
              <a:t>块</a:t>
            </a:r>
            <a:r>
              <a:rPr lang="en-US" altLang="zh-CN" sz="2000" b="0" i="0" dirty="0">
                <a:solidFill>
                  <a:srgbClr val="0000FF"/>
                </a:solidFill>
                <a:effectLst/>
                <a:latin typeface="microsoft yahei" panose="020B0503020204020204" pitchFamily="34" charset="-122"/>
                <a:ea typeface="microsoft yahei" panose="020B0503020204020204" pitchFamily="34" charset="-122"/>
              </a:rPr>
              <a:t>(block)</a:t>
            </a:r>
            <a:r>
              <a:rPr lang="zh-CN" altLang="en-US" sz="2000" b="0" i="0" dirty="0">
                <a:solidFill>
                  <a:srgbClr val="555555"/>
                </a:solidFill>
                <a:effectLst/>
                <a:latin typeface="microsoft yahei" panose="020B0503020204020204" pitchFamily="34" charset="-122"/>
                <a:ea typeface="microsoft yahei" panose="020B0503020204020204" pitchFamily="34" charset="-122"/>
              </a:rPr>
              <a:t>，连续八个 </a:t>
            </a:r>
            <a:r>
              <a:rPr lang="en-US" altLang="zh-CN" sz="2000" b="0" i="0" dirty="0">
                <a:solidFill>
                  <a:srgbClr val="555555"/>
                </a:solidFill>
                <a:effectLst/>
                <a:latin typeface="microsoft yahei" panose="020B0503020204020204" pitchFamily="34" charset="-122"/>
                <a:ea typeface="microsoft yahei" panose="020B0503020204020204" pitchFamily="34" charset="-122"/>
              </a:rPr>
              <a:t>sector</a:t>
            </a:r>
            <a:r>
              <a:rPr lang="zh-CN" altLang="en-US" sz="2000" b="0" i="0" dirty="0">
                <a:solidFill>
                  <a:srgbClr val="555555"/>
                </a:solidFill>
                <a:effectLst/>
                <a:latin typeface="microsoft yahei" panose="020B0503020204020204" pitchFamily="34" charset="-122"/>
                <a:ea typeface="microsoft yahei" panose="020B0503020204020204" pitchFamily="34" charset="-122"/>
              </a:rPr>
              <a:t>组成一个 </a:t>
            </a:r>
            <a:r>
              <a:rPr lang="en-US" altLang="zh-CN" sz="2000" b="0" i="0" dirty="0">
                <a:solidFill>
                  <a:srgbClr val="555555"/>
                </a:solidFill>
                <a:effectLst/>
                <a:latin typeface="microsoft yahei" panose="020B0503020204020204" pitchFamily="34" charset="-122"/>
                <a:ea typeface="microsoft yahei" panose="020B0503020204020204" pitchFamily="34" charset="-122"/>
              </a:rPr>
              <a:t>block</a:t>
            </a:r>
            <a:r>
              <a:rPr lang="zh-CN" altLang="en-US" sz="2000" dirty="0">
                <a:solidFill>
                  <a:srgbClr val="555555"/>
                </a:solidFill>
                <a:latin typeface="microsoft yahei" panose="020B0503020204020204" pitchFamily="34" charset="-122"/>
                <a:ea typeface="microsoft yahei" panose="020B0503020204020204" pitchFamily="34" charset="-122"/>
              </a:rPr>
              <a:t>，一个</a:t>
            </a:r>
            <a:r>
              <a:rPr lang="en-US" altLang="zh-CN" sz="2000" dirty="0">
                <a:solidFill>
                  <a:srgbClr val="555555"/>
                </a:solidFill>
                <a:latin typeface="microsoft yahei" panose="020B0503020204020204" pitchFamily="34" charset="-122"/>
                <a:ea typeface="microsoft yahei" panose="020B0503020204020204" pitchFamily="34" charset="-122"/>
              </a:rPr>
              <a:t>block</a:t>
            </a:r>
            <a:r>
              <a:rPr lang="zh-CN" altLang="en-US" sz="2000" dirty="0">
                <a:solidFill>
                  <a:srgbClr val="555555"/>
                </a:solidFill>
                <a:latin typeface="microsoft yahei" panose="020B0503020204020204" pitchFamily="34" charset="-122"/>
                <a:ea typeface="microsoft yahei" panose="020B0503020204020204" pitchFamily="34" charset="-122"/>
              </a:rPr>
              <a:t>大小为</a:t>
            </a:r>
            <a:r>
              <a:rPr lang="en-US" altLang="zh-CN" sz="2000" dirty="0">
                <a:solidFill>
                  <a:srgbClr val="555555"/>
                </a:solidFill>
                <a:latin typeface="microsoft yahei" panose="020B0503020204020204" pitchFamily="34" charset="-122"/>
                <a:ea typeface="microsoft yahei" panose="020B0503020204020204" pitchFamily="34" charset="-122"/>
              </a:rPr>
              <a:t>4KB.</a:t>
            </a:r>
            <a:endParaRPr lang="zh-CN" altLang="en-US" sz="2000" dirty="0"/>
          </a:p>
        </p:txBody>
      </p:sp>
      <p:cxnSp>
        <p:nvCxnSpPr>
          <p:cNvPr id="35" name="直接连接符 34">
            <a:extLst>
              <a:ext uri="{FF2B5EF4-FFF2-40B4-BE49-F238E27FC236}">
                <a16:creationId xmlns:a16="http://schemas.microsoft.com/office/drawing/2014/main" id="{96EE1E08-FFC6-4652-9224-9DD4518A2780}"/>
              </a:ext>
            </a:extLst>
          </p:cNvPr>
          <p:cNvCxnSpPr/>
          <p:nvPr/>
        </p:nvCxnSpPr>
        <p:spPr>
          <a:xfrm>
            <a:off x="1620982" y="2576945"/>
            <a:ext cx="1191491" cy="0"/>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ACF1BE41-61E6-4EF5-B741-342EB99C0CD2}"/>
              </a:ext>
            </a:extLst>
          </p:cNvPr>
          <p:cNvCxnSpPr>
            <a:cxnSpLocks/>
          </p:cNvCxnSpPr>
          <p:nvPr/>
        </p:nvCxnSpPr>
        <p:spPr>
          <a:xfrm>
            <a:off x="1561382" y="5023094"/>
            <a:ext cx="1650045" cy="0"/>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798D5BD5-D164-43D3-807C-ECDC042E7961}"/>
              </a:ext>
            </a:extLst>
          </p:cNvPr>
          <p:cNvSpPr/>
          <p:nvPr/>
        </p:nvSpPr>
        <p:spPr>
          <a:xfrm>
            <a:off x="2812473" y="4253344"/>
            <a:ext cx="3713018" cy="318591"/>
          </a:xfrm>
          <a:prstGeom prst="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11">
            <a:extLst>
              <a:ext uri="{FF2B5EF4-FFF2-40B4-BE49-F238E27FC236}">
                <a16:creationId xmlns:a16="http://schemas.microsoft.com/office/drawing/2014/main" id="{74F96036-A502-4DC0-997C-9EAF2F1065E7}"/>
              </a:ext>
            </a:extLst>
          </p:cNvPr>
          <p:cNvGrpSpPr/>
          <p:nvPr/>
        </p:nvGrpSpPr>
        <p:grpSpPr>
          <a:xfrm>
            <a:off x="8564389" y="243728"/>
            <a:ext cx="305510" cy="333991"/>
            <a:chOff x="11707415" y="1054709"/>
            <a:chExt cx="368424" cy="432048"/>
          </a:xfrm>
        </p:grpSpPr>
        <p:sp>
          <p:nvSpPr>
            <p:cNvPr id="29" name="燕尾形 12">
              <a:extLst>
                <a:ext uri="{FF2B5EF4-FFF2-40B4-BE49-F238E27FC236}">
                  <a16:creationId xmlns:a16="http://schemas.microsoft.com/office/drawing/2014/main" id="{AFA5CAA2-8300-48B2-B6FD-16D9B8052C15}"/>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0" name="燕尾形 13">
              <a:extLst>
                <a:ext uri="{FF2B5EF4-FFF2-40B4-BE49-F238E27FC236}">
                  <a16:creationId xmlns:a16="http://schemas.microsoft.com/office/drawing/2014/main" id="{842F0838-E68E-48C9-B4F4-A9A340641489}"/>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1" name="文本框 30">
            <a:extLst>
              <a:ext uri="{FF2B5EF4-FFF2-40B4-BE49-F238E27FC236}">
                <a16:creationId xmlns:a16="http://schemas.microsoft.com/office/drawing/2014/main" id="{79278A2A-9E74-4022-930D-1BE313E0C35D}"/>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32" name="直接连接符 31">
            <a:extLst>
              <a:ext uri="{FF2B5EF4-FFF2-40B4-BE49-F238E27FC236}">
                <a16:creationId xmlns:a16="http://schemas.microsoft.com/office/drawing/2014/main" id="{C7775404-BC2C-4E97-B98F-DCA2CAD40C12}"/>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3F38C2F-9CB9-4CCB-AC58-E5152EFDD474}"/>
              </a:ext>
            </a:extLst>
          </p:cNvPr>
          <p:cNvSpPr txBox="1"/>
          <p:nvPr/>
        </p:nvSpPr>
        <p:spPr>
          <a:xfrm>
            <a:off x="-246959" y="94883"/>
            <a:ext cx="3137116"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2.2 FCB &amp; </a:t>
            </a:r>
            <a:r>
              <a:rPr lang="en-US" altLang="zh-CN" sz="2600" b="1" dirty="0" err="1">
                <a:solidFill>
                  <a:srgbClr val="FF0066"/>
                </a:solidFill>
                <a:latin typeface="微软雅黑" panose="020B0503020204020204" pitchFamily="34" charset="-122"/>
                <a:ea typeface="微软雅黑" panose="020B0503020204020204" pitchFamily="34" charset="-122"/>
              </a:rPr>
              <a:t>inode</a:t>
            </a:r>
            <a:endParaRPr lang="zh-CN" altLang="en-US" sz="2600" b="1" dirty="0">
              <a:solidFill>
                <a:srgbClr val="FF0066"/>
              </a:solidFill>
              <a:latin typeface="微软雅黑" panose="020B0503020204020204" pitchFamily="34" charset="-122"/>
              <a:ea typeface="微软雅黑" panose="020B0503020204020204" pitchFamily="34" charset="-122"/>
            </a:endParaRPr>
          </a:p>
        </p:txBody>
      </p:sp>
      <p:pic>
        <p:nvPicPr>
          <p:cNvPr id="22" name="Picture 29" descr="2">
            <a:extLst>
              <a:ext uri="{FF2B5EF4-FFF2-40B4-BE49-F238E27FC236}">
                <a16:creationId xmlns:a16="http://schemas.microsoft.com/office/drawing/2014/main" id="{C1676900-3DE7-4FCF-8689-DD7067C1972B}"/>
              </a:ext>
            </a:extLst>
          </p:cNvPr>
          <p:cNvPicPr>
            <a:picLocks noChangeAspect="1" noChangeArrowheads="1"/>
          </p:cNvPicPr>
          <p:nvPr/>
        </p:nvPicPr>
        <p:blipFill>
          <a:blip r:embed="rId5" cstate="print"/>
          <a:srcRect/>
          <a:stretch>
            <a:fillRect/>
          </a:stretch>
        </p:blipFill>
        <p:spPr bwMode="auto">
          <a:xfrm>
            <a:off x="4621693" y="39689"/>
            <a:ext cx="769556" cy="693179"/>
          </a:xfrm>
          <a:prstGeom prst="rect">
            <a:avLst/>
          </a:prstGeom>
          <a:noFill/>
          <a:ln w="9525">
            <a:noFill/>
            <a:miter lim="800000"/>
            <a:headEnd/>
            <a:tailEnd/>
          </a:ln>
        </p:spPr>
      </p:pic>
      <p:sp>
        <p:nvSpPr>
          <p:cNvPr id="25" name="文本框 24">
            <a:extLst>
              <a:ext uri="{FF2B5EF4-FFF2-40B4-BE49-F238E27FC236}">
                <a16:creationId xmlns:a16="http://schemas.microsoft.com/office/drawing/2014/main" id="{9242CD01-2352-4804-AD2A-63DC4230835A}"/>
              </a:ext>
            </a:extLst>
          </p:cNvPr>
          <p:cNvSpPr txBox="1"/>
          <p:nvPr/>
        </p:nvSpPr>
        <p:spPr>
          <a:xfrm>
            <a:off x="5454436" y="242527"/>
            <a:ext cx="3712409" cy="430887"/>
          </a:xfrm>
          <a:prstGeom prst="rect">
            <a:avLst/>
          </a:prstGeom>
          <a:solidFill>
            <a:schemeClr val="bg1"/>
          </a:solidFill>
        </p:spPr>
        <p:txBody>
          <a:bodyPr wrap="square" rtlCol="0">
            <a:spAutoFit/>
          </a:bodyPr>
          <a:lstStyle/>
          <a:p>
            <a:r>
              <a:rPr lang="zh-CN" altLang="en-US" sz="2200" dirty="0"/>
              <a:t>一个</a:t>
            </a:r>
            <a:r>
              <a:rPr lang="en-US" altLang="zh-CN" sz="2200" dirty="0"/>
              <a:t>block</a:t>
            </a:r>
            <a:r>
              <a:rPr lang="zh-CN" altLang="en-US" sz="2200" dirty="0"/>
              <a:t>存放几个</a:t>
            </a:r>
            <a:r>
              <a:rPr lang="en-US" altLang="zh-CN" sz="2200" dirty="0" err="1"/>
              <a:t>inode</a:t>
            </a:r>
            <a:r>
              <a:rPr lang="en-US" altLang="zh-CN" sz="2200" dirty="0"/>
              <a:t>?</a:t>
            </a:r>
            <a:endParaRPr lang="zh-CN" altLang="en-US" sz="2200" dirty="0"/>
          </a:p>
        </p:txBody>
      </p:sp>
    </p:spTree>
    <p:extLst>
      <p:ext uri="{BB962C8B-B14F-4D97-AF65-F5344CB8AC3E}">
        <p14:creationId xmlns:p14="http://schemas.microsoft.com/office/powerpoint/2010/main" val="3236035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ppt_x"/>
                                          </p:val>
                                        </p:tav>
                                        <p:tav tm="100000">
                                          <p:val>
                                            <p:strVal val="#ppt_x"/>
                                          </p:val>
                                        </p:tav>
                                      </p:tavLst>
                                    </p:anim>
                                    <p:anim calcmode="lin" valueType="num">
                                      <p:cBhvr additive="base">
                                        <p:cTn id="2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7" grpId="0"/>
      <p:bldP spid="2" grpId="0" animBg="1"/>
      <p:bldP spid="2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644527"/>
            <a:ext cx="7886700" cy="777874"/>
          </a:xfrm>
        </p:spPr>
        <p:txBody>
          <a:bodyPr>
            <a:normAutofit/>
          </a:bodyPr>
          <a:lstStyle/>
          <a:p>
            <a:pPr indent="-228600">
              <a:spcBef>
                <a:spcPts val="1000"/>
              </a:spcBef>
              <a:buClr>
                <a:srgbClr val="FF0066"/>
              </a:buClr>
              <a:buSzPct val="60000"/>
              <a:buFont typeface="Wingdings" pitchFamily="2" charset="2"/>
              <a:buChar char="q"/>
              <a:defRPr/>
            </a:pPr>
            <a:r>
              <a:rPr lang="en-US" altLang="zh-CN" sz="2800" b="1" dirty="0">
                <a:latin typeface="+mn-lt"/>
                <a:ea typeface="+mn-ea"/>
                <a:cs typeface="+mn-cs"/>
              </a:rPr>
              <a:t>Linux</a:t>
            </a:r>
            <a:r>
              <a:rPr lang="zh-CN" altLang="en-US" sz="2800" b="1" dirty="0">
                <a:latin typeface="+mn-lt"/>
                <a:ea typeface="+mn-ea"/>
                <a:cs typeface="+mn-cs"/>
              </a:rPr>
              <a:t>下按名存取文件的过程（单级目录）</a:t>
            </a:r>
          </a:p>
        </p:txBody>
      </p:sp>
      <p:graphicFrame>
        <p:nvGraphicFramePr>
          <p:cNvPr id="1495176" name="Group 136"/>
          <p:cNvGraphicFramePr>
            <a:graphicFrameLocks noGrp="1"/>
          </p:cNvGraphicFramePr>
          <p:nvPr/>
        </p:nvGraphicFramePr>
        <p:xfrm>
          <a:off x="611188" y="5157788"/>
          <a:ext cx="7848600" cy="742950"/>
        </p:xfrm>
        <a:graphic>
          <a:graphicData uri="http://schemas.openxmlformats.org/drawingml/2006/table">
            <a:tbl>
              <a:tblPr/>
              <a:tblGrid>
                <a:gridCol w="784225">
                  <a:extLst>
                    <a:ext uri="{9D8B030D-6E8A-4147-A177-3AD203B41FA5}">
                      <a16:colId xmlns:a16="http://schemas.microsoft.com/office/drawing/2014/main" val="20000"/>
                    </a:ext>
                  </a:extLst>
                </a:gridCol>
                <a:gridCol w="785812">
                  <a:extLst>
                    <a:ext uri="{9D8B030D-6E8A-4147-A177-3AD203B41FA5}">
                      <a16:colId xmlns:a16="http://schemas.microsoft.com/office/drawing/2014/main" val="20001"/>
                    </a:ext>
                  </a:extLst>
                </a:gridCol>
                <a:gridCol w="784225">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gridCol w="784225">
                  <a:extLst>
                    <a:ext uri="{9D8B030D-6E8A-4147-A177-3AD203B41FA5}">
                      <a16:colId xmlns:a16="http://schemas.microsoft.com/office/drawing/2014/main" val="20004"/>
                    </a:ext>
                  </a:extLst>
                </a:gridCol>
                <a:gridCol w="784225">
                  <a:extLst>
                    <a:ext uri="{9D8B030D-6E8A-4147-A177-3AD203B41FA5}">
                      <a16:colId xmlns:a16="http://schemas.microsoft.com/office/drawing/2014/main" val="20005"/>
                    </a:ext>
                  </a:extLst>
                </a:gridCol>
                <a:gridCol w="785812">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3">
                  <a:extLst>
                    <a:ext uri="{9D8B030D-6E8A-4147-A177-3AD203B41FA5}">
                      <a16:colId xmlns:a16="http://schemas.microsoft.com/office/drawing/2014/main" val="20008"/>
                    </a:ext>
                  </a:extLst>
                </a:gridCol>
                <a:gridCol w="784225">
                  <a:extLst>
                    <a:ext uri="{9D8B030D-6E8A-4147-A177-3AD203B41FA5}">
                      <a16:colId xmlns:a16="http://schemas.microsoft.com/office/drawing/2014/main" val="20009"/>
                    </a:ext>
                  </a:extLst>
                </a:gridCol>
              </a:tblGrid>
              <a:tr h="742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a:ln>
                            <a:noFill/>
                          </a:ln>
                          <a:solidFill>
                            <a:schemeClr val="tx1"/>
                          </a:solidFill>
                          <a:effectLst/>
                          <a:latin typeface="Comic Sans MS" pitchFamily="66" charset="0"/>
                          <a:ea typeface="宋体" charset="-122"/>
                        </a:rPr>
                        <a:t>目录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4"/>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507" name="AutoShape 38"/>
          <p:cNvSpPr>
            <a:spLocks/>
          </p:cNvSpPr>
          <p:nvPr/>
        </p:nvSpPr>
        <p:spPr bwMode="auto">
          <a:xfrm rot="5400000" flipH="1" flipV="1">
            <a:off x="2048670" y="4463256"/>
            <a:ext cx="265112" cy="3140075"/>
          </a:xfrm>
          <a:prstGeom prst="leftBrace">
            <a:avLst>
              <a:gd name="adj1" fmla="val 98703"/>
              <a:gd name="adj2" fmla="val 50000"/>
            </a:avLst>
          </a:prstGeom>
          <a:noFill/>
          <a:ln w="28575">
            <a:solidFill>
              <a:schemeClr val="tx1"/>
            </a:solidFill>
            <a:round/>
            <a:headEnd/>
            <a:tailEnd/>
          </a:ln>
          <a:effectLst/>
        </p:spPr>
        <p:txBody>
          <a:bodyPr wrap="none" anchor="ctr"/>
          <a:lstStyle/>
          <a:p>
            <a:pPr algn="ctr" eaLnBrk="1" hangingPunct="1"/>
            <a:endParaRPr lang="zh-CN" altLang="en-US"/>
          </a:p>
        </p:txBody>
      </p:sp>
      <p:sp>
        <p:nvSpPr>
          <p:cNvPr id="20508" name="Text Box 39"/>
          <p:cNvSpPr txBox="1">
            <a:spLocks noChangeArrowheads="1"/>
          </p:cNvSpPr>
          <p:nvPr/>
        </p:nvSpPr>
        <p:spPr bwMode="auto">
          <a:xfrm>
            <a:off x="1511300" y="6208713"/>
            <a:ext cx="1339850" cy="336550"/>
          </a:xfrm>
          <a:prstGeom prst="rect">
            <a:avLst/>
          </a:prstGeom>
          <a:noFill/>
          <a:ln w="28575" algn="ctr">
            <a:noFill/>
            <a:miter lim="800000"/>
            <a:headEnd/>
            <a:tailEnd/>
          </a:ln>
          <a:effectLst/>
        </p:spPr>
        <p:txBody>
          <a:bodyPr wrap="none">
            <a:spAutoFit/>
          </a:bodyPr>
          <a:lstStyle/>
          <a:p>
            <a:pPr algn="ctr" eaLnBrk="1" hangingPunct="1"/>
            <a:r>
              <a:rPr lang="zh-CN" altLang="en-US" sz="1600" b="1"/>
              <a:t>磁盘</a:t>
            </a:r>
            <a:r>
              <a:rPr lang="en-US" altLang="zh-CN" sz="1600" b="1"/>
              <a:t>inode</a:t>
            </a:r>
            <a:r>
              <a:rPr lang="zh-CN" altLang="en-US" sz="1600" b="1"/>
              <a:t>区</a:t>
            </a:r>
          </a:p>
        </p:txBody>
      </p:sp>
      <p:sp>
        <p:nvSpPr>
          <p:cNvPr id="20509" name="AutoShape 40"/>
          <p:cNvSpPr>
            <a:spLocks/>
          </p:cNvSpPr>
          <p:nvPr/>
        </p:nvSpPr>
        <p:spPr bwMode="auto">
          <a:xfrm rot="5400000" flipH="1" flipV="1">
            <a:off x="5972969" y="3693319"/>
            <a:ext cx="265113" cy="4708525"/>
          </a:xfrm>
          <a:prstGeom prst="leftBrace">
            <a:avLst>
              <a:gd name="adj1" fmla="val 148004"/>
              <a:gd name="adj2" fmla="val 50000"/>
            </a:avLst>
          </a:prstGeom>
          <a:noFill/>
          <a:ln w="28575">
            <a:solidFill>
              <a:schemeClr val="tx1"/>
            </a:solidFill>
            <a:round/>
            <a:headEnd/>
            <a:tailEnd/>
          </a:ln>
          <a:effectLst/>
        </p:spPr>
        <p:txBody>
          <a:bodyPr wrap="none" anchor="ctr"/>
          <a:lstStyle/>
          <a:p>
            <a:pPr algn="ctr" eaLnBrk="1" hangingPunct="1"/>
            <a:endParaRPr lang="zh-CN" altLang="en-US"/>
          </a:p>
        </p:txBody>
      </p:sp>
      <p:sp>
        <p:nvSpPr>
          <p:cNvPr id="20510" name="Text Box 41"/>
          <p:cNvSpPr txBox="1">
            <a:spLocks noChangeArrowheads="1"/>
          </p:cNvSpPr>
          <p:nvPr/>
        </p:nvSpPr>
        <p:spPr bwMode="auto">
          <a:xfrm>
            <a:off x="4248742" y="6208713"/>
            <a:ext cx="3621504" cy="338554"/>
          </a:xfrm>
          <a:prstGeom prst="rect">
            <a:avLst/>
          </a:prstGeom>
          <a:noFill/>
          <a:ln w="28575" algn="ctr">
            <a:noFill/>
            <a:miter lim="800000"/>
            <a:headEnd/>
            <a:tailEnd/>
          </a:ln>
          <a:effectLst/>
        </p:spPr>
        <p:txBody>
          <a:bodyPr wrap="none">
            <a:spAutoFit/>
          </a:bodyPr>
          <a:lstStyle/>
          <a:p>
            <a:pPr algn="ctr" eaLnBrk="1" hangingPunct="1"/>
            <a:r>
              <a:rPr lang="zh-CN" altLang="en-US" sz="1600" b="1" dirty="0"/>
              <a:t>一般存储区</a:t>
            </a:r>
            <a:r>
              <a:rPr lang="en-US" altLang="zh-CN" sz="1600" b="1" dirty="0"/>
              <a:t>(</a:t>
            </a:r>
            <a:r>
              <a:rPr lang="zh-CN" altLang="en-US" sz="1600" b="1" dirty="0"/>
              <a:t>存放目录文件和普通文件</a:t>
            </a:r>
            <a:r>
              <a:rPr lang="en-US" altLang="zh-CN" sz="1600" b="1" dirty="0"/>
              <a:t>)</a:t>
            </a:r>
          </a:p>
        </p:txBody>
      </p:sp>
      <p:graphicFrame>
        <p:nvGraphicFramePr>
          <p:cNvPr id="1495246" name="Group 206"/>
          <p:cNvGraphicFramePr>
            <a:graphicFrameLocks noGrp="1"/>
          </p:cNvGraphicFramePr>
          <p:nvPr/>
        </p:nvGraphicFramePr>
        <p:xfrm>
          <a:off x="3708400" y="1341438"/>
          <a:ext cx="2400300" cy="1981200"/>
        </p:xfrm>
        <a:graphic>
          <a:graphicData uri="http://schemas.openxmlformats.org/drawingml/2006/table">
            <a:tbl>
              <a:tblPr/>
              <a:tblGrid>
                <a:gridCol w="120015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tblGrid>
              <a:tr h="13335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a:ln>
                            <a:noFill/>
                          </a:ln>
                          <a:solidFill>
                            <a:schemeClr val="tx1"/>
                          </a:solidFill>
                          <a:effectLst/>
                          <a:latin typeface="Comic Sans MS" pitchFamily="66" charset="0"/>
                          <a:ea typeface="宋体" charset="-122"/>
                        </a:rPr>
                        <a:t>文件目录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hMerge="1">
                  <a:txBody>
                    <a:bodyPr/>
                    <a:lstStyle/>
                    <a:p>
                      <a:endParaRPr lang="zh-CN" altLang="en-US"/>
                    </a:p>
                  </a:txBody>
                  <a:tcPr/>
                </a:tc>
                <a:extLst>
                  <a:ext uri="{0D108BD9-81ED-4DB2-BD59-A6C34878D82A}">
                    <a16:rowId xmlns:a16="http://schemas.microsoft.com/office/drawing/2014/main" val="10000"/>
                  </a:ext>
                </a:extLst>
              </a:tr>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tx1"/>
                          </a:solidFill>
                          <a:effectLst/>
                          <a:latin typeface="Comic Sans MS" pitchFamily="66" charset="0"/>
                          <a:ea typeface="宋体" charset="-122"/>
                        </a:rPr>
                        <a:t>文件名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inode</a:t>
                      </a:r>
                      <a:r>
                        <a:rPr kumimoji="0" lang="zh-CN" altLang="en-US" sz="1400" b="1" i="0" u="none" strike="noStrike" cap="none" normalizeH="0" baseline="0">
                          <a:ln>
                            <a:noFill/>
                          </a:ln>
                          <a:solidFill>
                            <a:schemeClr val="tx1"/>
                          </a:solidFill>
                          <a:effectLst/>
                          <a:latin typeface="Comic Sans MS" pitchFamily="66" charset="0"/>
                          <a:ea typeface="宋体" charset="-122"/>
                        </a:rPr>
                        <a:t>索引号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r h="2476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a.txt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b.exe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c.bat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2476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Comic Sans MS" pitchFamily="66"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Comic Sans MS" pitchFamily="66"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pSp>
        <p:nvGrpSpPr>
          <p:cNvPr id="2" name="Group 120"/>
          <p:cNvGrpSpPr>
            <a:grpSpLocks/>
          </p:cNvGrpSpPr>
          <p:nvPr/>
        </p:nvGrpSpPr>
        <p:grpSpPr bwMode="auto">
          <a:xfrm>
            <a:off x="6738938" y="1431925"/>
            <a:ext cx="2081212" cy="701675"/>
            <a:chOff x="3157" y="898"/>
            <a:chExt cx="1311" cy="442"/>
          </a:xfrm>
        </p:grpSpPr>
        <p:sp>
          <p:nvSpPr>
            <p:cNvPr id="20568" name="Text Box 45"/>
            <p:cNvSpPr txBox="1">
              <a:spLocks noChangeArrowheads="1"/>
            </p:cNvSpPr>
            <p:nvPr/>
          </p:nvSpPr>
          <p:spPr bwMode="auto">
            <a:xfrm>
              <a:off x="3157" y="1117"/>
              <a:ext cx="1311" cy="223"/>
            </a:xfrm>
            <a:prstGeom prst="rect">
              <a:avLst/>
            </a:prstGeom>
            <a:solidFill>
              <a:srgbClr val="FF99FF"/>
            </a:solidFill>
            <a:ln w="19050">
              <a:solidFill>
                <a:schemeClr val="tx1"/>
              </a:solidFill>
              <a:miter lim="800000"/>
              <a:headEnd/>
              <a:tailEnd/>
            </a:ln>
          </p:spPr>
          <p:txBody>
            <a:bodyPr/>
            <a:lstStyle/>
            <a:p>
              <a:pPr algn="ctr"/>
              <a:r>
                <a:rPr lang="en-US" altLang="zh-CN" sz="1800" b="1">
                  <a:latin typeface="Comic Sans MS" pitchFamily="66" charset="0"/>
                </a:rPr>
                <a:t>c.bat</a:t>
              </a:r>
            </a:p>
          </p:txBody>
        </p:sp>
        <p:sp>
          <p:nvSpPr>
            <p:cNvPr id="20569" name="Text Box 119"/>
            <p:cNvSpPr txBox="1">
              <a:spLocks noChangeArrowheads="1"/>
            </p:cNvSpPr>
            <p:nvPr/>
          </p:nvSpPr>
          <p:spPr bwMode="auto">
            <a:xfrm>
              <a:off x="3622" y="898"/>
              <a:ext cx="503" cy="212"/>
            </a:xfrm>
            <a:prstGeom prst="rect">
              <a:avLst/>
            </a:prstGeom>
            <a:noFill/>
            <a:ln w="28575" algn="ctr">
              <a:noFill/>
              <a:miter lim="800000"/>
              <a:headEnd/>
              <a:tailEnd/>
            </a:ln>
            <a:effectLst/>
          </p:spPr>
          <p:txBody>
            <a:bodyPr wrap="none">
              <a:spAutoFit/>
            </a:bodyPr>
            <a:lstStyle/>
            <a:p>
              <a:pPr algn="ctr" eaLnBrk="1" hangingPunct="1"/>
              <a:r>
                <a:rPr lang="zh-CN" altLang="en-US" sz="1600" b="1"/>
                <a:t>文件名</a:t>
              </a:r>
            </a:p>
          </p:txBody>
        </p:sp>
      </p:grpSp>
      <p:cxnSp>
        <p:nvCxnSpPr>
          <p:cNvPr id="1495161" name="AutoShape 121"/>
          <p:cNvCxnSpPr>
            <a:cxnSpLocks noChangeShapeType="1"/>
          </p:cNvCxnSpPr>
          <p:nvPr/>
        </p:nvCxnSpPr>
        <p:spPr bwMode="auto">
          <a:xfrm flipH="1" flipV="1">
            <a:off x="3708400" y="3319463"/>
            <a:ext cx="42863" cy="1838325"/>
          </a:xfrm>
          <a:prstGeom prst="straightConnector1">
            <a:avLst/>
          </a:prstGeom>
          <a:noFill/>
          <a:ln w="28575" cap="rnd">
            <a:solidFill>
              <a:srgbClr val="333300"/>
            </a:solidFill>
            <a:prstDash val="sysDot"/>
            <a:round/>
            <a:headEnd/>
            <a:tailEnd type="triangle" w="med" len="med"/>
          </a:ln>
          <a:effectLst/>
        </p:spPr>
      </p:cxnSp>
      <p:cxnSp>
        <p:nvCxnSpPr>
          <p:cNvPr id="1495162" name="AutoShape 122"/>
          <p:cNvCxnSpPr>
            <a:cxnSpLocks noChangeShapeType="1"/>
          </p:cNvCxnSpPr>
          <p:nvPr/>
        </p:nvCxnSpPr>
        <p:spPr bwMode="auto">
          <a:xfrm flipV="1">
            <a:off x="4535488" y="3319463"/>
            <a:ext cx="1573212" cy="1838325"/>
          </a:xfrm>
          <a:prstGeom prst="straightConnector1">
            <a:avLst/>
          </a:prstGeom>
          <a:noFill/>
          <a:ln w="28575" cap="rnd">
            <a:solidFill>
              <a:srgbClr val="333300"/>
            </a:solidFill>
            <a:prstDash val="sysDot"/>
            <a:round/>
            <a:headEnd/>
            <a:tailEnd type="triangle" w="med" len="med"/>
          </a:ln>
          <a:effectLst/>
        </p:spPr>
      </p:cxnSp>
      <p:cxnSp>
        <p:nvCxnSpPr>
          <p:cNvPr id="1495179" name="AutoShape 139"/>
          <p:cNvCxnSpPr>
            <a:cxnSpLocks noChangeShapeType="1"/>
          </p:cNvCxnSpPr>
          <p:nvPr/>
        </p:nvCxnSpPr>
        <p:spPr bwMode="auto">
          <a:xfrm rot="-5400000">
            <a:off x="2386012" y="1435101"/>
            <a:ext cx="2339975" cy="5105400"/>
          </a:xfrm>
          <a:prstGeom prst="bentConnector4">
            <a:avLst>
              <a:gd name="adj1" fmla="val 33310"/>
              <a:gd name="adj2" fmla="val 103324"/>
            </a:avLst>
          </a:prstGeom>
          <a:noFill/>
          <a:ln w="28575">
            <a:solidFill>
              <a:srgbClr val="333300"/>
            </a:solidFill>
            <a:prstDash val="dash"/>
            <a:miter lim="800000"/>
            <a:headEnd type="triangle" w="med" len="med"/>
            <a:tailEnd/>
          </a:ln>
          <a:effectLst/>
        </p:spPr>
      </p:cxnSp>
      <p:graphicFrame>
        <p:nvGraphicFramePr>
          <p:cNvPr id="1495225" name="Group 185"/>
          <p:cNvGraphicFramePr>
            <a:graphicFrameLocks noGrp="1"/>
          </p:cNvGraphicFramePr>
          <p:nvPr>
            <p:extLst>
              <p:ext uri="{D42A27DB-BD31-4B8C-83A1-F6EECF244321}">
                <p14:modId xmlns:p14="http://schemas.microsoft.com/office/powerpoint/2010/main" val="998506451"/>
              </p:ext>
            </p:extLst>
          </p:nvPr>
        </p:nvGraphicFramePr>
        <p:xfrm>
          <a:off x="333375" y="1341438"/>
          <a:ext cx="2654300" cy="2682758"/>
        </p:xfrm>
        <a:graphic>
          <a:graphicData uri="http://schemas.openxmlformats.org/drawingml/2006/table">
            <a:tbl>
              <a:tblPr/>
              <a:tblGrid>
                <a:gridCol w="1327150">
                  <a:extLst>
                    <a:ext uri="{9D8B030D-6E8A-4147-A177-3AD203B41FA5}">
                      <a16:colId xmlns:a16="http://schemas.microsoft.com/office/drawing/2014/main" val="20000"/>
                    </a:ext>
                  </a:extLst>
                </a:gridCol>
                <a:gridCol w="1327150">
                  <a:extLst>
                    <a:ext uri="{9D8B030D-6E8A-4147-A177-3AD203B41FA5}">
                      <a16:colId xmlns:a16="http://schemas.microsoft.com/office/drawing/2014/main" val="20001"/>
                    </a:ext>
                  </a:extLst>
                </a:gridCol>
              </a:tblGrid>
              <a:tr h="335359">
                <a:tc gridSpan="2">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c.bat</a:t>
                      </a:r>
                      <a:r>
                        <a:rPr kumimoji="0" lang="zh-CN" altLang="en-US"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的</a:t>
                      </a:r>
                      <a:r>
                        <a:rPr kumimoji="0" lang="en-US" altLang="zh-CN" sz="1600" b="1" i="0" u="none" strike="noStrike" cap="none" normalizeH="0" baseline="0" dirty="0" err="1">
                          <a:ln>
                            <a:noFill/>
                          </a:ln>
                          <a:solidFill>
                            <a:schemeClr val="tx1"/>
                          </a:solidFill>
                          <a:effectLst/>
                          <a:latin typeface="Comic Sans MS" panose="030F0702030302020204" pitchFamily="66" charset="0"/>
                          <a:ea typeface="宋体" panose="02010600030101010101" pitchFamily="2" charset="-122"/>
                        </a:rPr>
                        <a:t>inode</a:t>
                      </a:r>
                      <a:r>
                        <a:rPr kumimoji="0" lang="zh-CN" altLang="en-US"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信息</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hMerge="1">
                  <a:txBody>
                    <a:bodyPr/>
                    <a:lstStyle/>
                    <a:p>
                      <a:endParaRPr lang="zh-CN" altLang="en-US"/>
                    </a:p>
                  </a:txBody>
                  <a:tcPr/>
                </a:tc>
                <a:extLst>
                  <a:ext uri="{0D108BD9-81ED-4DB2-BD59-A6C34878D82A}">
                    <a16:rowId xmlns:a16="http://schemas.microsoft.com/office/drawing/2014/main" val="10000"/>
                  </a:ext>
                </a:extLst>
              </a:tr>
              <a:tr h="135674">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err="1">
                          <a:ln>
                            <a:noFill/>
                          </a:ln>
                          <a:solidFill>
                            <a:schemeClr val="tx1"/>
                          </a:solidFill>
                          <a:effectLst/>
                          <a:latin typeface="Comic Sans MS" panose="030F0702030302020204" pitchFamily="66" charset="0"/>
                          <a:ea typeface="宋体" panose="02010600030101010101" pitchFamily="2" charset="-122"/>
                        </a:rPr>
                        <a:t>di_mode</a:t>
                      </a:r>
                      <a:endParaRPr kumimoji="0" lang="en-US" altLang="zh-CN"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0x40</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err="1">
                          <a:ln>
                            <a:noFill/>
                          </a:ln>
                          <a:solidFill>
                            <a:schemeClr val="tx1"/>
                          </a:solidFill>
                          <a:effectLst/>
                          <a:latin typeface="Comic Sans MS" panose="030F0702030302020204" pitchFamily="66" charset="0"/>
                          <a:ea typeface="宋体" panose="02010600030101010101" pitchFamily="2" charset="-122"/>
                        </a:rPr>
                        <a:t>di_uid</a:t>
                      </a:r>
                      <a:endParaRPr kumimoji="0" lang="en-US" altLang="zh-CN"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B19030909</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di_group</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Class</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err="1">
                          <a:ln>
                            <a:noFill/>
                          </a:ln>
                          <a:solidFill>
                            <a:schemeClr val="tx1"/>
                          </a:solidFill>
                          <a:effectLst/>
                          <a:latin typeface="Comic Sans MS" panose="030F0702030302020204" pitchFamily="66" charset="0"/>
                          <a:ea typeface="宋体" panose="02010600030101010101" pitchFamily="2" charset="-122"/>
                        </a:rPr>
                        <a:t>di_size</a:t>
                      </a:r>
                      <a:endParaRPr kumimoji="0" lang="en-US" altLang="zh-CN"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100B</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43421">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err="1">
                          <a:ln>
                            <a:noFill/>
                          </a:ln>
                          <a:solidFill>
                            <a:schemeClr val="tx1"/>
                          </a:solidFill>
                          <a:effectLst/>
                          <a:latin typeface="Comic Sans MS" panose="030F0702030302020204" pitchFamily="66" charset="0"/>
                          <a:ea typeface="宋体" panose="02010600030101010101" pitchFamily="2" charset="-122"/>
                        </a:rPr>
                        <a:t>di_ctime</a:t>
                      </a:r>
                      <a:endParaRPr kumimoji="0" lang="en-US" altLang="zh-CN"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2021-12-2</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err="1">
                          <a:ln>
                            <a:noFill/>
                          </a:ln>
                          <a:solidFill>
                            <a:schemeClr val="tx1"/>
                          </a:solidFill>
                          <a:effectLst/>
                          <a:latin typeface="Comic Sans MS" panose="030F0702030302020204" pitchFamily="66" charset="0"/>
                          <a:ea typeface="宋体" panose="02010600030101010101" pitchFamily="2" charset="-122"/>
                        </a:rPr>
                        <a:t>di_addr</a:t>
                      </a:r>
                      <a:r>
                        <a:rPr kumimoji="0" lang="en-US" altLang="zh-CN"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[0]</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100</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335359">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cxnSp>
        <p:nvCxnSpPr>
          <p:cNvPr id="1495218" name="AutoShape 178"/>
          <p:cNvCxnSpPr>
            <a:cxnSpLocks noChangeShapeType="1"/>
          </p:cNvCxnSpPr>
          <p:nvPr/>
        </p:nvCxnSpPr>
        <p:spPr bwMode="auto">
          <a:xfrm flipH="1" flipV="1">
            <a:off x="333375" y="4021138"/>
            <a:ext cx="277813" cy="1122362"/>
          </a:xfrm>
          <a:prstGeom prst="straightConnector1">
            <a:avLst/>
          </a:prstGeom>
          <a:noFill/>
          <a:ln w="28575" cap="rnd">
            <a:solidFill>
              <a:srgbClr val="333300"/>
            </a:solidFill>
            <a:prstDash val="sysDot"/>
            <a:round/>
            <a:headEnd/>
            <a:tailEnd type="triangle" w="med" len="med"/>
          </a:ln>
          <a:effectLst/>
        </p:spPr>
      </p:cxnSp>
      <p:cxnSp>
        <p:nvCxnSpPr>
          <p:cNvPr id="1495219" name="AutoShape 179"/>
          <p:cNvCxnSpPr>
            <a:cxnSpLocks noChangeShapeType="1"/>
          </p:cNvCxnSpPr>
          <p:nvPr/>
        </p:nvCxnSpPr>
        <p:spPr bwMode="auto">
          <a:xfrm flipV="1">
            <a:off x="1395413" y="4021138"/>
            <a:ext cx="1592262" cy="1136650"/>
          </a:xfrm>
          <a:prstGeom prst="straightConnector1">
            <a:avLst/>
          </a:prstGeom>
          <a:noFill/>
          <a:ln w="28575" cap="rnd">
            <a:solidFill>
              <a:srgbClr val="333300"/>
            </a:solidFill>
            <a:prstDash val="sysDot"/>
            <a:round/>
            <a:headEnd/>
            <a:tailEnd type="triangle" w="med" len="med"/>
          </a:ln>
          <a:effectLst/>
        </p:spPr>
      </p:cxnSp>
      <p:cxnSp>
        <p:nvCxnSpPr>
          <p:cNvPr id="1495232" name="AutoShape 192"/>
          <p:cNvCxnSpPr>
            <a:cxnSpLocks noChangeShapeType="1"/>
          </p:cNvCxnSpPr>
          <p:nvPr/>
        </p:nvCxnSpPr>
        <p:spPr bwMode="auto">
          <a:xfrm>
            <a:off x="2987675" y="3519488"/>
            <a:ext cx="3509963" cy="1638300"/>
          </a:xfrm>
          <a:prstGeom prst="bentConnector2">
            <a:avLst/>
          </a:prstGeom>
          <a:noFill/>
          <a:ln w="38100">
            <a:solidFill>
              <a:schemeClr val="hlink"/>
            </a:solidFill>
            <a:miter lim="800000"/>
            <a:headEnd/>
            <a:tailEnd type="triangle" w="med" len="med"/>
          </a:ln>
          <a:effectLst/>
        </p:spPr>
      </p:cxnSp>
      <p:sp>
        <p:nvSpPr>
          <p:cNvPr id="32" name="六边形 31"/>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3" name="矩形 32"/>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27" name="文本框 26">
            <a:extLst>
              <a:ext uri="{FF2B5EF4-FFF2-40B4-BE49-F238E27FC236}">
                <a16:creationId xmlns:a16="http://schemas.microsoft.com/office/drawing/2014/main" id="{E63CDAD2-C0DF-4745-BB19-850972441353}"/>
              </a:ext>
            </a:extLst>
          </p:cNvPr>
          <p:cNvSpPr txBox="1"/>
          <p:nvPr/>
        </p:nvSpPr>
        <p:spPr>
          <a:xfrm>
            <a:off x="7067790" y="3340462"/>
            <a:ext cx="2044220" cy="461665"/>
          </a:xfrm>
          <a:prstGeom prst="rect">
            <a:avLst/>
          </a:prstGeom>
          <a:noFill/>
        </p:spPr>
        <p:txBody>
          <a:bodyPr wrap="square">
            <a:spAutoFit/>
          </a:bodyPr>
          <a:lstStyle/>
          <a:p>
            <a:r>
              <a:rPr lang="zh-CN" altLang="en-US" sz="2400" b="1" dirty="0">
                <a:solidFill>
                  <a:srgbClr val="0000FF"/>
                </a:solidFill>
                <a:highlight>
                  <a:srgbClr val="FFFF00"/>
                </a:highlight>
              </a:rPr>
              <a:t>活动</a:t>
            </a:r>
            <a:r>
              <a:rPr lang="en-US" altLang="zh-CN" sz="2400" b="1" dirty="0" err="1">
                <a:solidFill>
                  <a:srgbClr val="0000FF"/>
                </a:solidFill>
                <a:highlight>
                  <a:srgbClr val="FFFF00"/>
                </a:highlight>
              </a:rPr>
              <a:t>inode</a:t>
            </a:r>
            <a:r>
              <a:rPr lang="zh-CN" altLang="en-US" sz="2400" b="1" dirty="0">
                <a:solidFill>
                  <a:srgbClr val="0000FF"/>
                </a:solidFill>
                <a:highlight>
                  <a:srgbClr val="FFFF00"/>
                </a:highlight>
              </a:rPr>
              <a:t>表</a:t>
            </a:r>
          </a:p>
        </p:txBody>
      </p:sp>
      <p:grpSp>
        <p:nvGrpSpPr>
          <p:cNvPr id="30" name="组合 11">
            <a:extLst>
              <a:ext uri="{FF2B5EF4-FFF2-40B4-BE49-F238E27FC236}">
                <a16:creationId xmlns:a16="http://schemas.microsoft.com/office/drawing/2014/main" id="{F38C818F-F931-44B8-99CF-3436E8438D55}"/>
              </a:ext>
            </a:extLst>
          </p:cNvPr>
          <p:cNvGrpSpPr/>
          <p:nvPr/>
        </p:nvGrpSpPr>
        <p:grpSpPr>
          <a:xfrm>
            <a:off x="8564389" y="243728"/>
            <a:ext cx="305510" cy="333991"/>
            <a:chOff x="11707415" y="1054709"/>
            <a:chExt cx="368424" cy="432048"/>
          </a:xfrm>
        </p:grpSpPr>
        <p:sp>
          <p:nvSpPr>
            <p:cNvPr id="31" name="燕尾形 12">
              <a:extLst>
                <a:ext uri="{FF2B5EF4-FFF2-40B4-BE49-F238E27FC236}">
                  <a16:creationId xmlns:a16="http://schemas.microsoft.com/office/drawing/2014/main" id="{F8246E4F-BC89-4D9B-85D3-AFA6057E83F0}"/>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燕尾形 13">
              <a:extLst>
                <a:ext uri="{FF2B5EF4-FFF2-40B4-BE49-F238E27FC236}">
                  <a16:creationId xmlns:a16="http://schemas.microsoft.com/office/drawing/2014/main" id="{2D080A25-C794-4C9D-9AD7-6A31E3D155FB}"/>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9" name="文本框 38">
            <a:extLst>
              <a:ext uri="{FF2B5EF4-FFF2-40B4-BE49-F238E27FC236}">
                <a16:creationId xmlns:a16="http://schemas.microsoft.com/office/drawing/2014/main" id="{4C44E61C-9C5E-4053-AF2B-B3DC5D0929F9}"/>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40" name="直接连接符 39">
            <a:extLst>
              <a:ext uri="{FF2B5EF4-FFF2-40B4-BE49-F238E27FC236}">
                <a16:creationId xmlns:a16="http://schemas.microsoft.com/office/drawing/2014/main" id="{3D002A81-CCFF-4FFE-91BE-D6021672A0ED}"/>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645B109D-856F-4384-85C1-D473B336CAF7}"/>
              </a:ext>
            </a:extLst>
          </p:cNvPr>
          <p:cNvSpPr txBox="1"/>
          <p:nvPr/>
        </p:nvSpPr>
        <p:spPr>
          <a:xfrm>
            <a:off x="-246959" y="94883"/>
            <a:ext cx="3137116"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2.2 FCB &amp; </a:t>
            </a:r>
            <a:r>
              <a:rPr lang="en-US" altLang="zh-CN" sz="2600" b="1" dirty="0" err="1">
                <a:solidFill>
                  <a:srgbClr val="FF0066"/>
                </a:solidFill>
                <a:latin typeface="微软雅黑" panose="020B0503020204020204" pitchFamily="34" charset="-122"/>
                <a:ea typeface="微软雅黑" panose="020B0503020204020204" pitchFamily="34" charset="-122"/>
              </a:rPr>
              <a:t>inode</a:t>
            </a:r>
            <a:endParaRPr lang="zh-CN" altLang="en-US" sz="2600" b="1" dirty="0">
              <a:solidFill>
                <a:srgbClr val="FF0066"/>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495162"/>
                                        </p:tgtEl>
                                        <p:attrNameLst>
                                          <p:attrName>style.visibility</p:attrName>
                                        </p:attrNameLst>
                                      </p:cBhvr>
                                      <p:to>
                                        <p:strVal val="visible"/>
                                      </p:to>
                                    </p:set>
                                    <p:animEffect transition="in" filter="wipe(down)">
                                      <p:cBhvr>
                                        <p:cTn id="7" dur="500"/>
                                        <p:tgtEl>
                                          <p:spTgt spid="1495162"/>
                                        </p:tgtEl>
                                      </p:cBhvr>
                                    </p:animEffect>
                                  </p:childTnLst>
                                </p:cTn>
                              </p:par>
                              <p:par>
                                <p:cTn id="8" presetID="22" presetClass="entr" presetSubtype="4" fill="hold" nodeType="withEffect">
                                  <p:stCondLst>
                                    <p:cond delay="0"/>
                                  </p:stCondLst>
                                  <p:childTnLst>
                                    <p:set>
                                      <p:cBhvr>
                                        <p:cTn id="9" dur="1" fill="hold">
                                          <p:stCondLst>
                                            <p:cond delay="0"/>
                                          </p:stCondLst>
                                        </p:cTn>
                                        <p:tgtEl>
                                          <p:spTgt spid="1495161"/>
                                        </p:tgtEl>
                                        <p:attrNameLst>
                                          <p:attrName>style.visibility</p:attrName>
                                        </p:attrNameLst>
                                      </p:cBhvr>
                                      <p:to>
                                        <p:strVal val="visible"/>
                                      </p:to>
                                    </p:set>
                                    <p:animEffect transition="in" filter="wipe(down)">
                                      <p:cBhvr>
                                        <p:cTn id="10" dur="500"/>
                                        <p:tgtEl>
                                          <p:spTgt spid="1495161"/>
                                        </p:tgtEl>
                                      </p:cBhvr>
                                    </p:animEffec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149524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495179"/>
                                        </p:tgtEl>
                                        <p:attrNameLst>
                                          <p:attrName>style.visibility</p:attrName>
                                        </p:attrNameLst>
                                      </p:cBhvr>
                                      <p:to>
                                        <p:strVal val="visible"/>
                                      </p:to>
                                    </p:set>
                                    <p:animEffect transition="in" filter="wipe(up)">
                                      <p:cBhvr>
                                        <p:cTn id="18" dur="500"/>
                                        <p:tgtEl>
                                          <p:spTgt spid="149517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495219"/>
                                        </p:tgtEl>
                                        <p:attrNameLst>
                                          <p:attrName>style.visibility</p:attrName>
                                        </p:attrNameLst>
                                      </p:cBhvr>
                                      <p:to>
                                        <p:strVal val="visible"/>
                                      </p:to>
                                    </p:set>
                                    <p:animEffect transition="in" filter="wipe(down)">
                                      <p:cBhvr>
                                        <p:cTn id="23" dur="500"/>
                                        <p:tgtEl>
                                          <p:spTgt spid="1495219"/>
                                        </p:tgtEl>
                                      </p:cBhvr>
                                    </p:animEffect>
                                  </p:childTnLst>
                                </p:cTn>
                              </p:par>
                              <p:par>
                                <p:cTn id="24" presetID="22" presetClass="entr" presetSubtype="4" fill="hold" nodeType="withEffect">
                                  <p:stCondLst>
                                    <p:cond delay="0"/>
                                  </p:stCondLst>
                                  <p:childTnLst>
                                    <p:set>
                                      <p:cBhvr>
                                        <p:cTn id="25" dur="1" fill="hold">
                                          <p:stCondLst>
                                            <p:cond delay="0"/>
                                          </p:stCondLst>
                                        </p:cTn>
                                        <p:tgtEl>
                                          <p:spTgt spid="1495218"/>
                                        </p:tgtEl>
                                        <p:attrNameLst>
                                          <p:attrName>style.visibility</p:attrName>
                                        </p:attrNameLst>
                                      </p:cBhvr>
                                      <p:to>
                                        <p:strVal val="visible"/>
                                      </p:to>
                                    </p:set>
                                    <p:animEffect transition="in" filter="wipe(down)">
                                      <p:cBhvr>
                                        <p:cTn id="26" dur="500"/>
                                        <p:tgtEl>
                                          <p:spTgt spid="1495218"/>
                                        </p:tgtEl>
                                      </p:cBhvr>
                                    </p:animEffec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0"/>
                                          </p:stCondLst>
                                        </p:cTn>
                                        <p:tgtEl>
                                          <p:spTgt spid="149522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495232"/>
                                        </p:tgtEl>
                                        <p:attrNameLst>
                                          <p:attrName>style.visibility</p:attrName>
                                        </p:attrNameLst>
                                      </p:cBhvr>
                                      <p:to>
                                        <p:strVal val="visible"/>
                                      </p:to>
                                    </p:set>
                                    <p:animEffect transition="in" filter="wipe(left)">
                                      <p:cBhvr>
                                        <p:cTn id="34" dur="500"/>
                                        <p:tgtEl>
                                          <p:spTgt spid="1495232"/>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80">
                                          <p:stCondLst>
                                            <p:cond delay="0"/>
                                          </p:stCondLst>
                                        </p:cTn>
                                        <p:tgtEl>
                                          <p:spTgt spid="27"/>
                                        </p:tgtEl>
                                      </p:cBhvr>
                                    </p:animEffect>
                                    <p:anim calcmode="lin" valueType="num">
                                      <p:cBhvr>
                                        <p:cTn id="40"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45" dur="26">
                                          <p:stCondLst>
                                            <p:cond delay="650"/>
                                          </p:stCondLst>
                                        </p:cTn>
                                        <p:tgtEl>
                                          <p:spTgt spid="27"/>
                                        </p:tgtEl>
                                      </p:cBhvr>
                                      <p:to x="100000" y="60000"/>
                                    </p:animScale>
                                    <p:animScale>
                                      <p:cBhvr>
                                        <p:cTn id="46" dur="166" decel="50000">
                                          <p:stCondLst>
                                            <p:cond delay="676"/>
                                          </p:stCondLst>
                                        </p:cTn>
                                        <p:tgtEl>
                                          <p:spTgt spid="27"/>
                                        </p:tgtEl>
                                      </p:cBhvr>
                                      <p:to x="100000" y="100000"/>
                                    </p:animScale>
                                    <p:animScale>
                                      <p:cBhvr>
                                        <p:cTn id="47" dur="26">
                                          <p:stCondLst>
                                            <p:cond delay="1312"/>
                                          </p:stCondLst>
                                        </p:cTn>
                                        <p:tgtEl>
                                          <p:spTgt spid="27"/>
                                        </p:tgtEl>
                                      </p:cBhvr>
                                      <p:to x="100000" y="80000"/>
                                    </p:animScale>
                                    <p:animScale>
                                      <p:cBhvr>
                                        <p:cTn id="48" dur="166" decel="50000">
                                          <p:stCondLst>
                                            <p:cond delay="1338"/>
                                          </p:stCondLst>
                                        </p:cTn>
                                        <p:tgtEl>
                                          <p:spTgt spid="27"/>
                                        </p:tgtEl>
                                      </p:cBhvr>
                                      <p:to x="100000" y="100000"/>
                                    </p:animScale>
                                    <p:animScale>
                                      <p:cBhvr>
                                        <p:cTn id="49" dur="26">
                                          <p:stCondLst>
                                            <p:cond delay="1642"/>
                                          </p:stCondLst>
                                        </p:cTn>
                                        <p:tgtEl>
                                          <p:spTgt spid="27"/>
                                        </p:tgtEl>
                                      </p:cBhvr>
                                      <p:to x="100000" y="90000"/>
                                    </p:animScale>
                                    <p:animScale>
                                      <p:cBhvr>
                                        <p:cTn id="50" dur="166" decel="50000">
                                          <p:stCondLst>
                                            <p:cond delay="1668"/>
                                          </p:stCondLst>
                                        </p:cTn>
                                        <p:tgtEl>
                                          <p:spTgt spid="27"/>
                                        </p:tgtEl>
                                      </p:cBhvr>
                                      <p:to x="100000" y="100000"/>
                                    </p:animScale>
                                    <p:animScale>
                                      <p:cBhvr>
                                        <p:cTn id="51" dur="26">
                                          <p:stCondLst>
                                            <p:cond delay="1808"/>
                                          </p:stCondLst>
                                        </p:cTn>
                                        <p:tgtEl>
                                          <p:spTgt spid="27"/>
                                        </p:tgtEl>
                                      </p:cBhvr>
                                      <p:to x="100000" y="95000"/>
                                    </p:animScale>
                                    <p:animScale>
                                      <p:cBhvr>
                                        <p:cTn id="52" dur="166" decel="50000">
                                          <p:stCondLst>
                                            <p:cond delay="1834"/>
                                          </p:stCondLst>
                                        </p:cTn>
                                        <p:tgtEl>
                                          <p:spTgt spid="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8" name="矩形 17"/>
          <p:cNvSpPr/>
          <p:nvPr/>
        </p:nvSpPr>
        <p:spPr>
          <a:xfrm>
            <a:off x="147452" y="1195221"/>
            <a:ext cx="8722447" cy="458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
        <p:nvSpPr>
          <p:cNvPr id="25" name="Rectangle 8">
            <a:extLst>
              <a:ext uri="{FF2B5EF4-FFF2-40B4-BE49-F238E27FC236}">
                <a16:creationId xmlns:a16="http://schemas.microsoft.com/office/drawing/2014/main" id="{978AD5F3-A61D-4BFD-BD2C-E6181D03F907}"/>
              </a:ext>
            </a:extLst>
          </p:cNvPr>
          <p:cNvSpPr txBox="1">
            <a:spLocks noChangeArrowheads="1"/>
          </p:cNvSpPr>
          <p:nvPr/>
        </p:nvSpPr>
        <p:spPr>
          <a:xfrm>
            <a:off x="363736" y="933611"/>
            <a:ext cx="8345643" cy="3278654"/>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200000"/>
              </a:lnSpc>
              <a:spcBef>
                <a:spcPts val="600"/>
              </a:spcBef>
              <a:spcAft>
                <a:spcPts val="600"/>
              </a:spcAft>
            </a:pPr>
            <a:r>
              <a:rPr lang="en-US" altLang="zh-CN" sz="2800" b="0" dirty="0">
                <a:solidFill>
                  <a:schemeClr val="tx1"/>
                </a:solidFill>
              </a:rPr>
              <a:t>1.1 </a:t>
            </a:r>
            <a:r>
              <a:rPr lang="zh-CN" altLang="en-US" sz="2800" b="0" dirty="0">
                <a:solidFill>
                  <a:schemeClr val="tx1"/>
                </a:solidFill>
              </a:rPr>
              <a:t>基础知识</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1.2 </a:t>
            </a:r>
            <a:r>
              <a:rPr lang="zh-CN" altLang="en-US" sz="2800" b="0" dirty="0">
                <a:solidFill>
                  <a:schemeClr val="tx1"/>
                </a:solidFill>
              </a:rPr>
              <a:t>文件的逻辑结构</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1.3 </a:t>
            </a:r>
            <a:r>
              <a:rPr lang="zh-CN" altLang="en-US" sz="2800" b="0" dirty="0">
                <a:solidFill>
                  <a:schemeClr val="tx1"/>
                </a:solidFill>
              </a:rPr>
              <a:t>文件的访问方法</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1.4 </a:t>
            </a:r>
            <a:r>
              <a:rPr lang="zh-CN" altLang="en-US" sz="2800" b="0" dirty="0">
                <a:solidFill>
                  <a:schemeClr val="tx1"/>
                </a:solidFill>
              </a:rPr>
              <a:t>文件的访问控制</a:t>
            </a:r>
            <a:endParaRPr lang="en-US" altLang="zh-CN" sz="2800" b="0" dirty="0">
              <a:solidFill>
                <a:schemeClr val="tx1"/>
              </a:solidFill>
            </a:endParaRPr>
          </a:p>
        </p:txBody>
      </p:sp>
      <p:grpSp>
        <p:nvGrpSpPr>
          <p:cNvPr id="21" name="组合 11">
            <a:extLst>
              <a:ext uri="{FF2B5EF4-FFF2-40B4-BE49-F238E27FC236}">
                <a16:creationId xmlns:a16="http://schemas.microsoft.com/office/drawing/2014/main" id="{8E272FCC-8839-4802-8DD1-6E2076660276}"/>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B5D34AD8-8448-4C48-AE1A-D021F0535CA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61C3385E-D079-410C-BC25-58984722213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731D7273-80FC-4AA9-BA21-BB8A8C6E601F}"/>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30" name="直接连接符 29">
            <a:extLst>
              <a:ext uri="{FF2B5EF4-FFF2-40B4-BE49-F238E27FC236}">
                <a16:creationId xmlns:a16="http://schemas.microsoft.com/office/drawing/2014/main" id="{3A7FFF02-077C-4F3D-8A23-3305563FEFD1}"/>
              </a:ext>
            </a:extLst>
          </p:cNvPr>
          <p:cNvCxnSpPr/>
          <p:nvPr/>
        </p:nvCxnSpPr>
        <p:spPr>
          <a:xfrm>
            <a:off x="117721" y="933611"/>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451BCDA-04B9-4449-A9B0-49299C37754A}"/>
              </a:ext>
            </a:extLst>
          </p:cNvPr>
          <p:cNvSpPr txBox="1"/>
          <p:nvPr/>
        </p:nvSpPr>
        <p:spPr>
          <a:xfrm>
            <a:off x="-258538" y="410723"/>
            <a:ext cx="1392259" cy="492443"/>
          </a:xfrm>
          <a:prstGeom prst="rect">
            <a:avLst/>
          </a:prstGeom>
          <a:noFill/>
        </p:spPr>
        <p:txBody>
          <a:bodyPr wrap="square">
            <a:spAutoFit/>
          </a:bodyPr>
          <a:lstStyle/>
          <a:p>
            <a:pPr algn="r"/>
            <a:r>
              <a:rPr lang="zh-CN" altLang="en-US" sz="2600" b="1" dirty="0">
                <a:solidFill>
                  <a:srgbClr val="0070C0"/>
                </a:solidFill>
                <a:latin typeface="微软雅黑" panose="020B0503020204020204" pitchFamily="34" charset="-122"/>
                <a:ea typeface="微软雅黑" panose="020B0503020204020204" pitchFamily="34" charset="-122"/>
              </a:rPr>
              <a:t>纲要</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DB889B03-EE65-4E8F-9485-9DB27A3AB65F}"/>
              </a:ext>
            </a:extLst>
          </p:cNvPr>
          <p:cNvSpPr txBox="1"/>
          <p:nvPr/>
        </p:nvSpPr>
        <p:spPr>
          <a:xfrm>
            <a:off x="363736" y="938375"/>
            <a:ext cx="4703618" cy="824136"/>
          </a:xfrm>
          <a:prstGeom prst="rect">
            <a:avLst/>
          </a:prstGeom>
          <a:noFill/>
        </p:spPr>
        <p:txBody>
          <a:bodyPr wrap="square">
            <a:spAutoFit/>
          </a:bodyPr>
          <a:lstStyle/>
          <a:p>
            <a:pPr algn="just">
              <a:lnSpc>
                <a:spcPct val="200000"/>
              </a:lnSpc>
              <a:spcBef>
                <a:spcPts val="600"/>
              </a:spcBef>
              <a:spcAft>
                <a:spcPts val="600"/>
              </a:spcAft>
            </a:pPr>
            <a:r>
              <a:rPr lang="en-US" altLang="zh-CN" sz="2800" b="0" dirty="0">
                <a:solidFill>
                  <a:srgbClr val="FF0000"/>
                </a:solidFill>
                <a:latin typeface="微软雅黑" panose="020B0503020204020204" pitchFamily="34" charset="-122"/>
                <a:ea typeface="微软雅黑" panose="020B0503020204020204" pitchFamily="34" charset="-122"/>
              </a:rPr>
              <a:t>1.1 </a:t>
            </a:r>
            <a:r>
              <a:rPr lang="zh-CN" altLang="en-US" sz="2800" b="0" dirty="0">
                <a:solidFill>
                  <a:srgbClr val="FF0000"/>
                </a:solidFill>
                <a:latin typeface="微软雅黑" panose="020B0503020204020204" pitchFamily="34" charset="-122"/>
                <a:ea typeface="微软雅黑" panose="020B0503020204020204" pitchFamily="34" charset="-122"/>
              </a:rPr>
              <a:t>基础知识</a:t>
            </a:r>
            <a:endParaRPr lang="en-US" altLang="zh-CN" sz="2800" b="0"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F4707FD9-9139-48F6-8050-F9F4A865DB90}"/>
              </a:ext>
            </a:extLst>
          </p:cNvPr>
          <p:cNvSpPr/>
          <p:nvPr/>
        </p:nvSpPr>
        <p:spPr>
          <a:xfrm>
            <a:off x="4508675" y="1132103"/>
            <a:ext cx="2855511" cy="2267287"/>
          </a:xfrm>
          <a:prstGeom prst="rect">
            <a:avLst/>
          </a:prstGeom>
        </p:spPr>
        <p:txBody>
          <a:bodyPr wrap="square">
            <a:spAutoFit/>
          </a:bodyPr>
          <a:lstStyle/>
          <a:p>
            <a:pPr marL="514350" lvl="0" indent="-514350">
              <a:lnSpc>
                <a:spcPct val="90000"/>
              </a:lnSpc>
              <a:spcBef>
                <a:spcPts val="1000"/>
              </a:spcBef>
              <a:buAutoNum type="romanUcPeriod"/>
              <a:defRPr/>
            </a:pPr>
            <a:r>
              <a:rPr lang="zh-CN" altLang="en-US" sz="2400" b="1" dirty="0">
                <a:solidFill>
                  <a:srgbClr val="0000FF"/>
                </a:solidFill>
              </a:rPr>
              <a:t>怎么看文件？</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文件系统功能</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文件的属性</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文件的命名</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文件的类型</a:t>
            </a:r>
          </a:p>
        </p:txBody>
      </p:sp>
      <p:sp>
        <p:nvSpPr>
          <p:cNvPr id="17" name="AutoShape 18">
            <a:extLst>
              <a:ext uri="{FF2B5EF4-FFF2-40B4-BE49-F238E27FC236}">
                <a16:creationId xmlns:a16="http://schemas.microsoft.com/office/drawing/2014/main" id="{DD3877A6-AEBE-47DC-9BA4-92A9C0A10907}"/>
              </a:ext>
            </a:extLst>
          </p:cNvPr>
          <p:cNvSpPr>
            <a:spLocks noChangeArrowheads="1"/>
          </p:cNvSpPr>
          <p:nvPr/>
        </p:nvSpPr>
        <p:spPr bwMode="auto">
          <a:xfrm>
            <a:off x="3163482" y="1327267"/>
            <a:ext cx="838200" cy="381000"/>
          </a:xfrm>
          <a:prstGeom prst="rightArrow">
            <a:avLst>
              <a:gd name="adj1" fmla="val 50000"/>
              <a:gd name="adj2" fmla="val 55000"/>
            </a:avLst>
          </a:prstGeom>
          <a:solidFill>
            <a:srgbClr val="FF66CC"/>
          </a:solidFill>
          <a:ln w="38100" algn="ctr">
            <a:solidFill>
              <a:schemeClr val="tx1"/>
            </a:solidFill>
            <a:miter lim="800000"/>
            <a:headEnd/>
            <a:tailEnd/>
          </a:ln>
          <a:effectLst/>
        </p:spPr>
        <p:txBody>
          <a:bodyPr wrap="none" lIns="90478" tIns="44445" rIns="90478" bIns="44445" anchor="ctr"/>
          <a:lstStyle/>
          <a:p>
            <a:pPr algn="ctr" eaLnBrk="1" hangingPunct="1"/>
            <a:endParaRPr lang="zh-CN" altLang="en-US"/>
          </a:p>
        </p:txBody>
      </p:sp>
    </p:spTree>
    <p:extLst>
      <p:ext uri="{BB962C8B-B14F-4D97-AF65-F5344CB8AC3E}">
        <p14:creationId xmlns:p14="http://schemas.microsoft.com/office/powerpoint/2010/main" val="36755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ppt_x</p:attrName>
                                        </p:attrNameLst>
                                      </p:cBhvr>
                                      <p:tavLst>
                                        <p:tav tm="0">
                                          <p:val>
                                            <p:strVal val="#ppt_x-#ppt_w/2"/>
                                          </p:val>
                                        </p:tav>
                                        <p:tav tm="100000">
                                          <p:val>
                                            <p:strVal val="#ppt_x"/>
                                          </p:val>
                                        </p:tav>
                                      </p:tavLst>
                                    </p:anim>
                                    <p:anim calcmode="lin" valueType="num">
                                      <p:cBhvr>
                                        <p:cTn id="12" dur="500" fill="hold"/>
                                        <p:tgtEl>
                                          <p:spTgt spid="17"/>
                                        </p:tgtEl>
                                        <p:attrNameLst>
                                          <p:attrName>ppt_y</p:attrName>
                                        </p:attrNameLst>
                                      </p:cBhvr>
                                      <p:tavLst>
                                        <p:tav tm="0">
                                          <p:val>
                                            <p:strVal val="#ppt_y"/>
                                          </p:val>
                                        </p:tav>
                                        <p:tav tm="100000">
                                          <p:val>
                                            <p:strVal val="#ppt_y"/>
                                          </p:val>
                                        </p:tav>
                                      </p:tavLst>
                                    </p:anim>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8" name="矩形 17"/>
          <p:cNvSpPr/>
          <p:nvPr/>
        </p:nvSpPr>
        <p:spPr>
          <a:xfrm>
            <a:off x="147452" y="1195221"/>
            <a:ext cx="8722447" cy="458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
        <p:nvSpPr>
          <p:cNvPr id="25" name="Rectangle 8">
            <a:extLst>
              <a:ext uri="{FF2B5EF4-FFF2-40B4-BE49-F238E27FC236}">
                <a16:creationId xmlns:a16="http://schemas.microsoft.com/office/drawing/2014/main" id="{978AD5F3-A61D-4BFD-BD2C-E6181D03F907}"/>
              </a:ext>
            </a:extLst>
          </p:cNvPr>
          <p:cNvSpPr txBox="1">
            <a:spLocks noChangeArrowheads="1"/>
          </p:cNvSpPr>
          <p:nvPr/>
        </p:nvSpPr>
        <p:spPr>
          <a:xfrm>
            <a:off x="434686" y="1195299"/>
            <a:ext cx="8345643" cy="5317674"/>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spcAft>
                <a:spcPts val="600"/>
              </a:spcAft>
            </a:pPr>
            <a:r>
              <a:rPr lang="en-US" altLang="zh-CN" sz="2800" b="0" dirty="0">
                <a:solidFill>
                  <a:schemeClr val="tx1"/>
                </a:solidFill>
              </a:rPr>
              <a:t>2.1 </a:t>
            </a:r>
            <a:r>
              <a:rPr lang="zh-CN" altLang="en-US" sz="2800" b="0" dirty="0">
                <a:solidFill>
                  <a:schemeClr val="tx1"/>
                </a:solidFill>
              </a:rPr>
              <a:t>概述</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2.2 FCB &amp; </a:t>
            </a:r>
            <a:r>
              <a:rPr lang="en-US" altLang="zh-CN" sz="2800" b="0" dirty="0" err="1">
                <a:solidFill>
                  <a:schemeClr val="tx1"/>
                </a:solidFill>
              </a:rPr>
              <a:t>inode</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2.3 </a:t>
            </a:r>
            <a:r>
              <a:rPr lang="zh-CN" altLang="en-US" sz="2800" b="0" dirty="0">
                <a:solidFill>
                  <a:schemeClr val="tx1"/>
                </a:solidFill>
              </a:rPr>
              <a:t>目录结构</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2.4 </a:t>
            </a:r>
            <a:r>
              <a:rPr lang="zh-CN" altLang="en-US" sz="2800" b="0" dirty="0">
                <a:solidFill>
                  <a:schemeClr val="tx1"/>
                </a:solidFill>
              </a:rPr>
              <a:t>目录的检索和实现</a:t>
            </a:r>
            <a:endParaRPr lang="en-US" altLang="zh-CN" sz="2800" b="0" dirty="0">
              <a:solidFill>
                <a:schemeClr val="tx1"/>
              </a:solidFill>
            </a:endParaRPr>
          </a:p>
          <a:p>
            <a:pPr algn="just">
              <a:lnSpc>
                <a:spcPct val="200000"/>
              </a:lnSpc>
              <a:spcBef>
                <a:spcPts val="600"/>
              </a:spcBef>
              <a:spcAft>
                <a:spcPts val="600"/>
              </a:spcAft>
            </a:pPr>
            <a:endParaRPr lang="en-US" altLang="zh-CN" sz="800" b="0" dirty="0">
              <a:solidFill>
                <a:schemeClr val="tx1"/>
              </a:solidFill>
            </a:endParaRPr>
          </a:p>
          <a:p>
            <a:pPr algn="just">
              <a:lnSpc>
                <a:spcPct val="200000"/>
              </a:lnSpc>
              <a:spcBef>
                <a:spcPts val="600"/>
              </a:spcBef>
              <a:spcAft>
                <a:spcPts val="600"/>
              </a:spcAft>
            </a:pPr>
            <a:r>
              <a:rPr lang="en-US" altLang="zh-CN" sz="2800" b="0" dirty="0">
                <a:solidFill>
                  <a:schemeClr val="tx1"/>
                </a:solidFill>
              </a:rPr>
              <a:t>2.5 </a:t>
            </a:r>
            <a:r>
              <a:rPr lang="zh-CN" altLang="en-US" sz="2800" b="0" dirty="0">
                <a:solidFill>
                  <a:schemeClr val="tx1"/>
                </a:solidFill>
              </a:rPr>
              <a:t>文件的共享</a:t>
            </a:r>
          </a:p>
        </p:txBody>
      </p:sp>
      <p:grpSp>
        <p:nvGrpSpPr>
          <p:cNvPr id="21" name="组合 11">
            <a:extLst>
              <a:ext uri="{FF2B5EF4-FFF2-40B4-BE49-F238E27FC236}">
                <a16:creationId xmlns:a16="http://schemas.microsoft.com/office/drawing/2014/main" id="{8E272FCC-8839-4802-8DD1-6E2076660276}"/>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B5D34AD8-8448-4C48-AE1A-D021F0535CA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61C3385E-D079-410C-BC25-58984722213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731D7273-80FC-4AA9-BA21-BB8A8C6E601F}"/>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30" name="直接连接符 29">
            <a:extLst>
              <a:ext uri="{FF2B5EF4-FFF2-40B4-BE49-F238E27FC236}">
                <a16:creationId xmlns:a16="http://schemas.microsoft.com/office/drawing/2014/main" id="{3A7FFF02-077C-4F3D-8A23-3305563FEFD1}"/>
              </a:ext>
            </a:extLst>
          </p:cNvPr>
          <p:cNvCxnSpPr/>
          <p:nvPr/>
        </p:nvCxnSpPr>
        <p:spPr>
          <a:xfrm>
            <a:off x="117721" y="933611"/>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451BCDA-04B9-4449-A9B0-49299C37754A}"/>
              </a:ext>
            </a:extLst>
          </p:cNvPr>
          <p:cNvSpPr txBox="1"/>
          <p:nvPr/>
        </p:nvSpPr>
        <p:spPr>
          <a:xfrm>
            <a:off x="-258538" y="410723"/>
            <a:ext cx="1392259" cy="492443"/>
          </a:xfrm>
          <a:prstGeom prst="rect">
            <a:avLst/>
          </a:prstGeom>
          <a:noFill/>
        </p:spPr>
        <p:txBody>
          <a:bodyPr wrap="square">
            <a:spAutoFit/>
          </a:bodyPr>
          <a:lstStyle/>
          <a:p>
            <a:pPr algn="r"/>
            <a:r>
              <a:rPr lang="zh-CN" altLang="en-US" sz="2600" b="1" dirty="0">
                <a:solidFill>
                  <a:srgbClr val="0070C0"/>
                </a:solidFill>
                <a:latin typeface="微软雅黑" panose="020B0503020204020204" pitchFamily="34" charset="-122"/>
                <a:ea typeface="微软雅黑" panose="020B0503020204020204" pitchFamily="34" charset="-122"/>
              </a:rPr>
              <a:t>纲要</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9382A870-4C6E-4264-AB00-6DE972FA63DA}"/>
              </a:ext>
            </a:extLst>
          </p:cNvPr>
          <p:cNvSpPr txBox="1"/>
          <p:nvPr/>
        </p:nvSpPr>
        <p:spPr>
          <a:xfrm>
            <a:off x="434686" y="3225684"/>
            <a:ext cx="4703618" cy="824136"/>
          </a:xfrm>
          <a:prstGeom prst="rect">
            <a:avLst/>
          </a:prstGeom>
          <a:noFill/>
        </p:spPr>
        <p:txBody>
          <a:bodyPr wrap="square">
            <a:spAutoFit/>
          </a:bodyPr>
          <a:lstStyle/>
          <a:p>
            <a:pPr algn="just">
              <a:lnSpc>
                <a:spcPct val="200000"/>
              </a:lnSpc>
              <a:spcBef>
                <a:spcPts val="600"/>
              </a:spcBef>
              <a:spcAft>
                <a:spcPts val="600"/>
              </a:spcAft>
            </a:pPr>
            <a:r>
              <a:rPr lang="en-US" altLang="zh-CN" sz="2800" b="0" dirty="0">
                <a:solidFill>
                  <a:srgbClr val="FF0000"/>
                </a:solidFill>
                <a:latin typeface="微软雅黑" panose="020B0503020204020204" pitchFamily="34" charset="-122"/>
                <a:ea typeface="微软雅黑" panose="020B0503020204020204" pitchFamily="34" charset="-122"/>
              </a:rPr>
              <a:t>2.3 </a:t>
            </a:r>
            <a:r>
              <a:rPr lang="zh-CN" altLang="en-US" sz="2800" b="0" dirty="0">
                <a:solidFill>
                  <a:srgbClr val="FF0000"/>
                </a:solidFill>
                <a:latin typeface="微软雅黑" panose="020B0503020204020204" pitchFamily="34" charset="-122"/>
                <a:ea typeface="微软雅黑" panose="020B0503020204020204" pitchFamily="34" charset="-122"/>
              </a:rPr>
              <a:t>目录结构</a:t>
            </a:r>
            <a:endParaRPr lang="en-US" altLang="zh-CN" sz="2800" b="0"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2BF15E91-269D-4C9A-88C9-0B53CE93EEB9}"/>
              </a:ext>
            </a:extLst>
          </p:cNvPr>
          <p:cNvSpPr/>
          <p:nvPr/>
        </p:nvSpPr>
        <p:spPr>
          <a:xfrm>
            <a:off x="4031306" y="3225684"/>
            <a:ext cx="3429000" cy="1346010"/>
          </a:xfrm>
          <a:prstGeom prst="rect">
            <a:avLst/>
          </a:prstGeom>
        </p:spPr>
        <p:txBody>
          <a:bodyPr wrap="square">
            <a:spAutoFit/>
          </a:bodyPr>
          <a:lstStyle/>
          <a:p>
            <a:pPr marL="514350" lvl="0" indent="-514350">
              <a:lnSpc>
                <a:spcPct val="90000"/>
              </a:lnSpc>
              <a:spcBef>
                <a:spcPts val="1000"/>
              </a:spcBef>
              <a:buAutoNum type="romanUcPeriod"/>
              <a:defRPr/>
            </a:pPr>
            <a:r>
              <a:rPr lang="zh-CN" altLang="en-US" sz="2400" b="1" dirty="0">
                <a:solidFill>
                  <a:srgbClr val="0000FF"/>
                </a:solidFill>
              </a:rPr>
              <a:t>单级目录结构</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两级目录结构</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树形目录结构</a:t>
            </a:r>
            <a:endParaRPr lang="en-US" altLang="zh-CN" sz="2400" b="1" dirty="0">
              <a:solidFill>
                <a:srgbClr val="0000FF"/>
              </a:solidFill>
            </a:endParaRPr>
          </a:p>
        </p:txBody>
      </p:sp>
      <p:sp>
        <p:nvSpPr>
          <p:cNvPr id="16" name="AutoShape 18">
            <a:extLst>
              <a:ext uri="{FF2B5EF4-FFF2-40B4-BE49-F238E27FC236}">
                <a16:creationId xmlns:a16="http://schemas.microsoft.com/office/drawing/2014/main" id="{5C75B2D0-5691-4345-A6B3-E638315785BB}"/>
              </a:ext>
            </a:extLst>
          </p:cNvPr>
          <p:cNvSpPr>
            <a:spLocks noChangeArrowheads="1"/>
          </p:cNvSpPr>
          <p:nvPr/>
        </p:nvSpPr>
        <p:spPr bwMode="auto">
          <a:xfrm>
            <a:off x="2905872" y="3668820"/>
            <a:ext cx="838200" cy="381000"/>
          </a:xfrm>
          <a:prstGeom prst="rightArrow">
            <a:avLst>
              <a:gd name="adj1" fmla="val 50000"/>
              <a:gd name="adj2" fmla="val 55000"/>
            </a:avLst>
          </a:prstGeom>
          <a:solidFill>
            <a:srgbClr val="FF66CC"/>
          </a:solidFill>
          <a:ln w="38100" algn="ctr">
            <a:solidFill>
              <a:schemeClr val="tx1"/>
            </a:solidFill>
            <a:miter lim="800000"/>
            <a:headEnd/>
            <a:tailEnd/>
          </a:ln>
          <a:effectLst/>
        </p:spPr>
        <p:txBody>
          <a:bodyPr wrap="none" lIns="90478" tIns="44445" rIns="90478" bIns="44445" anchor="ctr"/>
          <a:lstStyle/>
          <a:p>
            <a:pPr algn="ctr" eaLnBrk="1" hangingPunct="1"/>
            <a:endParaRPr lang="zh-CN" altLang="en-US"/>
          </a:p>
        </p:txBody>
      </p:sp>
    </p:spTree>
    <p:extLst>
      <p:ext uri="{BB962C8B-B14F-4D97-AF65-F5344CB8AC3E}">
        <p14:creationId xmlns:p14="http://schemas.microsoft.com/office/powerpoint/2010/main" val="13507954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ppt_x</p:attrName>
                                        </p:attrNameLst>
                                      </p:cBhvr>
                                      <p:tavLst>
                                        <p:tav tm="0">
                                          <p:val>
                                            <p:strVal val="#ppt_x-#ppt_w/2"/>
                                          </p:val>
                                        </p:tav>
                                        <p:tav tm="100000">
                                          <p:val>
                                            <p:strVal val="#ppt_x"/>
                                          </p:val>
                                        </p:tav>
                                      </p:tavLst>
                                    </p:anim>
                                    <p:anim calcmode="lin" valueType="num">
                                      <p:cBhvr>
                                        <p:cTn id="12" dur="500" fill="hold"/>
                                        <p:tgtEl>
                                          <p:spTgt spid="16"/>
                                        </p:tgtEl>
                                        <p:attrNameLst>
                                          <p:attrName>ppt_y</p:attrName>
                                        </p:attrNameLst>
                                      </p:cBhvr>
                                      <p:tavLst>
                                        <p:tav tm="0">
                                          <p:val>
                                            <p:strVal val="#ppt_y"/>
                                          </p:val>
                                        </p:tav>
                                        <p:tav tm="100000">
                                          <p:val>
                                            <p:strVal val="#ppt_y"/>
                                          </p:val>
                                        </p:tav>
                                      </p:tavLst>
                                    </p:anim>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Rectangle 2"/>
          <p:cNvSpPr>
            <a:spLocks noGrp="1" noChangeArrowheads="1"/>
          </p:cNvSpPr>
          <p:nvPr>
            <p:ph type="title"/>
          </p:nvPr>
        </p:nvSpPr>
        <p:spPr>
          <a:xfrm>
            <a:off x="125128" y="745734"/>
            <a:ext cx="7886700" cy="752474"/>
          </a:xfrm>
        </p:spPr>
        <p:txBody>
          <a:bodyPr>
            <a:normAutofit/>
          </a:bodyPr>
          <a:lstStyle/>
          <a:p>
            <a:pPr indent="-228600">
              <a:spcBef>
                <a:spcPts val="1000"/>
              </a:spcBef>
              <a:buClr>
                <a:srgbClr val="FF0066"/>
              </a:buClr>
              <a:buSzPct val="60000"/>
              <a:buFont typeface="Wingdings" pitchFamily="2" charset="2"/>
              <a:buChar char="q"/>
              <a:defRPr/>
            </a:pPr>
            <a:r>
              <a:rPr lang="zh-CN" altLang="en-US" sz="2800" b="1" dirty="0">
                <a:latin typeface="+mn-lt"/>
                <a:ea typeface="+mn-ea"/>
                <a:cs typeface="+mn-cs"/>
              </a:rPr>
              <a:t>单级目录结构</a:t>
            </a:r>
          </a:p>
        </p:txBody>
      </p:sp>
      <p:sp>
        <p:nvSpPr>
          <p:cNvPr id="29" name="矩形 28"/>
          <p:cNvSpPr/>
          <p:nvPr/>
        </p:nvSpPr>
        <p:spPr>
          <a:xfrm>
            <a:off x="354013" y="1425916"/>
            <a:ext cx="8267700" cy="1754326"/>
          </a:xfrm>
          <a:prstGeom prst="rect">
            <a:avLst/>
          </a:prstGeom>
        </p:spPr>
        <p:txBody>
          <a:bodyPr wrap="square">
            <a:spAutoFit/>
          </a:bodyPr>
          <a:lstStyle/>
          <a:p>
            <a:pPr marL="228600" lvl="1" indent="-228600">
              <a:lnSpc>
                <a:spcPct val="90000"/>
              </a:lnSpc>
              <a:spcBef>
                <a:spcPts val="1000"/>
              </a:spcBef>
              <a:spcAft>
                <a:spcPct val="5000"/>
              </a:spcAft>
              <a:buFont typeface="Arial" panose="020B0604020202020204" pitchFamily="34" charset="0"/>
              <a:buChar char="•"/>
            </a:pPr>
            <a:r>
              <a:rPr lang="zh-CN" altLang="en-US" sz="2400" dirty="0"/>
              <a:t>在整个文件系统中只建立一张目录表，其中每个目录项对应一个文件。</a:t>
            </a:r>
          </a:p>
          <a:p>
            <a:pPr marL="228600" lvl="1" indent="-228600">
              <a:lnSpc>
                <a:spcPct val="90000"/>
              </a:lnSpc>
              <a:spcBef>
                <a:spcPts val="1000"/>
              </a:spcBef>
              <a:spcAft>
                <a:spcPct val="5000"/>
              </a:spcAft>
              <a:buFont typeface="Arial" panose="020B0604020202020204" pitchFamily="34" charset="0"/>
              <a:buChar char="•"/>
            </a:pPr>
            <a:r>
              <a:rPr lang="zh-CN" altLang="en-US" sz="2400" dirty="0"/>
              <a:t>主要优点：实现简单。</a:t>
            </a:r>
          </a:p>
          <a:p>
            <a:pPr marL="228600" lvl="1" indent="-228600">
              <a:lnSpc>
                <a:spcPct val="90000"/>
              </a:lnSpc>
              <a:spcBef>
                <a:spcPts val="1000"/>
              </a:spcBef>
              <a:spcAft>
                <a:spcPct val="5000"/>
              </a:spcAft>
              <a:buFont typeface="Arial" panose="020B0604020202020204" pitchFamily="34" charset="0"/>
              <a:buChar char="•"/>
            </a:pPr>
            <a:r>
              <a:rPr lang="zh-CN" altLang="en-US" sz="2400" dirty="0"/>
              <a:t>缺点：不允许文件重名；文件检索速度慢。</a:t>
            </a:r>
          </a:p>
        </p:txBody>
      </p:sp>
      <p:sp>
        <p:nvSpPr>
          <p:cNvPr id="33" name="六边形 3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4" name="矩形 33"/>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21" name="组合 11">
            <a:extLst>
              <a:ext uri="{FF2B5EF4-FFF2-40B4-BE49-F238E27FC236}">
                <a16:creationId xmlns:a16="http://schemas.microsoft.com/office/drawing/2014/main" id="{EA0896D4-EB98-4A4D-ADEB-63F499D9AC98}"/>
              </a:ext>
            </a:extLst>
          </p:cNvPr>
          <p:cNvGrpSpPr/>
          <p:nvPr/>
        </p:nvGrpSpPr>
        <p:grpSpPr>
          <a:xfrm>
            <a:off x="8564389" y="243728"/>
            <a:ext cx="305510" cy="333991"/>
            <a:chOff x="11707415" y="1054709"/>
            <a:chExt cx="368424" cy="432048"/>
          </a:xfrm>
        </p:grpSpPr>
        <p:sp>
          <p:nvSpPr>
            <p:cNvPr id="22" name="燕尾形 12">
              <a:extLst>
                <a:ext uri="{FF2B5EF4-FFF2-40B4-BE49-F238E27FC236}">
                  <a16:creationId xmlns:a16="http://schemas.microsoft.com/office/drawing/2014/main" id="{694D2603-987A-47D7-9F6F-D5D502CFEEE9}"/>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8" name="燕尾形 13">
              <a:extLst>
                <a:ext uri="{FF2B5EF4-FFF2-40B4-BE49-F238E27FC236}">
                  <a16:creationId xmlns:a16="http://schemas.microsoft.com/office/drawing/2014/main" id="{8B00D38E-32C5-429C-8830-83BE2D804C0D}"/>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5" name="文本框 34">
            <a:extLst>
              <a:ext uri="{FF2B5EF4-FFF2-40B4-BE49-F238E27FC236}">
                <a16:creationId xmlns:a16="http://schemas.microsoft.com/office/drawing/2014/main" id="{69B45B8D-BD9A-403C-AAEC-767C06DDFBC2}"/>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36" name="直接连接符 35">
            <a:extLst>
              <a:ext uri="{FF2B5EF4-FFF2-40B4-BE49-F238E27FC236}">
                <a16:creationId xmlns:a16="http://schemas.microsoft.com/office/drawing/2014/main" id="{8AA4D865-338F-438D-9E67-DB97CD0C86E3}"/>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E7160775-B693-4BF0-8647-7E48F56F899C}"/>
              </a:ext>
            </a:extLst>
          </p:cNvPr>
          <p:cNvSpPr txBox="1"/>
          <p:nvPr/>
        </p:nvSpPr>
        <p:spPr>
          <a:xfrm>
            <a:off x="-197976" y="116287"/>
            <a:ext cx="2355104" cy="496479"/>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2.3 </a:t>
            </a:r>
            <a:r>
              <a:rPr lang="zh-CN" altLang="en-US" sz="2600" b="1" dirty="0">
                <a:solidFill>
                  <a:srgbClr val="0070C0"/>
                </a:solidFill>
                <a:latin typeface="微软雅黑" panose="020B0503020204020204" pitchFamily="34" charset="-122"/>
                <a:ea typeface="微软雅黑" panose="020B0503020204020204" pitchFamily="34" charset="-122"/>
              </a:rPr>
              <a:t>目录结构</a:t>
            </a:r>
          </a:p>
        </p:txBody>
      </p:sp>
      <p:pic>
        <p:nvPicPr>
          <p:cNvPr id="4" name="图片 3">
            <a:extLst>
              <a:ext uri="{FF2B5EF4-FFF2-40B4-BE49-F238E27FC236}">
                <a16:creationId xmlns:a16="http://schemas.microsoft.com/office/drawing/2014/main" id="{02414CF1-037B-450A-BB45-7790C5FD0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013" y="3860424"/>
            <a:ext cx="8188208" cy="1824261"/>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Rectangle 2"/>
          <p:cNvSpPr>
            <a:spLocks noGrp="1" noChangeArrowheads="1"/>
          </p:cNvSpPr>
          <p:nvPr>
            <p:ph type="title"/>
          </p:nvPr>
        </p:nvSpPr>
        <p:spPr>
          <a:xfrm>
            <a:off x="132924" y="723962"/>
            <a:ext cx="7886700" cy="752474"/>
          </a:xfrm>
        </p:spPr>
        <p:txBody>
          <a:bodyPr>
            <a:normAutofit/>
          </a:bodyPr>
          <a:lstStyle/>
          <a:p>
            <a:pPr indent="-228600">
              <a:spcBef>
                <a:spcPts val="1000"/>
              </a:spcBef>
              <a:buClr>
                <a:srgbClr val="FF0066"/>
              </a:buClr>
              <a:buSzPct val="60000"/>
              <a:buFont typeface="Wingdings" pitchFamily="2" charset="2"/>
              <a:buChar char="q"/>
              <a:defRPr/>
            </a:pPr>
            <a:r>
              <a:rPr lang="zh-CN" altLang="en-US" sz="2800" b="1">
                <a:latin typeface="+mn-lt"/>
                <a:ea typeface="+mn-ea"/>
                <a:cs typeface="+mn-cs"/>
              </a:rPr>
              <a:t>两级目录结构</a:t>
            </a:r>
          </a:p>
        </p:txBody>
      </p:sp>
      <p:sp>
        <p:nvSpPr>
          <p:cNvPr id="24" name="Rectangle 3"/>
          <p:cNvSpPr txBox="1">
            <a:spLocks noChangeArrowheads="1"/>
          </p:cNvSpPr>
          <p:nvPr/>
        </p:nvSpPr>
        <p:spPr>
          <a:xfrm>
            <a:off x="174199" y="1377112"/>
            <a:ext cx="8569325" cy="5757979"/>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10000"/>
              </a:lnSpc>
              <a:spcBef>
                <a:spcPts val="12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解决不同用户之间引起的名称混乱问题，为每个用户创建一个独立的目录，即</a:t>
            </a: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用户文件目录</a:t>
            </a:r>
            <a:r>
              <a:rPr kumimoji="0" lang="en-US" altLang="zh-CN" sz="2400" b="0" i="0" u="none" strike="noStrike" kern="1200" cap="none" spc="0" normalizeH="0" baseline="0" noProof="0" dirty="0">
                <a:ln>
                  <a:noFill/>
                </a:ln>
                <a:solidFill>
                  <a:srgbClr val="0000FF"/>
                </a:solidFill>
                <a:effectLst/>
                <a:uLnTx/>
                <a:uFillTx/>
                <a:latin typeface="+mn-lt"/>
                <a:ea typeface="+mn-ea"/>
                <a:cs typeface="+mn-cs"/>
              </a:rPr>
              <a:t>(UFD)</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，列出该用户的所有文件。</a:t>
            </a:r>
          </a:p>
          <a:p>
            <a:pPr marL="228600" marR="0" lvl="0" indent="-228600" algn="l" defTabSz="914400" rtl="0" eaLnBrk="1" fontAlgn="auto" latinLnBrk="0" hangingPunct="1">
              <a:lnSpc>
                <a:spcPct val="110000"/>
              </a:lnSpc>
              <a:spcBef>
                <a:spcPts val="12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系统还有一级</a:t>
            </a: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主文件目录</a:t>
            </a:r>
            <a:r>
              <a:rPr kumimoji="0" lang="en-US" altLang="zh-CN" sz="2400" b="0" i="0" u="none" strike="noStrike" kern="1200" cap="none" spc="0" normalizeH="0" baseline="0" noProof="0" dirty="0">
                <a:ln>
                  <a:noFill/>
                </a:ln>
                <a:solidFill>
                  <a:srgbClr val="0000FF"/>
                </a:solidFill>
                <a:effectLst/>
                <a:uLnTx/>
                <a:uFillTx/>
                <a:latin typeface="+mn-lt"/>
                <a:ea typeface="+mn-ea"/>
                <a:cs typeface="+mn-cs"/>
              </a:rPr>
              <a:t>(MFD)</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，用来管理所有用户文件目录。</a:t>
            </a:r>
          </a:p>
          <a:p>
            <a:pPr marL="228600" lvl="0" indent="-228600">
              <a:lnSpc>
                <a:spcPct val="110000"/>
              </a:lnSpc>
              <a:spcBef>
                <a:spcPts val="1200"/>
              </a:spcBef>
              <a:buFont typeface="Arial" panose="020B0604020202020204" pitchFamily="34" charset="0"/>
              <a:buChar char="•"/>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28600" lvl="0" indent="-228600">
              <a:lnSpc>
                <a:spcPct val="110000"/>
              </a:lnSpc>
              <a:spcBef>
                <a:spcPts val="1200"/>
              </a:spcBef>
              <a:buFont typeface="Arial" panose="020B0604020202020204" pitchFamily="34" charset="0"/>
              <a:buChar char="•"/>
              <a:defRPr/>
            </a:pPr>
            <a:endParaRPr lang="en-US" altLang="zh-CN" sz="2400" dirty="0"/>
          </a:p>
          <a:p>
            <a:pPr marL="228600" lvl="0" indent="-228600">
              <a:lnSpc>
                <a:spcPct val="110000"/>
              </a:lnSpc>
              <a:spcBef>
                <a:spcPts val="1200"/>
              </a:spcBef>
              <a:buFont typeface="Arial" panose="020B0604020202020204" pitchFamily="34" charset="0"/>
              <a:buChar char="•"/>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28600" lvl="0" indent="-228600">
              <a:lnSpc>
                <a:spcPct val="110000"/>
              </a:lnSpc>
              <a:spcBef>
                <a:spcPts val="1200"/>
              </a:spcBef>
              <a:buFont typeface="Arial" panose="020B0604020202020204" pitchFamily="34" charset="0"/>
              <a:buChar char="•"/>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28600" lvl="0" indent="-228600">
              <a:lnSpc>
                <a:spcPct val="110000"/>
              </a:lnSpc>
              <a:spcBef>
                <a:spcPts val="1200"/>
              </a:spcBef>
              <a:buFont typeface="Arial" panose="020B0604020202020204" pitchFamily="34" charset="0"/>
              <a:buChar char="•"/>
              <a:defRPr/>
            </a:pPr>
            <a:endParaRPr lang="en-US" altLang="zh-CN" sz="900" dirty="0"/>
          </a:p>
          <a:p>
            <a:pPr marL="228600" lvl="0" indent="-228600">
              <a:lnSpc>
                <a:spcPct val="110000"/>
              </a:lnSpc>
              <a:spcBef>
                <a:spcPts val="1200"/>
              </a:spcBef>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用户名和文件名构成了</a:t>
            </a: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路径名</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，如”</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user1/ test”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r>
              <a:rPr lang="en-US" altLang="zh-CN" sz="2400" dirty="0"/>
              <a:t>user2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要访问</a:t>
            </a:r>
            <a:r>
              <a:rPr lang="en-US" altLang="zh-CN" sz="2400" dirty="0"/>
              <a:t>user1</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的文件必须指出全部路径名。</a:t>
            </a:r>
          </a:p>
        </p:txBody>
      </p:sp>
      <p:sp>
        <p:nvSpPr>
          <p:cNvPr id="35" name="六边形 34"/>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6" name="矩形 35"/>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21" name="组合 11">
            <a:extLst>
              <a:ext uri="{FF2B5EF4-FFF2-40B4-BE49-F238E27FC236}">
                <a16:creationId xmlns:a16="http://schemas.microsoft.com/office/drawing/2014/main" id="{4856126C-BA63-4E49-B965-BD9F1633AAE2}"/>
              </a:ext>
            </a:extLst>
          </p:cNvPr>
          <p:cNvGrpSpPr/>
          <p:nvPr/>
        </p:nvGrpSpPr>
        <p:grpSpPr>
          <a:xfrm>
            <a:off x="8564389" y="243728"/>
            <a:ext cx="305510" cy="333991"/>
            <a:chOff x="11707415" y="1054709"/>
            <a:chExt cx="368424" cy="432048"/>
          </a:xfrm>
        </p:grpSpPr>
        <p:sp>
          <p:nvSpPr>
            <p:cNvPr id="22" name="燕尾形 12">
              <a:extLst>
                <a:ext uri="{FF2B5EF4-FFF2-40B4-BE49-F238E27FC236}">
                  <a16:creationId xmlns:a16="http://schemas.microsoft.com/office/drawing/2014/main" id="{7E584347-AEEB-433C-AF61-23C2F5936F84}"/>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8" name="燕尾形 13">
              <a:extLst>
                <a:ext uri="{FF2B5EF4-FFF2-40B4-BE49-F238E27FC236}">
                  <a16:creationId xmlns:a16="http://schemas.microsoft.com/office/drawing/2014/main" id="{3018C67F-AFCF-433B-8130-89CBCE54BC13}"/>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文本框 28">
            <a:extLst>
              <a:ext uri="{FF2B5EF4-FFF2-40B4-BE49-F238E27FC236}">
                <a16:creationId xmlns:a16="http://schemas.microsoft.com/office/drawing/2014/main" id="{E43291BE-B574-4F69-BACD-2D1B215BAFAA}"/>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30" name="直接连接符 29">
            <a:extLst>
              <a:ext uri="{FF2B5EF4-FFF2-40B4-BE49-F238E27FC236}">
                <a16:creationId xmlns:a16="http://schemas.microsoft.com/office/drawing/2014/main" id="{CD759D59-11B0-4781-A526-ACEEF364C7D5}"/>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45F4CE09-C05F-4635-B43B-13708C96E485}"/>
              </a:ext>
            </a:extLst>
          </p:cNvPr>
          <p:cNvSpPr txBox="1"/>
          <p:nvPr/>
        </p:nvSpPr>
        <p:spPr>
          <a:xfrm>
            <a:off x="-197976" y="116287"/>
            <a:ext cx="2355104" cy="496479"/>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2.3 </a:t>
            </a:r>
            <a:r>
              <a:rPr lang="zh-CN" altLang="en-US" sz="2600" b="1" dirty="0">
                <a:solidFill>
                  <a:srgbClr val="0070C0"/>
                </a:solidFill>
                <a:latin typeface="微软雅黑" panose="020B0503020204020204" pitchFamily="34" charset="-122"/>
                <a:ea typeface="微软雅黑" panose="020B0503020204020204" pitchFamily="34" charset="-122"/>
              </a:rPr>
              <a:t>目录结构</a:t>
            </a:r>
          </a:p>
        </p:txBody>
      </p:sp>
      <p:pic>
        <p:nvPicPr>
          <p:cNvPr id="3" name="图片 2">
            <a:extLst>
              <a:ext uri="{FF2B5EF4-FFF2-40B4-BE49-F238E27FC236}">
                <a16:creationId xmlns:a16="http://schemas.microsoft.com/office/drawing/2014/main" id="{D5904C55-9B90-4016-857B-A61893535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81" y="3296459"/>
            <a:ext cx="7519360" cy="24389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8115" name="Rectangle 3"/>
          <p:cNvSpPr>
            <a:spLocks noGrp="1" noChangeArrowheads="1"/>
          </p:cNvSpPr>
          <p:nvPr>
            <p:ph type="body" idx="1"/>
          </p:nvPr>
        </p:nvSpPr>
        <p:spPr>
          <a:xfrm>
            <a:off x="274101" y="1290400"/>
            <a:ext cx="8818086" cy="5888268"/>
          </a:xfrm>
        </p:spPr>
        <p:txBody>
          <a:bodyPr>
            <a:normAutofit/>
          </a:bodyPr>
          <a:lstStyle/>
          <a:p>
            <a:pPr marL="228600" lvl="1">
              <a:spcBef>
                <a:spcPts val="1000"/>
              </a:spcBef>
              <a:spcAft>
                <a:spcPct val="5000"/>
              </a:spcAft>
            </a:pPr>
            <a:r>
              <a:rPr lang="zh-CN" altLang="en-US" dirty="0"/>
              <a:t>有一个根目录，而且除根目录外，其余每个目录或者文件都有唯一的一个上级目录。</a:t>
            </a:r>
          </a:p>
          <a:p>
            <a:pPr marL="228600" lvl="1">
              <a:spcBef>
                <a:spcPts val="1000"/>
              </a:spcBef>
              <a:spcAft>
                <a:spcPct val="5000"/>
              </a:spcAft>
            </a:pPr>
            <a:r>
              <a:rPr lang="zh-CN" altLang="en-US" dirty="0"/>
              <a:t>每一级目录可以包含文件，也可以包含下一级目录，同一目录下的文件不可重名，不同目录下的文件可以重名。</a:t>
            </a:r>
          </a:p>
          <a:p>
            <a:pPr eaLnBrk="1" hangingPunct="1"/>
            <a:r>
              <a:rPr lang="zh-CN" altLang="en-US" sz="2400" dirty="0"/>
              <a:t>系统内的每个文件都有</a:t>
            </a:r>
            <a:r>
              <a:rPr lang="zh-CN" altLang="en-US" sz="2400" dirty="0">
                <a:solidFill>
                  <a:srgbClr val="0000FF"/>
                </a:solidFill>
              </a:rPr>
              <a:t>唯一的路径名</a:t>
            </a:r>
            <a:r>
              <a:rPr lang="zh-CN" altLang="en-US" sz="2400" dirty="0"/>
              <a:t>，有两</a:t>
            </a:r>
          </a:p>
          <a:p>
            <a:pPr eaLnBrk="1" hangingPunct="1">
              <a:buFont typeface="Wingdings" pitchFamily="2" charset="2"/>
              <a:buNone/>
            </a:pPr>
            <a:r>
              <a:rPr lang="zh-CN" altLang="en-US" sz="2400" dirty="0"/>
              <a:t>	种</a:t>
            </a:r>
            <a:r>
              <a:rPr lang="zh-CN" altLang="en-US" sz="2400" dirty="0">
                <a:solidFill>
                  <a:srgbClr val="0000FF"/>
                </a:solidFill>
              </a:rPr>
              <a:t>路径搜索</a:t>
            </a:r>
            <a:r>
              <a:rPr lang="zh-CN" altLang="en-US" sz="2400" dirty="0"/>
              <a:t>方法：</a:t>
            </a:r>
          </a:p>
          <a:p>
            <a:pPr lvl="1" eaLnBrk="1" hangingPunct="1">
              <a:buNone/>
            </a:pPr>
            <a:r>
              <a:rPr lang="en-US" altLang="zh-CN" sz="2100" dirty="0">
                <a:solidFill>
                  <a:srgbClr val="0000FF"/>
                </a:solidFill>
              </a:rPr>
              <a:t>-- </a:t>
            </a:r>
            <a:r>
              <a:rPr lang="zh-CN" altLang="en-US" sz="2100" dirty="0">
                <a:solidFill>
                  <a:srgbClr val="0000FF"/>
                </a:solidFill>
              </a:rPr>
              <a:t>绝对路径</a:t>
            </a:r>
            <a:r>
              <a:rPr lang="zh-CN" altLang="en-US" sz="2100" dirty="0"/>
              <a:t>：从根经过所有子目</a:t>
            </a:r>
          </a:p>
          <a:p>
            <a:pPr lvl="1" eaLnBrk="1" hangingPunct="1">
              <a:buFont typeface="Wingdings" pitchFamily="2" charset="2"/>
              <a:buNone/>
            </a:pPr>
            <a:r>
              <a:rPr lang="zh-CN" altLang="en-US" sz="2100" dirty="0"/>
              <a:t>	录到达指定文件的路径，如：</a:t>
            </a:r>
          </a:p>
          <a:p>
            <a:pPr lvl="1" eaLnBrk="1" hangingPunct="1">
              <a:buFont typeface="Wingdings" pitchFamily="2" charset="2"/>
              <a:buNone/>
            </a:pPr>
            <a:r>
              <a:rPr lang="zh-CN" altLang="en-US" sz="2100" dirty="0"/>
              <a:t>	</a:t>
            </a:r>
            <a:r>
              <a:rPr lang="zh-CN" altLang="en-US" sz="2100" dirty="0">
                <a:solidFill>
                  <a:schemeClr val="tx2"/>
                </a:solidFill>
              </a:rPr>
              <a:t>“</a:t>
            </a:r>
            <a:r>
              <a:rPr lang="en-US" altLang="zh-CN" sz="2100" dirty="0">
                <a:solidFill>
                  <a:srgbClr val="0000FF"/>
                </a:solidFill>
              </a:rPr>
              <a:t>/usr1/code/file2</a:t>
            </a:r>
            <a:r>
              <a:rPr lang="en-US" altLang="zh-CN" sz="2100" dirty="0">
                <a:solidFill>
                  <a:schemeClr val="tx2"/>
                </a:solidFill>
              </a:rPr>
              <a:t>”</a:t>
            </a:r>
          </a:p>
          <a:p>
            <a:pPr lvl="1" eaLnBrk="1" hangingPunct="1">
              <a:buNone/>
            </a:pPr>
            <a:r>
              <a:rPr lang="en-US" altLang="zh-CN" sz="2100" dirty="0">
                <a:solidFill>
                  <a:srgbClr val="0000FF"/>
                </a:solidFill>
              </a:rPr>
              <a:t>-- </a:t>
            </a:r>
            <a:r>
              <a:rPr lang="zh-CN" altLang="en-US" sz="2100" dirty="0">
                <a:solidFill>
                  <a:srgbClr val="0000FF"/>
                </a:solidFill>
              </a:rPr>
              <a:t>相对路径</a:t>
            </a:r>
            <a:r>
              <a:rPr lang="zh-CN" altLang="en-US" sz="2100" dirty="0"/>
              <a:t>：从当前目录开始定义</a:t>
            </a:r>
          </a:p>
          <a:p>
            <a:pPr lvl="1" eaLnBrk="1" hangingPunct="1">
              <a:buFont typeface="Wingdings" pitchFamily="2" charset="2"/>
              <a:buNone/>
            </a:pPr>
            <a:r>
              <a:rPr lang="zh-CN" altLang="en-US" sz="2100" dirty="0"/>
              <a:t>	的路径，如：</a:t>
            </a:r>
            <a:r>
              <a:rPr lang="zh-CN" altLang="en-US" sz="2100" dirty="0">
                <a:solidFill>
                  <a:schemeClr val="tx2"/>
                </a:solidFill>
              </a:rPr>
              <a:t>“</a:t>
            </a:r>
            <a:r>
              <a:rPr lang="en-US" altLang="zh-CN" sz="2100" dirty="0">
                <a:solidFill>
                  <a:srgbClr val="0000FF"/>
                </a:solidFill>
              </a:rPr>
              <a:t>code/file2</a:t>
            </a:r>
            <a:r>
              <a:rPr lang="en-US" altLang="zh-CN" sz="2100" dirty="0">
                <a:solidFill>
                  <a:schemeClr val="tx2"/>
                </a:solidFill>
              </a:rPr>
              <a:t>”(</a:t>
            </a:r>
            <a:r>
              <a:rPr lang="zh-CN" altLang="en-US" sz="2100" dirty="0">
                <a:solidFill>
                  <a:schemeClr val="tx2"/>
                </a:solidFill>
              </a:rPr>
              <a:t>当前目录是</a:t>
            </a:r>
            <a:r>
              <a:rPr lang="en-US" altLang="zh-CN" sz="2100" dirty="0">
                <a:solidFill>
                  <a:schemeClr val="tx2"/>
                </a:solidFill>
              </a:rPr>
              <a:t>usr1)</a:t>
            </a:r>
          </a:p>
          <a:p>
            <a:pPr lvl="2" eaLnBrk="1" hangingPunct="1"/>
            <a:r>
              <a:rPr lang="en-US" altLang="zh-CN" sz="1900" dirty="0"/>
              <a:t>“</a:t>
            </a:r>
            <a:r>
              <a:rPr lang="en-US" altLang="zh-CN" sz="1900" b="1" dirty="0">
                <a:solidFill>
                  <a:srgbClr val="FF0000"/>
                </a:solidFill>
              </a:rPr>
              <a:t>.</a:t>
            </a:r>
            <a:r>
              <a:rPr lang="en-US" altLang="zh-CN" sz="1900" dirty="0"/>
              <a:t>”</a:t>
            </a:r>
            <a:r>
              <a:rPr lang="zh-CN" altLang="en-US" sz="1900" dirty="0"/>
              <a:t>：表示当前目录</a:t>
            </a:r>
          </a:p>
          <a:p>
            <a:pPr lvl="2" eaLnBrk="1" hangingPunct="1"/>
            <a:r>
              <a:rPr lang="zh-CN" altLang="en-US" sz="1900" dirty="0"/>
              <a:t>“</a:t>
            </a:r>
            <a:r>
              <a:rPr lang="en-US" altLang="zh-CN" sz="1900" b="1" dirty="0">
                <a:solidFill>
                  <a:srgbClr val="FF0000"/>
                </a:solidFill>
              </a:rPr>
              <a:t>..</a:t>
            </a:r>
            <a:r>
              <a:rPr lang="en-US" altLang="zh-CN" sz="1900" dirty="0"/>
              <a:t>”</a:t>
            </a:r>
            <a:r>
              <a:rPr lang="zh-CN" altLang="en-US" sz="1900" dirty="0"/>
              <a:t>：表示父目录，如：</a:t>
            </a:r>
            <a:r>
              <a:rPr lang="zh-CN" altLang="en-US" sz="1900" dirty="0">
                <a:solidFill>
                  <a:schemeClr val="tx2"/>
                </a:solidFill>
              </a:rPr>
              <a:t>“</a:t>
            </a:r>
            <a:r>
              <a:rPr lang="en-US" altLang="zh-CN" sz="1900" dirty="0">
                <a:solidFill>
                  <a:srgbClr val="0000FF"/>
                </a:solidFill>
              </a:rPr>
              <a:t>../lib/file1</a:t>
            </a:r>
            <a:r>
              <a:rPr lang="en-US" altLang="zh-CN" sz="1900" dirty="0">
                <a:solidFill>
                  <a:schemeClr val="tx2"/>
                </a:solidFill>
              </a:rPr>
              <a:t>”</a:t>
            </a:r>
          </a:p>
        </p:txBody>
      </p:sp>
      <p:grpSp>
        <p:nvGrpSpPr>
          <p:cNvPr id="2" name="Group 17"/>
          <p:cNvGrpSpPr>
            <a:grpSpLocks/>
          </p:cNvGrpSpPr>
          <p:nvPr/>
        </p:nvGrpSpPr>
        <p:grpSpPr bwMode="auto">
          <a:xfrm>
            <a:off x="5915561" y="3072484"/>
            <a:ext cx="2954338" cy="2955925"/>
            <a:chOff x="3695" y="1842"/>
            <a:chExt cx="1861" cy="1862"/>
          </a:xfrm>
        </p:grpSpPr>
        <p:sp>
          <p:nvSpPr>
            <p:cNvPr id="23557" name="Rectangle 4"/>
            <p:cNvSpPr>
              <a:spLocks noChangeArrowheads="1"/>
            </p:cNvSpPr>
            <p:nvPr/>
          </p:nvSpPr>
          <p:spPr bwMode="auto">
            <a:xfrm>
              <a:off x="4286" y="1842"/>
              <a:ext cx="453" cy="227"/>
            </a:xfrm>
            <a:prstGeom prst="rect">
              <a:avLst/>
            </a:prstGeom>
            <a:solidFill>
              <a:srgbClr val="CCCCFF"/>
            </a:solidFill>
            <a:ln w="19050" algn="ctr">
              <a:solidFill>
                <a:schemeClr val="tx1"/>
              </a:solidFill>
              <a:miter lim="800000"/>
              <a:headEnd/>
              <a:tailEnd/>
            </a:ln>
            <a:effectLst/>
          </p:spPr>
          <p:txBody>
            <a:bodyPr wrap="none" anchor="ctr"/>
            <a:lstStyle/>
            <a:p>
              <a:pPr algn="ctr" eaLnBrk="1" hangingPunct="1"/>
              <a:r>
                <a:rPr lang="en-US" altLang="zh-CN" b="1"/>
                <a:t>/</a:t>
              </a:r>
            </a:p>
          </p:txBody>
        </p:sp>
        <p:sp>
          <p:nvSpPr>
            <p:cNvPr id="23558" name="Rectangle 5"/>
            <p:cNvSpPr>
              <a:spLocks noChangeArrowheads="1"/>
            </p:cNvSpPr>
            <p:nvPr/>
          </p:nvSpPr>
          <p:spPr bwMode="auto">
            <a:xfrm>
              <a:off x="3879" y="2341"/>
              <a:ext cx="453" cy="227"/>
            </a:xfrm>
            <a:prstGeom prst="rect">
              <a:avLst/>
            </a:prstGeom>
            <a:solidFill>
              <a:schemeClr val="bg1"/>
            </a:solidFill>
            <a:ln w="19050" algn="ctr">
              <a:solidFill>
                <a:schemeClr val="tx1"/>
              </a:solidFill>
              <a:miter lim="800000"/>
              <a:headEnd/>
              <a:tailEnd/>
            </a:ln>
            <a:effectLst/>
          </p:spPr>
          <p:txBody>
            <a:bodyPr wrap="none" anchor="ctr"/>
            <a:lstStyle/>
            <a:p>
              <a:pPr algn="ctr" eaLnBrk="1" hangingPunct="1"/>
              <a:r>
                <a:rPr lang="en-US" altLang="zh-CN" b="1"/>
                <a:t>lib</a:t>
              </a:r>
            </a:p>
          </p:txBody>
        </p:sp>
        <p:sp>
          <p:nvSpPr>
            <p:cNvPr id="23559" name="Rectangle 6"/>
            <p:cNvSpPr>
              <a:spLocks noChangeArrowheads="1"/>
            </p:cNvSpPr>
            <p:nvPr/>
          </p:nvSpPr>
          <p:spPr bwMode="auto">
            <a:xfrm>
              <a:off x="4604" y="2341"/>
              <a:ext cx="453" cy="227"/>
            </a:xfrm>
            <a:prstGeom prst="rect">
              <a:avLst/>
            </a:prstGeom>
            <a:solidFill>
              <a:srgbClr val="FF99FF"/>
            </a:solidFill>
            <a:ln w="19050" algn="ctr">
              <a:solidFill>
                <a:schemeClr val="tx1"/>
              </a:solidFill>
              <a:miter lim="800000"/>
              <a:headEnd/>
              <a:tailEnd/>
            </a:ln>
            <a:effectLst/>
          </p:spPr>
          <p:txBody>
            <a:bodyPr wrap="none" anchor="ctr"/>
            <a:lstStyle/>
            <a:p>
              <a:pPr algn="ctr" eaLnBrk="1" hangingPunct="1"/>
              <a:r>
                <a:rPr lang="en-US" altLang="zh-CN" b="1"/>
                <a:t>usr1</a:t>
              </a:r>
            </a:p>
          </p:txBody>
        </p:sp>
        <p:sp>
          <p:nvSpPr>
            <p:cNvPr id="23560" name="Rectangle 7"/>
            <p:cNvSpPr>
              <a:spLocks noChangeArrowheads="1"/>
            </p:cNvSpPr>
            <p:nvPr/>
          </p:nvSpPr>
          <p:spPr bwMode="auto">
            <a:xfrm>
              <a:off x="4922" y="2795"/>
              <a:ext cx="453" cy="227"/>
            </a:xfrm>
            <a:prstGeom prst="rect">
              <a:avLst/>
            </a:prstGeom>
            <a:solidFill>
              <a:schemeClr val="bg1"/>
            </a:solidFill>
            <a:ln w="19050" algn="ctr">
              <a:solidFill>
                <a:schemeClr val="tx1"/>
              </a:solidFill>
              <a:miter lim="800000"/>
              <a:headEnd/>
              <a:tailEnd/>
            </a:ln>
            <a:effectLst/>
          </p:spPr>
          <p:txBody>
            <a:bodyPr wrap="none" anchor="ctr"/>
            <a:lstStyle/>
            <a:p>
              <a:pPr algn="ctr" eaLnBrk="1" hangingPunct="1"/>
              <a:r>
                <a:rPr lang="en-US" altLang="zh-CN" b="1"/>
                <a:t>code</a:t>
              </a:r>
            </a:p>
          </p:txBody>
        </p:sp>
        <p:cxnSp>
          <p:nvCxnSpPr>
            <p:cNvPr id="23561" name="AutoShape 8"/>
            <p:cNvCxnSpPr>
              <a:cxnSpLocks noChangeShapeType="1"/>
              <a:stCxn id="23557" idx="2"/>
              <a:endCxn id="23558" idx="0"/>
            </p:cNvCxnSpPr>
            <p:nvPr/>
          </p:nvCxnSpPr>
          <p:spPr bwMode="auto">
            <a:xfrm flipH="1">
              <a:off x="4106" y="2075"/>
              <a:ext cx="407" cy="260"/>
            </a:xfrm>
            <a:prstGeom prst="straightConnector1">
              <a:avLst/>
            </a:prstGeom>
            <a:noFill/>
            <a:ln w="19050">
              <a:solidFill>
                <a:schemeClr val="tx1"/>
              </a:solidFill>
              <a:round/>
              <a:headEnd/>
              <a:tailEnd type="triangle" w="med" len="med"/>
            </a:ln>
            <a:effectLst/>
          </p:spPr>
        </p:cxnSp>
        <p:cxnSp>
          <p:nvCxnSpPr>
            <p:cNvPr id="23562" name="AutoShape 9"/>
            <p:cNvCxnSpPr>
              <a:cxnSpLocks noChangeShapeType="1"/>
              <a:stCxn id="23557" idx="2"/>
              <a:endCxn id="23559" idx="0"/>
            </p:cNvCxnSpPr>
            <p:nvPr/>
          </p:nvCxnSpPr>
          <p:spPr bwMode="auto">
            <a:xfrm>
              <a:off x="4513" y="2075"/>
              <a:ext cx="318" cy="260"/>
            </a:xfrm>
            <a:prstGeom prst="straightConnector1">
              <a:avLst/>
            </a:prstGeom>
            <a:noFill/>
            <a:ln w="19050">
              <a:solidFill>
                <a:schemeClr val="tx1"/>
              </a:solidFill>
              <a:round/>
              <a:headEnd/>
              <a:tailEnd type="triangle" w="med" len="med"/>
            </a:ln>
            <a:effectLst/>
          </p:spPr>
        </p:cxnSp>
        <p:sp>
          <p:nvSpPr>
            <p:cNvPr id="23563" name="Oval 10"/>
            <p:cNvSpPr>
              <a:spLocks noChangeArrowheads="1"/>
            </p:cNvSpPr>
            <p:nvPr/>
          </p:nvSpPr>
          <p:spPr bwMode="auto">
            <a:xfrm>
              <a:off x="3695" y="2886"/>
              <a:ext cx="319" cy="319"/>
            </a:xfrm>
            <a:prstGeom prst="ellipse">
              <a:avLst/>
            </a:prstGeom>
            <a:solidFill>
              <a:srgbClr val="FFFF00"/>
            </a:solidFill>
            <a:ln w="19050" algn="ctr">
              <a:solidFill>
                <a:schemeClr val="tx1"/>
              </a:solidFill>
              <a:round/>
              <a:headEnd/>
              <a:tailEnd/>
            </a:ln>
            <a:effectLst/>
          </p:spPr>
          <p:txBody>
            <a:bodyPr wrap="none" anchor="ctr"/>
            <a:lstStyle/>
            <a:p>
              <a:pPr algn="ctr" eaLnBrk="1" hangingPunct="1"/>
              <a:r>
                <a:rPr lang="en-US" altLang="zh-CN" b="1"/>
                <a:t>file1</a:t>
              </a:r>
            </a:p>
          </p:txBody>
        </p:sp>
        <p:sp>
          <p:nvSpPr>
            <p:cNvPr id="23564" name="Oval 11"/>
            <p:cNvSpPr>
              <a:spLocks noChangeArrowheads="1"/>
            </p:cNvSpPr>
            <p:nvPr/>
          </p:nvSpPr>
          <p:spPr bwMode="auto">
            <a:xfrm>
              <a:off x="4738" y="3385"/>
              <a:ext cx="319" cy="319"/>
            </a:xfrm>
            <a:prstGeom prst="ellipse">
              <a:avLst/>
            </a:prstGeom>
            <a:solidFill>
              <a:srgbClr val="FFFF00"/>
            </a:solidFill>
            <a:ln w="19050" algn="ctr">
              <a:solidFill>
                <a:schemeClr val="tx1"/>
              </a:solidFill>
              <a:round/>
              <a:headEnd/>
              <a:tailEnd/>
            </a:ln>
            <a:effectLst/>
          </p:spPr>
          <p:txBody>
            <a:bodyPr wrap="none" anchor="ctr"/>
            <a:lstStyle/>
            <a:p>
              <a:pPr algn="ctr" eaLnBrk="1" hangingPunct="1"/>
              <a:r>
                <a:rPr lang="en-US" altLang="zh-CN" b="1"/>
                <a:t>file2</a:t>
              </a:r>
            </a:p>
          </p:txBody>
        </p:sp>
        <p:sp>
          <p:nvSpPr>
            <p:cNvPr id="23565" name="Oval 12"/>
            <p:cNvSpPr>
              <a:spLocks noChangeArrowheads="1"/>
            </p:cNvSpPr>
            <p:nvPr/>
          </p:nvSpPr>
          <p:spPr bwMode="auto">
            <a:xfrm>
              <a:off x="5237" y="3385"/>
              <a:ext cx="319" cy="319"/>
            </a:xfrm>
            <a:prstGeom prst="ellipse">
              <a:avLst/>
            </a:prstGeom>
            <a:solidFill>
              <a:srgbClr val="FFFF00"/>
            </a:solidFill>
            <a:ln w="19050" algn="ctr">
              <a:solidFill>
                <a:schemeClr val="tx1"/>
              </a:solidFill>
              <a:round/>
              <a:headEnd/>
              <a:tailEnd/>
            </a:ln>
            <a:effectLst/>
          </p:spPr>
          <p:txBody>
            <a:bodyPr wrap="none" anchor="ctr"/>
            <a:lstStyle/>
            <a:p>
              <a:pPr algn="ctr" eaLnBrk="1" hangingPunct="1"/>
              <a:r>
                <a:rPr lang="en-US" altLang="zh-CN" b="1"/>
                <a:t>file3</a:t>
              </a:r>
            </a:p>
          </p:txBody>
        </p:sp>
        <p:cxnSp>
          <p:nvCxnSpPr>
            <p:cNvPr id="23566" name="AutoShape 13"/>
            <p:cNvCxnSpPr>
              <a:cxnSpLocks noChangeShapeType="1"/>
              <a:stCxn id="23558" idx="2"/>
              <a:endCxn id="23563" idx="0"/>
            </p:cNvCxnSpPr>
            <p:nvPr/>
          </p:nvCxnSpPr>
          <p:spPr bwMode="auto">
            <a:xfrm flipH="1">
              <a:off x="3855" y="2574"/>
              <a:ext cx="251" cy="306"/>
            </a:xfrm>
            <a:prstGeom prst="straightConnector1">
              <a:avLst/>
            </a:prstGeom>
            <a:noFill/>
            <a:ln w="19050">
              <a:solidFill>
                <a:schemeClr val="tx1"/>
              </a:solidFill>
              <a:round/>
              <a:headEnd/>
              <a:tailEnd type="triangle" w="med" len="med"/>
            </a:ln>
            <a:effectLst/>
          </p:spPr>
        </p:cxnSp>
        <p:cxnSp>
          <p:nvCxnSpPr>
            <p:cNvPr id="23567" name="AutoShape 14"/>
            <p:cNvCxnSpPr>
              <a:cxnSpLocks noChangeShapeType="1"/>
              <a:stCxn id="23559" idx="2"/>
              <a:endCxn id="23560" idx="0"/>
            </p:cNvCxnSpPr>
            <p:nvPr/>
          </p:nvCxnSpPr>
          <p:spPr bwMode="auto">
            <a:xfrm>
              <a:off x="4831" y="2574"/>
              <a:ext cx="318" cy="215"/>
            </a:xfrm>
            <a:prstGeom prst="straightConnector1">
              <a:avLst/>
            </a:prstGeom>
            <a:noFill/>
            <a:ln w="19050">
              <a:solidFill>
                <a:schemeClr val="tx1"/>
              </a:solidFill>
              <a:round/>
              <a:headEnd/>
              <a:tailEnd type="triangle" w="med" len="med"/>
            </a:ln>
            <a:effectLst/>
          </p:spPr>
        </p:cxnSp>
        <p:cxnSp>
          <p:nvCxnSpPr>
            <p:cNvPr id="23568" name="AutoShape 15"/>
            <p:cNvCxnSpPr>
              <a:cxnSpLocks noChangeShapeType="1"/>
              <a:stCxn id="23560" idx="2"/>
              <a:endCxn id="23564" idx="0"/>
            </p:cNvCxnSpPr>
            <p:nvPr/>
          </p:nvCxnSpPr>
          <p:spPr bwMode="auto">
            <a:xfrm flipH="1">
              <a:off x="4898" y="3028"/>
              <a:ext cx="251" cy="351"/>
            </a:xfrm>
            <a:prstGeom prst="straightConnector1">
              <a:avLst/>
            </a:prstGeom>
            <a:noFill/>
            <a:ln w="19050">
              <a:solidFill>
                <a:schemeClr val="tx1"/>
              </a:solidFill>
              <a:round/>
              <a:headEnd/>
              <a:tailEnd type="triangle" w="med" len="med"/>
            </a:ln>
            <a:effectLst/>
          </p:spPr>
        </p:cxnSp>
        <p:cxnSp>
          <p:nvCxnSpPr>
            <p:cNvPr id="23569" name="AutoShape 16"/>
            <p:cNvCxnSpPr>
              <a:cxnSpLocks noChangeShapeType="1"/>
              <a:stCxn id="23560" idx="2"/>
              <a:endCxn id="23565" idx="0"/>
            </p:cNvCxnSpPr>
            <p:nvPr/>
          </p:nvCxnSpPr>
          <p:spPr bwMode="auto">
            <a:xfrm>
              <a:off x="5149" y="3028"/>
              <a:ext cx="248" cy="351"/>
            </a:xfrm>
            <a:prstGeom prst="straightConnector1">
              <a:avLst/>
            </a:prstGeom>
            <a:noFill/>
            <a:ln w="19050">
              <a:solidFill>
                <a:schemeClr val="tx1"/>
              </a:solidFill>
              <a:round/>
              <a:headEnd/>
              <a:tailEnd type="triangle" w="med" len="med"/>
            </a:ln>
            <a:effectLst/>
          </p:spPr>
        </p:cxnSp>
      </p:grpSp>
      <p:sp>
        <p:nvSpPr>
          <p:cNvPr id="31" name="Rectangle 2"/>
          <p:cNvSpPr>
            <a:spLocks noGrp="1" noChangeArrowheads="1"/>
          </p:cNvSpPr>
          <p:nvPr>
            <p:ph type="title"/>
          </p:nvPr>
        </p:nvSpPr>
        <p:spPr>
          <a:xfrm>
            <a:off x="188954" y="630769"/>
            <a:ext cx="7886700" cy="752474"/>
          </a:xfrm>
        </p:spPr>
        <p:txBody>
          <a:bodyPr>
            <a:normAutofit/>
          </a:bodyPr>
          <a:lstStyle/>
          <a:p>
            <a:pPr indent="-228600">
              <a:spcBef>
                <a:spcPts val="1000"/>
              </a:spcBef>
              <a:buClr>
                <a:srgbClr val="FF0066"/>
              </a:buClr>
              <a:buSzPct val="60000"/>
              <a:buFont typeface="Wingdings" pitchFamily="2" charset="2"/>
              <a:buChar char="q"/>
              <a:defRPr/>
            </a:pPr>
            <a:r>
              <a:rPr lang="zh-CN" altLang="en-US" sz="2800" b="1">
                <a:latin typeface="+mn-lt"/>
                <a:ea typeface="+mn-ea"/>
                <a:cs typeface="+mn-cs"/>
              </a:rPr>
              <a:t>树形目录结构</a:t>
            </a:r>
          </a:p>
        </p:txBody>
      </p:sp>
      <p:sp>
        <p:nvSpPr>
          <p:cNvPr id="34" name="六边形 33"/>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5" name="矩形 3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36" name="组合 11">
            <a:extLst>
              <a:ext uri="{FF2B5EF4-FFF2-40B4-BE49-F238E27FC236}">
                <a16:creationId xmlns:a16="http://schemas.microsoft.com/office/drawing/2014/main" id="{FEDBE3C7-AC07-49EF-8FF2-24CBC9AB3D13}"/>
              </a:ext>
            </a:extLst>
          </p:cNvPr>
          <p:cNvGrpSpPr/>
          <p:nvPr/>
        </p:nvGrpSpPr>
        <p:grpSpPr>
          <a:xfrm>
            <a:off x="8564389" y="243728"/>
            <a:ext cx="305510" cy="333991"/>
            <a:chOff x="11707415" y="1054709"/>
            <a:chExt cx="368424" cy="432048"/>
          </a:xfrm>
        </p:grpSpPr>
        <p:sp>
          <p:nvSpPr>
            <p:cNvPr id="37" name="燕尾形 12">
              <a:extLst>
                <a:ext uri="{FF2B5EF4-FFF2-40B4-BE49-F238E27FC236}">
                  <a16:creationId xmlns:a16="http://schemas.microsoft.com/office/drawing/2014/main" id="{D66DBCDE-0967-469F-852D-ACA861EC1B1E}"/>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燕尾形 13">
              <a:extLst>
                <a:ext uri="{FF2B5EF4-FFF2-40B4-BE49-F238E27FC236}">
                  <a16:creationId xmlns:a16="http://schemas.microsoft.com/office/drawing/2014/main" id="{631B1D87-52F4-4A9C-AEB6-8132B954B07A}"/>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9" name="文本框 38">
            <a:extLst>
              <a:ext uri="{FF2B5EF4-FFF2-40B4-BE49-F238E27FC236}">
                <a16:creationId xmlns:a16="http://schemas.microsoft.com/office/drawing/2014/main" id="{A4EBFCC9-960D-4AB1-9283-E7FAF81AE68C}"/>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40" name="直接连接符 39">
            <a:extLst>
              <a:ext uri="{FF2B5EF4-FFF2-40B4-BE49-F238E27FC236}">
                <a16:creationId xmlns:a16="http://schemas.microsoft.com/office/drawing/2014/main" id="{98816B41-B60D-4AD2-810A-04916F47003E}"/>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27FC3635-CEE7-422F-BC20-94D79C15977E}"/>
              </a:ext>
            </a:extLst>
          </p:cNvPr>
          <p:cNvSpPr txBox="1"/>
          <p:nvPr/>
        </p:nvSpPr>
        <p:spPr>
          <a:xfrm>
            <a:off x="-197976" y="116287"/>
            <a:ext cx="2355104" cy="496479"/>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2.3 </a:t>
            </a:r>
            <a:r>
              <a:rPr lang="zh-CN" altLang="en-US" sz="2600" b="1" dirty="0">
                <a:solidFill>
                  <a:srgbClr val="0070C0"/>
                </a:solidFill>
                <a:latin typeface="微软雅黑" panose="020B0503020204020204" pitchFamily="34" charset="-122"/>
                <a:ea typeface="微软雅黑" panose="020B0503020204020204" pitchFamily="34" charset="-122"/>
              </a:rPr>
              <a:t>目录结构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1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811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9811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9811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98115">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981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98115">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811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81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8" name="矩形 17"/>
          <p:cNvSpPr/>
          <p:nvPr/>
        </p:nvSpPr>
        <p:spPr>
          <a:xfrm>
            <a:off x="147452" y="1195221"/>
            <a:ext cx="8722447" cy="458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
        <p:nvSpPr>
          <p:cNvPr id="25" name="Rectangle 8">
            <a:extLst>
              <a:ext uri="{FF2B5EF4-FFF2-40B4-BE49-F238E27FC236}">
                <a16:creationId xmlns:a16="http://schemas.microsoft.com/office/drawing/2014/main" id="{978AD5F3-A61D-4BFD-BD2C-E6181D03F907}"/>
              </a:ext>
            </a:extLst>
          </p:cNvPr>
          <p:cNvSpPr txBox="1">
            <a:spLocks noChangeArrowheads="1"/>
          </p:cNvSpPr>
          <p:nvPr/>
        </p:nvSpPr>
        <p:spPr>
          <a:xfrm>
            <a:off x="434686" y="1195299"/>
            <a:ext cx="8345643" cy="5317674"/>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spcAft>
                <a:spcPts val="600"/>
              </a:spcAft>
            </a:pPr>
            <a:r>
              <a:rPr lang="en-US" altLang="zh-CN" sz="2800" b="0" dirty="0">
                <a:solidFill>
                  <a:schemeClr val="tx1"/>
                </a:solidFill>
              </a:rPr>
              <a:t>2.1 </a:t>
            </a:r>
            <a:r>
              <a:rPr lang="zh-CN" altLang="en-US" sz="2800" b="0" dirty="0">
                <a:solidFill>
                  <a:schemeClr val="tx1"/>
                </a:solidFill>
              </a:rPr>
              <a:t>概述</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2.2 FCB &amp; </a:t>
            </a:r>
            <a:r>
              <a:rPr lang="en-US" altLang="zh-CN" sz="2800" b="0" dirty="0" err="1">
                <a:solidFill>
                  <a:schemeClr val="tx1"/>
                </a:solidFill>
              </a:rPr>
              <a:t>inode</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2.3 </a:t>
            </a:r>
            <a:r>
              <a:rPr lang="zh-CN" altLang="en-US" sz="2800" b="0" dirty="0">
                <a:solidFill>
                  <a:schemeClr val="tx1"/>
                </a:solidFill>
              </a:rPr>
              <a:t>目录结构</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2.4 </a:t>
            </a:r>
            <a:r>
              <a:rPr lang="zh-CN" altLang="en-US" sz="2800" b="0" dirty="0">
                <a:solidFill>
                  <a:schemeClr val="tx1"/>
                </a:solidFill>
              </a:rPr>
              <a:t>目录的检索和实现</a:t>
            </a:r>
            <a:endParaRPr lang="en-US" altLang="zh-CN" sz="2800" b="0" dirty="0">
              <a:solidFill>
                <a:schemeClr val="tx1"/>
              </a:solidFill>
            </a:endParaRPr>
          </a:p>
          <a:p>
            <a:pPr algn="just">
              <a:lnSpc>
                <a:spcPct val="200000"/>
              </a:lnSpc>
              <a:spcBef>
                <a:spcPts val="600"/>
              </a:spcBef>
              <a:spcAft>
                <a:spcPts val="600"/>
              </a:spcAft>
            </a:pPr>
            <a:endParaRPr lang="en-US" altLang="zh-CN" sz="800" b="0" dirty="0">
              <a:solidFill>
                <a:schemeClr val="tx1"/>
              </a:solidFill>
            </a:endParaRPr>
          </a:p>
          <a:p>
            <a:pPr algn="just">
              <a:lnSpc>
                <a:spcPct val="200000"/>
              </a:lnSpc>
              <a:spcBef>
                <a:spcPts val="600"/>
              </a:spcBef>
              <a:spcAft>
                <a:spcPts val="600"/>
              </a:spcAft>
            </a:pPr>
            <a:r>
              <a:rPr lang="en-US" altLang="zh-CN" sz="2800" b="0" dirty="0">
                <a:solidFill>
                  <a:schemeClr val="tx1"/>
                </a:solidFill>
              </a:rPr>
              <a:t>2.5 </a:t>
            </a:r>
            <a:r>
              <a:rPr lang="zh-CN" altLang="en-US" sz="2800" b="0" dirty="0">
                <a:solidFill>
                  <a:schemeClr val="tx1"/>
                </a:solidFill>
              </a:rPr>
              <a:t>文件的共享</a:t>
            </a:r>
          </a:p>
        </p:txBody>
      </p:sp>
      <p:grpSp>
        <p:nvGrpSpPr>
          <p:cNvPr id="21" name="组合 11">
            <a:extLst>
              <a:ext uri="{FF2B5EF4-FFF2-40B4-BE49-F238E27FC236}">
                <a16:creationId xmlns:a16="http://schemas.microsoft.com/office/drawing/2014/main" id="{8E272FCC-8839-4802-8DD1-6E2076660276}"/>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B5D34AD8-8448-4C48-AE1A-D021F0535CA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61C3385E-D079-410C-BC25-58984722213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731D7273-80FC-4AA9-BA21-BB8A8C6E601F}"/>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30" name="直接连接符 29">
            <a:extLst>
              <a:ext uri="{FF2B5EF4-FFF2-40B4-BE49-F238E27FC236}">
                <a16:creationId xmlns:a16="http://schemas.microsoft.com/office/drawing/2014/main" id="{3A7FFF02-077C-4F3D-8A23-3305563FEFD1}"/>
              </a:ext>
            </a:extLst>
          </p:cNvPr>
          <p:cNvCxnSpPr/>
          <p:nvPr/>
        </p:nvCxnSpPr>
        <p:spPr>
          <a:xfrm>
            <a:off x="117721" y="933611"/>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451BCDA-04B9-4449-A9B0-49299C37754A}"/>
              </a:ext>
            </a:extLst>
          </p:cNvPr>
          <p:cNvSpPr txBox="1"/>
          <p:nvPr/>
        </p:nvSpPr>
        <p:spPr>
          <a:xfrm>
            <a:off x="-258538" y="410723"/>
            <a:ext cx="1392259" cy="492443"/>
          </a:xfrm>
          <a:prstGeom prst="rect">
            <a:avLst/>
          </a:prstGeom>
          <a:noFill/>
        </p:spPr>
        <p:txBody>
          <a:bodyPr wrap="square">
            <a:spAutoFit/>
          </a:bodyPr>
          <a:lstStyle/>
          <a:p>
            <a:pPr algn="r"/>
            <a:r>
              <a:rPr lang="zh-CN" altLang="en-US" sz="2600" b="1" dirty="0">
                <a:solidFill>
                  <a:srgbClr val="0070C0"/>
                </a:solidFill>
                <a:latin typeface="微软雅黑" panose="020B0503020204020204" pitchFamily="34" charset="-122"/>
                <a:ea typeface="微软雅黑" panose="020B0503020204020204" pitchFamily="34" charset="-122"/>
              </a:rPr>
              <a:t>纲要</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50123F6-A083-4AA0-852C-1C04A511E2E4}"/>
              </a:ext>
            </a:extLst>
          </p:cNvPr>
          <p:cNvSpPr txBox="1"/>
          <p:nvPr/>
        </p:nvSpPr>
        <p:spPr>
          <a:xfrm>
            <a:off x="434686" y="4373609"/>
            <a:ext cx="4703618" cy="824136"/>
          </a:xfrm>
          <a:prstGeom prst="rect">
            <a:avLst/>
          </a:prstGeom>
          <a:noFill/>
        </p:spPr>
        <p:txBody>
          <a:bodyPr wrap="square">
            <a:spAutoFit/>
          </a:bodyPr>
          <a:lstStyle/>
          <a:p>
            <a:pPr algn="just">
              <a:lnSpc>
                <a:spcPct val="200000"/>
              </a:lnSpc>
              <a:spcBef>
                <a:spcPts val="600"/>
              </a:spcBef>
              <a:spcAft>
                <a:spcPts val="600"/>
              </a:spcAft>
            </a:pPr>
            <a:r>
              <a:rPr lang="en-US" altLang="zh-CN" sz="2800" b="0" dirty="0">
                <a:solidFill>
                  <a:srgbClr val="FF0000"/>
                </a:solidFill>
                <a:latin typeface="微软雅黑" panose="020B0503020204020204" pitchFamily="34" charset="-122"/>
                <a:ea typeface="微软雅黑" panose="020B0503020204020204" pitchFamily="34" charset="-122"/>
              </a:rPr>
              <a:t>2.4 </a:t>
            </a:r>
            <a:r>
              <a:rPr lang="zh-CN" altLang="en-US" sz="2800" b="0" dirty="0">
                <a:solidFill>
                  <a:srgbClr val="FF0000"/>
                </a:solidFill>
                <a:latin typeface="微软雅黑" panose="020B0503020204020204" pitchFamily="34" charset="-122"/>
                <a:ea typeface="微软雅黑" panose="020B0503020204020204" pitchFamily="34" charset="-122"/>
              </a:rPr>
              <a:t>目录的检索和实现</a:t>
            </a:r>
            <a:endParaRPr lang="en-US" altLang="zh-CN" sz="2800" b="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37209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p:nvPr>
        </p:nvSpPr>
        <p:spPr>
          <a:xfrm>
            <a:off x="357809" y="747804"/>
            <a:ext cx="7315200" cy="609600"/>
          </a:xfrm>
        </p:spPr>
        <p:txBody>
          <a:bodyPr lIns="18000" tIns="10800" rIns="18000" bIns="10800" anchor="ctr">
            <a:normAutofit/>
          </a:bodyPr>
          <a:lstStyle/>
          <a:p>
            <a:pPr indent="-228600">
              <a:spcBef>
                <a:spcPts val="1000"/>
              </a:spcBef>
              <a:buClr>
                <a:srgbClr val="FF0066"/>
              </a:buClr>
              <a:buSzPct val="60000"/>
              <a:buFont typeface="Wingdings" pitchFamily="2" charset="2"/>
              <a:buChar char="q"/>
              <a:defRPr/>
            </a:pPr>
            <a:r>
              <a:rPr lang="zh-CN" altLang="en-US" sz="2800" b="1" dirty="0">
                <a:latin typeface="+mn-lt"/>
                <a:ea typeface="+mn-ea"/>
                <a:cs typeface="+mn-cs"/>
              </a:rPr>
              <a:t>基本步骤</a:t>
            </a:r>
          </a:p>
        </p:txBody>
      </p:sp>
      <p:sp>
        <p:nvSpPr>
          <p:cNvPr id="20" name="矩形 19"/>
          <p:cNvSpPr/>
          <p:nvPr/>
        </p:nvSpPr>
        <p:spPr>
          <a:xfrm>
            <a:off x="540246" y="1485138"/>
            <a:ext cx="7706139" cy="3421129"/>
          </a:xfrm>
          <a:prstGeom prst="rect">
            <a:avLst/>
          </a:prstGeom>
        </p:spPr>
        <p:txBody>
          <a:bodyPr wrap="square">
            <a:spAutoFit/>
          </a:bodyPr>
          <a:lstStyle/>
          <a:p>
            <a:pPr marL="514350" lvl="1" indent="-514350">
              <a:lnSpc>
                <a:spcPct val="130000"/>
              </a:lnSpc>
              <a:spcBef>
                <a:spcPts val="1000"/>
              </a:spcBef>
              <a:buFont typeface="Wingdings" pitchFamily="2" charset="2"/>
              <a:buAutoNum type="romanUcPeriod"/>
            </a:pPr>
            <a:r>
              <a:rPr lang="zh-CN" altLang="en-US" sz="2600" dirty="0"/>
              <a:t>系统根据用户提供的文件路径名，对目录文件进行查询，找出该文件的文件控制块或索引节点；</a:t>
            </a:r>
          </a:p>
          <a:p>
            <a:pPr marL="514350" lvl="1" indent="-514350">
              <a:lnSpc>
                <a:spcPct val="130000"/>
              </a:lnSpc>
              <a:spcBef>
                <a:spcPts val="1000"/>
              </a:spcBef>
              <a:buFont typeface="Wingdings" pitchFamily="2" charset="2"/>
              <a:buAutoNum type="romanUcPeriod"/>
            </a:pPr>
            <a:r>
              <a:rPr lang="zh-CN" altLang="en-US" sz="2600" dirty="0"/>
              <a:t>按照对应文件控制块或索引节点中所记录的文件物理盘块号，计算出文件在磁盘上的物理地址；</a:t>
            </a:r>
            <a:endParaRPr lang="en-US" altLang="zh-CN" sz="2600" dirty="0"/>
          </a:p>
          <a:p>
            <a:pPr marL="514350" lvl="1" indent="-514350">
              <a:lnSpc>
                <a:spcPct val="130000"/>
              </a:lnSpc>
              <a:spcBef>
                <a:spcPts val="1000"/>
              </a:spcBef>
              <a:buFont typeface="Wingdings" pitchFamily="2" charset="2"/>
              <a:buAutoNum type="romanUcPeriod"/>
            </a:pPr>
            <a:r>
              <a:rPr lang="zh-CN" altLang="en-US" sz="2600" dirty="0"/>
              <a:t>启动磁盘驱动程序，将所存取的文件块读入内存进行具体读写操作。</a:t>
            </a:r>
          </a:p>
        </p:txBody>
      </p:sp>
      <p:grpSp>
        <p:nvGrpSpPr>
          <p:cNvPr id="19" name="组合 11">
            <a:extLst>
              <a:ext uri="{FF2B5EF4-FFF2-40B4-BE49-F238E27FC236}">
                <a16:creationId xmlns:a16="http://schemas.microsoft.com/office/drawing/2014/main" id="{D095C40B-49EA-40D1-A6E8-D0302E778C63}"/>
              </a:ext>
            </a:extLst>
          </p:cNvPr>
          <p:cNvGrpSpPr/>
          <p:nvPr/>
        </p:nvGrpSpPr>
        <p:grpSpPr>
          <a:xfrm>
            <a:off x="8564389" y="243728"/>
            <a:ext cx="305510" cy="333991"/>
            <a:chOff x="11707415" y="1054709"/>
            <a:chExt cx="368424" cy="432048"/>
          </a:xfrm>
        </p:grpSpPr>
        <p:sp>
          <p:nvSpPr>
            <p:cNvPr id="21" name="燕尾形 12">
              <a:extLst>
                <a:ext uri="{FF2B5EF4-FFF2-40B4-BE49-F238E27FC236}">
                  <a16:creationId xmlns:a16="http://schemas.microsoft.com/office/drawing/2014/main" id="{5B58ADC1-CE60-463D-958D-BE8665E1B517}"/>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2" name="燕尾形 13">
              <a:extLst>
                <a:ext uri="{FF2B5EF4-FFF2-40B4-BE49-F238E27FC236}">
                  <a16:creationId xmlns:a16="http://schemas.microsoft.com/office/drawing/2014/main" id="{80343452-8565-4032-9900-0879B1FC4659}"/>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3" name="文本框 22">
            <a:extLst>
              <a:ext uri="{FF2B5EF4-FFF2-40B4-BE49-F238E27FC236}">
                <a16:creationId xmlns:a16="http://schemas.microsoft.com/office/drawing/2014/main" id="{C1131799-3964-4A61-87E7-6B2C7FB8C678}"/>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24" name="直接连接符 23">
            <a:extLst>
              <a:ext uri="{FF2B5EF4-FFF2-40B4-BE49-F238E27FC236}">
                <a16:creationId xmlns:a16="http://schemas.microsoft.com/office/drawing/2014/main" id="{BC5BF264-6F1B-4D9D-AF05-6E00B4D8FB28}"/>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F0311B0F-34AA-4E5A-8A50-72812395C67C}"/>
              </a:ext>
            </a:extLst>
          </p:cNvPr>
          <p:cNvSpPr txBox="1"/>
          <p:nvPr/>
        </p:nvSpPr>
        <p:spPr>
          <a:xfrm>
            <a:off x="-197977" y="116287"/>
            <a:ext cx="3937219"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2.4 </a:t>
            </a:r>
            <a:r>
              <a:rPr lang="zh-CN" altLang="en-US" sz="2600" b="1" dirty="0">
                <a:solidFill>
                  <a:srgbClr val="0070C0"/>
                </a:solidFill>
                <a:latin typeface="微软雅黑" panose="020B0503020204020204" pitchFamily="34" charset="-122"/>
                <a:ea typeface="微软雅黑" panose="020B0503020204020204" pitchFamily="34" charset="-122"/>
              </a:rPr>
              <a:t>文件目录</a:t>
            </a:r>
            <a:r>
              <a:rPr lang="zh-CN" altLang="en-US" sz="2600" b="1" dirty="0">
                <a:solidFill>
                  <a:srgbClr val="FF0000"/>
                </a:solidFill>
                <a:latin typeface="微软雅黑" panose="020B0503020204020204" pitchFamily="34" charset="-122"/>
                <a:ea typeface="微软雅黑" panose="020B0503020204020204" pitchFamily="34" charset="-122"/>
              </a:rPr>
              <a:t>检索</a:t>
            </a:r>
            <a:r>
              <a:rPr lang="zh-CN" altLang="en-US" sz="2600" b="1" dirty="0">
                <a:solidFill>
                  <a:srgbClr val="0070C0"/>
                </a:solidFill>
                <a:latin typeface="微软雅黑" panose="020B0503020204020204" pitchFamily="34" charset="-122"/>
                <a:ea typeface="微软雅黑" panose="020B0503020204020204" pitchFamily="34" charset="-122"/>
              </a:rPr>
              <a:t>和实现</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2"/>
          <p:cNvSpPr>
            <a:spLocks noGrp="1" noChangeArrowheads="1"/>
          </p:cNvSpPr>
          <p:nvPr>
            <p:ph type="title"/>
          </p:nvPr>
        </p:nvSpPr>
        <p:spPr>
          <a:xfrm>
            <a:off x="125128" y="531299"/>
            <a:ext cx="8565636" cy="768308"/>
          </a:xfrm>
        </p:spPr>
        <p:txBody>
          <a:bodyPr lIns="18000" tIns="10800" rIns="18000" bIns="10800" anchor="ctr">
            <a:normAutofit/>
          </a:bodyPr>
          <a:lstStyle/>
          <a:p>
            <a:pPr eaLnBrk="1" hangingPunct="1"/>
            <a:r>
              <a:rPr lang="en-US" altLang="zh-CN" sz="2700" b="1" dirty="0">
                <a:latin typeface="+mn-lt"/>
                <a:ea typeface="+mn-ea"/>
                <a:cs typeface="+mn-cs"/>
              </a:rPr>
              <a:t>Linux</a:t>
            </a:r>
            <a:r>
              <a:rPr lang="zh-CN" altLang="en-US" sz="2700" b="1" dirty="0">
                <a:latin typeface="+mn-lt"/>
                <a:ea typeface="+mn-ea"/>
                <a:cs typeface="+mn-cs"/>
              </a:rPr>
              <a:t>下按名存取文件的过程（树形目录）</a:t>
            </a:r>
            <a:endParaRPr lang="en-US" altLang="zh-CN" sz="3600" dirty="0">
              <a:solidFill>
                <a:srgbClr val="FF0066"/>
              </a:solidFill>
              <a:ea typeface="隶书" pitchFamily="49" charset="-122"/>
            </a:endParaRPr>
          </a:p>
        </p:txBody>
      </p:sp>
      <p:graphicFrame>
        <p:nvGraphicFramePr>
          <p:cNvPr id="873475" name="Group 3"/>
          <p:cNvGraphicFramePr>
            <a:graphicFrameLocks noGrp="1"/>
          </p:cNvGraphicFramePr>
          <p:nvPr/>
        </p:nvGraphicFramePr>
        <p:xfrm>
          <a:off x="762000" y="2187914"/>
          <a:ext cx="1524000" cy="3863661"/>
        </p:xfrm>
        <a:graphic>
          <a:graphicData uri="http://schemas.openxmlformats.org/drawingml/2006/table">
            <a:tbl>
              <a:tblPr/>
              <a:tblGrid>
                <a:gridCol w="56197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tblGrid>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bin</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7</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dev</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lib</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9</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etc</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usr</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8</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tmp</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036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dirty="0">
                        <a:ln>
                          <a:noFill/>
                        </a:ln>
                        <a:solidFill>
                          <a:schemeClr val="tx1"/>
                        </a:solidFill>
                        <a:effectLst/>
                        <a:latin typeface="Times New Roman" pitchFamily="18" charset="0"/>
                        <a:ea typeface="宋体"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27014" name="Text Box 35"/>
          <p:cNvSpPr txBox="1">
            <a:spLocks noChangeArrowheads="1"/>
          </p:cNvSpPr>
          <p:nvPr/>
        </p:nvSpPr>
        <p:spPr bwMode="auto">
          <a:xfrm>
            <a:off x="1219200" y="6096339"/>
            <a:ext cx="685800" cy="274637"/>
          </a:xfrm>
          <a:prstGeom prst="rect">
            <a:avLst/>
          </a:prstGeom>
          <a:noFill/>
          <a:ln w="9525">
            <a:noFill/>
            <a:miter lim="800000"/>
            <a:headEnd/>
            <a:tailEnd/>
          </a:ln>
          <a:effectLst/>
        </p:spPr>
        <p:txBody>
          <a:bodyPr wrap="none" lIns="0" tIns="0" rIns="0" bIns="0" anchor="ctr" anchorCtr="1">
            <a:spAutoFit/>
          </a:bodyPr>
          <a:lstStyle/>
          <a:p>
            <a:pPr eaLnBrk="1" hangingPunct="1">
              <a:spcBef>
                <a:spcPct val="50000"/>
              </a:spcBef>
            </a:pPr>
            <a:r>
              <a:rPr lang="zh-CN" altLang="en-US" sz="1800" dirty="0">
                <a:highlight>
                  <a:srgbClr val="00FF00"/>
                </a:highlight>
              </a:rPr>
              <a:t>根目录</a:t>
            </a:r>
          </a:p>
        </p:txBody>
      </p:sp>
      <p:graphicFrame>
        <p:nvGraphicFramePr>
          <p:cNvPr id="873508" name="Group 36"/>
          <p:cNvGraphicFramePr>
            <a:graphicFrameLocks noGrp="1"/>
          </p:cNvGraphicFramePr>
          <p:nvPr/>
        </p:nvGraphicFramePr>
        <p:xfrm>
          <a:off x="4648200" y="2399051"/>
          <a:ext cx="1524000" cy="3433448"/>
        </p:xfrm>
        <a:graphic>
          <a:graphicData uri="http://schemas.openxmlformats.org/drawingml/2006/table">
            <a:tbl>
              <a:tblPr/>
              <a:tblGrid>
                <a:gridCol w="56197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tblGrid>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19</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dick</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30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erik</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51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jim</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26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ast</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45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bal</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036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dirty="0">
                        <a:ln>
                          <a:noFill/>
                        </a:ln>
                        <a:solidFill>
                          <a:schemeClr val="tx1"/>
                        </a:solidFill>
                        <a:effectLst/>
                        <a:latin typeface="Times New Roman" pitchFamily="18" charset="0"/>
                        <a:ea typeface="宋体"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27044" name="Text Box 65"/>
          <p:cNvSpPr txBox="1">
            <a:spLocks noChangeArrowheads="1"/>
          </p:cNvSpPr>
          <p:nvPr/>
        </p:nvSpPr>
        <p:spPr bwMode="auto">
          <a:xfrm>
            <a:off x="4911294" y="5949515"/>
            <a:ext cx="1074013" cy="553998"/>
          </a:xfrm>
          <a:prstGeom prst="rect">
            <a:avLst/>
          </a:prstGeom>
          <a:noFill/>
          <a:ln w="9525">
            <a:noFill/>
            <a:miter lim="800000"/>
            <a:headEnd/>
            <a:tailEnd/>
          </a:ln>
          <a:effectLst/>
        </p:spPr>
        <p:txBody>
          <a:bodyPr wrap="none" lIns="0" tIns="0" rIns="0" bIns="0" anchor="ctr" anchorCtr="1">
            <a:spAutoFit/>
          </a:bodyPr>
          <a:lstStyle/>
          <a:p>
            <a:pPr algn="ctr" eaLnBrk="1" hangingPunct="1"/>
            <a:r>
              <a:rPr lang="en-US" altLang="zh-CN" sz="1800" dirty="0">
                <a:solidFill>
                  <a:srgbClr val="0000FF"/>
                </a:solidFill>
              </a:rPr>
              <a:t>132#</a:t>
            </a:r>
            <a:r>
              <a:rPr lang="zh-CN" altLang="en-US" sz="1800" dirty="0">
                <a:solidFill>
                  <a:srgbClr val="0000FF"/>
                </a:solidFill>
              </a:rPr>
              <a:t>盘块</a:t>
            </a:r>
          </a:p>
          <a:p>
            <a:pPr algn="ctr" eaLnBrk="1" hangingPunct="1"/>
            <a:r>
              <a:rPr lang="en-US" altLang="zh-CN" sz="1800" dirty="0">
                <a:highlight>
                  <a:srgbClr val="00FF00"/>
                </a:highlight>
              </a:rPr>
              <a:t>/</a:t>
            </a:r>
            <a:r>
              <a:rPr lang="en-US" altLang="zh-CN" sz="1800" dirty="0" err="1">
                <a:highlight>
                  <a:srgbClr val="00FF00"/>
                </a:highlight>
              </a:rPr>
              <a:t>usr</a:t>
            </a:r>
            <a:r>
              <a:rPr lang="zh-CN" altLang="en-US" sz="1800" dirty="0">
                <a:highlight>
                  <a:srgbClr val="00FF00"/>
                </a:highlight>
              </a:rPr>
              <a:t>子目录</a:t>
            </a:r>
          </a:p>
        </p:txBody>
      </p:sp>
      <p:graphicFrame>
        <p:nvGraphicFramePr>
          <p:cNvPr id="873600" name="Group 128"/>
          <p:cNvGraphicFramePr>
            <a:graphicFrameLocks noGrp="1"/>
          </p:cNvGraphicFramePr>
          <p:nvPr/>
        </p:nvGraphicFramePr>
        <p:xfrm>
          <a:off x="3124200" y="2708614"/>
          <a:ext cx="1066800" cy="3169286"/>
        </p:xfrm>
        <a:graphic>
          <a:graphicData uri="http://schemas.openxmlformats.org/drawingml/2006/table">
            <a:tbl>
              <a:tblPr/>
              <a:tblGrid>
                <a:gridCol w="1066800">
                  <a:extLst>
                    <a:ext uri="{9D8B030D-6E8A-4147-A177-3AD203B41FA5}">
                      <a16:colId xmlns:a16="http://schemas.microsoft.com/office/drawing/2014/main" val="20000"/>
                    </a:ext>
                  </a:extLst>
                </a:gridCol>
              </a:tblGrid>
              <a:tr h="62388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54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i.addr(0)</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132</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0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i.addr(0) 496</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23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7059" name="Text Box 80"/>
          <p:cNvSpPr txBox="1">
            <a:spLocks noChangeArrowheads="1"/>
          </p:cNvSpPr>
          <p:nvPr/>
        </p:nvSpPr>
        <p:spPr bwMode="auto">
          <a:xfrm>
            <a:off x="3124200" y="6087221"/>
            <a:ext cx="1166986" cy="276999"/>
          </a:xfrm>
          <a:prstGeom prst="rect">
            <a:avLst/>
          </a:prstGeom>
          <a:noFill/>
          <a:ln w="9525">
            <a:noFill/>
            <a:miter lim="800000"/>
            <a:headEnd/>
            <a:tailEnd/>
          </a:ln>
          <a:effectLst/>
        </p:spPr>
        <p:txBody>
          <a:bodyPr wrap="none" lIns="0" tIns="0" rIns="0" bIns="0" anchor="ctr" anchorCtr="1">
            <a:spAutoFit/>
          </a:bodyPr>
          <a:lstStyle/>
          <a:p>
            <a:pPr eaLnBrk="1" hangingPunct="1">
              <a:spcBef>
                <a:spcPct val="50000"/>
              </a:spcBef>
            </a:pPr>
            <a:r>
              <a:rPr lang="zh-CN" altLang="en-US" sz="1800" dirty="0">
                <a:highlight>
                  <a:srgbClr val="FFFF00"/>
                </a:highlight>
              </a:rPr>
              <a:t>索引节点区</a:t>
            </a:r>
          </a:p>
        </p:txBody>
      </p:sp>
      <p:sp>
        <p:nvSpPr>
          <p:cNvPr id="127060" name="Text Box 81"/>
          <p:cNvSpPr txBox="1">
            <a:spLocks noChangeArrowheads="1"/>
          </p:cNvSpPr>
          <p:nvPr/>
        </p:nvSpPr>
        <p:spPr bwMode="auto">
          <a:xfrm>
            <a:off x="2590800" y="3394414"/>
            <a:ext cx="457200" cy="549275"/>
          </a:xfrm>
          <a:prstGeom prst="rect">
            <a:avLst/>
          </a:prstGeom>
          <a:noFill/>
          <a:ln w="9525">
            <a:noFill/>
            <a:miter lim="800000"/>
            <a:headEnd/>
            <a:tailEnd/>
          </a:ln>
          <a:effectLst/>
        </p:spPr>
        <p:txBody>
          <a:bodyPr lIns="0" tIns="0" rIns="0" bIns="0" anchor="ctr" anchorCtr="1">
            <a:spAutoFit/>
          </a:bodyPr>
          <a:lstStyle/>
          <a:p>
            <a:pPr algn="ctr" eaLnBrk="1" hangingPunct="1">
              <a:spcBef>
                <a:spcPct val="50000"/>
              </a:spcBef>
            </a:pPr>
            <a:r>
              <a:rPr lang="zh-CN" altLang="en-US" sz="1800" dirty="0"/>
              <a:t>节点</a:t>
            </a:r>
            <a:r>
              <a:rPr lang="en-US" altLang="zh-CN" sz="1800" dirty="0"/>
              <a:t>6</a:t>
            </a:r>
          </a:p>
        </p:txBody>
      </p:sp>
      <p:sp>
        <p:nvSpPr>
          <p:cNvPr id="127061" name="Text Box 82"/>
          <p:cNvSpPr txBox="1">
            <a:spLocks noChangeArrowheads="1"/>
          </p:cNvSpPr>
          <p:nvPr/>
        </p:nvSpPr>
        <p:spPr bwMode="auto">
          <a:xfrm>
            <a:off x="2590800" y="4613614"/>
            <a:ext cx="457200" cy="549275"/>
          </a:xfrm>
          <a:prstGeom prst="rect">
            <a:avLst/>
          </a:prstGeom>
          <a:noFill/>
          <a:ln w="9525">
            <a:noFill/>
            <a:miter lim="800000"/>
            <a:headEnd/>
            <a:tailEnd/>
          </a:ln>
          <a:effectLst/>
        </p:spPr>
        <p:txBody>
          <a:bodyPr lIns="0" tIns="0" rIns="0" bIns="0" anchor="ctr" anchorCtr="1">
            <a:spAutoFit/>
          </a:bodyPr>
          <a:lstStyle/>
          <a:p>
            <a:pPr algn="ctr" eaLnBrk="1" hangingPunct="1">
              <a:spcBef>
                <a:spcPct val="50000"/>
              </a:spcBef>
            </a:pPr>
            <a:r>
              <a:rPr lang="zh-CN" altLang="en-US" sz="1800" dirty="0"/>
              <a:t>节点</a:t>
            </a:r>
            <a:r>
              <a:rPr lang="en-US" altLang="zh-CN" sz="1800" dirty="0"/>
              <a:t>26</a:t>
            </a:r>
          </a:p>
        </p:txBody>
      </p:sp>
      <p:graphicFrame>
        <p:nvGraphicFramePr>
          <p:cNvPr id="873555" name="Group 83"/>
          <p:cNvGraphicFramePr>
            <a:graphicFrameLocks noGrp="1"/>
          </p:cNvGraphicFramePr>
          <p:nvPr/>
        </p:nvGraphicFramePr>
        <p:xfrm>
          <a:off x="6629400" y="2403814"/>
          <a:ext cx="1524000" cy="3433448"/>
        </p:xfrm>
        <a:graphic>
          <a:graphicData uri="http://schemas.openxmlformats.org/drawingml/2006/table">
            <a:tbl>
              <a:tblPr/>
              <a:tblGrid>
                <a:gridCol w="56197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tblGrid>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26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64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grants</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92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books</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60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mbox</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81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minix</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17</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src</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036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dirty="0">
                        <a:ln>
                          <a:noFill/>
                        </a:ln>
                        <a:solidFill>
                          <a:schemeClr val="tx1"/>
                        </a:solidFill>
                        <a:effectLst/>
                        <a:latin typeface="Times New Roman" pitchFamily="18" charset="0"/>
                        <a:ea typeface="宋体"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27091" name="Text Box 112"/>
          <p:cNvSpPr txBox="1">
            <a:spLocks noChangeArrowheads="1"/>
          </p:cNvSpPr>
          <p:nvPr/>
        </p:nvSpPr>
        <p:spPr bwMode="auto">
          <a:xfrm>
            <a:off x="6712316" y="5954278"/>
            <a:ext cx="1434368" cy="553998"/>
          </a:xfrm>
          <a:prstGeom prst="rect">
            <a:avLst/>
          </a:prstGeom>
          <a:noFill/>
          <a:ln w="9525">
            <a:noFill/>
            <a:miter lim="800000"/>
            <a:headEnd/>
            <a:tailEnd/>
          </a:ln>
          <a:effectLst/>
        </p:spPr>
        <p:txBody>
          <a:bodyPr wrap="none" lIns="0" tIns="0" rIns="0" bIns="0" anchor="ctr" anchorCtr="1">
            <a:spAutoFit/>
          </a:bodyPr>
          <a:lstStyle/>
          <a:p>
            <a:pPr algn="ctr" eaLnBrk="1" hangingPunct="1"/>
            <a:r>
              <a:rPr lang="en-US" altLang="zh-CN" sz="1800" dirty="0">
                <a:solidFill>
                  <a:srgbClr val="0000FF"/>
                </a:solidFill>
              </a:rPr>
              <a:t>496#</a:t>
            </a:r>
            <a:r>
              <a:rPr lang="zh-CN" altLang="en-US" sz="1800" dirty="0">
                <a:solidFill>
                  <a:srgbClr val="0000FF"/>
                </a:solidFill>
              </a:rPr>
              <a:t>盘块</a:t>
            </a:r>
          </a:p>
          <a:p>
            <a:pPr algn="ctr" eaLnBrk="1" hangingPunct="1"/>
            <a:r>
              <a:rPr lang="en-US" altLang="zh-CN" sz="1800" dirty="0">
                <a:highlight>
                  <a:srgbClr val="00FF00"/>
                </a:highlight>
              </a:rPr>
              <a:t>/</a:t>
            </a:r>
            <a:r>
              <a:rPr lang="en-US" altLang="zh-CN" sz="1800" dirty="0" err="1">
                <a:highlight>
                  <a:srgbClr val="00FF00"/>
                </a:highlight>
              </a:rPr>
              <a:t>usr</a:t>
            </a:r>
            <a:r>
              <a:rPr lang="en-US" altLang="zh-CN" sz="1800" dirty="0">
                <a:highlight>
                  <a:srgbClr val="00FF00"/>
                </a:highlight>
              </a:rPr>
              <a:t>/</a:t>
            </a:r>
            <a:r>
              <a:rPr lang="en-US" altLang="zh-CN" sz="1800" dirty="0" err="1">
                <a:highlight>
                  <a:srgbClr val="00FF00"/>
                </a:highlight>
              </a:rPr>
              <a:t>ast</a:t>
            </a:r>
            <a:r>
              <a:rPr lang="zh-CN" altLang="en-US" sz="1800" dirty="0">
                <a:highlight>
                  <a:srgbClr val="00FF00"/>
                </a:highlight>
              </a:rPr>
              <a:t>子目录</a:t>
            </a:r>
          </a:p>
        </p:txBody>
      </p:sp>
      <p:sp>
        <p:nvSpPr>
          <p:cNvPr id="127092" name="Line 113"/>
          <p:cNvSpPr>
            <a:spLocks noChangeShapeType="1"/>
          </p:cNvSpPr>
          <p:nvPr/>
        </p:nvSpPr>
        <p:spPr bwMode="auto">
          <a:xfrm flipV="1">
            <a:off x="1143000" y="3703976"/>
            <a:ext cx="1524000" cy="1295400"/>
          </a:xfrm>
          <a:prstGeom prst="line">
            <a:avLst/>
          </a:prstGeom>
          <a:noFill/>
          <a:ln w="19050">
            <a:solidFill>
              <a:srgbClr val="0000FF"/>
            </a:solidFill>
            <a:round/>
            <a:headEnd/>
            <a:tailEnd type="triangle" w="med" len="med"/>
          </a:ln>
          <a:effectLst/>
        </p:spPr>
        <p:txBody>
          <a:bodyPr vert="eaVert" tIns="0" bIns="0">
            <a:spAutoFit/>
          </a:bodyPr>
          <a:lstStyle/>
          <a:p>
            <a:endParaRPr lang="zh-CN" altLang="en-US"/>
          </a:p>
        </p:txBody>
      </p:sp>
      <p:sp>
        <p:nvSpPr>
          <p:cNvPr id="127093" name="Line 114"/>
          <p:cNvSpPr>
            <a:spLocks noChangeShapeType="1"/>
          </p:cNvSpPr>
          <p:nvPr/>
        </p:nvSpPr>
        <p:spPr bwMode="auto">
          <a:xfrm flipH="1">
            <a:off x="3962400" y="4770776"/>
            <a:ext cx="762000" cy="152400"/>
          </a:xfrm>
          <a:prstGeom prst="line">
            <a:avLst/>
          </a:prstGeom>
          <a:noFill/>
          <a:ln w="19050">
            <a:solidFill>
              <a:srgbClr val="0000FF"/>
            </a:solidFill>
            <a:round/>
            <a:headEnd/>
            <a:tailEnd type="triangle" w="med" len="med"/>
          </a:ln>
          <a:effectLst/>
        </p:spPr>
        <p:txBody>
          <a:bodyPr vert="eaVert" tIns="0" bIns="0">
            <a:spAutoFit/>
          </a:bodyPr>
          <a:lstStyle/>
          <a:p>
            <a:endParaRPr lang="zh-CN" altLang="en-US"/>
          </a:p>
        </p:txBody>
      </p:sp>
      <p:sp>
        <p:nvSpPr>
          <p:cNvPr id="127094" name="Line 115"/>
          <p:cNvSpPr>
            <a:spLocks noChangeShapeType="1"/>
          </p:cNvSpPr>
          <p:nvPr/>
        </p:nvSpPr>
        <p:spPr bwMode="auto">
          <a:xfrm flipV="1">
            <a:off x="3886200" y="2408576"/>
            <a:ext cx="762000" cy="1219200"/>
          </a:xfrm>
          <a:prstGeom prst="line">
            <a:avLst/>
          </a:prstGeom>
          <a:noFill/>
          <a:ln w="19050">
            <a:solidFill>
              <a:srgbClr val="0000FF"/>
            </a:solidFill>
            <a:round/>
            <a:headEnd/>
            <a:tailEnd type="triangle" w="med" len="med"/>
          </a:ln>
          <a:effectLst/>
        </p:spPr>
        <p:txBody>
          <a:bodyPr vert="eaVert" tIns="0" bIns="0">
            <a:spAutoFit/>
          </a:bodyPr>
          <a:lstStyle/>
          <a:p>
            <a:endParaRPr lang="zh-CN" altLang="en-US"/>
          </a:p>
        </p:txBody>
      </p:sp>
      <p:sp>
        <p:nvSpPr>
          <p:cNvPr id="127095" name="Line 116"/>
          <p:cNvSpPr>
            <a:spLocks noChangeShapeType="1"/>
          </p:cNvSpPr>
          <p:nvPr/>
        </p:nvSpPr>
        <p:spPr bwMode="auto">
          <a:xfrm flipV="1">
            <a:off x="3886200" y="2408576"/>
            <a:ext cx="2743200" cy="2438400"/>
          </a:xfrm>
          <a:prstGeom prst="line">
            <a:avLst/>
          </a:prstGeom>
          <a:noFill/>
          <a:ln w="19050">
            <a:solidFill>
              <a:srgbClr val="0000FF"/>
            </a:solidFill>
            <a:round/>
            <a:headEnd/>
            <a:tailEnd type="triangle" w="med" len="med"/>
          </a:ln>
          <a:effectLst/>
        </p:spPr>
        <p:txBody>
          <a:bodyPr vert="eaVert" tIns="0" bIns="0">
            <a:spAutoFit/>
          </a:bodyPr>
          <a:lstStyle/>
          <a:p>
            <a:endParaRPr lang="zh-CN" altLang="en-US"/>
          </a:p>
        </p:txBody>
      </p:sp>
      <p:sp>
        <p:nvSpPr>
          <p:cNvPr id="127096" name="Line 117"/>
          <p:cNvSpPr>
            <a:spLocks noChangeShapeType="1"/>
          </p:cNvSpPr>
          <p:nvPr/>
        </p:nvSpPr>
        <p:spPr bwMode="auto">
          <a:xfrm flipH="1">
            <a:off x="3962400" y="2637176"/>
            <a:ext cx="2819400" cy="2209800"/>
          </a:xfrm>
          <a:prstGeom prst="line">
            <a:avLst/>
          </a:prstGeom>
          <a:noFill/>
          <a:ln w="19050">
            <a:solidFill>
              <a:srgbClr val="FF00FF"/>
            </a:solidFill>
            <a:prstDash val="dash"/>
            <a:round/>
            <a:headEnd/>
            <a:tailEnd/>
          </a:ln>
          <a:effectLst/>
        </p:spPr>
        <p:txBody>
          <a:bodyPr vert="eaVert" tIns="0" bIns="0">
            <a:spAutoFit/>
          </a:bodyPr>
          <a:lstStyle/>
          <a:p>
            <a:endParaRPr lang="zh-CN" altLang="en-US"/>
          </a:p>
        </p:txBody>
      </p:sp>
      <p:sp>
        <p:nvSpPr>
          <p:cNvPr id="127097" name="Line 118"/>
          <p:cNvSpPr>
            <a:spLocks noChangeShapeType="1"/>
          </p:cNvSpPr>
          <p:nvPr/>
        </p:nvSpPr>
        <p:spPr bwMode="auto">
          <a:xfrm flipH="1">
            <a:off x="3886200" y="3018176"/>
            <a:ext cx="2895600" cy="685800"/>
          </a:xfrm>
          <a:prstGeom prst="line">
            <a:avLst/>
          </a:prstGeom>
          <a:noFill/>
          <a:ln w="19050">
            <a:solidFill>
              <a:srgbClr val="FF00FF"/>
            </a:solidFill>
            <a:prstDash val="dash"/>
            <a:round/>
            <a:headEnd/>
            <a:tailEnd/>
          </a:ln>
          <a:effectLst/>
        </p:spPr>
        <p:txBody>
          <a:bodyPr vert="eaVert" tIns="0" bIns="0">
            <a:spAutoFit/>
          </a:bodyPr>
          <a:lstStyle/>
          <a:p>
            <a:endParaRPr lang="zh-CN" altLang="en-US"/>
          </a:p>
        </p:txBody>
      </p:sp>
      <p:sp>
        <p:nvSpPr>
          <p:cNvPr id="127098" name="Line 119"/>
          <p:cNvSpPr>
            <a:spLocks noChangeShapeType="1"/>
          </p:cNvSpPr>
          <p:nvPr/>
        </p:nvSpPr>
        <p:spPr bwMode="auto">
          <a:xfrm flipH="1">
            <a:off x="3962400" y="2637176"/>
            <a:ext cx="838200" cy="990600"/>
          </a:xfrm>
          <a:prstGeom prst="line">
            <a:avLst/>
          </a:prstGeom>
          <a:noFill/>
          <a:ln w="19050">
            <a:solidFill>
              <a:srgbClr val="FF00FF"/>
            </a:solidFill>
            <a:prstDash val="dash"/>
            <a:round/>
            <a:headEnd/>
            <a:tailEnd/>
          </a:ln>
          <a:effectLst/>
        </p:spPr>
        <p:txBody>
          <a:bodyPr vert="eaVert" tIns="0" bIns="0">
            <a:spAutoFit/>
          </a:bodyPr>
          <a:lstStyle/>
          <a:p>
            <a:endParaRPr lang="zh-CN" altLang="en-US"/>
          </a:p>
        </p:txBody>
      </p:sp>
      <p:sp>
        <p:nvSpPr>
          <p:cNvPr id="127099" name="Line 120"/>
          <p:cNvSpPr>
            <a:spLocks noChangeShapeType="1"/>
          </p:cNvSpPr>
          <p:nvPr/>
        </p:nvSpPr>
        <p:spPr bwMode="auto">
          <a:xfrm flipH="1" flipV="1">
            <a:off x="2286000" y="2179976"/>
            <a:ext cx="2514600" cy="838200"/>
          </a:xfrm>
          <a:prstGeom prst="line">
            <a:avLst/>
          </a:prstGeom>
          <a:noFill/>
          <a:ln w="19050">
            <a:solidFill>
              <a:srgbClr val="00B050"/>
            </a:solidFill>
            <a:prstDash val="dash"/>
            <a:round/>
            <a:headEnd/>
            <a:tailEnd/>
          </a:ln>
          <a:effectLst/>
        </p:spPr>
        <p:txBody>
          <a:bodyPr vert="eaVert" tIns="0" bIns="0">
            <a:spAutoFit/>
          </a:bodyPr>
          <a:lstStyle/>
          <a:p>
            <a:endParaRPr lang="zh-CN" altLang="en-US"/>
          </a:p>
        </p:txBody>
      </p:sp>
      <p:sp>
        <p:nvSpPr>
          <p:cNvPr id="127100" name="Text Box 121"/>
          <p:cNvSpPr txBox="1">
            <a:spLocks noChangeArrowheads="1"/>
          </p:cNvSpPr>
          <p:nvPr/>
        </p:nvSpPr>
        <p:spPr bwMode="auto">
          <a:xfrm>
            <a:off x="395288" y="1916451"/>
            <a:ext cx="457200" cy="274638"/>
          </a:xfrm>
          <a:prstGeom prst="rect">
            <a:avLst/>
          </a:prstGeom>
          <a:noFill/>
          <a:ln w="9525">
            <a:noFill/>
            <a:miter lim="800000"/>
            <a:headEnd/>
            <a:tailEnd/>
          </a:ln>
          <a:effectLst/>
        </p:spPr>
        <p:txBody>
          <a:bodyPr lIns="0" tIns="0" rIns="0" bIns="0" anchor="ctr" anchorCtr="1">
            <a:spAutoFit/>
          </a:bodyPr>
          <a:lstStyle/>
          <a:p>
            <a:pPr algn="ctr" eaLnBrk="1" hangingPunct="1">
              <a:spcBef>
                <a:spcPct val="50000"/>
              </a:spcBef>
            </a:pPr>
            <a:r>
              <a:rPr lang="en-US" altLang="zh-CN" sz="1800" b="1" dirty="0">
                <a:solidFill>
                  <a:srgbClr val="FF0066"/>
                </a:solidFill>
              </a:rPr>
              <a:t>(1)</a:t>
            </a:r>
          </a:p>
        </p:txBody>
      </p:sp>
      <p:sp>
        <p:nvSpPr>
          <p:cNvPr id="127101" name="Text Box 122"/>
          <p:cNvSpPr txBox="1">
            <a:spLocks noChangeArrowheads="1"/>
          </p:cNvSpPr>
          <p:nvPr/>
        </p:nvSpPr>
        <p:spPr bwMode="auto">
          <a:xfrm>
            <a:off x="2411413" y="3861139"/>
            <a:ext cx="457200" cy="274637"/>
          </a:xfrm>
          <a:prstGeom prst="rect">
            <a:avLst/>
          </a:prstGeom>
          <a:noFill/>
          <a:ln w="9525">
            <a:noFill/>
            <a:miter lim="800000"/>
            <a:headEnd/>
            <a:tailEnd/>
          </a:ln>
          <a:effectLst/>
        </p:spPr>
        <p:txBody>
          <a:bodyPr lIns="0" tIns="0" rIns="0" bIns="0" anchor="ctr" anchorCtr="1">
            <a:spAutoFit/>
          </a:bodyPr>
          <a:lstStyle/>
          <a:p>
            <a:pPr algn="ctr" eaLnBrk="1" hangingPunct="1">
              <a:spcBef>
                <a:spcPct val="50000"/>
              </a:spcBef>
            </a:pPr>
            <a:r>
              <a:rPr lang="en-US" altLang="zh-CN" sz="1800" b="1">
                <a:solidFill>
                  <a:srgbClr val="FF0066"/>
                </a:solidFill>
              </a:rPr>
              <a:t>(2)</a:t>
            </a:r>
          </a:p>
        </p:txBody>
      </p:sp>
      <p:sp>
        <p:nvSpPr>
          <p:cNvPr id="127102" name="Text Box 123"/>
          <p:cNvSpPr txBox="1">
            <a:spLocks noChangeArrowheads="1"/>
          </p:cNvSpPr>
          <p:nvPr/>
        </p:nvSpPr>
        <p:spPr bwMode="auto">
          <a:xfrm>
            <a:off x="4284663" y="2132351"/>
            <a:ext cx="457200" cy="274638"/>
          </a:xfrm>
          <a:prstGeom prst="rect">
            <a:avLst/>
          </a:prstGeom>
          <a:noFill/>
          <a:ln w="9525">
            <a:noFill/>
            <a:miter lim="800000"/>
            <a:headEnd/>
            <a:tailEnd/>
          </a:ln>
          <a:effectLst/>
        </p:spPr>
        <p:txBody>
          <a:bodyPr lIns="0" tIns="0" rIns="0" bIns="0" anchor="ctr" anchorCtr="1">
            <a:spAutoFit/>
          </a:bodyPr>
          <a:lstStyle/>
          <a:p>
            <a:pPr algn="ctr" eaLnBrk="1" hangingPunct="1">
              <a:spcBef>
                <a:spcPct val="50000"/>
              </a:spcBef>
            </a:pPr>
            <a:r>
              <a:rPr lang="en-US" altLang="zh-CN" sz="1800" b="1">
                <a:solidFill>
                  <a:srgbClr val="FF0066"/>
                </a:solidFill>
              </a:rPr>
              <a:t>(3)</a:t>
            </a:r>
          </a:p>
        </p:txBody>
      </p:sp>
      <p:sp>
        <p:nvSpPr>
          <p:cNvPr id="127103" name="Text Box 124"/>
          <p:cNvSpPr txBox="1">
            <a:spLocks noChangeArrowheads="1"/>
          </p:cNvSpPr>
          <p:nvPr/>
        </p:nvSpPr>
        <p:spPr bwMode="auto">
          <a:xfrm>
            <a:off x="4114800" y="4869201"/>
            <a:ext cx="457200" cy="274638"/>
          </a:xfrm>
          <a:prstGeom prst="rect">
            <a:avLst/>
          </a:prstGeom>
          <a:noFill/>
          <a:ln w="9525">
            <a:noFill/>
            <a:miter lim="800000"/>
            <a:headEnd/>
            <a:tailEnd/>
          </a:ln>
          <a:effectLst/>
        </p:spPr>
        <p:txBody>
          <a:bodyPr lIns="0" tIns="0" rIns="0" bIns="0" anchor="ctr" anchorCtr="1">
            <a:spAutoFit/>
          </a:bodyPr>
          <a:lstStyle/>
          <a:p>
            <a:pPr algn="ctr" eaLnBrk="1" hangingPunct="1">
              <a:spcBef>
                <a:spcPct val="50000"/>
              </a:spcBef>
            </a:pPr>
            <a:r>
              <a:rPr lang="en-US" altLang="zh-CN" sz="1800" b="1">
                <a:solidFill>
                  <a:srgbClr val="FF0066"/>
                </a:solidFill>
              </a:rPr>
              <a:t>(4)</a:t>
            </a:r>
          </a:p>
        </p:txBody>
      </p:sp>
      <p:sp>
        <p:nvSpPr>
          <p:cNvPr id="127104" name="Text Box 125"/>
          <p:cNvSpPr txBox="1">
            <a:spLocks noChangeArrowheads="1"/>
          </p:cNvSpPr>
          <p:nvPr/>
        </p:nvSpPr>
        <p:spPr bwMode="auto">
          <a:xfrm>
            <a:off x="6300788" y="2132351"/>
            <a:ext cx="457200" cy="274638"/>
          </a:xfrm>
          <a:prstGeom prst="rect">
            <a:avLst/>
          </a:prstGeom>
          <a:noFill/>
          <a:ln w="9525">
            <a:noFill/>
            <a:miter lim="800000"/>
            <a:headEnd/>
            <a:tailEnd/>
          </a:ln>
          <a:effectLst/>
        </p:spPr>
        <p:txBody>
          <a:bodyPr lIns="0" tIns="0" rIns="0" bIns="0" anchor="ctr" anchorCtr="1">
            <a:spAutoFit/>
          </a:bodyPr>
          <a:lstStyle/>
          <a:p>
            <a:pPr algn="ctr" eaLnBrk="1" hangingPunct="1">
              <a:spcBef>
                <a:spcPct val="50000"/>
              </a:spcBef>
            </a:pPr>
            <a:r>
              <a:rPr lang="en-US" altLang="zh-CN" sz="1800" b="1">
                <a:solidFill>
                  <a:srgbClr val="FF0066"/>
                </a:solidFill>
              </a:rPr>
              <a:t>(5)</a:t>
            </a:r>
          </a:p>
        </p:txBody>
      </p:sp>
      <p:sp>
        <p:nvSpPr>
          <p:cNvPr id="127105" name="Line 126"/>
          <p:cNvSpPr>
            <a:spLocks noChangeShapeType="1"/>
          </p:cNvSpPr>
          <p:nvPr/>
        </p:nvSpPr>
        <p:spPr bwMode="auto">
          <a:xfrm flipH="1">
            <a:off x="4211638" y="4364376"/>
            <a:ext cx="2490787" cy="1223963"/>
          </a:xfrm>
          <a:prstGeom prst="line">
            <a:avLst/>
          </a:prstGeom>
          <a:noFill/>
          <a:ln w="19050">
            <a:solidFill>
              <a:srgbClr val="0000FF"/>
            </a:solidFill>
            <a:round/>
            <a:headEnd/>
            <a:tailEnd type="triangle" w="med" len="med"/>
          </a:ln>
          <a:effectLst/>
        </p:spPr>
        <p:txBody>
          <a:bodyPr vert="eaVert" tIns="0" bIns="0">
            <a:spAutoFit/>
          </a:bodyPr>
          <a:lstStyle/>
          <a:p>
            <a:endParaRPr lang="zh-CN" altLang="en-US"/>
          </a:p>
        </p:txBody>
      </p:sp>
      <p:sp>
        <p:nvSpPr>
          <p:cNvPr id="127106" name="Text Box 127"/>
          <p:cNvSpPr txBox="1">
            <a:spLocks noChangeArrowheads="1"/>
          </p:cNvSpPr>
          <p:nvPr/>
        </p:nvSpPr>
        <p:spPr bwMode="auto">
          <a:xfrm>
            <a:off x="6227763" y="4508839"/>
            <a:ext cx="457200" cy="274637"/>
          </a:xfrm>
          <a:prstGeom prst="rect">
            <a:avLst/>
          </a:prstGeom>
          <a:noFill/>
          <a:ln w="9525">
            <a:noFill/>
            <a:miter lim="800000"/>
            <a:headEnd/>
            <a:tailEnd/>
          </a:ln>
          <a:effectLst/>
        </p:spPr>
        <p:txBody>
          <a:bodyPr lIns="0" tIns="0" rIns="0" bIns="0" anchor="ctr" anchorCtr="1">
            <a:spAutoFit/>
          </a:bodyPr>
          <a:lstStyle/>
          <a:p>
            <a:pPr algn="ctr" eaLnBrk="1" hangingPunct="1">
              <a:spcBef>
                <a:spcPct val="50000"/>
              </a:spcBef>
            </a:pPr>
            <a:r>
              <a:rPr lang="en-US" altLang="zh-CN" sz="1800" b="1" dirty="0">
                <a:solidFill>
                  <a:srgbClr val="FF0066"/>
                </a:solidFill>
              </a:rPr>
              <a:t>(6)</a:t>
            </a:r>
          </a:p>
        </p:txBody>
      </p:sp>
      <p:sp>
        <p:nvSpPr>
          <p:cNvPr id="31" name="矩形 30"/>
          <p:cNvSpPr/>
          <p:nvPr/>
        </p:nvSpPr>
        <p:spPr>
          <a:xfrm>
            <a:off x="2770496" y="1222086"/>
            <a:ext cx="6373504" cy="830997"/>
          </a:xfrm>
          <a:prstGeom prst="rect">
            <a:avLst/>
          </a:prstGeom>
        </p:spPr>
        <p:txBody>
          <a:bodyPr wrap="square">
            <a:spAutoFit/>
          </a:bodyPr>
          <a:lstStyle/>
          <a:p>
            <a:pPr lvl="2"/>
            <a:r>
              <a:rPr lang="en-US" altLang="zh-CN" sz="2400" dirty="0"/>
              <a:t>“</a:t>
            </a:r>
            <a:r>
              <a:rPr lang="en-US" altLang="zh-CN" sz="2400" b="1" dirty="0">
                <a:solidFill>
                  <a:srgbClr val="FF0000"/>
                </a:solidFill>
              </a:rPr>
              <a:t>.</a:t>
            </a:r>
            <a:r>
              <a:rPr lang="en-US" altLang="zh-CN" sz="2400" dirty="0"/>
              <a:t>”</a:t>
            </a:r>
            <a:r>
              <a:rPr lang="zh-CN" altLang="en-US" sz="2400" dirty="0"/>
              <a:t>：指出目录自身的</a:t>
            </a:r>
            <a:r>
              <a:rPr lang="en-US" altLang="zh-CN" sz="2400" dirty="0" err="1"/>
              <a:t>inode</a:t>
            </a:r>
            <a:r>
              <a:rPr lang="zh-CN" altLang="en-US" sz="2400" dirty="0"/>
              <a:t>入口</a:t>
            </a:r>
          </a:p>
          <a:p>
            <a:pPr lvl="2"/>
            <a:r>
              <a:rPr lang="zh-CN" altLang="en-US" sz="2400" dirty="0"/>
              <a:t>“</a:t>
            </a:r>
            <a:r>
              <a:rPr lang="en-US" altLang="zh-CN" sz="2400" b="1" dirty="0">
                <a:solidFill>
                  <a:srgbClr val="FF0000"/>
                </a:solidFill>
              </a:rPr>
              <a:t>..</a:t>
            </a:r>
            <a:r>
              <a:rPr lang="en-US" altLang="zh-CN" sz="2400" dirty="0"/>
              <a:t>”</a:t>
            </a:r>
            <a:r>
              <a:rPr lang="zh-CN" altLang="en-US" sz="2400" dirty="0"/>
              <a:t>：指出父目录的</a:t>
            </a:r>
            <a:r>
              <a:rPr lang="en-US" altLang="zh-CN" sz="2400" dirty="0" err="1"/>
              <a:t>inode</a:t>
            </a:r>
            <a:r>
              <a:rPr lang="zh-CN" altLang="en-US" sz="2400" dirty="0"/>
              <a:t>入口</a:t>
            </a:r>
          </a:p>
        </p:txBody>
      </p:sp>
      <p:sp>
        <p:nvSpPr>
          <p:cNvPr id="32" name="矩形 31"/>
          <p:cNvSpPr/>
          <p:nvPr/>
        </p:nvSpPr>
        <p:spPr>
          <a:xfrm>
            <a:off x="689113" y="2054087"/>
            <a:ext cx="1656522" cy="1046922"/>
          </a:xfrm>
          <a:prstGeom prst="rect">
            <a:avLst/>
          </a:prstGeom>
          <a:noFill/>
          <a:ln w="222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标注 32"/>
          <p:cNvSpPr/>
          <p:nvPr/>
        </p:nvSpPr>
        <p:spPr>
          <a:xfrm>
            <a:off x="0" y="1310862"/>
            <a:ext cx="980661" cy="431800"/>
          </a:xfrm>
          <a:prstGeom prst="wedgeRectCallout">
            <a:avLst>
              <a:gd name="adj1" fmla="val 50491"/>
              <a:gd name="adj2" fmla="val 122703"/>
            </a:avLst>
          </a:prstGeom>
          <a:solidFill>
            <a:schemeClr val="accent6">
              <a:lumMod val="20000"/>
              <a:lumOff val="80000"/>
            </a:scheme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根目录</a:t>
            </a:r>
          </a:p>
        </p:txBody>
      </p:sp>
      <p:grpSp>
        <p:nvGrpSpPr>
          <p:cNvPr id="41" name="组合 11">
            <a:extLst>
              <a:ext uri="{FF2B5EF4-FFF2-40B4-BE49-F238E27FC236}">
                <a16:creationId xmlns:a16="http://schemas.microsoft.com/office/drawing/2014/main" id="{982BA6E7-7B54-41B5-A4AE-41F9850743B0}"/>
              </a:ext>
            </a:extLst>
          </p:cNvPr>
          <p:cNvGrpSpPr/>
          <p:nvPr/>
        </p:nvGrpSpPr>
        <p:grpSpPr>
          <a:xfrm>
            <a:off x="8564389" y="243728"/>
            <a:ext cx="305510" cy="333991"/>
            <a:chOff x="11707415" y="1054709"/>
            <a:chExt cx="368424" cy="432048"/>
          </a:xfrm>
        </p:grpSpPr>
        <p:sp>
          <p:nvSpPr>
            <p:cNvPr id="42" name="燕尾形 12">
              <a:extLst>
                <a:ext uri="{FF2B5EF4-FFF2-40B4-BE49-F238E27FC236}">
                  <a16:creationId xmlns:a16="http://schemas.microsoft.com/office/drawing/2014/main" id="{0477FFF6-0DE0-485D-9C51-666F941F16E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3" name="燕尾形 13">
              <a:extLst>
                <a:ext uri="{FF2B5EF4-FFF2-40B4-BE49-F238E27FC236}">
                  <a16:creationId xmlns:a16="http://schemas.microsoft.com/office/drawing/2014/main" id="{1FC2A212-B45F-4E30-9021-98CD69981B07}"/>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44" name="文本框 43">
            <a:extLst>
              <a:ext uri="{FF2B5EF4-FFF2-40B4-BE49-F238E27FC236}">
                <a16:creationId xmlns:a16="http://schemas.microsoft.com/office/drawing/2014/main" id="{B6F56DD5-9B76-4868-9DB7-76B74BA2497A}"/>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45" name="直接连接符 44">
            <a:extLst>
              <a:ext uri="{FF2B5EF4-FFF2-40B4-BE49-F238E27FC236}">
                <a16:creationId xmlns:a16="http://schemas.microsoft.com/office/drawing/2014/main" id="{BD03A633-3659-44D1-90E6-2D97D129E902}"/>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26E9843A-F757-419C-A9D9-E2DC499A70D1}"/>
              </a:ext>
            </a:extLst>
          </p:cNvPr>
          <p:cNvSpPr txBox="1"/>
          <p:nvPr/>
        </p:nvSpPr>
        <p:spPr>
          <a:xfrm>
            <a:off x="-197977" y="116287"/>
            <a:ext cx="3937219"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2.4 </a:t>
            </a:r>
            <a:r>
              <a:rPr lang="zh-CN" altLang="en-US" sz="2600" b="1" dirty="0">
                <a:solidFill>
                  <a:srgbClr val="0070C0"/>
                </a:solidFill>
                <a:latin typeface="微软雅黑" panose="020B0503020204020204" pitchFamily="34" charset="-122"/>
                <a:ea typeface="微软雅黑" panose="020B0503020204020204" pitchFamily="34" charset="-122"/>
              </a:rPr>
              <a:t>文件目录</a:t>
            </a:r>
            <a:r>
              <a:rPr lang="zh-CN" altLang="en-US" sz="2600" b="1" dirty="0">
                <a:solidFill>
                  <a:srgbClr val="FF0000"/>
                </a:solidFill>
                <a:latin typeface="微软雅黑" panose="020B0503020204020204" pitchFamily="34" charset="-122"/>
                <a:ea typeface="微软雅黑" panose="020B0503020204020204" pitchFamily="34" charset="-122"/>
              </a:rPr>
              <a:t>检索</a:t>
            </a:r>
            <a:r>
              <a:rPr lang="zh-CN" altLang="en-US" sz="2600" b="1" dirty="0">
                <a:solidFill>
                  <a:srgbClr val="0070C0"/>
                </a:solidFill>
                <a:latin typeface="微软雅黑" panose="020B0503020204020204" pitchFamily="34" charset="-122"/>
                <a:ea typeface="微软雅黑" panose="020B0503020204020204" pitchFamily="34" charset="-122"/>
              </a:rPr>
              <a:t>和实现</a:t>
            </a:r>
          </a:p>
        </p:txBody>
      </p:sp>
      <p:sp>
        <p:nvSpPr>
          <p:cNvPr id="40" name="文本框 39">
            <a:extLst>
              <a:ext uri="{FF2B5EF4-FFF2-40B4-BE49-F238E27FC236}">
                <a16:creationId xmlns:a16="http://schemas.microsoft.com/office/drawing/2014/main" id="{68AC92E8-C1F3-4BB5-A37F-F938ADE78627}"/>
              </a:ext>
            </a:extLst>
          </p:cNvPr>
          <p:cNvSpPr txBox="1"/>
          <p:nvPr/>
        </p:nvSpPr>
        <p:spPr>
          <a:xfrm>
            <a:off x="6566409" y="684620"/>
            <a:ext cx="2124355" cy="461665"/>
          </a:xfrm>
          <a:prstGeom prst="rect">
            <a:avLst/>
          </a:prstGeom>
          <a:noFill/>
        </p:spPr>
        <p:txBody>
          <a:bodyPr wrap="square">
            <a:spAutoFit/>
          </a:bodyPr>
          <a:lstStyle/>
          <a:p>
            <a:r>
              <a:rPr lang="en-US" altLang="zh-CN" sz="2400" dirty="0">
                <a:solidFill>
                  <a:srgbClr val="FF0066"/>
                </a:solidFill>
                <a:ea typeface="隶书" pitchFamily="49" charset="-122"/>
              </a:rPr>
              <a:t>/</a:t>
            </a:r>
            <a:r>
              <a:rPr lang="en-US" altLang="zh-CN" sz="2400" dirty="0" err="1">
                <a:solidFill>
                  <a:srgbClr val="FF0066"/>
                </a:solidFill>
                <a:ea typeface="隶书" pitchFamily="49" charset="-122"/>
              </a:rPr>
              <a:t>usr</a:t>
            </a:r>
            <a:r>
              <a:rPr lang="en-US" altLang="zh-CN" sz="2400" dirty="0">
                <a:solidFill>
                  <a:srgbClr val="FF0066"/>
                </a:solidFill>
                <a:ea typeface="隶书" pitchFamily="49" charset="-122"/>
              </a:rPr>
              <a:t>/</a:t>
            </a:r>
            <a:r>
              <a:rPr lang="en-US" altLang="zh-CN" sz="2400" dirty="0" err="1">
                <a:solidFill>
                  <a:srgbClr val="FF0066"/>
                </a:solidFill>
                <a:ea typeface="隶书" pitchFamily="49" charset="-122"/>
              </a:rPr>
              <a:t>ast</a:t>
            </a:r>
            <a:r>
              <a:rPr lang="en-US" altLang="zh-CN" sz="2400" dirty="0">
                <a:solidFill>
                  <a:srgbClr val="FF0066"/>
                </a:solidFill>
                <a:ea typeface="隶书" pitchFamily="49" charset="-122"/>
              </a:rPr>
              <a:t>/</a:t>
            </a:r>
            <a:r>
              <a:rPr lang="en-US" altLang="zh-CN" sz="2400" dirty="0" err="1">
                <a:solidFill>
                  <a:srgbClr val="FF0066"/>
                </a:solidFill>
                <a:ea typeface="隶书" pitchFamily="49" charset="-122"/>
              </a:rPr>
              <a:t>mbox</a:t>
            </a:r>
            <a:endParaRPr lang="zh-CN" altLang="en-US" sz="2400" dirty="0"/>
          </a:p>
        </p:txBody>
      </p:sp>
      <p:sp>
        <p:nvSpPr>
          <p:cNvPr id="46" name="Line 120">
            <a:extLst>
              <a:ext uri="{FF2B5EF4-FFF2-40B4-BE49-F238E27FC236}">
                <a16:creationId xmlns:a16="http://schemas.microsoft.com/office/drawing/2014/main" id="{85C87A0A-F92D-432C-BBBD-44A128EE5C54}"/>
              </a:ext>
            </a:extLst>
          </p:cNvPr>
          <p:cNvSpPr>
            <a:spLocks noChangeShapeType="1"/>
          </p:cNvSpPr>
          <p:nvPr/>
        </p:nvSpPr>
        <p:spPr bwMode="auto">
          <a:xfrm flipH="1" flipV="1">
            <a:off x="6188763" y="2635587"/>
            <a:ext cx="496199" cy="360363"/>
          </a:xfrm>
          <a:prstGeom prst="line">
            <a:avLst/>
          </a:prstGeom>
          <a:noFill/>
          <a:ln w="19050">
            <a:solidFill>
              <a:srgbClr val="00B050"/>
            </a:solidFill>
            <a:prstDash val="dash"/>
            <a:round/>
            <a:headEnd/>
            <a:tailEnd/>
          </a:ln>
          <a:effectLst/>
        </p:spPr>
        <p:txBody>
          <a:bodyPr vert="eaVert" wrap="square" tIns="0" bIns="0">
            <a:spAutoFit/>
          </a:bodyPr>
          <a:lstStyle/>
          <a:p>
            <a:endParaRPr lang="zh-CN" altLang="en-US"/>
          </a:p>
        </p:txBody>
      </p:sp>
      <p:cxnSp>
        <p:nvCxnSpPr>
          <p:cNvPr id="3" name="直接连接符 2">
            <a:extLst>
              <a:ext uri="{FF2B5EF4-FFF2-40B4-BE49-F238E27FC236}">
                <a16:creationId xmlns:a16="http://schemas.microsoft.com/office/drawing/2014/main" id="{A7D3959A-F360-4649-A6B9-60CF7074F168}"/>
              </a:ext>
            </a:extLst>
          </p:cNvPr>
          <p:cNvCxnSpPr/>
          <p:nvPr/>
        </p:nvCxnSpPr>
        <p:spPr>
          <a:xfrm>
            <a:off x="6566409" y="1146285"/>
            <a:ext cx="21539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612688E4-54E8-40AB-8088-7D41FF72B856}"/>
              </a:ext>
            </a:extLst>
          </p:cNvPr>
          <p:cNvCxnSpPr>
            <a:cxnSpLocks/>
          </p:cNvCxnSpPr>
          <p:nvPr/>
        </p:nvCxnSpPr>
        <p:spPr>
          <a:xfrm>
            <a:off x="6604506" y="1229397"/>
            <a:ext cx="46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8576C227-AA40-46C2-A5B0-4BFC056ADBB2}"/>
              </a:ext>
            </a:extLst>
          </p:cNvPr>
          <p:cNvCxnSpPr>
            <a:cxnSpLocks/>
          </p:cNvCxnSpPr>
          <p:nvPr/>
        </p:nvCxnSpPr>
        <p:spPr>
          <a:xfrm>
            <a:off x="6609945" y="1304124"/>
            <a:ext cx="999168"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80">
                                          <p:stCondLst>
                                            <p:cond delay="0"/>
                                          </p:stCondLst>
                                        </p:cTn>
                                        <p:tgtEl>
                                          <p:spTgt spid="40"/>
                                        </p:tgtEl>
                                      </p:cBhvr>
                                    </p:animEffect>
                                    <p:anim calcmode="lin" valueType="num">
                                      <p:cBhvr>
                                        <p:cTn id="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3" dur="26">
                                          <p:stCondLst>
                                            <p:cond delay="650"/>
                                          </p:stCondLst>
                                        </p:cTn>
                                        <p:tgtEl>
                                          <p:spTgt spid="40"/>
                                        </p:tgtEl>
                                      </p:cBhvr>
                                      <p:to x="100000" y="60000"/>
                                    </p:animScale>
                                    <p:animScale>
                                      <p:cBhvr>
                                        <p:cTn id="14" dur="166" decel="50000">
                                          <p:stCondLst>
                                            <p:cond delay="676"/>
                                          </p:stCondLst>
                                        </p:cTn>
                                        <p:tgtEl>
                                          <p:spTgt spid="40"/>
                                        </p:tgtEl>
                                      </p:cBhvr>
                                      <p:to x="100000" y="100000"/>
                                    </p:animScale>
                                    <p:animScale>
                                      <p:cBhvr>
                                        <p:cTn id="15" dur="26">
                                          <p:stCondLst>
                                            <p:cond delay="1312"/>
                                          </p:stCondLst>
                                        </p:cTn>
                                        <p:tgtEl>
                                          <p:spTgt spid="40"/>
                                        </p:tgtEl>
                                      </p:cBhvr>
                                      <p:to x="100000" y="80000"/>
                                    </p:animScale>
                                    <p:animScale>
                                      <p:cBhvr>
                                        <p:cTn id="16" dur="166" decel="50000">
                                          <p:stCondLst>
                                            <p:cond delay="1338"/>
                                          </p:stCondLst>
                                        </p:cTn>
                                        <p:tgtEl>
                                          <p:spTgt spid="40"/>
                                        </p:tgtEl>
                                      </p:cBhvr>
                                      <p:to x="100000" y="100000"/>
                                    </p:animScale>
                                    <p:animScale>
                                      <p:cBhvr>
                                        <p:cTn id="17" dur="26">
                                          <p:stCondLst>
                                            <p:cond delay="1642"/>
                                          </p:stCondLst>
                                        </p:cTn>
                                        <p:tgtEl>
                                          <p:spTgt spid="40"/>
                                        </p:tgtEl>
                                      </p:cBhvr>
                                      <p:to x="100000" y="90000"/>
                                    </p:animScale>
                                    <p:animScale>
                                      <p:cBhvr>
                                        <p:cTn id="18" dur="166" decel="50000">
                                          <p:stCondLst>
                                            <p:cond delay="1668"/>
                                          </p:stCondLst>
                                        </p:cTn>
                                        <p:tgtEl>
                                          <p:spTgt spid="40"/>
                                        </p:tgtEl>
                                      </p:cBhvr>
                                      <p:to x="100000" y="100000"/>
                                    </p:animScale>
                                    <p:animScale>
                                      <p:cBhvr>
                                        <p:cTn id="19" dur="26">
                                          <p:stCondLst>
                                            <p:cond delay="1808"/>
                                          </p:stCondLst>
                                        </p:cTn>
                                        <p:tgtEl>
                                          <p:spTgt spid="40"/>
                                        </p:tgtEl>
                                      </p:cBhvr>
                                      <p:to x="100000" y="95000"/>
                                    </p:animScale>
                                    <p:animScale>
                                      <p:cBhvr>
                                        <p:cTn id="20" dur="166" decel="50000">
                                          <p:stCondLst>
                                            <p:cond delay="1834"/>
                                          </p:stCondLst>
                                        </p:cTn>
                                        <p:tgtEl>
                                          <p:spTgt spid="4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barn(inVertical)">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barn(inVertical)">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7091"/>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7355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87350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704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27059"/>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7360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87347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2701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706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7060"/>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grpId="0" nodeType="afterEffect">
                                  <p:stCondLst>
                                    <p:cond delay="0"/>
                                  </p:stCondLst>
                                  <p:childTnLst>
                                    <p:set>
                                      <p:cBhvr>
                                        <p:cTn id="73" dur="1" fill="hold">
                                          <p:stCondLst>
                                            <p:cond delay="0"/>
                                          </p:stCondLst>
                                        </p:cTn>
                                        <p:tgtEl>
                                          <p:spTgt spid="12709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2709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2709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27097"/>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2710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2709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2710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27094"/>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2710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2709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27103"/>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2709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2710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2710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27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14" grpId="0"/>
      <p:bldP spid="127044" grpId="0"/>
      <p:bldP spid="127059" grpId="0"/>
      <p:bldP spid="127060" grpId="0"/>
      <p:bldP spid="127061" grpId="0"/>
      <p:bldP spid="127091" grpId="0"/>
      <p:bldP spid="127092" grpId="0" animBg="1"/>
      <p:bldP spid="127093" grpId="0" animBg="1"/>
      <p:bldP spid="127094" grpId="0" animBg="1"/>
      <p:bldP spid="127095" grpId="0" animBg="1"/>
      <p:bldP spid="127096" grpId="0" animBg="1"/>
      <p:bldP spid="127097" grpId="0" animBg="1"/>
      <p:bldP spid="127098" grpId="0" animBg="1"/>
      <p:bldP spid="127099" grpId="0" animBg="1"/>
      <p:bldP spid="127100" grpId="0"/>
      <p:bldP spid="127101" grpId="0"/>
      <p:bldP spid="127102" grpId="0"/>
      <p:bldP spid="127103" grpId="0"/>
      <p:bldP spid="127104" grpId="0"/>
      <p:bldP spid="127105" grpId="0" animBg="1"/>
      <p:bldP spid="127106" grpId="0"/>
      <p:bldP spid="31" grpId="0"/>
      <p:bldP spid="32" grpId="0" animBg="1"/>
      <p:bldP spid="33" grpId="0" animBg="1"/>
      <p:bldP spid="40" grpId="0"/>
      <p:bldP spid="4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p:nvPr>
        </p:nvSpPr>
        <p:spPr>
          <a:xfrm>
            <a:off x="205151" y="804269"/>
            <a:ext cx="7315200" cy="609600"/>
          </a:xfrm>
        </p:spPr>
        <p:txBody>
          <a:bodyPr lIns="18000" tIns="10800" rIns="18000" bIns="10800" anchor="ctr">
            <a:normAutofit/>
          </a:bodyPr>
          <a:lstStyle/>
          <a:p>
            <a:pPr indent="-228600">
              <a:spcBef>
                <a:spcPts val="1000"/>
              </a:spcBef>
              <a:buClr>
                <a:srgbClr val="FF0066"/>
              </a:buClr>
              <a:buSzPct val="60000"/>
              <a:buFont typeface="Wingdings" pitchFamily="2" charset="2"/>
              <a:buChar char="q"/>
              <a:defRPr/>
            </a:pPr>
            <a:r>
              <a:rPr lang="zh-CN" altLang="en-US" sz="2800" b="1" dirty="0">
                <a:latin typeface="+mn-lt"/>
                <a:ea typeface="+mn-ea"/>
                <a:cs typeface="+mn-cs"/>
              </a:rPr>
              <a:t>目录实现</a:t>
            </a:r>
          </a:p>
        </p:txBody>
      </p:sp>
      <p:sp>
        <p:nvSpPr>
          <p:cNvPr id="125958" name="Rectangle 3"/>
          <p:cNvSpPr>
            <a:spLocks noGrp="1" noChangeArrowheads="1"/>
          </p:cNvSpPr>
          <p:nvPr>
            <p:ph type="body" idx="1"/>
          </p:nvPr>
        </p:nvSpPr>
        <p:spPr>
          <a:xfrm>
            <a:off x="520053" y="1413869"/>
            <a:ext cx="7620000" cy="513483"/>
          </a:xfrm>
        </p:spPr>
        <p:txBody>
          <a:bodyPr>
            <a:normAutofit/>
          </a:bodyPr>
          <a:lstStyle/>
          <a:p>
            <a:pPr marL="342900" lvl="1" indent="-342900">
              <a:spcBef>
                <a:spcPct val="20000"/>
              </a:spcBef>
              <a:spcAft>
                <a:spcPct val="10000"/>
              </a:spcAft>
              <a:buClr>
                <a:schemeClr val="folHlink"/>
              </a:buClr>
              <a:buSzPct val="60000"/>
              <a:buFont typeface="Wingdings" pitchFamily="2" charset="2"/>
              <a:buChar char="l"/>
              <a:defRPr/>
            </a:pPr>
            <a:r>
              <a:rPr lang="zh-CN" altLang="en-US" sz="2600" b="1" dirty="0"/>
              <a:t>线性表</a:t>
            </a:r>
          </a:p>
        </p:txBody>
      </p:sp>
      <p:sp>
        <p:nvSpPr>
          <p:cNvPr id="20" name="矩形 19"/>
          <p:cNvSpPr/>
          <p:nvPr/>
        </p:nvSpPr>
        <p:spPr>
          <a:xfrm>
            <a:off x="629785" y="1929163"/>
            <a:ext cx="8240114" cy="1354217"/>
          </a:xfrm>
          <a:prstGeom prst="rect">
            <a:avLst/>
          </a:prstGeom>
        </p:spPr>
        <p:txBody>
          <a:bodyPr wrap="square">
            <a:spAutoFit/>
          </a:bodyPr>
          <a:lstStyle/>
          <a:p>
            <a:pPr marL="342900" lvl="1" indent="-342900">
              <a:spcBef>
                <a:spcPts val="600"/>
              </a:spcBef>
              <a:buFont typeface="Wingdings" panose="05000000000000000000" pitchFamily="2" charset="2"/>
              <a:buChar char="ü"/>
            </a:pPr>
            <a:r>
              <a:rPr lang="zh-CN" altLang="en-US" sz="2400" dirty="0"/>
              <a:t>原理：使用存储文件名和数据块指针的线性表组织目录项</a:t>
            </a:r>
            <a:endParaRPr lang="en-US" altLang="zh-CN" sz="2400" dirty="0"/>
          </a:p>
          <a:p>
            <a:pPr marL="342900" lvl="1" indent="-342900">
              <a:spcBef>
                <a:spcPts val="600"/>
              </a:spcBef>
              <a:buFont typeface="Wingdings" panose="05000000000000000000" pitchFamily="2" charset="2"/>
              <a:buChar char="ü"/>
            </a:pPr>
            <a:r>
              <a:rPr lang="zh-CN" altLang="en-US" sz="2400" dirty="0"/>
              <a:t>优点：编程简单</a:t>
            </a:r>
            <a:endParaRPr lang="en-US" altLang="zh-CN" sz="2400" dirty="0"/>
          </a:p>
          <a:p>
            <a:pPr marL="342900" lvl="1" indent="-342900">
              <a:spcBef>
                <a:spcPts val="600"/>
              </a:spcBef>
              <a:buFont typeface="Wingdings" panose="05000000000000000000" pitchFamily="2" charset="2"/>
              <a:buChar char="ü"/>
            </a:pPr>
            <a:r>
              <a:rPr lang="zh-CN" altLang="en-US" sz="2400" dirty="0"/>
              <a:t>缺点：需要采用顺序方法查找特定项，执行费时</a:t>
            </a:r>
          </a:p>
        </p:txBody>
      </p:sp>
      <p:grpSp>
        <p:nvGrpSpPr>
          <p:cNvPr id="19" name="组合 11">
            <a:extLst>
              <a:ext uri="{FF2B5EF4-FFF2-40B4-BE49-F238E27FC236}">
                <a16:creationId xmlns:a16="http://schemas.microsoft.com/office/drawing/2014/main" id="{D095C40B-49EA-40D1-A6E8-D0302E778C63}"/>
              </a:ext>
            </a:extLst>
          </p:cNvPr>
          <p:cNvGrpSpPr/>
          <p:nvPr/>
        </p:nvGrpSpPr>
        <p:grpSpPr>
          <a:xfrm>
            <a:off x="8564389" y="243728"/>
            <a:ext cx="305510" cy="333991"/>
            <a:chOff x="11707415" y="1054709"/>
            <a:chExt cx="368424" cy="432048"/>
          </a:xfrm>
        </p:grpSpPr>
        <p:sp>
          <p:nvSpPr>
            <p:cNvPr id="21" name="燕尾形 12">
              <a:extLst>
                <a:ext uri="{FF2B5EF4-FFF2-40B4-BE49-F238E27FC236}">
                  <a16:creationId xmlns:a16="http://schemas.microsoft.com/office/drawing/2014/main" id="{5B58ADC1-CE60-463D-958D-BE8665E1B517}"/>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2" name="燕尾形 13">
              <a:extLst>
                <a:ext uri="{FF2B5EF4-FFF2-40B4-BE49-F238E27FC236}">
                  <a16:creationId xmlns:a16="http://schemas.microsoft.com/office/drawing/2014/main" id="{80343452-8565-4032-9900-0879B1FC4659}"/>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3" name="文本框 22">
            <a:extLst>
              <a:ext uri="{FF2B5EF4-FFF2-40B4-BE49-F238E27FC236}">
                <a16:creationId xmlns:a16="http://schemas.microsoft.com/office/drawing/2014/main" id="{C1131799-3964-4A61-87E7-6B2C7FB8C678}"/>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24" name="直接连接符 23">
            <a:extLst>
              <a:ext uri="{FF2B5EF4-FFF2-40B4-BE49-F238E27FC236}">
                <a16:creationId xmlns:a16="http://schemas.microsoft.com/office/drawing/2014/main" id="{BC5BF264-6F1B-4D9D-AF05-6E00B4D8FB28}"/>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8060DBB9-2DD4-42EC-99DD-CD4BD3432F8A}"/>
              </a:ext>
            </a:extLst>
          </p:cNvPr>
          <p:cNvSpPr txBox="1">
            <a:spLocks noChangeArrowheads="1"/>
          </p:cNvSpPr>
          <p:nvPr/>
        </p:nvSpPr>
        <p:spPr>
          <a:xfrm>
            <a:off x="520053" y="3429370"/>
            <a:ext cx="7620000" cy="513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spcBef>
                <a:spcPct val="20000"/>
              </a:spcBef>
              <a:spcAft>
                <a:spcPct val="10000"/>
              </a:spcAft>
              <a:buClr>
                <a:schemeClr val="folHlink"/>
              </a:buClr>
              <a:buSzPct val="60000"/>
              <a:buFont typeface="Wingdings" pitchFamily="2" charset="2"/>
              <a:buChar char="l"/>
              <a:defRPr/>
            </a:pPr>
            <a:r>
              <a:rPr lang="zh-CN" altLang="en-US" sz="2600" b="1" dirty="0"/>
              <a:t>哈希表</a:t>
            </a:r>
          </a:p>
        </p:txBody>
      </p:sp>
      <p:sp>
        <p:nvSpPr>
          <p:cNvPr id="12" name="矩形 11">
            <a:extLst>
              <a:ext uri="{FF2B5EF4-FFF2-40B4-BE49-F238E27FC236}">
                <a16:creationId xmlns:a16="http://schemas.microsoft.com/office/drawing/2014/main" id="{95707E35-5E9A-4F2F-A4F2-320BB2EBFC7D}"/>
              </a:ext>
            </a:extLst>
          </p:cNvPr>
          <p:cNvSpPr/>
          <p:nvPr/>
        </p:nvSpPr>
        <p:spPr>
          <a:xfrm>
            <a:off x="715923" y="3939687"/>
            <a:ext cx="3675218" cy="830997"/>
          </a:xfrm>
          <a:prstGeom prst="rect">
            <a:avLst/>
          </a:prstGeom>
        </p:spPr>
        <p:txBody>
          <a:bodyPr wrap="square">
            <a:spAutoFit/>
          </a:bodyPr>
          <a:lstStyle/>
          <a:p>
            <a:pPr marL="342900" lvl="1" indent="-342900">
              <a:spcBef>
                <a:spcPts val="600"/>
              </a:spcBef>
              <a:buFont typeface="Wingdings" panose="05000000000000000000" pitchFamily="2" charset="2"/>
              <a:buChar char="ü"/>
            </a:pPr>
            <a:r>
              <a:rPr lang="zh-CN" altLang="en-US" sz="2400" dirty="0"/>
              <a:t>原理：采用哈希数据结构实现检索</a:t>
            </a:r>
            <a:endParaRPr lang="en-US" altLang="zh-CN" sz="2400" dirty="0"/>
          </a:p>
        </p:txBody>
      </p:sp>
      <p:sp>
        <p:nvSpPr>
          <p:cNvPr id="16" name="文本框 15">
            <a:extLst>
              <a:ext uri="{FF2B5EF4-FFF2-40B4-BE49-F238E27FC236}">
                <a16:creationId xmlns:a16="http://schemas.microsoft.com/office/drawing/2014/main" id="{891FC1CA-17A0-4D06-9F02-900239427811}"/>
              </a:ext>
            </a:extLst>
          </p:cNvPr>
          <p:cNvSpPr txBox="1"/>
          <p:nvPr/>
        </p:nvSpPr>
        <p:spPr>
          <a:xfrm>
            <a:off x="629785" y="6069795"/>
            <a:ext cx="1441205" cy="459146"/>
          </a:xfrm>
          <a:prstGeom prst="rect">
            <a:avLst/>
          </a:prstGeom>
          <a:noFill/>
        </p:spPr>
        <p:txBody>
          <a:bodyPr wrap="square">
            <a:spAutoFit/>
          </a:bodyPr>
          <a:lstStyle/>
          <a:p>
            <a:r>
              <a:rPr lang="zh-CN" altLang="en-US" sz="2400" b="1" dirty="0">
                <a:solidFill>
                  <a:srgbClr val="0000FF"/>
                </a:solidFill>
                <a:highlight>
                  <a:srgbClr val="FFFF00"/>
                </a:highlight>
              </a:rPr>
              <a:t>高速缓存</a:t>
            </a:r>
          </a:p>
        </p:txBody>
      </p:sp>
      <p:grpSp>
        <p:nvGrpSpPr>
          <p:cNvPr id="5" name="组合 4">
            <a:extLst>
              <a:ext uri="{FF2B5EF4-FFF2-40B4-BE49-F238E27FC236}">
                <a16:creationId xmlns:a16="http://schemas.microsoft.com/office/drawing/2014/main" id="{CD2A9392-E323-403F-AB9F-700D10320525}"/>
              </a:ext>
            </a:extLst>
          </p:cNvPr>
          <p:cNvGrpSpPr/>
          <p:nvPr/>
        </p:nvGrpSpPr>
        <p:grpSpPr>
          <a:xfrm>
            <a:off x="4330053" y="3690943"/>
            <a:ext cx="4813947" cy="2923329"/>
            <a:chOff x="4091349" y="3774239"/>
            <a:chExt cx="4873516" cy="2923329"/>
          </a:xfrm>
        </p:grpSpPr>
        <p:pic>
          <p:nvPicPr>
            <p:cNvPr id="295940" name="Picture 4" descr="See the source image">
              <a:extLst>
                <a:ext uri="{FF2B5EF4-FFF2-40B4-BE49-F238E27FC236}">
                  <a16:creationId xmlns:a16="http://schemas.microsoft.com/office/drawing/2014/main" id="{F011C06C-7CE8-4805-AD16-B6A342355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1349" y="3939687"/>
              <a:ext cx="4873516" cy="275788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FBBF3FE7-9DCE-4D09-AFAA-C7621E48F918}"/>
                </a:ext>
              </a:extLst>
            </p:cNvPr>
            <p:cNvSpPr txBox="1"/>
            <p:nvPr/>
          </p:nvSpPr>
          <p:spPr>
            <a:xfrm>
              <a:off x="4373778" y="3774239"/>
              <a:ext cx="1496291" cy="369332"/>
            </a:xfrm>
            <a:prstGeom prst="rect">
              <a:avLst/>
            </a:prstGeom>
            <a:noFill/>
          </p:spPr>
          <p:txBody>
            <a:bodyPr wrap="square" rtlCol="0">
              <a:spAutoFit/>
            </a:bodyPr>
            <a:lstStyle/>
            <a:p>
              <a:r>
                <a:rPr lang="zh-CN" altLang="en-US" b="1" dirty="0"/>
                <a:t>文件名</a:t>
              </a:r>
            </a:p>
          </p:txBody>
        </p:sp>
        <p:sp>
          <p:nvSpPr>
            <p:cNvPr id="26" name="文本框 25">
              <a:extLst>
                <a:ext uri="{FF2B5EF4-FFF2-40B4-BE49-F238E27FC236}">
                  <a16:creationId xmlns:a16="http://schemas.microsoft.com/office/drawing/2014/main" id="{11A06939-AC3C-4D6E-BA11-2B92F0F3DCC5}"/>
                </a:ext>
              </a:extLst>
            </p:cNvPr>
            <p:cNvSpPr txBox="1"/>
            <p:nvPr/>
          </p:nvSpPr>
          <p:spPr>
            <a:xfrm>
              <a:off x="6074400" y="3807751"/>
              <a:ext cx="1496291" cy="369332"/>
            </a:xfrm>
            <a:prstGeom prst="rect">
              <a:avLst/>
            </a:prstGeom>
            <a:noFill/>
          </p:spPr>
          <p:txBody>
            <a:bodyPr wrap="square" rtlCol="0">
              <a:spAutoFit/>
            </a:bodyPr>
            <a:lstStyle/>
            <a:p>
              <a:r>
                <a:rPr lang="zh-CN" altLang="en-US" b="1" dirty="0"/>
                <a:t>哈希表</a:t>
              </a:r>
            </a:p>
          </p:txBody>
        </p:sp>
        <p:sp>
          <p:nvSpPr>
            <p:cNvPr id="27" name="文本框 26">
              <a:extLst>
                <a:ext uri="{FF2B5EF4-FFF2-40B4-BE49-F238E27FC236}">
                  <a16:creationId xmlns:a16="http://schemas.microsoft.com/office/drawing/2014/main" id="{E8DE82DF-7CC2-44D8-923E-449F6428DDB5}"/>
                </a:ext>
              </a:extLst>
            </p:cNvPr>
            <p:cNvSpPr txBox="1"/>
            <p:nvPr/>
          </p:nvSpPr>
          <p:spPr>
            <a:xfrm>
              <a:off x="7247233" y="3807751"/>
              <a:ext cx="1496291" cy="369332"/>
            </a:xfrm>
            <a:prstGeom prst="rect">
              <a:avLst/>
            </a:prstGeom>
            <a:noFill/>
          </p:spPr>
          <p:txBody>
            <a:bodyPr wrap="square" rtlCol="0">
              <a:spAutoFit/>
            </a:bodyPr>
            <a:lstStyle/>
            <a:p>
              <a:r>
                <a:rPr lang="zh-CN" altLang="en-US" b="1" dirty="0"/>
                <a:t>目录项</a:t>
              </a:r>
            </a:p>
          </p:txBody>
        </p:sp>
      </p:grpSp>
      <p:sp>
        <p:nvSpPr>
          <p:cNvPr id="28" name="文本框 27">
            <a:extLst>
              <a:ext uri="{FF2B5EF4-FFF2-40B4-BE49-F238E27FC236}">
                <a16:creationId xmlns:a16="http://schemas.microsoft.com/office/drawing/2014/main" id="{408B3805-B16E-4C1C-9488-3790653ED2E2}"/>
              </a:ext>
            </a:extLst>
          </p:cNvPr>
          <p:cNvSpPr txBox="1"/>
          <p:nvPr/>
        </p:nvSpPr>
        <p:spPr>
          <a:xfrm>
            <a:off x="715923" y="4824592"/>
            <a:ext cx="4696690" cy="907941"/>
          </a:xfrm>
          <a:prstGeom prst="rect">
            <a:avLst/>
          </a:prstGeom>
          <a:noFill/>
        </p:spPr>
        <p:txBody>
          <a:bodyPr wrap="square">
            <a:spAutoFit/>
          </a:bodyPr>
          <a:lstStyle/>
          <a:p>
            <a:pPr marL="342900" lvl="1" indent="-342900">
              <a:spcBef>
                <a:spcPts val="600"/>
              </a:spcBef>
              <a:buFont typeface="Wingdings" panose="05000000000000000000" pitchFamily="2" charset="2"/>
              <a:buChar char="ü"/>
            </a:pPr>
            <a:r>
              <a:rPr lang="zh-CN" altLang="en-US" sz="2400" dirty="0"/>
              <a:t>优点：查找非常迅速</a:t>
            </a:r>
            <a:endParaRPr lang="en-US" altLang="zh-CN" sz="2400" dirty="0"/>
          </a:p>
          <a:p>
            <a:pPr marL="342900" lvl="1" indent="-342900">
              <a:spcBef>
                <a:spcPts val="600"/>
              </a:spcBef>
              <a:buFont typeface="Wingdings" panose="05000000000000000000" pitchFamily="2" charset="2"/>
              <a:buChar char="ü"/>
            </a:pPr>
            <a:r>
              <a:rPr lang="zh-CN" altLang="en-US" sz="2400" dirty="0"/>
              <a:t>缺点：需要复杂的管理</a:t>
            </a:r>
          </a:p>
        </p:txBody>
      </p:sp>
      <p:sp>
        <p:nvSpPr>
          <p:cNvPr id="29" name="文本框 28">
            <a:extLst>
              <a:ext uri="{FF2B5EF4-FFF2-40B4-BE49-F238E27FC236}">
                <a16:creationId xmlns:a16="http://schemas.microsoft.com/office/drawing/2014/main" id="{36D53BC2-A27A-4037-B979-3BE9850F187C}"/>
              </a:ext>
            </a:extLst>
          </p:cNvPr>
          <p:cNvSpPr txBox="1"/>
          <p:nvPr/>
        </p:nvSpPr>
        <p:spPr>
          <a:xfrm>
            <a:off x="-197977" y="116287"/>
            <a:ext cx="3937219"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2.4 </a:t>
            </a:r>
            <a:r>
              <a:rPr lang="zh-CN" altLang="en-US" sz="2600" b="1" dirty="0">
                <a:solidFill>
                  <a:srgbClr val="0070C0"/>
                </a:solidFill>
                <a:latin typeface="微软雅黑" panose="020B0503020204020204" pitchFamily="34" charset="-122"/>
                <a:ea typeface="微软雅黑" panose="020B0503020204020204" pitchFamily="34" charset="-122"/>
              </a:rPr>
              <a:t>文件目录检索和</a:t>
            </a:r>
            <a:r>
              <a:rPr lang="zh-CN" altLang="en-US" sz="2600" b="1" dirty="0">
                <a:solidFill>
                  <a:srgbClr val="FF0000"/>
                </a:solidFill>
                <a:latin typeface="微软雅黑" panose="020B0503020204020204" pitchFamily="34" charset="-122"/>
                <a:ea typeface="微软雅黑" panose="020B0503020204020204" pitchFamily="34" charset="-122"/>
              </a:rPr>
              <a:t>实现</a:t>
            </a:r>
          </a:p>
        </p:txBody>
      </p:sp>
    </p:spTree>
    <p:extLst>
      <p:ext uri="{BB962C8B-B14F-4D97-AF65-F5344CB8AC3E}">
        <p14:creationId xmlns:p14="http://schemas.microsoft.com/office/powerpoint/2010/main" val="2825928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80">
                                          <p:stCondLst>
                                            <p:cond delay="0"/>
                                          </p:stCondLst>
                                        </p:cTn>
                                        <p:tgtEl>
                                          <p:spTgt spid="16"/>
                                        </p:tgtEl>
                                      </p:cBhvr>
                                    </p:animEffect>
                                    <p:anim calcmode="lin" valueType="num">
                                      <p:cBhvr>
                                        <p:cTn id="2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3" dur="26">
                                          <p:stCondLst>
                                            <p:cond delay="650"/>
                                          </p:stCondLst>
                                        </p:cTn>
                                        <p:tgtEl>
                                          <p:spTgt spid="16"/>
                                        </p:tgtEl>
                                      </p:cBhvr>
                                      <p:to x="100000" y="60000"/>
                                    </p:animScale>
                                    <p:animScale>
                                      <p:cBhvr>
                                        <p:cTn id="34" dur="166" decel="50000">
                                          <p:stCondLst>
                                            <p:cond delay="676"/>
                                          </p:stCondLst>
                                        </p:cTn>
                                        <p:tgtEl>
                                          <p:spTgt spid="16"/>
                                        </p:tgtEl>
                                      </p:cBhvr>
                                      <p:to x="100000" y="100000"/>
                                    </p:animScale>
                                    <p:animScale>
                                      <p:cBhvr>
                                        <p:cTn id="35" dur="26">
                                          <p:stCondLst>
                                            <p:cond delay="1312"/>
                                          </p:stCondLst>
                                        </p:cTn>
                                        <p:tgtEl>
                                          <p:spTgt spid="16"/>
                                        </p:tgtEl>
                                      </p:cBhvr>
                                      <p:to x="100000" y="80000"/>
                                    </p:animScale>
                                    <p:animScale>
                                      <p:cBhvr>
                                        <p:cTn id="36" dur="166" decel="50000">
                                          <p:stCondLst>
                                            <p:cond delay="1338"/>
                                          </p:stCondLst>
                                        </p:cTn>
                                        <p:tgtEl>
                                          <p:spTgt spid="16"/>
                                        </p:tgtEl>
                                      </p:cBhvr>
                                      <p:to x="100000" y="100000"/>
                                    </p:animScale>
                                    <p:animScale>
                                      <p:cBhvr>
                                        <p:cTn id="37" dur="26">
                                          <p:stCondLst>
                                            <p:cond delay="1642"/>
                                          </p:stCondLst>
                                        </p:cTn>
                                        <p:tgtEl>
                                          <p:spTgt spid="16"/>
                                        </p:tgtEl>
                                      </p:cBhvr>
                                      <p:to x="100000" y="90000"/>
                                    </p:animScale>
                                    <p:animScale>
                                      <p:cBhvr>
                                        <p:cTn id="38" dur="166" decel="50000">
                                          <p:stCondLst>
                                            <p:cond delay="1668"/>
                                          </p:stCondLst>
                                        </p:cTn>
                                        <p:tgtEl>
                                          <p:spTgt spid="16"/>
                                        </p:tgtEl>
                                      </p:cBhvr>
                                      <p:to x="100000" y="100000"/>
                                    </p:animScale>
                                    <p:animScale>
                                      <p:cBhvr>
                                        <p:cTn id="39" dur="26">
                                          <p:stCondLst>
                                            <p:cond delay="1808"/>
                                          </p:stCondLst>
                                        </p:cTn>
                                        <p:tgtEl>
                                          <p:spTgt spid="16"/>
                                        </p:tgtEl>
                                      </p:cBhvr>
                                      <p:to x="100000" y="95000"/>
                                    </p:animScale>
                                    <p:animScale>
                                      <p:cBhvr>
                                        <p:cTn id="4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build="p"/>
      <p:bldP spid="20" grpId="0"/>
      <p:bldP spid="11" grpId="0"/>
      <p:bldP spid="12" grpId="0"/>
      <p:bldP spid="16" grpId="0"/>
      <p:bldP spid="2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D793E-76C3-4394-8C22-7F7017B61024}"/>
              </a:ext>
            </a:extLst>
          </p:cNvPr>
          <p:cNvSpPr>
            <a:spLocks noGrp="1"/>
          </p:cNvSpPr>
          <p:nvPr>
            <p:ph type="title"/>
          </p:nvPr>
        </p:nvSpPr>
        <p:spPr>
          <a:xfrm>
            <a:off x="157595" y="171163"/>
            <a:ext cx="7019059" cy="590838"/>
          </a:xfrm>
        </p:spPr>
        <p:txBody>
          <a:bodyPr>
            <a:normAutofit fontScale="90000"/>
          </a:bodyPr>
          <a:lstStyle/>
          <a:p>
            <a:r>
              <a:rPr lang="zh-CN" altLang="en-US" dirty="0"/>
              <a:t>内容回顾</a:t>
            </a:r>
            <a:r>
              <a:rPr lang="en-US" altLang="zh-CN" dirty="0"/>
              <a:t>——12</a:t>
            </a:r>
            <a:r>
              <a:rPr lang="zh-CN" altLang="en-US" dirty="0"/>
              <a:t>月</a:t>
            </a:r>
            <a:r>
              <a:rPr lang="en-US" altLang="zh-CN" dirty="0"/>
              <a:t>7</a:t>
            </a:r>
            <a:r>
              <a:rPr lang="zh-CN" altLang="en-US" dirty="0"/>
              <a:t>日</a:t>
            </a:r>
          </a:p>
        </p:txBody>
      </p:sp>
      <p:sp>
        <p:nvSpPr>
          <p:cNvPr id="6" name="文本框 5">
            <a:extLst>
              <a:ext uri="{FF2B5EF4-FFF2-40B4-BE49-F238E27FC236}">
                <a16:creationId xmlns:a16="http://schemas.microsoft.com/office/drawing/2014/main" id="{E773EF8F-C6BB-45D4-976B-A96B11A1D364}"/>
              </a:ext>
            </a:extLst>
          </p:cNvPr>
          <p:cNvSpPr txBox="1"/>
          <p:nvPr/>
        </p:nvSpPr>
        <p:spPr>
          <a:xfrm>
            <a:off x="477306" y="6345214"/>
            <a:ext cx="2216727" cy="369332"/>
          </a:xfrm>
          <a:prstGeom prst="rect">
            <a:avLst/>
          </a:prstGeom>
          <a:noFill/>
        </p:spPr>
        <p:txBody>
          <a:bodyPr wrap="square" rtlCol="0">
            <a:spAutoFit/>
          </a:bodyPr>
          <a:lstStyle/>
          <a:p>
            <a:r>
              <a:rPr lang="en-US" altLang="zh-CN" b="1" dirty="0">
                <a:solidFill>
                  <a:srgbClr val="FF0000"/>
                </a:solidFill>
              </a:rPr>
              <a:t>/spell/mail/prog/list</a:t>
            </a:r>
            <a:endParaRPr lang="zh-CN" altLang="en-US" b="1" dirty="0">
              <a:solidFill>
                <a:srgbClr val="FF0000"/>
              </a:solidFill>
            </a:endParaRPr>
          </a:p>
        </p:txBody>
      </p:sp>
      <p:sp>
        <p:nvSpPr>
          <p:cNvPr id="7" name="文本框 6">
            <a:extLst>
              <a:ext uri="{FF2B5EF4-FFF2-40B4-BE49-F238E27FC236}">
                <a16:creationId xmlns:a16="http://schemas.microsoft.com/office/drawing/2014/main" id="{24E386B2-B8B7-4FB4-B87C-3D3505E45FDD}"/>
              </a:ext>
            </a:extLst>
          </p:cNvPr>
          <p:cNvSpPr txBox="1"/>
          <p:nvPr/>
        </p:nvSpPr>
        <p:spPr>
          <a:xfrm>
            <a:off x="275785" y="960912"/>
            <a:ext cx="5889356" cy="567912"/>
          </a:xfrm>
          <a:prstGeom prst="rect">
            <a:avLst/>
          </a:prstGeom>
          <a:noFill/>
        </p:spPr>
        <p:txBody>
          <a:bodyPr wrap="square" rtlCol="0">
            <a:spAutoFit/>
          </a:bodyPr>
          <a:lstStyle/>
          <a:p>
            <a:pPr marL="457200" indent="-457200">
              <a:lnSpc>
                <a:spcPct val="120000"/>
              </a:lnSpc>
              <a:buFont typeface="Wingdings" panose="05000000000000000000" pitchFamily="2" charset="2"/>
              <a:buChar char="ü"/>
            </a:pPr>
            <a:r>
              <a:rPr lang="zh-CN" altLang="en-US" sz="2800" dirty="0"/>
              <a:t>文件控制块</a:t>
            </a:r>
            <a:endParaRPr lang="en-US" altLang="zh-CN" sz="2800" dirty="0"/>
          </a:p>
        </p:txBody>
      </p:sp>
      <p:sp>
        <p:nvSpPr>
          <p:cNvPr id="8" name="文本框 7">
            <a:extLst>
              <a:ext uri="{FF2B5EF4-FFF2-40B4-BE49-F238E27FC236}">
                <a16:creationId xmlns:a16="http://schemas.microsoft.com/office/drawing/2014/main" id="{82437C64-B373-437E-ADAA-5CCD837C6662}"/>
              </a:ext>
            </a:extLst>
          </p:cNvPr>
          <p:cNvSpPr txBox="1"/>
          <p:nvPr/>
        </p:nvSpPr>
        <p:spPr>
          <a:xfrm>
            <a:off x="275785" y="2045029"/>
            <a:ext cx="6567054" cy="567912"/>
          </a:xfrm>
          <a:prstGeom prst="rect">
            <a:avLst/>
          </a:prstGeom>
          <a:noFill/>
        </p:spPr>
        <p:txBody>
          <a:bodyPr wrap="square">
            <a:spAutoFit/>
          </a:bodyPr>
          <a:lstStyle/>
          <a:p>
            <a:pPr marL="457200" indent="-457200">
              <a:lnSpc>
                <a:spcPct val="120000"/>
              </a:lnSpc>
              <a:buFont typeface="Wingdings" panose="05000000000000000000" pitchFamily="2" charset="2"/>
              <a:buChar char="ü"/>
            </a:pPr>
            <a:r>
              <a:rPr lang="zh-CN" altLang="en-US" sz="2800" dirty="0"/>
              <a:t>文件检索</a:t>
            </a:r>
            <a:endParaRPr lang="en-US" altLang="zh-CN" sz="2800" dirty="0"/>
          </a:p>
        </p:txBody>
      </p:sp>
      <p:sp>
        <p:nvSpPr>
          <p:cNvPr id="9" name="文本框 8">
            <a:extLst>
              <a:ext uri="{FF2B5EF4-FFF2-40B4-BE49-F238E27FC236}">
                <a16:creationId xmlns:a16="http://schemas.microsoft.com/office/drawing/2014/main" id="{E354D969-6F9B-4EFC-8252-FE78D83E642D}"/>
              </a:ext>
            </a:extLst>
          </p:cNvPr>
          <p:cNvSpPr txBox="1"/>
          <p:nvPr/>
        </p:nvSpPr>
        <p:spPr>
          <a:xfrm>
            <a:off x="275785" y="3142100"/>
            <a:ext cx="6567054" cy="567912"/>
          </a:xfrm>
          <a:prstGeom prst="rect">
            <a:avLst/>
          </a:prstGeom>
          <a:noFill/>
        </p:spPr>
        <p:txBody>
          <a:bodyPr wrap="square">
            <a:spAutoFit/>
          </a:bodyPr>
          <a:lstStyle/>
          <a:p>
            <a:pPr marL="457200" indent="-457200">
              <a:lnSpc>
                <a:spcPct val="120000"/>
              </a:lnSpc>
              <a:buFont typeface="Wingdings" panose="05000000000000000000" pitchFamily="2" charset="2"/>
              <a:buChar char="ü"/>
            </a:pPr>
            <a:r>
              <a:rPr lang="zh-CN" altLang="en-US" sz="2800" dirty="0"/>
              <a:t>检索效率</a:t>
            </a:r>
            <a:endParaRPr lang="en-US" altLang="zh-CN" sz="2800" dirty="0"/>
          </a:p>
        </p:txBody>
      </p:sp>
      <p:sp>
        <p:nvSpPr>
          <p:cNvPr id="11" name="文本框 10">
            <a:extLst>
              <a:ext uri="{FF2B5EF4-FFF2-40B4-BE49-F238E27FC236}">
                <a16:creationId xmlns:a16="http://schemas.microsoft.com/office/drawing/2014/main" id="{CB822FB9-BCD1-4785-867A-775CE7537C06}"/>
              </a:ext>
            </a:extLst>
          </p:cNvPr>
          <p:cNvSpPr txBox="1"/>
          <p:nvPr/>
        </p:nvSpPr>
        <p:spPr>
          <a:xfrm>
            <a:off x="275785" y="4261829"/>
            <a:ext cx="6567054" cy="567912"/>
          </a:xfrm>
          <a:prstGeom prst="rect">
            <a:avLst/>
          </a:prstGeom>
          <a:noFill/>
        </p:spPr>
        <p:txBody>
          <a:bodyPr wrap="square">
            <a:spAutoFit/>
          </a:bodyPr>
          <a:lstStyle/>
          <a:p>
            <a:pPr marL="457200" indent="-457200">
              <a:lnSpc>
                <a:spcPct val="120000"/>
              </a:lnSpc>
              <a:buFont typeface="Wingdings" panose="05000000000000000000" pitchFamily="2" charset="2"/>
              <a:buChar char="ü"/>
            </a:pPr>
            <a:r>
              <a:rPr lang="zh-CN" altLang="en-US" sz="2800" dirty="0"/>
              <a:t>检索过程</a:t>
            </a:r>
            <a:endParaRPr lang="en-US" altLang="zh-CN" sz="2800" dirty="0"/>
          </a:p>
        </p:txBody>
      </p:sp>
      <p:pic>
        <p:nvPicPr>
          <p:cNvPr id="5" name="图片 4">
            <a:extLst>
              <a:ext uri="{FF2B5EF4-FFF2-40B4-BE49-F238E27FC236}">
                <a16:creationId xmlns:a16="http://schemas.microsoft.com/office/drawing/2014/main" id="{3CF2D03F-1959-440F-BB95-5AFF3C85FB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95" y="682857"/>
            <a:ext cx="7967670" cy="5328111"/>
          </a:xfrm>
          <a:prstGeom prst="rect">
            <a:avLst/>
          </a:prstGeom>
        </p:spPr>
      </p:pic>
      <p:sp>
        <p:nvSpPr>
          <p:cNvPr id="12" name="文本框 11">
            <a:extLst>
              <a:ext uri="{FF2B5EF4-FFF2-40B4-BE49-F238E27FC236}">
                <a16:creationId xmlns:a16="http://schemas.microsoft.com/office/drawing/2014/main" id="{19EFF147-1741-4631-8F33-D52761362FD0}"/>
              </a:ext>
            </a:extLst>
          </p:cNvPr>
          <p:cNvSpPr txBox="1"/>
          <p:nvPr/>
        </p:nvSpPr>
        <p:spPr>
          <a:xfrm>
            <a:off x="6289964" y="5971309"/>
            <a:ext cx="1593272" cy="461665"/>
          </a:xfrm>
          <a:prstGeom prst="rect">
            <a:avLst/>
          </a:prstGeom>
          <a:noFill/>
        </p:spPr>
        <p:txBody>
          <a:bodyPr wrap="square" rtlCol="0">
            <a:spAutoFit/>
          </a:bodyPr>
          <a:lstStyle/>
          <a:p>
            <a:r>
              <a:rPr lang="zh-CN" altLang="en-US" sz="2400" b="1" dirty="0">
                <a:highlight>
                  <a:srgbClr val="FFFF00"/>
                </a:highlight>
              </a:rPr>
              <a:t>缓存</a:t>
            </a:r>
          </a:p>
        </p:txBody>
      </p:sp>
    </p:spTree>
    <p:extLst>
      <p:ext uri="{BB962C8B-B14F-4D97-AF65-F5344CB8AC3E}">
        <p14:creationId xmlns:p14="http://schemas.microsoft.com/office/powerpoint/2010/main" val="38917860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80">
                                          <p:stCondLst>
                                            <p:cond delay="0"/>
                                          </p:stCondLst>
                                        </p:cTn>
                                        <p:tgtEl>
                                          <p:spTgt spid="12"/>
                                        </p:tgtEl>
                                      </p:cBhvr>
                                    </p:animEffect>
                                    <p:anim calcmode="lin" valueType="num">
                                      <p:cBhvr>
                                        <p:cTn id="3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0" dur="26">
                                          <p:stCondLst>
                                            <p:cond delay="650"/>
                                          </p:stCondLst>
                                        </p:cTn>
                                        <p:tgtEl>
                                          <p:spTgt spid="12"/>
                                        </p:tgtEl>
                                      </p:cBhvr>
                                      <p:to x="100000" y="60000"/>
                                    </p:animScale>
                                    <p:animScale>
                                      <p:cBhvr>
                                        <p:cTn id="41" dur="166" decel="50000">
                                          <p:stCondLst>
                                            <p:cond delay="676"/>
                                          </p:stCondLst>
                                        </p:cTn>
                                        <p:tgtEl>
                                          <p:spTgt spid="12"/>
                                        </p:tgtEl>
                                      </p:cBhvr>
                                      <p:to x="100000" y="100000"/>
                                    </p:animScale>
                                    <p:animScale>
                                      <p:cBhvr>
                                        <p:cTn id="42" dur="26">
                                          <p:stCondLst>
                                            <p:cond delay="1312"/>
                                          </p:stCondLst>
                                        </p:cTn>
                                        <p:tgtEl>
                                          <p:spTgt spid="12"/>
                                        </p:tgtEl>
                                      </p:cBhvr>
                                      <p:to x="100000" y="80000"/>
                                    </p:animScale>
                                    <p:animScale>
                                      <p:cBhvr>
                                        <p:cTn id="43" dur="166" decel="50000">
                                          <p:stCondLst>
                                            <p:cond delay="1338"/>
                                          </p:stCondLst>
                                        </p:cTn>
                                        <p:tgtEl>
                                          <p:spTgt spid="12"/>
                                        </p:tgtEl>
                                      </p:cBhvr>
                                      <p:to x="100000" y="100000"/>
                                    </p:animScale>
                                    <p:animScale>
                                      <p:cBhvr>
                                        <p:cTn id="44" dur="26">
                                          <p:stCondLst>
                                            <p:cond delay="1642"/>
                                          </p:stCondLst>
                                        </p:cTn>
                                        <p:tgtEl>
                                          <p:spTgt spid="12"/>
                                        </p:tgtEl>
                                      </p:cBhvr>
                                      <p:to x="100000" y="90000"/>
                                    </p:animScale>
                                    <p:animScale>
                                      <p:cBhvr>
                                        <p:cTn id="45" dur="166" decel="50000">
                                          <p:stCondLst>
                                            <p:cond delay="1668"/>
                                          </p:stCondLst>
                                        </p:cTn>
                                        <p:tgtEl>
                                          <p:spTgt spid="12"/>
                                        </p:tgtEl>
                                      </p:cBhvr>
                                      <p:to x="100000" y="100000"/>
                                    </p:animScale>
                                    <p:animScale>
                                      <p:cBhvr>
                                        <p:cTn id="46" dur="26">
                                          <p:stCondLst>
                                            <p:cond delay="1808"/>
                                          </p:stCondLst>
                                        </p:cTn>
                                        <p:tgtEl>
                                          <p:spTgt spid="12"/>
                                        </p:tgtEl>
                                      </p:cBhvr>
                                      <p:to x="100000" y="95000"/>
                                    </p:animScale>
                                    <p:animScale>
                                      <p:cBhvr>
                                        <p:cTn id="47"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8" name="矩形 17"/>
          <p:cNvSpPr/>
          <p:nvPr/>
        </p:nvSpPr>
        <p:spPr>
          <a:xfrm>
            <a:off x="147452" y="1195221"/>
            <a:ext cx="8722447" cy="458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
        <p:nvSpPr>
          <p:cNvPr id="25" name="Rectangle 8">
            <a:extLst>
              <a:ext uri="{FF2B5EF4-FFF2-40B4-BE49-F238E27FC236}">
                <a16:creationId xmlns:a16="http://schemas.microsoft.com/office/drawing/2014/main" id="{978AD5F3-A61D-4BFD-BD2C-E6181D03F907}"/>
              </a:ext>
            </a:extLst>
          </p:cNvPr>
          <p:cNvSpPr txBox="1">
            <a:spLocks noChangeArrowheads="1"/>
          </p:cNvSpPr>
          <p:nvPr/>
        </p:nvSpPr>
        <p:spPr>
          <a:xfrm>
            <a:off x="434686" y="1195299"/>
            <a:ext cx="8345643" cy="5317674"/>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spcAft>
                <a:spcPts val="600"/>
              </a:spcAft>
            </a:pPr>
            <a:r>
              <a:rPr lang="en-US" altLang="zh-CN" sz="2800" b="0" dirty="0">
                <a:solidFill>
                  <a:schemeClr val="tx1"/>
                </a:solidFill>
              </a:rPr>
              <a:t>2.1 </a:t>
            </a:r>
            <a:r>
              <a:rPr lang="zh-CN" altLang="en-US" sz="2800" b="0" dirty="0">
                <a:solidFill>
                  <a:schemeClr val="tx1"/>
                </a:solidFill>
              </a:rPr>
              <a:t>概述</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2.2 FCB &amp; </a:t>
            </a:r>
            <a:r>
              <a:rPr lang="en-US" altLang="zh-CN" sz="2800" b="0" dirty="0" err="1">
                <a:solidFill>
                  <a:schemeClr val="tx1"/>
                </a:solidFill>
              </a:rPr>
              <a:t>inode</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2.3 </a:t>
            </a:r>
            <a:r>
              <a:rPr lang="zh-CN" altLang="en-US" sz="2800" b="0" dirty="0">
                <a:solidFill>
                  <a:schemeClr val="tx1"/>
                </a:solidFill>
              </a:rPr>
              <a:t>目录结构</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r>
              <a:rPr lang="en-US" altLang="zh-CN" sz="2800" b="0" dirty="0">
                <a:solidFill>
                  <a:schemeClr val="tx1"/>
                </a:solidFill>
              </a:rPr>
              <a:t>2.4 </a:t>
            </a:r>
            <a:r>
              <a:rPr lang="zh-CN" altLang="en-US" sz="2800" b="0" dirty="0">
                <a:solidFill>
                  <a:schemeClr val="tx1"/>
                </a:solidFill>
              </a:rPr>
              <a:t>目录的检索和实现</a:t>
            </a:r>
            <a:endParaRPr lang="en-US" altLang="zh-CN" sz="2800" b="0" dirty="0">
              <a:solidFill>
                <a:schemeClr val="tx1"/>
              </a:solidFill>
            </a:endParaRPr>
          </a:p>
          <a:p>
            <a:pPr algn="just">
              <a:lnSpc>
                <a:spcPct val="200000"/>
              </a:lnSpc>
              <a:spcBef>
                <a:spcPts val="600"/>
              </a:spcBef>
              <a:spcAft>
                <a:spcPts val="600"/>
              </a:spcAft>
            </a:pPr>
            <a:endParaRPr lang="en-US" altLang="zh-CN" sz="800" b="0" dirty="0">
              <a:solidFill>
                <a:schemeClr val="tx1"/>
              </a:solidFill>
            </a:endParaRPr>
          </a:p>
          <a:p>
            <a:pPr algn="just">
              <a:lnSpc>
                <a:spcPct val="200000"/>
              </a:lnSpc>
              <a:spcBef>
                <a:spcPts val="600"/>
              </a:spcBef>
              <a:spcAft>
                <a:spcPts val="600"/>
              </a:spcAft>
            </a:pPr>
            <a:r>
              <a:rPr lang="en-US" altLang="zh-CN" sz="2800" b="0" dirty="0">
                <a:solidFill>
                  <a:schemeClr val="tx1"/>
                </a:solidFill>
              </a:rPr>
              <a:t>2.5 </a:t>
            </a:r>
            <a:r>
              <a:rPr lang="zh-CN" altLang="en-US" sz="2800" b="0" dirty="0">
                <a:solidFill>
                  <a:schemeClr val="tx1"/>
                </a:solidFill>
              </a:rPr>
              <a:t>文件的共享</a:t>
            </a:r>
          </a:p>
        </p:txBody>
      </p:sp>
      <p:grpSp>
        <p:nvGrpSpPr>
          <p:cNvPr id="21" name="组合 11">
            <a:extLst>
              <a:ext uri="{FF2B5EF4-FFF2-40B4-BE49-F238E27FC236}">
                <a16:creationId xmlns:a16="http://schemas.microsoft.com/office/drawing/2014/main" id="{8E272FCC-8839-4802-8DD1-6E2076660276}"/>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B5D34AD8-8448-4C48-AE1A-D021F0535CA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61C3385E-D079-410C-BC25-58984722213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731D7273-80FC-4AA9-BA21-BB8A8C6E601F}"/>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30" name="直接连接符 29">
            <a:extLst>
              <a:ext uri="{FF2B5EF4-FFF2-40B4-BE49-F238E27FC236}">
                <a16:creationId xmlns:a16="http://schemas.microsoft.com/office/drawing/2014/main" id="{3A7FFF02-077C-4F3D-8A23-3305563FEFD1}"/>
              </a:ext>
            </a:extLst>
          </p:cNvPr>
          <p:cNvCxnSpPr/>
          <p:nvPr/>
        </p:nvCxnSpPr>
        <p:spPr>
          <a:xfrm>
            <a:off x="117721" y="933611"/>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451BCDA-04B9-4449-A9B0-49299C37754A}"/>
              </a:ext>
            </a:extLst>
          </p:cNvPr>
          <p:cNvSpPr txBox="1"/>
          <p:nvPr/>
        </p:nvSpPr>
        <p:spPr>
          <a:xfrm>
            <a:off x="-258538" y="410723"/>
            <a:ext cx="1392259" cy="492443"/>
          </a:xfrm>
          <a:prstGeom prst="rect">
            <a:avLst/>
          </a:prstGeom>
          <a:noFill/>
        </p:spPr>
        <p:txBody>
          <a:bodyPr wrap="square">
            <a:spAutoFit/>
          </a:bodyPr>
          <a:lstStyle/>
          <a:p>
            <a:pPr algn="r"/>
            <a:r>
              <a:rPr lang="zh-CN" altLang="en-US" sz="2600" b="1" dirty="0">
                <a:solidFill>
                  <a:srgbClr val="0070C0"/>
                </a:solidFill>
                <a:latin typeface="微软雅黑" panose="020B0503020204020204" pitchFamily="34" charset="-122"/>
                <a:ea typeface="微软雅黑" panose="020B0503020204020204" pitchFamily="34" charset="-122"/>
              </a:rPr>
              <a:t>纲要</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50123F6-A083-4AA0-852C-1C04A511E2E4}"/>
              </a:ext>
            </a:extLst>
          </p:cNvPr>
          <p:cNvSpPr txBox="1"/>
          <p:nvPr/>
        </p:nvSpPr>
        <p:spPr>
          <a:xfrm>
            <a:off x="434686" y="5626477"/>
            <a:ext cx="4703618" cy="824136"/>
          </a:xfrm>
          <a:prstGeom prst="rect">
            <a:avLst/>
          </a:prstGeom>
          <a:noFill/>
        </p:spPr>
        <p:txBody>
          <a:bodyPr wrap="square">
            <a:spAutoFit/>
          </a:bodyPr>
          <a:lstStyle/>
          <a:p>
            <a:pPr algn="just">
              <a:lnSpc>
                <a:spcPct val="200000"/>
              </a:lnSpc>
              <a:spcBef>
                <a:spcPts val="600"/>
              </a:spcBef>
              <a:spcAft>
                <a:spcPts val="600"/>
              </a:spcAft>
            </a:pPr>
            <a:r>
              <a:rPr lang="en-US" altLang="zh-CN" sz="2800" b="0" dirty="0">
                <a:solidFill>
                  <a:srgbClr val="FF0000"/>
                </a:solidFill>
                <a:latin typeface="微软雅黑" panose="020B0503020204020204" pitchFamily="34" charset="-122"/>
                <a:ea typeface="微软雅黑" panose="020B0503020204020204" pitchFamily="34" charset="-122"/>
              </a:rPr>
              <a:t>2.5 </a:t>
            </a:r>
            <a:r>
              <a:rPr lang="zh-CN" altLang="en-US" sz="2800" b="0" dirty="0">
                <a:solidFill>
                  <a:srgbClr val="FF0000"/>
                </a:solidFill>
                <a:latin typeface="微软雅黑" panose="020B0503020204020204" pitchFamily="34" charset="-122"/>
                <a:ea typeface="微软雅黑" panose="020B0503020204020204" pitchFamily="34" charset="-122"/>
              </a:rPr>
              <a:t>文件的共享</a:t>
            </a:r>
            <a:endParaRPr lang="en-US" altLang="zh-CN" sz="2800" b="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27302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7438" name="Rectangle 46"/>
          <p:cNvSpPr>
            <a:spLocks noGrp="1" noChangeArrowheads="1"/>
          </p:cNvSpPr>
          <p:nvPr>
            <p:ph type="body" sz="half" idx="1"/>
          </p:nvPr>
        </p:nvSpPr>
        <p:spPr>
          <a:xfrm>
            <a:off x="413049" y="3486715"/>
            <a:ext cx="3586884" cy="2464620"/>
          </a:xfrm>
          <a:ln>
            <a:solidFill>
              <a:schemeClr val="accent1"/>
            </a:solidFill>
          </a:ln>
        </p:spPr>
        <p:txBody>
          <a:bodyPr>
            <a:normAutofit/>
          </a:bodyPr>
          <a:lstStyle/>
          <a:p>
            <a:pPr marL="0" indent="266700" eaLnBrk="1" hangingPunct="1">
              <a:lnSpc>
                <a:spcPct val="120000"/>
              </a:lnSpc>
            </a:pPr>
            <a:r>
              <a:rPr lang="zh-CN" altLang="en-US" sz="2400" dirty="0">
                <a:solidFill>
                  <a:srgbClr val="FF0000"/>
                </a:solidFill>
              </a:rPr>
              <a:t>用户观点</a:t>
            </a:r>
          </a:p>
          <a:p>
            <a:pPr marL="0" indent="266700" eaLnBrk="1" hangingPunct="1">
              <a:lnSpc>
                <a:spcPct val="120000"/>
              </a:lnSpc>
              <a:spcBef>
                <a:spcPts val="600"/>
              </a:spcBef>
              <a:buFont typeface="Wingdings" pitchFamily="2" charset="2"/>
              <a:buNone/>
            </a:pPr>
            <a:r>
              <a:rPr lang="zh-CN" altLang="en-US" sz="2400" dirty="0"/>
              <a:t>文件是一些具有结构的信息集合，如一篇文章分成很多段落、一个程序分成很多函数。</a:t>
            </a:r>
          </a:p>
        </p:txBody>
      </p:sp>
      <p:sp>
        <p:nvSpPr>
          <p:cNvPr id="1467439" name="Rectangle 47"/>
          <p:cNvSpPr>
            <a:spLocks noGrp="1" noChangeArrowheads="1"/>
          </p:cNvSpPr>
          <p:nvPr>
            <p:ph type="body" sz="half" idx="2"/>
          </p:nvPr>
        </p:nvSpPr>
        <p:spPr>
          <a:xfrm>
            <a:off x="5322569" y="3443651"/>
            <a:ext cx="3484891" cy="2026228"/>
          </a:xfrm>
          <a:ln>
            <a:solidFill>
              <a:schemeClr val="accent1"/>
            </a:solidFill>
          </a:ln>
        </p:spPr>
        <p:txBody>
          <a:bodyPr>
            <a:normAutofit/>
          </a:bodyPr>
          <a:lstStyle/>
          <a:p>
            <a:pPr marL="0" indent="266700">
              <a:lnSpc>
                <a:spcPct val="120000"/>
              </a:lnSpc>
            </a:pPr>
            <a:r>
              <a:rPr lang="zh-CN" altLang="en-US" sz="2400" dirty="0">
                <a:solidFill>
                  <a:srgbClr val="FF0000"/>
                </a:solidFill>
              </a:rPr>
              <a:t>系统观点</a:t>
            </a:r>
          </a:p>
          <a:p>
            <a:pPr marL="0" indent="266700">
              <a:lnSpc>
                <a:spcPct val="120000"/>
              </a:lnSpc>
              <a:spcBef>
                <a:spcPts val="600"/>
              </a:spcBef>
              <a:buFont typeface="Wingdings" pitchFamily="2" charset="2"/>
              <a:buNone/>
            </a:pPr>
            <a:r>
              <a:rPr lang="zh-CN" altLang="en-US" sz="2400" dirty="0"/>
              <a:t>文件就是一组存放在扇区里的数据，不关心它的内容和格式。</a:t>
            </a:r>
          </a:p>
        </p:txBody>
      </p:sp>
      <p:grpSp>
        <p:nvGrpSpPr>
          <p:cNvPr id="2" name="Group 50"/>
          <p:cNvGrpSpPr>
            <a:grpSpLocks/>
          </p:cNvGrpSpPr>
          <p:nvPr/>
        </p:nvGrpSpPr>
        <p:grpSpPr bwMode="auto">
          <a:xfrm>
            <a:off x="4132705" y="1692840"/>
            <a:ext cx="3200400" cy="1295400"/>
            <a:chOff x="2632" y="712"/>
            <a:chExt cx="2016" cy="816"/>
          </a:xfrm>
        </p:grpSpPr>
        <p:sp>
          <p:nvSpPr>
            <p:cNvPr id="6166" name="Oval 16"/>
            <p:cNvSpPr>
              <a:spLocks noChangeArrowheads="1"/>
            </p:cNvSpPr>
            <p:nvPr/>
          </p:nvSpPr>
          <p:spPr bwMode="auto">
            <a:xfrm>
              <a:off x="3208" y="712"/>
              <a:ext cx="864" cy="816"/>
            </a:xfrm>
            <a:prstGeom prst="ellipse">
              <a:avLst/>
            </a:prstGeom>
            <a:solidFill>
              <a:srgbClr val="FF66CC"/>
            </a:solidFill>
            <a:ln w="38100" algn="ctr">
              <a:solidFill>
                <a:schemeClr val="tx1"/>
              </a:solidFill>
              <a:round/>
              <a:headEnd/>
              <a:tailEnd/>
            </a:ln>
            <a:effectLst/>
          </p:spPr>
          <p:txBody>
            <a:bodyPr wrap="none" lIns="90478" tIns="44445" rIns="90478" bIns="44445" anchor="ctr"/>
            <a:lstStyle/>
            <a:p>
              <a:pPr marL="228600" indent="-228600" algn="ctr">
                <a:lnSpc>
                  <a:spcPct val="80000"/>
                </a:lnSpc>
                <a:spcBef>
                  <a:spcPct val="20000"/>
                </a:spcBef>
                <a:buSzPct val="100000"/>
              </a:pPr>
              <a:r>
                <a:rPr lang="zh-CN" altLang="en-US" sz="2200" b="1">
                  <a:latin typeface="Comic Sans MS" pitchFamily="66" charset="0"/>
                </a:rPr>
                <a:t>文件</a:t>
              </a:r>
            </a:p>
            <a:p>
              <a:pPr marL="228600" indent="-228600" algn="ctr">
                <a:lnSpc>
                  <a:spcPct val="80000"/>
                </a:lnSpc>
                <a:spcBef>
                  <a:spcPct val="20000"/>
                </a:spcBef>
                <a:buSzPct val="100000"/>
              </a:pPr>
              <a:r>
                <a:rPr lang="zh-CN" altLang="en-US" sz="2200" b="1">
                  <a:latin typeface="Comic Sans MS" pitchFamily="66" charset="0"/>
                </a:rPr>
                <a:t>系统</a:t>
              </a:r>
            </a:p>
          </p:txBody>
        </p:sp>
        <p:sp>
          <p:nvSpPr>
            <p:cNvPr id="6167" name="AutoShape 17"/>
            <p:cNvSpPr>
              <a:spLocks noChangeArrowheads="1"/>
            </p:cNvSpPr>
            <p:nvPr/>
          </p:nvSpPr>
          <p:spPr bwMode="auto">
            <a:xfrm>
              <a:off x="4120" y="1000"/>
              <a:ext cx="528" cy="240"/>
            </a:xfrm>
            <a:prstGeom prst="rightArrow">
              <a:avLst>
                <a:gd name="adj1" fmla="val 50000"/>
                <a:gd name="adj2" fmla="val 55000"/>
              </a:avLst>
            </a:prstGeom>
            <a:solidFill>
              <a:srgbClr val="FF66CC"/>
            </a:solidFill>
            <a:ln w="38100" algn="ctr">
              <a:solidFill>
                <a:schemeClr val="tx1"/>
              </a:solidFill>
              <a:miter lim="800000"/>
              <a:headEnd/>
              <a:tailEnd/>
            </a:ln>
            <a:effectLst/>
          </p:spPr>
          <p:txBody>
            <a:bodyPr wrap="none" lIns="90478" tIns="44445" rIns="90478" bIns="44445" anchor="ctr"/>
            <a:lstStyle/>
            <a:p>
              <a:pPr algn="ctr" eaLnBrk="1" hangingPunct="1"/>
              <a:endParaRPr lang="zh-CN" altLang="en-US" dirty="0"/>
            </a:p>
          </p:txBody>
        </p:sp>
        <p:sp>
          <p:nvSpPr>
            <p:cNvPr id="6168" name="AutoShape 18"/>
            <p:cNvSpPr>
              <a:spLocks noChangeArrowheads="1"/>
            </p:cNvSpPr>
            <p:nvPr/>
          </p:nvSpPr>
          <p:spPr bwMode="auto">
            <a:xfrm>
              <a:off x="2632" y="1000"/>
              <a:ext cx="528" cy="240"/>
            </a:xfrm>
            <a:prstGeom prst="rightArrow">
              <a:avLst>
                <a:gd name="adj1" fmla="val 50000"/>
                <a:gd name="adj2" fmla="val 55000"/>
              </a:avLst>
            </a:prstGeom>
            <a:solidFill>
              <a:srgbClr val="FF66CC"/>
            </a:solidFill>
            <a:ln w="38100" algn="ctr">
              <a:solidFill>
                <a:schemeClr val="tx1"/>
              </a:solidFill>
              <a:miter lim="800000"/>
              <a:headEnd/>
              <a:tailEnd/>
            </a:ln>
            <a:effectLst/>
          </p:spPr>
          <p:txBody>
            <a:bodyPr wrap="none" lIns="90478" tIns="44445" rIns="90478" bIns="44445" anchor="ctr"/>
            <a:lstStyle/>
            <a:p>
              <a:pPr algn="ctr" eaLnBrk="1" hangingPunct="1"/>
              <a:endParaRPr lang="zh-CN" altLang="en-US"/>
            </a:p>
          </p:txBody>
        </p:sp>
      </p:grpSp>
      <p:pic>
        <p:nvPicPr>
          <p:cNvPr id="6150" name="Picture 20"/>
          <p:cNvPicPr>
            <a:picLocks noChangeAspect="1" noChangeArrowheads="1"/>
          </p:cNvPicPr>
          <p:nvPr/>
        </p:nvPicPr>
        <p:blipFill>
          <a:blip r:embed="rId3" cstate="print"/>
          <a:srcRect/>
          <a:stretch>
            <a:fillRect/>
          </a:stretch>
        </p:blipFill>
        <p:spPr bwMode="auto">
          <a:xfrm>
            <a:off x="602105" y="1759515"/>
            <a:ext cx="1187450" cy="1511300"/>
          </a:xfrm>
          <a:prstGeom prst="rect">
            <a:avLst/>
          </a:prstGeom>
          <a:noFill/>
          <a:ln w="38100" algn="ctr">
            <a:noFill/>
            <a:miter lim="800000"/>
            <a:headEnd/>
            <a:tailEnd/>
          </a:ln>
          <a:effectLst/>
        </p:spPr>
      </p:pic>
      <p:pic>
        <p:nvPicPr>
          <p:cNvPr id="6151" name="Picture 21"/>
          <p:cNvPicPr>
            <a:picLocks noChangeAspect="1" noChangeArrowheads="1"/>
          </p:cNvPicPr>
          <p:nvPr/>
        </p:nvPicPr>
        <p:blipFill>
          <a:blip r:embed="rId4" cstate="print"/>
          <a:srcRect/>
          <a:stretch>
            <a:fillRect/>
          </a:stretch>
        </p:blipFill>
        <p:spPr bwMode="auto">
          <a:xfrm rot="1131190">
            <a:off x="2078480" y="1818253"/>
            <a:ext cx="2168525" cy="1236662"/>
          </a:xfrm>
          <a:prstGeom prst="rect">
            <a:avLst/>
          </a:prstGeom>
          <a:noFill/>
          <a:ln w="38100" algn="ctr">
            <a:noFill/>
            <a:miter lim="800000"/>
            <a:headEnd/>
            <a:tailEnd/>
          </a:ln>
          <a:effectLst/>
        </p:spPr>
      </p:pic>
      <p:grpSp>
        <p:nvGrpSpPr>
          <p:cNvPr id="3" name="Group 34"/>
          <p:cNvGrpSpPr>
            <a:grpSpLocks/>
          </p:cNvGrpSpPr>
          <p:nvPr/>
        </p:nvGrpSpPr>
        <p:grpSpPr bwMode="auto">
          <a:xfrm>
            <a:off x="7433118" y="1827778"/>
            <a:ext cx="1270000" cy="939800"/>
            <a:chOff x="4496" y="800"/>
            <a:chExt cx="800" cy="592"/>
          </a:xfrm>
        </p:grpSpPr>
        <p:sp useBgFill="1">
          <p:nvSpPr>
            <p:cNvPr id="6155" name="Oval 35"/>
            <p:cNvSpPr>
              <a:spLocks noChangeArrowheads="1"/>
            </p:cNvSpPr>
            <p:nvPr/>
          </p:nvSpPr>
          <p:spPr bwMode="auto">
            <a:xfrm>
              <a:off x="4512" y="1152"/>
              <a:ext cx="784" cy="240"/>
            </a:xfrm>
            <a:prstGeom prst="ellipse">
              <a:avLst/>
            </a:prstGeom>
            <a:ln w="25400">
              <a:solidFill>
                <a:srgbClr val="000000"/>
              </a:solidFill>
              <a:round/>
              <a:headEnd/>
              <a:tailEnd/>
            </a:ln>
            <a:effectLst/>
          </p:spPr>
          <p:txBody>
            <a:bodyPr wrap="none" anchor="ctr"/>
            <a:lstStyle/>
            <a:p>
              <a:pPr algn="ctr" eaLnBrk="1" hangingPunct="1"/>
              <a:endParaRPr lang="zh-CN" altLang="en-US"/>
            </a:p>
          </p:txBody>
        </p:sp>
        <p:sp useBgFill="1">
          <p:nvSpPr>
            <p:cNvPr id="6156" name="Oval 36"/>
            <p:cNvSpPr>
              <a:spLocks noChangeArrowheads="1"/>
            </p:cNvSpPr>
            <p:nvPr/>
          </p:nvSpPr>
          <p:spPr bwMode="auto">
            <a:xfrm>
              <a:off x="4512" y="1008"/>
              <a:ext cx="784" cy="240"/>
            </a:xfrm>
            <a:prstGeom prst="ellipse">
              <a:avLst/>
            </a:prstGeom>
            <a:ln w="25400">
              <a:solidFill>
                <a:srgbClr val="000000"/>
              </a:solidFill>
              <a:round/>
              <a:headEnd/>
              <a:tailEnd/>
            </a:ln>
            <a:effectLst/>
          </p:spPr>
          <p:txBody>
            <a:bodyPr wrap="none" anchor="ctr"/>
            <a:lstStyle/>
            <a:p>
              <a:pPr algn="ctr" eaLnBrk="1" hangingPunct="1"/>
              <a:endParaRPr lang="zh-CN" altLang="en-US"/>
            </a:p>
          </p:txBody>
        </p:sp>
        <p:sp useBgFill="1">
          <p:nvSpPr>
            <p:cNvPr id="6157" name="Oval 37"/>
            <p:cNvSpPr>
              <a:spLocks noChangeArrowheads="1"/>
            </p:cNvSpPr>
            <p:nvPr/>
          </p:nvSpPr>
          <p:spPr bwMode="auto">
            <a:xfrm>
              <a:off x="4496" y="896"/>
              <a:ext cx="784" cy="240"/>
            </a:xfrm>
            <a:prstGeom prst="ellipse">
              <a:avLst/>
            </a:prstGeom>
            <a:ln w="25400">
              <a:solidFill>
                <a:srgbClr val="000000"/>
              </a:solidFill>
              <a:round/>
              <a:headEnd/>
              <a:tailEnd/>
            </a:ln>
            <a:effectLst/>
          </p:spPr>
          <p:txBody>
            <a:bodyPr wrap="none" anchor="ctr"/>
            <a:lstStyle/>
            <a:p>
              <a:pPr algn="ctr" eaLnBrk="1" hangingPunct="1"/>
              <a:endParaRPr lang="zh-CN" altLang="en-US"/>
            </a:p>
          </p:txBody>
        </p:sp>
        <p:sp useBgFill="1">
          <p:nvSpPr>
            <p:cNvPr id="6158" name="Oval 38"/>
            <p:cNvSpPr>
              <a:spLocks noChangeArrowheads="1"/>
            </p:cNvSpPr>
            <p:nvPr/>
          </p:nvSpPr>
          <p:spPr bwMode="auto">
            <a:xfrm>
              <a:off x="4496" y="800"/>
              <a:ext cx="784" cy="240"/>
            </a:xfrm>
            <a:prstGeom prst="ellipse">
              <a:avLst/>
            </a:prstGeom>
            <a:ln w="25400">
              <a:solidFill>
                <a:srgbClr val="000000"/>
              </a:solidFill>
              <a:round/>
              <a:headEnd/>
              <a:tailEnd/>
            </a:ln>
            <a:effectLst/>
          </p:spPr>
          <p:txBody>
            <a:bodyPr wrap="none" anchor="ctr"/>
            <a:lstStyle/>
            <a:p>
              <a:pPr algn="ctr" eaLnBrk="1" hangingPunct="1"/>
              <a:endParaRPr lang="zh-CN" altLang="en-US"/>
            </a:p>
          </p:txBody>
        </p:sp>
        <p:sp>
          <p:nvSpPr>
            <p:cNvPr id="6159" name="Line 39"/>
            <p:cNvSpPr>
              <a:spLocks noChangeShapeType="1"/>
            </p:cNvSpPr>
            <p:nvPr/>
          </p:nvSpPr>
          <p:spPr bwMode="auto">
            <a:xfrm>
              <a:off x="4876" y="908"/>
              <a:ext cx="152" cy="120"/>
            </a:xfrm>
            <a:prstGeom prst="line">
              <a:avLst/>
            </a:prstGeom>
            <a:noFill/>
            <a:ln w="12700">
              <a:solidFill>
                <a:srgbClr val="000000"/>
              </a:solidFill>
              <a:round/>
              <a:headEnd/>
              <a:tailEnd/>
            </a:ln>
            <a:effectLst/>
          </p:spPr>
          <p:txBody>
            <a:bodyPr wrap="none" anchor="ctr"/>
            <a:lstStyle/>
            <a:p>
              <a:endParaRPr lang="zh-CN" altLang="en-US"/>
            </a:p>
          </p:txBody>
        </p:sp>
        <p:sp>
          <p:nvSpPr>
            <p:cNvPr id="6160" name="Line 40"/>
            <p:cNvSpPr>
              <a:spLocks noChangeShapeType="1"/>
            </p:cNvSpPr>
            <p:nvPr/>
          </p:nvSpPr>
          <p:spPr bwMode="auto">
            <a:xfrm>
              <a:off x="4860" y="892"/>
              <a:ext cx="376" cy="56"/>
            </a:xfrm>
            <a:prstGeom prst="line">
              <a:avLst/>
            </a:prstGeom>
            <a:noFill/>
            <a:ln w="12700">
              <a:solidFill>
                <a:srgbClr val="000000"/>
              </a:solidFill>
              <a:round/>
              <a:headEnd/>
              <a:tailEnd/>
            </a:ln>
            <a:effectLst/>
          </p:spPr>
          <p:txBody>
            <a:bodyPr wrap="none" anchor="ctr"/>
            <a:lstStyle/>
            <a:p>
              <a:endParaRPr lang="zh-CN" altLang="en-US"/>
            </a:p>
          </p:txBody>
        </p:sp>
        <p:grpSp>
          <p:nvGrpSpPr>
            <p:cNvPr id="4" name="Group 41"/>
            <p:cNvGrpSpPr>
              <a:grpSpLocks/>
            </p:cNvGrpSpPr>
            <p:nvPr/>
          </p:nvGrpSpPr>
          <p:grpSpPr bwMode="auto">
            <a:xfrm>
              <a:off x="4632" y="856"/>
              <a:ext cx="520" cy="456"/>
              <a:chOff x="4272" y="632"/>
              <a:chExt cx="520" cy="456"/>
            </a:xfrm>
          </p:grpSpPr>
          <p:sp>
            <p:nvSpPr>
              <p:cNvPr id="6162" name="Oval 42"/>
              <p:cNvSpPr>
                <a:spLocks noChangeArrowheads="1"/>
              </p:cNvSpPr>
              <p:nvPr/>
            </p:nvSpPr>
            <p:spPr bwMode="auto">
              <a:xfrm>
                <a:off x="4272" y="947"/>
                <a:ext cx="520" cy="141"/>
              </a:xfrm>
              <a:prstGeom prst="ellipse">
                <a:avLst/>
              </a:prstGeom>
              <a:noFill/>
              <a:ln w="25400">
                <a:solidFill>
                  <a:srgbClr val="618FFD"/>
                </a:solidFill>
                <a:round/>
                <a:headEnd/>
                <a:tailEnd/>
              </a:ln>
              <a:effectLst/>
            </p:spPr>
            <p:txBody>
              <a:bodyPr wrap="none" anchor="ctr"/>
              <a:lstStyle/>
              <a:p>
                <a:pPr algn="ctr" eaLnBrk="1" hangingPunct="1"/>
                <a:endParaRPr lang="zh-CN" altLang="en-US"/>
              </a:p>
            </p:txBody>
          </p:sp>
          <p:sp>
            <p:nvSpPr>
              <p:cNvPr id="6163" name="Oval 43"/>
              <p:cNvSpPr>
                <a:spLocks noChangeArrowheads="1"/>
              </p:cNvSpPr>
              <p:nvPr/>
            </p:nvSpPr>
            <p:spPr bwMode="auto">
              <a:xfrm>
                <a:off x="4280" y="632"/>
                <a:ext cx="496" cy="128"/>
              </a:xfrm>
              <a:prstGeom prst="ellipse">
                <a:avLst/>
              </a:prstGeom>
              <a:noFill/>
              <a:ln w="25400">
                <a:solidFill>
                  <a:srgbClr val="618FFD"/>
                </a:solidFill>
                <a:round/>
                <a:headEnd/>
                <a:tailEnd/>
              </a:ln>
              <a:effectLst/>
            </p:spPr>
            <p:txBody>
              <a:bodyPr wrap="none" anchor="ctr"/>
              <a:lstStyle/>
              <a:p>
                <a:pPr algn="ctr" eaLnBrk="1" hangingPunct="1"/>
                <a:endParaRPr lang="zh-CN" altLang="en-US"/>
              </a:p>
            </p:txBody>
          </p:sp>
          <p:sp>
            <p:nvSpPr>
              <p:cNvPr id="6164" name="Line 44"/>
              <p:cNvSpPr>
                <a:spLocks noChangeShapeType="1"/>
              </p:cNvSpPr>
              <p:nvPr/>
            </p:nvSpPr>
            <p:spPr bwMode="auto">
              <a:xfrm>
                <a:off x="4272" y="696"/>
                <a:ext cx="0" cy="320"/>
              </a:xfrm>
              <a:prstGeom prst="line">
                <a:avLst/>
              </a:prstGeom>
              <a:noFill/>
              <a:ln w="25400">
                <a:solidFill>
                  <a:srgbClr val="618FFD"/>
                </a:solidFill>
                <a:round/>
                <a:headEnd/>
                <a:tailEnd/>
              </a:ln>
              <a:effectLst/>
            </p:spPr>
            <p:txBody>
              <a:bodyPr wrap="none" anchor="ctr"/>
              <a:lstStyle/>
              <a:p>
                <a:endParaRPr lang="zh-CN" altLang="en-US"/>
              </a:p>
            </p:txBody>
          </p:sp>
          <p:sp>
            <p:nvSpPr>
              <p:cNvPr id="6165" name="Line 45"/>
              <p:cNvSpPr>
                <a:spLocks noChangeShapeType="1"/>
              </p:cNvSpPr>
              <p:nvPr/>
            </p:nvSpPr>
            <p:spPr bwMode="auto">
              <a:xfrm>
                <a:off x="4776" y="696"/>
                <a:ext cx="0" cy="344"/>
              </a:xfrm>
              <a:prstGeom prst="line">
                <a:avLst/>
              </a:prstGeom>
              <a:noFill/>
              <a:ln w="25400">
                <a:solidFill>
                  <a:srgbClr val="618FFD"/>
                </a:solidFill>
                <a:round/>
                <a:headEnd/>
                <a:tailEnd/>
              </a:ln>
              <a:effectLst/>
            </p:spPr>
            <p:txBody>
              <a:bodyPr wrap="none" anchor="ctr"/>
              <a:lstStyle/>
              <a:p>
                <a:endParaRPr lang="zh-CN" altLang="en-US"/>
              </a:p>
            </p:txBody>
          </p:sp>
        </p:grpSp>
      </p:grpSp>
      <p:sp>
        <p:nvSpPr>
          <p:cNvPr id="6153" name="AutoShape 19"/>
          <p:cNvSpPr>
            <a:spLocks noChangeArrowheads="1"/>
          </p:cNvSpPr>
          <p:nvPr/>
        </p:nvSpPr>
        <p:spPr bwMode="auto">
          <a:xfrm rot="-1305313">
            <a:off x="1789555" y="2407215"/>
            <a:ext cx="1066800" cy="457200"/>
          </a:xfrm>
          <a:prstGeom prst="rightArrow">
            <a:avLst>
              <a:gd name="adj1" fmla="val 50000"/>
              <a:gd name="adj2" fmla="val 58333"/>
            </a:avLst>
          </a:prstGeom>
          <a:solidFill>
            <a:srgbClr val="FF66CC"/>
          </a:solidFill>
          <a:ln w="38100" algn="ctr">
            <a:solidFill>
              <a:schemeClr val="tx1"/>
            </a:solidFill>
            <a:miter lim="800000"/>
            <a:headEnd/>
            <a:tailEnd/>
          </a:ln>
          <a:effectLst/>
        </p:spPr>
        <p:txBody>
          <a:bodyPr wrap="none" lIns="90478" tIns="44445" rIns="90478" bIns="44445" anchor="ctr"/>
          <a:lstStyle/>
          <a:p>
            <a:pPr algn="ctr" eaLnBrk="1" hangingPunct="1"/>
            <a:endParaRPr lang="zh-CN" altLang="en-US"/>
          </a:p>
        </p:txBody>
      </p:sp>
      <p:sp>
        <p:nvSpPr>
          <p:cNvPr id="1467440" name="Rectangle 48"/>
          <p:cNvSpPr>
            <a:spLocks noChangeArrowheads="1"/>
          </p:cNvSpPr>
          <p:nvPr/>
        </p:nvSpPr>
        <p:spPr bwMode="auto">
          <a:xfrm>
            <a:off x="880268" y="4874001"/>
            <a:ext cx="8424863" cy="1728788"/>
          </a:xfrm>
          <a:prstGeom prst="rect">
            <a:avLst/>
          </a:prstGeom>
          <a:noFill/>
          <a:ln w="9525">
            <a:noFill/>
            <a:miter lim="800000"/>
            <a:headEnd/>
            <a:tailEnd/>
          </a:ln>
          <a:effectLst/>
        </p:spPr>
        <p:txBody>
          <a:bodyPr/>
          <a:lstStyle/>
          <a:p>
            <a:pPr indent="266700" eaLnBrk="1" hangingPunct="1">
              <a:spcBef>
                <a:spcPct val="20000"/>
              </a:spcBef>
              <a:buClr>
                <a:schemeClr val="folHlink"/>
              </a:buClr>
              <a:buSzPct val="60000"/>
              <a:buFont typeface="Wingdings" pitchFamily="2" charset="2"/>
              <a:buChar char="n"/>
            </a:pPr>
            <a:endParaRPr lang="en-US" altLang="zh-CN" sz="2400" b="1" dirty="0">
              <a:latin typeface="Comic Sans MS" pitchFamily="66" charset="0"/>
            </a:endParaRPr>
          </a:p>
        </p:txBody>
      </p:sp>
      <p:sp>
        <p:nvSpPr>
          <p:cNvPr id="33" name="六边形 3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4" name="矩形 33"/>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36" name="组合 11">
            <a:extLst>
              <a:ext uri="{FF2B5EF4-FFF2-40B4-BE49-F238E27FC236}">
                <a16:creationId xmlns:a16="http://schemas.microsoft.com/office/drawing/2014/main" id="{8746DE06-74F3-4E54-88D6-6DF4D668798D}"/>
              </a:ext>
            </a:extLst>
          </p:cNvPr>
          <p:cNvGrpSpPr/>
          <p:nvPr/>
        </p:nvGrpSpPr>
        <p:grpSpPr>
          <a:xfrm>
            <a:off x="8564389" y="243728"/>
            <a:ext cx="305510" cy="333991"/>
            <a:chOff x="11707415" y="1054709"/>
            <a:chExt cx="368424" cy="432048"/>
          </a:xfrm>
        </p:grpSpPr>
        <p:sp>
          <p:nvSpPr>
            <p:cNvPr id="37" name="燕尾形 12">
              <a:extLst>
                <a:ext uri="{FF2B5EF4-FFF2-40B4-BE49-F238E27FC236}">
                  <a16:creationId xmlns:a16="http://schemas.microsoft.com/office/drawing/2014/main" id="{FC469A70-D6FE-4DC8-8C3C-758C9F8E3D2F}"/>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燕尾形 13">
              <a:extLst>
                <a:ext uri="{FF2B5EF4-FFF2-40B4-BE49-F238E27FC236}">
                  <a16:creationId xmlns:a16="http://schemas.microsoft.com/office/drawing/2014/main" id="{7E90B86F-F1AE-434F-917B-35F09B76A498}"/>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9" name="文本框 38">
            <a:extLst>
              <a:ext uri="{FF2B5EF4-FFF2-40B4-BE49-F238E27FC236}">
                <a16:creationId xmlns:a16="http://schemas.microsoft.com/office/drawing/2014/main" id="{C4F76D6A-9B72-4860-A033-2DC02C33FAF6}"/>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40" name="直接连接符 39">
            <a:extLst>
              <a:ext uri="{FF2B5EF4-FFF2-40B4-BE49-F238E27FC236}">
                <a16:creationId xmlns:a16="http://schemas.microsoft.com/office/drawing/2014/main" id="{09F509C1-DEC4-4D75-AA85-0CDCC4F62EBC}"/>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D428BC8-4352-4BD6-8711-ECAA2B54BD32}"/>
              </a:ext>
            </a:extLst>
          </p:cNvPr>
          <p:cNvSpPr txBox="1"/>
          <p:nvPr/>
        </p:nvSpPr>
        <p:spPr>
          <a:xfrm>
            <a:off x="65260" y="89878"/>
            <a:ext cx="2142486"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1.1 </a:t>
            </a:r>
            <a:r>
              <a:rPr lang="zh-CN" altLang="en-US" sz="2600" b="1" dirty="0">
                <a:solidFill>
                  <a:srgbClr val="0070C0"/>
                </a:solidFill>
                <a:latin typeface="微软雅黑" panose="020B0503020204020204" pitchFamily="34" charset="-122"/>
                <a:ea typeface="微软雅黑" panose="020B0503020204020204" pitchFamily="34" charset="-122"/>
              </a:rPr>
              <a:t>基础知识</a:t>
            </a:r>
          </a:p>
        </p:txBody>
      </p:sp>
      <p:sp>
        <p:nvSpPr>
          <p:cNvPr id="6" name="文本框 5">
            <a:extLst>
              <a:ext uri="{FF2B5EF4-FFF2-40B4-BE49-F238E27FC236}">
                <a16:creationId xmlns:a16="http://schemas.microsoft.com/office/drawing/2014/main" id="{34BCFA9D-4697-4E8B-BA62-9D6592AE3DE0}"/>
              </a:ext>
            </a:extLst>
          </p:cNvPr>
          <p:cNvSpPr txBox="1"/>
          <p:nvPr/>
        </p:nvSpPr>
        <p:spPr>
          <a:xfrm>
            <a:off x="2416221" y="3528133"/>
            <a:ext cx="1583712" cy="369332"/>
          </a:xfrm>
          <a:prstGeom prst="rect">
            <a:avLst/>
          </a:prstGeom>
          <a:noFill/>
        </p:spPr>
        <p:txBody>
          <a:bodyPr wrap="square" rtlCol="0">
            <a:spAutoFit/>
          </a:bodyPr>
          <a:lstStyle/>
          <a:p>
            <a:r>
              <a:rPr lang="zh-CN" altLang="en-US" dirty="0">
                <a:highlight>
                  <a:srgbClr val="FFFF00"/>
                </a:highlight>
              </a:rPr>
              <a:t>文件逻辑结构</a:t>
            </a:r>
          </a:p>
        </p:txBody>
      </p:sp>
      <p:sp>
        <p:nvSpPr>
          <p:cNvPr id="42" name="文本框 41">
            <a:extLst>
              <a:ext uri="{FF2B5EF4-FFF2-40B4-BE49-F238E27FC236}">
                <a16:creationId xmlns:a16="http://schemas.microsoft.com/office/drawing/2014/main" id="{F874DFFC-75C8-4CA9-B516-5E71673A9E37}"/>
              </a:ext>
            </a:extLst>
          </p:cNvPr>
          <p:cNvSpPr txBox="1"/>
          <p:nvPr/>
        </p:nvSpPr>
        <p:spPr>
          <a:xfrm>
            <a:off x="7294897" y="3521174"/>
            <a:ext cx="1614553" cy="369332"/>
          </a:xfrm>
          <a:prstGeom prst="rect">
            <a:avLst/>
          </a:prstGeom>
          <a:noFill/>
        </p:spPr>
        <p:txBody>
          <a:bodyPr wrap="square" rtlCol="0">
            <a:spAutoFit/>
          </a:bodyPr>
          <a:lstStyle/>
          <a:p>
            <a:r>
              <a:rPr lang="zh-CN" altLang="en-US" dirty="0">
                <a:highlight>
                  <a:srgbClr val="FFFF00"/>
                </a:highlight>
              </a:rPr>
              <a:t>文件物理结构</a:t>
            </a:r>
          </a:p>
        </p:txBody>
      </p:sp>
      <p:sp>
        <p:nvSpPr>
          <p:cNvPr id="35" name="矩形 34">
            <a:extLst>
              <a:ext uri="{FF2B5EF4-FFF2-40B4-BE49-F238E27FC236}">
                <a16:creationId xmlns:a16="http://schemas.microsoft.com/office/drawing/2014/main" id="{D42733A6-8669-438A-819A-30A133FCC355}"/>
              </a:ext>
            </a:extLst>
          </p:cNvPr>
          <p:cNvSpPr/>
          <p:nvPr/>
        </p:nvSpPr>
        <p:spPr>
          <a:xfrm>
            <a:off x="280259" y="773889"/>
            <a:ext cx="2622834" cy="523220"/>
          </a:xfrm>
          <a:prstGeom prst="rect">
            <a:avLst/>
          </a:prstGeom>
        </p:spPr>
        <p:txBody>
          <a:bodyPr wrap="none">
            <a:spAutoFit/>
          </a:bodyPr>
          <a:lstStyle/>
          <a:p>
            <a:pPr>
              <a:buClr>
                <a:srgbClr val="FF0066"/>
              </a:buClr>
              <a:buSzPct val="60000"/>
              <a:buFont typeface="Wingdings" pitchFamily="2" charset="2"/>
              <a:buChar char="q"/>
              <a:defRPr/>
            </a:pPr>
            <a:r>
              <a:rPr lang="en-US" altLang="zh-CN" sz="2800" b="1" dirty="0"/>
              <a:t> </a:t>
            </a:r>
            <a:r>
              <a:rPr lang="zh-CN" altLang="en-US" sz="2800" b="1" dirty="0"/>
              <a:t>怎么看文件？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74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7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7438" grpId="0" animBg="1"/>
      <p:bldP spid="1467439" grpId="0" animBg="1"/>
      <p:bldP spid="6" grpId="0"/>
      <p:bldP spid="4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六边形 44"/>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6" name="矩形 45"/>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aphicFrame>
        <p:nvGraphicFramePr>
          <p:cNvPr id="51" name="图示 50"/>
          <p:cNvGraphicFramePr/>
          <p:nvPr/>
        </p:nvGraphicFramePr>
        <p:xfrm>
          <a:off x="1432305" y="1790941"/>
          <a:ext cx="6508553" cy="1776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6" name="Picture 4" descr="See the source image">
            <a:extLst>
              <a:ext uri="{FF2B5EF4-FFF2-40B4-BE49-F238E27FC236}">
                <a16:creationId xmlns:a16="http://schemas.microsoft.com/office/drawing/2014/main" id="{D0E7AF00-1B51-479D-A207-B0EF83DE65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850" y="4065742"/>
            <a:ext cx="6356028" cy="269992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76B01FA7-9B6B-41EA-8C39-1B23FC762E75}"/>
              </a:ext>
            </a:extLst>
          </p:cNvPr>
          <p:cNvSpPr txBox="1"/>
          <p:nvPr/>
        </p:nvSpPr>
        <p:spPr>
          <a:xfrm>
            <a:off x="5104137" y="3834910"/>
            <a:ext cx="4039863" cy="461665"/>
          </a:xfrm>
          <a:prstGeom prst="rect">
            <a:avLst/>
          </a:prstGeom>
          <a:noFill/>
        </p:spPr>
        <p:txBody>
          <a:bodyPr wrap="square" rtlCol="0">
            <a:spAutoFit/>
          </a:bodyPr>
          <a:lstStyle/>
          <a:p>
            <a:r>
              <a:rPr lang="en-US" altLang="zh-CN" sz="2400" dirty="0">
                <a:solidFill>
                  <a:srgbClr val="0000FF"/>
                </a:solidFill>
              </a:rPr>
              <a:t>ln  </a:t>
            </a:r>
            <a:r>
              <a:rPr lang="en-US" altLang="zh-CN" sz="2400" b="1" dirty="0">
                <a:solidFill>
                  <a:srgbClr val="FF0066"/>
                </a:solidFill>
              </a:rPr>
              <a:t>-s</a:t>
            </a:r>
            <a:r>
              <a:rPr lang="zh-CN" altLang="en-US" sz="2400" b="1" dirty="0">
                <a:solidFill>
                  <a:srgbClr val="FF0066"/>
                </a:solidFill>
              </a:rPr>
              <a:t>  </a:t>
            </a:r>
            <a:r>
              <a:rPr lang="en-US" altLang="zh-CN" sz="2400" dirty="0">
                <a:solidFill>
                  <a:srgbClr val="0000FF"/>
                </a:solidFill>
              </a:rPr>
              <a:t>myfile.txt</a:t>
            </a:r>
            <a:r>
              <a:rPr lang="zh-CN" altLang="en-US" sz="2400" dirty="0">
                <a:solidFill>
                  <a:srgbClr val="0000FF"/>
                </a:solidFill>
              </a:rPr>
              <a:t>  </a:t>
            </a:r>
            <a:r>
              <a:rPr lang="en-US" altLang="zh-CN" sz="2400" dirty="0">
                <a:solidFill>
                  <a:srgbClr val="0000FF"/>
                </a:solidFill>
              </a:rPr>
              <a:t>my-soft-link</a:t>
            </a:r>
            <a:endParaRPr lang="zh-CN" altLang="en-US" sz="2400" dirty="0">
              <a:solidFill>
                <a:srgbClr val="0000FF"/>
              </a:solidFill>
            </a:endParaRPr>
          </a:p>
        </p:txBody>
      </p:sp>
      <p:sp>
        <p:nvSpPr>
          <p:cNvPr id="37" name="文本框 36">
            <a:extLst>
              <a:ext uri="{FF2B5EF4-FFF2-40B4-BE49-F238E27FC236}">
                <a16:creationId xmlns:a16="http://schemas.microsoft.com/office/drawing/2014/main" id="{F50A4139-9F95-482F-90DC-8AC498D67486}"/>
              </a:ext>
            </a:extLst>
          </p:cNvPr>
          <p:cNvSpPr txBox="1"/>
          <p:nvPr/>
        </p:nvSpPr>
        <p:spPr>
          <a:xfrm>
            <a:off x="392203" y="3839483"/>
            <a:ext cx="4039863" cy="461665"/>
          </a:xfrm>
          <a:prstGeom prst="rect">
            <a:avLst/>
          </a:prstGeom>
          <a:noFill/>
        </p:spPr>
        <p:txBody>
          <a:bodyPr wrap="square" rtlCol="0">
            <a:spAutoFit/>
          </a:bodyPr>
          <a:lstStyle/>
          <a:p>
            <a:r>
              <a:rPr lang="en-US" altLang="zh-CN" sz="2400" dirty="0">
                <a:solidFill>
                  <a:srgbClr val="0000FF"/>
                </a:solidFill>
              </a:rPr>
              <a:t>ln  myfile.txt</a:t>
            </a:r>
            <a:r>
              <a:rPr lang="zh-CN" altLang="en-US" sz="2400" dirty="0">
                <a:solidFill>
                  <a:srgbClr val="0000FF"/>
                </a:solidFill>
              </a:rPr>
              <a:t>  </a:t>
            </a:r>
            <a:r>
              <a:rPr lang="en-US" altLang="zh-CN" sz="2400" dirty="0">
                <a:solidFill>
                  <a:srgbClr val="0000FF"/>
                </a:solidFill>
              </a:rPr>
              <a:t>my-hard-link</a:t>
            </a:r>
            <a:endParaRPr lang="zh-CN" altLang="en-US" sz="2400" dirty="0">
              <a:solidFill>
                <a:srgbClr val="0000FF"/>
              </a:solidFill>
            </a:endParaRPr>
          </a:p>
        </p:txBody>
      </p:sp>
      <p:sp>
        <p:nvSpPr>
          <p:cNvPr id="6" name="矩形: 圆角 5">
            <a:extLst>
              <a:ext uri="{FF2B5EF4-FFF2-40B4-BE49-F238E27FC236}">
                <a16:creationId xmlns:a16="http://schemas.microsoft.com/office/drawing/2014/main" id="{076F539A-C895-44DC-A565-64BECE0DDFFD}"/>
              </a:ext>
            </a:extLst>
          </p:cNvPr>
          <p:cNvSpPr/>
          <p:nvPr/>
        </p:nvSpPr>
        <p:spPr>
          <a:xfrm>
            <a:off x="7317328" y="4542297"/>
            <a:ext cx="1247061" cy="662893"/>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inode</a:t>
            </a:r>
            <a:endParaRPr lang="zh-CN" altLang="en-US" sz="2400" dirty="0">
              <a:solidFill>
                <a:schemeClr val="tx1"/>
              </a:solidFill>
            </a:endParaRPr>
          </a:p>
        </p:txBody>
      </p:sp>
      <p:cxnSp>
        <p:nvCxnSpPr>
          <p:cNvPr id="14" name="直接箭头连接符 13">
            <a:extLst>
              <a:ext uri="{FF2B5EF4-FFF2-40B4-BE49-F238E27FC236}">
                <a16:creationId xmlns:a16="http://schemas.microsoft.com/office/drawing/2014/main" id="{6553814E-29F3-47CB-A139-C24729CAE435}"/>
              </a:ext>
            </a:extLst>
          </p:cNvPr>
          <p:cNvCxnSpPr>
            <a:cxnSpLocks/>
          </p:cNvCxnSpPr>
          <p:nvPr/>
        </p:nvCxnSpPr>
        <p:spPr>
          <a:xfrm flipV="1">
            <a:off x="6919708" y="5244509"/>
            <a:ext cx="429728" cy="401625"/>
          </a:xfrm>
          <a:prstGeom prst="straightConnector1">
            <a:avLst/>
          </a:prstGeom>
          <a:ln w="158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C6856FF6-B179-43F1-A375-DC69D9903ADF}"/>
              </a:ext>
            </a:extLst>
          </p:cNvPr>
          <p:cNvSpPr/>
          <p:nvPr/>
        </p:nvSpPr>
        <p:spPr>
          <a:xfrm>
            <a:off x="4686581" y="3127523"/>
            <a:ext cx="1866217" cy="461665"/>
          </a:xfrm>
          <a:prstGeom prst="rect">
            <a:avLst/>
          </a:prstGeom>
        </p:spPr>
        <p:txBody>
          <a:bodyPr wrap="none">
            <a:spAutoFit/>
          </a:bodyPr>
          <a:lstStyle/>
          <a:p>
            <a:r>
              <a:rPr lang="en-US" altLang="zh-CN" sz="2400" dirty="0">
                <a:solidFill>
                  <a:srgbClr val="FE0000"/>
                </a:solidFill>
                <a:effectLst>
                  <a:outerShdw blurRad="38100" dist="38100" dir="2700000" algn="tl">
                    <a:srgbClr val="C0C0C0"/>
                  </a:outerShdw>
                </a:effectLst>
                <a:latin typeface="Times New Roman" pitchFamily="18" charset="0"/>
                <a:ea typeface="楷体_GB2312" pitchFamily="49" charset="-122"/>
              </a:rPr>
              <a:t>symbolic link</a:t>
            </a:r>
            <a:endParaRPr lang="zh-CN" altLang="en-US" sz="2400" dirty="0"/>
          </a:p>
        </p:txBody>
      </p:sp>
      <p:sp>
        <p:nvSpPr>
          <p:cNvPr id="52" name="文本框 51">
            <a:extLst>
              <a:ext uri="{FF2B5EF4-FFF2-40B4-BE49-F238E27FC236}">
                <a16:creationId xmlns:a16="http://schemas.microsoft.com/office/drawing/2014/main" id="{1B28D5D4-ADBC-4065-8C5A-905A709770DB}"/>
              </a:ext>
            </a:extLst>
          </p:cNvPr>
          <p:cNvSpPr txBox="1"/>
          <p:nvPr/>
        </p:nvSpPr>
        <p:spPr>
          <a:xfrm>
            <a:off x="1350943" y="752337"/>
            <a:ext cx="6946301" cy="867930"/>
          </a:xfrm>
          <a:prstGeom prst="rect">
            <a:avLst/>
          </a:prstGeom>
          <a:noFill/>
        </p:spPr>
        <p:txBody>
          <a:bodyPr wrap="square">
            <a:spAutoFit/>
          </a:bodyPr>
          <a:lstStyle/>
          <a:p>
            <a:pPr marL="742950" lvl="1" indent="-285750">
              <a:spcBef>
                <a:spcPct val="10000"/>
              </a:spcBef>
              <a:buFont typeface="Wingdings" pitchFamily="2" charset="2"/>
              <a:buNone/>
            </a:pPr>
            <a:r>
              <a:rPr lang="zh-CN" altLang="en-US" sz="2400" dirty="0">
                <a:latin typeface="+mn-ea"/>
              </a:rPr>
              <a:t>文件共享是指</a:t>
            </a:r>
            <a:r>
              <a:rPr lang="zh-CN" altLang="en-US" sz="2400" dirty="0">
                <a:solidFill>
                  <a:srgbClr val="FF0000"/>
                </a:solidFill>
                <a:latin typeface="+mn-ea"/>
              </a:rPr>
              <a:t>多个用户共同使用同一个文件</a:t>
            </a:r>
            <a:r>
              <a:rPr lang="zh-CN" altLang="en-US" sz="2400" dirty="0">
                <a:latin typeface="+mn-ea"/>
              </a:rPr>
              <a:t>。</a:t>
            </a:r>
            <a:endParaRPr lang="en-US" altLang="zh-CN" sz="2400" dirty="0">
              <a:latin typeface="+mn-ea"/>
            </a:endParaRPr>
          </a:p>
          <a:p>
            <a:pPr marL="742950" lvl="1" indent="-285750">
              <a:spcBef>
                <a:spcPct val="10000"/>
              </a:spcBef>
              <a:buFont typeface="Wingdings" pitchFamily="2" charset="2"/>
              <a:buNone/>
            </a:pPr>
            <a:r>
              <a:rPr lang="zh-CN" altLang="en-US" sz="2400" dirty="0">
                <a:latin typeface="+mn-ea"/>
              </a:rPr>
              <a:t>在</a:t>
            </a:r>
            <a:r>
              <a:rPr lang="en-US" altLang="zh-CN" sz="2400" dirty="0">
                <a:latin typeface="+mn-ea"/>
              </a:rPr>
              <a:t>Linux</a:t>
            </a:r>
            <a:r>
              <a:rPr lang="zh-CN" altLang="en-US" sz="2400" dirty="0">
                <a:latin typeface="+mn-ea"/>
              </a:rPr>
              <a:t>中，可通过</a:t>
            </a:r>
            <a:r>
              <a:rPr lang="zh-CN" altLang="en-US" sz="2400" dirty="0">
                <a:solidFill>
                  <a:srgbClr val="FF0000"/>
                </a:solidFill>
                <a:latin typeface="+mn-ea"/>
              </a:rPr>
              <a:t>链接</a:t>
            </a:r>
            <a:r>
              <a:rPr lang="zh-CN" altLang="en-US" sz="2400" dirty="0">
                <a:latin typeface="+mn-ea"/>
              </a:rPr>
              <a:t>实现文件共享。</a:t>
            </a:r>
          </a:p>
        </p:txBody>
      </p:sp>
      <p:grpSp>
        <p:nvGrpSpPr>
          <p:cNvPr id="19" name="组合 11">
            <a:extLst>
              <a:ext uri="{FF2B5EF4-FFF2-40B4-BE49-F238E27FC236}">
                <a16:creationId xmlns:a16="http://schemas.microsoft.com/office/drawing/2014/main" id="{4BA2F998-4320-477A-A5DA-0CA05070FE73}"/>
              </a:ext>
            </a:extLst>
          </p:cNvPr>
          <p:cNvGrpSpPr/>
          <p:nvPr/>
        </p:nvGrpSpPr>
        <p:grpSpPr>
          <a:xfrm>
            <a:off x="8564389" y="243728"/>
            <a:ext cx="305510" cy="333991"/>
            <a:chOff x="11707415" y="1054709"/>
            <a:chExt cx="368424" cy="432048"/>
          </a:xfrm>
        </p:grpSpPr>
        <p:sp>
          <p:nvSpPr>
            <p:cNvPr id="20" name="燕尾形 12">
              <a:extLst>
                <a:ext uri="{FF2B5EF4-FFF2-40B4-BE49-F238E27FC236}">
                  <a16:creationId xmlns:a16="http://schemas.microsoft.com/office/drawing/2014/main" id="{8A7DBEFF-EA79-4BA3-BC34-D3AB9CCB0395}"/>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1" name="燕尾形 13">
              <a:extLst>
                <a:ext uri="{FF2B5EF4-FFF2-40B4-BE49-F238E27FC236}">
                  <a16:creationId xmlns:a16="http://schemas.microsoft.com/office/drawing/2014/main" id="{733B4F0A-1960-465E-97AF-E410EECA794C}"/>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2" name="文本框 21">
            <a:extLst>
              <a:ext uri="{FF2B5EF4-FFF2-40B4-BE49-F238E27FC236}">
                <a16:creationId xmlns:a16="http://schemas.microsoft.com/office/drawing/2014/main" id="{C39AFC3A-E7F5-41FB-BE07-F34D6AB62289}"/>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23" name="直接连接符 22">
            <a:extLst>
              <a:ext uri="{FF2B5EF4-FFF2-40B4-BE49-F238E27FC236}">
                <a16:creationId xmlns:a16="http://schemas.microsoft.com/office/drawing/2014/main" id="{F97FCE2B-69E6-491F-B46B-08702C3F385F}"/>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A64E69C-68A8-4237-BB47-9D1472B047D9}"/>
              </a:ext>
            </a:extLst>
          </p:cNvPr>
          <p:cNvSpPr txBox="1"/>
          <p:nvPr/>
        </p:nvSpPr>
        <p:spPr>
          <a:xfrm>
            <a:off x="-197976" y="116287"/>
            <a:ext cx="2686343"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2.5 </a:t>
            </a:r>
            <a:r>
              <a:rPr lang="zh-CN" altLang="en-US" sz="2600" b="1" dirty="0">
                <a:solidFill>
                  <a:srgbClr val="0070C0"/>
                </a:solidFill>
                <a:latin typeface="微软雅黑" panose="020B0503020204020204" pitchFamily="34" charset="-122"/>
                <a:ea typeface="微软雅黑" panose="020B0503020204020204" pitchFamily="34" charset="-122"/>
              </a:rPr>
              <a:t>文件的共享</a:t>
            </a:r>
          </a:p>
        </p:txBody>
      </p:sp>
      <p:sp>
        <p:nvSpPr>
          <p:cNvPr id="25" name="文本框 24">
            <a:extLst>
              <a:ext uri="{FF2B5EF4-FFF2-40B4-BE49-F238E27FC236}">
                <a16:creationId xmlns:a16="http://schemas.microsoft.com/office/drawing/2014/main" id="{AF5EAF7F-AFD1-4CB4-A297-ACF3DC2D1764}"/>
              </a:ext>
            </a:extLst>
          </p:cNvPr>
          <p:cNvSpPr txBox="1"/>
          <p:nvPr/>
        </p:nvSpPr>
        <p:spPr>
          <a:xfrm>
            <a:off x="289796" y="781787"/>
            <a:ext cx="2424501" cy="480131"/>
          </a:xfrm>
          <a:prstGeom prst="rect">
            <a:avLst/>
          </a:prstGeom>
          <a:noFill/>
        </p:spPr>
        <p:txBody>
          <a:bodyPr wrap="square" rtlCol="0">
            <a:spAutoFit/>
          </a:bodyPr>
          <a:lstStyle/>
          <a:p>
            <a:pPr marL="228600" indent="-228600">
              <a:lnSpc>
                <a:spcPct val="90000"/>
              </a:lnSpc>
              <a:spcBef>
                <a:spcPts val="1000"/>
              </a:spcBef>
              <a:buClr>
                <a:srgbClr val="FF0066"/>
              </a:buClr>
              <a:buSzPct val="60000"/>
              <a:buFont typeface="Wingdings" pitchFamily="2" charset="2"/>
              <a:buChar char="q"/>
              <a:defRPr/>
            </a:pPr>
            <a:r>
              <a:rPr lang="zh-CN" altLang="en-US" sz="2800" b="1" dirty="0"/>
              <a:t>概述</a:t>
            </a:r>
          </a:p>
        </p:txBody>
      </p:sp>
    </p:spTree>
    <p:extLst>
      <p:ext uri="{BB962C8B-B14F-4D97-AF65-F5344CB8AC3E}">
        <p14:creationId xmlns:p14="http://schemas.microsoft.com/office/powerpoint/2010/main" val="26515141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anim calcmode="lin" valueType="num">
                                      <p:cBhvr additive="base">
                                        <p:cTn id="19" dur="500" fill="hold"/>
                                        <p:tgtEl>
                                          <p:spTgt spid="3076"/>
                                        </p:tgtEl>
                                        <p:attrNameLst>
                                          <p:attrName>ppt_x</p:attrName>
                                        </p:attrNameLst>
                                      </p:cBhvr>
                                      <p:tavLst>
                                        <p:tav tm="0">
                                          <p:val>
                                            <p:strVal val="#ppt_x"/>
                                          </p:val>
                                        </p:tav>
                                        <p:tav tm="100000">
                                          <p:val>
                                            <p:strVal val="#ppt_x"/>
                                          </p:val>
                                        </p:tav>
                                      </p:tavLst>
                                    </p:anim>
                                    <p:anim calcmode="lin" valueType="num">
                                      <p:cBhvr additive="base">
                                        <p:cTn id="20"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p:bldP spid="6" grpId="0" animBg="1"/>
      <p:bldP spid="4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11">
            <a:extLst>
              <a:ext uri="{FF2B5EF4-FFF2-40B4-BE49-F238E27FC236}">
                <a16:creationId xmlns:a16="http://schemas.microsoft.com/office/drawing/2014/main" id="{457A7C57-EBF8-48AB-A6E5-A2CFFC5796BB}"/>
              </a:ext>
            </a:extLst>
          </p:cNvPr>
          <p:cNvGrpSpPr/>
          <p:nvPr/>
        </p:nvGrpSpPr>
        <p:grpSpPr>
          <a:xfrm>
            <a:off x="8564389" y="243728"/>
            <a:ext cx="305510" cy="333991"/>
            <a:chOff x="11707415" y="1054709"/>
            <a:chExt cx="368424" cy="432048"/>
          </a:xfrm>
        </p:grpSpPr>
        <p:sp>
          <p:nvSpPr>
            <p:cNvPr id="51" name="燕尾形 12">
              <a:extLst>
                <a:ext uri="{FF2B5EF4-FFF2-40B4-BE49-F238E27FC236}">
                  <a16:creationId xmlns:a16="http://schemas.microsoft.com/office/drawing/2014/main" id="{393C6143-C10C-4027-86D3-CE1048AD7F5D}"/>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52" name="燕尾形 13">
              <a:extLst>
                <a:ext uri="{FF2B5EF4-FFF2-40B4-BE49-F238E27FC236}">
                  <a16:creationId xmlns:a16="http://schemas.microsoft.com/office/drawing/2014/main" id="{3331363E-B4AB-4A4E-9762-A769293DF569}"/>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623754" y="1366208"/>
            <a:ext cx="1864613" cy="452432"/>
          </a:xfrm>
          <a:prstGeom prst="rect">
            <a:avLst/>
          </a:prstGeom>
        </p:spPr>
        <p:txBody>
          <a:bodyPr wrap="none">
            <a:spAutoFit/>
          </a:bodyPr>
          <a:lstStyle/>
          <a:p>
            <a:pPr marL="342900" lvl="1" indent="-342900">
              <a:lnSpc>
                <a:spcPct val="90000"/>
              </a:lnSpc>
              <a:spcBef>
                <a:spcPct val="20000"/>
              </a:spcBef>
              <a:spcAft>
                <a:spcPct val="10000"/>
              </a:spcAft>
              <a:buClr>
                <a:schemeClr val="folHlink"/>
              </a:buClr>
              <a:buSzPct val="60000"/>
              <a:buFont typeface="Wingdings" pitchFamily="2" charset="2"/>
              <a:buChar char="l"/>
              <a:defRPr/>
            </a:pPr>
            <a:r>
              <a:rPr lang="zh-CN" altLang="en-US" sz="2600" dirty="0"/>
              <a:t>实现原理</a:t>
            </a:r>
          </a:p>
        </p:txBody>
      </p:sp>
      <p:sp>
        <p:nvSpPr>
          <p:cNvPr id="45" name="六边形 44"/>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6" name="矩形 45"/>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47" name="矩形 46"/>
          <p:cNvSpPr/>
          <p:nvPr/>
        </p:nvSpPr>
        <p:spPr>
          <a:xfrm>
            <a:off x="577232" y="1831650"/>
            <a:ext cx="8292667" cy="1614224"/>
          </a:xfrm>
          <a:prstGeom prst="rect">
            <a:avLst/>
          </a:prstGeom>
        </p:spPr>
        <p:txBody>
          <a:bodyPr wrap="square">
            <a:spAutoFit/>
          </a:bodyPr>
          <a:lstStyle/>
          <a:p>
            <a:pPr marL="0" lvl="1">
              <a:lnSpc>
                <a:spcPct val="120000"/>
              </a:lnSpc>
              <a:spcBef>
                <a:spcPct val="20000"/>
              </a:spcBef>
              <a:spcAft>
                <a:spcPct val="10000"/>
              </a:spcAft>
              <a:buClr>
                <a:schemeClr val="folHlink"/>
              </a:buClr>
              <a:buSzPct val="60000"/>
            </a:pPr>
            <a:r>
              <a:rPr lang="en-US" altLang="zh-CN" sz="2600" dirty="0"/>
              <a:t>-- </a:t>
            </a:r>
            <a:r>
              <a:rPr lang="zh-CN" altLang="en-US" sz="2600" dirty="0"/>
              <a:t>多个文件名链接到</a:t>
            </a:r>
            <a:r>
              <a:rPr lang="zh-CN" altLang="en-US" sz="2600" dirty="0">
                <a:solidFill>
                  <a:srgbClr val="FF0000"/>
                </a:solidFill>
              </a:rPr>
              <a:t>同一个索引节点</a:t>
            </a:r>
            <a:r>
              <a:rPr lang="zh-CN" altLang="en-US" sz="2600" dirty="0"/>
              <a:t>。</a:t>
            </a:r>
          </a:p>
          <a:p>
            <a:pPr marL="0" lvl="1">
              <a:lnSpc>
                <a:spcPct val="120000"/>
              </a:lnSpc>
              <a:spcBef>
                <a:spcPct val="20000"/>
              </a:spcBef>
              <a:spcAft>
                <a:spcPct val="10000"/>
              </a:spcAft>
              <a:buClr>
                <a:schemeClr val="folHlink"/>
              </a:buClr>
              <a:buSzPct val="60000"/>
            </a:pPr>
            <a:r>
              <a:rPr lang="en-US" altLang="zh-CN" sz="2600" dirty="0"/>
              <a:t>-- </a:t>
            </a:r>
            <a:r>
              <a:rPr lang="zh-CN" altLang="en-US" sz="2600" dirty="0"/>
              <a:t>索引节点的引用计数记录在索引节点的</a:t>
            </a:r>
            <a:r>
              <a:rPr lang="zh-CN" altLang="en-US" sz="2600" dirty="0">
                <a:solidFill>
                  <a:srgbClr val="FF0000"/>
                </a:solidFill>
              </a:rPr>
              <a:t>链接计数</a:t>
            </a:r>
            <a:r>
              <a:rPr lang="zh-CN" altLang="en-US" sz="2600" dirty="0"/>
              <a:t>中，若其减至</a:t>
            </a:r>
            <a:r>
              <a:rPr lang="en-US" altLang="zh-CN" sz="2600" dirty="0"/>
              <a:t>0</a:t>
            </a:r>
            <a:r>
              <a:rPr lang="zh-CN" altLang="en-US" sz="2600" dirty="0"/>
              <a:t>，则文件被删除。</a:t>
            </a:r>
          </a:p>
        </p:txBody>
      </p:sp>
      <p:graphicFrame>
        <p:nvGraphicFramePr>
          <p:cNvPr id="56" name="Group 4"/>
          <p:cNvGraphicFramePr>
            <a:graphicFrameLocks noGrp="1"/>
          </p:cNvGraphicFramePr>
          <p:nvPr/>
        </p:nvGraphicFramePr>
        <p:xfrm>
          <a:off x="2104697" y="3948005"/>
          <a:ext cx="1066800" cy="1097280"/>
        </p:xfrm>
        <a:graphic>
          <a:graphicData uri="http://schemas.openxmlformats.org/drawingml/2006/table">
            <a:tbl>
              <a:tblPr/>
              <a:tblGrid>
                <a:gridCol w="1066800">
                  <a:extLst>
                    <a:ext uri="{9D8B030D-6E8A-4147-A177-3AD203B41FA5}">
                      <a16:colId xmlns:a16="http://schemas.microsoft.com/office/drawing/2014/main" val="20000"/>
                    </a:ext>
                  </a:extLst>
                </a:gridCol>
              </a:tblGrid>
              <a:tr h="920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48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0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7" name="Text Box 14"/>
          <p:cNvSpPr txBox="1">
            <a:spLocks noChangeArrowheads="1"/>
          </p:cNvSpPr>
          <p:nvPr/>
        </p:nvSpPr>
        <p:spPr bwMode="auto">
          <a:xfrm>
            <a:off x="2188835" y="3673367"/>
            <a:ext cx="947737" cy="244475"/>
          </a:xfrm>
          <a:prstGeom prst="rect">
            <a:avLst/>
          </a:prstGeom>
          <a:noFill/>
          <a:ln w="9525">
            <a:noFill/>
            <a:miter lim="800000"/>
            <a:headEnd/>
            <a:tailEnd/>
          </a:ln>
          <a:effectLst/>
        </p:spPr>
        <p:txBody>
          <a:bodyPr wrap="none" lIns="0" tIns="0" rIns="0" bIns="0" anchor="ctr" anchorCtr="1">
            <a:spAutoFit/>
          </a:bodyPr>
          <a:lstStyle/>
          <a:p>
            <a:pPr eaLnBrk="1" hangingPunct="1"/>
            <a:r>
              <a:rPr lang="zh-CN" altLang="en-US" sz="1600"/>
              <a:t>用户</a:t>
            </a:r>
            <a:r>
              <a:rPr lang="en-US" altLang="zh-CN" sz="1600"/>
              <a:t>C</a:t>
            </a:r>
            <a:r>
              <a:rPr lang="zh-CN" altLang="en-US" sz="1600"/>
              <a:t>目录</a:t>
            </a:r>
          </a:p>
        </p:txBody>
      </p:sp>
      <p:sp>
        <p:nvSpPr>
          <p:cNvPr id="58" name="Text Box 15"/>
          <p:cNvSpPr txBox="1">
            <a:spLocks noChangeArrowheads="1"/>
          </p:cNvSpPr>
          <p:nvPr/>
        </p:nvSpPr>
        <p:spPr bwMode="auto">
          <a:xfrm>
            <a:off x="2104697" y="5208321"/>
            <a:ext cx="1081088" cy="492443"/>
          </a:xfrm>
          <a:prstGeom prst="rect">
            <a:avLst/>
          </a:prstGeom>
          <a:noFill/>
          <a:ln w="25400">
            <a:solidFill>
              <a:schemeClr val="tx1"/>
            </a:solidFill>
            <a:miter lim="800000"/>
            <a:headEnd/>
            <a:tailEnd/>
          </a:ln>
          <a:effectLst/>
        </p:spPr>
        <p:txBody>
          <a:bodyPr lIns="0" tIns="0" rIns="0" bIns="0" anchor="ctr" anchorCtr="1">
            <a:spAutoFit/>
          </a:bodyPr>
          <a:lstStyle/>
          <a:p>
            <a:pPr algn="ctr" eaLnBrk="1" hangingPunct="1"/>
            <a:r>
              <a:rPr lang="en-US" altLang="zh-CN" sz="1600"/>
              <a:t>Owner = C</a:t>
            </a:r>
          </a:p>
          <a:p>
            <a:pPr algn="ctr" eaLnBrk="1" hangingPunct="1"/>
            <a:r>
              <a:rPr lang="en-US" altLang="zh-CN" sz="1600" b="1">
                <a:solidFill>
                  <a:srgbClr val="FF0000"/>
                </a:solidFill>
              </a:rPr>
              <a:t>Count = 1</a:t>
            </a:r>
          </a:p>
        </p:txBody>
      </p:sp>
      <p:sp>
        <p:nvSpPr>
          <p:cNvPr id="59" name="Oval 16"/>
          <p:cNvSpPr>
            <a:spLocks noChangeArrowheads="1"/>
          </p:cNvSpPr>
          <p:nvPr/>
        </p:nvSpPr>
        <p:spPr bwMode="auto">
          <a:xfrm>
            <a:off x="2409497" y="5959367"/>
            <a:ext cx="304800" cy="228600"/>
          </a:xfrm>
          <a:prstGeom prst="ellipse">
            <a:avLst/>
          </a:prstGeom>
          <a:noFill/>
          <a:ln w="19050">
            <a:solidFill>
              <a:schemeClr val="tx1"/>
            </a:solidFill>
            <a:round/>
            <a:headEnd/>
            <a:tailEnd/>
          </a:ln>
          <a:effectLst/>
        </p:spPr>
        <p:txBody>
          <a:bodyPr vert="eaVert" tIns="0" bIns="0" anchor="ctr">
            <a:spAutoFit/>
          </a:bodyPr>
          <a:lstStyle/>
          <a:p>
            <a:pPr eaLnBrk="1" hangingPunct="1">
              <a:spcBef>
                <a:spcPct val="50000"/>
              </a:spcBef>
            </a:pPr>
            <a:endParaRPr lang="zh-CN" altLang="en-US"/>
          </a:p>
        </p:txBody>
      </p:sp>
      <p:sp>
        <p:nvSpPr>
          <p:cNvPr id="60" name="Line 17"/>
          <p:cNvSpPr>
            <a:spLocks noChangeShapeType="1"/>
          </p:cNvSpPr>
          <p:nvPr/>
        </p:nvSpPr>
        <p:spPr bwMode="auto">
          <a:xfrm flipH="1">
            <a:off x="2638097" y="4511567"/>
            <a:ext cx="0" cy="685800"/>
          </a:xfrm>
          <a:prstGeom prst="line">
            <a:avLst/>
          </a:prstGeom>
          <a:noFill/>
          <a:ln w="25400">
            <a:solidFill>
              <a:schemeClr val="tx1"/>
            </a:solidFill>
            <a:round/>
            <a:headEnd type="oval" w="med" len="med"/>
            <a:tailEnd type="triangle" w="med" len="med"/>
          </a:ln>
          <a:effectLst/>
        </p:spPr>
        <p:txBody>
          <a:bodyPr vert="eaVert" tIns="0" bIns="0">
            <a:spAutoFit/>
          </a:bodyPr>
          <a:lstStyle/>
          <a:p>
            <a:endParaRPr lang="zh-CN" altLang="en-US"/>
          </a:p>
        </p:txBody>
      </p:sp>
      <p:sp>
        <p:nvSpPr>
          <p:cNvPr id="61" name="Line 18"/>
          <p:cNvSpPr>
            <a:spLocks noChangeShapeType="1"/>
          </p:cNvSpPr>
          <p:nvPr/>
        </p:nvSpPr>
        <p:spPr bwMode="auto">
          <a:xfrm>
            <a:off x="2561897" y="5730767"/>
            <a:ext cx="0" cy="228600"/>
          </a:xfrm>
          <a:prstGeom prst="line">
            <a:avLst/>
          </a:prstGeom>
          <a:noFill/>
          <a:ln w="25400">
            <a:solidFill>
              <a:schemeClr val="tx1"/>
            </a:solidFill>
            <a:round/>
            <a:headEnd/>
            <a:tailEnd type="triangle" w="med" len="med"/>
          </a:ln>
          <a:effectLst/>
        </p:spPr>
        <p:txBody>
          <a:bodyPr vert="eaVert" tIns="0" bIns="0">
            <a:spAutoFit/>
          </a:bodyPr>
          <a:lstStyle/>
          <a:p>
            <a:endParaRPr lang="zh-CN" altLang="en-US"/>
          </a:p>
        </p:txBody>
      </p:sp>
      <p:graphicFrame>
        <p:nvGraphicFramePr>
          <p:cNvPr id="62" name="Group 19"/>
          <p:cNvGraphicFramePr>
            <a:graphicFrameLocks noGrp="1"/>
          </p:cNvGraphicFramePr>
          <p:nvPr/>
        </p:nvGraphicFramePr>
        <p:xfrm>
          <a:off x="4876800" y="3947997"/>
          <a:ext cx="1066800" cy="1097280"/>
        </p:xfrm>
        <a:graphic>
          <a:graphicData uri="http://schemas.openxmlformats.org/drawingml/2006/table">
            <a:tbl>
              <a:tblPr/>
              <a:tblGrid>
                <a:gridCol w="1066800">
                  <a:extLst>
                    <a:ext uri="{9D8B030D-6E8A-4147-A177-3AD203B41FA5}">
                      <a16:colId xmlns:a16="http://schemas.microsoft.com/office/drawing/2014/main" val="20000"/>
                    </a:ext>
                  </a:extLst>
                </a:gridCol>
              </a:tblGrid>
              <a:tr h="920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48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0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3" name="Text Box 29"/>
          <p:cNvSpPr txBox="1">
            <a:spLocks noChangeArrowheads="1"/>
          </p:cNvSpPr>
          <p:nvPr/>
        </p:nvSpPr>
        <p:spPr bwMode="auto">
          <a:xfrm>
            <a:off x="4960938" y="3673359"/>
            <a:ext cx="947737" cy="244475"/>
          </a:xfrm>
          <a:prstGeom prst="rect">
            <a:avLst/>
          </a:prstGeom>
          <a:noFill/>
          <a:ln w="9525">
            <a:noFill/>
            <a:miter lim="800000"/>
            <a:headEnd/>
            <a:tailEnd/>
          </a:ln>
          <a:effectLst/>
        </p:spPr>
        <p:txBody>
          <a:bodyPr wrap="none" lIns="0" tIns="0" rIns="0" bIns="0" anchor="ctr" anchorCtr="1">
            <a:spAutoFit/>
          </a:bodyPr>
          <a:lstStyle/>
          <a:p>
            <a:pPr eaLnBrk="1" hangingPunct="1"/>
            <a:r>
              <a:rPr lang="zh-CN" altLang="en-US" sz="1600"/>
              <a:t>用户</a:t>
            </a:r>
            <a:r>
              <a:rPr lang="en-US" altLang="zh-CN" sz="1600"/>
              <a:t>C</a:t>
            </a:r>
            <a:r>
              <a:rPr lang="zh-CN" altLang="en-US" sz="1600"/>
              <a:t>目录</a:t>
            </a:r>
          </a:p>
        </p:txBody>
      </p:sp>
      <p:sp>
        <p:nvSpPr>
          <p:cNvPr id="64" name="Text Box 30"/>
          <p:cNvSpPr txBox="1">
            <a:spLocks noChangeArrowheads="1"/>
          </p:cNvSpPr>
          <p:nvPr/>
        </p:nvSpPr>
        <p:spPr bwMode="auto">
          <a:xfrm>
            <a:off x="5638800" y="5208313"/>
            <a:ext cx="1066800" cy="492443"/>
          </a:xfrm>
          <a:prstGeom prst="rect">
            <a:avLst/>
          </a:prstGeom>
          <a:noFill/>
          <a:ln w="25400">
            <a:solidFill>
              <a:schemeClr val="tx1"/>
            </a:solidFill>
            <a:miter lim="800000"/>
            <a:headEnd/>
            <a:tailEnd/>
          </a:ln>
          <a:effectLst/>
        </p:spPr>
        <p:txBody>
          <a:bodyPr lIns="0" tIns="0" rIns="0" bIns="0" anchor="ctr" anchorCtr="1">
            <a:spAutoFit/>
          </a:bodyPr>
          <a:lstStyle/>
          <a:p>
            <a:pPr algn="ctr" eaLnBrk="1" hangingPunct="1"/>
            <a:r>
              <a:rPr lang="en-US" altLang="zh-CN" sz="1600"/>
              <a:t>Owner = C</a:t>
            </a:r>
          </a:p>
          <a:p>
            <a:pPr algn="ctr" eaLnBrk="1" hangingPunct="1"/>
            <a:r>
              <a:rPr lang="en-US" altLang="zh-CN" sz="1600" b="1">
                <a:solidFill>
                  <a:srgbClr val="FF0000"/>
                </a:solidFill>
              </a:rPr>
              <a:t>Count = 2</a:t>
            </a:r>
          </a:p>
        </p:txBody>
      </p:sp>
      <p:sp>
        <p:nvSpPr>
          <p:cNvPr id="65" name="Oval 31"/>
          <p:cNvSpPr>
            <a:spLocks noChangeArrowheads="1"/>
          </p:cNvSpPr>
          <p:nvPr/>
        </p:nvSpPr>
        <p:spPr bwMode="auto">
          <a:xfrm>
            <a:off x="5943600" y="5959359"/>
            <a:ext cx="304800" cy="228600"/>
          </a:xfrm>
          <a:prstGeom prst="ellipse">
            <a:avLst/>
          </a:prstGeom>
          <a:noFill/>
          <a:ln w="19050">
            <a:solidFill>
              <a:schemeClr val="tx1"/>
            </a:solidFill>
            <a:round/>
            <a:headEnd/>
            <a:tailEnd/>
          </a:ln>
          <a:effectLst/>
        </p:spPr>
        <p:txBody>
          <a:bodyPr vert="eaVert" tIns="0" bIns="0" anchor="ctr">
            <a:spAutoFit/>
          </a:bodyPr>
          <a:lstStyle/>
          <a:p>
            <a:pPr eaLnBrk="1" hangingPunct="1">
              <a:spcBef>
                <a:spcPct val="50000"/>
              </a:spcBef>
            </a:pPr>
            <a:endParaRPr lang="zh-CN" altLang="en-US"/>
          </a:p>
        </p:txBody>
      </p:sp>
      <p:sp>
        <p:nvSpPr>
          <p:cNvPr id="66" name="Line 32"/>
          <p:cNvSpPr>
            <a:spLocks noChangeShapeType="1"/>
          </p:cNvSpPr>
          <p:nvPr/>
        </p:nvSpPr>
        <p:spPr bwMode="auto">
          <a:xfrm>
            <a:off x="5410200" y="4435359"/>
            <a:ext cx="457200" cy="762000"/>
          </a:xfrm>
          <a:prstGeom prst="line">
            <a:avLst/>
          </a:prstGeom>
          <a:noFill/>
          <a:ln w="25400">
            <a:solidFill>
              <a:schemeClr val="tx1"/>
            </a:solidFill>
            <a:round/>
            <a:headEnd type="oval" w="med" len="med"/>
            <a:tailEnd type="triangle" w="med" len="med"/>
          </a:ln>
          <a:effectLst/>
        </p:spPr>
        <p:txBody>
          <a:bodyPr vert="eaVert" tIns="0" bIns="0">
            <a:spAutoFit/>
          </a:bodyPr>
          <a:lstStyle/>
          <a:p>
            <a:endParaRPr lang="zh-CN" altLang="en-US"/>
          </a:p>
        </p:txBody>
      </p:sp>
      <p:sp>
        <p:nvSpPr>
          <p:cNvPr id="67" name="Line 33"/>
          <p:cNvSpPr>
            <a:spLocks noChangeShapeType="1"/>
          </p:cNvSpPr>
          <p:nvPr/>
        </p:nvSpPr>
        <p:spPr bwMode="auto">
          <a:xfrm>
            <a:off x="6096000" y="5730759"/>
            <a:ext cx="0" cy="228600"/>
          </a:xfrm>
          <a:prstGeom prst="line">
            <a:avLst/>
          </a:prstGeom>
          <a:noFill/>
          <a:ln w="25400">
            <a:solidFill>
              <a:schemeClr val="tx1"/>
            </a:solidFill>
            <a:round/>
            <a:headEnd/>
            <a:tailEnd type="triangle" w="med" len="med"/>
          </a:ln>
          <a:effectLst/>
        </p:spPr>
        <p:txBody>
          <a:bodyPr vert="eaVert" tIns="0" bIns="0">
            <a:spAutoFit/>
          </a:bodyPr>
          <a:lstStyle/>
          <a:p>
            <a:endParaRPr lang="zh-CN" altLang="en-US"/>
          </a:p>
        </p:txBody>
      </p:sp>
      <p:graphicFrame>
        <p:nvGraphicFramePr>
          <p:cNvPr id="68" name="Group 34"/>
          <p:cNvGraphicFramePr>
            <a:graphicFrameLocks noGrp="1"/>
          </p:cNvGraphicFramePr>
          <p:nvPr/>
        </p:nvGraphicFramePr>
        <p:xfrm>
          <a:off x="6400800" y="3901959"/>
          <a:ext cx="1066800" cy="1097280"/>
        </p:xfrm>
        <a:graphic>
          <a:graphicData uri="http://schemas.openxmlformats.org/drawingml/2006/table">
            <a:tbl>
              <a:tblPr/>
              <a:tblGrid>
                <a:gridCol w="1066800">
                  <a:extLst>
                    <a:ext uri="{9D8B030D-6E8A-4147-A177-3AD203B41FA5}">
                      <a16:colId xmlns:a16="http://schemas.microsoft.com/office/drawing/2014/main" val="20000"/>
                    </a:ext>
                  </a:extLst>
                </a:gridCol>
              </a:tblGrid>
              <a:tr h="920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48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0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9" name="Text Box 44"/>
          <p:cNvSpPr txBox="1">
            <a:spLocks noChangeArrowheads="1"/>
          </p:cNvSpPr>
          <p:nvPr/>
        </p:nvSpPr>
        <p:spPr bwMode="auto">
          <a:xfrm>
            <a:off x="6484938" y="3627322"/>
            <a:ext cx="947737" cy="244475"/>
          </a:xfrm>
          <a:prstGeom prst="rect">
            <a:avLst/>
          </a:prstGeom>
          <a:noFill/>
          <a:ln w="9525">
            <a:noFill/>
            <a:miter lim="800000"/>
            <a:headEnd/>
            <a:tailEnd/>
          </a:ln>
          <a:effectLst/>
        </p:spPr>
        <p:txBody>
          <a:bodyPr wrap="none" lIns="0" tIns="0" rIns="0" bIns="0" anchor="ctr" anchorCtr="1">
            <a:spAutoFit/>
          </a:bodyPr>
          <a:lstStyle/>
          <a:p>
            <a:pPr eaLnBrk="1" hangingPunct="1"/>
            <a:r>
              <a:rPr lang="zh-CN" altLang="en-US" sz="1600"/>
              <a:t>用户</a:t>
            </a:r>
            <a:r>
              <a:rPr lang="en-US" altLang="zh-CN" sz="1600"/>
              <a:t>B</a:t>
            </a:r>
            <a:r>
              <a:rPr lang="zh-CN" altLang="en-US" sz="1600"/>
              <a:t>目录</a:t>
            </a:r>
          </a:p>
        </p:txBody>
      </p:sp>
      <p:sp>
        <p:nvSpPr>
          <p:cNvPr id="70" name="Line 45"/>
          <p:cNvSpPr>
            <a:spLocks noChangeShapeType="1"/>
          </p:cNvSpPr>
          <p:nvPr/>
        </p:nvSpPr>
        <p:spPr bwMode="auto">
          <a:xfrm flipH="1">
            <a:off x="6477000" y="4846522"/>
            <a:ext cx="457200" cy="350837"/>
          </a:xfrm>
          <a:prstGeom prst="line">
            <a:avLst/>
          </a:prstGeom>
          <a:noFill/>
          <a:ln w="25400">
            <a:solidFill>
              <a:schemeClr val="tx1"/>
            </a:solidFill>
            <a:round/>
            <a:headEnd type="oval" w="med" len="med"/>
            <a:tailEnd type="triangle" w="med" len="med"/>
          </a:ln>
          <a:effectLst/>
        </p:spPr>
        <p:txBody>
          <a:bodyPr vert="eaVert" tIns="0" bIns="0">
            <a:spAutoFit/>
          </a:bodyPr>
          <a:lstStyle/>
          <a:p>
            <a:endParaRPr lang="zh-CN" altLang="en-US"/>
          </a:p>
        </p:txBody>
      </p:sp>
      <p:sp>
        <p:nvSpPr>
          <p:cNvPr id="71" name="Text Box 61"/>
          <p:cNvSpPr txBox="1">
            <a:spLocks noChangeArrowheads="1"/>
          </p:cNvSpPr>
          <p:nvPr/>
        </p:nvSpPr>
        <p:spPr bwMode="auto">
          <a:xfrm>
            <a:off x="2942897" y="5943492"/>
            <a:ext cx="609600" cy="244475"/>
          </a:xfrm>
          <a:prstGeom prst="rect">
            <a:avLst/>
          </a:prstGeom>
          <a:noFill/>
          <a:ln w="9525">
            <a:noFill/>
            <a:miter lim="800000"/>
            <a:headEnd/>
            <a:tailEnd/>
          </a:ln>
          <a:effectLst/>
        </p:spPr>
        <p:txBody>
          <a:bodyPr wrap="none" lIns="0" tIns="0" rIns="0" bIns="0" anchor="ctr" anchorCtr="1">
            <a:spAutoFit/>
          </a:bodyPr>
          <a:lstStyle/>
          <a:p>
            <a:pPr eaLnBrk="1" hangingPunct="1"/>
            <a:r>
              <a:rPr lang="zh-CN" altLang="en-US" sz="1600">
                <a:solidFill>
                  <a:srgbClr val="FF0066"/>
                </a:solidFill>
              </a:rPr>
              <a:t>链接前</a:t>
            </a:r>
          </a:p>
        </p:txBody>
      </p:sp>
      <p:sp>
        <p:nvSpPr>
          <p:cNvPr id="72" name="Text Box 62"/>
          <p:cNvSpPr txBox="1">
            <a:spLocks noChangeArrowheads="1"/>
          </p:cNvSpPr>
          <p:nvPr/>
        </p:nvSpPr>
        <p:spPr bwMode="auto">
          <a:xfrm>
            <a:off x="6400800" y="5959359"/>
            <a:ext cx="609600" cy="244475"/>
          </a:xfrm>
          <a:prstGeom prst="rect">
            <a:avLst/>
          </a:prstGeom>
          <a:noFill/>
          <a:ln w="9525">
            <a:noFill/>
            <a:miter lim="800000"/>
            <a:headEnd/>
            <a:tailEnd/>
          </a:ln>
          <a:effectLst/>
        </p:spPr>
        <p:txBody>
          <a:bodyPr wrap="none" lIns="0" tIns="0" rIns="0" bIns="0" anchor="ctr" anchorCtr="1">
            <a:spAutoFit/>
          </a:bodyPr>
          <a:lstStyle/>
          <a:p>
            <a:pPr eaLnBrk="1" hangingPunct="1"/>
            <a:r>
              <a:rPr lang="zh-CN" altLang="en-US" sz="1600">
                <a:solidFill>
                  <a:srgbClr val="FF0066"/>
                </a:solidFill>
              </a:rPr>
              <a:t>链接后</a:t>
            </a:r>
          </a:p>
        </p:txBody>
      </p:sp>
      <p:sp>
        <p:nvSpPr>
          <p:cNvPr id="42" name="文本框 41">
            <a:extLst>
              <a:ext uri="{FF2B5EF4-FFF2-40B4-BE49-F238E27FC236}">
                <a16:creationId xmlns:a16="http://schemas.microsoft.com/office/drawing/2014/main" id="{4A5B9130-FAB4-4FB3-B2F5-67CF41A41F2B}"/>
              </a:ext>
            </a:extLst>
          </p:cNvPr>
          <p:cNvSpPr txBox="1"/>
          <p:nvPr/>
        </p:nvSpPr>
        <p:spPr>
          <a:xfrm>
            <a:off x="289796" y="781787"/>
            <a:ext cx="2424501" cy="480131"/>
          </a:xfrm>
          <a:prstGeom prst="rect">
            <a:avLst/>
          </a:prstGeom>
          <a:noFill/>
        </p:spPr>
        <p:txBody>
          <a:bodyPr wrap="square" rtlCol="0">
            <a:spAutoFit/>
          </a:bodyPr>
          <a:lstStyle/>
          <a:p>
            <a:pPr marL="228600" indent="-228600">
              <a:lnSpc>
                <a:spcPct val="90000"/>
              </a:lnSpc>
              <a:spcBef>
                <a:spcPts val="1000"/>
              </a:spcBef>
              <a:buClr>
                <a:srgbClr val="FF0066"/>
              </a:buClr>
              <a:buSzPct val="60000"/>
              <a:buFont typeface="Wingdings" pitchFamily="2" charset="2"/>
              <a:buChar char="q"/>
              <a:defRPr/>
            </a:pPr>
            <a:r>
              <a:rPr lang="zh-CN" altLang="en-US" sz="2800" b="1" dirty="0"/>
              <a:t>硬链接</a:t>
            </a:r>
            <a:r>
              <a:rPr lang="en-US" altLang="zh-CN" sz="2800" b="1" dirty="0"/>
              <a:t>(1/2)</a:t>
            </a:r>
            <a:endParaRPr lang="zh-CN" altLang="en-US" sz="2800" b="1" dirty="0"/>
          </a:p>
        </p:txBody>
      </p:sp>
      <p:sp>
        <p:nvSpPr>
          <p:cNvPr id="3" name="文本框 2">
            <a:extLst>
              <a:ext uri="{FF2B5EF4-FFF2-40B4-BE49-F238E27FC236}">
                <a16:creationId xmlns:a16="http://schemas.microsoft.com/office/drawing/2014/main" id="{5F1A8E10-B8DF-4F93-A649-47DE736442E2}"/>
              </a:ext>
            </a:extLst>
          </p:cNvPr>
          <p:cNvSpPr txBox="1"/>
          <p:nvPr/>
        </p:nvSpPr>
        <p:spPr>
          <a:xfrm>
            <a:off x="1357857" y="5253092"/>
            <a:ext cx="1066797" cy="369332"/>
          </a:xfrm>
          <a:prstGeom prst="rect">
            <a:avLst/>
          </a:prstGeom>
          <a:noFill/>
        </p:spPr>
        <p:txBody>
          <a:bodyPr wrap="square" rtlCol="0">
            <a:spAutoFit/>
          </a:bodyPr>
          <a:lstStyle/>
          <a:p>
            <a:r>
              <a:rPr lang="zh-CN" altLang="en-US" dirty="0"/>
              <a:t>文件</a:t>
            </a:r>
            <a:r>
              <a:rPr lang="en-US" altLang="zh-CN" dirty="0"/>
              <a:t>A</a:t>
            </a:r>
            <a:endParaRPr lang="zh-CN" altLang="en-US" dirty="0"/>
          </a:p>
        </p:txBody>
      </p:sp>
      <p:sp>
        <p:nvSpPr>
          <p:cNvPr id="44" name="文本框 43">
            <a:extLst>
              <a:ext uri="{FF2B5EF4-FFF2-40B4-BE49-F238E27FC236}">
                <a16:creationId xmlns:a16="http://schemas.microsoft.com/office/drawing/2014/main" id="{86742491-86CD-4E11-ABA7-6D892A8B789F}"/>
              </a:ext>
            </a:extLst>
          </p:cNvPr>
          <p:cNvSpPr txBox="1"/>
          <p:nvPr/>
        </p:nvSpPr>
        <p:spPr>
          <a:xfrm>
            <a:off x="4795046" y="5294391"/>
            <a:ext cx="1066797" cy="369332"/>
          </a:xfrm>
          <a:prstGeom prst="rect">
            <a:avLst/>
          </a:prstGeom>
          <a:noFill/>
        </p:spPr>
        <p:txBody>
          <a:bodyPr wrap="square" rtlCol="0">
            <a:spAutoFit/>
          </a:bodyPr>
          <a:lstStyle/>
          <a:p>
            <a:r>
              <a:rPr lang="zh-CN" altLang="en-US" dirty="0"/>
              <a:t>文件</a:t>
            </a:r>
            <a:r>
              <a:rPr lang="en-US" altLang="zh-CN" dirty="0"/>
              <a:t>A</a:t>
            </a:r>
            <a:endParaRPr lang="zh-CN" altLang="en-US" dirty="0"/>
          </a:p>
        </p:txBody>
      </p:sp>
      <p:pic>
        <p:nvPicPr>
          <p:cNvPr id="32" name="图片 31">
            <a:extLst>
              <a:ext uri="{FF2B5EF4-FFF2-40B4-BE49-F238E27FC236}">
                <a16:creationId xmlns:a16="http://schemas.microsoft.com/office/drawing/2014/main" id="{89864A2F-C029-49B4-A981-D7F6454ED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5978" y="83303"/>
            <a:ext cx="5139445" cy="1472683"/>
          </a:xfrm>
          <a:prstGeom prst="rect">
            <a:avLst/>
          </a:prstGeom>
        </p:spPr>
      </p:pic>
      <p:sp>
        <p:nvSpPr>
          <p:cNvPr id="2" name="矩形 1">
            <a:extLst>
              <a:ext uri="{FF2B5EF4-FFF2-40B4-BE49-F238E27FC236}">
                <a16:creationId xmlns:a16="http://schemas.microsoft.com/office/drawing/2014/main" id="{730734EA-3FA5-4E92-AB5A-3ED13043E004}"/>
              </a:ext>
            </a:extLst>
          </p:cNvPr>
          <p:cNvSpPr/>
          <p:nvPr/>
        </p:nvSpPr>
        <p:spPr>
          <a:xfrm>
            <a:off x="6787245" y="619738"/>
            <a:ext cx="762000" cy="186371"/>
          </a:xfrm>
          <a:prstGeom prst="rect">
            <a:avLst/>
          </a:prstGeom>
          <a:noFill/>
          <a:ln w="254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FCA4C459-F34C-40F4-92A6-03D42EA59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1252" y="1663318"/>
            <a:ext cx="5252748" cy="1309336"/>
          </a:xfrm>
          <a:prstGeom prst="rect">
            <a:avLst/>
          </a:prstGeom>
        </p:spPr>
      </p:pic>
      <p:sp>
        <p:nvSpPr>
          <p:cNvPr id="43" name="矩形 42">
            <a:extLst>
              <a:ext uri="{FF2B5EF4-FFF2-40B4-BE49-F238E27FC236}">
                <a16:creationId xmlns:a16="http://schemas.microsoft.com/office/drawing/2014/main" id="{73AC3914-9FBB-49C5-8FFD-96C3C1FC5E6D}"/>
              </a:ext>
            </a:extLst>
          </p:cNvPr>
          <p:cNvSpPr/>
          <p:nvPr/>
        </p:nvSpPr>
        <p:spPr>
          <a:xfrm>
            <a:off x="6852561" y="2224800"/>
            <a:ext cx="762000" cy="186371"/>
          </a:xfrm>
          <a:prstGeom prst="rect">
            <a:avLst/>
          </a:prstGeom>
          <a:noFill/>
          <a:ln w="254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D940F2AC-33F6-4088-9EAA-06CC886CC72E}"/>
              </a:ext>
            </a:extLst>
          </p:cNvPr>
          <p:cNvCxnSpPr>
            <a:cxnSpLocks/>
          </p:cNvCxnSpPr>
          <p:nvPr/>
        </p:nvCxnSpPr>
        <p:spPr>
          <a:xfrm>
            <a:off x="4960938" y="1828495"/>
            <a:ext cx="1439862"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C550095A-566E-429C-9F8B-053A18E46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52" y="3016376"/>
            <a:ext cx="5252748" cy="725421"/>
          </a:xfrm>
          <a:prstGeom prst="rect">
            <a:avLst/>
          </a:prstGeom>
        </p:spPr>
      </p:pic>
      <p:cxnSp>
        <p:nvCxnSpPr>
          <p:cNvPr id="48" name="直接连接符 47">
            <a:extLst>
              <a:ext uri="{FF2B5EF4-FFF2-40B4-BE49-F238E27FC236}">
                <a16:creationId xmlns:a16="http://schemas.microsoft.com/office/drawing/2014/main" id="{0E32A07D-93F6-48D5-9E13-963EF4E53404}"/>
              </a:ext>
            </a:extLst>
          </p:cNvPr>
          <p:cNvCxnSpPr>
            <a:cxnSpLocks/>
          </p:cNvCxnSpPr>
          <p:nvPr/>
        </p:nvCxnSpPr>
        <p:spPr>
          <a:xfrm>
            <a:off x="3965978" y="3254524"/>
            <a:ext cx="490392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172A9829-3E60-49B7-B12B-642693D952D7}"/>
              </a:ext>
            </a:extLst>
          </p:cNvPr>
          <p:cNvCxnSpPr>
            <a:cxnSpLocks/>
          </p:cNvCxnSpPr>
          <p:nvPr/>
        </p:nvCxnSpPr>
        <p:spPr>
          <a:xfrm>
            <a:off x="3891252" y="3687064"/>
            <a:ext cx="490392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BE5892C9-7B95-4015-A89D-EFC5823E140C}"/>
              </a:ext>
            </a:extLst>
          </p:cNvPr>
          <p:cNvSpPr txBox="1"/>
          <p:nvPr/>
        </p:nvSpPr>
        <p:spPr>
          <a:xfrm>
            <a:off x="870787" y="195425"/>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54" name="直接连接符 53">
            <a:extLst>
              <a:ext uri="{FF2B5EF4-FFF2-40B4-BE49-F238E27FC236}">
                <a16:creationId xmlns:a16="http://schemas.microsoft.com/office/drawing/2014/main" id="{B26C301B-C5F0-4723-8977-5BA3C76630C7}"/>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D9233567-0A6B-467B-9473-6B91C45F1850}"/>
              </a:ext>
            </a:extLst>
          </p:cNvPr>
          <p:cNvSpPr txBox="1"/>
          <p:nvPr/>
        </p:nvSpPr>
        <p:spPr>
          <a:xfrm>
            <a:off x="-197976" y="116287"/>
            <a:ext cx="2686343"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2.5 </a:t>
            </a:r>
            <a:r>
              <a:rPr lang="zh-CN" altLang="en-US" sz="2600" b="1" dirty="0">
                <a:solidFill>
                  <a:srgbClr val="0070C0"/>
                </a:solidFill>
                <a:latin typeface="微软雅黑" panose="020B0503020204020204" pitchFamily="34" charset="-122"/>
                <a:ea typeface="微软雅黑" panose="020B0503020204020204" pitchFamily="34" charset="-122"/>
              </a:rPr>
              <a:t>文件的共享</a:t>
            </a:r>
          </a:p>
        </p:txBody>
      </p:sp>
    </p:spTree>
    <p:extLst>
      <p:ext uri="{BB962C8B-B14F-4D97-AF65-F5344CB8AC3E}">
        <p14:creationId xmlns:p14="http://schemas.microsoft.com/office/powerpoint/2010/main" val="1059282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10050" y="1348357"/>
            <a:ext cx="1273105" cy="452432"/>
          </a:xfrm>
          <a:prstGeom prst="rect">
            <a:avLst/>
          </a:prstGeom>
        </p:spPr>
        <p:txBody>
          <a:bodyPr wrap="none">
            <a:spAutoFit/>
          </a:bodyPr>
          <a:lstStyle/>
          <a:p>
            <a:pPr marL="342900" lvl="1" indent="-342900">
              <a:lnSpc>
                <a:spcPct val="90000"/>
              </a:lnSpc>
              <a:spcBef>
                <a:spcPct val="20000"/>
              </a:spcBef>
              <a:spcAft>
                <a:spcPct val="10000"/>
              </a:spcAft>
              <a:buClr>
                <a:schemeClr val="folHlink"/>
              </a:buClr>
              <a:buSzPct val="60000"/>
              <a:buFont typeface="Wingdings" pitchFamily="2" charset="2"/>
              <a:buChar char="l"/>
              <a:defRPr/>
            </a:pPr>
            <a:r>
              <a:rPr lang="zh-CN" altLang="en-US" sz="2600" dirty="0"/>
              <a:t> 优点</a:t>
            </a:r>
          </a:p>
        </p:txBody>
      </p:sp>
      <p:sp>
        <p:nvSpPr>
          <p:cNvPr id="45" name="六边形 44"/>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6" name="矩形 45"/>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47" name="矩形 46"/>
          <p:cNvSpPr/>
          <p:nvPr/>
        </p:nvSpPr>
        <p:spPr>
          <a:xfrm>
            <a:off x="662379" y="1751809"/>
            <a:ext cx="8292667" cy="492443"/>
          </a:xfrm>
          <a:prstGeom prst="rect">
            <a:avLst/>
          </a:prstGeom>
        </p:spPr>
        <p:txBody>
          <a:bodyPr wrap="square">
            <a:spAutoFit/>
          </a:bodyPr>
          <a:lstStyle/>
          <a:p>
            <a:pPr marL="0" lvl="1">
              <a:spcBef>
                <a:spcPct val="20000"/>
              </a:spcBef>
              <a:spcAft>
                <a:spcPct val="10000"/>
              </a:spcAft>
              <a:buClr>
                <a:schemeClr val="folHlink"/>
              </a:buClr>
              <a:buSzPct val="60000"/>
            </a:pPr>
            <a:r>
              <a:rPr lang="zh-CN" altLang="en-US" sz="2600" dirty="0"/>
              <a:t>实现简单，访问速度快，能够实现文件的异名共享。</a:t>
            </a:r>
            <a:endParaRPr lang="en-US" altLang="zh-CN" sz="2600" dirty="0"/>
          </a:p>
        </p:txBody>
      </p:sp>
      <p:sp>
        <p:nvSpPr>
          <p:cNvPr id="36" name="矩形 35"/>
          <p:cNvSpPr/>
          <p:nvPr/>
        </p:nvSpPr>
        <p:spPr>
          <a:xfrm>
            <a:off x="617443" y="2722653"/>
            <a:ext cx="8268068" cy="1412694"/>
          </a:xfrm>
          <a:prstGeom prst="rect">
            <a:avLst/>
          </a:prstGeom>
        </p:spPr>
        <p:txBody>
          <a:bodyPr wrap="square">
            <a:spAutoFit/>
          </a:bodyPr>
          <a:lstStyle/>
          <a:p>
            <a:pPr marL="0" lvl="1">
              <a:spcBef>
                <a:spcPct val="20000"/>
              </a:spcBef>
              <a:spcAft>
                <a:spcPct val="10000"/>
              </a:spcAft>
              <a:buClr>
                <a:schemeClr val="folHlink"/>
              </a:buClr>
              <a:buSzPct val="60000"/>
            </a:pPr>
            <a:r>
              <a:rPr lang="en-US" altLang="zh-CN" sz="2600" dirty="0"/>
              <a:t>-- </a:t>
            </a:r>
            <a:r>
              <a:rPr lang="zh-CN" altLang="zh-CN" sz="2600" dirty="0"/>
              <a:t>只允许在</a:t>
            </a:r>
            <a:r>
              <a:rPr lang="zh-CN" altLang="zh-CN" sz="2600" dirty="0">
                <a:solidFill>
                  <a:srgbClr val="FF0000"/>
                </a:solidFill>
              </a:rPr>
              <a:t>同一个文件系统</a:t>
            </a:r>
            <a:r>
              <a:rPr lang="zh-CN" altLang="zh-CN" sz="2600" dirty="0"/>
              <a:t>范围内进行，不允许跨文件系统。</a:t>
            </a:r>
            <a:endParaRPr lang="zh-CN" altLang="en-US" sz="2600" dirty="0"/>
          </a:p>
          <a:p>
            <a:pPr marL="0" lvl="1">
              <a:spcBef>
                <a:spcPct val="20000"/>
              </a:spcBef>
              <a:spcAft>
                <a:spcPct val="10000"/>
              </a:spcAft>
              <a:buClr>
                <a:schemeClr val="folHlink"/>
              </a:buClr>
              <a:buSzPct val="60000"/>
            </a:pPr>
            <a:r>
              <a:rPr lang="en-US" altLang="zh-CN" sz="2600" dirty="0"/>
              <a:t>-- </a:t>
            </a:r>
            <a:r>
              <a:rPr lang="zh-CN" altLang="en-US" sz="2600" dirty="0"/>
              <a:t>文件拥有者不能删除被他人共享的文件</a:t>
            </a:r>
            <a:r>
              <a:rPr lang="zh-CN" altLang="zh-CN" sz="2600" dirty="0"/>
              <a:t>。</a:t>
            </a:r>
            <a:endParaRPr lang="en-US" altLang="zh-CN" sz="2600" dirty="0"/>
          </a:p>
        </p:txBody>
      </p:sp>
      <p:sp>
        <p:nvSpPr>
          <p:cNvPr id="37" name="矩形 36"/>
          <p:cNvSpPr/>
          <p:nvPr/>
        </p:nvSpPr>
        <p:spPr>
          <a:xfrm>
            <a:off x="310050" y="2326544"/>
            <a:ext cx="1693898" cy="452432"/>
          </a:xfrm>
          <a:prstGeom prst="rect">
            <a:avLst/>
          </a:prstGeom>
        </p:spPr>
        <p:txBody>
          <a:bodyPr wrap="square">
            <a:spAutoFit/>
          </a:bodyPr>
          <a:lstStyle/>
          <a:p>
            <a:pPr marL="342900" lvl="1" indent="-342900">
              <a:lnSpc>
                <a:spcPct val="90000"/>
              </a:lnSpc>
              <a:spcBef>
                <a:spcPct val="20000"/>
              </a:spcBef>
              <a:spcAft>
                <a:spcPct val="10000"/>
              </a:spcAft>
              <a:buClr>
                <a:schemeClr val="folHlink"/>
              </a:buClr>
              <a:buSzPct val="60000"/>
              <a:buFont typeface="Wingdings" pitchFamily="2" charset="2"/>
              <a:buChar char="l"/>
              <a:defRPr/>
            </a:pPr>
            <a:r>
              <a:rPr lang="zh-CN" altLang="en-US" sz="2600" dirty="0"/>
              <a:t>缺点</a:t>
            </a:r>
          </a:p>
        </p:txBody>
      </p:sp>
      <p:graphicFrame>
        <p:nvGraphicFramePr>
          <p:cNvPr id="38" name="Group 46"/>
          <p:cNvGraphicFramePr>
            <a:graphicFrameLocks noGrp="1"/>
          </p:cNvGraphicFramePr>
          <p:nvPr/>
        </p:nvGraphicFramePr>
        <p:xfrm>
          <a:off x="6419193" y="4327525"/>
          <a:ext cx="1066800" cy="1097280"/>
        </p:xfrm>
        <a:graphic>
          <a:graphicData uri="http://schemas.openxmlformats.org/drawingml/2006/table">
            <a:tbl>
              <a:tblPr/>
              <a:tblGrid>
                <a:gridCol w="1066800">
                  <a:extLst>
                    <a:ext uri="{9D8B030D-6E8A-4147-A177-3AD203B41FA5}">
                      <a16:colId xmlns:a16="http://schemas.microsoft.com/office/drawing/2014/main" val="20000"/>
                    </a:ext>
                  </a:extLst>
                </a:gridCol>
              </a:tblGrid>
              <a:tr h="920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48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0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9" name="Text Box 56"/>
          <p:cNvSpPr txBox="1">
            <a:spLocks noChangeArrowheads="1"/>
          </p:cNvSpPr>
          <p:nvPr/>
        </p:nvSpPr>
        <p:spPr bwMode="auto">
          <a:xfrm>
            <a:off x="6503331" y="4052888"/>
            <a:ext cx="947737" cy="244475"/>
          </a:xfrm>
          <a:prstGeom prst="rect">
            <a:avLst/>
          </a:prstGeom>
          <a:noFill/>
          <a:ln w="9525">
            <a:noFill/>
            <a:miter lim="800000"/>
            <a:headEnd/>
            <a:tailEnd/>
          </a:ln>
          <a:effectLst/>
        </p:spPr>
        <p:txBody>
          <a:bodyPr wrap="none" lIns="0" tIns="0" rIns="0" bIns="0" anchor="ctr" anchorCtr="1">
            <a:spAutoFit/>
          </a:bodyPr>
          <a:lstStyle/>
          <a:p>
            <a:pPr eaLnBrk="1" hangingPunct="1"/>
            <a:r>
              <a:rPr lang="zh-CN" altLang="en-US" sz="1600"/>
              <a:t>用户</a:t>
            </a:r>
            <a:r>
              <a:rPr lang="en-US" altLang="zh-CN" sz="1600"/>
              <a:t>B</a:t>
            </a:r>
            <a:r>
              <a:rPr lang="zh-CN" altLang="en-US" sz="1600"/>
              <a:t>目录</a:t>
            </a:r>
          </a:p>
        </p:txBody>
      </p:sp>
      <p:sp>
        <p:nvSpPr>
          <p:cNvPr id="40" name="Text Box 57"/>
          <p:cNvSpPr txBox="1">
            <a:spLocks noChangeArrowheads="1"/>
          </p:cNvSpPr>
          <p:nvPr/>
        </p:nvSpPr>
        <p:spPr bwMode="auto">
          <a:xfrm>
            <a:off x="6419193" y="5587842"/>
            <a:ext cx="1066800" cy="492443"/>
          </a:xfrm>
          <a:prstGeom prst="rect">
            <a:avLst/>
          </a:prstGeom>
          <a:noFill/>
          <a:ln w="25400">
            <a:solidFill>
              <a:schemeClr val="tx1"/>
            </a:solidFill>
            <a:miter lim="800000"/>
            <a:headEnd/>
            <a:tailEnd/>
          </a:ln>
          <a:effectLst/>
        </p:spPr>
        <p:txBody>
          <a:bodyPr lIns="0" tIns="0" rIns="0" bIns="0" anchor="ctr" anchorCtr="1">
            <a:spAutoFit/>
          </a:bodyPr>
          <a:lstStyle/>
          <a:p>
            <a:pPr algn="ctr" eaLnBrk="1" hangingPunct="1"/>
            <a:r>
              <a:rPr lang="en-US" altLang="zh-CN" sz="1600"/>
              <a:t>Owner = C</a:t>
            </a:r>
          </a:p>
          <a:p>
            <a:pPr algn="ctr" eaLnBrk="1" hangingPunct="1"/>
            <a:r>
              <a:rPr lang="en-US" altLang="zh-CN" sz="1600" b="1">
                <a:solidFill>
                  <a:srgbClr val="FF0000"/>
                </a:solidFill>
              </a:rPr>
              <a:t>Count = 1</a:t>
            </a:r>
          </a:p>
        </p:txBody>
      </p:sp>
      <p:sp>
        <p:nvSpPr>
          <p:cNvPr id="41" name="Oval 58"/>
          <p:cNvSpPr>
            <a:spLocks noChangeArrowheads="1"/>
          </p:cNvSpPr>
          <p:nvPr/>
        </p:nvSpPr>
        <p:spPr bwMode="auto">
          <a:xfrm>
            <a:off x="6723993" y="6338888"/>
            <a:ext cx="304800" cy="228600"/>
          </a:xfrm>
          <a:prstGeom prst="ellipse">
            <a:avLst/>
          </a:prstGeom>
          <a:noFill/>
          <a:ln w="19050">
            <a:solidFill>
              <a:schemeClr val="tx1"/>
            </a:solidFill>
            <a:round/>
            <a:headEnd/>
            <a:tailEnd/>
          </a:ln>
          <a:effectLst/>
        </p:spPr>
        <p:txBody>
          <a:bodyPr vert="eaVert" tIns="0" bIns="0" anchor="ctr">
            <a:spAutoFit/>
          </a:bodyPr>
          <a:lstStyle/>
          <a:p>
            <a:pPr eaLnBrk="1" hangingPunct="1">
              <a:spcBef>
                <a:spcPct val="50000"/>
              </a:spcBef>
            </a:pPr>
            <a:endParaRPr lang="zh-CN" altLang="en-US"/>
          </a:p>
        </p:txBody>
      </p:sp>
      <p:sp>
        <p:nvSpPr>
          <p:cNvPr id="42" name="Line 59"/>
          <p:cNvSpPr>
            <a:spLocks noChangeShapeType="1"/>
          </p:cNvSpPr>
          <p:nvPr/>
        </p:nvSpPr>
        <p:spPr bwMode="auto">
          <a:xfrm flipH="1">
            <a:off x="6495393" y="5272088"/>
            <a:ext cx="457200" cy="304800"/>
          </a:xfrm>
          <a:prstGeom prst="line">
            <a:avLst/>
          </a:prstGeom>
          <a:noFill/>
          <a:ln w="25400">
            <a:solidFill>
              <a:schemeClr val="tx1"/>
            </a:solidFill>
            <a:round/>
            <a:headEnd type="oval" w="med" len="med"/>
            <a:tailEnd type="triangle" w="med" len="med"/>
          </a:ln>
          <a:effectLst/>
        </p:spPr>
        <p:txBody>
          <a:bodyPr vert="eaVert" tIns="0" bIns="0">
            <a:spAutoFit/>
          </a:bodyPr>
          <a:lstStyle/>
          <a:p>
            <a:endParaRPr lang="zh-CN" altLang="en-US"/>
          </a:p>
        </p:txBody>
      </p:sp>
      <p:sp>
        <p:nvSpPr>
          <p:cNvPr id="43" name="Line 60"/>
          <p:cNvSpPr>
            <a:spLocks noChangeShapeType="1"/>
          </p:cNvSpPr>
          <p:nvPr/>
        </p:nvSpPr>
        <p:spPr bwMode="auto">
          <a:xfrm>
            <a:off x="6876393" y="6110288"/>
            <a:ext cx="0" cy="228600"/>
          </a:xfrm>
          <a:prstGeom prst="line">
            <a:avLst/>
          </a:prstGeom>
          <a:noFill/>
          <a:ln w="25400">
            <a:solidFill>
              <a:schemeClr val="tx1"/>
            </a:solidFill>
            <a:round/>
            <a:headEnd/>
            <a:tailEnd type="triangle" w="med" len="med"/>
          </a:ln>
          <a:effectLst/>
        </p:spPr>
        <p:txBody>
          <a:bodyPr vert="eaVert" tIns="0" bIns="0">
            <a:spAutoFit/>
          </a:bodyPr>
          <a:lstStyle/>
          <a:p>
            <a:endParaRPr lang="zh-CN" altLang="en-US"/>
          </a:p>
        </p:txBody>
      </p:sp>
      <p:sp>
        <p:nvSpPr>
          <p:cNvPr id="44" name="Text Box 63"/>
          <p:cNvSpPr txBox="1">
            <a:spLocks noChangeArrowheads="1"/>
          </p:cNvSpPr>
          <p:nvPr/>
        </p:nvSpPr>
        <p:spPr bwMode="auto">
          <a:xfrm>
            <a:off x="6266793" y="6613525"/>
            <a:ext cx="1625600" cy="244475"/>
          </a:xfrm>
          <a:prstGeom prst="rect">
            <a:avLst/>
          </a:prstGeom>
          <a:noFill/>
          <a:ln w="9525">
            <a:noFill/>
            <a:miter lim="800000"/>
            <a:headEnd/>
            <a:tailEnd/>
          </a:ln>
          <a:effectLst/>
        </p:spPr>
        <p:txBody>
          <a:bodyPr wrap="none" lIns="0" tIns="0" rIns="0" bIns="0" anchor="ctr" anchorCtr="1">
            <a:spAutoFit/>
          </a:bodyPr>
          <a:lstStyle/>
          <a:p>
            <a:pPr eaLnBrk="1" hangingPunct="1"/>
            <a:r>
              <a:rPr lang="zh-CN" altLang="en-US" sz="1600">
                <a:solidFill>
                  <a:srgbClr val="FF0066"/>
                </a:solidFill>
              </a:rPr>
              <a:t>拥有者删除文件后</a:t>
            </a:r>
          </a:p>
        </p:txBody>
      </p:sp>
      <p:sp>
        <p:nvSpPr>
          <p:cNvPr id="35" name="文本框 34">
            <a:extLst>
              <a:ext uri="{FF2B5EF4-FFF2-40B4-BE49-F238E27FC236}">
                <a16:creationId xmlns:a16="http://schemas.microsoft.com/office/drawing/2014/main" id="{6794B912-8339-4E04-A108-057DD5C353C3}"/>
              </a:ext>
            </a:extLst>
          </p:cNvPr>
          <p:cNvSpPr txBox="1"/>
          <p:nvPr/>
        </p:nvSpPr>
        <p:spPr>
          <a:xfrm>
            <a:off x="275063" y="749401"/>
            <a:ext cx="2424501" cy="480131"/>
          </a:xfrm>
          <a:prstGeom prst="rect">
            <a:avLst/>
          </a:prstGeom>
          <a:noFill/>
        </p:spPr>
        <p:txBody>
          <a:bodyPr wrap="square" rtlCol="0">
            <a:spAutoFit/>
          </a:bodyPr>
          <a:lstStyle/>
          <a:p>
            <a:pPr marL="228600" indent="-228600">
              <a:lnSpc>
                <a:spcPct val="90000"/>
              </a:lnSpc>
              <a:spcBef>
                <a:spcPts val="1000"/>
              </a:spcBef>
              <a:buClr>
                <a:srgbClr val="FF0066"/>
              </a:buClr>
              <a:buSzPct val="60000"/>
              <a:buFont typeface="Wingdings" pitchFamily="2" charset="2"/>
              <a:buChar char="q"/>
              <a:defRPr/>
            </a:pPr>
            <a:r>
              <a:rPr lang="zh-CN" altLang="en-US" sz="2800" b="1" dirty="0"/>
              <a:t>硬链接</a:t>
            </a:r>
            <a:r>
              <a:rPr lang="en-US" altLang="zh-CN" sz="2800" b="1" dirty="0"/>
              <a:t>(2/2)</a:t>
            </a:r>
            <a:endParaRPr lang="zh-CN" altLang="en-US" sz="2800" b="1" dirty="0"/>
          </a:p>
        </p:txBody>
      </p:sp>
      <p:grpSp>
        <p:nvGrpSpPr>
          <p:cNvPr id="22" name="组合 11">
            <a:extLst>
              <a:ext uri="{FF2B5EF4-FFF2-40B4-BE49-F238E27FC236}">
                <a16:creationId xmlns:a16="http://schemas.microsoft.com/office/drawing/2014/main" id="{E16F1AB4-103D-4B59-871F-D67CE2BAF805}"/>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D0F421C4-AB46-48F0-85FE-808D62E0CAAA}"/>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1F70F1BD-197B-4251-9A29-A28A66ED2D92}"/>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5" name="文本框 24">
            <a:extLst>
              <a:ext uri="{FF2B5EF4-FFF2-40B4-BE49-F238E27FC236}">
                <a16:creationId xmlns:a16="http://schemas.microsoft.com/office/drawing/2014/main" id="{2B915494-8DAE-4518-898A-C408F53EBC2D}"/>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26" name="直接连接符 25">
            <a:extLst>
              <a:ext uri="{FF2B5EF4-FFF2-40B4-BE49-F238E27FC236}">
                <a16:creationId xmlns:a16="http://schemas.microsoft.com/office/drawing/2014/main" id="{A49B921D-C7BD-40B0-B08C-8BA4B193AE4B}"/>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4F4DE1C-01E1-4A18-ADE7-85EDC2EA1261}"/>
              </a:ext>
            </a:extLst>
          </p:cNvPr>
          <p:cNvSpPr txBox="1"/>
          <p:nvPr/>
        </p:nvSpPr>
        <p:spPr>
          <a:xfrm>
            <a:off x="-197976" y="116287"/>
            <a:ext cx="2686343"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2.5 </a:t>
            </a:r>
            <a:r>
              <a:rPr lang="zh-CN" altLang="en-US" sz="2600" b="1" dirty="0">
                <a:solidFill>
                  <a:srgbClr val="0070C0"/>
                </a:solidFill>
                <a:latin typeface="微软雅黑" panose="020B0503020204020204" pitchFamily="34" charset="-122"/>
                <a:ea typeface="微软雅黑" panose="020B0503020204020204" pitchFamily="34" charset="-122"/>
              </a:rPr>
              <a:t>文件的共享</a:t>
            </a:r>
          </a:p>
        </p:txBody>
      </p:sp>
    </p:spTree>
    <p:extLst>
      <p:ext uri="{BB962C8B-B14F-4D97-AF65-F5344CB8AC3E}">
        <p14:creationId xmlns:p14="http://schemas.microsoft.com/office/powerpoint/2010/main" val="195698032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六边形 44"/>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6" name="矩形 45"/>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47" name="矩形 46"/>
          <p:cNvSpPr/>
          <p:nvPr/>
        </p:nvSpPr>
        <p:spPr>
          <a:xfrm>
            <a:off x="378367" y="1832216"/>
            <a:ext cx="8292667" cy="2139047"/>
          </a:xfrm>
          <a:prstGeom prst="rect">
            <a:avLst/>
          </a:prstGeom>
        </p:spPr>
        <p:txBody>
          <a:bodyPr wrap="square">
            <a:spAutoFit/>
          </a:bodyPr>
          <a:lstStyle/>
          <a:p>
            <a:pPr lvl="1" indent="-285750">
              <a:spcBef>
                <a:spcPts val="600"/>
              </a:spcBef>
              <a:buClr>
                <a:srgbClr val="3366CC"/>
              </a:buClr>
            </a:pPr>
            <a:r>
              <a:rPr lang="en-US" altLang="zh-CN" sz="2600" dirty="0"/>
              <a:t>-- </a:t>
            </a:r>
            <a:r>
              <a:rPr lang="zh-CN" altLang="en-US" sz="2600" dirty="0"/>
              <a:t>特殊类型的文件，其</a:t>
            </a:r>
            <a:r>
              <a:rPr lang="zh-CN" altLang="en-US" sz="2600" dirty="0">
                <a:solidFill>
                  <a:srgbClr val="FF0000"/>
                </a:solidFill>
              </a:rPr>
              <a:t>内容是另一个目录或文件路径的链接</a:t>
            </a:r>
            <a:r>
              <a:rPr lang="zh-CN" altLang="en-US" sz="2600" dirty="0"/>
              <a:t>。</a:t>
            </a:r>
          </a:p>
          <a:p>
            <a:pPr lvl="1" indent="-285750">
              <a:spcBef>
                <a:spcPts val="600"/>
              </a:spcBef>
              <a:buClr>
                <a:srgbClr val="3366CC"/>
              </a:buClr>
              <a:buFont typeface="Wingdings" pitchFamily="2" charset="2"/>
              <a:buNone/>
            </a:pPr>
            <a:r>
              <a:rPr lang="en-US" altLang="zh-CN" sz="2600" dirty="0"/>
              <a:t>-- </a:t>
            </a:r>
            <a:r>
              <a:rPr lang="zh-CN" altLang="en-US" sz="2600" dirty="0"/>
              <a:t>建立符号链接文件，并不影响原文件</a:t>
            </a:r>
            <a:r>
              <a:rPr lang="en-US" altLang="zh-CN" sz="2600" dirty="0"/>
              <a:t>——</a:t>
            </a:r>
            <a:r>
              <a:rPr lang="zh-CN" altLang="en-US" sz="2600" dirty="0"/>
              <a:t>它们是独立的文件。</a:t>
            </a:r>
          </a:p>
          <a:p>
            <a:pPr lvl="1">
              <a:buClr>
                <a:srgbClr val="3366CC"/>
              </a:buClr>
            </a:pPr>
            <a:endParaRPr lang="zh-CN" altLang="en-US" sz="2400" dirty="0"/>
          </a:p>
        </p:txBody>
      </p:sp>
      <p:sp>
        <p:nvSpPr>
          <p:cNvPr id="26" name="文本框 25">
            <a:extLst>
              <a:ext uri="{FF2B5EF4-FFF2-40B4-BE49-F238E27FC236}">
                <a16:creationId xmlns:a16="http://schemas.microsoft.com/office/drawing/2014/main" id="{3051B13B-C5F6-4874-860D-30E01C44693E}"/>
              </a:ext>
            </a:extLst>
          </p:cNvPr>
          <p:cNvSpPr txBox="1"/>
          <p:nvPr/>
        </p:nvSpPr>
        <p:spPr>
          <a:xfrm>
            <a:off x="280703" y="766538"/>
            <a:ext cx="2424501" cy="480131"/>
          </a:xfrm>
          <a:prstGeom prst="rect">
            <a:avLst/>
          </a:prstGeom>
          <a:noFill/>
        </p:spPr>
        <p:txBody>
          <a:bodyPr wrap="square" rtlCol="0">
            <a:spAutoFit/>
          </a:bodyPr>
          <a:lstStyle/>
          <a:p>
            <a:pPr marL="228600" indent="-228600">
              <a:lnSpc>
                <a:spcPct val="90000"/>
              </a:lnSpc>
              <a:spcBef>
                <a:spcPts val="1000"/>
              </a:spcBef>
              <a:buClr>
                <a:srgbClr val="FF0066"/>
              </a:buClr>
              <a:buSzPct val="60000"/>
              <a:buFont typeface="Wingdings" pitchFamily="2" charset="2"/>
              <a:buChar char="q"/>
              <a:defRPr/>
            </a:pPr>
            <a:r>
              <a:rPr lang="zh-CN" altLang="en-US" sz="2800" b="1" dirty="0"/>
              <a:t>软链接</a:t>
            </a:r>
            <a:r>
              <a:rPr lang="en-US" altLang="zh-CN" sz="2800" b="1" dirty="0"/>
              <a:t>(1/2)</a:t>
            </a:r>
            <a:endParaRPr lang="zh-CN" altLang="en-US" sz="2800" b="1" dirty="0"/>
          </a:p>
        </p:txBody>
      </p:sp>
      <p:pic>
        <p:nvPicPr>
          <p:cNvPr id="3" name="图片 2">
            <a:extLst>
              <a:ext uri="{FF2B5EF4-FFF2-40B4-BE49-F238E27FC236}">
                <a16:creationId xmlns:a16="http://schemas.microsoft.com/office/drawing/2014/main" id="{9899E293-0908-4DD6-8021-1585154C1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53" y="3579747"/>
            <a:ext cx="6619286" cy="386405"/>
          </a:xfrm>
          <a:prstGeom prst="rect">
            <a:avLst/>
          </a:prstGeom>
        </p:spPr>
      </p:pic>
      <p:pic>
        <p:nvPicPr>
          <p:cNvPr id="5" name="图片 4">
            <a:extLst>
              <a:ext uri="{FF2B5EF4-FFF2-40B4-BE49-F238E27FC236}">
                <a16:creationId xmlns:a16="http://schemas.microsoft.com/office/drawing/2014/main" id="{F0765866-813D-4E38-86ED-B6972FC61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953" y="4235760"/>
            <a:ext cx="8674343" cy="1398269"/>
          </a:xfrm>
          <a:prstGeom prst="rect">
            <a:avLst/>
          </a:prstGeom>
        </p:spPr>
      </p:pic>
      <p:cxnSp>
        <p:nvCxnSpPr>
          <p:cNvPr id="17" name="直接连接符 16">
            <a:extLst>
              <a:ext uri="{FF2B5EF4-FFF2-40B4-BE49-F238E27FC236}">
                <a16:creationId xmlns:a16="http://schemas.microsoft.com/office/drawing/2014/main" id="{793ED116-4F9E-4512-BF37-74D1CD44731B}"/>
              </a:ext>
            </a:extLst>
          </p:cNvPr>
          <p:cNvCxnSpPr>
            <a:cxnSpLocks/>
          </p:cNvCxnSpPr>
          <p:nvPr/>
        </p:nvCxnSpPr>
        <p:spPr>
          <a:xfrm>
            <a:off x="40656" y="4445651"/>
            <a:ext cx="8918640"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B42C172-377F-4D23-92E0-1DED3C1A55DE}"/>
              </a:ext>
            </a:extLst>
          </p:cNvPr>
          <p:cNvCxnSpPr>
            <a:cxnSpLocks/>
          </p:cNvCxnSpPr>
          <p:nvPr/>
        </p:nvCxnSpPr>
        <p:spPr>
          <a:xfrm>
            <a:off x="163884" y="5545110"/>
            <a:ext cx="7220880"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8" name="组合 11">
            <a:extLst>
              <a:ext uri="{FF2B5EF4-FFF2-40B4-BE49-F238E27FC236}">
                <a16:creationId xmlns:a16="http://schemas.microsoft.com/office/drawing/2014/main" id="{A3FB6110-68D6-482C-9EFA-C4F696AA582B}"/>
              </a:ext>
            </a:extLst>
          </p:cNvPr>
          <p:cNvGrpSpPr/>
          <p:nvPr/>
        </p:nvGrpSpPr>
        <p:grpSpPr>
          <a:xfrm>
            <a:off x="8564389" y="243728"/>
            <a:ext cx="305510" cy="333991"/>
            <a:chOff x="11707415" y="1054709"/>
            <a:chExt cx="368424" cy="432048"/>
          </a:xfrm>
        </p:grpSpPr>
        <p:sp>
          <p:nvSpPr>
            <p:cNvPr id="19" name="燕尾形 12">
              <a:extLst>
                <a:ext uri="{FF2B5EF4-FFF2-40B4-BE49-F238E27FC236}">
                  <a16:creationId xmlns:a16="http://schemas.microsoft.com/office/drawing/2014/main" id="{58E64FEF-1D2B-49D7-91A3-6D2EBABD0F64}"/>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7" name="燕尾形 13">
              <a:extLst>
                <a:ext uri="{FF2B5EF4-FFF2-40B4-BE49-F238E27FC236}">
                  <a16:creationId xmlns:a16="http://schemas.microsoft.com/office/drawing/2014/main" id="{4C3EF7E3-C88D-4C80-87D1-6925C0E47AF4}"/>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8" name="文本框 27">
            <a:extLst>
              <a:ext uri="{FF2B5EF4-FFF2-40B4-BE49-F238E27FC236}">
                <a16:creationId xmlns:a16="http://schemas.microsoft.com/office/drawing/2014/main" id="{07E35838-B96F-43E4-94F8-8563B8D1C557}"/>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29" name="直接连接符 28">
            <a:extLst>
              <a:ext uri="{FF2B5EF4-FFF2-40B4-BE49-F238E27FC236}">
                <a16:creationId xmlns:a16="http://schemas.microsoft.com/office/drawing/2014/main" id="{9C282AFF-DCF0-45E1-9FBE-A54D386CF2B4}"/>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05B074B2-C9B7-4819-B440-FA81552EAF11}"/>
              </a:ext>
            </a:extLst>
          </p:cNvPr>
          <p:cNvSpPr txBox="1"/>
          <p:nvPr/>
        </p:nvSpPr>
        <p:spPr>
          <a:xfrm>
            <a:off x="-197976" y="116287"/>
            <a:ext cx="2686343"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2.5 </a:t>
            </a:r>
            <a:r>
              <a:rPr lang="zh-CN" altLang="en-US" sz="2600" b="1" dirty="0">
                <a:solidFill>
                  <a:srgbClr val="0070C0"/>
                </a:solidFill>
                <a:latin typeface="微软雅黑" panose="020B0503020204020204" pitchFamily="34" charset="-122"/>
                <a:ea typeface="微软雅黑" panose="020B0503020204020204" pitchFamily="34" charset="-122"/>
              </a:rPr>
              <a:t>文件的共享</a:t>
            </a:r>
          </a:p>
        </p:txBody>
      </p:sp>
      <p:sp>
        <p:nvSpPr>
          <p:cNvPr id="20" name="矩形 19">
            <a:extLst>
              <a:ext uri="{FF2B5EF4-FFF2-40B4-BE49-F238E27FC236}">
                <a16:creationId xmlns:a16="http://schemas.microsoft.com/office/drawing/2014/main" id="{09AB6312-4EAD-400D-BBA4-44F5F7F67B1C}"/>
              </a:ext>
            </a:extLst>
          </p:cNvPr>
          <p:cNvSpPr/>
          <p:nvPr/>
        </p:nvSpPr>
        <p:spPr>
          <a:xfrm>
            <a:off x="623754" y="1366208"/>
            <a:ext cx="1864613" cy="452432"/>
          </a:xfrm>
          <a:prstGeom prst="rect">
            <a:avLst/>
          </a:prstGeom>
        </p:spPr>
        <p:txBody>
          <a:bodyPr wrap="none">
            <a:spAutoFit/>
          </a:bodyPr>
          <a:lstStyle/>
          <a:p>
            <a:pPr marL="342900" lvl="1" indent="-342900">
              <a:lnSpc>
                <a:spcPct val="90000"/>
              </a:lnSpc>
              <a:spcBef>
                <a:spcPct val="20000"/>
              </a:spcBef>
              <a:spcAft>
                <a:spcPct val="10000"/>
              </a:spcAft>
              <a:buClr>
                <a:schemeClr val="folHlink"/>
              </a:buClr>
              <a:buSzPct val="60000"/>
              <a:buFont typeface="Wingdings" pitchFamily="2" charset="2"/>
              <a:buChar char="l"/>
              <a:defRPr/>
            </a:pPr>
            <a:r>
              <a:rPr lang="zh-CN" altLang="en-US" sz="2600" dirty="0"/>
              <a:t>实现原理</a:t>
            </a:r>
          </a:p>
        </p:txBody>
      </p:sp>
      <p:sp>
        <p:nvSpPr>
          <p:cNvPr id="21" name="文本框 20">
            <a:extLst>
              <a:ext uri="{FF2B5EF4-FFF2-40B4-BE49-F238E27FC236}">
                <a16:creationId xmlns:a16="http://schemas.microsoft.com/office/drawing/2014/main" id="{FDBA8250-DA46-4C55-9859-7FD75FC9D1E0}"/>
              </a:ext>
            </a:extLst>
          </p:cNvPr>
          <p:cNvSpPr txBox="1"/>
          <p:nvPr/>
        </p:nvSpPr>
        <p:spPr>
          <a:xfrm>
            <a:off x="2705204" y="1363447"/>
            <a:ext cx="2307667" cy="468769"/>
          </a:xfrm>
          <a:prstGeom prst="rect">
            <a:avLst/>
          </a:prstGeom>
          <a:noFill/>
        </p:spPr>
        <p:txBody>
          <a:bodyPr wrap="square">
            <a:spAutoFit/>
          </a:bodyPr>
          <a:lstStyle/>
          <a:p>
            <a:pPr marL="0" lvl="1">
              <a:spcBef>
                <a:spcPct val="20000"/>
              </a:spcBef>
              <a:spcAft>
                <a:spcPct val="10000"/>
              </a:spcAft>
              <a:buClr>
                <a:schemeClr val="folHlink"/>
              </a:buClr>
              <a:buSzPct val="60000"/>
            </a:pPr>
            <a:r>
              <a:rPr lang="en-US" altLang="zh-CN" sz="2400" dirty="0">
                <a:highlight>
                  <a:srgbClr val="FFFF00"/>
                </a:highlight>
              </a:rPr>
              <a:t>LINK</a:t>
            </a:r>
            <a:r>
              <a:rPr lang="zh-CN" altLang="en-US" sz="2400" dirty="0">
                <a:highlight>
                  <a:srgbClr val="FFFF00"/>
                </a:highlight>
              </a:rPr>
              <a:t>类型文件</a:t>
            </a:r>
          </a:p>
        </p:txBody>
      </p:sp>
      <p:pic>
        <p:nvPicPr>
          <p:cNvPr id="22" name="图片 21">
            <a:extLst>
              <a:ext uri="{FF2B5EF4-FFF2-40B4-BE49-F238E27FC236}">
                <a16:creationId xmlns:a16="http://schemas.microsoft.com/office/drawing/2014/main" id="{9A44A28C-733B-4D71-B6E8-DE11AADECA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706" y="5837605"/>
            <a:ext cx="6588533" cy="935491"/>
          </a:xfrm>
          <a:prstGeom prst="rect">
            <a:avLst/>
          </a:prstGeom>
        </p:spPr>
      </p:pic>
      <p:cxnSp>
        <p:nvCxnSpPr>
          <p:cNvPr id="23" name="直接连接符 22">
            <a:extLst>
              <a:ext uri="{FF2B5EF4-FFF2-40B4-BE49-F238E27FC236}">
                <a16:creationId xmlns:a16="http://schemas.microsoft.com/office/drawing/2014/main" id="{E70AE623-2A50-48DB-A506-408EE0697939}"/>
              </a:ext>
            </a:extLst>
          </p:cNvPr>
          <p:cNvCxnSpPr>
            <a:cxnSpLocks/>
          </p:cNvCxnSpPr>
          <p:nvPr/>
        </p:nvCxnSpPr>
        <p:spPr>
          <a:xfrm>
            <a:off x="225360" y="3881367"/>
            <a:ext cx="6678879"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998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六边形 44"/>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6" name="矩形 45"/>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8" name="矩形 37"/>
          <p:cNvSpPr/>
          <p:nvPr/>
        </p:nvSpPr>
        <p:spPr>
          <a:xfrm>
            <a:off x="530771" y="1404481"/>
            <a:ext cx="1197764" cy="452432"/>
          </a:xfrm>
          <a:prstGeom prst="rect">
            <a:avLst/>
          </a:prstGeom>
        </p:spPr>
        <p:txBody>
          <a:bodyPr wrap="none">
            <a:spAutoFit/>
          </a:bodyPr>
          <a:lstStyle/>
          <a:p>
            <a:pPr marL="342900" lvl="1" indent="-342900">
              <a:lnSpc>
                <a:spcPct val="90000"/>
              </a:lnSpc>
              <a:spcBef>
                <a:spcPct val="20000"/>
              </a:spcBef>
              <a:spcAft>
                <a:spcPct val="10000"/>
              </a:spcAft>
              <a:buClr>
                <a:schemeClr val="folHlink"/>
              </a:buClr>
              <a:buSzPct val="60000"/>
              <a:buFont typeface="Wingdings" pitchFamily="2" charset="2"/>
              <a:buChar char="l"/>
              <a:defRPr/>
            </a:pPr>
            <a:r>
              <a:rPr lang="zh-CN" altLang="en-US" sz="2600" dirty="0"/>
              <a:t>优点</a:t>
            </a:r>
          </a:p>
        </p:txBody>
      </p:sp>
      <p:sp>
        <p:nvSpPr>
          <p:cNvPr id="22" name="矩形 21"/>
          <p:cNvSpPr/>
          <p:nvPr/>
        </p:nvSpPr>
        <p:spPr>
          <a:xfrm>
            <a:off x="630620" y="1898285"/>
            <a:ext cx="8112904" cy="1412694"/>
          </a:xfrm>
          <a:prstGeom prst="rect">
            <a:avLst/>
          </a:prstGeom>
        </p:spPr>
        <p:txBody>
          <a:bodyPr wrap="square">
            <a:spAutoFit/>
          </a:bodyPr>
          <a:lstStyle/>
          <a:p>
            <a:pPr marL="0" lvl="1">
              <a:spcBef>
                <a:spcPct val="20000"/>
              </a:spcBef>
              <a:spcAft>
                <a:spcPct val="10000"/>
              </a:spcAft>
              <a:buClr>
                <a:schemeClr val="folHlink"/>
              </a:buClr>
              <a:buSzPct val="60000"/>
            </a:pPr>
            <a:r>
              <a:rPr lang="zh-CN" altLang="en-US" sz="2600" dirty="0"/>
              <a:t>文件所有者能删除被他人共享的文件；</a:t>
            </a:r>
          </a:p>
          <a:p>
            <a:pPr marL="0" lvl="1">
              <a:spcBef>
                <a:spcPct val="20000"/>
              </a:spcBef>
              <a:spcAft>
                <a:spcPct val="10000"/>
              </a:spcAft>
              <a:buClr>
                <a:schemeClr val="folHlink"/>
              </a:buClr>
              <a:buSzPct val="60000"/>
            </a:pPr>
            <a:r>
              <a:rPr lang="zh-CN" altLang="en-US" sz="2600" dirty="0"/>
              <a:t>给出合适的文件路径名，即可链接网络中任何地方计算机中的文件。</a:t>
            </a:r>
          </a:p>
        </p:txBody>
      </p:sp>
      <p:sp>
        <p:nvSpPr>
          <p:cNvPr id="31" name="文本框 30">
            <a:extLst>
              <a:ext uri="{FF2B5EF4-FFF2-40B4-BE49-F238E27FC236}">
                <a16:creationId xmlns:a16="http://schemas.microsoft.com/office/drawing/2014/main" id="{D1D377CB-0234-4ECB-B3DC-B42E722E4F15}"/>
              </a:ext>
            </a:extLst>
          </p:cNvPr>
          <p:cNvSpPr txBox="1"/>
          <p:nvPr/>
        </p:nvSpPr>
        <p:spPr>
          <a:xfrm>
            <a:off x="498651" y="814625"/>
            <a:ext cx="2424501" cy="480131"/>
          </a:xfrm>
          <a:prstGeom prst="rect">
            <a:avLst/>
          </a:prstGeom>
          <a:noFill/>
        </p:spPr>
        <p:txBody>
          <a:bodyPr wrap="square" rtlCol="0">
            <a:spAutoFit/>
          </a:bodyPr>
          <a:lstStyle/>
          <a:p>
            <a:pPr marL="228600" indent="-228600">
              <a:lnSpc>
                <a:spcPct val="90000"/>
              </a:lnSpc>
              <a:spcBef>
                <a:spcPts val="1000"/>
              </a:spcBef>
              <a:buClr>
                <a:srgbClr val="FF0066"/>
              </a:buClr>
              <a:buSzPct val="60000"/>
              <a:buFont typeface="Wingdings" pitchFamily="2" charset="2"/>
              <a:buChar char="q"/>
              <a:defRPr/>
            </a:pPr>
            <a:r>
              <a:rPr lang="zh-CN" altLang="en-US" sz="2800" b="1" dirty="0"/>
              <a:t>软链接</a:t>
            </a:r>
            <a:r>
              <a:rPr lang="en-US" altLang="zh-CN" sz="2800" b="1" dirty="0"/>
              <a:t>(2/2)</a:t>
            </a:r>
            <a:endParaRPr lang="zh-CN" altLang="en-US" sz="2800" b="1" dirty="0"/>
          </a:p>
        </p:txBody>
      </p:sp>
      <p:pic>
        <p:nvPicPr>
          <p:cNvPr id="3" name="图片 2">
            <a:extLst>
              <a:ext uri="{FF2B5EF4-FFF2-40B4-BE49-F238E27FC236}">
                <a16:creationId xmlns:a16="http://schemas.microsoft.com/office/drawing/2014/main" id="{B7A155A6-7D3E-4D08-8B1E-3226283D1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483" y="3727849"/>
            <a:ext cx="8030877" cy="313989"/>
          </a:xfrm>
          <a:prstGeom prst="rect">
            <a:avLst/>
          </a:prstGeom>
        </p:spPr>
      </p:pic>
      <p:pic>
        <p:nvPicPr>
          <p:cNvPr id="5" name="图片 4">
            <a:extLst>
              <a:ext uri="{FF2B5EF4-FFF2-40B4-BE49-F238E27FC236}">
                <a16:creationId xmlns:a16="http://schemas.microsoft.com/office/drawing/2014/main" id="{E644D7C6-19DF-43A5-BA81-945CD9143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483" y="3274763"/>
            <a:ext cx="4085991" cy="333550"/>
          </a:xfrm>
          <a:prstGeom prst="rect">
            <a:avLst/>
          </a:prstGeom>
        </p:spPr>
      </p:pic>
      <p:pic>
        <p:nvPicPr>
          <p:cNvPr id="7" name="图片 6">
            <a:extLst>
              <a:ext uri="{FF2B5EF4-FFF2-40B4-BE49-F238E27FC236}">
                <a16:creationId xmlns:a16="http://schemas.microsoft.com/office/drawing/2014/main" id="{29E4C157-CC3B-4F6D-A46D-3E3A58633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483" y="4194223"/>
            <a:ext cx="6929741" cy="661633"/>
          </a:xfrm>
          <a:prstGeom prst="rect">
            <a:avLst/>
          </a:prstGeom>
        </p:spPr>
      </p:pic>
      <p:sp>
        <p:nvSpPr>
          <p:cNvPr id="34" name="矩形 33">
            <a:extLst>
              <a:ext uri="{FF2B5EF4-FFF2-40B4-BE49-F238E27FC236}">
                <a16:creationId xmlns:a16="http://schemas.microsoft.com/office/drawing/2014/main" id="{A6DA5B78-5A1A-406C-8BD2-12074F38DCE8}"/>
              </a:ext>
            </a:extLst>
          </p:cNvPr>
          <p:cNvSpPr/>
          <p:nvPr/>
        </p:nvSpPr>
        <p:spPr>
          <a:xfrm>
            <a:off x="693893" y="5613201"/>
            <a:ext cx="7945809" cy="892552"/>
          </a:xfrm>
          <a:prstGeom prst="rect">
            <a:avLst/>
          </a:prstGeom>
        </p:spPr>
        <p:txBody>
          <a:bodyPr wrap="square">
            <a:spAutoFit/>
          </a:bodyPr>
          <a:lstStyle/>
          <a:p>
            <a:pPr marL="0" lvl="1">
              <a:spcBef>
                <a:spcPct val="20000"/>
              </a:spcBef>
              <a:spcAft>
                <a:spcPct val="10000"/>
              </a:spcAft>
              <a:buClr>
                <a:schemeClr val="folHlink"/>
              </a:buClr>
              <a:buSzPct val="60000"/>
            </a:pPr>
            <a:r>
              <a:rPr lang="zh-CN" altLang="en-US" sz="2600" dirty="0"/>
              <a:t>当其他用户读共享文件时，需要根据文件路径名的各个分量逐个查找，访问开销大。</a:t>
            </a:r>
          </a:p>
        </p:txBody>
      </p:sp>
      <p:sp>
        <p:nvSpPr>
          <p:cNvPr id="35" name="矩形 34">
            <a:extLst>
              <a:ext uri="{FF2B5EF4-FFF2-40B4-BE49-F238E27FC236}">
                <a16:creationId xmlns:a16="http://schemas.microsoft.com/office/drawing/2014/main" id="{B39785DD-3F17-4311-B925-B9E7400C7A83}"/>
              </a:ext>
            </a:extLst>
          </p:cNvPr>
          <p:cNvSpPr/>
          <p:nvPr/>
        </p:nvSpPr>
        <p:spPr>
          <a:xfrm>
            <a:off x="678247" y="5075801"/>
            <a:ext cx="1273105" cy="452432"/>
          </a:xfrm>
          <a:prstGeom prst="rect">
            <a:avLst/>
          </a:prstGeom>
        </p:spPr>
        <p:txBody>
          <a:bodyPr wrap="none">
            <a:spAutoFit/>
          </a:bodyPr>
          <a:lstStyle/>
          <a:p>
            <a:pPr marL="342900" lvl="1" indent="-342900">
              <a:lnSpc>
                <a:spcPct val="90000"/>
              </a:lnSpc>
              <a:spcBef>
                <a:spcPct val="20000"/>
              </a:spcBef>
              <a:spcAft>
                <a:spcPct val="10000"/>
              </a:spcAft>
              <a:buClr>
                <a:schemeClr val="folHlink"/>
              </a:buClr>
              <a:buSzPct val="60000"/>
              <a:buFont typeface="Wingdings" pitchFamily="2" charset="2"/>
              <a:buChar char="l"/>
              <a:defRPr/>
            </a:pPr>
            <a:r>
              <a:rPr lang="zh-CN" altLang="en-US" sz="2600" dirty="0"/>
              <a:t> 缺点</a:t>
            </a:r>
          </a:p>
        </p:txBody>
      </p:sp>
      <p:grpSp>
        <p:nvGrpSpPr>
          <p:cNvPr id="18" name="组合 11">
            <a:extLst>
              <a:ext uri="{FF2B5EF4-FFF2-40B4-BE49-F238E27FC236}">
                <a16:creationId xmlns:a16="http://schemas.microsoft.com/office/drawing/2014/main" id="{E257188D-D400-4830-8D3D-C3F755BE40FC}"/>
              </a:ext>
            </a:extLst>
          </p:cNvPr>
          <p:cNvGrpSpPr/>
          <p:nvPr/>
        </p:nvGrpSpPr>
        <p:grpSpPr>
          <a:xfrm>
            <a:off x="8564389" y="243728"/>
            <a:ext cx="305510" cy="333991"/>
            <a:chOff x="11707415" y="1054709"/>
            <a:chExt cx="368424" cy="432048"/>
          </a:xfrm>
        </p:grpSpPr>
        <p:sp>
          <p:nvSpPr>
            <p:cNvPr id="19" name="燕尾形 12">
              <a:extLst>
                <a:ext uri="{FF2B5EF4-FFF2-40B4-BE49-F238E27FC236}">
                  <a16:creationId xmlns:a16="http://schemas.microsoft.com/office/drawing/2014/main" id="{9242DF23-323B-4D0D-8744-2749B8CBBCB0}"/>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燕尾形 13">
              <a:extLst>
                <a:ext uri="{FF2B5EF4-FFF2-40B4-BE49-F238E27FC236}">
                  <a16:creationId xmlns:a16="http://schemas.microsoft.com/office/drawing/2014/main" id="{2E0357CD-788A-4616-BB07-3D1138FAF36A}"/>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1" name="文本框 20">
            <a:extLst>
              <a:ext uri="{FF2B5EF4-FFF2-40B4-BE49-F238E27FC236}">
                <a16:creationId xmlns:a16="http://schemas.microsoft.com/office/drawing/2014/main" id="{7D639235-C0F5-4D59-AAB9-8D3C307836EB}"/>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目录</a:t>
            </a:r>
          </a:p>
        </p:txBody>
      </p:sp>
      <p:cxnSp>
        <p:nvCxnSpPr>
          <p:cNvPr id="23" name="直接连接符 22">
            <a:extLst>
              <a:ext uri="{FF2B5EF4-FFF2-40B4-BE49-F238E27FC236}">
                <a16:creationId xmlns:a16="http://schemas.microsoft.com/office/drawing/2014/main" id="{6FCC926B-DCD5-4EFF-9BC2-9BCF560EFE69}"/>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184CA32-C527-494D-B0A8-4774F729C966}"/>
              </a:ext>
            </a:extLst>
          </p:cNvPr>
          <p:cNvSpPr txBox="1"/>
          <p:nvPr/>
        </p:nvSpPr>
        <p:spPr>
          <a:xfrm>
            <a:off x="-197976" y="116287"/>
            <a:ext cx="2686343"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2.5 </a:t>
            </a:r>
            <a:r>
              <a:rPr lang="zh-CN" altLang="en-US" sz="2600" b="1" dirty="0">
                <a:solidFill>
                  <a:srgbClr val="0070C0"/>
                </a:solidFill>
                <a:latin typeface="微软雅黑" panose="020B0503020204020204" pitchFamily="34" charset="-122"/>
                <a:ea typeface="微软雅黑" panose="020B0503020204020204" pitchFamily="34" charset="-122"/>
              </a:rPr>
              <a:t>文件的共享</a:t>
            </a:r>
          </a:p>
        </p:txBody>
      </p:sp>
    </p:spTree>
    <p:extLst>
      <p:ext uri="{BB962C8B-B14F-4D97-AF65-F5344CB8AC3E}">
        <p14:creationId xmlns:p14="http://schemas.microsoft.com/office/powerpoint/2010/main" val="1562879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3AE556-C91E-450E-AA5B-B0093E97D0AC}"/>
              </a:ext>
            </a:extLst>
          </p:cNvPr>
          <p:cNvSpPr txBox="1"/>
          <p:nvPr>
            <p:custDataLst>
              <p:tags r:id="rId2"/>
            </p:custDataLst>
          </p:nvPr>
        </p:nvSpPr>
        <p:spPr>
          <a:xfrm>
            <a:off x="731520" y="689451"/>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CQ2.1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以下叙述中错误的是（     ）。</a:t>
            </a:r>
          </a:p>
        </p:txBody>
      </p:sp>
      <p:sp>
        <p:nvSpPr>
          <p:cNvPr id="5" name="文本框 4">
            <a:extLst>
              <a:ext uri="{FF2B5EF4-FFF2-40B4-BE49-F238E27FC236}">
                <a16:creationId xmlns:a16="http://schemas.microsoft.com/office/drawing/2014/main" id="{24CD91AE-7874-4597-BEC3-855B29BC5C4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一个文件对应一个文件控制块</a:t>
            </a:r>
          </a:p>
        </p:txBody>
      </p:sp>
      <p:sp>
        <p:nvSpPr>
          <p:cNvPr id="6" name="文本框 5">
            <a:extLst>
              <a:ext uri="{FF2B5EF4-FFF2-40B4-BE49-F238E27FC236}">
                <a16:creationId xmlns:a16="http://schemas.microsoft.com/office/drawing/2014/main" id="{96850EAC-F54F-4D14-AE6F-23E96D873CAD}"/>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目录的作用在于实现文件按名存取。</a:t>
            </a:r>
          </a:p>
        </p:txBody>
      </p:sp>
      <p:sp>
        <p:nvSpPr>
          <p:cNvPr id="7" name="文本框 6">
            <a:extLst>
              <a:ext uri="{FF2B5EF4-FFF2-40B4-BE49-F238E27FC236}">
                <a16:creationId xmlns:a16="http://schemas.microsoft.com/office/drawing/2014/main" id="{52932646-6D9C-4B34-9427-412176285541}"/>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目录文件可以为空</a:t>
            </a:r>
          </a:p>
        </p:txBody>
      </p:sp>
      <p:sp>
        <p:nvSpPr>
          <p:cNvPr id="8" name="文本框 7">
            <a:extLst>
              <a:ext uri="{FF2B5EF4-FFF2-40B4-BE49-F238E27FC236}">
                <a16:creationId xmlns:a16="http://schemas.microsoft.com/office/drawing/2014/main" id="{897E88C2-1812-4D98-B241-B8489A45E4E2}"/>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文件目录用于将文件名转换成该文件信息在磁盘上的物理位置</a:t>
            </a:r>
          </a:p>
        </p:txBody>
      </p:sp>
      <p:sp>
        <p:nvSpPr>
          <p:cNvPr id="9" name="椭圆 8">
            <a:extLst>
              <a:ext uri="{FF2B5EF4-FFF2-40B4-BE49-F238E27FC236}">
                <a16:creationId xmlns:a16="http://schemas.microsoft.com/office/drawing/2014/main" id="{DFC4FC16-614D-456F-8694-EF225E25B55C}"/>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8003562-3A2A-43C9-B8E8-C9B574653A53}"/>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9D4582F-7A8A-4E76-BEFC-D459437C82B0}"/>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0918A06-1CB5-4631-8C42-E81B9814C1DD}"/>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E66F2B9-9BBF-447B-AA9F-181B0EA00247}"/>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ECA17359-3DFF-49D8-9002-919175484115}"/>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083CA9B6-6D32-4955-8BB9-00685D37731D}"/>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6C6A5E9-E968-4160-BD45-F1DBD87CA42A}"/>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11B4CE9-C123-4528-B451-043932F600D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4090AC2D-9550-41D1-8455-F291578A8D2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D63C1EA-40AD-4669-8607-3D01A14C94BA}"/>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730897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0F83D7-526C-4FA4-8189-988A0485CE8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CQ2.2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文件控制块不包括（  ）。</a:t>
            </a:r>
          </a:p>
        </p:txBody>
      </p:sp>
      <p:sp>
        <p:nvSpPr>
          <p:cNvPr id="5" name="文本框 4">
            <a:extLst>
              <a:ext uri="{FF2B5EF4-FFF2-40B4-BE49-F238E27FC236}">
                <a16:creationId xmlns:a16="http://schemas.microsoft.com/office/drawing/2014/main" id="{939C652E-978A-4719-812C-09EFD840379A}"/>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文件名</a:t>
            </a:r>
          </a:p>
        </p:txBody>
      </p:sp>
      <p:sp>
        <p:nvSpPr>
          <p:cNvPr id="6" name="文本框 5">
            <a:extLst>
              <a:ext uri="{FF2B5EF4-FFF2-40B4-BE49-F238E27FC236}">
                <a16:creationId xmlns:a16="http://schemas.microsoft.com/office/drawing/2014/main" id="{8BD5B29B-5CB9-4D32-98B1-22952EAE88F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文件访问权限信息</a:t>
            </a:r>
          </a:p>
        </p:txBody>
      </p:sp>
      <p:sp>
        <p:nvSpPr>
          <p:cNvPr id="7" name="文本框 6">
            <a:extLst>
              <a:ext uri="{FF2B5EF4-FFF2-40B4-BE49-F238E27FC236}">
                <a16:creationId xmlns:a16="http://schemas.microsoft.com/office/drawing/2014/main" id="{D2C314A0-5861-4BF0-A299-2BA11082560B}"/>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文件物理位置信息</a:t>
            </a:r>
          </a:p>
        </p:txBody>
      </p:sp>
      <p:sp>
        <p:nvSpPr>
          <p:cNvPr id="8" name="文本框 7">
            <a:extLst>
              <a:ext uri="{FF2B5EF4-FFF2-40B4-BE49-F238E27FC236}">
                <a16:creationId xmlns:a16="http://schemas.microsoft.com/office/drawing/2014/main" id="{C989D7AA-7C7A-42FB-8A04-BBB6C283A5D5}"/>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磁盘坏块信息</a:t>
            </a:r>
          </a:p>
        </p:txBody>
      </p:sp>
      <p:sp>
        <p:nvSpPr>
          <p:cNvPr id="9" name="椭圆 8">
            <a:extLst>
              <a:ext uri="{FF2B5EF4-FFF2-40B4-BE49-F238E27FC236}">
                <a16:creationId xmlns:a16="http://schemas.microsoft.com/office/drawing/2014/main" id="{817BC532-04D9-498C-8F08-34F71CCFE8D8}"/>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781342F-51DA-4D67-9702-7EE88F52B8FD}"/>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9B8B3DD-62FC-4439-8EF8-8D27C41419CF}"/>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7C0D9AF-9959-4D2C-B8A3-6F415D5A0BC1}"/>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32CC512-A461-449D-AA0C-66224148356F}"/>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3AAB59C3-D610-49E7-BC1C-BEC67D7FFA96}"/>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5" name="文本框 24">
            <a:extLst>
              <a:ext uri="{FF2B5EF4-FFF2-40B4-BE49-F238E27FC236}">
                <a16:creationId xmlns:a16="http://schemas.microsoft.com/office/drawing/2014/main" id="{889DC7B7-7048-4C5B-8795-6A2ABA02A7C6}"/>
              </a:ext>
            </a:extLst>
          </p:cNvPr>
          <p:cNvSpPr txBox="1"/>
          <p:nvPr>
            <p:custDataLst>
              <p:tags r:id="rId13"/>
            </p:custDataLst>
          </p:nvPr>
        </p:nvSpPr>
        <p:spPr>
          <a:xfrm>
            <a:off x="9613900" y="6326832"/>
            <a:ext cx="3662680" cy="461665"/>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A88255B4-CB63-4B68-A7D1-6C77204812CA}"/>
              </a:ext>
            </a:extLst>
          </p:cNvPr>
          <p:cNvSpPr txBox="1"/>
          <p:nvPr>
            <p:custDataLst>
              <p:tags r:id="rId14"/>
            </p:custDataLst>
          </p:nvPr>
        </p:nvSpPr>
        <p:spPr>
          <a:xfrm>
            <a:off x="9779000" y="1270000"/>
            <a:ext cx="3332480" cy="1015663"/>
          </a:xfrm>
          <a:prstGeom prst="rect">
            <a:avLst/>
          </a:prstGeom>
          <a:noFill/>
        </p:spPr>
        <p:txBody>
          <a:bodyPr vert="horz" rtlCol="0" anchor="t" anchorCtr="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磁盘坏块信息属整个磁盘的信息，而一个</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FCB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只是对应一个文件的相关信息。</a:t>
            </a:r>
          </a:p>
        </p:txBody>
      </p:sp>
      <p:grpSp>
        <p:nvGrpSpPr>
          <p:cNvPr id="24" name="组合 23">
            <a:extLst>
              <a:ext uri="{FF2B5EF4-FFF2-40B4-BE49-F238E27FC236}">
                <a16:creationId xmlns:a16="http://schemas.microsoft.com/office/drawing/2014/main" id="{0D8DE990-AFD9-4452-8DC2-0FE4BACD9468}"/>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A1FD4B15-DD17-40E4-ABA4-C73B20F65248}"/>
                </a:ext>
              </a:extLst>
            </p:cNvPr>
            <p:cNvSpPr/>
            <p:nvPr>
              <p:custDataLst>
                <p:tags r:id="rId22"/>
              </p:custDataLst>
            </p:nvPr>
          </p:nvSpPr>
          <p:spPr>
            <a:xfrm>
              <a:off x="9537700" y="12700"/>
              <a:ext cx="381508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markBlock">
              <a:extLst>
                <a:ext uri="{FF2B5EF4-FFF2-40B4-BE49-F238E27FC236}">
                  <a16:creationId xmlns:a16="http://schemas.microsoft.com/office/drawing/2014/main" id="{61BA0EF4-CCB7-487C-AF45-5EB7C1901C54}"/>
                </a:ext>
              </a:extLst>
            </p:cNvPr>
            <p:cNvSpPr/>
            <p:nvPr>
              <p:custDataLst>
                <p:tags r:id="rId23"/>
              </p:custDataLst>
            </p:nvPr>
          </p:nvSpPr>
          <p:spPr>
            <a:xfrm>
              <a:off x="9537700" y="1270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markTitleText">
              <a:extLst>
                <a:ext uri="{FF2B5EF4-FFF2-40B4-BE49-F238E27FC236}">
                  <a16:creationId xmlns:a16="http://schemas.microsoft.com/office/drawing/2014/main" id="{B8F45496-A431-4C6B-8D48-7115202B7D48}"/>
                </a:ext>
              </a:extLst>
            </p:cNvPr>
            <p:cNvSpPr txBox="1"/>
            <p:nvPr>
              <p:custDataLst>
                <p:tags r:id="rId24"/>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8" name="组合 17">
            <a:extLst>
              <a:ext uri="{FF2B5EF4-FFF2-40B4-BE49-F238E27FC236}">
                <a16:creationId xmlns:a16="http://schemas.microsoft.com/office/drawing/2014/main" id="{7DAF9253-5325-473E-8129-0DDC62DBE894}"/>
              </a:ext>
            </a:extLst>
          </p:cNvPr>
          <p:cNvGrpSpPr/>
          <p:nvPr>
            <p:custDataLst>
              <p:tags r:id="rId16"/>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A2DEF584-E123-4000-B461-8C7F7DCB3C7A}"/>
                </a:ext>
              </a:extLst>
            </p:cNvPr>
            <p:cNvSpPr/>
            <p:nvPr>
              <p:custDataLst>
                <p:tags r:id="rId18"/>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22C5DB8-CA63-449C-8DDF-57E22D53D99A}"/>
                </a:ext>
              </a:extLst>
            </p:cNvPr>
            <p:cNvSpPr/>
            <p:nvPr>
              <p:custDataLst>
                <p:tags r:id="rId19"/>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941C4C2B-96D6-4238-A3B5-3D3554B90CB5}"/>
                </a:ext>
              </a:extLst>
            </p:cNvPr>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C7611C8-42A3-41EC-82B6-02072229A56C}"/>
                </a:ext>
              </a:extLst>
            </p:cNvPr>
            <p:cNvSpPr txBox="1"/>
            <p:nvPr>
              <p:custDataLst>
                <p:tags r:id="rId2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F37C77A-E824-4784-AAF3-E4F6FA7CA497}"/>
              </a:ext>
            </a:extLst>
          </p:cNvPr>
          <p:cNvPicPr>
            <a:picLocks/>
          </p:cNvPicPr>
          <p:nvPr>
            <p:custDataLst>
              <p:tags r:id="rId17"/>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70882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0BEFCB2-E4A3-4049-A8C5-2A40057EB08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CQ2.3 Unix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系统中关于文件目录和索引节点的概念叙述中正确的是（    ）。</a:t>
            </a:r>
          </a:p>
        </p:txBody>
      </p:sp>
      <p:sp>
        <p:nvSpPr>
          <p:cNvPr id="5" name="文本框 4">
            <a:extLst>
              <a:ext uri="{FF2B5EF4-FFF2-40B4-BE49-F238E27FC236}">
                <a16:creationId xmlns:a16="http://schemas.microsoft.com/office/drawing/2014/main" id="{0F467E53-7F99-4D06-8563-4FCCE9404409}"/>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文件目录和索引节点相同</a:t>
            </a:r>
          </a:p>
        </p:txBody>
      </p:sp>
      <p:sp>
        <p:nvSpPr>
          <p:cNvPr id="6" name="文本框 5">
            <a:extLst>
              <a:ext uri="{FF2B5EF4-FFF2-40B4-BE49-F238E27FC236}">
                <a16:creationId xmlns:a16="http://schemas.microsoft.com/office/drawing/2014/main" id="{B57AFC56-156C-40C2-9EDD-39F96415B7E8}"/>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文件目录和索引节点无关</a:t>
            </a:r>
          </a:p>
        </p:txBody>
      </p:sp>
      <p:sp>
        <p:nvSpPr>
          <p:cNvPr id="7" name="文本框 6">
            <a:extLst>
              <a:ext uri="{FF2B5EF4-FFF2-40B4-BE49-F238E27FC236}">
                <a16:creationId xmlns:a16="http://schemas.microsoft.com/office/drawing/2014/main" id="{A7933CEC-E846-4E2B-A8E6-E7EE5FBAF0BD}"/>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文件目录中有文件的控制信息</a:t>
            </a:r>
          </a:p>
        </p:txBody>
      </p:sp>
      <p:sp>
        <p:nvSpPr>
          <p:cNvPr id="8" name="文本框 7">
            <a:extLst>
              <a:ext uri="{FF2B5EF4-FFF2-40B4-BE49-F238E27FC236}">
                <a16:creationId xmlns:a16="http://schemas.microsoft.com/office/drawing/2014/main" id="{573D7CF9-DF2B-4A60-8FF1-A5EF03B4788B}"/>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索引节点中有文件的控制信息</a:t>
            </a:r>
          </a:p>
        </p:txBody>
      </p:sp>
      <p:sp>
        <p:nvSpPr>
          <p:cNvPr id="9" name="椭圆 8">
            <a:extLst>
              <a:ext uri="{FF2B5EF4-FFF2-40B4-BE49-F238E27FC236}">
                <a16:creationId xmlns:a16="http://schemas.microsoft.com/office/drawing/2014/main" id="{E22B6844-C09E-467E-ACEC-2AE7BE578E58}"/>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712F667-7A3D-4C40-B264-D9E2E471AB7A}"/>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ED2D5E1-03A3-4281-8B59-57A8360231FA}"/>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FB6D396-3C87-4109-8C9E-0E7055F2434E}"/>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3F23C6C9-DE74-442C-9343-3366DECA971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0D588704-145B-4823-BFFC-205D304EB020}"/>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3" name="文本框 22">
            <a:extLst>
              <a:ext uri="{FF2B5EF4-FFF2-40B4-BE49-F238E27FC236}">
                <a16:creationId xmlns:a16="http://schemas.microsoft.com/office/drawing/2014/main" id="{E2C3CC74-C857-474F-832E-87AD9186601C}"/>
              </a:ext>
            </a:extLst>
          </p:cNvPr>
          <p:cNvSpPr txBox="1"/>
          <p:nvPr>
            <p:custDataLst>
              <p:tags r:id="rId13"/>
            </p:custDataLst>
          </p:nvPr>
        </p:nvSpPr>
        <p:spPr>
          <a:xfrm>
            <a:off x="9613900" y="6326832"/>
            <a:ext cx="3662680" cy="461665"/>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4" name="文本框 23">
            <a:extLst>
              <a:ext uri="{FF2B5EF4-FFF2-40B4-BE49-F238E27FC236}">
                <a16:creationId xmlns:a16="http://schemas.microsoft.com/office/drawing/2014/main" id="{43D0836F-9248-4C6E-9E10-03241CE16321}"/>
              </a:ext>
            </a:extLst>
          </p:cNvPr>
          <p:cNvSpPr txBox="1"/>
          <p:nvPr>
            <p:custDataLst>
              <p:tags r:id="rId14"/>
            </p:custDataLst>
          </p:nvPr>
        </p:nvSpPr>
        <p:spPr>
          <a:xfrm>
            <a:off x="9779000" y="1270000"/>
            <a:ext cx="3332480" cy="2246769"/>
          </a:xfrm>
          <a:prstGeom prst="rect">
            <a:avLst/>
          </a:prstGeom>
          <a:noFill/>
        </p:spPr>
        <p:txBody>
          <a:bodyPr vert="horz" rtlCol="0" anchor="t" anchorCtr="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Unix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中，文件目录仅含有文件名和</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inode</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指针，每个文件有一个唯一的索引节点，它主要包含文件名、文件类型、文件存取权限、文件物理地址、文件连接计数、文件存取时间等。</a:t>
            </a:r>
          </a:p>
        </p:txBody>
      </p:sp>
      <p:grpSp>
        <p:nvGrpSpPr>
          <p:cNvPr id="22" name="组合 21">
            <a:extLst>
              <a:ext uri="{FF2B5EF4-FFF2-40B4-BE49-F238E27FC236}">
                <a16:creationId xmlns:a16="http://schemas.microsoft.com/office/drawing/2014/main" id="{3151277A-3A8D-4D12-9803-077AE79382E0}"/>
              </a:ext>
            </a:extLst>
          </p:cNvPr>
          <p:cNvGrpSpPr/>
          <p:nvPr>
            <p:custDataLst>
              <p:tags r:id="rId15"/>
            </p:custDataLst>
          </p:nvPr>
        </p:nvGrpSpPr>
        <p:grpSpPr>
          <a:xfrm>
            <a:off x="9537700" y="0"/>
            <a:ext cx="3815080" cy="647700"/>
            <a:chOff x="9537700" y="0"/>
            <a:chExt cx="3815080" cy="647700"/>
          </a:xfrm>
        </p:grpSpPr>
        <p:sp>
          <p:nvSpPr>
            <p:cNvPr id="19" name="RemarkBack">
              <a:extLst>
                <a:ext uri="{FF2B5EF4-FFF2-40B4-BE49-F238E27FC236}">
                  <a16:creationId xmlns:a16="http://schemas.microsoft.com/office/drawing/2014/main" id="{5DE3DDDD-1763-4BE1-A3A6-F4883E889917}"/>
                </a:ext>
              </a:extLst>
            </p:cNvPr>
            <p:cNvSpPr/>
            <p:nvPr>
              <p:custDataLst>
                <p:tags r:id="rId22"/>
              </p:custDataLst>
            </p:nvPr>
          </p:nvSpPr>
          <p:spPr>
            <a:xfrm>
              <a:off x="9537700" y="12700"/>
              <a:ext cx="381508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EA50DC0A-414F-4AB6-91E4-F75AF58E57D8}"/>
                </a:ext>
              </a:extLst>
            </p:cNvPr>
            <p:cNvSpPr/>
            <p:nvPr>
              <p:custDataLst>
                <p:tags r:id="rId23"/>
              </p:custDataLst>
            </p:nvPr>
          </p:nvSpPr>
          <p:spPr>
            <a:xfrm>
              <a:off x="9537700" y="1270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TitleText">
              <a:extLst>
                <a:ext uri="{FF2B5EF4-FFF2-40B4-BE49-F238E27FC236}">
                  <a16:creationId xmlns:a16="http://schemas.microsoft.com/office/drawing/2014/main" id="{D84A0DC6-7E3E-44B6-B75A-5279737284B2}"/>
                </a:ext>
              </a:extLst>
            </p:cNvPr>
            <p:cNvSpPr txBox="1"/>
            <p:nvPr>
              <p:custDataLst>
                <p:tags r:id="rId24"/>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8" name="组合 17">
            <a:extLst>
              <a:ext uri="{FF2B5EF4-FFF2-40B4-BE49-F238E27FC236}">
                <a16:creationId xmlns:a16="http://schemas.microsoft.com/office/drawing/2014/main" id="{9E09144E-FAA5-406F-8223-BEF53DE01321}"/>
              </a:ext>
            </a:extLst>
          </p:cNvPr>
          <p:cNvGrpSpPr/>
          <p:nvPr>
            <p:custDataLst>
              <p:tags r:id="rId16"/>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9761B4E-7E44-40B8-AFB4-E7D63781B173}"/>
                </a:ext>
              </a:extLst>
            </p:cNvPr>
            <p:cNvSpPr/>
            <p:nvPr>
              <p:custDataLst>
                <p:tags r:id="rId18"/>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BD2F5C2B-4009-47A7-875F-501512592E2E}"/>
                </a:ext>
              </a:extLst>
            </p:cNvPr>
            <p:cNvSpPr/>
            <p:nvPr>
              <p:custDataLst>
                <p:tags r:id="rId19"/>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CD5CA81-C1CA-4AC8-812B-4F6C9AFB2505}"/>
                </a:ext>
              </a:extLst>
            </p:cNvPr>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399E7AEA-D2A4-4C70-8FDA-583772DE3F46}"/>
                </a:ext>
              </a:extLst>
            </p:cNvPr>
            <p:cNvSpPr txBox="1"/>
            <p:nvPr>
              <p:custDataLst>
                <p:tags r:id="rId2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75CE570-576D-43EB-989E-99D380B98CD0}"/>
              </a:ext>
            </a:extLst>
          </p:cNvPr>
          <p:cNvPicPr>
            <a:picLocks/>
          </p:cNvPicPr>
          <p:nvPr>
            <p:custDataLst>
              <p:tags r:id="rId17"/>
            </p:custDataLst>
          </p:nvPr>
        </p:nvPicPr>
        <p:blipFill>
          <a:blip r:embed="rId2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539763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C2EAEF-F63B-4C79-9FA7-BD5D19755F0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CQ2.4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在文件系统中，为了有效解决重名问题，通过（   ）来实现。</a:t>
            </a:r>
          </a:p>
        </p:txBody>
      </p:sp>
      <p:sp>
        <p:nvSpPr>
          <p:cNvPr id="5" name="文本框 4">
            <a:extLst>
              <a:ext uri="{FF2B5EF4-FFF2-40B4-BE49-F238E27FC236}">
                <a16:creationId xmlns:a16="http://schemas.microsoft.com/office/drawing/2014/main" id="{F52F1262-D31C-43DA-9A7C-CC85A436C74E}"/>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重名翻译机构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09076CF6-2955-475B-BB92-378BE18DCA1D}"/>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建立索引表</a:t>
            </a:r>
          </a:p>
        </p:txBody>
      </p:sp>
      <p:sp>
        <p:nvSpPr>
          <p:cNvPr id="7" name="文本框 6">
            <a:extLst>
              <a:ext uri="{FF2B5EF4-FFF2-40B4-BE49-F238E27FC236}">
                <a16:creationId xmlns:a16="http://schemas.microsoft.com/office/drawing/2014/main" id="{7DF6B40B-F65F-4519-980B-9DEBB2A2E621}"/>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树形目录结构</a:t>
            </a:r>
          </a:p>
        </p:txBody>
      </p:sp>
      <p:sp>
        <p:nvSpPr>
          <p:cNvPr id="8" name="文本框 7">
            <a:extLst>
              <a:ext uri="{FF2B5EF4-FFF2-40B4-BE49-F238E27FC236}">
                <a16:creationId xmlns:a16="http://schemas.microsoft.com/office/drawing/2014/main" id="{9A1B363C-A18F-4E11-BD44-C9687DC79EF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建立指针</a:t>
            </a:r>
          </a:p>
        </p:txBody>
      </p:sp>
      <p:sp>
        <p:nvSpPr>
          <p:cNvPr id="9" name="椭圆 8">
            <a:extLst>
              <a:ext uri="{FF2B5EF4-FFF2-40B4-BE49-F238E27FC236}">
                <a16:creationId xmlns:a16="http://schemas.microsoft.com/office/drawing/2014/main" id="{D7B19BEF-9A21-4CA2-BD93-E69BDD7E1F3B}"/>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CB32B21-DAF8-4507-9CF5-47AD542D9C1E}"/>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947116D-B5C0-4034-8C20-75A3A1A0B530}"/>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297912D-94E0-4CEF-B97D-55D45043496B}"/>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C7A55DE-8747-4EAC-A227-3BF153960688}"/>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37D8CE96-F771-447C-A9E8-977249D71526}"/>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3447580-06BA-4304-B48F-818FD42F513C}"/>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649D3D1-BE12-4674-AAA3-33F9BAD04949}"/>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C31F6F2E-FABE-4FFA-84C1-D271FDFEE09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CD680B57-ADD5-4990-94E2-B87B765E2BD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EE97004-1F1B-43C8-9AE1-3711A5BF51D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814561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CEBE13-F336-4DE9-88C5-1B40FD3A480E}"/>
              </a:ext>
            </a:extLst>
          </p:cNvPr>
          <p:cNvSpPr txBox="1"/>
          <p:nvPr>
            <p:custDataLst>
              <p:tags r:id="rId2"/>
            </p:custDataLst>
          </p:nvPr>
        </p:nvSpPr>
        <p:spPr>
          <a:xfrm>
            <a:off x="493776" y="1000760"/>
            <a:ext cx="813816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CQ2.5 </a:t>
            </a:r>
            <a:r>
              <a:rPr lang="zh-CN" altLang="zh-CN" sz="2600" dirty="0">
                <a:solidFill>
                  <a:srgbClr val="000000"/>
                </a:solidFill>
                <a:latin typeface="Microsoft Yahei" panose="020B0503020204020204" pitchFamily="34" charset="-122"/>
                <a:ea typeface="Microsoft Yahei" panose="020B0503020204020204" pitchFamily="34" charset="-122"/>
              </a:rPr>
              <a:t>设文件</a:t>
            </a:r>
            <a:r>
              <a:rPr lang="en-US" altLang="zh-CN" sz="2600" dirty="0">
                <a:solidFill>
                  <a:srgbClr val="000000"/>
                </a:solidFill>
                <a:latin typeface="Microsoft Yahei" panose="020B0503020204020204" pitchFamily="34" charset="-122"/>
                <a:ea typeface="Microsoft Yahei" panose="020B0503020204020204" pitchFamily="34" charset="-122"/>
              </a:rPr>
              <a:t>FI</a:t>
            </a:r>
            <a:r>
              <a:rPr lang="zh-CN" altLang="zh-CN" sz="2600" dirty="0">
                <a:solidFill>
                  <a:srgbClr val="000000"/>
                </a:solidFill>
                <a:latin typeface="Microsoft Yahei" panose="020B0503020204020204" pitchFamily="34" charset="-122"/>
                <a:ea typeface="Microsoft Yahei" panose="020B0503020204020204" pitchFamily="34" charset="-122"/>
              </a:rPr>
              <a:t>的当前引用计数值为</a:t>
            </a:r>
            <a:r>
              <a:rPr lang="en-US" altLang="zh-CN" sz="2600" dirty="0">
                <a:solidFill>
                  <a:srgbClr val="000000"/>
                </a:solidFill>
                <a:latin typeface="Microsoft Yahei" panose="020B0503020204020204" pitchFamily="34" charset="-122"/>
                <a:ea typeface="Microsoft Yahei" panose="020B0503020204020204" pitchFamily="34" charset="-122"/>
              </a:rPr>
              <a:t>1,</a:t>
            </a:r>
            <a:r>
              <a:rPr lang="zh-CN" altLang="zh-CN" sz="2600" dirty="0">
                <a:solidFill>
                  <a:srgbClr val="000000"/>
                </a:solidFill>
                <a:latin typeface="Microsoft Yahei" panose="020B0503020204020204" pitchFamily="34" charset="-122"/>
                <a:ea typeface="Microsoft Yahei" panose="020B0503020204020204" pitchFamily="34" charset="-122"/>
              </a:rPr>
              <a:t>先建立文件</a:t>
            </a:r>
            <a:r>
              <a:rPr lang="en-US" altLang="zh-CN" sz="2600" dirty="0">
                <a:solidFill>
                  <a:srgbClr val="000000"/>
                </a:solidFill>
                <a:latin typeface="Microsoft Yahei" panose="020B0503020204020204" pitchFamily="34" charset="-122"/>
                <a:ea typeface="Microsoft Yahei" panose="020B0503020204020204" pitchFamily="34" charset="-122"/>
              </a:rPr>
              <a:t>F1</a:t>
            </a:r>
            <a:r>
              <a:rPr lang="zh-CN" altLang="zh-CN" sz="2600" dirty="0">
                <a:solidFill>
                  <a:srgbClr val="000000"/>
                </a:solidFill>
                <a:latin typeface="Microsoft Yahei" panose="020B0503020204020204" pitchFamily="34" charset="-122"/>
                <a:ea typeface="Microsoft Yahei" panose="020B0503020204020204" pitchFamily="34" charset="-122"/>
              </a:rPr>
              <a:t>的符号链接</a:t>
            </a:r>
            <a:r>
              <a:rPr lang="en-US" altLang="zh-CN" sz="2600" dirty="0">
                <a:solidFill>
                  <a:srgbClr val="000000"/>
                </a:solidFill>
                <a:latin typeface="Microsoft Yahei" panose="020B0503020204020204" pitchFamily="34" charset="-122"/>
                <a:ea typeface="Microsoft Yahei" panose="020B0503020204020204" pitchFamily="34" charset="-122"/>
              </a:rPr>
              <a:t>(</a:t>
            </a:r>
            <a:r>
              <a:rPr lang="zh-CN" altLang="zh-CN" sz="2600" dirty="0">
                <a:solidFill>
                  <a:srgbClr val="000000"/>
                </a:solidFill>
                <a:latin typeface="Microsoft Yahei" panose="020B0503020204020204" pitchFamily="34" charset="-122"/>
                <a:ea typeface="Microsoft Yahei" panose="020B0503020204020204" pitchFamily="34" charset="-122"/>
              </a:rPr>
              <a:t>软链接</a:t>
            </a:r>
            <a:r>
              <a:rPr lang="en-US" altLang="zh-CN" sz="2600" dirty="0">
                <a:solidFill>
                  <a:srgbClr val="000000"/>
                </a:solidFill>
                <a:latin typeface="Microsoft Yahei" panose="020B0503020204020204" pitchFamily="34" charset="-122"/>
                <a:ea typeface="Microsoft Yahei" panose="020B0503020204020204" pitchFamily="34" charset="-122"/>
              </a:rPr>
              <a:t>)</a:t>
            </a:r>
            <a:r>
              <a:rPr lang="zh-CN" altLang="zh-CN" sz="2600" dirty="0">
                <a:solidFill>
                  <a:srgbClr val="000000"/>
                </a:solidFill>
                <a:latin typeface="Microsoft Yahei" panose="020B0503020204020204" pitchFamily="34" charset="-122"/>
                <a:ea typeface="Microsoft Yahei" panose="020B0503020204020204" pitchFamily="34" charset="-122"/>
              </a:rPr>
              <a:t>文件</a:t>
            </a:r>
            <a:r>
              <a:rPr lang="en-US" altLang="zh-CN" sz="2600" dirty="0">
                <a:solidFill>
                  <a:srgbClr val="000000"/>
                </a:solidFill>
                <a:latin typeface="Microsoft Yahei" panose="020B0503020204020204" pitchFamily="34" charset="-122"/>
                <a:ea typeface="Microsoft Yahei" panose="020B0503020204020204" pitchFamily="34" charset="-122"/>
              </a:rPr>
              <a:t>F2,</a:t>
            </a:r>
            <a:r>
              <a:rPr lang="zh-CN" altLang="zh-CN" sz="2600" dirty="0">
                <a:solidFill>
                  <a:srgbClr val="000000"/>
                </a:solidFill>
                <a:latin typeface="Microsoft Yahei" panose="020B0503020204020204" pitchFamily="34" charset="-122"/>
                <a:ea typeface="Microsoft Yahei" panose="020B0503020204020204" pitchFamily="34" charset="-122"/>
              </a:rPr>
              <a:t>再建立文件</a:t>
            </a:r>
            <a:r>
              <a:rPr lang="en-US" altLang="zh-CN" sz="2600" dirty="0">
                <a:solidFill>
                  <a:srgbClr val="000000"/>
                </a:solidFill>
                <a:latin typeface="Microsoft Yahei" panose="020B0503020204020204" pitchFamily="34" charset="-122"/>
                <a:ea typeface="Microsoft Yahei" panose="020B0503020204020204" pitchFamily="34" charset="-122"/>
              </a:rPr>
              <a:t>FI</a:t>
            </a:r>
            <a:r>
              <a:rPr lang="zh-CN" altLang="zh-CN" sz="2600" dirty="0">
                <a:solidFill>
                  <a:srgbClr val="000000"/>
                </a:solidFill>
                <a:latin typeface="Microsoft Yahei" panose="020B0503020204020204" pitchFamily="34" charset="-122"/>
                <a:ea typeface="Microsoft Yahei" panose="020B0503020204020204" pitchFamily="34" charset="-122"/>
              </a:rPr>
              <a:t>的硬链接文件</a:t>
            </a:r>
            <a:r>
              <a:rPr lang="en-US" altLang="zh-CN" sz="2600" dirty="0">
                <a:solidFill>
                  <a:srgbClr val="000000"/>
                </a:solidFill>
                <a:latin typeface="Microsoft Yahei" panose="020B0503020204020204" pitchFamily="34" charset="-122"/>
                <a:ea typeface="Microsoft Yahei" panose="020B0503020204020204" pitchFamily="34" charset="-122"/>
              </a:rPr>
              <a:t>F3</a:t>
            </a:r>
            <a:r>
              <a:rPr lang="zh-CN" altLang="zh-CN" sz="2600" dirty="0">
                <a:solidFill>
                  <a:srgbClr val="000000"/>
                </a:solidFill>
                <a:latin typeface="Microsoft Yahei" panose="020B0503020204020204" pitchFamily="34" charset="-122"/>
                <a:ea typeface="Microsoft Yahei" panose="020B0503020204020204" pitchFamily="34" charset="-122"/>
              </a:rPr>
              <a:t>，然后删除文件</a:t>
            </a:r>
            <a:r>
              <a:rPr lang="en-US" altLang="zh-CN" sz="2600" dirty="0">
                <a:solidFill>
                  <a:srgbClr val="000000"/>
                </a:solidFill>
                <a:latin typeface="Microsoft Yahei" panose="020B0503020204020204" pitchFamily="34" charset="-122"/>
                <a:ea typeface="Microsoft Yahei" panose="020B0503020204020204" pitchFamily="34" charset="-122"/>
              </a:rPr>
              <a:t>FI.</a:t>
            </a:r>
            <a:r>
              <a:rPr lang="zh-CN" altLang="zh-CN" sz="2600" dirty="0">
                <a:solidFill>
                  <a:srgbClr val="000000"/>
                </a:solidFill>
                <a:latin typeface="Microsoft Yahei" panose="020B0503020204020204" pitchFamily="34" charset="-122"/>
                <a:ea typeface="Microsoft Yahei" panose="020B0503020204020204" pitchFamily="34" charset="-122"/>
              </a:rPr>
              <a:t>此时，文件</a:t>
            </a:r>
            <a:r>
              <a:rPr lang="en-US" altLang="zh-CN" sz="2600" dirty="0">
                <a:solidFill>
                  <a:srgbClr val="000000"/>
                </a:solidFill>
                <a:latin typeface="Microsoft Yahei" panose="020B0503020204020204" pitchFamily="34" charset="-122"/>
                <a:ea typeface="Microsoft Yahei" panose="020B0503020204020204" pitchFamily="34" charset="-122"/>
              </a:rPr>
              <a:t>F2</a:t>
            </a:r>
            <a:r>
              <a:rPr lang="zh-CN" altLang="zh-CN" sz="2600" dirty="0">
                <a:solidFill>
                  <a:srgbClr val="000000"/>
                </a:solidFill>
                <a:latin typeface="Microsoft Yahei" panose="020B0503020204020204" pitchFamily="34" charset="-122"/>
                <a:ea typeface="Microsoft Yahei" panose="020B0503020204020204" pitchFamily="34" charset="-122"/>
              </a:rPr>
              <a:t>和文件</a:t>
            </a:r>
            <a:r>
              <a:rPr lang="en-US" altLang="zh-CN" sz="2600" dirty="0">
                <a:solidFill>
                  <a:srgbClr val="000000"/>
                </a:solidFill>
                <a:latin typeface="Microsoft Yahei" panose="020B0503020204020204" pitchFamily="34" charset="-122"/>
                <a:ea typeface="Microsoft Yahei" panose="020B0503020204020204" pitchFamily="34" charset="-122"/>
              </a:rPr>
              <a:t>F3</a:t>
            </a:r>
            <a:r>
              <a:rPr lang="zh-CN" altLang="zh-CN" sz="2600" dirty="0">
                <a:solidFill>
                  <a:srgbClr val="000000"/>
                </a:solidFill>
                <a:latin typeface="Microsoft Yahei" panose="020B0503020204020204" pitchFamily="34" charset="-122"/>
                <a:ea typeface="Microsoft Yahei" panose="020B0503020204020204" pitchFamily="34" charset="-122"/>
              </a:rPr>
              <a:t>的引用计数值分别是</a:t>
            </a:r>
            <a:r>
              <a:rPr lang="en-US" altLang="zh-CN" sz="2600" dirty="0">
                <a:solidFill>
                  <a:srgbClr val="000000"/>
                </a:solidFill>
                <a:latin typeface="Microsoft Yahei" panose="020B0503020204020204" pitchFamily="34" charset="-122"/>
                <a:ea typeface="Microsoft Yahei" panose="020B0503020204020204" pitchFamily="34" charset="-122"/>
              </a:rPr>
              <a:t>(  )</a:t>
            </a:r>
            <a:r>
              <a:rPr lang="zh-CN" altLang="zh-CN" sz="2600" dirty="0">
                <a:solidFill>
                  <a:srgbClr val="000000"/>
                </a:solidFill>
                <a:latin typeface="Microsoft Yahei" panose="020B0503020204020204" pitchFamily="34" charset="-122"/>
                <a:ea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1FC7013D-117C-459F-AE65-2C558085744A}"/>
              </a:ext>
            </a:extLst>
          </p:cNvPr>
          <p:cNvSpPr txBox="1"/>
          <p:nvPr>
            <p:custDataLst>
              <p:tags r:id="rId3"/>
            </p:custDataLst>
          </p:nvPr>
        </p:nvSpPr>
        <p:spPr>
          <a:xfrm>
            <a:off x="1828800" y="2949257"/>
            <a:ext cx="6400800" cy="642938"/>
          </a:xfrm>
          <a:prstGeom prst="rect">
            <a:avLst/>
          </a:prstGeom>
          <a:noFill/>
        </p:spPr>
        <p:txBody>
          <a:bodyPr vert="horz" rtlCol="0" anchor="ctr" anchorCtr="0">
            <a:noAutofit/>
          </a:bodyPr>
          <a:lstStyle/>
          <a:p>
            <a:r>
              <a:rPr lang="en-US" altLang="zh-CN" sz="2600" dirty="0">
                <a:effectLst/>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CD35501C-EB58-4195-8784-2432EFD59D52}"/>
              </a:ext>
            </a:extLst>
          </p:cNvPr>
          <p:cNvSpPr txBox="1"/>
          <p:nvPr>
            <p:custDataLst>
              <p:tags r:id="rId4"/>
            </p:custDataLst>
          </p:nvPr>
        </p:nvSpPr>
        <p:spPr>
          <a:xfrm>
            <a:off x="1828800" y="3826193"/>
            <a:ext cx="6400800" cy="642938"/>
          </a:xfrm>
          <a:prstGeom prst="rect">
            <a:avLst/>
          </a:prstGeom>
          <a:noFill/>
        </p:spPr>
        <p:txBody>
          <a:bodyPr vert="horz" rtlCol="0" anchor="ctr" anchorCtr="0">
            <a:noAutofit/>
          </a:bodyPr>
          <a:lstStyle>
            <a:defPPr>
              <a:defRPr lang="zh-CN"/>
            </a:defPPr>
            <a:lvl1pPr>
              <a:defRPr sz="26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dirty="0"/>
              <a:t>1,1</a:t>
            </a:r>
            <a:endParaRPr lang="zh-CN" altLang="en-US" dirty="0">
              <a:sym typeface="Microsoft Yahei" panose="020B0503020204020204" pitchFamily="34" charset="-122"/>
            </a:endParaRPr>
          </a:p>
        </p:txBody>
      </p:sp>
      <p:sp>
        <p:nvSpPr>
          <p:cNvPr id="7" name="文本框 6">
            <a:extLst>
              <a:ext uri="{FF2B5EF4-FFF2-40B4-BE49-F238E27FC236}">
                <a16:creationId xmlns:a16="http://schemas.microsoft.com/office/drawing/2014/main" id="{2422E867-8DE3-4494-B571-78839BE72D2D}"/>
              </a:ext>
            </a:extLst>
          </p:cNvPr>
          <p:cNvSpPr txBox="1"/>
          <p:nvPr>
            <p:custDataLst>
              <p:tags r:id="rId5"/>
            </p:custDataLst>
          </p:nvPr>
        </p:nvSpPr>
        <p:spPr>
          <a:xfrm>
            <a:off x="1828800" y="4683443"/>
            <a:ext cx="6400800" cy="642938"/>
          </a:xfrm>
          <a:prstGeom prst="rect">
            <a:avLst/>
          </a:prstGeom>
          <a:noFill/>
        </p:spPr>
        <p:txBody>
          <a:bodyPr vert="horz" rtlCol="0" anchor="ctr" anchorCtr="0">
            <a:noAutofit/>
          </a:bodyPr>
          <a:lstStyle>
            <a:defPPr>
              <a:defRPr lang="zh-CN"/>
            </a:defPPr>
            <a:lvl1pPr>
              <a:defRPr sz="26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dirty="0"/>
              <a:t>1,2</a:t>
            </a:r>
            <a:endParaRPr lang="zh-CN" altLang="en-US" dirty="0">
              <a:sym typeface="Microsoft Yahei" panose="020B0503020204020204" pitchFamily="34" charset="-122"/>
            </a:endParaRPr>
          </a:p>
        </p:txBody>
      </p:sp>
      <p:sp>
        <p:nvSpPr>
          <p:cNvPr id="8" name="文本框 7">
            <a:extLst>
              <a:ext uri="{FF2B5EF4-FFF2-40B4-BE49-F238E27FC236}">
                <a16:creationId xmlns:a16="http://schemas.microsoft.com/office/drawing/2014/main" id="{865EDF08-E370-47B1-9C76-D3B0AB07A222}"/>
              </a:ext>
            </a:extLst>
          </p:cNvPr>
          <p:cNvSpPr txBox="1"/>
          <p:nvPr>
            <p:custDataLst>
              <p:tags r:id="rId6"/>
            </p:custDataLst>
          </p:nvPr>
        </p:nvSpPr>
        <p:spPr>
          <a:xfrm>
            <a:off x="1828800" y="5540693"/>
            <a:ext cx="6400800" cy="642938"/>
          </a:xfrm>
          <a:prstGeom prst="rect">
            <a:avLst/>
          </a:prstGeom>
          <a:noFill/>
        </p:spPr>
        <p:txBody>
          <a:bodyPr vert="horz" rtlCol="0" anchor="ctr" anchorCtr="0">
            <a:noAutofit/>
          </a:bodyPr>
          <a:lstStyle>
            <a:defPPr>
              <a:defRPr lang="zh-CN"/>
            </a:defPPr>
            <a:lvl1pPr>
              <a:defRPr sz="26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a:t>2</a:t>
            </a:r>
            <a:r>
              <a:rPr lang="en-US" altLang="zh-CN" dirty="0"/>
              <a:t>,1</a:t>
            </a:r>
            <a:endParaRPr lang="zh-CN" altLang="en-US" dirty="0">
              <a:sym typeface="Microsoft Yahei" panose="020B0503020204020204" pitchFamily="34" charset="-122"/>
            </a:endParaRPr>
          </a:p>
        </p:txBody>
      </p:sp>
      <p:sp>
        <p:nvSpPr>
          <p:cNvPr id="9" name="椭圆 8">
            <a:extLst>
              <a:ext uri="{FF2B5EF4-FFF2-40B4-BE49-F238E27FC236}">
                <a16:creationId xmlns:a16="http://schemas.microsoft.com/office/drawing/2014/main" id="{270F9BCF-86EA-48F2-BA4B-7B00A03D7114}"/>
              </a:ext>
            </a:extLst>
          </p:cNvPr>
          <p:cNvSpPr>
            <a:spLocks noChangeAspect="1"/>
          </p:cNvSpPr>
          <p:nvPr>
            <p:custDataLst>
              <p:tags r:id="rId7"/>
            </p:custDataLst>
          </p:nvPr>
        </p:nvSpPr>
        <p:spPr>
          <a:xfrm>
            <a:off x="1114425" y="303323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0C5F3B8B-A3D5-42B3-AE66-BA4534F3AD64}"/>
              </a:ext>
            </a:extLst>
          </p:cNvPr>
          <p:cNvSpPr>
            <a:spLocks noChangeAspect="1"/>
          </p:cNvSpPr>
          <p:nvPr>
            <p:custDataLst>
              <p:tags r:id="rId8"/>
            </p:custDataLst>
          </p:nvPr>
        </p:nvSpPr>
        <p:spPr>
          <a:xfrm>
            <a:off x="1114425" y="389048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CFC6784-92C7-41DB-AEF2-6A7D9F55BB07}"/>
              </a:ext>
            </a:extLst>
          </p:cNvPr>
          <p:cNvSpPr>
            <a:spLocks noChangeAspect="1"/>
          </p:cNvSpPr>
          <p:nvPr>
            <p:custDataLst>
              <p:tags r:id="rId9"/>
            </p:custDataLst>
          </p:nvPr>
        </p:nvSpPr>
        <p:spPr>
          <a:xfrm>
            <a:off x="1114425" y="474773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B6CD7EC-2F34-4CD5-9485-82D81E92E5A2}"/>
              </a:ext>
            </a:extLst>
          </p:cNvPr>
          <p:cNvSpPr>
            <a:spLocks noChangeAspect="1"/>
          </p:cNvSpPr>
          <p:nvPr>
            <p:custDataLst>
              <p:tags r:id="rId10"/>
            </p:custDataLst>
          </p:nvPr>
        </p:nvSpPr>
        <p:spPr>
          <a:xfrm>
            <a:off x="1114425" y="560498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09EA1EC-F855-48C2-AE21-320752C4995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875C8F3B-3C97-4169-8206-BEC54AB4FD40}"/>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A89EF387-0C09-4CC0-873C-9D5B19578F5F}"/>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2E75D93-C5AE-476F-AFA0-D1D5D40F6667}"/>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5AB24C9-3E8D-470B-AC7B-C56C6C5FEE3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38882223-333A-4D6C-93CA-DA700BA900D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FC6CC00-A8DD-4531-A7E5-77D93C074345}"/>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863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6" name="组合 11">
            <a:extLst>
              <a:ext uri="{FF2B5EF4-FFF2-40B4-BE49-F238E27FC236}">
                <a16:creationId xmlns:a16="http://schemas.microsoft.com/office/drawing/2014/main" id="{8746DE06-74F3-4E54-88D6-6DF4D668798D}"/>
              </a:ext>
            </a:extLst>
          </p:cNvPr>
          <p:cNvGrpSpPr/>
          <p:nvPr/>
        </p:nvGrpSpPr>
        <p:grpSpPr>
          <a:xfrm>
            <a:off x="8564389" y="243728"/>
            <a:ext cx="305510" cy="333991"/>
            <a:chOff x="11707415" y="1054709"/>
            <a:chExt cx="368424" cy="432048"/>
          </a:xfrm>
        </p:grpSpPr>
        <p:sp>
          <p:nvSpPr>
            <p:cNvPr id="37" name="燕尾形 12">
              <a:extLst>
                <a:ext uri="{FF2B5EF4-FFF2-40B4-BE49-F238E27FC236}">
                  <a16:creationId xmlns:a16="http://schemas.microsoft.com/office/drawing/2014/main" id="{FC469A70-D6FE-4DC8-8C3C-758C9F8E3D2F}"/>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燕尾形 13">
              <a:extLst>
                <a:ext uri="{FF2B5EF4-FFF2-40B4-BE49-F238E27FC236}">
                  <a16:creationId xmlns:a16="http://schemas.microsoft.com/office/drawing/2014/main" id="{7E90B86F-F1AE-434F-917B-35F09B76A498}"/>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9" name="文本框 38">
            <a:extLst>
              <a:ext uri="{FF2B5EF4-FFF2-40B4-BE49-F238E27FC236}">
                <a16:creationId xmlns:a16="http://schemas.microsoft.com/office/drawing/2014/main" id="{C4F76D6A-9B72-4860-A033-2DC02C33FAF6}"/>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40" name="直接连接符 39">
            <a:extLst>
              <a:ext uri="{FF2B5EF4-FFF2-40B4-BE49-F238E27FC236}">
                <a16:creationId xmlns:a16="http://schemas.microsoft.com/office/drawing/2014/main" id="{09F509C1-DEC4-4D75-AA85-0CDCC4F62EBC}"/>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D428BC8-4352-4BD6-8711-ECAA2B54BD32}"/>
              </a:ext>
            </a:extLst>
          </p:cNvPr>
          <p:cNvSpPr txBox="1"/>
          <p:nvPr/>
        </p:nvSpPr>
        <p:spPr>
          <a:xfrm>
            <a:off x="65260" y="89878"/>
            <a:ext cx="2142486"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1.1 </a:t>
            </a:r>
            <a:r>
              <a:rPr lang="zh-CN" altLang="en-US" sz="2600" b="1" dirty="0">
                <a:solidFill>
                  <a:srgbClr val="0070C0"/>
                </a:solidFill>
                <a:latin typeface="微软雅黑" panose="020B0503020204020204" pitchFamily="34" charset="-122"/>
                <a:ea typeface="微软雅黑" panose="020B0503020204020204" pitchFamily="34" charset="-122"/>
              </a:rPr>
              <a:t>基础知识</a:t>
            </a:r>
          </a:p>
        </p:txBody>
      </p:sp>
      <p:sp>
        <p:nvSpPr>
          <p:cNvPr id="44" name="文本框 43">
            <a:extLst>
              <a:ext uri="{FF2B5EF4-FFF2-40B4-BE49-F238E27FC236}">
                <a16:creationId xmlns:a16="http://schemas.microsoft.com/office/drawing/2014/main" id="{7298DC4D-5BE9-46D9-8542-41545EA4F901}"/>
              </a:ext>
            </a:extLst>
          </p:cNvPr>
          <p:cNvSpPr txBox="1"/>
          <p:nvPr/>
        </p:nvSpPr>
        <p:spPr>
          <a:xfrm>
            <a:off x="434812" y="1323197"/>
            <a:ext cx="8275442" cy="892552"/>
          </a:xfrm>
          <a:prstGeom prst="rect">
            <a:avLst/>
          </a:prstGeom>
          <a:noFill/>
          <a:ln>
            <a:noFill/>
          </a:ln>
        </p:spPr>
        <p:txBody>
          <a:bodyPr wrap="square">
            <a:spAutoFit/>
          </a:bodyPr>
          <a:lstStyle/>
          <a:p>
            <a:pPr marL="342900" lvl="1" indent="-342900">
              <a:spcBef>
                <a:spcPct val="20000"/>
              </a:spcBef>
              <a:spcAft>
                <a:spcPct val="10000"/>
              </a:spcAft>
              <a:buClr>
                <a:schemeClr val="folHlink"/>
              </a:buClr>
              <a:buSzPct val="60000"/>
              <a:buFont typeface="Wingdings" pitchFamily="2" charset="2"/>
              <a:buChar char="l"/>
              <a:defRPr/>
            </a:pPr>
            <a:r>
              <a:rPr lang="en-US" altLang="zh-CN" sz="2600" dirty="0"/>
              <a:t>OS</a:t>
            </a:r>
            <a:r>
              <a:rPr lang="zh-CN" altLang="en-US" sz="2600" dirty="0"/>
              <a:t>的组成部分，管理文件的存储、检索、更新，提供安全可靠的共享和保护手段。</a:t>
            </a:r>
            <a:endParaRPr lang="en-US" altLang="zh-CN" sz="2600" dirty="0"/>
          </a:p>
        </p:txBody>
      </p:sp>
      <p:sp>
        <p:nvSpPr>
          <p:cNvPr id="59" name="文本框 58">
            <a:extLst>
              <a:ext uri="{FF2B5EF4-FFF2-40B4-BE49-F238E27FC236}">
                <a16:creationId xmlns:a16="http://schemas.microsoft.com/office/drawing/2014/main" id="{610E9268-5930-4579-AE1C-10607A6FC9E8}"/>
              </a:ext>
            </a:extLst>
          </p:cNvPr>
          <p:cNvSpPr txBox="1"/>
          <p:nvPr/>
        </p:nvSpPr>
        <p:spPr>
          <a:xfrm>
            <a:off x="434812" y="2343417"/>
            <a:ext cx="8178022" cy="1084079"/>
          </a:xfrm>
          <a:prstGeom prst="rect">
            <a:avLst/>
          </a:prstGeom>
          <a:noFill/>
        </p:spPr>
        <p:txBody>
          <a:bodyPr wrap="square">
            <a:spAutoFit/>
          </a:bodyPr>
          <a:lstStyle/>
          <a:p>
            <a:pPr marL="342900" lvl="1" indent="-342900">
              <a:lnSpc>
                <a:spcPct val="130000"/>
              </a:lnSpc>
              <a:spcBef>
                <a:spcPct val="20000"/>
              </a:spcBef>
              <a:spcAft>
                <a:spcPct val="10000"/>
              </a:spcAft>
              <a:buClr>
                <a:schemeClr val="folHlink"/>
              </a:buClr>
              <a:buSzPct val="60000"/>
              <a:buFont typeface="Wingdings" pitchFamily="2" charset="2"/>
              <a:buChar char="l"/>
              <a:defRPr/>
            </a:pPr>
            <a:r>
              <a:rPr lang="zh-CN" altLang="en-US" sz="2600" dirty="0"/>
              <a:t>文件系统的主要目的是实现</a:t>
            </a:r>
            <a:r>
              <a:rPr lang="zh-CN" altLang="en-US" sz="2600" dirty="0">
                <a:solidFill>
                  <a:srgbClr val="0000FF"/>
                </a:solidFill>
              </a:rPr>
              <a:t>对文件的“按名存取”</a:t>
            </a:r>
            <a:r>
              <a:rPr lang="zh-CN" altLang="en-US" sz="2600" dirty="0"/>
              <a:t>，具体功能如下：</a:t>
            </a:r>
            <a:endParaRPr lang="en-US" altLang="zh-CN" sz="2600" dirty="0"/>
          </a:p>
        </p:txBody>
      </p:sp>
      <p:sp>
        <p:nvSpPr>
          <p:cNvPr id="60" name="文本框 59">
            <a:extLst>
              <a:ext uri="{FF2B5EF4-FFF2-40B4-BE49-F238E27FC236}">
                <a16:creationId xmlns:a16="http://schemas.microsoft.com/office/drawing/2014/main" id="{140382C7-4718-4DCE-9DEF-05A72B72F1DF}"/>
              </a:ext>
            </a:extLst>
          </p:cNvPr>
          <p:cNvSpPr txBox="1"/>
          <p:nvPr/>
        </p:nvSpPr>
        <p:spPr>
          <a:xfrm>
            <a:off x="715923" y="3477445"/>
            <a:ext cx="7848466" cy="2580578"/>
          </a:xfrm>
          <a:prstGeom prst="rect">
            <a:avLst/>
          </a:prstGeom>
          <a:noFill/>
        </p:spPr>
        <p:txBody>
          <a:bodyPr wrap="square" rtlCol="0">
            <a:spAutoFit/>
          </a:bodyPr>
          <a:lstStyle/>
          <a:p>
            <a:pPr indent="-342900">
              <a:lnSpc>
                <a:spcPct val="120000"/>
              </a:lnSpc>
              <a:spcBef>
                <a:spcPts val="600"/>
              </a:spcBef>
              <a:buFont typeface="Wingdings" panose="05000000000000000000" pitchFamily="2" charset="2"/>
              <a:buChar char="ü"/>
              <a:defRPr/>
            </a:pPr>
            <a:r>
              <a:rPr lang="zh-CN" altLang="en-US" sz="2400" dirty="0"/>
              <a:t>文件的命名</a:t>
            </a:r>
            <a:endParaRPr lang="en-US" altLang="zh-CN" sz="2400" dirty="0"/>
          </a:p>
          <a:p>
            <a:pPr indent="-342900">
              <a:lnSpc>
                <a:spcPct val="120000"/>
              </a:lnSpc>
              <a:spcBef>
                <a:spcPts val="600"/>
              </a:spcBef>
              <a:buFont typeface="Wingdings" panose="05000000000000000000" pitchFamily="2" charset="2"/>
              <a:buChar char="ü"/>
              <a:defRPr/>
            </a:pPr>
            <a:r>
              <a:rPr lang="zh-CN" altLang="en-US" sz="2400" dirty="0"/>
              <a:t>实现文件从逻辑结构到物理结构的映射</a:t>
            </a:r>
            <a:endParaRPr lang="en-US" altLang="zh-CN" sz="2400" dirty="0"/>
          </a:p>
          <a:p>
            <a:pPr indent="-342900">
              <a:lnSpc>
                <a:spcPct val="120000"/>
              </a:lnSpc>
              <a:spcBef>
                <a:spcPts val="600"/>
              </a:spcBef>
              <a:buFont typeface="Wingdings" panose="05000000000000000000" pitchFamily="2" charset="2"/>
              <a:buChar char="ü"/>
              <a:defRPr/>
            </a:pPr>
            <a:r>
              <a:rPr lang="zh-CN" altLang="en-US" sz="2400" dirty="0"/>
              <a:t>统一管理文件存储空间，实施存储空间的分配与回收</a:t>
            </a:r>
            <a:endParaRPr lang="en-US" altLang="zh-CN" sz="2400" dirty="0"/>
          </a:p>
          <a:p>
            <a:pPr indent="-342900">
              <a:lnSpc>
                <a:spcPct val="120000"/>
              </a:lnSpc>
              <a:spcBef>
                <a:spcPts val="600"/>
              </a:spcBef>
              <a:buFont typeface="Wingdings" panose="05000000000000000000" pitchFamily="2" charset="2"/>
              <a:buChar char="ü"/>
              <a:defRPr/>
            </a:pPr>
            <a:r>
              <a:rPr lang="zh-CN" altLang="en-US" sz="2400" dirty="0"/>
              <a:t>实现文件信息的共享，并提供文件保护和保密机制</a:t>
            </a:r>
            <a:endParaRPr lang="en-US" altLang="zh-CN" sz="2400" dirty="0"/>
          </a:p>
          <a:p>
            <a:pPr indent="-342900">
              <a:lnSpc>
                <a:spcPct val="120000"/>
              </a:lnSpc>
              <a:spcBef>
                <a:spcPts val="600"/>
              </a:spcBef>
              <a:buFont typeface="Wingdings" panose="05000000000000000000" pitchFamily="2" charset="2"/>
              <a:buChar char="ü"/>
              <a:defRPr/>
            </a:pPr>
            <a:r>
              <a:rPr lang="zh-CN" altLang="en-US" sz="2400" dirty="0"/>
              <a:t>向用户提供一个方便使用的接口</a:t>
            </a:r>
          </a:p>
        </p:txBody>
      </p:sp>
      <p:sp>
        <p:nvSpPr>
          <p:cNvPr id="12" name="矩形 11">
            <a:extLst>
              <a:ext uri="{FF2B5EF4-FFF2-40B4-BE49-F238E27FC236}">
                <a16:creationId xmlns:a16="http://schemas.microsoft.com/office/drawing/2014/main" id="{096B804D-5077-4E7D-9B26-B9B971551127}"/>
              </a:ext>
            </a:extLst>
          </p:cNvPr>
          <p:cNvSpPr/>
          <p:nvPr/>
        </p:nvSpPr>
        <p:spPr>
          <a:xfrm>
            <a:off x="255645" y="799977"/>
            <a:ext cx="2622834" cy="523220"/>
          </a:xfrm>
          <a:prstGeom prst="rect">
            <a:avLst/>
          </a:prstGeom>
        </p:spPr>
        <p:txBody>
          <a:bodyPr wrap="none">
            <a:spAutoFit/>
          </a:bodyPr>
          <a:lstStyle/>
          <a:p>
            <a:pPr>
              <a:buClr>
                <a:srgbClr val="FF0066"/>
              </a:buClr>
              <a:buSzPct val="60000"/>
              <a:buFont typeface="Wingdings" pitchFamily="2" charset="2"/>
              <a:buChar char="q"/>
              <a:defRPr/>
            </a:pPr>
            <a:r>
              <a:rPr lang="en-US" altLang="zh-CN" sz="2800" b="1" dirty="0"/>
              <a:t> </a:t>
            </a:r>
            <a:r>
              <a:rPr lang="zh-CN" altLang="en-US" sz="2800" b="1" dirty="0"/>
              <a:t>文件系统功能</a:t>
            </a:r>
          </a:p>
        </p:txBody>
      </p:sp>
    </p:spTree>
    <p:extLst>
      <p:ext uri="{BB962C8B-B14F-4D97-AF65-F5344CB8AC3E}">
        <p14:creationId xmlns:p14="http://schemas.microsoft.com/office/powerpoint/2010/main" val="20450158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9" grpId="0"/>
      <p:bldP spid="6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1">
            <a:extLst>
              <a:ext uri="{FF2B5EF4-FFF2-40B4-BE49-F238E27FC236}">
                <a16:creationId xmlns:a16="http://schemas.microsoft.com/office/drawing/2014/main" id="{0071110F-8081-44C5-8AEB-0B25F93CFF0F}"/>
              </a:ext>
            </a:extLst>
          </p:cNvPr>
          <p:cNvSpPr txBox="1"/>
          <p:nvPr/>
        </p:nvSpPr>
        <p:spPr>
          <a:xfrm>
            <a:off x="3418245" y="1326477"/>
            <a:ext cx="2011190" cy="430887"/>
          </a:xfrm>
          <a:prstGeom prst="rect">
            <a:avLst/>
          </a:prstGeom>
          <a:noFill/>
        </p:spPr>
        <p:txBody>
          <a:bodyPr vert="horz" wrap="square" lIns="0" tIns="0" rIns="0" bIns="0" rtlCol="0" anchor="ctr">
            <a:spAutoFit/>
          </a:bodyPr>
          <a:lstStyle/>
          <a:p>
            <a:r>
              <a:rPr lang="en-US" altLang="zh-CN" sz="2800" dirty="0">
                <a:solidFill>
                  <a:srgbClr val="213F99"/>
                </a:solidFill>
                <a:latin typeface="Impact" pitchFamily="34" charset="0"/>
                <a:ea typeface="微软雅黑" pitchFamily="34" charset="-122"/>
              </a:rPr>
              <a:t>1. </a:t>
            </a:r>
            <a:r>
              <a:rPr lang="zh-CN" altLang="en-US" sz="2800" dirty="0">
                <a:solidFill>
                  <a:srgbClr val="213F99"/>
                </a:solidFill>
                <a:latin typeface="Impact" pitchFamily="34" charset="0"/>
                <a:ea typeface="微软雅黑" pitchFamily="34" charset="-122"/>
              </a:rPr>
              <a:t>文件</a:t>
            </a:r>
            <a:endParaRPr lang="zh-CN" altLang="en-US" sz="2800" dirty="0">
              <a:solidFill>
                <a:srgbClr val="213F99"/>
              </a:solidFill>
              <a:latin typeface="微软雅黑" pitchFamily="34" charset="-122"/>
              <a:ea typeface="微软雅黑" pitchFamily="34" charset="-122"/>
            </a:endParaRPr>
          </a:p>
        </p:txBody>
      </p:sp>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5"/>
          <p:cNvSpPr txBox="1"/>
          <p:nvPr/>
        </p:nvSpPr>
        <p:spPr>
          <a:xfrm>
            <a:off x="191729" y="2259427"/>
            <a:ext cx="2592288" cy="461665"/>
          </a:xfrm>
          <a:prstGeom prst="rect">
            <a:avLst/>
          </a:prstGeom>
          <a:noFill/>
        </p:spPr>
        <p:txBody>
          <a:bodyPr wrap="square" rtlCol="0">
            <a:spAutoFit/>
          </a:bodyPr>
          <a:lstStyle/>
          <a:p>
            <a:pPr algn="ctr"/>
            <a:r>
              <a:rPr lang="en-US" altLang="zh-CN" sz="2400" b="1" spc="300" dirty="0">
                <a:solidFill>
                  <a:schemeClr val="bg1"/>
                </a:solidFill>
                <a:latin typeface="Agency FB" panose="020B0503020202020204" pitchFamily="34" charset="0"/>
                <a:ea typeface="Adobe 宋体 Std L" pitchFamily="18" charset="-122"/>
              </a:rPr>
              <a:t>Contents  Page</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72542"/>
            <a:ext cx="2808312" cy="707886"/>
          </a:xfrm>
          <a:prstGeom prst="rect">
            <a:avLst/>
          </a:prstGeom>
          <a:noFill/>
        </p:spPr>
        <p:txBody>
          <a:bodyPr wrap="square" rtlCol="0">
            <a:spAutoFit/>
          </a:bodyPr>
          <a:lstStyle/>
          <a:p>
            <a:pPr algn="ctr"/>
            <a:r>
              <a:rPr lang="zh-CN" altLang="en-US" sz="4000" b="1" dirty="0">
                <a:solidFill>
                  <a:schemeClr val="bg1"/>
                </a:solidFill>
                <a:ea typeface="微软雅黑"/>
              </a:rPr>
              <a:t>内容纲要</a:t>
            </a:r>
          </a:p>
        </p:txBody>
      </p:sp>
      <p:grpSp>
        <p:nvGrpSpPr>
          <p:cNvPr id="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2" name="矩形 31"/>
          <p:cNvSpPr/>
          <p:nvPr/>
        </p:nvSpPr>
        <p:spPr>
          <a:xfrm>
            <a:off x="2985318" y="606732"/>
            <a:ext cx="5980881" cy="6098868"/>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10"/>
          <p:cNvSpPr txBox="1"/>
          <p:nvPr/>
        </p:nvSpPr>
        <p:spPr>
          <a:xfrm>
            <a:off x="3398152" y="3511703"/>
            <a:ext cx="5487756" cy="430887"/>
          </a:xfrm>
          <a:prstGeom prst="rect">
            <a:avLst/>
          </a:prstGeom>
          <a:noFill/>
        </p:spPr>
        <p:txBody>
          <a:bodyPr vert="horz" wrap="square" lIns="0" tIns="0" rIns="0" bIns="0" rtlCol="0" anchor="ctr">
            <a:spAutoFit/>
          </a:bodyPr>
          <a:lstStyle/>
          <a:p>
            <a:r>
              <a:rPr lang="en-US" altLang="zh-CN" sz="2800" dirty="0">
                <a:solidFill>
                  <a:srgbClr val="213F99"/>
                </a:solidFill>
                <a:latin typeface="Impact" pitchFamily="34" charset="0"/>
                <a:ea typeface="微软雅黑" pitchFamily="34" charset="-122"/>
              </a:rPr>
              <a:t>3.  </a:t>
            </a:r>
            <a:r>
              <a:rPr lang="zh-CN" altLang="en-US" sz="2800" dirty="0">
                <a:solidFill>
                  <a:srgbClr val="213F99"/>
                </a:solidFill>
                <a:latin typeface="Impact" pitchFamily="34" charset="0"/>
                <a:ea typeface="微软雅黑" pitchFamily="34" charset="-122"/>
              </a:rPr>
              <a:t>文件系统的实现</a:t>
            </a:r>
            <a:endParaRPr lang="zh-CN" altLang="en-US" sz="2800" dirty="0">
              <a:solidFill>
                <a:srgbClr val="213F99"/>
              </a:solidFill>
              <a:latin typeface="微软雅黑" pitchFamily="34" charset="-122"/>
              <a:ea typeface="微软雅黑" pitchFamily="34" charset="-122"/>
            </a:endParaRPr>
          </a:p>
        </p:txBody>
      </p:sp>
      <p:sp>
        <p:nvSpPr>
          <p:cNvPr id="35" name="TextBox 11"/>
          <p:cNvSpPr txBox="1"/>
          <p:nvPr/>
        </p:nvSpPr>
        <p:spPr>
          <a:xfrm>
            <a:off x="3418245" y="2412484"/>
            <a:ext cx="5091973" cy="430887"/>
          </a:xfrm>
          <a:prstGeom prst="rect">
            <a:avLst/>
          </a:prstGeom>
          <a:noFill/>
        </p:spPr>
        <p:txBody>
          <a:bodyPr vert="horz" wrap="square" lIns="0" tIns="0" rIns="0" bIns="0" rtlCol="0" anchor="ctr">
            <a:spAutoFit/>
          </a:bodyPr>
          <a:lstStyle/>
          <a:p>
            <a:r>
              <a:rPr lang="en-US" altLang="zh-CN" sz="2800" dirty="0">
                <a:solidFill>
                  <a:srgbClr val="213F99"/>
                </a:solidFill>
                <a:latin typeface="Impact" pitchFamily="34" charset="0"/>
                <a:ea typeface="微软雅黑" pitchFamily="34" charset="-122"/>
              </a:rPr>
              <a:t>2. </a:t>
            </a:r>
            <a:r>
              <a:rPr lang="zh-CN" altLang="en-US" sz="2800" dirty="0">
                <a:solidFill>
                  <a:srgbClr val="213F99"/>
                </a:solidFill>
                <a:latin typeface="Impact" pitchFamily="34" charset="0"/>
                <a:ea typeface="微软雅黑" pitchFamily="34" charset="-122"/>
              </a:rPr>
              <a:t>目录</a:t>
            </a:r>
            <a:endParaRPr lang="zh-CN" altLang="en-US" sz="2800" dirty="0">
              <a:solidFill>
                <a:srgbClr val="213F99"/>
              </a:solidFill>
              <a:latin typeface="微软雅黑" pitchFamily="34" charset="-122"/>
              <a:ea typeface="微软雅黑" pitchFamily="34" charset="-122"/>
            </a:endParaRPr>
          </a:p>
        </p:txBody>
      </p:sp>
      <p:pic>
        <p:nvPicPr>
          <p:cNvPr id="37" name="Picture 7" descr="MCj03311880000[1]"/>
          <p:cNvPicPr>
            <a:picLocks noChangeAspect="1" noChangeArrowheads="1"/>
          </p:cNvPicPr>
          <p:nvPr/>
        </p:nvPicPr>
        <p:blipFill>
          <a:blip r:embed="rId3" cstate="print">
            <a:lum bright="70000" contrast="-70000"/>
            <a:grayscl/>
          </a:blip>
          <a:srcRect/>
          <a:stretch>
            <a:fillRect/>
          </a:stretch>
        </p:blipFill>
        <p:spPr bwMode="auto">
          <a:xfrm>
            <a:off x="7413462" y="5048038"/>
            <a:ext cx="1123950" cy="1152525"/>
          </a:xfrm>
          <a:prstGeom prst="rect">
            <a:avLst/>
          </a:prstGeom>
          <a:noFill/>
          <a:ln w="9525">
            <a:noFill/>
            <a:miter lim="800000"/>
            <a:headEnd/>
            <a:tailEnd/>
          </a:ln>
        </p:spPr>
      </p:pic>
      <p:sp>
        <p:nvSpPr>
          <p:cNvPr id="38" name="六边形 37"/>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2" name="矩形 41"/>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6" name="TextBox 6">
            <a:extLst>
              <a:ext uri="{FF2B5EF4-FFF2-40B4-BE49-F238E27FC236}">
                <a16:creationId xmlns:a16="http://schemas.microsoft.com/office/drawing/2014/main" id="{51C63443-C5A9-4923-A440-415AB8E4E552}"/>
              </a:ext>
            </a:extLst>
          </p:cNvPr>
          <p:cNvSpPr txBox="1"/>
          <p:nvPr/>
        </p:nvSpPr>
        <p:spPr>
          <a:xfrm>
            <a:off x="3401916" y="3506122"/>
            <a:ext cx="5132157" cy="430887"/>
          </a:xfrm>
          <a:prstGeom prst="rect">
            <a:avLst/>
          </a:prstGeom>
          <a:noFill/>
        </p:spPr>
        <p:txBody>
          <a:bodyPr vert="horz" wrap="square" lIns="0" tIns="0" rIns="0" bIns="0" rtlCol="0" anchor="ctr">
            <a:spAutoFit/>
          </a:bodyPr>
          <a:lstStyle/>
          <a:p>
            <a:r>
              <a:rPr lang="en-US" altLang="zh-CN" sz="2800" dirty="0">
                <a:solidFill>
                  <a:srgbClr val="FF0000"/>
                </a:solidFill>
                <a:latin typeface="Impact" pitchFamily="34" charset="0"/>
                <a:ea typeface="微软雅黑" pitchFamily="34" charset="-122"/>
              </a:rPr>
              <a:t>3.  </a:t>
            </a:r>
            <a:r>
              <a:rPr lang="zh-CN" altLang="en-US" sz="2800" dirty="0">
                <a:solidFill>
                  <a:srgbClr val="FF0000"/>
                </a:solidFill>
                <a:latin typeface="Impact" pitchFamily="34" charset="0"/>
                <a:ea typeface="微软雅黑" pitchFamily="34" charset="-122"/>
              </a:rPr>
              <a:t>文件系统的实现</a:t>
            </a:r>
            <a:endParaRPr lang="zh-CN" altLang="en-US" sz="2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8264733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8" name="矩形 17"/>
          <p:cNvSpPr/>
          <p:nvPr/>
        </p:nvSpPr>
        <p:spPr>
          <a:xfrm>
            <a:off x="147452" y="1195221"/>
            <a:ext cx="8722447" cy="458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grpSp>
        <p:nvGrpSpPr>
          <p:cNvPr id="21" name="组合 11">
            <a:extLst>
              <a:ext uri="{FF2B5EF4-FFF2-40B4-BE49-F238E27FC236}">
                <a16:creationId xmlns:a16="http://schemas.microsoft.com/office/drawing/2014/main" id="{8E272FCC-8839-4802-8DD1-6E2076660276}"/>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B5D34AD8-8448-4C48-AE1A-D021F0535CA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61C3385E-D079-410C-BC25-58984722213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731D7273-80FC-4AA9-BA21-BB8A8C6E601F}"/>
              </a:ext>
            </a:extLst>
          </p:cNvPr>
          <p:cNvSpPr txBox="1"/>
          <p:nvPr/>
        </p:nvSpPr>
        <p:spPr>
          <a:xfrm>
            <a:off x="5742432" y="149112"/>
            <a:ext cx="2756661"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文件系统实现</a:t>
            </a:r>
          </a:p>
        </p:txBody>
      </p:sp>
      <p:cxnSp>
        <p:nvCxnSpPr>
          <p:cNvPr id="30" name="直接连接符 29">
            <a:extLst>
              <a:ext uri="{FF2B5EF4-FFF2-40B4-BE49-F238E27FC236}">
                <a16:creationId xmlns:a16="http://schemas.microsoft.com/office/drawing/2014/main" id="{3A7FFF02-077C-4F3D-8A23-3305563FEFD1}"/>
              </a:ext>
            </a:extLst>
          </p:cNvPr>
          <p:cNvCxnSpPr/>
          <p:nvPr/>
        </p:nvCxnSpPr>
        <p:spPr>
          <a:xfrm>
            <a:off x="117721" y="933611"/>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451BCDA-04B9-4449-A9B0-49299C37754A}"/>
              </a:ext>
            </a:extLst>
          </p:cNvPr>
          <p:cNvSpPr txBox="1"/>
          <p:nvPr/>
        </p:nvSpPr>
        <p:spPr>
          <a:xfrm>
            <a:off x="-258538" y="410723"/>
            <a:ext cx="1392259" cy="492443"/>
          </a:xfrm>
          <a:prstGeom prst="rect">
            <a:avLst/>
          </a:prstGeom>
          <a:noFill/>
        </p:spPr>
        <p:txBody>
          <a:bodyPr wrap="square">
            <a:spAutoFit/>
          </a:bodyPr>
          <a:lstStyle/>
          <a:p>
            <a:pPr algn="r"/>
            <a:r>
              <a:rPr lang="zh-CN" altLang="en-US" sz="2600" b="1" dirty="0">
                <a:solidFill>
                  <a:srgbClr val="0070C0"/>
                </a:solidFill>
                <a:latin typeface="微软雅黑" panose="020B0503020204020204" pitchFamily="34" charset="-122"/>
                <a:ea typeface="微软雅黑" panose="020B0503020204020204" pitchFamily="34" charset="-122"/>
              </a:rPr>
              <a:t>纲要</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4" name="Rectangle 8">
            <a:extLst>
              <a:ext uri="{FF2B5EF4-FFF2-40B4-BE49-F238E27FC236}">
                <a16:creationId xmlns:a16="http://schemas.microsoft.com/office/drawing/2014/main" id="{BF4B897C-9240-46C1-86AD-0136A606C7CD}"/>
              </a:ext>
            </a:extLst>
          </p:cNvPr>
          <p:cNvSpPr txBox="1">
            <a:spLocks noChangeArrowheads="1"/>
          </p:cNvSpPr>
          <p:nvPr/>
        </p:nvSpPr>
        <p:spPr>
          <a:xfrm>
            <a:off x="556559" y="1080733"/>
            <a:ext cx="4612692" cy="6641113"/>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200000"/>
              </a:lnSpc>
              <a:spcBef>
                <a:spcPts val="600"/>
              </a:spcBef>
              <a:spcAft>
                <a:spcPts val="600"/>
              </a:spcAft>
            </a:pPr>
            <a:r>
              <a:rPr lang="en-US" altLang="zh-CN" sz="2800" b="0" dirty="0">
                <a:solidFill>
                  <a:schemeClr val="tx1"/>
                </a:solidFill>
              </a:rPr>
              <a:t>3.1 </a:t>
            </a:r>
            <a:r>
              <a:rPr lang="zh-CN" altLang="en-US" sz="2800" b="0" dirty="0">
                <a:solidFill>
                  <a:schemeClr val="tx1"/>
                </a:solidFill>
              </a:rPr>
              <a:t>文件系统的组成</a:t>
            </a:r>
            <a:endParaRPr lang="en-US" altLang="zh-CN" sz="2800" b="0" dirty="0">
              <a:solidFill>
                <a:schemeClr val="tx1"/>
              </a:solidFill>
            </a:endParaRPr>
          </a:p>
          <a:p>
            <a:pPr algn="just">
              <a:lnSpc>
                <a:spcPct val="200000"/>
              </a:lnSpc>
              <a:spcBef>
                <a:spcPts val="600"/>
              </a:spcBef>
              <a:spcAft>
                <a:spcPts val="600"/>
              </a:spcAft>
            </a:pPr>
            <a:r>
              <a:rPr lang="en-US" altLang="zh-CN" sz="2800" b="0" dirty="0">
                <a:solidFill>
                  <a:schemeClr val="tx1"/>
                </a:solidFill>
              </a:rPr>
              <a:t>3.2 </a:t>
            </a:r>
            <a:r>
              <a:rPr lang="zh-CN" altLang="en-US" sz="2800" b="0" dirty="0">
                <a:solidFill>
                  <a:schemeClr val="tx1"/>
                </a:solidFill>
              </a:rPr>
              <a:t>通用数据结构</a:t>
            </a:r>
            <a:endParaRPr lang="en-US" altLang="zh-CN" sz="2800" b="0" dirty="0">
              <a:solidFill>
                <a:schemeClr val="tx1"/>
              </a:solidFill>
            </a:endParaRPr>
          </a:p>
          <a:p>
            <a:pPr algn="just">
              <a:lnSpc>
                <a:spcPct val="200000"/>
              </a:lnSpc>
              <a:spcBef>
                <a:spcPts val="600"/>
              </a:spcBef>
              <a:spcAft>
                <a:spcPts val="600"/>
              </a:spcAft>
            </a:pPr>
            <a:r>
              <a:rPr lang="en-US" altLang="zh-CN" sz="2800" b="0" dirty="0">
                <a:solidFill>
                  <a:schemeClr val="tx1"/>
                </a:solidFill>
              </a:rPr>
              <a:t>3.3 </a:t>
            </a:r>
            <a:r>
              <a:rPr lang="zh-CN" altLang="en-US" sz="2800" b="0" dirty="0">
                <a:solidFill>
                  <a:schemeClr val="tx1"/>
                </a:solidFill>
              </a:rPr>
              <a:t>文件的物理结构</a:t>
            </a:r>
            <a:endParaRPr lang="en-US" altLang="zh-CN" sz="2800" b="0" dirty="0">
              <a:solidFill>
                <a:schemeClr val="tx1"/>
              </a:solidFill>
            </a:endParaRPr>
          </a:p>
          <a:p>
            <a:pPr algn="just">
              <a:lnSpc>
                <a:spcPct val="200000"/>
              </a:lnSpc>
              <a:spcBef>
                <a:spcPts val="600"/>
              </a:spcBef>
              <a:spcAft>
                <a:spcPts val="600"/>
              </a:spcAft>
            </a:pPr>
            <a:r>
              <a:rPr lang="en-US" altLang="zh-CN" sz="2800" b="0" dirty="0">
                <a:solidFill>
                  <a:schemeClr val="tx1"/>
                </a:solidFill>
              </a:rPr>
              <a:t>3.4  </a:t>
            </a:r>
            <a:r>
              <a:rPr lang="zh-CN" altLang="en-US" sz="2800" b="0" dirty="0">
                <a:solidFill>
                  <a:schemeClr val="tx1"/>
                </a:solidFill>
              </a:rPr>
              <a:t>空闲空间管理</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lnSpc>
                <a:spcPct val="200000"/>
              </a:lnSpc>
              <a:spcBef>
                <a:spcPts val="600"/>
              </a:spcBef>
              <a:spcAft>
                <a:spcPts val="600"/>
              </a:spcAft>
            </a:pPr>
            <a:endParaRPr lang="en-US" altLang="zh-CN" sz="2800" b="0" dirty="0">
              <a:solidFill>
                <a:schemeClr val="tx1"/>
              </a:solidFill>
            </a:endParaRPr>
          </a:p>
        </p:txBody>
      </p:sp>
      <p:sp>
        <p:nvSpPr>
          <p:cNvPr id="13" name="文本框 12">
            <a:extLst>
              <a:ext uri="{FF2B5EF4-FFF2-40B4-BE49-F238E27FC236}">
                <a16:creationId xmlns:a16="http://schemas.microsoft.com/office/drawing/2014/main" id="{A42C147F-FD33-4C47-BA2F-E32196B685FB}"/>
              </a:ext>
            </a:extLst>
          </p:cNvPr>
          <p:cNvSpPr txBox="1"/>
          <p:nvPr/>
        </p:nvSpPr>
        <p:spPr>
          <a:xfrm>
            <a:off x="556559" y="1249694"/>
            <a:ext cx="4699416" cy="662554"/>
          </a:xfrm>
          <a:prstGeom prst="rect">
            <a:avLst/>
          </a:prstGeom>
          <a:noFill/>
        </p:spPr>
        <p:txBody>
          <a:bodyPr wrap="square">
            <a:spAutoFit/>
          </a:bodyPr>
          <a:lstStyle/>
          <a:p>
            <a:pPr algn="just">
              <a:lnSpc>
                <a:spcPct val="150000"/>
              </a:lnSpc>
              <a:spcBef>
                <a:spcPts val="600"/>
              </a:spcBef>
              <a:spcAft>
                <a:spcPts val="600"/>
              </a:spcAft>
            </a:pPr>
            <a:r>
              <a:rPr lang="en-US" altLang="zh-CN" sz="2800" b="0" dirty="0">
                <a:solidFill>
                  <a:srgbClr val="FF0000"/>
                </a:solidFill>
                <a:latin typeface="微软雅黑" panose="020B0503020204020204" pitchFamily="34" charset="-122"/>
                <a:ea typeface="微软雅黑" panose="020B0503020204020204" pitchFamily="34" charset="-122"/>
              </a:rPr>
              <a:t>3.1 </a:t>
            </a:r>
            <a:r>
              <a:rPr lang="zh-CN" altLang="en-US" sz="2800" b="0" dirty="0">
                <a:solidFill>
                  <a:srgbClr val="FF0000"/>
                </a:solidFill>
                <a:latin typeface="微软雅黑" panose="020B0503020204020204" pitchFamily="34" charset="-122"/>
                <a:ea typeface="微软雅黑" panose="020B0503020204020204" pitchFamily="34" charset="-122"/>
              </a:rPr>
              <a:t>文件系统的组成</a:t>
            </a:r>
            <a:endParaRPr lang="en-US" altLang="zh-CN" sz="2800" b="0" dirty="0">
              <a:solidFill>
                <a:srgbClr val="FF0000"/>
              </a:solidFill>
              <a:latin typeface="微软雅黑" panose="020B0503020204020204" pitchFamily="34" charset="-122"/>
              <a:ea typeface="微软雅黑" panose="020B0503020204020204" pitchFamily="34" charset="-122"/>
            </a:endParaRPr>
          </a:p>
        </p:txBody>
      </p:sp>
      <p:sp>
        <p:nvSpPr>
          <p:cNvPr id="16" name="五角星 33">
            <a:extLst>
              <a:ext uri="{FF2B5EF4-FFF2-40B4-BE49-F238E27FC236}">
                <a16:creationId xmlns:a16="http://schemas.microsoft.com/office/drawing/2014/main" id="{57CCCAE7-5523-402F-8448-694934DFF3D9}"/>
              </a:ext>
            </a:extLst>
          </p:cNvPr>
          <p:cNvSpPr/>
          <p:nvPr/>
        </p:nvSpPr>
        <p:spPr>
          <a:xfrm>
            <a:off x="147452" y="3323239"/>
            <a:ext cx="711200" cy="571500"/>
          </a:xfrm>
          <a:prstGeom prst="star5">
            <a:avLst/>
          </a:prstGeom>
          <a:solidFill>
            <a:srgbClr val="FF0000"/>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28290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80">
                                          <p:stCondLst>
                                            <p:cond delay="0"/>
                                          </p:stCondLst>
                                        </p:cTn>
                                        <p:tgtEl>
                                          <p:spTgt spid="16"/>
                                        </p:tgtEl>
                                      </p:cBhvr>
                                    </p:animEffect>
                                    <p:anim calcmode="lin" valueType="num">
                                      <p:cBhvr>
                                        <p:cTn id="1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7" dur="26">
                                          <p:stCondLst>
                                            <p:cond delay="650"/>
                                          </p:stCondLst>
                                        </p:cTn>
                                        <p:tgtEl>
                                          <p:spTgt spid="16"/>
                                        </p:tgtEl>
                                      </p:cBhvr>
                                      <p:to x="100000" y="60000"/>
                                    </p:animScale>
                                    <p:animScale>
                                      <p:cBhvr>
                                        <p:cTn id="18" dur="166" decel="50000">
                                          <p:stCondLst>
                                            <p:cond delay="676"/>
                                          </p:stCondLst>
                                        </p:cTn>
                                        <p:tgtEl>
                                          <p:spTgt spid="16"/>
                                        </p:tgtEl>
                                      </p:cBhvr>
                                      <p:to x="100000" y="100000"/>
                                    </p:animScale>
                                    <p:animScale>
                                      <p:cBhvr>
                                        <p:cTn id="19" dur="26">
                                          <p:stCondLst>
                                            <p:cond delay="1312"/>
                                          </p:stCondLst>
                                        </p:cTn>
                                        <p:tgtEl>
                                          <p:spTgt spid="16"/>
                                        </p:tgtEl>
                                      </p:cBhvr>
                                      <p:to x="100000" y="80000"/>
                                    </p:animScale>
                                    <p:animScale>
                                      <p:cBhvr>
                                        <p:cTn id="20" dur="166" decel="50000">
                                          <p:stCondLst>
                                            <p:cond delay="1338"/>
                                          </p:stCondLst>
                                        </p:cTn>
                                        <p:tgtEl>
                                          <p:spTgt spid="16"/>
                                        </p:tgtEl>
                                      </p:cBhvr>
                                      <p:to x="100000" y="100000"/>
                                    </p:animScale>
                                    <p:animScale>
                                      <p:cBhvr>
                                        <p:cTn id="21" dur="26">
                                          <p:stCondLst>
                                            <p:cond delay="1642"/>
                                          </p:stCondLst>
                                        </p:cTn>
                                        <p:tgtEl>
                                          <p:spTgt spid="16"/>
                                        </p:tgtEl>
                                      </p:cBhvr>
                                      <p:to x="100000" y="90000"/>
                                    </p:animScale>
                                    <p:animScale>
                                      <p:cBhvr>
                                        <p:cTn id="22" dur="166" decel="50000">
                                          <p:stCondLst>
                                            <p:cond delay="1668"/>
                                          </p:stCondLst>
                                        </p:cTn>
                                        <p:tgtEl>
                                          <p:spTgt spid="16"/>
                                        </p:tgtEl>
                                      </p:cBhvr>
                                      <p:to x="100000" y="100000"/>
                                    </p:animScale>
                                    <p:animScale>
                                      <p:cBhvr>
                                        <p:cTn id="23" dur="26">
                                          <p:stCondLst>
                                            <p:cond delay="1808"/>
                                          </p:stCondLst>
                                        </p:cTn>
                                        <p:tgtEl>
                                          <p:spTgt spid="16"/>
                                        </p:tgtEl>
                                      </p:cBhvr>
                                      <p:to x="100000" y="95000"/>
                                    </p:animScale>
                                    <p:animScale>
                                      <p:cBhvr>
                                        <p:cTn id="24"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498463" y="2938525"/>
            <a:ext cx="7679637" cy="430887"/>
          </a:xfrm>
          <a:prstGeom prst="rect">
            <a:avLst/>
          </a:prstGeom>
        </p:spPr>
        <p:txBody>
          <a:bodyPr wrap="square">
            <a:spAutoFit/>
          </a:bodyPr>
          <a:lstStyle/>
          <a:p>
            <a:r>
              <a:rPr lang="zh-CN" altLang="en-US" sz="2200" dirty="0"/>
              <a:t>实现</a:t>
            </a:r>
            <a:r>
              <a:rPr lang="zh-CN" altLang="en-US" sz="2200" dirty="0">
                <a:solidFill>
                  <a:srgbClr val="FF0000"/>
                </a:solidFill>
              </a:rPr>
              <a:t>文件逻辑块号向物理块号的转换</a:t>
            </a:r>
            <a:r>
              <a:rPr lang="zh-CN" altLang="en-US" sz="2200" dirty="0"/>
              <a:t>以及空闲空间管理器。</a:t>
            </a:r>
          </a:p>
        </p:txBody>
      </p:sp>
      <p:sp>
        <p:nvSpPr>
          <p:cNvPr id="45" name="矩形 44"/>
          <p:cNvSpPr/>
          <p:nvPr/>
        </p:nvSpPr>
        <p:spPr>
          <a:xfrm>
            <a:off x="498463" y="3900010"/>
            <a:ext cx="8063950" cy="769441"/>
          </a:xfrm>
          <a:prstGeom prst="rect">
            <a:avLst/>
          </a:prstGeom>
        </p:spPr>
        <p:txBody>
          <a:bodyPr wrap="square">
            <a:spAutoFit/>
          </a:bodyPr>
          <a:lstStyle/>
          <a:p>
            <a:r>
              <a:rPr lang="zh-CN" altLang="en-US" sz="2200" dirty="0"/>
              <a:t>以</a:t>
            </a:r>
            <a:r>
              <a:rPr lang="zh-CN" altLang="en-US" sz="2200" dirty="0">
                <a:solidFill>
                  <a:srgbClr val="FF0000"/>
                </a:solidFill>
              </a:rPr>
              <a:t>磁盘地址标识</a:t>
            </a:r>
            <a:r>
              <a:rPr lang="zh-CN" altLang="en-US" sz="2200" dirty="0"/>
              <a:t>要读写的物理块，向设备驱动程序发送读写命令，读取和写入磁盘物理块。</a:t>
            </a:r>
          </a:p>
        </p:txBody>
      </p:sp>
      <p:sp>
        <p:nvSpPr>
          <p:cNvPr id="48" name="矩形 47"/>
          <p:cNvSpPr/>
          <p:nvPr/>
        </p:nvSpPr>
        <p:spPr>
          <a:xfrm>
            <a:off x="3405618" y="6219195"/>
            <a:ext cx="2149627" cy="369332"/>
          </a:xfrm>
          <a:prstGeom prst="rect">
            <a:avLst/>
          </a:prstGeom>
        </p:spPr>
        <p:txBody>
          <a:bodyPr wrap="none">
            <a:spAutoFit/>
          </a:bodyPr>
          <a:lstStyle/>
          <a:p>
            <a:r>
              <a:rPr lang="en-US" altLang="zh-CN" dirty="0">
                <a:solidFill>
                  <a:srgbClr val="FF0066"/>
                </a:solidFill>
              </a:rPr>
              <a:t>Extended File System</a:t>
            </a:r>
            <a:endParaRPr lang="zh-CN" altLang="en-US" dirty="0">
              <a:solidFill>
                <a:srgbClr val="FF0066"/>
              </a:solidFill>
            </a:endParaRPr>
          </a:p>
        </p:txBody>
      </p:sp>
      <p:sp>
        <p:nvSpPr>
          <p:cNvPr id="49" name="矩形 48"/>
          <p:cNvSpPr/>
          <p:nvPr/>
        </p:nvSpPr>
        <p:spPr>
          <a:xfrm>
            <a:off x="2246711" y="5858422"/>
            <a:ext cx="1758430" cy="369332"/>
          </a:xfrm>
          <a:prstGeom prst="rect">
            <a:avLst/>
          </a:prstGeom>
        </p:spPr>
        <p:txBody>
          <a:bodyPr wrap="none">
            <a:spAutoFit/>
          </a:bodyPr>
          <a:lstStyle/>
          <a:p>
            <a:r>
              <a:rPr lang="en-US" altLang="zh-CN">
                <a:solidFill>
                  <a:srgbClr val="FF0066"/>
                </a:solidFill>
              </a:rPr>
              <a:t>UNIX File System</a:t>
            </a:r>
            <a:endParaRPr lang="zh-CN" altLang="en-US">
              <a:solidFill>
                <a:srgbClr val="FF0066"/>
              </a:solidFill>
            </a:endParaRPr>
          </a:p>
        </p:txBody>
      </p:sp>
      <p:sp>
        <p:nvSpPr>
          <p:cNvPr id="53" name="Rectangle 3"/>
          <p:cNvSpPr txBox="1">
            <a:spLocks noChangeArrowheads="1"/>
          </p:cNvSpPr>
          <p:nvPr/>
        </p:nvSpPr>
        <p:spPr>
          <a:xfrm>
            <a:off x="353357" y="5112165"/>
            <a:ext cx="5545138" cy="174583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noProof="0" dirty="0"/>
              <a:t>典型</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的文件系统：</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2100" b="0" i="0" u="none" strike="noStrike" kern="1200" cap="none" spc="0" normalizeH="0" baseline="0" noProof="0" dirty="0">
                <a:ln>
                  <a:noFill/>
                </a:ln>
                <a:solidFill>
                  <a:schemeClr val="tx1"/>
                </a:solidFill>
                <a:effectLst/>
                <a:uLnTx/>
                <a:uFillTx/>
                <a:latin typeface="+mn-lt"/>
                <a:ea typeface="+mn-ea"/>
                <a:cs typeface="+mn-cs"/>
              </a:rPr>
              <a:t>-- Windows:FAT16/FAT32/NTFS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21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100" b="0" i="0" u="none" strike="noStrike" kern="1200" cap="none" spc="0" normalizeH="0" baseline="0" noProof="0" dirty="0" err="1">
                <a:ln>
                  <a:noFill/>
                </a:ln>
                <a:solidFill>
                  <a:schemeClr val="tx1"/>
                </a:solidFill>
                <a:effectLst/>
                <a:uLnTx/>
                <a:uFillTx/>
                <a:latin typeface="+mn-lt"/>
                <a:ea typeface="+mn-ea"/>
                <a:cs typeface="+mn-cs"/>
              </a:rPr>
              <a:t>Unix:UFS</a:t>
            </a:r>
            <a:endParaRPr kumimoji="0" lang="en-US" altLang="zh-CN" sz="2100" b="0" i="0" u="none" strike="noStrike" kern="1200" cap="none" spc="0" normalizeH="0" baseline="0" noProof="0" dirty="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2100" b="0" i="0" u="none" strike="noStrike" kern="1200" cap="none" spc="0" normalizeH="0" baseline="0" noProof="0" dirty="0">
                <a:ln>
                  <a:noFill/>
                </a:ln>
                <a:solidFill>
                  <a:schemeClr val="tx1"/>
                </a:solidFill>
                <a:effectLst/>
                <a:uLnTx/>
                <a:uFillTx/>
                <a:latin typeface="+mn-lt"/>
                <a:ea typeface="+mn-ea"/>
                <a:cs typeface="+mn-cs"/>
              </a:rPr>
              <a:t>-- Linux:Ext2/Ext3/Ext4</a:t>
            </a:r>
          </a:p>
        </p:txBody>
      </p:sp>
      <p:grpSp>
        <p:nvGrpSpPr>
          <p:cNvPr id="19" name="组合 11">
            <a:extLst>
              <a:ext uri="{FF2B5EF4-FFF2-40B4-BE49-F238E27FC236}">
                <a16:creationId xmlns:a16="http://schemas.microsoft.com/office/drawing/2014/main" id="{3F7C1B41-7DF1-4DE5-9EFF-F0E40971ACF2}"/>
              </a:ext>
            </a:extLst>
          </p:cNvPr>
          <p:cNvGrpSpPr/>
          <p:nvPr/>
        </p:nvGrpSpPr>
        <p:grpSpPr>
          <a:xfrm>
            <a:off x="8564389" y="243728"/>
            <a:ext cx="305510" cy="333991"/>
            <a:chOff x="11707415" y="1054709"/>
            <a:chExt cx="368424" cy="432048"/>
          </a:xfrm>
        </p:grpSpPr>
        <p:sp>
          <p:nvSpPr>
            <p:cNvPr id="20" name="燕尾形 12">
              <a:extLst>
                <a:ext uri="{FF2B5EF4-FFF2-40B4-BE49-F238E27FC236}">
                  <a16:creationId xmlns:a16="http://schemas.microsoft.com/office/drawing/2014/main" id="{A2223D1E-01D5-4FBC-BC82-BF7A0202C611}"/>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5" name="燕尾形 13">
              <a:extLst>
                <a:ext uri="{FF2B5EF4-FFF2-40B4-BE49-F238E27FC236}">
                  <a16:creationId xmlns:a16="http://schemas.microsoft.com/office/drawing/2014/main" id="{01EE4EE2-5273-4A0A-A14C-A3B1DE0902B4}"/>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51D6DA14-8029-4A93-88C3-5AA52C9347AA}"/>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27" name="直接连接符 26">
            <a:extLst>
              <a:ext uri="{FF2B5EF4-FFF2-40B4-BE49-F238E27FC236}">
                <a16:creationId xmlns:a16="http://schemas.microsoft.com/office/drawing/2014/main" id="{B11AE296-9F07-488F-8099-5F4750439596}"/>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6B6FC4A5-8D87-4459-80AC-5BF24CD5623E}"/>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3.1 </a:t>
            </a:r>
            <a:r>
              <a:rPr lang="zh-CN" altLang="en-US" sz="2600" b="1" dirty="0">
                <a:solidFill>
                  <a:srgbClr val="0070C0"/>
                </a:solidFill>
                <a:latin typeface="微软雅黑" panose="020B0503020204020204" pitchFamily="34" charset="-122"/>
                <a:ea typeface="微软雅黑" panose="020B0503020204020204" pitchFamily="34" charset="-122"/>
              </a:rPr>
              <a:t>文件系统的组成</a:t>
            </a:r>
          </a:p>
        </p:txBody>
      </p:sp>
      <p:graphicFrame>
        <p:nvGraphicFramePr>
          <p:cNvPr id="29" name="Group 43">
            <a:extLst>
              <a:ext uri="{FF2B5EF4-FFF2-40B4-BE49-F238E27FC236}">
                <a16:creationId xmlns:a16="http://schemas.microsoft.com/office/drawing/2014/main" id="{2D2CC403-0898-4110-915F-5A72BCA14495}"/>
              </a:ext>
            </a:extLst>
          </p:cNvPr>
          <p:cNvGraphicFramePr>
            <a:graphicFrameLocks noGrp="1"/>
          </p:cNvGraphicFramePr>
          <p:nvPr/>
        </p:nvGraphicFramePr>
        <p:xfrm>
          <a:off x="6403801" y="756228"/>
          <a:ext cx="2160588" cy="2233613"/>
        </p:xfrm>
        <a:graphic>
          <a:graphicData uri="http://schemas.openxmlformats.org/drawingml/2006/table">
            <a:tbl>
              <a:tblPr/>
              <a:tblGrid>
                <a:gridCol w="2160588">
                  <a:extLst>
                    <a:ext uri="{9D8B030D-6E8A-4147-A177-3AD203B41FA5}">
                      <a16:colId xmlns:a16="http://schemas.microsoft.com/office/drawing/2014/main" val="20000"/>
                    </a:ext>
                  </a:extLst>
                </a:gridCol>
              </a:tblGrid>
              <a:tr h="365864">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应用程序</a:t>
                      </a:r>
                    </a:p>
                  </a:txBody>
                  <a:tcPr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65864">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逻辑文件系统</a:t>
                      </a:r>
                    </a:p>
                  </a:txBody>
                  <a:tcPr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1"/>
                  </a:ext>
                </a:extLst>
              </a:tr>
              <a:tr h="365864">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文件组织模块</a:t>
                      </a:r>
                    </a:p>
                  </a:txBody>
                  <a:tcPr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2"/>
                  </a:ext>
                </a:extLst>
              </a:tr>
              <a:tr h="385873">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基本文件系统</a:t>
                      </a:r>
                    </a:p>
                  </a:txBody>
                  <a:tcPr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3"/>
                  </a:ext>
                </a:extLst>
              </a:tr>
              <a:tr h="384284">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I/O</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控制</a:t>
                      </a:r>
                    </a:p>
                  </a:txBody>
                  <a:tcPr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4"/>
                  </a:ext>
                </a:extLst>
              </a:tr>
              <a:tr h="365864">
                <a:tc>
                  <a:txBody>
                    <a:bodyPr/>
                    <a:lstStyle>
                      <a:lvl1pPr algn="l">
                        <a:spcBef>
                          <a:spcPct val="20000"/>
                        </a:spcBef>
                        <a:buClr>
                          <a:schemeClr val="folHlink"/>
                        </a:buClr>
                        <a:buSzPct val="60000"/>
                        <a:buFont typeface="Wingdings" panose="05000000000000000000" pitchFamily="2" charset="2"/>
                        <a:defRPr sz="2400" b="1">
                          <a:solidFill>
                            <a:schemeClr val="tx1"/>
                          </a:solidFill>
                          <a:latin typeface="Comic Sans MS" panose="030F0702030302020204" pitchFamily="66"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sz="2100" b="1">
                          <a:solidFill>
                            <a:schemeClr val="tx1"/>
                          </a:solidFill>
                          <a:latin typeface="Comic Sans MS" panose="030F0702030302020204" pitchFamily="66"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sz="1900" b="1">
                          <a:solidFill>
                            <a:schemeClr val="tx1"/>
                          </a:solidFill>
                          <a:latin typeface="Comic Sans MS" panose="030F0702030302020204" pitchFamily="66"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存储设备</a:t>
                      </a:r>
                    </a:p>
                  </a:txBody>
                  <a:tcPr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5"/>
                  </a:ext>
                </a:extLst>
              </a:tr>
            </a:tbl>
          </a:graphicData>
        </a:graphic>
      </p:graphicFrame>
      <p:sp>
        <p:nvSpPr>
          <p:cNvPr id="30" name="AutoShape 44">
            <a:extLst>
              <a:ext uri="{FF2B5EF4-FFF2-40B4-BE49-F238E27FC236}">
                <a16:creationId xmlns:a16="http://schemas.microsoft.com/office/drawing/2014/main" id="{16B29BD8-A333-4272-93F9-20C7E94EE0DE}"/>
              </a:ext>
            </a:extLst>
          </p:cNvPr>
          <p:cNvSpPr>
            <a:spLocks/>
          </p:cNvSpPr>
          <p:nvPr/>
        </p:nvSpPr>
        <p:spPr bwMode="auto">
          <a:xfrm>
            <a:off x="8564389" y="1121353"/>
            <a:ext cx="215900" cy="1116013"/>
          </a:xfrm>
          <a:prstGeom prst="rightBrace">
            <a:avLst>
              <a:gd name="adj1" fmla="val 43076"/>
              <a:gd name="adj2" fmla="val 50000"/>
            </a:avLst>
          </a:prstGeom>
          <a:noFill/>
          <a:ln w="19050">
            <a:solidFill>
              <a:schemeClr val="tx1"/>
            </a:solidFill>
            <a:round/>
            <a:headEnd/>
            <a:tailEnd/>
          </a:ln>
          <a:effectLst/>
        </p:spPr>
        <p:txBody>
          <a:bodyPr wrap="none" anchor="ctr"/>
          <a:lstStyle/>
          <a:p>
            <a:pPr algn="ctr" eaLnBrk="1" hangingPunct="1"/>
            <a:endParaRPr lang="zh-CN" altLang="en-US"/>
          </a:p>
        </p:txBody>
      </p:sp>
      <p:sp>
        <p:nvSpPr>
          <p:cNvPr id="31" name="Text Box 45">
            <a:extLst>
              <a:ext uri="{FF2B5EF4-FFF2-40B4-BE49-F238E27FC236}">
                <a16:creationId xmlns:a16="http://schemas.microsoft.com/office/drawing/2014/main" id="{CD8E3D84-9F3E-4913-8E29-14A77B6451CF}"/>
              </a:ext>
            </a:extLst>
          </p:cNvPr>
          <p:cNvSpPr txBox="1">
            <a:spLocks noChangeArrowheads="1"/>
          </p:cNvSpPr>
          <p:nvPr/>
        </p:nvSpPr>
        <p:spPr bwMode="auto">
          <a:xfrm>
            <a:off x="8785051" y="1230891"/>
            <a:ext cx="428625" cy="892175"/>
          </a:xfrm>
          <a:prstGeom prst="rect">
            <a:avLst/>
          </a:prstGeom>
          <a:noFill/>
          <a:ln w="28575" algn="ctr">
            <a:noFill/>
            <a:miter lim="800000"/>
            <a:headEnd/>
            <a:tailEnd/>
          </a:ln>
          <a:effectLst/>
        </p:spPr>
        <p:txBody>
          <a:bodyPr vert="eaVert" wrap="none">
            <a:spAutoFit/>
          </a:bodyPr>
          <a:lstStyle/>
          <a:p>
            <a:pPr algn="ctr" eaLnBrk="1" hangingPunct="1"/>
            <a:r>
              <a:rPr lang="zh-CN" altLang="en-US" sz="1600" b="1"/>
              <a:t>文件系统</a:t>
            </a:r>
          </a:p>
        </p:txBody>
      </p:sp>
      <p:sp>
        <p:nvSpPr>
          <p:cNvPr id="33" name="文本框 32">
            <a:extLst>
              <a:ext uri="{FF2B5EF4-FFF2-40B4-BE49-F238E27FC236}">
                <a16:creationId xmlns:a16="http://schemas.microsoft.com/office/drawing/2014/main" id="{6539DE25-8327-4025-877D-CB4FA29DBD5D}"/>
              </a:ext>
            </a:extLst>
          </p:cNvPr>
          <p:cNvSpPr txBox="1"/>
          <p:nvPr/>
        </p:nvSpPr>
        <p:spPr>
          <a:xfrm>
            <a:off x="125128" y="3481712"/>
            <a:ext cx="5545138" cy="452432"/>
          </a:xfrm>
          <a:prstGeom prst="rect">
            <a:avLst/>
          </a:prstGeom>
          <a:noFill/>
        </p:spPr>
        <p:txBody>
          <a:bodyPr wrap="square">
            <a:spAutoFit/>
          </a:bodyPr>
          <a:lstStyle/>
          <a:p>
            <a:pPr marL="0" lvl="1" indent="-457200">
              <a:lnSpc>
                <a:spcPct val="90000"/>
              </a:lnSpc>
              <a:spcBef>
                <a:spcPts val="1000"/>
              </a:spcBef>
              <a:spcAft>
                <a:spcPct val="5000"/>
              </a:spcAft>
              <a:buClr>
                <a:srgbClr val="FF0066"/>
              </a:buClr>
              <a:buSzPct val="60000"/>
              <a:buFont typeface="Wingdings" pitchFamily="2" charset="2"/>
              <a:buChar char="q"/>
              <a:defRPr/>
            </a:pPr>
            <a:r>
              <a:rPr lang="zh-CN" altLang="en-US" sz="2600" b="1" dirty="0"/>
              <a:t>基本文件系统</a:t>
            </a:r>
            <a:r>
              <a:rPr lang="en-US" altLang="zh-CN" sz="2600" b="1" dirty="0"/>
              <a:t>(basic file system)</a:t>
            </a:r>
          </a:p>
        </p:txBody>
      </p:sp>
      <p:sp>
        <p:nvSpPr>
          <p:cNvPr id="37" name="文本框 36">
            <a:extLst>
              <a:ext uri="{FF2B5EF4-FFF2-40B4-BE49-F238E27FC236}">
                <a16:creationId xmlns:a16="http://schemas.microsoft.com/office/drawing/2014/main" id="{4F1CAD19-D2BA-4E2B-9ECE-4F3562669A10}"/>
              </a:ext>
            </a:extLst>
          </p:cNvPr>
          <p:cNvSpPr txBox="1"/>
          <p:nvPr/>
        </p:nvSpPr>
        <p:spPr>
          <a:xfrm>
            <a:off x="114151" y="2394701"/>
            <a:ext cx="7170056" cy="452432"/>
          </a:xfrm>
          <a:prstGeom prst="rect">
            <a:avLst/>
          </a:prstGeom>
          <a:noFill/>
        </p:spPr>
        <p:txBody>
          <a:bodyPr wrap="square">
            <a:spAutoFit/>
          </a:bodyPr>
          <a:lstStyle/>
          <a:p>
            <a:pPr marL="0" lvl="1" indent="-457200">
              <a:lnSpc>
                <a:spcPct val="90000"/>
              </a:lnSpc>
              <a:spcBef>
                <a:spcPts val="1000"/>
              </a:spcBef>
              <a:spcAft>
                <a:spcPct val="5000"/>
              </a:spcAft>
              <a:buClr>
                <a:srgbClr val="FF0066"/>
              </a:buClr>
              <a:buSzPct val="60000"/>
              <a:buFont typeface="Wingdings" pitchFamily="2" charset="2"/>
              <a:buChar char="q"/>
              <a:defRPr/>
            </a:pPr>
            <a:r>
              <a:rPr lang="zh-CN" altLang="en-US" sz="2600" b="1" dirty="0"/>
              <a:t>文件组织模块</a:t>
            </a:r>
            <a:r>
              <a:rPr lang="en-US" altLang="zh-CN" sz="2600" b="1" dirty="0"/>
              <a:t>(file-organization module)</a:t>
            </a:r>
          </a:p>
        </p:txBody>
      </p:sp>
      <p:sp>
        <p:nvSpPr>
          <p:cNvPr id="21" name="矩形 20"/>
          <p:cNvSpPr/>
          <p:nvPr/>
        </p:nvSpPr>
        <p:spPr>
          <a:xfrm>
            <a:off x="114151" y="915372"/>
            <a:ext cx="8448262" cy="452432"/>
          </a:xfrm>
          <a:prstGeom prst="rect">
            <a:avLst/>
          </a:prstGeom>
        </p:spPr>
        <p:txBody>
          <a:bodyPr wrap="square">
            <a:spAutoFit/>
          </a:bodyPr>
          <a:lstStyle/>
          <a:p>
            <a:pPr marL="0" lvl="1" indent="-457200">
              <a:lnSpc>
                <a:spcPct val="90000"/>
              </a:lnSpc>
              <a:spcBef>
                <a:spcPts val="1000"/>
              </a:spcBef>
              <a:spcAft>
                <a:spcPct val="5000"/>
              </a:spcAft>
              <a:buClr>
                <a:srgbClr val="FF0066"/>
              </a:buClr>
              <a:buSzPct val="60000"/>
              <a:buFont typeface="Wingdings" pitchFamily="2" charset="2"/>
              <a:buChar char="q"/>
              <a:defRPr/>
            </a:pPr>
            <a:r>
              <a:rPr lang="zh-CN" altLang="en-US" sz="2600" b="1" dirty="0"/>
              <a:t>逻辑文件系统</a:t>
            </a:r>
            <a:r>
              <a:rPr lang="en-US" altLang="zh-CN" sz="2600" b="1" dirty="0"/>
              <a:t>(logical file system)</a:t>
            </a:r>
            <a:endParaRPr lang="en-US" altLang="zh-CN" sz="2600" b="1" dirty="0">
              <a:solidFill>
                <a:srgbClr val="0000FF"/>
              </a:solidFill>
            </a:endParaRPr>
          </a:p>
        </p:txBody>
      </p:sp>
      <p:sp>
        <p:nvSpPr>
          <p:cNvPr id="22" name="矩形 21"/>
          <p:cNvSpPr/>
          <p:nvPr/>
        </p:nvSpPr>
        <p:spPr>
          <a:xfrm>
            <a:off x="581587" y="1366327"/>
            <a:ext cx="5088679" cy="769441"/>
          </a:xfrm>
          <a:prstGeom prst="rect">
            <a:avLst/>
          </a:prstGeom>
        </p:spPr>
        <p:txBody>
          <a:bodyPr wrap="square">
            <a:spAutoFit/>
          </a:bodyPr>
          <a:lstStyle/>
          <a:p>
            <a:r>
              <a:rPr lang="zh-CN" altLang="en-US" sz="2200" dirty="0"/>
              <a:t>管理文件系统的元数据信息，如</a:t>
            </a:r>
            <a:r>
              <a:rPr lang="zh-CN" altLang="en-US" sz="2200" dirty="0">
                <a:solidFill>
                  <a:srgbClr val="FF0000"/>
                </a:solidFill>
              </a:rPr>
              <a:t>文件控制块、目录结构、文件保护</a:t>
            </a:r>
            <a:r>
              <a:rPr lang="zh-CN" altLang="en-US" sz="2200" dirty="0"/>
              <a:t>等。</a:t>
            </a:r>
          </a:p>
        </p:txBody>
      </p:sp>
    </p:spTree>
    <p:extLst>
      <p:ext uri="{BB962C8B-B14F-4D97-AF65-F5344CB8AC3E}">
        <p14:creationId xmlns:p14="http://schemas.microsoft.com/office/powerpoint/2010/main" val="16812027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
                                            <p:txEl>
                                              <p:pRg st="0" end="0"/>
                                            </p:txEl>
                                          </p:spTgt>
                                        </p:tgtEl>
                                        <p:attrNameLst>
                                          <p:attrName>style.visibility</p:attrName>
                                        </p:attrNameLst>
                                      </p:cBhvr>
                                      <p:to>
                                        <p:strVal val="visible"/>
                                      </p:to>
                                    </p:set>
                                    <p:anim calcmode="lin" valueType="num">
                                      <p:cBhvr additive="base">
                                        <p:cTn id="31"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xEl>
                                              <p:pRg st="1" end="1"/>
                                            </p:txEl>
                                          </p:spTgt>
                                        </p:tgtEl>
                                        <p:attrNameLst>
                                          <p:attrName>style.visibility</p:attrName>
                                        </p:attrNameLst>
                                      </p:cBhvr>
                                      <p:to>
                                        <p:strVal val="visible"/>
                                      </p:to>
                                    </p:set>
                                    <p:anim calcmode="lin" valueType="num">
                                      <p:cBhvr additive="base">
                                        <p:cTn id="35" dur="500" fill="hold"/>
                                        <p:tgtEl>
                                          <p:spTgt spid="5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3">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3">
                                            <p:txEl>
                                              <p:pRg st="2" end="2"/>
                                            </p:txEl>
                                          </p:spTgt>
                                        </p:tgtEl>
                                        <p:attrNameLst>
                                          <p:attrName>style.visibility</p:attrName>
                                        </p:attrNameLst>
                                      </p:cBhvr>
                                      <p:to>
                                        <p:strVal val="visible"/>
                                      </p:to>
                                    </p:set>
                                    <p:anim calcmode="lin" valueType="num">
                                      <p:cBhvr additive="base">
                                        <p:cTn id="39" dur="500" fill="hold"/>
                                        <p:tgtEl>
                                          <p:spTgt spid="5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3">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3">
                                            <p:txEl>
                                              <p:pRg st="3" end="3"/>
                                            </p:txEl>
                                          </p:spTgt>
                                        </p:tgtEl>
                                        <p:attrNameLst>
                                          <p:attrName>style.visibility</p:attrName>
                                        </p:attrNameLst>
                                      </p:cBhvr>
                                      <p:to>
                                        <p:strVal val="visible"/>
                                      </p:to>
                                    </p:set>
                                    <p:anim calcmode="lin" valueType="num">
                                      <p:cBhvr additive="base">
                                        <p:cTn id="43" dur="500" fill="hold"/>
                                        <p:tgtEl>
                                          <p:spTgt spid="5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8" grpId="0"/>
      <p:bldP spid="49" grpId="0"/>
      <p:bldP spid="53" grpId="0" build="p"/>
      <p:bldP spid="33" grpId="0"/>
      <p:bldP spid="37" grpId="0"/>
      <p:bldP spid="21" grpId="0"/>
      <p:bldP spid="2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8" name="矩形 17"/>
          <p:cNvSpPr/>
          <p:nvPr/>
        </p:nvSpPr>
        <p:spPr>
          <a:xfrm>
            <a:off x="147452" y="1195221"/>
            <a:ext cx="8722447" cy="458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grpSp>
        <p:nvGrpSpPr>
          <p:cNvPr id="21" name="组合 11">
            <a:extLst>
              <a:ext uri="{FF2B5EF4-FFF2-40B4-BE49-F238E27FC236}">
                <a16:creationId xmlns:a16="http://schemas.microsoft.com/office/drawing/2014/main" id="{8E272FCC-8839-4802-8DD1-6E2076660276}"/>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B5D34AD8-8448-4C48-AE1A-D021F0535CA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61C3385E-D079-410C-BC25-58984722213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731D7273-80FC-4AA9-BA21-BB8A8C6E601F}"/>
              </a:ext>
            </a:extLst>
          </p:cNvPr>
          <p:cNvSpPr txBox="1"/>
          <p:nvPr/>
        </p:nvSpPr>
        <p:spPr>
          <a:xfrm>
            <a:off x="5742432" y="149112"/>
            <a:ext cx="2756661"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文件系统实现</a:t>
            </a:r>
          </a:p>
        </p:txBody>
      </p:sp>
      <p:cxnSp>
        <p:nvCxnSpPr>
          <p:cNvPr id="30" name="直接连接符 29">
            <a:extLst>
              <a:ext uri="{FF2B5EF4-FFF2-40B4-BE49-F238E27FC236}">
                <a16:creationId xmlns:a16="http://schemas.microsoft.com/office/drawing/2014/main" id="{3A7FFF02-077C-4F3D-8A23-3305563FEFD1}"/>
              </a:ext>
            </a:extLst>
          </p:cNvPr>
          <p:cNvCxnSpPr/>
          <p:nvPr/>
        </p:nvCxnSpPr>
        <p:spPr>
          <a:xfrm>
            <a:off x="117721" y="933611"/>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451BCDA-04B9-4449-A9B0-49299C37754A}"/>
              </a:ext>
            </a:extLst>
          </p:cNvPr>
          <p:cNvSpPr txBox="1"/>
          <p:nvPr/>
        </p:nvSpPr>
        <p:spPr>
          <a:xfrm>
            <a:off x="-258538" y="410723"/>
            <a:ext cx="1392259" cy="492443"/>
          </a:xfrm>
          <a:prstGeom prst="rect">
            <a:avLst/>
          </a:prstGeom>
          <a:noFill/>
        </p:spPr>
        <p:txBody>
          <a:bodyPr wrap="square">
            <a:spAutoFit/>
          </a:bodyPr>
          <a:lstStyle/>
          <a:p>
            <a:pPr algn="r"/>
            <a:r>
              <a:rPr lang="zh-CN" altLang="en-US" sz="2600" b="1" dirty="0">
                <a:solidFill>
                  <a:srgbClr val="0070C0"/>
                </a:solidFill>
                <a:latin typeface="微软雅黑" panose="020B0503020204020204" pitchFamily="34" charset="-122"/>
                <a:ea typeface="微软雅黑" panose="020B0503020204020204" pitchFamily="34" charset="-122"/>
              </a:rPr>
              <a:t>纲要</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4" name="Rectangle 8">
            <a:extLst>
              <a:ext uri="{FF2B5EF4-FFF2-40B4-BE49-F238E27FC236}">
                <a16:creationId xmlns:a16="http://schemas.microsoft.com/office/drawing/2014/main" id="{BF4B897C-9240-46C1-86AD-0136A606C7CD}"/>
              </a:ext>
            </a:extLst>
          </p:cNvPr>
          <p:cNvSpPr txBox="1">
            <a:spLocks noChangeArrowheads="1"/>
          </p:cNvSpPr>
          <p:nvPr/>
        </p:nvSpPr>
        <p:spPr>
          <a:xfrm>
            <a:off x="556559" y="1080733"/>
            <a:ext cx="4612692" cy="6641113"/>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200000"/>
              </a:lnSpc>
              <a:spcBef>
                <a:spcPts val="600"/>
              </a:spcBef>
              <a:spcAft>
                <a:spcPts val="600"/>
              </a:spcAft>
            </a:pPr>
            <a:r>
              <a:rPr lang="en-US" altLang="zh-CN" sz="2800" b="0" dirty="0">
                <a:solidFill>
                  <a:schemeClr val="tx1"/>
                </a:solidFill>
              </a:rPr>
              <a:t>3.1 </a:t>
            </a:r>
            <a:r>
              <a:rPr lang="zh-CN" altLang="en-US" sz="2800" b="0" dirty="0">
                <a:solidFill>
                  <a:schemeClr val="tx1"/>
                </a:solidFill>
              </a:rPr>
              <a:t>文件系统的组成</a:t>
            </a:r>
            <a:endParaRPr lang="en-US" altLang="zh-CN" sz="2800" b="0" dirty="0">
              <a:solidFill>
                <a:schemeClr val="tx1"/>
              </a:solidFill>
            </a:endParaRPr>
          </a:p>
          <a:p>
            <a:pPr algn="just">
              <a:lnSpc>
                <a:spcPct val="200000"/>
              </a:lnSpc>
              <a:spcBef>
                <a:spcPts val="600"/>
              </a:spcBef>
              <a:spcAft>
                <a:spcPts val="600"/>
              </a:spcAft>
            </a:pPr>
            <a:r>
              <a:rPr lang="en-US" altLang="zh-CN" sz="2800" b="0" dirty="0">
                <a:solidFill>
                  <a:schemeClr val="tx1"/>
                </a:solidFill>
              </a:rPr>
              <a:t>3.2 </a:t>
            </a:r>
            <a:r>
              <a:rPr lang="zh-CN" altLang="en-US" sz="2800" b="0" dirty="0">
                <a:solidFill>
                  <a:schemeClr val="tx1"/>
                </a:solidFill>
              </a:rPr>
              <a:t>通用数据结构</a:t>
            </a:r>
            <a:endParaRPr lang="en-US" altLang="zh-CN" sz="2800" b="0" dirty="0">
              <a:solidFill>
                <a:schemeClr val="tx1"/>
              </a:solidFill>
            </a:endParaRPr>
          </a:p>
          <a:p>
            <a:pPr algn="just">
              <a:lnSpc>
                <a:spcPct val="200000"/>
              </a:lnSpc>
              <a:spcBef>
                <a:spcPts val="600"/>
              </a:spcBef>
              <a:spcAft>
                <a:spcPts val="600"/>
              </a:spcAft>
            </a:pPr>
            <a:r>
              <a:rPr lang="en-US" altLang="zh-CN" sz="2800" b="0" dirty="0">
                <a:solidFill>
                  <a:schemeClr val="tx1"/>
                </a:solidFill>
              </a:rPr>
              <a:t>3.3 </a:t>
            </a:r>
            <a:r>
              <a:rPr lang="zh-CN" altLang="en-US" sz="2800" b="0" dirty="0">
                <a:solidFill>
                  <a:schemeClr val="tx1"/>
                </a:solidFill>
              </a:rPr>
              <a:t>文件的物理结构</a:t>
            </a:r>
            <a:endParaRPr lang="en-US" altLang="zh-CN" sz="2800" b="0" dirty="0">
              <a:solidFill>
                <a:schemeClr val="tx1"/>
              </a:solidFill>
            </a:endParaRPr>
          </a:p>
          <a:p>
            <a:pPr algn="just">
              <a:lnSpc>
                <a:spcPct val="200000"/>
              </a:lnSpc>
              <a:spcBef>
                <a:spcPts val="600"/>
              </a:spcBef>
              <a:spcAft>
                <a:spcPts val="600"/>
              </a:spcAft>
            </a:pPr>
            <a:r>
              <a:rPr lang="en-US" altLang="zh-CN" sz="2800" b="0" dirty="0">
                <a:solidFill>
                  <a:schemeClr val="tx1"/>
                </a:solidFill>
              </a:rPr>
              <a:t>3.4 </a:t>
            </a:r>
            <a:r>
              <a:rPr lang="zh-CN" altLang="en-US" sz="2800" b="0" dirty="0">
                <a:solidFill>
                  <a:schemeClr val="tx1"/>
                </a:solidFill>
              </a:rPr>
              <a:t>空闲空间管理</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lnSpc>
                <a:spcPct val="200000"/>
              </a:lnSpc>
              <a:spcBef>
                <a:spcPts val="600"/>
              </a:spcBef>
              <a:spcAft>
                <a:spcPts val="600"/>
              </a:spcAft>
            </a:pPr>
            <a:endParaRPr lang="en-US" altLang="zh-CN" sz="2800" b="0" dirty="0">
              <a:solidFill>
                <a:schemeClr val="tx1"/>
              </a:solidFill>
            </a:endParaRPr>
          </a:p>
        </p:txBody>
      </p:sp>
      <p:sp>
        <p:nvSpPr>
          <p:cNvPr id="13" name="文本框 12">
            <a:extLst>
              <a:ext uri="{FF2B5EF4-FFF2-40B4-BE49-F238E27FC236}">
                <a16:creationId xmlns:a16="http://schemas.microsoft.com/office/drawing/2014/main" id="{A42C147F-FD33-4C47-BA2F-E32196B685FB}"/>
              </a:ext>
            </a:extLst>
          </p:cNvPr>
          <p:cNvSpPr txBox="1"/>
          <p:nvPr/>
        </p:nvSpPr>
        <p:spPr>
          <a:xfrm>
            <a:off x="556559" y="2234233"/>
            <a:ext cx="4699416" cy="662554"/>
          </a:xfrm>
          <a:prstGeom prst="rect">
            <a:avLst/>
          </a:prstGeom>
          <a:noFill/>
        </p:spPr>
        <p:txBody>
          <a:bodyPr wrap="square">
            <a:spAutoFit/>
          </a:bodyPr>
          <a:lstStyle/>
          <a:p>
            <a:pPr algn="just">
              <a:lnSpc>
                <a:spcPct val="150000"/>
              </a:lnSpc>
              <a:spcBef>
                <a:spcPts val="600"/>
              </a:spcBef>
              <a:spcAft>
                <a:spcPts val="600"/>
              </a:spcAft>
            </a:pPr>
            <a:r>
              <a:rPr lang="en-US" altLang="zh-CN" sz="2800" b="0" dirty="0">
                <a:solidFill>
                  <a:srgbClr val="FF0000"/>
                </a:solidFill>
                <a:latin typeface="微软雅黑" panose="020B0503020204020204" pitchFamily="34" charset="-122"/>
                <a:ea typeface="微软雅黑" panose="020B0503020204020204" pitchFamily="34" charset="-122"/>
              </a:rPr>
              <a:t>3.2 </a:t>
            </a:r>
            <a:r>
              <a:rPr lang="zh-CN" altLang="en-US" sz="2800" b="0" dirty="0">
                <a:solidFill>
                  <a:srgbClr val="FF0000"/>
                </a:solidFill>
                <a:latin typeface="微软雅黑" panose="020B0503020204020204" pitchFamily="34" charset="-122"/>
                <a:ea typeface="微软雅黑" panose="020B0503020204020204" pitchFamily="34" charset="-122"/>
              </a:rPr>
              <a:t>通用数据结构</a:t>
            </a:r>
            <a:endParaRPr lang="en-US" altLang="zh-CN" sz="2800" b="0" dirty="0">
              <a:solidFill>
                <a:srgbClr val="FF0000"/>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86533800-EB13-4BA9-A0D2-AAFE5E1C01F9}"/>
              </a:ext>
            </a:extLst>
          </p:cNvPr>
          <p:cNvSpPr/>
          <p:nvPr/>
        </p:nvSpPr>
        <p:spPr>
          <a:xfrm>
            <a:off x="5095896" y="2342461"/>
            <a:ext cx="3900652" cy="885371"/>
          </a:xfrm>
          <a:prstGeom prst="rect">
            <a:avLst/>
          </a:prstGeom>
        </p:spPr>
        <p:txBody>
          <a:bodyPr wrap="square">
            <a:spAutoFit/>
          </a:bodyPr>
          <a:lstStyle/>
          <a:p>
            <a:pPr marL="514350" lvl="0" indent="-514350">
              <a:lnSpc>
                <a:spcPct val="90000"/>
              </a:lnSpc>
              <a:spcBef>
                <a:spcPts val="1000"/>
              </a:spcBef>
              <a:buAutoNum type="romanUcPeriod"/>
              <a:defRPr/>
            </a:pPr>
            <a:r>
              <a:rPr lang="zh-CN" altLang="en-US" sz="2400" b="1" dirty="0">
                <a:solidFill>
                  <a:srgbClr val="0000FF"/>
                </a:solidFill>
              </a:rPr>
              <a:t>磁盘管理结构</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内存管理结构</a:t>
            </a:r>
            <a:endParaRPr lang="en-US" altLang="zh-CN" sz="2400" b="1" dirty="0">
              <a:solidFill>
                <a:srgbClr val="0000FF"/>
              </a:solidFill>
            </a:endParaRPr>
          </a:p>
        </p:txBody>
      </p:sp>
      <p:sp>
        <p:nvSpPr>
          <p:cNvPr id="16" name="AutoShape 18">
            <a:extLst>
              <a:ext uri="{FF2B5EF4-FFF2-40B4-BE49-F238E27FC236}">
                <a16:creationId xmlns:a16="http://schemas.microsoft.com/office/drawing/2014/main" id="{AF96BC2C-9FC7-44C6-BFDD-BC69C298292A}"/>
              </a:ext>
            </a:extLst>
          </p:cNvPr>
          <p:cNvSpPr>
            <a:spLocks noChangeArrowheads="1"/>
          </p:cNvSpPr>
          <p:nvPr/>
        </p:nvSpPr>
        <p:spPr bwMode="auto">
          <a:xfrm>
            <a:off x="3733800" y="2531027"/>
            <a:ext cx="838200" cy="381000"/>
          </a:xfrm>
          <a:prstGeom prst="rightArrow">
            <a:avLst>
              <a:gd name="adj1" fmla="val 50000"/>
              <a:gd name="adj2" fmla="val 55000"/>
            </a:avLst>
          </a:prstGeom>
          <a:solidFill>
            <a:srgbClr val="FF66CC"/>
          </a:solidFill>
          <a:ln w="38100" algn="ctr">
            <a:solidFill>
              <a:schemeClr val="tx1"/>
            </a:solidFill>
            <a:miter lim="800000"/>
            <a:headEnd/>
            <a:tailEnd/>
          </a:ln>
          <a:effectLst/>
        </p:spPr>
        <p:txBody>
          <a:bodyPr wrap="none" lIns="90478" tIns="44445" rIns="90478" bIns="44445" anchor="ctr"/>
          <a:lstStyle/>
          <a:p>
            <a:pPr algn="ctr" eaLnBrk="1" hangingPunct="1"/>
            <a:endParaRPr lang="zh-CN" altLang="en-US"/>
          </a:p>
        </p:txBody>
      </p:sp>
    </p:spTree>
    <p:extLst>
      <p:ext uri="{BB962C8B-B14F-4D97-AF65-F5344CB8AC3E}">
        <p14:creationId xmlns:p14="http://schemas.microsoft.com/office/powerpoint/2010/main" val="37199817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ppt_x</p:attrName>
                                        </p:attrNameLst>
                                      </p:cBhvr>
                                      <p:tavLst>
                                        <p:tav tm="0">
                                          <p:val>
                                            <p:strVal val="#ppt_x-#ppt_w/2"/>
                                          </p:val>
                                        </p:tav>
                                        <p:tav tm="100000">
                                          <p:val>
                                            <p:strVal val="#ppt_x"/>
                                          </p:val>
                                        </p:tav>
                                      </p:tavLst>
                                    </p:anim>
                                    <p:anim calcmode="lin" valueType="num">
                                      <p:cBhvr>
                                        <p:cTn id="12" dur="500" fill="hold"/>
                                        <p:tgtEl>
                                          <p:spTgt spid="16"/>
                                        </p:tgtEl>
                                        <p:attrNameLst>
                                          <p:attrName>ppt_y</p:attrName>
                                        </p:attrNameLst>
                                      </p:cBhvr>
                                      <p:tavLst>
                                        <p:tav tm="0">
                                          <p:val>
                                            <p:strVal val="#ppt_y"/>
                                          </p:val>
                                        </p:tav>
                                        <p:tav tm="100000">
                                          <p:val>
                                            <p:strVal val="#ppt_y"/>
                                          </p:val>
                                        </p:tav>
                                      </p:tavLst>
                                    </p:anim>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6"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4499" name="Rectangle 3"/>
          <p:cNvSpPr>
            <a:spLocks noGrp="1" noChangeArrowheads="1"/>
          </p:cNvSpPr>
          <p:nvPr>
            <p:ph type="body" idx="1"/>
          </p:nvPr>
        </p:nvSpPr>
        <p:spPr>
          <a:xfrm>
            <a:off x="400379" y="4013436"/>
            <a:ext cx="6099771" cy="452432"/>
          </a:xfrm>
          <a:noFill/>
        </p:spPr>
        <p:txBody>
          <a:bodyPr wrap="square">
            <a:spAutoFit/>
          </a:bodyPr>
          <a:lstStyle/>
          <a:p>
            <a:pPr marL="0" lvl="1">
              <a:spcBef>
                <a:spcPts val="1000"/>
              </a:spcBef>
              <a:spcAft>
                <a:spcPct val="10000"/>
              </a:spcAft>
              <a:buClr>
                <a:srgbClr val="FF0066"/>
              </a:buClr>
              <a:buSzPct val="60000"/>
              <a:buFont typeface="Wingdings" pitchFamily="2" charset="2"/>
              <a:buChar char="q"/>
            </a:pPr>
            <a:r>
              <a:rPr lang="zh-CN" altLang="en-US" sz="2600" b="1" dirty="0"/>
              <a:t>目录结构</a:t>
            </a:r>
          </a:p>
        </p:txBody>
      </p:sp>
      <p:sp>
        <p:nvSpPr>
          <p:cNvPr id="15" name="六边形 14"/>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6" name="矩形 15"/>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2" name="文本框 31">
            <a:extLst>
              <a:ext uri="{FF2B5EF4-FFF2-40B4-BE49-F238E27FC236}">
                <a16:creationId xmlns:a16="http://schemas.microsoft.com/office/drawing/2014/main" id="{C04CB2A2-6767-4557-9507-02D867CBDA08}"/>
              </a:ext>
            </a:extLst>
          </p:cNvPr>
          <p:cNvSpPr txBox="1"/>
          <p:nvPr/>
        </p:nvSpPr>
        <p:spPr>
          <a:xfrm>
            <a:off x="652427" y="3024314"/>
            <a:ext cx="7200186" cy="872355"/>
          </a:xfrm>
          <a:prstGeom prst="rect">
            <a:avLst/>
          </a:prstGeom>
          <a:noFill/>
        </p:spPr>
        <p:txBody>
          <a:bodyPr wrap="square">
            <a:spAutoFit/>
          </a:bodyPr>
          <a:lstStyle/>
          <a:p>
            <a:pPr marL="0" lvl="1">
              <a:lnSpc>
                <a:spcPct val="120000"/>
              </a:lnSpc>
              <a:spcBef>
                <a:spcPct val="20000"/>
              </a:spcBef>
              <a:spcAft>
                <a:spcPct val="10000"/>
              </a:spcAft>
              <a:buClr>
                <a:schemeClr val="folHlink"/>
              </a:buClr>
              <a:buSzPct val="60000"/>
            </a:pPr>
            <a:r>
              <a:rPr lang="zh-CN" altLang="en-US" sz="2200" dirty="0"/>
              <a:t>包括卷</a:t>
            </a:r>
            <a:r>
              <a:rPr lang="en-US" altLang="zh-CN" sz="2200" dirty="0"/>
              <a:t>(</a:t>
            </a:r>
            <a:r>
              <a:rPr lang="zh-CN" altLang="en-US" sz="2200" dirty="0"/>
              <a:t>或分区</a:t>
            </a:r>
            <a:r>
              <a:rPr lang="en-US" altLang="zh-CN" sz="2200" dirty="0"/>
              <a:t>)</a:t>
            </a:r>
            <a:r>
              <a:rPr lang="zh-CN" altLang="en-US" sz="2200" dirty="0"/>
              <a:t>的详细信息，分区的块的数量、块的大小、空闲块的数量和指针，空闲</a:t>
            </a:r>
            <a:r>
              <a:rPr lang="en-US" altLang="zh-CN" sz="2200" dirty="0"/>
              <a:t>FCB</a:t>
            </a:r>
            <a:r>
              <a:rPr lang="zh-CN" altLang="en-US" sz="2200" dirty="0"/>
              <a:t>数量和</a:t>
            </a:r>
            <a:r>
              <a:rPr lang="en-US" altLang="zh-CN" sz="2200" dirty="0"/>
              <a:t>FCB</a:t>
            </a:r>
            <a:r>
              <a:rPr lang="zh-CN" altLang="en-US" sz="2200" dirty="0"/>
              <a:t>指针等</a:t>
            </a:r>
          </a:p>
        </p:txBody>
      </p:sp>
      <p:sp>
        <p:nvSpPr>
          <p:cNvPr id="26" name="文本框 25">
            <a:extLst>
              <a:ext uri="{FF2B5EF4-FFF2-40B4-BE49-F238E27FC236}">
                <a16:creationId xmlns:a16="http://schemas.microsoft.com/office/drawing/2014/main" id="{F7B98207-364D-4324-96EF-8EF87E018556}"/>
              </a:ext>
            </a:extLst>
          </p:cNvPr>
          <p:cNvSpPr txBox="1"/>
          <p:nvPr/>
        </p:nvSpPr>
        <p:spPr>
          <a:xfrm>
            <a:off x="337616" y="2528311"/>
            <a:ext cx="5107026" cy="452432"/>
          </a:xfrm>
          <a:prstGeom prst="rect">
            <a:avLst/>
          </a:prstGeom>
          <a:noFill/>
        </p:spPr>
        <p:txBody>
          <a:bodyPr wrap="square">
            <a:spAutoFit/>
          </a:bodyPr>
          <a:lstStyle/>
          <a:p>
            <a:pPr marL="0" lvl="1" indent="-228600">
              <a:lnSpc>
                <a:spcPct val="90000"/>
              </a:lnSpc>
              <a:spcBef>
                <a:spcPts val="1000"/>
              </a:spcBef>
              <a:spcAft>
                <a:spcPct val="10000"/>
              </a:spcAft>
              <a:buClr>
                <a:srgbClr val="FF0066"/>
              </a:buClr>
              <a:buSzPct val="60000"/>
              <a:buFont typeface="Wingdings" pitchFamily="2" charset="2"/>
              <a:buChar char="q"/>
              <a:defRPr/>
            </a:pPr>
            <a:r>
              <a:rPr lang="zh-CN" altLang="en-US" sz="2600" b="1" dirty="0"/>
              <a:t>超级块</a:t>
            </a:r>
          </a:p>
        </p:txBody>
      </p:sp>
      <p:sp>
        <p:nvSpPr>
          <p:cNvPr id="4" name="文本框 3">
            <a:extLst>
              <a:ext uri="{FF2B5EF4-FFF2-40B4-BE49-F238E27FC236}">
                <a16:creationId xmlns:a16="http://schemas.microsoft.com/office/drawing/2014/main" id="{77A35975-3786-41D7-97D7-5570C3ACFEAE}"/>
              </a:ext>
            </a:extLst>
          </p:cNvPr>
          <p:cNvSpPr txBox="1"/>
          <p:nvPr/>
        </p:nvSpPr>
        <p:spPr>
          <a:xfrm>
            <a:off x="152992" y="758515"/>
            <a:ext cx="3490753" cy="523220"/>
          </a:xfrm>
          <a:prstGeom prst="rect">
            <a:avLst/>
          </a:prstGeom>
          <a:noFill/>
        </p:spPr>
        <p:txBody>
          <a:bodyPr wrap="square" rtlCol="0">
            <a:spAutoFit/>
          </a:bodyPr>
          <a:lstStyle/>
          <a:p>
            <a:r>
              <a:rPr lang="zh-CN" altLang="en-US" sz="2800" b="1" dirty="0">
                <a:solidFill>
                  <a:srgbClr val="0000FF"/>
                </a:solidFill>
              </a:rPr>
              <a:t>磁盘管理结构</a:t>
            </a:r>
            <a:r>
              <a:rPr lang="en-US" altLang="zh-CN" sz="2800" b="1" dirty="0">
                <a:solidFill>
                  <a:srgbClr val="0000FF"/>
                </a:solidFill>
              </a:rPr>
              <a:t>(1/2)</a:t>
            </a:r>
            <a:endParaRPr lang="zh-CN" altLang="en-US" sz="2800" b="1" dirty="0">
              <a:solidFill>
                <a:srgbClr val="0000FF"/>
              </a:solidFill>
            </a:endParaRPr>
          </a:p>
        </p:txBody>
      </p:sp>
      <p:sp>
        <p:nvSpPr>
          <p:cNvPr id="29" name="文本框 28">
            <a:extLst>
              <a:ext uri="{FF2B5EF4-FFF2-40B4-BE49-F238E27FC236}">
                <a16:creationId xmlns:a16="http://schemas.microsoft.com/office/drawing/2014/main" id="{9C24D977-35F5-4772-A7D8-DBB806EC1323}"/>
              </a:ext>
            </a:extLst>
          </p:cNvPr>
          <p:cNvSpPr txBox="1"/>
          <p:nvPr/>
        </p:nvSpPr>
        <p:spPr>
          <a:xfrm>
            <a:off x="337616" y="1407031"/>
            <a:ext cx="5774807" cy="452432"/>
          </a:xfrm>
          <a:prstGeom prst="rect">
            <a:avLst/>
          </a:prstGeom>
          <a:noFill/>
        </p:spPr>
        <p:txBody>
          <a:bodyPr wrap="square">
            <a:spAutoFit/>
          </a:bodyPr>
          <a:lstStyle/>
          <a:p>
            <a:pPr marL="0" lvl="1" indent="-228600">
              <a:lnSpc>
                <a:spcPct val="90000"/>
              </a:lnSpc>
              <a:spcBef>
                <a:spcPts val="1000"/>
              </a:spcBef>
              <a:spcAft>
                <a:spcPct val="10000"/>
              </a:spcAft>
              <a:buClr>
                <a:srgbClr val="FF0066"/>
              </a:buClr>
              <a:buSzPct val="60000"/>
              <a:buFont typeface="Wingdings" pitchFamily="2" charset="2"/>
              <a:buChar char="q"/>
              <a:defRPr/>
            </a:pPr>
            <a:r>
              <a:rPr lang="zh-CN" altLang="en-US" sz="2600" b="1" dirty="0"/>
              <a:t>引导块</a:t>
            </a:r>
          </a:p>
        </p:txBody>
      </p:sp>
      <p:grpSp>
        <p:nvGrpSpPr>
          <p:cNvPr id="22" name="组合 11">
            <a:extLst>
              <a:ext uri="{FF2B5EF4-FFF2-40B4-BE49-F238E27FC236}">
                <a16:creationId xmlns:a16="http://schemas.microsoft.com/office/drawing/2014/main" id="{1D1C7296-AD8E-494A-AE24-605A41100F7D}"/>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3607B65B-631C-460E-95FF-E3E529DCA735}"/>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43A43626-196B-452A-8487-30BAD9209704}"/>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5" name="文本框 24">
            <a:extLst>
              <a:ext uri="{FF2B5EF4-FFF2-40B4-BE49-F238E27FC236}">
                <a16:creationId xmlns:a16="http://schemas.microsoft.com/office/drawing/2014/main" id="{E16A8BDE-8E5C-4074-B0FF-1282FF0DFAB4}"/>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27" name="直接连接符 26">
            <a:extLst>
              <a:ext uri="{FF2B5EF4-FFF2-40B4-BE49-F238E27FC236}">
                <a16:creationId xmlns:a16="http://schemas.microsoft.com/office/drawing/2014/main" id="{B1CDED33-3C35-4186-B734-331BD136C8E6}"/>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FF4F247-E992-4BB7-8B10-64393E5BF570}"/>
              </a:ext>
            </a:extLst>
          </p:cNvPr>
          <p:cNvSpPr txBox="1"/>
          <p:nvPr/>
        </p:nvSpPr>
        <p:spPr>
          <a:xfrm>
            <a:off x="-444700" y="84548"/>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3.2 </a:t>
            </a:r>
            <a:r>
              <a:rPr lang="zh-CN" altLang="en-US" sz="2600" b="1" dirty="0">
                <a:solidFill>
                  <a:srgbClr val="0070C0"/>
                </a:solidFill>
                <a:latin typeface="微软雅黑" panose="020B0503020204020204" pitchFamily="34" charset="-122"/>
                <a:ea typeface="微软雅黑" panose="020B0503020204020204" pitchFamily="34" charset="-122"/>
              </a:rPr>
              <a:t>通用数据结构</a:t>
            </a:r>
          </a:p>
        </p:txBody>
      </p:sp>
      <p:sp>
        <p:nvSpPr>
          <p:cNvPr id="19" name="Rectangle 3">
            <a:extLst>
              <a:ext uri="{FF2B5EF4-FFF2-40B4-BE49-F238E27FC236}">
                <a16:creationId xmlns:a16="http://schemas.microsoft.com/office/drawing/2014/main" id="{8BC6CF72-0D30-4629-8F09-4ECEA6DB0926}"/>
              </a:ext>
            </a:extLst>
          </p:cNvPr>
          <p:cNvSpPr txBox="1">
            <a:spLocks noChangeArrowheads="1"/>
          </p:cNvSpPr>
          <p:nvPr/>
        </p:nvSpPr>
        <p:spPr>
          <a:xfrm>
            <a:off x="400378" y="5220449"/>
            <a:ext cx="6099771" cy="452432"/>
          </a:xfrm>
          <a:prstGeom prst="rect">
            <a:avLst/>
          </a:prstGeom>
          <a:noFill/>
        </p:spPr>
        <p:txBody>
          <a:bodyPr vert="horz" wrap="square" lIns="91440" tIns="45720" rIns="91440" bIns="45720" rtlCol="0">
            <a:spAutoFit/>
          </a:bodyPr>
          <a:lstStyle>
            <a:lvl1pPr marL="228600" indent="-228600">
              <a:lnSpc>
                <a:spcPct val="90000"/>
              </a:lnSpc>
              <a:spcBef>
                <a:spcPts val="1000"/>
              </a:spcBef>
              <a:buFont typeface="Arial" panose="020B0604020202020204" pitchFamily="34" charset="0"/>
              <a:buChar char="•"/>
              <a:defRPr sz="2800"/>
            </a:lvl1pPr>
            <a:lvl2pPr marL="0" lvl="1" indent="-228600">
              <a:lnSpc>
                <a:spcPct val="90000"/>
              </a:lnSpc>
              <a:spcBef>
                <a:spcPts val="1000"/>
              </a:spcBef>
              <a:spcAft>
                <a:spcPct val="10000"/>
              </a:spcAft>
              <a:buClr>
                <a:srgbClr val="FF0066"/>
              </a:buClr>
              <a:buSzPct val="60000"/>
              <a:buFont typeface="Wingdings" pitchFamily="2" charset="2"/>
              <a:buChar char="q"/>
              <a:defRPr sz="2600" b="1"/>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r>
              <a:rPr lang="zh-CN" altLang="en-US" dirty="0"/>
              <a:t>文件控制块</a:t>
            </a:r>
            <a:r>
              <a:rPr lang="en-US" altLang="zh-CN" dirty="0"/>
              <a:t>/</a:t>
            </a:r>
            <a:r>
              <a:rPr lang="en-US" altLang="zh-CN" dirty="0" err="1"/>
              <a:t>inode</a:t>
            </a:r>
            <a:endParaRPr lang="zh-CN" altLang="en-US" dirty="0"/>
          </a:p>
        </p:txBody>
      </p:sp>
      <p:sp>
        <p:nvSpPr>
          <p:cNvPr id="2" name="文本框 1">
            <a:extLst>
              <a:ext uri="{FF2B5EF4-FFF2-40B4-BE49-F238E27FC236}">
                <a16:creationId xmlns:a16="http://schemas.microsoft.com/office/drawing/2014/main" id="{368345C6-5ACD-455C-9B7E-C8B7F4C02D64}"/>
              </a:ext>
            </a:extLst>
          </p:cNvPr>
          <p:cNvSpPr txBox="1"/>
          <p:nvPr/>
        </p:nvSpPr>
        <p:spPr>
          <a:xfrm>
            <a:off x="1783842" y="1397921"/>
            <a:ext cx="3719806" cy="461665"/>
          </a:xfrm>
          <a:prstGeom prst="rect">
            <a:avLst/>
          </a:prstGeom>
          <a:noFill/>
        </p:spPr>
        <p:txBody>
          <a:bodyPr wrap="square" rtlCol="0">
            <a:spAutoFit/>
          </a:bodyPr>
          <a:lstStyle/>
          <a:p>
            <a:r>
              <a:rPr lang="en-US" altLang="zh-CN" sz="2400" dirty="0">
                <a:solidFill>
                  <a:srgbClr val="0000FF"/>
                </a:solidFill>
              </a:rPr>
              <a:t>boot block</a:t>
            </a:r>
            <a:endParaRPr lang="zh-CN" altLang="en-US" sz="2400" dirty="0">
              <a:solidFill>
                <a:srgbClr val="0000FF"/>
              </a:solidFill>
            </a:endParaRPr>
          </a:p>
        </p:txBody>
      </p:sp>
      <p:sp>
        <p:nvSpPr>
          <p:cNvPr id="21" name="文本框 20">
            <a:extLst>
              <a:ext uri="{FF2B5EF4-FFF2-40B4-BE49-F238E27FC236}">
                <a16:creationId xmlns:a16="http://schemas.microsoft.com/office/drawing/2014/main" id="{47965ABC-FB04-4C26-9C6E-27E54D514968}"/>
              </a:ext>
            </a:extLst>
          </p:cNvPr>
          <p:cNvSpPr txBox="1"/>
          <p:nvPr/>
        </p:nvSpPr>
        <p:spPr>
          <a:xfrm>
            <a:off x="1789650" y="2484740"/>
            <a:ext cx="3719806" cy="461665"/>
          </a:xfrm>
          <a:prstGeom prst="rect">
            <a:avLst/>
          </a:prstGeom>
          <a:noFill/>
        </p:spPr>
        <p:txBody>
          <a:bodyPr wrap="square" rtlCol="0">
            <a:spAutoFit/>
          </a:bodyPr>
          <a:lstStyle/>
          <a:p>
            <a:r>
              <a:rPr lang="en-US" altLang="zh-CN" sz="2400" dirty="0">
                <a:solidFill>
                  <a:srgbClr val="0000FF"/>
                </a:solidFill>
              </a:rPr>
              <a:t>superblock</a:t>
            </a:r>
            <a:endParaRPr lang="zh-CN" altLang="en-US" sz="2400" dirty="0">
              <a:solidFill>
                <a:srgbClr val="0000FF"/>
              </a:solidFill>
            </a:endParaRPr>
          </a:p>
        </p:txBody>
      </p:sp>
      <p:sp>
        <p:nvSpPr>
          <p:cNvPr id="33" name="文本框 32">
            <a:extLst>
              <a:ext uri="{FF2B5EF4-FFF2-40B4-BE49-F238E27FC236}">
                <a16:creationId xmlns:a16="http://schemas.microsoft.com/office/drawing/2014/main" id="{6A79FBB8-713B-42C7-8C7E-37E525CFFA3B}"/>
              </a:ext>
            </a:extLst>
          </p:cNvPr>
          <p:cNvSpPr txBox="1"/>
          <p:nvPr/>
        </p:nvSpPr>
        <p:spPr>
          <a:xfrm>
            <a:off x="400382" y="1889454"/>
            <a:ext cx="6248963" cy="466090"/>
          </a:xfrm>
          <a:prstGeom prst="rect">
            <a:avLst/>
          </a:prstGeom>
          <a:noFill/>
        </p:spPr>
        <p:txBody>
          <a:bodyPr wrap="square">
            <a:spAutoFit/>
          </a:bodyPr>
          <a:lstStyle/>
          <a:p>
            <a:pPr marL="0" marR="0" lvl="1" indent="0" fontAlgn="auto">
              <a:lnSpc>
                <a:spcPct val="120000"/>
              </a:lnSpc>
              <a:spcBef>
                <a:spcPct val="20000"/>
              </a:spcBef>
              <a:spcAft>
                <a:spcPct val="10000"/>
              </a:spcAft>
              <a:buClr>
                <a:schemeClr val="folHlink"/>
              </a:buClr>
              <a:buSzPct val="60000"/>
              <a:buFontTx/>
              <a:buNone/>
              <a:tabLst/>
              <a:defRPr/>
            </a:pPr>
            <a:r>
              <a:rPr lang="zh-CN" altLang="en-US" sz="2200" dirty="0"/>
              <a:t>卷的第一块，包含引导操作系统所需的信息</a:t>
            </a:r>
            <a:endParaRPr lang="en-US" altLang="zh-CN" sz="2200" dirty="0"/>
          </a:p>
        </p:txBody>
      </p:sp>
      <p:sp>
        <p:nvSpPr>
          <p:cNvPr id="34" name="文本框 33">
            <a:extLst>
              <a:ext uri="{FF2B5EF4-FFF2-40B4-BE49-F238E27FC236}">
                <a16:creationId xmlns:a16="http://schemas.microsoft.com/office/drawing/2014/main" id="{E7BA0A12-74BF-40E9-9C02-5FA6D87C48FC}"/>
              </a:ext>
            </a:extLst>
          </p:cNvPr>
          <p:cNvSpPr txBox="1"/>
          <p:nvPr/>
        </p:nvSpPr>
        <p:spPr>
          <a:xfrm>
            <a:off x="652427" y="4535464"/>
            <a:ext cx="7200186" cy="471539"/>
          </a:xfrm>
          <a:prstGeom prst="rect">
            <a:avLst/>
          </a:prstGeom>
          <a:noFill/>
        </p:spPr>
        <p:txBody>
          <a:bodyPr wrap="square">
            <a:spAutoFit/>
          </a:bodyPr>
          <a:lstStyle/>
          <a:p>
            <a:pPr marL="0" lvl="1">
              <a:lnSpc>
                <a:spcPct val="120000"/>
              </a:lnSpc>
              <a:spcBef>
                <a:spcPct val="20000"/>
              </a:spcBef>
              <a:spcAft>
                <a:spcPct val="10000"/>
              </a:spcAft>
              <a:buClr>
                <a:schemeClr val="folHlink"/>
              </a:buClr>
              <a:buSzPct val="60000"/>
            </a:pPr>
            <a:r>
              <a:rPr lang="zh-CN" altLang="en-US" sz="2200" dirty="0"/>
              <a:t>用于组织文件</a:t>
            </a:r>
          </a:p>
        </p:txBody>
      </p:sp>
      <p:sp>
        <p:nvSpPr>
          <p:cNvPr id="28" name="文本框 27">
            <a:extLst>
              <a:ext uri="{FF2B5EF4-FFF2-40B4-BE49-F238E27FC236}">
                <a16:creationId xmlns:a16="http://schemas.microsoft.com/office/drawing/2014/main" id="{3332FB5D-EB7E-485C-9A0C-F8FB295D4964}"/>
              </a:ext>
            </a:extLst>
          </p:cNvPr>
          <p:cNvSpPr txBox="1"/>
          <p:nvPr/>
        </p:nvSpPr>
        <p:spPr>
          <a:xfrm>
            <a:off x="695226" y="5756014"/>
            <a:ext cx="7200186" cy="471539"/>
          </a:xfrm>
          <a:prstGeom prst="rect">
            <a:avLst/>
          </a:prstGeom>
          <a:noFill/>
        </p:spPr>
        <p:txBody>
          <a:bodyPr wrap="square">
            <a:spAutoFit/>
          </a:bodyPr>
          <a:lstStyle/>
          <a:p>
            <a:pPr marL="0" lvl="1">
              <a:lnSpc>
                <a:spcPct val="120000"/>
              </a:lnSpc>
              <a:spcBef>
                <a:spcPct val="20000"/>
              </a:spcBef>
              <a:spcAft>
                <a:spcPct val="10000"/>
              </a:spcAft>
              <a:buClr>
                <a:schemeClr val="folHlink"/>
              </a:buClr>
              <a:buSzPct val="60000"/>
            </a:pPr>
            <a:r>
              <a:rPr lang="zh-CN" altLang="en-US" sz="2200" dirty="0"/>
              <a:t>包含该文件的详细信息</a:t>
            </a:r>
          </a:p>
        </p:txBody>
      </p:sp>
    </p:spTree>
    <p:extLst>
      <p:ext uri="{BB962C8B-B14F-4D97-AF65-F5344CB8AC3E}">
        <p14:creationId xmlns:p14="http://schemas.microsoft.com/office/powerpoint/2010/main" val="30132973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1449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4499" grpId="0" build="p"/>
      <p:bldP spid="32" grpId="0"/>
      <p:bldP spid="26" grpId="0"/>
      <p:bldP spid="29" grpId="0"/>
      <p:bldP spid="19" grpId="0"/>
      <p:bldP spid="2" grpId="0"/>
      <p:bldP spid="21" grpId="0"/>
      <p:bldP spid="33" grpId="0"/>
      <p:bldP spid="34" grpId="0"/>
      <p:bldP spid="2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143BD9D-B7F6-4537-A976-9D3B50B77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20180"/>
            <a:ext cx="9019308" cy="4454147"/>
          </a:xfrm>
          <a:prstGeom prst="rect">
            <a:avLst/>
          </a:prstGeom>
        </p:spPr>
      </p:pic>
      <p:sp>
        <p:nvSpPr>
          <p:cNvPr id="6" name="文本框 5">
            <a:extLst>
              <a:ext uri="{FF2B5EF4-FFF2-40B4-BE49-F238E27FC236}">
                <a16:creationId xmlns:a16="http://schemas.microsoft.com/office/drawing/2014/main" id="{C493D0D8-A6F7-42FB-B2F4-F81F7E25B1BD}"/>
              </a:ext>
            </a:extLst>
          </p:cNvPr>
          <p:cNvSpPr txBox="1"/>
          <p:nvPr/>
        </p:nvSpPr>
        <p:spPr>
          <a:xfrm>
            <a:off x="152992" y="758515"/>
            <a:ext cx="3421481" cy="523220"/>
          </a:xfrm>
          <a:prstGeom prst="rect">
            <a:avLst/>
          </a:prstGeom>
          <a:noFill/>
        </p:spPr>
        <p:txBody>
          <a:bodyPr wrap="square" rtlCol="0">
            <a:spAutoFit/>
          </a:bodyPr>
          <a:lstStyle/>
          <a:p>
            <a:r>
              <a:rPr lang="zh-CN" altLang="en-US" sz="2800" b="1" dirty="0">
                <a:solidFill>
                  <a:srgbClr val="0000FF"/>
                </a:solidFill>
              </a:rPr>
              <a:t>磁盘管理结构</a:t>
            </a:r>
            <a:r>
              <a:rPr lang="en-US" altLang="zh-CN" sz="2800" b="1" dirty="0">
                <a:solidFill>
                  <a:srgbClr val="0000FF"/>
                </a:solidFill>
              </a:rPr>
              <a:t>(2/2)</a:t>
            </a:r>
            <a:endParaRPr lang="zh-CN" altLang="en-US" sz="2800" b="1" dirty="0">
              <a:solidFill>
                <a:srgbClr val="0000FF"/>
              </a:solidFill>
            </a:endParaRPr>
          </a:p>
        </p:txBody>
      </p:sp>
      <p:grpSp>
        <p:nvGrpSpPr>
          <p:cNvPr id="7" name="组合 11">
            <a:extLst>
              <a:ext uri="{FF2B5EF4-FFF2-40B4-BE49-F238E27FC236}">
                <a16:creationId xmlns:a16="http://schemas.microsoft.com/office/drawing/2014/main" id="{ACBF6052-D200-43A8-B597-46727A5039DC}"/>
              </a:ext>
            </a:extLst>
          </p:cNvPr>
          <p:cNvGrpSpPr/>
          <p:nvPr/>
        </p:nvGrpSpPr>
        <p:grpSpPr>
          <a:xfrm>
            <a:off x="8564389" y="243728"/>
            <a:ext cx="305510" cy="333991"/>
            <a:chOff x="11707415" y="1054709"/>
            <a:chExt cx="368424" cy="432048"/>
          </a:xfrm>
        </p:grpSpPr>
        <p:sp>
          <p:nvSpPr>
            <p:cNvPr id="8" name="燕尾形 12">
              <a:extLst>
                <a:ext uri="{FF2B5EF4-FFF2-40B4-BE49-F238E27FC236}">
                  <a16:creationId xmlns:a16="http://schemas.microsoft.com/office/drawing/2014/main" id="{AAF83918-F760-4317-9FA5-63342D458BEC}"/>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9" name="燕尾形 13">
              <a:extLst>
                <a:ext uri="{FF2B5EF4-FFF2-40B4-BE49-F238E27FC236}">
                  <a16:creationId xmlns:a16="http://schemas.microsoft.com/office/drawing/2014/main" id="{F24C991B-7F1A-47C6-88E5-038EB99D0D20}"/>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0" name="文本框 9">
            <a:extLst>
              <a:ext uri="{FF2B5EF4-FFF2-40B4-BE49-F238E27FC236}">
                <a16:creationId xmlns:a16="http://schemas.microsoft.com/office/drawing/2014/main" id="{49DE695A-E6B6-4E3D-8DD4-8F5888819389}"/>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11" name="直接连接符 10">
            <a:extLst>
              <a:ext uri="{FF2B5EF4-FFF2-40B4-BE49-F238E27FC236}">
                <a16:creationId xmlns:a16="http://schemas.microsoft.com/office/drawing/2014/main" id="{4F4167E0-393E-4FFC-BD75-4D55DB69A974}"/>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FC5CBCC-3E0D-4873-AFF6-E7878F0A15AA}"/>
              </a:ext>
            </a:extLst>
          </p:cNvPr>
          <p:cNvSpPr txBox="1"/>
          <p:nvPr/>
        </p:nvSpPr>
        <p:spPr>
          <a:xfrm>
            <a:off x="-444700" y="84548"/>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3.2 </a:t>
            </a:r>
            <a:r>
              <a:rPr lang="zh-CN" altLang="en-US" sz="2600" b="1" dirty="0">
                <a:solidFill>
                  <a:srgbClr val="0070C0"/>
                </a:solidFill>
                <a:latin typeface="微软雅黑" panose="020B0503020204020204" pitchFamily="34" charset="-122"/>
                <a:ea typeface="微软雅黑" panose="020B0503020204020204" pitchFamily="34" charset="-122"/>
              </a:rPr>
              <a:t>通用数据结构</a:t>
            </a:r>
          </a:p>
        </p:txBody>
      </p:sp>
      <p:sp>
        <p:nvSpPr>
          <p:cNvPr id="13" name="文本框 12">
            <a:extLst>
              <a:ext uri="{FF2B5EF4-FFF2-40B4-BE49-F238E27FC236}">
                <a16:creationId xmlns:a16="http://schemas.microsoft.com/office/drawing/2014/main" id="{518BAC17-8BB0-4E34-8371-BD1F27D94A1D}"/>
              </a:ext>
            </a:extLst>
          </p:cNvPr>
          <p:cNvSpPr txBox="1"/>
          <p:nvPr/>
        </p:nvSpPr>
        <p:spPr>
          <a:xfrm>
            <a:off x="2648385" y="6168967"/>
            <a:ext cx="3643745" cy="338554"/>
          </a:xfrm>
          <a:prstGeom prst="rect">
            <a:avLst/>
          </a:prstGeom>
          <a:noFill/>
        </p:spPr>
        <p:txBody>
          <a:bodyPr wrap="square" rtlCol="0">
            <a:spAutoFit/>
          </a:bodyPr>
          <a:lstStyle/>
          <a:p>
            <a:r>
              <a:rPr lang="zh-CN" altLang="en-US" sz="1600" dirty="0"/>
              <a:t>图  一个可能的文件系统布局</a:t>
            </a:r>
          </a:p>
        </p:txBody>
      </p:sp>
      <p:pic>
        <p:nvPicPr>
          <p:cNvPr id="14" name="Picture 29" descr="2">
            <a:extLst>
              <a:ext uri="{FF2B5EF4-FFF2-40B4-BE49-F238E27FC236}">
                <a16:creationId xmlns:a16="http://schemas.microsoft.com/office/drawing/2014/main" id="{2FCC2B68-B1B9-44D5-AB50-5502194F4B26}"/>
              </a:ext>
            </a:extLst>
          </p:cNvPr>
          <p:cNvPicPr>
            <a:picLocks noChangeAspect="1" noChangeArrowheads="1"/>
          </p:cNvPicPr>
          <p:nvPr/>
        </p:nvPicPr>
        <p:blipFill>
          <a:blip r:embed="rId4" cstate="print"/>
          <a:srcRect/>
          <a:stretch>
            <a:fillRect/>
          </a:stretch>
        </p:blipFill>
        <p:spPr bwMode="auto">
          <a:xfrm>
            <a:off x="2703803" y="4486932"/>
            <a:ext cx="958754" cy="863600"/>
          </a:xfrm>
          <a:prstGeom prst="rect">
            <a:avLst/>
          </a:prstGeom>
          <a:noFill/>
          <a:ln w="9525">
            <a:noFill/>
            <a:miter lim="800000"/>
            <a:headEnd/>
            <a:tailEnd/>
          </a:ln>
        </p:spPr>
      </p:pic>
      <p:sp>
        <p:nvSpPr>
          <p:cNvPr id="15" name="文本框 14">
            <a:extLst>
              <a:ext uri="{FF2B5EF4-FFF2-40B4-BE49-F238E27FC236}">
                <a16:creationId xmlns:a16="http://schemas.microsoft.com/office/drawing/2014/main" id="{3495D395-5E1D-434F-81FD-51FEDBEBC01E}"/>
              </a:ext>
            </a:extLst>
          </p:cNvPr>
          <p:cNvSpPr txBox="1"/>
          <p:nvPr/>
        </p:nvSpPr>
        <p:spPr>
          <a:xfrm>
            <a:off x="3775659" y="4545736"/>
            <a:ext cx="2832959" cy="430887"/>
          </a:xfrm>
          <a:prstGeom prst="rect">
            <a:avLst/>
          </a:prstGeom>
          <a:solidFill>
            <a:schemeClr val="bg1"/>
          </a:solidFill>
        </p:spPr>
        <p:txBody>
          <a:bodyPr wrap="square" rtlCol="0">
            <a:spAutoFit/>
          </a:bodyPr>
          <a:lstStyle/>
          <a:p>
            <a:r>
              <a:rPr lang="zh-CN" altLang="en-US" sz="2200" dirty="0"/>
              <a:t>空闲空间管理？</a:t>
            </a:r>
          </a:p>
        </p:txBody>
      </p:sp>
      <p:sp>
        <p:nvSpPr>
          <p:cNvPr id="16" name="文本框 15">
            <a:extLst>
              <a:ext uri="{FF2B5EF4-FFF2-40B4-BE49-F238E27FC236}">
                <a16:creationId xmlns:a16="http://schemas.microsoft.com/office/drawing/2014/main" id="{7F673F60-2AD9-477C-9EEE-01B5B819E9A0}"/>
              </a:ext>
            </a:extLst>
          </p:cNvPr>
          <p:cNvSpPr txBox="1"/>
          <p:nvPr/>
        </p:nvSpPr>
        <p:spPr>
          <a:xfrm>
            <a:off x="5745370" y="4486932"/>
            <a:ext cx="636814" cy="461665"/>
          </a:xfrm>
          <a:prstGeom prst="rect">
            <a:avLst/>
          </a:prstGeom>
          <a:noFill/>
        </p:spPr>
        <p:txBody>
          <a:bodyPr wrap="square" rtlCol="0">
            <a:spAutoFit/>
          </a:bodyPr>
          <a:lstStyle/>
          <a:p>
            <a:r>
              <a:rPr lang="en-US" altLang="zh-CN" sz="2400" b="1" dirty="0">
                <a:highlight>
                  <a:srgbClr val="FFFF00"/>
                </a:highlight>
              </a:rPr>
              <a:t>3.4</a:t>
            </a:r>
            <a:endParaRPr lang="zh-CN" altLang="en-US" sz="2400" b="1" dirty="0">
              <a:highlight>
                <a:srgbClr val="FFFF00"/>
              </a:highlight>
            </a:endParaRPr>
          </a:p>
        </p:txBody>
      </p:sp>
    </p:spTree>
    <p:extLst>
      <p:ext uri="{BB962C8B-B14F-4D97-AF65-F5344CB8AC3E}">
        <p14:creationId xmlns:p14="http://schemas.microsoft.com/office/powerpoint/2010/main" val="274074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80">
                                          <p:stCondLst>
                                            <p:cond delay="0"/>
                                          </p:stCondLst>
                                        </p:cTn>
                                        <p:tgtEl>
                                          <p:spTgt spid="16"/>
                                        </p:tgtEl>
                                      </p:cBhvr>
                                    </p:animEffect>
                                    <p:anim calcmode="lin" valueType="num">
                                      <p:cBhvr>
                                        <p:cTn id="1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9" dur="26">
                                          <p:stCondLst>
                                            <p:cond delay="650"/>
                                          </p:stCondLst>
                                        </p:cTn>
                                        <p:tgtEl>
                                          <p:spTgt spid="16"/>
                                        </p:tgtEl>
                                      </p:cBhvr>
                                      <p:to x="100000" y="60000"/>
                                    </p:animScale>
                                    <p:animScale>
                                      <p:cBhvr>
                                        <p:cTn id="20" dur="166" decel="50000">
                                          <p:stCondLst>
                                            <p:cond delay="676"/>
                                          </p:stCondLst>
                                        </p:cTn>
                                        <p:tgtEl>
                                          <p:spTgt spid="16"/>
                                        </p:tgtEl>
                                      </p:cBhvr>
                                      <p:to x="100000" y="100000"/>
                                    </p:animScale>
                                    <p:animScale>
                                      <p:cBhvr>
                                        <p:cTn id="21" dur="26">
                                          <p:stCondLst>
                                            <p:cond delay="1312"/>
                                          </p:stCondLst>
                                        </p:cTn>
                                        <p:tgtEl>
                                          <p:spTgt spid="16"/>
                                        </p:tgtEl>
                                      </p:cBhvr>
                                      <p:to x="100000" y="80000"/>
                                    </p:animScale>
                                    <p:animScale>
                                      <p:cBhvr>
                                        <p:cTn id="22" dur="166" decel="50000">
                                          <p:stCondLst>
                                            <p:cond delay="1338"/>
                                          </p:stCondLst>
                                        </p:cTn>
                                        <p:tgtEl>
                                          <p:spTgt spid="16"/>
                                        </p:tgtEl>
                                      </p:cBhvr>
                                      <p:to x="100000" y="100000"/>
                                    </p:animScale>
                                    <p:animScale>
                                      <p:cBhvr>
                                        <p:cTn id="23" dur="26">
                                          <p:stCondLst>
                                            <p:cond delay="1642"/>
                                          </p:stCondLst>
                                        </p:cTn>
                                        <p:tgtEl>
                                          <p:spTgt spid="16"/>
                                        </p:tgtEl>
                                      </p:cBhvr>
                                      <p:to x="100000" y="90000"/>
                                    </p:animScale>
                                    <p:animScale>
                                      <p:cBhvr>
                                        <p:cTn id="24" dur="166" decel="50000">
                                          <p:stCondLst>
                                            <p:cond delay="1668"/>
                                          </p:stCondLst>
                                        </p:cTn>
                                        <p:tgtEl>
                                          <p:spTgt spid="16"/>
                                        </p:tgtEl>
                                      </p:cBhvr>
                                      <p:to x="100000" y="100000"/>
                                    </p:animScale>
                                    <p:animScale>
                                      <p:cBhvr>
                                        <p:cTn id="25" dur="26">
                                          <p:stCondLst>
                                            <p:cond delay="1808"/>
                                          </p:stCondLst>
                                        </p:cTn>
                                        <p:tgtEl>
                                          <p:spTgt spid="16"/>
                                        </p:tgtEl>
                                      </p:cBhvr>
                                      <p:to x="100000" y="95000"/>
                                    </p:animScale>
                                    <p:animScale>
                                      <p:cBhvr>
                                        <p:cTn id="26"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4499" name="Rectangle 3"/>
          <p:cNvSpPr>
            <a:spLocks noGrp="1" noChangeArrowheads="1"/>
          </p:cNvSpPr>
          <p:nvPr>
            <p:ph type="body" idx="1"/>
          </p:nvPr>
        </p:nvSpPr>
        <p:spPr>
          <a:xfrm>
            <a:off x="306423" y="4690704"/>
            <a:ext cx="6099771" cy="894578"/>
          </a:xfrm>
        </p:spPr>
        <p:txBody>
          <a:bodyPr>
            <a:normAutofit/>
          </a:bodyPr>
          <a:lstStyle/>
          <a:p>
            <a:pPr marL="0" lvl="1">
              <a:spcBef>
                <a:spcPts val="1000"/>
              </a:spcBef>
              <a:spcAft>
                <a:spcPct val="10000"/>
              </a:spcAft>
              <a:buClr>
                <a:srgbClr val="FF0066"/>
              </a:buClr>
              <a:buSzPct val="60000"/>
              <a:buFont typeface="Wingdings" pitchFamily="2" charset="2"/>
              <a:buChar char="q"/>
              <a:defRPr/>
            </a:pPr>
            <a:r>
              <a:rPr lang="zh-CN" altLang="en-US" sz="2600" b="1" dirty="0"/>
              <a:t>活动</a:t>
            </a:r>
            <a:r>
              <a:rPr lang="en-US" altLang="zh-CN" sz="2600" b="1" dirty="0" err="1"/>
              <a:t>inode</a:t>
            </a:r>
            <a:r>
              <a:rPr lang="zh-CN" altLang="en-US" sz="2600" b="1" dirty="0"/>
              <a:t>表</a:t>
            </a:r>
          </a:p>
        </p:txBody>
      </p:sp>
      <p:sp>
        <p:nvSpPr>
          <p:cNvPr id="15" name="六边形 14"/>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6" name="矩形 15"/>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 name="文本框 2">
            <a:extLst>
              <a:ext uri="{FF2B5EF4-FFF2-40B4-BE49-F238E27FC236}">
                <a16:creationId xmlns:a16="http://schemas.microsoft.com/office/drawing/2014/main" id="{DD6F4B05-970A-4703-BCF0-79F90211011D}"/>
              </a:ext>
            </a:extLst>
          </p:cNvPr>
          <p:cNvSpPr txBox="1"/>
          <p:nvPr/>
        </p:nvSpPr>
        <p:spPr>
          <a:xfrm>
            <a:off x="127552" y="1279104"/>
            <a:ext cx="3086514" cy="461665"/>
          </a:xfrm>
          <a:prstGeom prst="rect">
            <a:avLst/>
          </a:prstGeom>
          <a:noFill/>
        </p:spPr>
        <p:txBody>
          <a:bodyPr wrap="square" rtlCol="0">
            <a:spAutoFit/>
          </a:bodyPr>
          <a:lstStyle/>
          <a:p>
            <a:pPr>
              <a:spcBef>
                <a:spcPts val="600"/>
              </a:spcBef>
            </a:pPr>
            <a:endParaRPr lang="zh-CN" altLang="en-US" sz="2400" dirty="0"/>
          </a:p>
        </p:txBody>
      </p:sp>
      <p:sp>
        <p:nvSpPr>
          <p:cNvPr id="4" name="文本框 3">
            <a:extLst>
              <a:ext uri="{FF2B5EF4-FFF2-40B4-BE49-F238E27FC236}">
                <a16:creationId xmlns:a16="http://schemas.microsoft.com/office/drawing/2014/main" id="{77A35975-3786-41D7-97D7-5570C3ACFEAE}"/>
              </a:ext>
            </a:extLst>
          </p:cNvPr>
          <p:cNvSpPr txBox="1"/>
          <p:nvPr/>
        </p:nvSpPr>
        <p:spPr>
          <a:xfrm>
            <a:off x="125128" y="659574"/>
            <a:ext cx="3393927" cy="523220"/>
          </a:xfrm>
          <a:prstGeom prst="rect">
            <a:avLst/>
          </a:prstGeom>
          <a:noFill/>
        </p:spPr>
        <p:txBody>
          <a:bodyPr wrap="square" rtlCol="0">
            <a:spAutoFit/>
          </a:bodyPr>
          <a:lstStyle/>
          <a:p>
            <a:r>
              <a:rPr lang="zh-CN" altLang="en-US" sz="2800" b="1" dirty="0">
                <a:solidFill>
                  <a:srgbClr val="0000FF"/>
                </a:solidFill>
              </a:rPr>
              <a:t>内存管理结构</a:t>
            </a:r>
            <a:r>
              <a:rPr lang="en-US" altLang="zh-CN" sz="2800" b="1" dirty="0">
                <a:solidFill>
                  <a:srgbClr val="0000FF"/>
                </a:solidFill>
              </a:rPr>
              <a:t>(1/4)</a:t>
            </a:r>
            <a:endParaRPr lang="zh-CN" altLang="en-US" sz="2800" b="1" dirty="0">
              <a:solidFill>
                <a:srgbClr val="0000FF"/>
              </a:solidFill>
            </a:endParaRPr>
          </a:p>
        </p:txBody>
      </p:sp>
      <p:sp>
        <p:nvSpPr>
          <p:cNvPr id="30" name="文本框 29">
            <a:extLst>
              <a:ext uri="{FF2B5EF4-FFF2-40B4-BE49-F238E27FC236}">
                <a16:creationId xmlns:a16="http://schemas.microsoft.com/office/drawing/2014/main" id="{B809E1A5-3BB7-484C-BF93-979CB7D72335}"/>
              </a:ext>
            </a:extLst>
          </p:cNvPr>
          <p:cNvSpPr txBox="1"/>
          <p:nvPr/>
        </p:nvSpPr>
        <p:spPr>
          <a:xfrm>
            <a:off x="541887" y="5182216"/>
            <a:ext cx="8613648" cy="430887"/>
          </a:xfrm>
          <a:prstGeom prst="rect">
            <a:avLst/>
          </a:prstGeom>
          <a:solidFill>
            <a:schemeClr val="bg1"/>
          </a:solidFill>
        </p:spPr>
        <p:txBody>
          <a:bodyPr wrap="square">
            <a:spAutoFit/>
          </a:bodyPr>
          <a:lstStyle/>
          <a:p>
            <a:pPr marL="0" lvl="1">
              <a:spcBef>
                <a:spcPct val="20000"/>
              </a:spcBef>
              <a:spcAft>
                <a:spcPct val="10000"/>
              </a:spcAft>
              <a:buClr>
                <a:schemeClr val="folHlink"/>
              </a:buClr>
              <a:buSzPct val="60000"/>
            </a:pPr>
            <a:r>
              <a:rPr lang="zh-CN" altLang="en-US" sz="2200" dirty="0"/>
              <a:t>存放最近打开文件的</a:t>
            </a:r>
            <a:r>
              <a:rPr lang="en-US" altLang="zh-CN" sz="2200" dirty="0" err="1"/>
              <a:t>inode</a:t>
            </a:r>
            <a:r>
              <a:rPr lang="zh-CN" altLang="en-US" sz="2200" dirty="0"/>
              <a:t>。</a:t>
            </a:r>
          </a:p>
        </p:txBody>
      </p:sp>
      <p:grpSp>
        <p:nvGrpSpPr>
          <p:cNvPr id="22" name="组合 11">
            <a:extLst>
              <a:ext uri="{FF2B5EF4-FFF2-40B4-BE49-F238E27FC236}">
                <a16:creationId xmlns:a16="http://schemas.microsoft.com/office/drawing/2014/main" id="{1D1C7296-AD8E-494A-AE24-605A41100F7D}"/>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3607B65B-631C-460E-95FF-E3E529DCA735}"/>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43A43626-196B-452A-8487-30BAD9209704}"/>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5" name="文本框 24">
            <a:extLst>
              <a:ext uri="{FF2B5EF4-FFF2-40B4-BE49-F238E27FC236}">
                <a16:creationId xmlns:a16="http://schemas.microsoft.com/office/drawing/2014/main" id="{E16A8BDE-8E5C-4074-B0FF-1282FF0DFAB4}"/>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27" name="直接连接符 26">
            <a:extLst>
              <a:ext uri="{FF2B5EF4-FFF2-40B4-BE49-F238E27FC236}">
                <a16:creationId xmlns:a16="http://schemas.microsoft.com/office/drawing/2014/main" id="{B1CDED33-3C35-4186-B734-331BD136C8E6}"/>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FF4F247-E992-4BB7-8B10-64393E5BF570}"/>
              </a:ext>
            </a:extLst>
          </p:cNvPr>
          <p:cNvSpPr txBox="1"/>
          <p:nvPr/>
        </p:nvSpPr>
        <p:spPr>
          <a:xfrm>
            <a:off x="-444700" y="84548"/>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3.2 </a:t>
            </a:r>
            <a:r>
              <a:rPr lang="zh-CN" altLang="en-US" sz="2600" b="1" dirty="0">
                <a:solidFill>
                  <a:srgbClr val="0070C0"/>
                </a:solidFill>
                <a:latin typeface="微软雅黑" panose="020B0503020204020204" pitchFamily="34" charset="-122"/>
                <a:ea typeface="微软雅黑" panose="020B0503020204020204" pitchFamily="34" charset="-122"/>
              </a:rPr>
              <a:t>通用数据结构</a:t>
            </a:r>
          </a:p>
        </p:txBody>
      </p:sp>
      <p:sp>
        <p:nvSpPr>
          <p:cNvPr id="19" name="文本框 18">
            <a:extLst>
              <a:ext uri="{FF2B5EF4-FFF2-40B4-BE49-F238E27FC236}">
                <a16:creationId xmlns:a16="http://schemas.microsoft.com/office/drawing/2014/main" id="{912C0186-33D0-4F83-BB56-3FAC287E0D0F}"/>
              </a:ext>
            </a:extLst>
          </p:cNvPr>
          <p:cNvSpPr txBox="1"/>
          <p:nvPr/>
        </p:nvSpPr>
        <p:spPr>
          <a:xfrm>
            <a:off x="274564" y="1718356"/>
            <a:ext cx="8416200" cy="769441"/>
          </a:xfrm>
          <a:prstGeom prst="rect">
            <a:avLst/>
          </a:prstGeom>
          <a:noFill/>
        </p:spPr>
        <p:txBody>
          <a:bodyPr wrap="square">
            <a:spAutoFit/>
          </a:bodyPr>
          <a:lstStyle/>
          <a:p>
            <a:pPr marL="0" lvl="1">
              <a:lnSpc>
                <a:spcPct val="100000"/>
              </a:lnSpc>
              <a:spcBef>
                <a:spcPct val="20000"/>
              </a:spcBef>
              <a:spcAft>
                <a:spcPct val="10000"/>
              </a:spcAft>
              <a:buClr>
                <a:schemeClr val="folHlink"/>
              </a:buClr>
              <a:buSzPct val="60000"/>
            </a:pPr>
            <a:r>
              <a:rPr lang="zh-CN" altLang="en-US" sz="2200" dirty="0"/>
              <a:t>进程</a:t>
            </a:r>
            <a:r>
              <a:rPr lang="en-US" altLang="zh-CN" sz="2200" dirty="0"/>
              <a:t>PCB</a:t>
            </a:r>
            <a:r>
              <a:rPr lang="zh-CN" altLang="zh-CN" sz="2200" dirty="0"/>
              <a:t>的一个数据域</a:t>
            </a:r>
            <a:r>
              <a:rPr lang="zh-CN" altLang="en-US" sz="2200" dirty="0"/>
              <a:t>，记录</a:t>
            </a:r>
            <a:r>
              <a:rPr lang="zh-CN" altLang="zh-CN" sz="2200" dirty="0"/>
              <a:t>进程所有打开文件的集合</a:t>
            </a:r>
            <a:r>
              <a:rPr lang="zh-CN" altLang="en-US" sz="2200" dirty="0"/>
              <a:t>。</a:t>
            </a:r>
            <a:r>
              <a:rPr lang="zh-CN" altLang="zh-CN" sz="2200" dirty="0"/>
              <a:t>该域每条记录指向</a:t>
            </a:r>
            <a:r>
              <a:rPr lang="zh-CN" altLang="en-US" sz="2200" dirty="0"/>
              <a:t>系统打开文件表中</a:t>
            </a:r>
            <a:r>
              <a:rPr lang="zh-CN" altLang="zh-CN" sz="2200" dirty="0"/>
              <a:t>的</a:t>
            </a:r>
            <a:r>
              <a:rPr lang="zh-CN" altLang="en-US" sz="2200" dirty="0"/>
              <a:t>一个表项。</a:t>
            </a:r>
            <a:endParaRPr lang="en-US" altLang="zh-CN" sz="2200" dirty="0"/>
          </a:p>
        </p:txBody>
      </p:sp>
      <p:sp>
        <p:nvSpPr>
          <p:cNvPr id="20" name="文本框 19">
            <a:extLst>
              <a:ext uri="{FF2B5EF4-FFF2-40B4-BE49-F238E27FC236}">
                <a16:creationId xmlns:a16="http://schemas.microsoft.com/office/drawing/2014/main" id="{31CBF0AC-81DB-4CA1-9E7E-A5A5BA026098}"/>
              </a:ext>
            </a:extLst>
          </p:cNvPr>
          <p:cNvSpPr txBox="1"/>
          <p:nvPr/>
        </p:nvSpPr>
        <p:spPr>
          <a:xfrm>
            <a:off x="256311" y="1197150"/>
            <a:ext cx="3086514" cy="452008"/>
          </a:xfrm>
          <a:prstGeom prst="rect">
            <a:avLst/>
          </a:prstGeom>
          <a:noFill/>
        </p:spPr>
        <p:txBody>
          <a:bodyPr wrap="square">
            <a:spAutoFit/>
          </a:bodyPr>
          <a:lstStyle/>
          <a:p>
            <a:pPr marL="0" lvl="1" indent="-228600">
              <a:lnSpc>
                <a:spcPct val="90000"/>
              </a:lnSpc>
              <a:spcBef>
                <a:spcPts val="1000"/>
              </a:spcBef>
              <a:spcAft>
                <a:spcPct val="10000"/>
              </a:spcAft>
              <a:buClr>
                <a:srgbClr val="FF0066"/>
              </a:buClr>
              <a:buSzPct val="60000"/>
              <a:buFont typeface="Wingdings" pitchFamily="2" charset="2"/>
              <a:buChar char="q"/>
              <a:defRPr/>
            </a:pPr>
            <a:r>
              <a:rPr lang="zh-CN" altLang="en-US" sz="2600" b="1" dirty="0"/>
              <a:t>进程打开文件表</a:t>
            </a:r>
          </a:p>
        </p:txBody>
      </p:sp>
      <p:sp>
        <p:nvSpPr>
          <p:cNvPr id="18" name="文本框 17">
            <a:extLst>
              <a:ext uri="{FF2B5EF4-FFF2-40B4-BE49-F238E27FC236}">
                <a16:creationId xmlns:a16="http://schemas.microsoft.com/office/drawing/2014/main" id="{FAC6B243-76F2-441D-B512-A8955FC7CB4F}"/>
              </a:ext>
            </a:extLst>
          </p:cNvPr>
          <p:cNvSpPr txBox="1"/>
          <p:nvPr/>
        </p:nvSpPr>
        <p:spPr>
          <a:xfrm>
            <a:off x="306423" y="3371331"/>
            <a:ext cx="8475747" cy="769441"/>
          </a:xfrm>
          <a:prstGeom prst="rect">
            <a:avLst/>
          </a:prstGeom>
          <a:noFill/>
        </p:spPr>
        <p:txBody>
          <a:bodyPr wrap="square">
            <a:spAutoFit/>
          </a:bodyPr>
          <a:lstStyle/>
          <a:p>
            <a:pPr marL="0" lvl="1">
              <a:lnSpc>
                <a:spcPct val="100000"/>
              </a:lnSpc>
              <a:spcBef>
                <a:spcPct val="20000"/>
              </a:spcBef>
              <a:spcAft>
                <a:spcPct val="10000"/>
              </a:spcAft>
              <a:buClr>
                <a:schemeClr val="folHlink"/>
              </a:buClr>
              <a:buSzPct val="60000"/>
            </a:pPr>
            <a:r>
              <a:rPr lang="zh-CN" altLang="en-US" sz="2200" dirty="0"/>
              <a:t>记录</a:t>
            </a:r>
            <a:r>
              <a:rPr lang="zh-CN" altLang="zh-CN" sz="2200" dirty="0"/>
              <a:t>系统所</a:t>
            </a:r>
            <a:r>
              <a:rPr lang="zh-CN" altLang="en-US" sz="2200" dirty="0"/>
              <a:t>有</a:t>
            </a:r>
            <a:r>
              <a:rPr lang="zh-CN" altLang="zh-CN" sz="2200" dirty="0"/>
              <a:t>打开</a:t>
            </a:r>
            <a:r>
              <a:rPr lang="zh-CN" altLang="en-US" sz="2200" dirty="0"/>
              <a:t>文件的当前文件位置、引用计数</a:t>
            </a:r>
            <a:r>
              <a:rPr lang="en-US" altLang="zh-CN" sz="2200" dirty="0"/>
              <a:t>(reference count)</a:t>
            </a:r>
            <a:r>
              <a:rPr lang="zh-CN" altLang="en-US" sz="2200" dirty="0"/>
              <a:t>、指向活动</a:t>
            </a:r>
            <a:r>
              <a:rPr lang="en-US" altLang="zh-CN" sz="2200" dirty="0" err="1"/>
              <a:t>inode</a:t>
            </a:r>
            <a:r>
              <a:rPr lang="zh-CN" altLang="en-US" sz="2200" dirty="0"/>
              <a:t>表对应表项的指针。</a:t>
            </a:r>
          </a:p>
        </p:txBody>
      </p:sp>
      <p:sp>
        <p:nvSpPr>
          <p:cNvPr id="21" name="文本框 20">
            <a:extLst>
              <a:ext uri="{FF2B5EF4-FFF2-40B4-BE49-F238E27FC236}">
                <a16:creationId xmlns:a16="http://schemas.microsoft.com/office/drawing/2014/main" id="{78E692CD-62DD-460B-92B7-AC3F0DFF8E20}"/>
              </a:ext>
            </a:extLst>
          </p:cNvPr>
          <p:cNvSpPr txBox="1"/>
          <p:nvPr/>
        </p:nvSpPr>
        <p:spPr>
          <a:xfrm>
            <a:off x="256311" y="2920787"/>
            <a:ext cx="5107026" cy="452432"/>
          </a:xfrm>
          <a:prstGeom prst="rect">
            <a:avLst/>
          </a:prstGeom>
          <a:noFill/>
        </p:spPr>
        <p:txBody>
          <a:bodyPr wrap="square">
            <a:spAutoFit/>
          </a:bodyPr>
          <a:lstStyle/>
          <a:p>
            <a:pPr marL="0" lvl="1" indent="-228600">
              <a:lnSpc>
                <a:spcPct val="90000"/>
              </a:lnSpc>
              <a:spcBef>
                <a:spcPts val="1000"/>
              </a:spcBef>
              <a:spcAft>
                <a:spcPct val="10000"/>
              </a:spcAft>
              <a:buClr>
                <a:srgbClr val="FF0066"/>
              </a:buClr>
              <a:buSzPct val="60000"/>
              <a:buFont typeface="Wingdings" pitchFamily="2" charset="2"/>
              <a:buChar char="q"/>
              <a:defRPr/>
            </a:pPr>
            <a:r>
              <a:rPr lang="zh-CN" altLang="en-US" sz="2600" b="1" dirty="0"/>
              <a:t>系统打开文件表</a:t>
            </a:r>
          </a:p>
        </p:txBody>
      </p:sp>
      <p:sp>
        <p:nvSpPr>
          <p:cNvPr id="28" name="文本框 27">
            <a:extLst>
              <a:ext uri="{FF2B5EF4-FFF2-40B4-BE49-F238E27FC236}">
                <a16:creationId xmlns:a16="http://schemas.microsoft.com/office/drawing/2014/main" id="{86702AD8-B687-4DB2-AC6D-E6CE08A852AE}"/>
              </a:ext>
            </a:extLst>
          </p:cNvPr>
          <p:cNvSpPr txBox="1"/>
          <p:nvPr/>
        </p:nvSpPr>
        <p:spPr>
          <a:xfrm>
            <a:off x="3138885" y="1250520"/>
            <a:ext cx="3086514" cy="400110"/>
          </a:xfrm>
          <a:prstGeom prst="rect">
            <a:avLst/>
          </a:prstGeom>
          <a:noFill/>
        </p:spPr>
        <p:txBody>
          <a:bodyPr wrap="square">
            <a:spAutoFit/>
          </a:bodyPr>
          <a:lstStyle/>
          <a:p>
            <a:r>
              <a:rPr lang="en-US" altLang="zh-CN" sz="2000" dirty="0">
                <a:solidFill>
                  <a:srgbClr val="0000FF"/>
                </a:solidFill>
              </a:rPr>
              <a:t>per-process open-file table</a:t>
            </a:r>
            <a:endParaRPr lang="zh-CN" altLang="en-US" sz="2000" dirty="0">
              <a:solidFill>
                <a:srgbClr val="0000FF"/>
              </a:solidFill>
            </a:endParaRPr>
          </a:p>
        </p:txBody>
      </p:sp>
      <p:sp>
        <p:nvSpPr>
          <p:cNvPr id="29" name="文本框 28">
            <a:extLst>
              <a:ext uri="{FF2B5EF4-FFF2-40B4-BE49-F238E27FC236}">
                <a16:creationId xmlns:a16="http://schemas.microsoft.com/office/drawing/2014/main" id="{00098568-9CD2-4281-917A-5259D04B7100}"/>
              </a:ext>
            </a:extLst>
          </p:cNvPr>
          <p:cNvSpPr txBox="1"/>
          <p:nvPr/>
        </p:nvSpPr>
        <p:spPr>
          <a:xfrm>
            <a:off x="6109097" y="1264876"/>
            <a:ext cx="2770903" cy="400110"/>
          </a:xfrm>
          <a:prstGeom prst="rect">
            <a:avLst/>
          </a:prstGeom>
          <a:noFill/>
        </p:spPr>
        <p:txBody>
          <a:bodyPr wrap="square">
            <a:spAutoFit/>
          </a:bodyPr>
          <a:lstStyle/>
          <a:p>
            <a:r>
              <a:rPr lang="en-US" altLang="zh-CN" sz="2000" dirty="0">
                <a:solidFill>
                  <a:srgbClr val="0000FF"/>
                </a:solidFill>
              </a:rPr>
              <a:t>(descriptor table)</a:t>
            </a:r>
            <a:endParaRPr lang="zh-CN" altLang="en-US" sz="2000" dirty="0">
              <a:solidFill>
                <a:srgbClr val="0000FF"/>
              </a:solidFill>
            </a:endParaRPr>
          </a:p>
        </p:txBody>
      </p:sp>
      <p:sp>
        <p:nvSpPr>
          <p:cNvPr id="33" name="文本框 32">
            <a:extLst>
              <a:ext uri="{FF2B5EF4-FFF2-40B4-BE49-F238E27FC236}">
                <a16:creationId xmlns:a16="http://schemas.microsoft.com/office/drawing/2014/main" id="{CC0C7521-6153-402E-9931-4F36C98468A8}"/>
              </a:ext>
            </a:extLst>
          </p:cNvPr>
          <p:cNvSpPr txBox="1"/>
          <p:nvPr/>
        </p:nvSpPr>
        <p:spPr>
          <a:xfrm>
            <a:off x="3188996" y="2936665"/>
            <a:ext cx="3414315" cy="400110"/>
          </a:xfrm>
          <a:prstGeom prst="rect">
            <a:avLst/>
          </a:prstGeom>
          <a:noFill/>
        </p:spPr>
        <p:txBody>
          <a:bodyPr wrap="square">
            <a:spAutoFit/>
          </a:bodyPr>
          <a:lstStyle/>
          <a:p>
            <a:r>
              <a:rPr lang="en-US" altLang="zh-CN" sz="2000" dirty="0">
                <a:solidFill>
                  <a:srgbClr val="0000FF"/>
                </a:solidFill>
              </a:rPr>
              <a:t>system-wide  open-file table</a:t>
            </a:r>
            <a:endParaRPr lang="zh-CN" altLang="en-US" sz="2000" dirty="0">
              <a:solidFill>
                <a:srgbClr val="0000FF"/>
              </a:solidFill>
            </a:endParaRPr>
          </a:p>
        </p:txBody>
      </p:sp>
      <p:sp>
        <p:nvSpPr>
          <p:cNvPr id="34" name="文本框 33">
            <a:extLst>
              <a:ext uri="{FF2B5EF4-FFF2-40B4-BE49-F238E27FC236}">
                <a16:creationId xmlns:a16="http://schemas.microsoft.com/office/drawing/2014/main" id="{18CA9C4B-429F-43E5-A358-22155038B92E}"/>
              </a:ext>
            </a:extLst>
          </p:cNvPr>
          <p:cNvSpPr txBox="1"/>
          <p:nvPr/>
        </p:nvSpPr>
        <p:spPr>
          <a:xfrm>
            <a:off x="2950462" y="4767750"/>
            <a:ext cx="3414315" cy="400110"/>
          </a:xfrm>
          <a:prstGeom prst="rect">
            <a:avLst/>
          </a:prstGeom>
          <a:noFill/>
        </p:spPr>
        <p:txBody>
          <a:bodyPr wrap="square">
            <a:spAutoFit/>
          </a:bodyPr>
          <a:lstStyle/>
          <a:p>
            <a:r>
              <a:rPr lang="en-US" altLang="zh-CN" sz="2000" dirty="0">
                <a:solidFill>
                  <a:srgbClr val="0000FF"/>
                </a:solidFill>
              </a:rPr>
              <a:t>v-node table</a:t>
            </a:r>
            <a:endParaRPr lang="zh-CN" altLang="en-US" sz="2000" dirty="0">
              <a:solidFill>
                <a:srgbClr val="0000FF"/>
              </a:solidFill>
            </a:endParaRPr>
          </a:p>
        </p:txBody>
      </p:sp>
      <p:sp>
        <p:nvSpPr>
          <p:cNvPr id="35" name="文本框 34">
            <a:extLst>
              <a:ext uri="{FF2B5EF4-FFF2-40B4-BE49-F238E27FC236}">
                <a16:creationId xmlns:a16="http://schemas.microsoft.com/office/drawing/2014/main" id="{882662B6-2514-402D-AF47-113300FBC6EB}"/>
              </a:ext>
            </a:extLst>
          </p:cNvPr>
          <p:cNvSpPr txBox="1"/>
          <p:nvPr/>
        </p:nvSpPr>
        <p:spPr>
          <a:xfrm>
            <a:off x="6275511" y="2946004"/>
            <a:ext cx="2770903" cy="400110"/>
          </a:xfrm>
          <a:prstGeom prst="rect">
            <a:avLst/>
          </a:prstGeom>
          <a:noFill/>
        </p:spPr>
        <p:txBody>
          <a:bodyPr wrap="square">
            <a:spAutoFit/>
          </a:bodyPr>
          <a:lstStyle/>
          <a:p>
            <a:r>
              <a:rPr lang="en-US" altLang="zh-CN" sz="2000" dirty="0">
                <a:solidFill>
                  <a:srgbClr val="0000FF"/>
                </a:solidFill>
              </a:rPr>
              <a:t>(file table)</a:t>
            </a:r>
            <a:endParaRPr lang="zh-CN" altLang="en-US" sz="2000" dirty="0">
              <a:solidFill>
                <a:srgbClr val="0000FF"/>
              </a:solidFill>
            </a:endParaRPr>
          </a:p>
        </p:txBody>
      </p:sp>
      <p:sp>
        <p:nvSpPr>
          <p:cNvPr id="5" name="矩形 4">
            <a:extLst>
              <a:ext uri="{FF2B5EF4-FFF2-40B4-BE49-F238E27FC236}">
                <a16:creationId xmlns:a16="http://schemas.microsoft.com/office/drawing/2014/main" id="{C7488A54-835D-49B4-A435-43E6A7CB8FF1}"/>
              </a:ext>
            </a:extLst>
          </p:cNvPr>
          <p:cNvSpPr/>
          <p:nvPr/>
        </p:nvSpPr>
        <p:spPr>
          <a:xfrm>
            <a:off x="125128" y="2770909"/>
            <a:ext cx="8921286" cy="314498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4054597-1CAB-4F4B-BCE9-204F5D12FC92}"/>
              </a:ext>
            </a:extLst>
          </p:cNvPr>
          <p:cNvSpPr txBox="1"/>
          <p:nvPr/>
        </p:nvSpPr>
        <p:spPr>
          <a:xfrm>
            <a:off x="7222221" y="5505661"/>
            <a:ext cx="2539193" cy="369332"/>
          </a:xfrm>
          <a:prstGeom prst="rect">
            <a:avLst/>
          </a:prstGeom>
          <a:noFill/>
        </p:spPr>
        <p:txBody>
          <a:bodyPr wrap="square" rtlCol="0">
            <a:spAutoFit/>
          </a:bodyPr>
          <a:lstStyle/>
          <a:p>
            <a:r>
              <a:rPr lang="zh-CN" altLang="en-US" dirty="0">
                <a:highlight>
                  <a:srgbClr val="FFFF00"/>
                </a:highlight>
              </a:rPr>
              <a:t>所有进程共享</a:t>
            </a:r>
          </a:p>
        </p:txBody>
      </p:sp>
    </p:spTree>
    <p:extLst>
      <p:ext uri="{BB962C8B-B14F-4D97-AF65-F5344CB8AC3E}">
        <p14:creationId xmlns:p14="http://schemas.microsoft.com/office/powerpoint/2010/main" val="38525367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1449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6"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down)">
                                      <p:cBhvr>
                                        <p:cTn id="54" dur="580">
                                          <p:stCondLst>
                                            <p:cond delay="0"/>
                                          </p:stCondLst>
                                        </p:cTn>
                                        <p:tgtEl>
                                          <p:spTgt spid="6"/>
                                        </p:tgtEl>
                                      </p:cBhvr>
                                    </p:animEffect>
                                    <p:anim calcmode="lin" valueType="num">
                                      <p:cBhvr>
                                        <p:cTn id="5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0" dur="26">
                                          <p:stCondLst>
                                            <p:cond delay="650"/>
                                          </p:stCondLst>
                                        </p:cTn>
                                        <p:tgtEl>
                                          <p:spTgt spid="6"/>
                                        </p:tgtEl>
                                      </p:cBhvr>
                                      <p:to x="100000" y="60000"/>
                                    </p:animScale>
                                    <p:animScale>
                                      <p:cBhvr>
                                        <p:cTn id="61" dur="166" decel="50000">
                                          <p:stCondLst>
                                            <p:cond delay="676"/>
                                          </p:stCondLst>
                                        </p:cTn>
                                        <p:tgtEl>
                                          <p:spTgt spid="6"/>
                                        </p:tgtEl>
                                      </p:cBhvr>
                                      <p:to x="100000" y="100000"/>
                                    </p:animScale>
                                    <p:animScale>
                                      <p:cBhvr>
                                        <p:cTn id="62" dur="26">
                                          <p:stCondLst>
                                            <p:cond delay="1312"/>
                                          </p:stCondLst>
                                        </p:cTn>
                                        <p:tgtEl>
                                          <p:spTgt spid="6"/>
                                        </p:tgtEl>
                                      </p:cBhvr>
                                      <p:to x="100000" y="80000"/>
                                    </p:animScale>
                                    <p:animScale>
                                      <p:cBhvr>
                                        <p:cTn id="63" dur="166" decel="50000">
                                          <p:stCondLst>
                                            <p:cond delay="1338"/>
                                          </p:stCondLst>
                                        </p:cTn>
                                        <p:tgtEl>
                                          <p:spTgt spid="6"/>
                                        </p:tgtEl>
                                      </p:cBhvr>
                                      <p:to x="100000" y="100000"/>
                                    </p:animScale>
                                    <p:animScale>
                                      <p:cBhvr>
                                        <p:cTn id="64" dur="26">
                                          <p:stCondLst>
                                            <p:cond delay="1642"/>
                                          </p:stCondLst>
                                        </p:cTn>
                                        <p:tgtEl>
                                          <p:spTgt spid="6"/>
                                        </p:tgtEl>
                                      </p:cBhvr>
                                      <p:to x="100000" y="90000"/>
                                    </p:animScale>
                                    <p:animScale>
                                      <p:cBhvr>
                                        <p:cTn id="65" dur="166" decel="50000">
                                          <p:stCondLst>
                                            <p:cond delay="1668"/>
                                          </p:stCondLst>
                                        </p:cTn>
                                        <p:tgtEl>
                                          <p:spTgt spid="6"/>
                                        </p:tgtEl>
                                      </p:cBhvr>
                                      <p:to x="100000" y="100000"/>
                                    </p:animScale>
                                    <p:animScale>
                                      <p:cBhvr>
                                        <p:cTn id="66" dur="26">
                                          <p:stCondLst>
                                            <p:cond delay="1808"/>
                                          </p:stCondLst>
                                        </p:cTn>
                                        <p:tgtEl>
                                          <p:spTgt spid="6"/>
                                        </p:tgtEl>
                                      </p:cBhvr>
                                      <p:to x="100000" y="95000"/>
                                    </p:animScale>
                                    <p:animScale>
                                      <p:cBhvr>
                                        <p:cTn id="6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4499" grpId="0" build="p"/>
      <p:bldP spid="30" grpId="0" animBg="1"/>
      <p:bldP spid="19" grpId="0"/>
      <p:bldP spid="20" grpId="0"/>
      <p:bldP spid="18" grpId="0"/>
      <p:bldP spid="21" grpId="0"/>
      <p:bldP spid="28" grpId="0"/>
      <p:bldP spid="29" grpId="0"/>
      <p:bldP spid="33" grpId="0"/>
      <p:bldP spid="34" grpId="0"/>
      <p:bldP spid="35" grpId="0"/>
      <p:bldP spid="5" grpId="0" animBg="1"/>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11">
            <a:extLst>
              <a:ext uri="{FF2B5EF4-FFF2-40B4-BE49-F238E27FC236}">
                <a16:creationId xmlns:a16="http://schemas.microsoft.com/office/drawing/2014/main" id="{C1292551-B8BC-4B58-8F65-452CC4F0A680}"/>
              </a:ext>
            </a:extLst>
          </p:cNvPr>
          <p:cNvGrpSpPr/>
          <p:nvPr/>
        </p:nvGrpSpPr>
        <p:grpSpPr>
          <a:xfrm>
            <a:off x="8564389" y="243728"/>
            <a:ext cx="305510" cy="333991"/>
            <a:chOff x="11707415" y="1054709"/>
            <a:chExt cx="368424" cy="432048"/>
          </a:xfrm>
        </p:grpSpPr>
        <p:sp>
          <p:nvSpPr>
            <p:cNvPr id="48" name="燕尾形 12">
              <a:extLst>
                <a:ext uri="{FF2B5EF4-FFF2-40B4-BE49-F238E27FC236}">
                  <a16:creationId xmlns:a16="http://schemas.microsoft.com/office/drawing/2014/main" id="{FB3117F9-7119-4410-8078-C1E584BF16A0}"/>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9" name="燕尾形 13">
              <a:extLst>
                <a:ext uri="{FF2B5EF4-FFF2-40B4-BE49-F238E27FC236}">
                  <a16:creationId xmlns:a16="http://schemas.microsoft.com/office/drawing/2014/main" id="{4A7C7079-75D1-45E6-B9C1-0CA44E40D381}"/>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51" name="文本框 50">
            <a:extLst>
              <a:ext uri="{FF2B5EF4-FFF2-40B4-BE49-F238E27FC236}">
                <a16:creationId xmlns:a16="http://schemas.microsoft.com/office/drawing/2014/main" id="{3F49CFBA-DBDC-4AAD-ABD8-7F3C1DBF685B}"/>
              </a:ext>
            </a:extLst>
          </p:cNvPr>
          <p:cNvSpPr txBox="1"/>
          <p:nvPr/>
        </p:nvSpPr>
        <p:spPr>
          <a:xfrm>
            <a:off x="718032" y="172135"/>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52" name="直接连接符 51">
            <a:extLst>
              <a:ext uri="{FF2B5EF4-FFF2-40B4-BE49-F238E27FC236}">
                <a16:creationId xmlns:a16="http://schemas.microsoft.com/office/drawing/2014/main" id="{D95A2B13-EB5E-4485-897D-212A0DF3F79D}"/>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9BFF1BA0-6ACE-446A-9F24-C0438C9C0484}"/>
              </a:ext>
            </a:extLst>
          </p:cNvPr>
          <p:cNvSpPr txBox="1"/>
          <p:nvPr/>
        </p:nvSpPr>
        <p:spPr>
          <a:xfrm>
            <a:off x="-444700" y="84548"/>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3.2 </a:t>
            </a:r>
            <a:r>
              <a:rPr lang="zh-CN" altLang="en-US" sz="2600" b="1" dirty="0">
                <a:solidFill>
                  <a:srgbClr val="0070C0"/>
                </a:solidFill>
                <a:latin typeface="微软雅黑" panose="020B0503020204020204" pitchFamily="34" charset="-122"/>
                <a:ea typeface="微软雅黑" panose="020B0503020204020204" pitchFamily="34" charset="-122"/>
              </a:rPr>
              <a:t>通用数据结构</a:t>
            </a:r>
          </a:p>
        </p:txBody>
      </p:sp>
      <p:sp>
        <p:nvSpPr>
          <p:cNvPr id="45" name="文本框 44">
            <a:extLst>
              <a:ext uri="{FF2B5EF4-FFF2-40B4-BE49-F238E27FC236}">
                <a16:creationId xmlns:a16="http://schemas.microsoft.com/office/drawing/2014/main" id="{CAE22503-9435-44BA-B431-567B8FB19C50}"/>
              </a:ext>
            </a:extLst>
          </p:cNvPr>
          <p:cNvSpPr txBox="1"/>
          <p:nvPr/>
        </p:nvSpPr>
        <p:spPr>
          <a:xfrm>
            <a:off x="125128" y="659574"/>
            <a:ext cx="3393927" cy="523220"/>
          </a:xfrm>
          <a:prstGeom prst="rect">
            <a:avLst/>
          </a:prstGeom>
          <a:noFill/>
        </p:spPr>
        <p:txBody>
          <a:bodyPr wrap="square" rtlCol="0">
            <a:spAutoFit/>
          </a:bodyPr>
          <a:lstStyle/>
          <a:p>
            <a:r>
              <a:rPr lang="zh-CN" altLang="en-US" sz="2800" b="1" dirty="0">
                <a:solidFill>
                  <a:srgbClr val="0000FF"/>
                </a:solidFill>
              </a:rPr>
              <a:t>内存管理结构</a:t>
            </a:r>
            <a:r>
              <a:rPr lang="en-US" altLang="zh-CN" sz="2800" b="1" dirty="0">
                <a:solidFill>
                  <a:srgbClr val="0000FF"/>
                </a:solidFill>
              </a:rPr>
              <a:t>(2/4)</a:t>
            </a:r>
            <a:endParaRPr lang="zh-CN" altLang="en-US" sz="2800" b="1" dirty="0">
              <a:solidFill>
                <a:srgbClr val="0000FF"/>
              </a:solidFill>
            </a:endParaRPr>
          </a:p>
        </p:txBody>
      </p:sp>
      <p:pic>
        <p:nvPicPr>
          <p:cNvPr id="3" name="图片 2">
            <a:extLst>
              <a:ext uri="{FF2B5EF4-FFF2-40B4-BE49-F238E27FC236}">
                <a16:creationId xmlns:a16="http://schemas.microsoft.com/office/drawing/2014/main" id="{7DF8E49D-F1D2-4310-9B16-3F14FD9E3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41" y="2232957"/>
            <a:ext cx="8379518" cy="3693536"/>
          </a:xfrm>
          <a:prstGeom prst="rect">
            <a:avLst/>
          </a:prstGeom>
        </p:spPr>
      </p:pic>
      <p:sp>
        <p:nvSpPr>
          <p:cNvPr id="10" name="文本框 9">
            <a:extLst>
              <a:ext uri="{FF2B5EF4-FFF2-40B4-BE49-F238E27FC236}">
                <a16:creationId xmlns:a16="http://schemas.microsoft.com/office/drawing/2014/main" id="{D28A243F-AE29-4FD5-AFA1-706597A469E7}"/>
              </a:ext>
            </a:extLst>
          </p:cNvPr>
          <p:cNvSpPr txBox="1"/>
          <p:nvPr/>
        </p:nvSpPr>
        <p:spPr>
          <a:xfrm>
            <a:off x="4414044" y="1665593"/>
            <a:ext cx="2479964" cy="369332"/>
          </a:xfrm>
          <a:prstGeom prst="rect">
            <a:avLst/>
          </a:prstGeom>
          <a:noFill/>
        </p:spPr>
        <p:txBody>
          <a:bodyPr wrap="square" rtlCol="0">
            <a:spAutoFit/>
          </a:bodyPr>
          <a:lstStyle/>
          <a:p>
            <a:r>
              <a:rPr lang="zh-CN" altLang="en-US" dirty="0">
                <a:solidFill>
                  <a:srgbClr val="0000FF"/>
                </a:solidFill>
              </a:rPr>
              <a:t>系统打开文件表</a:t>
            </a:r>
          </a:p>
        </p:txBody>
      </p:sp>
      <p:sp>
        <p:nvSpPr>
          <p:cNvPr id="55" name="文本框 54">
            <a:extLst>
              <a:ext uri="{FF2B5EF4-FFF2-40B4-BE49-F238E27FC236}">
                <a16:creationId xmlns:a16="http://schemas.microsoft.com/office/drawing/2014/main" id="{3B0988D9-74B9-47A0-B17D-AF805BF9AB3C}"/>
              </a:ext>
            </a:extLst>
          </p:cNvPr>
          <p:cNvSpPr txBox="1"/>
          <p:nvPr/>
        </p:nvSpPr>
        <p:spPr>
          <a:xfrm>
            <a:off x="1157506" y="1670233"/>
            <a:ext cx="2479964" cy="369332"/>
          </a:xfrm>
          <a:prstGeom prst="rect">
            <a:avLst/>
          </a:prstGeom>
          <a:noFill/>
        </p:spPr>
        <p:txBody>
          <a:bodyPr wrap="square" rtlCol="0">
            <a:spAutoFit/>
          </a:bodyPr>
          <a:lstStyle/>
          <a:p>
            <a:r>
              <a:rPr lang="zh-CN" altLang="en-US" dirty="0">
                <a:solidFill>
                  <a:srgbClr val="0000FF"/>
                </a:solidFill>
              </a:rPr>
              <a:t>进程打开文件表</a:t>
            </a:r>
          </a:p>
        </p:txBody>
      </p:sp>
      <p:sp>
        <p:nvSpPr>
          <p:cNvPr id="56" name="文本框 55">
            <a:extLst>
              <a:ext uri="{FF2B5EF4-FFF2-40B4-BE49-F238E27FC236}">
                <a16:creationId xmlns:a16="http://schemas.microsoft.com/office/drawing/2014/main" id="{3B1986F4-7A57-4B06-B39B-A516C4C29444}"/>
              </a:ext>
            </a:extLst>
          </p:cNvPr>
          <p:cNvSpPr txBox="1"/>
          <p:nvPr/>
        </p:nvSpPr>
        <p:spPr>
          <a:xfrm>
            <a:off x="7350488" y="1685615"/>
            <a:ext cx="1976611" cy="369332"/>
          </a:xfrm>
          <a:prstGeom prst="rect">
            <a:avLst/>
          </a:prstGeom>
          <a:noFill/>
        </p:spPr>
        <p:txBody>
          <a:bodyPr wrap="square" rtlCol="0">
            <a:spAutoFit/>
          </a:bodyPr>
          <a:lstStyle/>
          <a:p>
            <a:r>
              <a:rPr lang="zh-CN" altLang="en-US" dirty="0">
                <a:solidFill>
                  <a:srgbClr val="0000FF"/>
                </a:solidFill>
              </a:rPr>
              <a:t>活动</a:t>
            </a:r>
            <a:r>
              <a:rPr lang="en-US" altLang="zh-CN" dirty="0" err="1">
                <a:solidFill>
                  <a:srgbClr val="0000FF"/>
                </a:solidFill>
              </a:rPr>
              <a:t>inode</a:t>
            </a:r>
            <a:r>
              <a:rPr lang="zh-CN" altLang="en-US" dirty="0">
                <a:solidFill>
                  <a:srgbClr val="0000FF"/>
                </a:solidFill>
              </a:rPr>
              <a:t>表</a:t>
            </a:r>
          </a:p>
        </p:txBody>
      </p:sp>
      <p:sp>
        <p:nvSpPr>
          <p:cNvPr id="11" name="文本框 10">
            <a:extLst>
              <a:ext uri="{FF2B5EF4-FFF2-40B4-BE49-F238E27FC236}">
                <a16:creationId xmlns:a16="http://schemas.microsoft.com/office/drawing/2014/main" id="{E5008AED-EABC-42F2-BFB8-BAC0EDEA6AC4}"/>
              </a:ext>
            </a:extLst>
          </p:cNvPr>
          <p:cNvSpPr txBox="1"/>
          <p:nvPr/>
        </p:nvSpPr>
        <p:spPr>
          <a:xfrm>
            <a:off x="382241" y="1257822"/>
            <a:ext cx="4412021" cy="369332"/>
          </a:xfrm>
          <a:prstGeom prst="rect">
            <a:avLst/>
          </a:prstGeom>
          <a:noFill/>
        </p:spPr>
        <p:txBody>
          <a:bodyPr wrap="square" rtlCol="0">
            <a:spAutoFit/>
          </a:bodyPr>
          <a:lstStyle/>
          <a:p>
            <a:r>
              <a:rPr lang="zh-CN" altLang="en-US" b="1" dirty="0"/>
              <a:t>例： 一个进程打开两个不同文件</a:t>
            </a:r>
          </a:p>
        </p:txBody>
      </p:sp>
    </p:spTree>
    <p:extLst>
      <p:ext uri="{BB962C8B-B14F-4D97-AF65-F5344CB8AC3E}">
        <p14:creationId xmlns:p14="http://schemas.microsoft.com/office/powerpoint/2010/main" val="25056567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11">
            <a:extLst>
              <a:ext uri="{FF2B5EF4-FFF2-40B4-BE49-F238E27FC236}">
                <a16:creationId xmlns:a16="http://schemas.microsoft.com/office/drawing/2014/main" id="{C1292551-B8BC-4B58-8F65-452CC4F0A680}"/>
              </a:ext>
            </a:extLst>
          </p:cNvPr>
          <p:cNvGrpSpPr/>
          <p:nvPr/>
        </p:nvGrpSpPr>
        <p:grpSpPr>
          <a:xfrm>
            <a:off x="8564389" y="243728"/>
            <a:ext cx="305510" cy="333991"/>
            <a:chOff x="11707415" y="1054709"/>
            <a:chExt cx="368424" cy="432048"/>
          </a:xfrm>
        </p:grpSpPr>
        <p:sp>
          <p:nvSpPr>
            <p:cNvPr id="48" name="燕尾形 12">
              <a:extLst>
                <a:ext uri="{FF2B5EF4-FFF2-40B4-BE49-F238E27FC236}">
                  <a16:creationId xmlns:a16="http://schemas.microsoft.com/office/drawing/2014/main" id="{FB3117F9-7119-4410-8078-C1E584BF16A0}"/>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9" name="燕尾形 13">
              <a:extLst>
                <a:ext uri="{FF2B5EF4-FFF2-40B4-BE49-F238E27FC236}">
                  <a16:creationId xmlns:a16="http://schemas.microsoft.com/office/drawing/2014/main" id="{4A7C7079-75D1-45E6-B9C1-0CA44E40D381}"/>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51" name="文本框 50">
            <a:extLst>
              <a:ext uri="{FF2B5EF4-FFF2-40B4-BE49-F238E27FC236}">
                <a16:creationId xmlns:a16="http://schemas.microsoft.com/office/drawing/2014/main" id="{3F49CFBA-DBDC-4AAD-ABD8-7F3C1DBF685B}"/>
              </a:ext>
            </a:extLst>
          </p:cNvPr>
          <p:cNvSpPr txBox="1"/>
          <p:nvPr/>
        </p:nvSpPr>
        <p:spPr>
          <a:xfrm>
            <a:off x="781220" y="122397"/>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52" name="直接连接符 51">
            <a:extLst>
              <a:ext uri="{FF2B5EF4-FFF2-40B4-BE49-F238E27FC236}">
                <a16:creationId xmlns:a16="http://schemas.microsoft.com/office/drawing/2014/main" id="{D95A2B13-EB5E-4485-897D-212A0DF3F79D}"/>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9BFF1BA0-6ACE-446A-9F24-C0438C9C0484}"/>
              </a:ext>
            </a:extLst>
          </p:cNvPr>
          <p:cNvSpPr txBox="1"/>
          <p:nvPr/>
        </p:nvSpPr>
        <p:spPr>
          <a:xfrm>
            <a:off x="-444700" y="84548"/>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3.2 </a:t>
            </a:r>
            <a:r>
              <a:rPr lang="zh-CN" altLang="en-US" sz="2600" b="1" dirty="0">
                <a:solidFill>
                  <a:srgbClr val="0070C0"/>
                </a:solidFill>
                <a:latin typeface="微软雅黑" panose="020B0503020204020204" pitchFamily="34" charset="-122"/>
                <a:ea typeface="微软雅黑" panose="020B0503020204020204" pitchFamily="34" charset="-122"/>
              </a:rPr>
              <a:t>通用数据结构</a:t>
            </a:r>
          </a:p>
        </p:txBody>
      </p:sp>
      <p:sp>
        <p:nvSpPr>
          <p:cNvPr id="45" name="文本框 44">
            <a:extLst>
              <a:ext uri="{FF2B5EF4-FFF2-40B4-BE49-F238E27FC236}">
                <a16:creationId xmlns:a16="http://schemas.microsoft.com/office/drawing/2014/main" id="{CAE22503-9435-44BA-B431-567B8FB19C50}"/>
              </a:ext>
            </a:extLst>
          </p:cNvPr>
          <p:cNvSpPr txBox="1"/>
          <p:nvPr/>
        </p:nvSpPr>
        <p:spPr>
          <a:xfrm>
            <a:off x="125128" y="659574"/>
            <a:ext cx="3393927" cy="523220"/>
          </a:xfrm>
          <a:prstGeom prst="rect">
            <a:avLst/>
          </a:prstGeom>
          <a:noFill/>
        </p:spPr>
        <p:txBody>
          <a:bodyPr wrap="square" rtlCol="0">
            <a:spAutoFit/>
          </a:bodyPr>
          <a:lstStyle/>
          <a:p>
            <a:r>
              <a:rPr lang="zh-CN" altLang="en-US" sz="2800" b="1" dirty="0">
                <a:solidFill>
                  <a:srgbClr val="0000FF"/>
                </a:solidFill>
              </a:rPr>
              <a:t>内存管理结构</a:t>
            </a:r>
            <a:r>
              <a:rPr lang="en-US" altLang="zh-CN" sz="2800" b="1" dirty="0">
                <a:solidFill>
                  <a:srgbClr val="0000FF"/>
                </a:solidFill>
              </a:rPr>
              <a:t>(3/4)</a:t>
            </a:r>
            <a:endParaRPr lang="zh-CN" altLang="en-US" sz="2800" b="1" dirty="0">
              <a:solidFill>
                <a:srgbClr val="0000FF"/>
              </a:solidFill>
            </a:endParaRPr>
          </a:p>
        </p:txBody>
      </p:sp>
      <p:sp>
        <p:nvSpPr>
          <p:cNvPr id="10" name="文本框 9">
            <a:extLst>
              <a:ext uri="{FF2B5EF4-FFF2-40B4-BE49-F238E27FC236}">
                <a16:creationId xmlns:a16="http://schemas.microsoft.com/office/drawing/2014/main" id="{D28A243F-AE29-4FD5-AFA1-706597A469E7}"/>
              </a:ext>
            </a:extLst>
          </p:cNvPr>
          <p:cNvSpPr txBox="1"/>
          <p:nvPr/>
        </p:nvSpPr>
        <p:spPr>
          <a:xfrm>
            <a:off x="4414044" y="1665593"/>
            <a:ext cx="2479964" cy="369332"/>
          </a:xfrm>
          <a:prstGeom prst="rect">
            <a:avLst/>
          </a:prstGeom>
          <a:noFill/>
        </p:spPr>
        <p:txBody>
          <a:bodyPr wrap="square" rtlCol="0">
            <a:spAutoFit/>
          </a:bodyPr>
          <a:lstStyle/>
          <a:p>
            <a:r>
              <a:rPr lang="zh-CN" altLang="en-US" dirty="0">
                <a:solidFill>
                  <a:srgbClr val="0000FF"/>
                </a:solidFill>
              </a:rPr>
              <a:t>系统打开文件表</a:t>
            </a:r>
          </a:p>
        </p:txBody>
      </p:sp>
      <p:sp>
        <p:nvSpPr>
          <p:cNvPr id="55" name="文本框 54">
            <a:extLst>
              <a:ext uri="{FF2B5EF4-FFF2-40B4-BE49-F238E27FC236}">
                <a16:creationId xmlns:a16="http://schemas.microsoft.com/office/drawing/2014/main" id="{3B0988D9-74B9-47A0-B17D-AF805BF9AB3C}"/>
              </a:ext>
            </a:extLst>
          </p:cNvPr>
          <p:cNvSpPr txBox="1"/>
          <p:nvPr/>
        </p:nvSpPr>
        <p:spPr>
          <a:xfrm>
            <a:off x="1157506" y="1670233"/>
            <a:ext cx="2479964" cy="369332"/>
          </a:xfrm>
          <a:prstGeom prst="rect">
            <a:avLst/>
          </a:prstGeom>
          <a:noFill/>
        </p:spPr>
        <p:txBody>
          <a:bodyPr wrap="square" rtlCol="0">
            <a:spAutoFit/>
          </a:bodyPr>
          <a:lstStyle/>
          <a:p>
            <a:r>
              <a:rPr lang="zh-CN" altLang="en-US" dirty="0">
                <a:solidFill>
                  <a:srgbClr val="0000FF"/>
                </a:solidFill>
              </a:rPr>
              <a:t>进程打开文件表</a:t>
            </a:r>
          </a:p>
        </p:txBody>
      </p:sp>
      <p:sp>
        <p:nvSpPr>
          <p:cNvPr id="56" name="文本框 55">
            <a:extLst>
              <a:ext uri="{FF2B5EF4-FFF2-40B4-BE49-F238E27FC236}">
                <a16:creationId xmlns:a16="http://schemas.microsoft.com/office/drawing/2014/main" id="{3B1986F4-7A57-4B06-B39B-A516C4C29444}"/>
              </a:ext>
            </a:extLst>
          </p:cNvPr>
          <p:cNvSpPr txBox="1"/>
          <p:nvPr/>
        </p:nvSpPr>
        <p:spPr>
          <a:xfrm>
            <a:off x="7350488" y="1685615"/>
            <a:ext cx="1976611" cy="369332"/>
          </a:xfrm>
          <a:prstGeom prst="rect">
            <a:avLst/>
          </a:prstGeom>
          <a:noFill/>
        </p:spPr>
        <p:txBody>
          <a:bodyPr wrap="square" rtlCol="0">
            <a:spAutoFit/>
          </a:bodyPr>
          <a:lstStyle/>
          <a:p>
            <a:r>
              <a:rPr lang="zh-CN" altLang="en-US" dirty="0">
                <a:solidFill>
                  <a:srgbClr val="0000FF"/>
                </a:solidFill>
              </a:rPr>
              <a:t>活动</a:t>
            </a:r>
            <a:r>
              <a:rPr lang="en-US" altLang="zh-CN" dirty="0" err="1">
                <a:solidFill>
                  <a:srgbClr val="0000FF"/>
                </a:solidFill>
              </a:rPr>
              <a:t>inode</a:t>
            </a:r>
            <a:r>
              <a:rPr lang="zh-CN" altLang="en-US" dirty="0">
                <a:solidFill>
                  <a:srgbClr val="0000FF"/>
                </a:solidFill>
              </a:rPr>
              <a:t>表</a:t>
            </a:r>
          </a:p>
        </p:txBody>
      </p:sp>
      <p:sp>
        <p:nvSpPr>
          <p:cNvPr id="11" name="文本框 10">
            <a:extLst>
              <a:ext uri="{FF2B5EF4-FFF2-40B4-BE49-F238E27FC236}">
                <a16:creationId xmlns:a16="http://schemas.microsoft.com/office/drawing/2014/main" id="{E5008AED-EABC-42F2-BFB8-BAC0EDEA6AC4}"/>
              </a:ext>
            </a:extLst>
          </p:cNvPr>
          <p:cNvSpPr txBox="1"/>
          <p:nvPr/>
        </p:nvSpPr>
        <p:spPr>
          <a:xfrm>
            <a:off x="297805" y="1227635"/>
            <a:ext cx="4116239" cy="369332"/>
          </a:xfrm>
          <a:prstGeom prst="rect">
            <a:avLst/>
          </a:prstGeom>
          <a:noFill/>
        </p:spPr>
        <p:txBody>
          <a:bodyPr wrap="square" rtlCol="0">
            <a:spAutoFit/>
          </a:bodyPr>
          <a:lstStyle/>
          <a:p>
            <a:r>
              <a:rPr lang="zh-CN" altLang="en-US" b="1" dirty="0"/>
              <a:t>例：一个进程两次打开同一个文件</a:t>
            </a:r>
          </a:p>
        </p:txBody>
      </p:sp>
      <p:pic>
        <p:nvPicPr>
          <p:cNvPr id="4" name="图片 3">
            <a:extLst>
              <a:ext uri="{FF2B5EF4-FFF2-40B4-BE49-F238E27FC236}">
                <a16:creationId xmlns:a16="http://schemas.microsoft.com/office/drawing/2014/main" id="{4D82590E-122A-4FB5-B9C9-56AF61B64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744" y="2253021"/>
            <a:ext cx="7444780" cy="3763750"/>
          </a:xfrm>
          <a:prstGeom prst="rect">
            <a:avLst/>
          </a:prstGeom>
        </p:spPr>
      </p:pic>
    </p:spTree>
    <p:extLst>
      <p:ext uri="{BB962C8B-B14F-4D97-AF65-F5344CB8AC3E}">
        <p14:creationId xmlns:p14="http://schemas.microsoft.com/office/powerpoint/2010/main" val="35361271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标注 32">
            <a:extLst>
              <a:ext uri="{FF2B5EF4-FFF2-40B4-BE49-F238E27FC236}">
                <a16:creationId xmlns:a16="http://schemas.microsoft.com/office/drawing/2014/main" id="{0C1BAE11-35A3-400C-92B4-2EFA12774CBF}"/>
              </a:ext>
            </a:extLst>
          </p:cNvPr>
          <p:cNvSpPr/>
          <p:nvPr/>
        </p:nvSpPr>
        <p:spPr>
          <a:xfrm>
            <a:off x="3092769" y="65403"/>
            <a:ext cx="1963004" cy="595902"/>
          </a:xfrm>
          <a:prstGeom prst="wedgeRectCallout">
            <a:avLst>
              <a:gd name="adj1" fmla="val -66414"/>
              <a:gd name="adj2" fmla="val 3115"/>
            </a:avLst>
          </a:prstGeom>
          <a:solidFill>
            <a:schemeClr val="accent6">
              <a:lumMod val="20000"/>
              <a:lumOff val="80000"/>
            </a:scheme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详见 课本</a:t>
            </a:r>
            <a:r>
              <a:rPr lang="en-US" altLang="zh-CN" sz="2000" dirty="0">
                <a:solidFill>
                  <a:schemeClr val="tx1"/>
                </a:solidFill>
              </a:rPr>
              <a:t>6.4.1 </a:t>
            </a:r>
            <a:r>
              <a:rPr lang="zh-CN" altLang="en-US" sz="2000" dirty="0">
                <a:solidFill>
                  <a:schemeClr val="tx1"/>
                </a:solidFill>
              </a:rPr>
              <a:t>文件类系统调用</a:t>
            </a:r>
            <a:r>
              <a:rPr lang="en-US" altLang="zh-CN" sz="2000" dirty="0">
                <a:solidFill>
                  <a:schemeClr val="tx1"/>
                </a:solidFill>
              </a:rPr>
              <a:t> </a:t>
            </a:r>
            <a:endParaRPr lang="zh-CN" altLang="en-US" sz="2000" dirty="0">
              <a:solidFill>
                <a:schemeClr val="tx1"/>
              </a:solidFill>
            </a:endParaRPr>
          </a:p>
        </p:txBody>
      </p:sp>
      <p:grpSp>
        <p:nvGrpSpPr>
          <p:cNvPr id="47" name="组合 11">
            <a:extLst>
              <a:ext uri="{FF2B5EF4-FFF2-40B4-BE49-F238E27FC236}">
                <a16:creationId xmlns:a16="http://schemas.microsoft.com/office/drawing/2014/main" id="{C1292551-B8BC-4B58-8F65-452CC4F0A680}"/>
              </a:ext>
            </a:extLst>
          </p:cNvPr>
          <p:cNvGrpSpPr/>
          <p:nvPr/>
        </p:nvGrpSpPr>
        <p:grpSpPr>
          <a:xfrm>
            <a:off x="8564389" y="243728"/>
            <a:ext cx="305510" cy="333991"/>
            <a:chOff x="11707415" y="1054709"/>
            <a:chExt cx="368424" cy="432048"/>
          </a:xfrm>
        </p:grpSpPr>
        <p:sp>
          <p:nvSpPr>
            <p:cNvPr id="48" name="燕尾形 12">
              <a:extLst>
                <a:ext uri="{FF2B5EF4-FFF2-40B4-BE49-F238E27FC236}">
                  <a16:creationId xmlns:a16="http://schemas.microsoft.com/office/drawing/2014/main" id="{FB3117F9-7119-4410-8078-C1E584BF16A0}"/>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9" name="燕尾形 13">
              <a:extLst>
                <a:ext uri="{FF2B5EF4-FFF2-40B4-BE49-F238E27FC236}">
                  <a16:creationId xmlns:a16="http://schemas.microsoft.com/office/drawing/2014/main" id="{4A7C7079-75D1-45E6-B9C1-0CA44E40D381}"/>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51" name="文本框 50">
            <a:extLst>
              <a:ext uri="{FF2B5EF4-FFF2-40B4-BE49-F238E27FC236}">
                <a16:creationId xmlns:a16="http://schemas.microsoft.com/office/drawing/2014/main" id="{3F49CFBA-DBDC-4AAD-ABD8-7F3C1DBF685B}"/>
              </a:ext>
            </a:extLst>
          </p:cNvPr>
          <p:cNvSpPr txBox="1"/>
          <p:nvPr/>
        </p:nvSpPr>
        <p:spPr>
          <a:xfrm>
            <a:off x="4990464" y="149113"/>
            <a:ext cx="3634991"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52" name="直接连接符 51">
            <a:extLst>
              <a:ext uri="{FF2B5EF4-FFF2-40B4-BE49-F238E27FC236}">
                <a16:creationId xmlns:a16="http://schemas.microsoft.com/office/drawing/2014/main" id="{D95A2B13-EB5E-4485-897D-212A0DF3F79D}"/>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9BFF1BA0-6ACE-446A-9F24-C0438C9C0484}"/>
              </a:ext>
            </a:extLst>
          </p:cNvPr>
          <p:cNvSpPr txBox="1"/>
          <p:nvPr/>
        </p:nvSpPr>
        <p:spPr>
          <a:xfrm>
            <a:off x="-444700" y="84548"/>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3.2 </a:t>
            </a:r>
            <a:r>
              <a:rPr lang="zh-CN" altLang="en-US" sz="2600" b="1" dirty="0">
                <a:solidFill>
                  <a:srgbClr val="0070C0"/>
                </a:solidFill>
                <a:latin typeface="微软雅黑" panose="020B0503020204020204" pitchFamily="34" charset="-122"/>
                <a:ea typeface="微软雅黑" panose="020B0503020204020204" pitchFamily="34" charset="-122"/>
              </a:rPr>
              <a:t>通用数据结构</a:t>
            </a:r>
          </a:p>
        </p:txBody>
      </p:sp>
      <p:sp>
        <p:nvSpPr>
          <p:cNvPr id="45" name="文本框 44">
            <a:extLst>
              <a:ext uri="{FF2B5EF4-FFF2-40B4-BE49-F238E27FC236}">
                <a16:creationId xmlns:a16="http://schemas.microsoft.com/office/drawing/2014/main" id="{CAE22503-9435-44BA-B431-567B8FB19C50}"/>
              </a:ext>
            </a:extLst>
          </p:cNvPr>
          <p:cNvSpPr txBox="1"/>
          <p:nvPr/>
        </p:nvSpPr>
        <p:spPr>
          <a:xfrm>
            <a:off x="125128" y="659574"/>
            <a:ext cx="3393927" cy="523220"/>
          </a:xfrm>
          <a:prstGeom prst="rect">
            <a:avLst/>
          </a:prstGeom>
          <a:noFill/>
        </p:spPr>
        <p:txBody>
          <a:bodyPr wrap="square" rtlCol="0">
            <a:spAutoFit/>
          </a:bodyPr>
          <a:lstStyle/>
          <a:p>
            <a:r>
              <a:rPr lang="zh-CN" altLang="en-US" sz="2800" b="1" dirty="0">
                <a:solidFill>
                  <a:srgbClr val="0000FF"/>
                </a:solidFill>
              </a:rPr>
              <a:t>内存管理结构</a:t>
            </a:r>
            <a:r>
              <a:rPr lang="en-US" altLang="zh-CN" sz="2800" b="1" dirty="0">
                <a:solidFill>
                  <a:srgbClr val="0000FF"/>
                </a:solidFill>
              </a:rPr>
              <a:t>(4/4)</a:t>
            </a:r>
            <a:endParaRPr lang="zh-CN" altLang="en-US" sz="2800" b="1" dirty="0">
              <a:solidFill>
                <a:srgbClr val="0000FF"/>
              </a:solidFill>
            </a:endParaRPr>
          </a:p>
        </p:txBody>
      </p:sp>
      <p:sp>
        <p:nvSpPr>
          <p:cNvPr id="10" name="文本框 9">
            <a:extLst>
              <a:ext uri="{FF2B5EF4-FFF2-40B4-BE49-F238E27FC236}">
                <a16:creationId xmlns:a16="http://schemas.microsoft.com/office/drawing/2014/main" id="{D28A243F-AE29-4FD5-AFA1-706597A469E7}"/>
              </a:ext>
            </a:extLst>
          </p:cNvPr>
          <p:cNvSpPr txBox="1"/>
          <p:nvPr/>
        </p:nvSpPr>
        <p:spPr>
          <a:xfrm>
            <a:off x="4414044" y="1665593"/>
            <a:ext cx="2479964" cy="369332"/>
          </a:xfrm>
          <a:prstGeom prst="rect">
            <a:avLst/>
          </a:prstGeom>
          <a:noFill/>
        </p:spPr>
        <p:txBody>
          <a:bodyPr wrap="square" rtlCol="0">
            <a:spAutoFit/>
          </a:bodyPr>
          <a:lstStyle/>
          <a:p>
            <a:r>
              <a:rPr lang="zh-CN" altLang="en-US" dirty="0">
                <a:solidFill>
                  <a:srgbClr val="0000FF"/>
                </a:solidFill>
              </a:rPr>
              <a:t>系统打开文件表</a:t>
            </a:r>
          </a:p>
        </p:txBody>
      </p:sp>
      <p:sp>
        <p:nvSpPr>
          <p:cNvPr id="55" name="文本框 54">
            <a:extLst>
              <a:ext uri="{FF2B5EF4-FFF2-40B4-BE49-F238E27FC236}">
                <a16:creationId xmlns:a16="http://schemas.microsoft.com/office/drawing/2014/main" id="{3B0988D9-74B9-47A0-B17D-AF805BF9AB3C}"/>
              </a:ext>
            </a:extLst>
          </p:cNvPr>
          <p:cNvSpPr txBox="1"/>
          <p:nvPr/>
        </p:nvSpPr>
        <p:spPr>
          <a:xfrm>
            <a:off x="1157506" y="1670233"/>
            <a:ext cx="2479964" cy="369332"/>
          </a:xfrm>
          <a:prstGeom prst="rect">
            <a:avLst/>
          </a:prstGeom>
          <a:noFill/>
        </p:spPr>
        <p:txBody>
          <a:bodyPr wrap="square" rtlCol="0">
            <a:spAutoFit/>
          </a:bodyPr>
          <a:lstStyle/>
          <a:p>
            <a:r>
              <a:rPr lang="zh-CN" altLang="en-US" dirty="0">
                <a:solidFill>
                  <a:srgbClr val="0000FF"/>
                </a:solidFill>
              </a:rPr>
              <a:t>进程打开文件表</a:t>
            </a:r>
          </a:p>
        </p:txBody>
      </p:sp>
      <p:sp>
        <p:nvSpPr>
          <p:cNvPr id="56" name="文本框 55">
            <a:extLst>
              <a:ext uri="{FF2B5EF4-FFF2-40B4-BE49-F238E27FC236}">
                <a16:creationId xmlns:a16="http://schemas.microsoft.com/office/drawing/2014/main" id="{3B1986F4-7A57-4B06-B39B-A516C4C29444}"/>
              </a:ext>
            </a:extLst>
          </p:cNvPr>
          <p:cNvSpPr txBox="1"/>
          <p:nvPr/>
        </p:nvSpPr>
        <p:spPr>
          <a:xfrm>
            <a:off x="7350488" y="1685615"/>
            <a:ext cx="1976611" cy="369332"/>
          </a:xfrm>
          <a:prstGeom prst="rect">
            <a:avLst/>
          </a:prstGeom>
          <a:noFill/>
        </p:spPr>
        <p:txBody>
          <a:bodyPr wrap="square" rtlCol="0">
            <a:spAutoFit/>
          </a:bodyPr>
          <a:lstStyle/>
          <a:p>
            <a:r>
              <a:rPr lang="zh-CN" altLang="en-US" dirty="0">
                <a:solidFill>
                  <a:srgbClr val="0000FF"/>
                </a:solidFill>
              </a:rPr>
              <a:t>活动</a:t>
            </a:r>
            <a:r>
              <a:rPr lang="en-US" altLang="zh-CN" dirty="0" err="1">
                <a:solidFill>
                  <a:srgbClr val="0000FF"/>
                </a:solidFill>
              </a:rPr>
              <a:t>inode</a:t>
            </a:r>
            <a:r>
              <a:rPr lang="zh-CN" altLang="en-US" dirty="0">
                <a:solidFill>
                  <a:srgbClr val="0000FF"/>
                </a:solidFill>
              </a:rPr>
              <a:t>表</a:t>
            </a:r>
          </a:p>
        </p:txBody>
      </p:sp>
      <p:sp>
        <p:nvSpPr>
          <p:cNvPr id="11" name="文本框 10">
            <a:extLst>
              <a:ext uri="{FF2B5EF4-FFF2-40B4-BE49-F238E27FC236}">
                <a16:creationId xmlns:a16="http://schemas.microsoft.com/office/drawing/2014/main" id="{E5008AED-EABC-42F2-BFB8-BAC0EDEA6AC4}"/>
              </a:ext>
            </a:extLst>
          </p:cNvPr>
          <p:cNvSpPr txBox="1"/>
          <p:nvPr/>
        </p:nvSpPr>
        <p:spPr>
          <a:xfrm>
            <a:off x="222976" y="1233871"/>
            <a:ext cx="4191068" cy="369332"/>
          </a:xfrm>
          <a:prstGeom prst="rect">
            <a:avLst/>
          </a:prstGeom>
          <a:noFill/>
        </p:spPr>
        <p:txBody>
          <a:bodyPr wrap="square" rtlCol="0">
            <a:spAutoFit/>
          </a:bodyPr>
          <a:lstStyle/>
          <a:p>
            <a:r>
              <a:rPr lang="zh-CN" altLang="en-US" b="1" dirty="0"/>
              <a:t>例：子进程继承父进程的打开文件</a:t>
            </a:r>
          </a:p>
        </p:txBody>
      </p:sp>
      <p:pic>
        <p:nvPicPr>
          <p:cNvPr id="3" name="图片 2">
            <a:extLst>
              <a:ext uri="{FF2B5EF4-FFF2-40B4-BE49-F238E27FC236}">
                <a16:creationId xmlns:a16="http://schemas.microsoft.com/office/drawing/2014/main" id="{E12EFA3E-C5DE-429B-8AA0-5AF27F971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516" y="2290690"/>
            <a:ext cx="7478514" cy="3947572"/>
          </a:xfrm>
          <a:prstGeom prst="rect">
            <a:avLst/>
          </a:prstGeom>
        </p:spPr>
      </p:pic>
      <p:sp>
        <p:nvSpPr>
          <p:cNvPr id="5" name="文本框 4">
            <a:extLst>
              <a:ext uri="{FF2B5EF4-FFF2-40B4-BE49-F238E27FC236}">
                <a16:creationId xmlns:a16="http://schemas.microsoft.com/office/drawing/2014/main" id="{C790D049-F5E6-45B8-B004-031B267296AA}"/>
              </a:ext>
            </a:extLst>
          </p:cNvPr>
          <p:cNvSpPr txBox="1"/>
          <p:nvPr/>
        </p:nvSpPr>
        <p:spPr>
          <a:xfrm>
            <a:off x="4002518" y="1160243"/>
            <a:ext cx="1975891" cy="369332"/>
          </a:xfrm>
          <a:prstGeom prst="rect">
            <a:avLst/>
          </a:prstGeom>
          <a:noFill/>
        </p:spPr>
        <p:txBody>
          <a:bodyPr wrap="square" rtlCol="0">
            <a:spAutoFit/>
          </a:bodyPr>
          <a:lstStyle/>
          <a:p>
            <a:r>
              <a:rPr lang="zh-CN" altLang="en-US" dirty="0"/>
              <a:t>父进程调用</a:t>
            </a:r>
            <a:r>
              <a:rPr lang="en-US" altLang="zh-CN" dirty="0"/>
              <a:t>fork</a:t>
            </a:r>
            <a:r>
              <a:rPr lang="zh-CN" altLang="en-US" dirty="0"/>
              <a:t>后</a:t>
            </a:r>
          </a:p>
        </p:txBody>
      </p:sp>
    </p:spTree>
    <p:extLst>
      <p:ext uri="{BB962C8B-B14F-4D97-AF65-F5344CB8AC3E}">
        <p14:creationId xmlns:p14="http://schemas.microsoft.com/office/powerpoint/2010/main" val="6946212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2" name="Picture 7" descr="MCj03311880000[1]"/>
          <p:cNvPicPr>
            <a:picLocks noChangeAspect="1" noChangeArrowheads="1"/>
          </p:cNvPicPr>
          <p:nvPr/>
        </p:nvPicPr>
        <p:blipFill>
          <a:blip r:embed="rId3" cstate="print">
            <a:lum bright="70000" contrast="-70000"/>
            <a:grayscl/>
          </a:blip>
          <a:srcRect/>
          <a:stretch>
            <a:fillRect/>
          </a:stretch>
        </p:blipFill>
        <p:spPr bwMode="auto">
          <a:xfrm>
            <a:off x="7548563" y="1268413"/>
            <a:ext cx="1123950" cy="1152525"/>
          </a:xfrm>
          <a:prstGeom prst="rect">
            <a:avLst/>
          </a:prstGeom>
          <a:noFill/>
          <a:ln w="9525">
            <a:noFill/>
            <a:miter lim="800000"/>
            <a:headEnd/>
            <a:tailEnd/>
          </a:ln>
        </p:spPr>
      </p:pic>
      <p:sp>
        <p:nvSpPr>
          <p:cNvPr id="25" name="六边形 24"/>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24" name="Rectangle 3"/>
          <p:cNvSpPr txBox="1">
            <a:spLocks noChangeArrowheads="1"/>
          </p:cNvSpPr>
          <p:nvPr/>
        </p:nvSpPr>
        <p:spPr>
          <a:xfrm>
            <a:off x="292100" y="1394148"/>
            <a:ext cx="8559799" cy="4681537"/>
          </a:xfrm>
          <a:prstGeom prst="rect">
            <a:avLst/>
          </a:prstGeom>
        </p:spPr>
        <p:txBody>
          <a:bodyPr vert="horz" lIns="91440" tIns="45720" rIns="91440" bIns="45720" rtlCol="0">
            <a:normAutofit/>
          </a:bodyPr>
          <a:lstStyle/>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 文件名</a:t>
            </a:r>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 类型 </a:t>
            </a:r>
            <a:endParaRPr lang="en-US" altLang="zh-CN" sz="2600" dirty="0"/>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 大小</a:t>
            </a:r>
            <a:endParaRPr lang="en-US" altLang="zh-CN" sz="2600" dirty="0"/>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 位置</a:t>
            </a:r>
            <a:endParaRPr lang="en-US" altLang="zh-CN" sz="2600" dirty="0"/>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 创建时间、修改时间</a:t>
            </a:r>
            <a:endParaRPr lang="en-US" altLang="zh-CN" sz="2600" dirty="0"/>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 文件所有者</a:t>
            </a:r>
            <a:r>
              <a:rPr lang="en-US" altLang="zh-CN" sz="2600" dirty="0"/>
              <a:t>ID</a:t>
            </a:r>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 存取权限</a:t>
            </a:r>
            <a:endParaRPr lang="en-US" altLang="zh-CN" sz="2600" dirty="0"/>
          </a:p>
          <a:p>
            <a:pPr>
              <a:lnSpc>
                <a:spcPct val="125000"/>
              </a:lnSpc>
              <a:spcBef>
                <a:spcPts val="600"/>
              </a:spcBef>
            </a:pPr>
            <a:endParaRPr lang="zh-CN" altLang="en-US" sz="2400" dirty="0">
              <a:solidFill>
                <a:srgbClr val="0000FF"/>
              </a:solidFill>
            </a:endParaRPr>
          </a:p>
        </p:txBody>
      </p:sp>
      <p:sp>
        <p:nvSpPr>
          <p:cNvPr id="4" name="文本框 3">
            <a:extLst>
              <a:ext uri="{FF2B5EF4-FFF2-40B4-BE49-F238E27FC236}">
                <a16:creationId xmlns:a16="http://schemas.microsoft.com/office/drawing/2014/main" id="{0B108DAE-EA10-4A55-B07D-BEE2FE9F7327}"/>
              </a:ext>
            </a:extLst>
          </p:cNvPr>
          <p:cNvSpPr txBox="1"/>
          <p:nvPr/>
        </p:nvSpPr>
        <p:spPr>
          <a:xfrm>
            <a:off x="1950581" y="1451275"/>
            <a:ext cx="1773382" cy="461665"/>
          </a:xfrm>
          <a:prstGeom prst="rect">
            <a:avLst/>
          </a:prstGeom>
          <a:noFill/>
        </p:spPr>
        <p:txBody>
          <a:bodyPr wrap="square" rtlCol="0">
            <a:spAutoFit/>
          </a:bodyPr>
          <a:lstStyle/>
          <a:p>
            <a:r>
              <a:rPr lang="zh-CN" altLang="en-US" sz="2400" b="1" dirty="0">
                <a:solidFill>
                  <a:srgbClr val="FF0000"/>
                </a:solidFill>
                <a:highlight>
                  <a:srgbClr val="FFFF00"/>
                </a:highlight>
              </a:rPr>
              <a:t>按名存取</a:t>
            </a:r>
          </a:p>
        </p:txBody>
      </p:sp>
      <p:grpSp>
        <p:nvGrpSpPr>
          <p:cNvPr id="32" name="组合 11">
            <a:extLst>
              <a:ext uri="{FF2B5EF4-FFF2-40B4-BE49-F238E27FC236}">
                <a16:creationId xmlns:a16="http://schemas.microsoft.com/office/drawing/2014/main" id="{D850BAD0-678A-4C90-BAEB-E556CCC9C8FB}"/>
              </a:ext>
            </a:extLst>
          </p:cNvPr>
          <p:cNvGrpSpPr/>
          <p:nvPr/>
        </p:nvGrpSpPr>
        <p:grpSpPr>
          <a:xfrm>
            <a:off x="8564389" y="243728"/>
            <a:ext cx="305510" cy="333991"/>
            <a:chOff x="11707415" y="1054709"/>
            <a:chExt cx="368424" cy="432048"/>
          </a:xfrm>
        </p:grpSpPr>
        <p:sp>
          <p:nvSpPr>
            <p:cNvPr id="33" name="燕尾形 12">
              <a:extLst>
                <a:ext uri="{FF2B5EF4-FFF2-40B4-BE49-F238E27FC236}">
                  <a16:creationId xmlns:a16="http://schemas.microsoft.com/office/drawing/2014/main" id="{84EA4BA6-180E-4BC3-A1B4-63BEF210FFF8}"/>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13">
              <a:extLst>
                <a:ext uri="{FF2B5EF4-FFF2-40B4-BE49-F238E27FC236}">
                  <a16:creationId xmlns:a16="http://schemas.microsoft.com/office/drawing/2014/main" id="{C982DEB5-7348-4C87-A273-7DD64627DBDD}"/>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5" name="文本框 34">
            <a:extLst>
              <a:ext uri="{FF2B5EF4-FFF2-40B4-BE49-F238E27FC236}">
                <a16:creationId xmlns:a16="http://schemas.microsoft.com/office/drawing/2014/main" id="{0D39BB22-1B2D-42DB-86B7-2EF1FD7B6DBC}"/>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36" name="直接连接符 35">
            <a:extLst>
              <a:ext uri="{FF2B5EF4-FFF2-40B4-BE49-F238E27FC236}">
                <a16:creationId xmlns:a16="http://schemas.microsoft.com/office/drawing/2014/main" id="{9A7007F9-EB0C-4033-BB60-D337C0DE9655}"/>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782675D7-F0F6-4C13-B030-55D97D3598F4}"/>
              </a:ext>
            </a:extLst>
          </p:cNvPr>
          <p:cNvSpPr txBox="1"/>
          <p:nvPr/>
        </p:nvSpPr>
        <p:spPr>
          <a:xfrm>
            <a:off x="65260" y="89878"/>
            <a:ext cx="2142486"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1.1 </a:t>
            </a:r>
            <a:r>
              <a:rPr lang="zh-CN" altLang="en-US" sz="2600" b="1" dirty="0">
                <a:solidFill>
                  <a:srgbClr val="0070C0"/>
                </a:solidFill>
                <a:latin typeface="微软雅黑" panose="020B0503020204020204" pitchFamily="34" charset="-122"/>
                <a:ea typeface="微软雅黑" panose="020B0503020204020204" pitchFamily="34" charset="-122"/>
              </a:rPr>
              <a:t>基础知识</a:t>
            </a:r>
          </a:p>
        </p:txBody>
      </p:sp>
      <p:pic>
        <p:nvPicPr>
          <p:cNvPr id="17" name="图片 16">
            <a:extLst>
              <a:ext uri="{FF2B5EF4-FFF2-40B4-BE49-F238E27FC236}">
                <a16:creationId xmlns:a16="http://schemas.microsoft.com/office/drawing/2014/main" id="{59A9190D-682D-4C09-BEFA-835CDC7D3C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5245" y="196596"/>
            <a:ext cx="3952566" cy="5423700"/>
          </a:xfrm>
          <a:prstGeom prst="rect">
            <a:avLst/>
          </a:prstGeom>
        </p:spPr>
      </p:pic>
      <p:pic>
        <p:nvPicPr>
          <p:cNvPr id="18" name="图片 17">
            <a:extLst>
              <a:ext uri="{FF2B5EF4-FFF2-40B4-BE49-F238E27FC236}">
                <a16:creationId xmlns:a16="http://schemas.microsoft.com/office/drawing/2014/main" id="{2590872C-7DE2-450D-8460-446D555BEE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5014" y="709600"/>
            <a:ext cx="4432567" cy="5423700"/>
          </a:xfrm>
          <a:prstGeom prst="rect">
            <a:avLst/>
          </a:prstGeom>
        </p:spPr>
      </p:pic>
      <p:pic>
        <p:nvPicPr>
          <p:cNvPr id="19" name="图片 18">
            <a:extLst>
              <a:ext uri="{FF2B5EF4-FFF2-40B4-BE49-F238E27FC236}">
                <a16:creationId xmlns:a16="http://schemas.microsoft.com/office/drawing/2014/main" id="{519C97DF-81F0-4761-A79C-BF3ADC122A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8558" y="1237704"/>
            <a:ext cx="4334966" cy="5662906"/>
          </a:xfrm>
          <a:prstGeom prst="rect">
            <a:avLst/>
          </a:prstGeom>
        </p:spPr>
      </p:pic>
      <p:sp>
        <p:nvSpPr>
          <p:cNvPr id="20" name="矩形 19">
            <a:extLst>
              <a:ext uri="{FF2B5EF4-FFF2-40B4-BE49-F238E27FC236}">
                <a16:creationId xmlns:a16="http://schemas.microsoft.com/office/drawing/2014/main" id="{6F72725B-7AAC-4029-964D-B52F0BDB4BF7}"/>
              </a:ext>
            </a:extLst>
          </p:cNvPr>
          <p:cNvSpPr/>
          <p:nvPr/>
        </p:nvSpPr>
        <p:spPr>
          <a:xfrm>
            <a:off x="163427" y="870440"/>
            <a:ext cx="2262158" cy="523220"/>
          </a:xfrm>
          <a:prstGeom prst="rect">
            <a:avLst/>
          </a:prstGeom>
        </p:spPr>
        <p:txBody>
          <a:bodyPr wrap="none">
            <a:spAutoFit/>
          </a:bodyPr>
          <a:lstStyle/>
          <a:p>
            <a:pPr>
              <a:buClr>
                <a:srgbClr val="FF0066"/>
              </a:buClr>
              <a:buSzPct val="60000"/>
              <a:buFont typeface="Wingdings" pitchFamily="2" charset="2"/>
              <a:buChar char="q"/>
              <a:defRPr/>
            </a:pPr>
            <a:r>
              <a:rPr lang="en-US" altLang="zh-CN" sz="2800" b="1" dirty="0"/>
              <a:t> </a:t>
            </a:r>
            <a:r>
              <a:rPr lang="zh-CN" altLang="en-US" sz="2800" b="1" dirty="0"/>
              <a:t>文件的属性</a:t>
            </a:r>
          </a:p>
        </p:txBody>
      </p:sp>
    </p:spTree>
    <p:extLst>
      <p:ext uri="{BB962C8B-B14F-4D97-AF65-F5344CB8AC3E}">
        <p14:creationId xmlns:p14="http://schemas.microsoft.com/office/powerpoint/2010/main" val="4187747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8" name="矩形 17"/>
          <p:cNvSpPr/>
          <p:nvPr/>
        </p:nvSpPr>
        <p:spPr>
          <a:xfrm>
            <a:off x="147452" y="1195221"/>
            <a:ext cx="8722447" cy="458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grpSp>
        <p:nvGrpSpPr>
          <p:cNvPr id="21" name="组合 11">
            <a:extLst>
              <a:ext uri="{FF2B5EF4-FFF2-40B4-BE49-F238E27FC236}">
                <a16:creationId xmlns:a16="http://schemas.microsoft.com/office/drawing/2014/main" id="{8E272FCC-8839-4802-8DD1-6E2076660276}"/>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B5D34AD8-8448-4C48-AE1A-D021F0535CA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61C3385E-D079-410C-BC25-58984722213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731D7273-80FC-4AA9-BA21-BB8A8C6E601F}"/>
              </a:ext>
            </a:extLst>
          </p:cNvPr>
          <p:cNvSpPr txBox="1"/>
          <p:nvPr/>
        </p:nvSpPr>
        <p:spPr>
          <a:xfrm>
            <a:off x="5742432" y="149112"/>
            <a:ext cx="2756661"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文件系统实现</a:t>
            </a:r>
          </a:p>
        </p:txBody>
      </p:sp>
      <p:cxnSp>
        <p:nvCxnSpPr>
          <p:cNvPr id="30" name="直接连接符 29">
            <a:extLst>
              <a:ext uri="{FF2B5EF4-FFF2-40B4-BE49-F238E27FC236}">
                <a16:creationId xmlns:a16="http://schemas.microsoft.com/office/drawing/2014/main" id="{3A7FFF02-077C-4F3D-8A23-3305563FEFD1}"/>
              </a:ext>
            </a:extLst>
          </p:cNvPr>
          <p:cNvCxnSpPr/>
          <p:nvPr/>
        </p:nvCxnSpPr>
        <p:spPr>
          <a:xfrm>
            <a:off x="117721" y="933611"/>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451BCDA-04B9-4449-A9B0-49299C37754A}"/>
              </a:ext>
            </a:extLst>
          </p:cNvPr>
          <p:cNvSpPr txBox="1"/>
          <p:nvPr/>
        </p:nvSpPr>
        <p:spPr>
          <a:xfrm>
            <a:off x="-258538" y="410723"/>
            <a:ext cx="1392259" cy="492443"/>
          </a:xfrm>
          <a:prstGeom prst="rect">
            <a:avLst/>
          </a:prstGeom>
          <a:noFill/>
        </p:spPr>
        <p:txBody>
          <a:bodyPr wrap="square">
            <a:spAutoFit/>
          </a:bodyPr>
          <a:lstStyle/>
          <a:p>
            <a:pPr algn="r"/>
            <a:r>
              <a:rPr lang="zh-CN" altLang="en-US" sz="2600" b="1" dirty="0">
                <a:solidFill>
                  <a:srgbClr val="0070C0"/>
                </a:solidFill>
                <a:latin typeface="微软雅黑" panose="020B0503020204020204" pitchFamily="34" charset="-122"/>
                <a:ea typeface="微软雅黑" panose="020B0503020204020204" pitchFamily="34" charset="-122"/>
              </a:rPr>
              <a:t>纲要</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4" name="Rectangle 8">
            <a:extLst>
              <a:ext uri="{FF2B5EF4-FFF2-40B4-BE49-F238E27FC236}">
                <a16:creationId xmlns:a16="http://schemas.microsoft.com/office/drawing/2014/main" id="{BF4B897C-9240-46C1-86AD-0136A606C7CD}"/>
              </a:ext>
            </a:extLst>
          </p:cNvPr>
          <p:cNvSpPr txBox="1">
            <a:spLocks noChangeArrowheads="1"/>
          </p:cNvSpPr>
          <p:nvPr/>
        </p:nvSpPr>
        <p:spPr>
          <a:xfrm>
            <a:off x="556559" y="1080733"/>
            <a:ext cx="4612692" cy="5779339"/>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spcAft>
                <a:spcPts val="600"/>
              </a:spcAft>
            </a:pPr>
            <a:r>
              <a:rPr lang="en-US" altLang="zh-CN" sz="2800" b="0" dirty="0">
                <a:solidFill>
                  <a:schemeClr val="tx1"/>
                </a:solidFill>
              </a:rPr>
              <a:t>3.1 </a:t>
            </a:r>
            <a:r>
              <a:rPr lang="zh-CN" altLang="en-US" sz="2800" b="0" dirty="0">
                <a:solidFill>
                  <a:schemeClr val="tx1"/>
                </a:solidFill>
              </a:rPr>
              <a:t>文件系统的组成</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3.2 </a:t>
            </a:r>
            <a:r>
              <a:rPr lang="zh-CN" altLang="en-US" sz="2800" b="0" dirty="0">
                <a:solidFill>
                  <a:schemeClr val="tx1"/>
                </a:solidFill>
              </a:rPr>
              <a:t>通用数据结构</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3.3 </a:t>
            </a:r>
            <a:r>
              <a:rPr lang="zh-CN" altLang="en-US" sz="2800" b="0" dirty="0">
                <a:solidFill>
                  <a:schemeClr val="tx1"/>
                </a:solidFill>
              </a:rPr>
              <a:t>文件的物理结构</a:t>
            </a:r>
            <a:endParaRPr lang="en-US" altLang="zh-CN" sz="2800" b="0" dirty="0">
              <a:solidFill>
                <a:schemeClr val="tx1"/>
              </a:solidFill>
            </a:endParaRPr>
          </a:p>
          <a:p>
            <a:pPr algn="just">
              <a:lnSpc>
                <a:spcPct val="150000"/>
              </a:lnSpc>
              <a:spcBef>
                <a:spcPts val="600"/>
              </a:spcBef>
              <a:spcAft>
                <a:spcPts val="600"/>
              </a:spcAft>
            </a:pPr>
            <a:r>
              <a:rPr lang="en-US" altLang="zh-CN" sz="2800" b="0" dirty="0">
                <a:solidFill>
                  <a:schemeClr val="tx1"/>
                </a:solidFill>
              </a:rPr>
              <a:t>3.4 </a:t>
            </a:r>
            <a:r>
              <a:rPr lang="zh-CN" altLang="en-US" sz="2800" b="0" dirty="0">
                <a:solidFill>
                  <a:schemeClr val="tx1"/>
                </a:solidFill>
              </a:rPr>
              <a:t>空闲空间管理</a:t>
            </a: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spcBef>
                <a:spcPts val="600"/>
              </a:spcBef>
              <a:spcAft>
                <a:spcPts val="600"/>
              </a:spcAft>
            </a:pPr>
            <a:endParaRPr lang="en-US" altLang="zh-CN" sz="2800" b="0" dirty="0">
              <a:solidFill>
                <a:schemeClr val="tx1"/>
              </a:solidFill>
            </a:endParaRPr>
          </a:p>
          <a:p>
            <a:pPr algn="just">
              <a:lnSpc>
                <a:spcPct val="200000"/>
              </a:lnSpc>
              <a:spcBef>
                <a:spcPts val="600"/>
              </a:spcBef>
              <a:spcAft>
                <a:spcPts val="600"/>
              </a:spcAft>
            </a:pPr>
            <a:endParaRPr lang="en-US" altLang="zh-CN" sz="2800" b="0" dirty="0">
              <a:solidFill>
                <a:schemeClr val="tx1"/>
              </a:solidFill>
            </a:endParaRPr>
          </a:p>
        </p:txBody>
      </p:sp>
      <p:sp>
        <p:nvSpPr>
          <p:cNvPr id="13" name="文本框 12">
            <a:extLst>
              <a:ext uri="{FF2B5EF4-FFF2-40B4-BE49-F238E27FC236}">
                <a16:creationId xmlns:a16="http://schemas.microsoft.com/office/drawing/2014/main" id="{A42C147F-FD33-4C47-BA2F-E32196B685FB}"/>
              </a:ext>
            </a:extLst>
          </p:cNvPr>
          <p:cNvSpPr txBox="1"/>
          <p:nvPr/>
        </p:nvSpPr>
        <p:spPr>
          <a:xfrm>
            <a:off x="556559" y="2671367"/>
            <a:ext cx="4699416" cy="662554"/>
          </a:xfrm>
          <a:prstGeom prst="rect">
            <a:avLst/>
          </a:prstGeom>
          <a:noFill/>
        </p:spPr>
        <p:txBody>
          <a:bodyPr wrap="square">
            <a:spAutoFit/>
          </a:bodyPr>
          <a:lstStyle/>
          <a:p>
            <a:pPr algn="just">
              <a:lnSpc>
                <a:spcPct val="150000"/>
              </a:lnSpc>
              <a:spcBef>
                <a:spcPts val="600"/>
              </a:spcBef>
              <a:spcAft>
                <a:spcPts val="600"/>
              </a:spcAft>
            </a:pPr>
            <a:r>
              <a:rPr lang="en-US" altLang="zh-CN" sz="2800" b="0" dirty="0">
                <a:solidFill>
                  <a:srgbClr val="FF0000"/>
                </a:solidFill>
                <a:latin typeface="微软雅黑" panose="020B0503020204020204" pitchFamily="34" charset="-122"/>
                <a:ea typeface="微软雅黑" panose="020B0503020204020204" pitchFamily="34" charset="-122"/>
              </a:rPr>
              <a:t>3.3 </a:t>
            </a:r>
            <a:r>
              <a:rPr lang="zh-CN" altLang="en-US" sz="2800" b="0" dirty="0">
                <a:solidFill>
                  <a:srgbClr val="FF0000"/>
                </a:solidFill>
                <a:latin typeface="微软雅黑" panose="020B0503020204020204" pitchFamily="34" charset="-122"/>
                <a:ea typeface="微软雅黑" panose="020B0503020204020204" pitchFamily="34" charset="-122"/>
              </a:rPr>
              <a:t>文件的物理结构</a:t>
            </a:r>
            <a:endParaRPr lang="en-US" altLang="zh-CN" sz="2800" b="0" dirty="0">
              <a:solidFill>
                <a:srgbClr val="FF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DA7B8B1D-7F0B-4E24-9C68-8D4EB9210E54}"/>
              </a:ext>
            </a:extLst>
          </p:cNvPr>
          <p:cNvSpPr/>
          <p:nvPr/>
        </p:nvSpPr>
        <p:spPr>
          <a:xfrm>
            <a:off x="5054394" y="2099320"/>
            <a:ext cx="3900652" cy="1806648"/>
          </a:xfrm>
          <a:prstGeom prst="rect">
            <a:avLst/>
          </a:prstGeom>
        </p:spPr>
        <p:txBody>
          <a:bodyPr wrap="square">
            <a:spAutoFit/>
          </a:bodyPr>
          <a:lstStyle/>
          <a:p>
            <a:pPr marL="514350" lvl="0" indent="-514350">
              <a:lnSpc>
                <a:spcPct val="90000"/>
              </a:lnSpc>
              <a:spcBef>
                <a:spcPts val="1000"/>
              </a:spcBef>
              <a:buAutoNum type="romanUcPeriod"/>
              <a:defRPr/>
            </a:pPr>
            <a:r>
              <a:rPr lang="zh-CN" altLang="en-US" sz="2400" b="1" dirty="0">
                <a:solidFill>
                  <a:srgbClr val="0000FF"/>
                </a:solidFill>
              </a:rPr>
              <a:t>概述</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顺序文件</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链接文件</a:t>
            </a:r>
            <a:endParaRPr lang="en-US" altLang="zh-CN" sz="2400" b="1" dirty="0">
              <a:solidFill>
                <a:srgbClr val="0000FF"/>
              </a:solidFill>
            </a:endParaRPr>
          </a:p>
          <a:p>
            <a:pPr marL="514350" lvl="0" indent="-514350">
              <a:lnSpc>
                <a:spcPct val="90000"/>
              </a:lnSpc>
              <a:spcBef>
                <a:spcPts val="1000"/>
              </a:spcBef>
              <a:buAutoNum type="romanUcPeriod"/>
              <a:defRPr/>
            </a:pPr>
            <a:r>
              <a:rPr lang="zh-CN" altLang="en-US" sz="2400" b="1" dirty="0">
                <a:solidFill>
                  <a:srgbClr val="0000FF"/>
                </a:solidFill>
              </a:rPr>
              <a:t>索引文件</a:t>
            </a:r>
            <a:endParaRPr lang="en-US" altLang="zh-CN" sz="2400" b="1" dirty="0">
              <a:solidFill>
                <a:srgbClr val="0000FF"/>
              </a:solidFill>
            </a:endParaRPr>
          </a:p>
        </p:txBody>
      </p:sp>
      <p:sp>
        <p:nvSpPr>
          <p:cNvPr id="19" name="AutoShape 18">
            <a:extLst>
              <a:ext uri="{FF2B5EF4-FFF2-40B4-BE49-F238E27FC236}">
                <a16:creationId xmlns:a16="http://schemas.microsoft.com/office/drawing/2014/main" id="{6C8D627D-3C35-4D9F-A337-ECBDF15BD0ED}"/>
              </a:ext>
            </a:extLst>
          </p:cNvPr>
          <p:cNvSpPr>
            <a:spLocks noChangeArrowheads="1"/>
          </p:cNvSpPr>
          <p:nvPr/>
        </p:nvSpPr>
        <p:spPr bwMode="auto">
          <a:xfrm>
            <a:off x="3842675" y="2827275"/>
            <a:ext cx="838200" cy="381000"/>
          </a:xfrm>
          <a:prstGeom prst="rightArrow">
            <a:avLst>
              <a:gd name="adj1" fmla="val 50000"/>
              <a:gd name="adj2" fmla="val 55000"/>
            </a:avLst>
          </a:prstGeom>
          <a:solidFill>
            <a:srgbClr val="FF66CC"/>
          </a:solidFill>
          <a:ln w="38100" algn="ctr">
            <a:solidFill>
              <a:schemeClr val="tx1"/>
            </a:solidFill>
            <a:miter lim="800000"/>
            <a:headEnd/>
            <a:tailEnd/>
          </a:ln>
          <a:effectLst/>
        </p:spPr>
        <p:txBody>
          <a:bodyPr wrap="none" lIns="90478" tIns="44445" rIns="90478" bIns="44445" anchor="ctr"/>
          <a:lstStyle/>
          <a:p>
            <a:pPr algn="ctr" eaLnBrk="1" hangingPunct="1"/>
            <a:endParaRPr lang="zh-CN" altLang="en-US"/>
          </a:p>
        </p:txBody>
      </p:sp>
    </p:spTree>
    <p:extLst>
      <p:ext uri="{BB962C8B-B14F-4D97-AF65-F5344CB8AC3E}">
        <p14:creationId xmlns:p14="http://schemas.microsoft.com/office/powerpoint/2010/main" val="3133507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ppt_x</p:attrName>
                                        </p:attrNameLst>
                                      </p:cBhvr>
                                      <p:tavLst>
                                        <p:tav tm="0">
                                          <p:val>
                                            <p:strVal val="#ppt_x-#ppt_w/2"/>
                                          </p:val>
                                        </p:tav>
                                        <p:tav tm="100000">
                                          <p:val>
                                            <p:strVal val="#ppt_x"/>
                                          </p:val>
                                        </p:tav>
                                      </p:tavLst>
                                    </p:anim>
                                    <p:anim calcmode="lin" valueType="num">
                                      <p:cBhvr>
                                        <p:cTn id="12" dur="500" fill="hold"/>
                                        <p:tgtEl>
                                          <p:spTgt spid="19"/>
                                        </p:tgtEl>
                                        <p:attrNameLst>
                                          <p:attrName>ppt_y</p:attrName>
                                        </p:attrNameLst>
                                      </p:cBhvr>
                                      <p:tavLst>
                                        <p:tav tm="0">
                                          <p:val>
                                            <p:strVal val="#ppt_y"/>
                                          </p:val>
                                        </p:tav>
                                        <p:tav tm="100000">
                                          <p:val>
                                            <p:strVal val="#ppt_y"/>
                                          </p:val>
                                        </p:tav>
                                      </p:tavLst>
                                    </p:anim>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1187" name="Rectangle 3"/>
          <p:cNvSpPr>
            <a:spLocks noGrp="1" noChangeArrowheads="1"/>
          </p:cNvSpPr>
          <p:nvPr>
            <p:ph type="body" idx="1"/>
          </p:nvPr>
        </p:nvSpPr>
        <p:spPr>
          <a:xfrm>
            <a:off x="252201" y="1246541"/>
            <a:ext cx="8710613" cy="4262164"/>
          </a:xfrm>
        </p:spPr>
        <p:txBody>
          <a:bodyPr>
            <a:normAutofit/>
          </a:bodyPr>
          <a:lstStyle/>
          <a:p>
            <a:pPr marL="0" lvl="1">
              <a:lnSpc>
                <a:spcPct val="100000"/>
              </a:lnSpc>
              <a:spcBef>
                <a:spcPts val="1000"/>
              </a:spcBef>
              <a:spcAft>
                <a:spcPct val="10000"/>
              </a:spcAft>
              <a:buClr>
                <a:srgbClr val="FF0066"/>
              </a:buClr>
              <a:buSzPct val="60000"/>
              <a:buFont typeface="Wingdings" pitchFamily="2" charset="2"/>
              <a:buChar char="q"/>
              <a:defRPr/>
            </a:pPr>
            <a:r>
              <a:rPr lang="zh-CN" altLang="en-US" sz="2600" dirty="0"/>
              <a:t>文件的物理结构是指逻辑文件在物理存储空间中的存放方法和组织关系，也称作文件的</a:t>
            </a:r>
            <a:r>
              <a:rPr lang="zh-CN" altLang="en-US" sz="2600" u="sng" dirty="0"/>
              <a:t>磁盘分配方案</a:t>
            </a:r>
            <a:r>
              <a:rPr lang="zh-CN" altLang="en-US" sz="2600" dirty="0"/>
              <a:t>。</a:t>
            </a:r>
          </a:p>
          <a:p>
            <a:pPr marL="0" lvl="1">
              <a:spcBef>
                <a:spcPts val="1000"/>
              </a:spcBef>
              <a:spcAft>
                <a:spcPct val="10000"/>
              </a:spcAft>
              <a:buClr>
                <a:srgbClr val="FF0066"/>
              </a:buClr>
              <a:buSzPct val="60000"/>
              <a:buFont typeface="Wingdings" pitchFamily="2" charset="2"/>
              <a:buChar char="q"/>
              <a:defRPr/>
            </a:pPr>
            <a:r>
              <a:rPr lang="zh-CN" altLang="en-US" sz="2600" dirty="0"/>
              <a:t>要找到文件的物理位置，文件目录起到了什么作用？</a:t>
            </a:r>
          </a:p>
          <a:p>
            <a:pPr marL="0" lvl="1">
              <a:spcBef>
                <a:spcPts val="1000"/>
              </a:spcBef>
              <a:spcAft>
                <a:spcPct val="10000"/>
              </a:spcAft>
              <a:buClr>
                <a:srgbClr val="FF0066"/>
              </a:buClr>
              <a:buSzPct val="60000"/>
              <a:buFont typeface="Wingdings" pitchFamily="2" charset="2"/>
              <a:buChar char="q"/>
              <a:defRPr/>
            </a:pPr>
            <a:endParaRPr lang="en-US" altLang="zh-CN" sz="2600" dirty="0"/>
          </a:p>
          <a:p>
            <a:pPr marL="0" lvl="1">
              <a:spcBef>
                <a:spcPts val="1000"/>
              </a:spcBef>
              <a:spcAft>
                <a:spcPct val="10000"/>
              </a:spcAft>
              <a:buClr>
                <a:srgbClr val="FF0066"/>
              </a:buClr>
              <a:buSzPct val="60000"/>
              <a:buFont typeface="Wingdings" pitchFamily="2" charset="2"/>
              <a:buChar char="q"/>
              <a:defRPr/>
            </a:pPr>
            <a:r>
              <a:rPr lang="zh-CN" altLang="en-US" sz="2600" dirty="0"/>
              <a:t>用户凭什么在目录中查找？</a:t>
            </a:r>
          </a:p>
          <a:p>
            <a:pPr marL="0" lvl="1">
              <a:spcBef>
                <a:spcPts val="1000"/>
              </a:spcBef>
              <a:spcAft>
                <a:spcPct val="10000"/>
              </a:spcAft>
              <a:buClr>
                <a:srgbClr val="FF0066"/>
              </a:buClr>
              <a:buSzPct val="60000"/>
              <a:buFont typeface="Wingdings" pitchFamily="2" charset="2"/>
              <a:buChar char="q"/>
              <a:defRPr/>
            </a:pPr>
            <a:endParaRPr lang="en-US" altLang="zh-CN" sz="2600" dirty="0"/>
          </a:p>
          <a:p>
            <a:pPr marL="0" lvl="1">
              <a:spcBef>
                <a:spcPts val="1000"/>
              </a:spcBef>
              <a:spcAft>
                <a:spcPct val="10000"/>
              </a:spcAft>
              <a:buClr>
                <a:srgbClr val="FF0066"/>
              </a:buClr>
              <a:buSzPct val="60000"/>
              <a:buFont typeface="Wingdings" pitchFamily="2" charset="2"/>
              <a:buChar char="q"/>
              <a:defRPr/>
            </a:pPr>
            <a:r>
              <a:rPr lang="zh-CN" altLang="en-US" sz="2600" dirty="0"/>
              <a:t>逻辑文件在磁盘空间如何组织？</a:t>
            </a:r>
          </a:p>
          <a:p>
            <a:pPr lvl="1" eaLnBrk="1" hangingPunct="1">
              <a:buNone/>
            </a:pPr>
            <a:endParaRPr lang="zh-CN" altLang="en-US" sz="2100" dirty="0">
              <a:solidFill>
                <a:srgbClr val="0000FF"/>
              </a:solidFill>
            </a:endParaRPr>
          </a:p>
        </p:txBody>
      </p:sp>
      <p:sp>
        <p:nvSpPr>
          <p:cNvPr id="15" name="矩形 14"/>
          <p:cNvSpPr/>
          <p:nvPr/>
        </p:nvSpPr>
        <p:spPr>
          <a:xfrm>
            <a:off x="166735" y="777635"/>
            <a:ext cx="906017" cy="480131"/>
          </a:xfrm>
          <a:prstGeom prst="rect">
            <a:avLst/>
          </a:prstGeom>
        </p:spPr>
        <p:txBody>
          <a:bodyPr wrap="none">
            <a:spAutoFit/>
          </a:bodyPr>
          <a:lstStyle/>
          <a:p>
            <a:pPr>
              <a:lnSpc>
                <a:spcPct val="90000"/>
              </a:lnSpc>
              <a:spcBef>
                <a:spcPct val="0"/>
              </a:spcBef>
              <a:buClr>
                <a:srgbClr val="FF0066"/>
              </a:buClr>
              <a:buSzPct val="60000"/>
              <a:defRPr/>
            </a:pPr>
            <a:r>
              <a:rPr lang="zh-CN" altLang="en-US" sz="2800" b="1" dirty="0">
                <a:solidFill>
                  <a:srgbClr val="0000FF"/>
                </a:solidFill>
              </a:rPr>
              <a:t>概述</a:t>
            </a:r>
          </a:p>
        </p:txBody>
      </p:sp>
      <p:sp>
        <p:nvSpPr>
          <p:cNvPr id="16" name="矩形 15"/>
          <p:cNvSpPr/>
          <p:nvPr/>
        </p:nvSpPr>
        <p:spPr>
          <a:xfrm>
            <a:off x="4296814" y="5240100"/>
            <a:ext cx="1210588" cy="400110"/>
          </a:xfrm>
          <a:prstGeom prst="rect">
            <a:avLst/>
          </a:prstGeom>
        </p:spPr>
        <p:txBody>
          <a:bodyPr wrap="none">
            <a:spAutoFit/>
          </a:bodyPr>
          <a:lstStyle/>
          <a:p>
            <a:r>
              <a:rPr lang="zh-CN" altLang="en-US" sz="2000" dirty="0">
                <a:sym typeface="Wingdings" pitchFamily="2" charset="2"/>
              </a:rPr>
              <a:t>离散分配</a:t>
            </a:r>
            <a:endParaRPr lang="zh-CN" altLang="en-US" sz="2000" dirty="0"/>
          </a:p>
        </p:txBody>
      </p:sp>
      <p:sp>
        <p:nvSpPr>
          <p:cNvPr id="17" name="右大括号 16"/>
          <p:cNvSpPr/>
          <p:nvPr/>
        </p:nvSpPr>
        <p:spPr>
          <a:xfrm>
            <a:off x="3861006" y="5216044"/>
            <a:ext cx="291548" cy="437322"/>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2375291" y="5081074"/>
            <a:ext cx="1600118" cy="400110"/>
          </a:xfrm>
          <a:prstGeom prst="rect">
            <a:avLst/>
          </a:prstGeom>
        </p:spPr>
        <p:txBody>
          <a:bodyPr wrap="none">
            <a:spAutoFit/>
          </a:bodyPr>
          <a:lstStyle/>
          <a:p>
            <a:r>
              <a:rPr lang="zh-CN" altLang="en-US" sz="2000">
                <a:solidFill>
                  <a:srgbClr val="0000FF"/>
                </a:solidFill>
              </a:rPr>
              <a:t> </a:t>
            </a:r>
            <a:r>
              <a:rPr lang="en-US" altLang="zh-CN" sz="2000">
                <a:solidFill>
                  <a:srgbClr val="FF0066"/>
                </a:solidFill>
                <a:sym typeface="Wingdings" pitchFamily="2" charset="2"/>
              </a:rPr>
              <a:t> </a:t>
            </a:r>
            <a:r>
              <a:rPr lang="zh-CN" altLang="en-US" sz="2000">
                <a:solidFill>
                  <a:srgbClr val="FF0066"/>
                </a:solidFill>
                <a:sym typeface="Wingdings" pitchFamily="2" charset="2"/>
              </a:rPr>
              <a:t>链接分配</a:t>
            </a:r>
          </a:p>
        </p:txBody>
      </p:sp>
      <p:sp>
        <p:nvSpPr>
          <p:cNvPr id="19" name="矩形 18"/>
          <p:cNvSpPr/>
          <p:nvPr/>
        </p:nvSpPr>
        <p:spPr>
          <a:xfrm>
            <a:off x="2414992" y="4710014"/>
            <a:ext cx="1542410" cy="400110"/>
          </a:xfrm>
          <a:prstGeom prst="rect">
            <a:avLst/>
          </a:prstGeom>
        </p:spPr>
        <p:txBody>
          <a:bodyPr wrap="none">
            <a:spAutoFit/>
          </a:bodyPr>
          <a:lstStyle/>
          <a:p>
            <a:r>
              <a:rPr lang="en-US" altLang="zh-CN" sz="2000" dirty="0">
                <a:solidFill>
                  <a:srgbClr val="FF0066"/>
                </a:solidFill>
                <a:sym typeface="Wingdings" pitchFamily="2" charset="2"/>
              </a:rPr>
              <a:t> </a:t>
            </a:r>
            <a:r>
              <a:rPr lang="zh-CN" altLang="en-US" sz="2000" dirty="0">
                <a:solidFill>
                  <a:srgbClr val="FF0066"/>
                </a:solidFill>
                <a:sym typeface="Wingdings" pitchFamily="2" charset="2"/>
              </a:rPr>
              <a:t>连续分配</a:t>
            </a:r>
            <a:endParaRPr lang="zh-CN" altLang="en-US" sz="2000" dirty="0">
              <a:solidFill>
                <a:srgbClr val="FF0066"/>
              </a:solidFill>
            </a:endParaRPr>
          </a:p>
        </p:txBody>
      </p:sp>
      <p:sp>
        <p:nvSpPr>
          <p:cNvPr id="20" name="矩形 19"/>
          <p:cNvSpPr/>
          <p:nvPr/>
        </p:nvSpPr>
        <p:spPr>
          <a:xfrm>
            <a:off x="2381917" y="5445509"/>
            <a:ext cx="1600118" cy="400110"/>
          </a:xfrm>
          <a:prstGeom prst="rect">
            <a:avLst/>
          </a:prstGeom>
        </p:spPr>
        <p:txBody>
          <a:bodyPr wrap="none">
            <a:spAutoFit/>
          </a:bodyPr>
          <a:lstStyle/>
          <a:p>
            <a:r>
              <a:rPr lang="zh-CN" altLang="en-US" sz="2000">
                <a:solidFill>
                  <a:srgbClr val="0000FF"/>
                </a:solidFill>
              </a:rPr>
              <a:t> </a:t>
            </a:r>
            <a:r>
              <a:rPr lang="en-US" altLang="zh-CN" sz="2000">
                <a:solidFill>
                  <a:srgbClr val="FF0066"/>
                </a:solidFill>
                <a:sym typeface="Wingdings" pitchFamily="2" charset="2"/>
              </a:rPr>
              <a:t> </a:t>
            </a:r>
            <a:r>
              <a:rPr lang="zh-CN" altLang="en-US" sz="2000">
                <a:solidFill>
                  <a:srgbClr val="FF0066"/>
                </a:solidFill>
                <a:sym typeface="Wingdings" pitchFamily="2" charset="2"/>
              </a:rPr>
              <a:t>索引分配</a:t>
            </a:r>
          </a:p>
        </p:txBody>
      </p:sp>
      <p:sp>
        <p:nvSpPr>
          <p:cNvPr id="21" name="六边形 20"/>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2" name="矩形 21"/>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23" name="组合 11">
            <a:extLst>
              <a:ext uri="{FF2B5EF4-FFF2-40B4-BE49-F238E27FC236}">
                <a16:creationId xmlns:a16="http://schemas.microsoft.com/office/drawing/2014/main" id="{A99BA6CF-3AEA-4244-AA36-7FABF1523459}"/>
              </a:ext>
            </a:extLst>
          </p:cNvPr>
          <p:cNvGrpSpPr/>
          <p:nvPr/>
        </p:nvGrpSpPr>
        <p:grpSpPr>
          <a:xfrm>
            <a:off x="8564389" y="243728"/>
            <a:ext cx="305510" cy="333991"/>
            <a:chOff x="11707415" y="1054709"/>
            <a:chExt cx="368424" cy="432048"/>
          </a:xfrm>
        </p:grpSpPr>
        <p:sp>
          <p:nvSpPr>
            <p:cNvPr id="24" name="燕尾形 12">
              <a:extLst>
                <a:ext uri="{FF2B5EF4-FFF2-40B4-BE49-F238E27FC236}">
                  <a16:creationId xmlns:a16="http://schemas.microsoft.com/office/drawing/2014/main" id="{8265F4D7-106A-494A-B710-BCF3BBF5CEAA}"/>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5" name="燕尾形 13">
              <a:extLst>
                <a:ext uri="{FF2B5EF4-FFF2-40B4-BE49-F238E27FC236}">
                  <a16:creationId xmlns:a16="http://schemas.microsoft.com/office/drawing/2014/main" id="{8597A2B0-DD40-48E3-BE85-218F6473E21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9170885E-21F9-45B0-9D7C-2EE05C7E2EA6}"/>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27" name="直接连接符 26">
            <a:extLst>
              <a:ext uri="{FF2B5EF4-FFF2-40B4-BE49-F238E27FC236}">
                <a16:creationId xmlns:a16="http://schemas.microsoft.com/office/drawing/2014/main" id="{55DABFBB-8785-40AB-8D31-9766D52D3A00}"/>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ED51AFDA-4F11-4DD2-8752-1A940E9F4C38}"/>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sp>
        <p:nvSpPr>
          <p:cNvPr id="29" name="文本框 28">
            <a:extLst>
              <a:ext uri="{FF2B5EF4-FFF2-40B4-BE49-F238E27FC236}">
                <a16:creationId xmlns:a16="http://schemas.microsoft.com/office/drawing/2014/main" id="{EA8A44B2-9DF1-4BF1-8D60-DAD7849DF445}"/>
              </a:ext>
            </a:extLst>
          </p:cNvPr>
          <p:cNvSpPr txBox="1"/>
          <p:nvPr/>
        </p:nvSpPr>
        <p:spPr>
          <a:xfrm>
            <a:off x="394647" y="4694527"/>
            <a:ext cx="4849584" cy="1200329"/>
          </a:xfrm>
          <a:prstGeom prst="rect">
            <a:avLst/>
          </a:prstGeom>
          <a:noFill/>
        </p:spPr>
        <p:txBody>
          <a:bodyPr wrap="square">
            <a:spAutoFit/>
          </a:bodyPr>
          <a:lstStyle/>
          <a:p>
            <a:pPr lvl="1" eaLnBrk="1" hangingPunct="1">
              <a:buNone/>
            </a:pPr>
            <a:r>
              <a:rPr lang="zh-CN" altLang="en-US" sz="2400" dirty="0">
                <a:solidFill>
                  <a:srgbClr val="0000FF"/>
                </a:solidFill>
              </a:rPr>
              <a:t>顺序文件</a:t>
            </a:r>
          </a:p>
          <a:p>
            <a:pPr lvl="1" eaLnBrk="1" hangingPunct="1">
              <a:buNone/>
            </a:pPr>
            <a:r>
              <a:rPr lang="zh-CN" altLang="en-US" sz="2400" dirty="0">
                <a:solidFill>
                  <a:srgbClr val="0000FF"/>
                </a:solidFill>
              </a:rPr>
              <a:t>链接文件</a:t>
            </a:r>
          </a:p>
          <a:p>
            <a:pPr lvl="1" eaLnBrk="1" hangingPunct="1">
              <a:buNone/>
            </a:pPr>
            <a:r>
              <a:rPr lang="zh-CN" altLang="en-US" sz="2400" dirty="0">
                <a:solidFill>
                  <a:srgbClr val="0000FF"/>
                </a:solidFill>
              </a:rPr>
              <a:t>索引文件 </a:t>
            </a:r>
            <a:endParaRPr lang="zh-CN" altLang="en-US" sz="2400" dirty="0"/>
          </a:p>
        </p:txBody>
      </p:sp>
      <p:sp>
        <p:nvSpPr>
          <p:cNvPr id="30" name="文本框 29">
            <a:extLst>
              <a:ext uri="{FF2B5EF4-FFF2-40B4-BE49-F238E27FC236}">
                <a16:creationId xmlns:a16="http://schemas.microsoft.com/office/drawing/2014/main" id="{B37CC184-8146-4D61-A1AD-07A682BC2447}"/>
              </a:ext>
            </a:extLst>
          </p:cNvPr>
          <p:cNvSpPr txBox="1"/>
          <p:nvPr/>
        </p:nvSpPr>
        <p:spPr>
          <a:xfrm>
            <a:off x="505443" y="2622629"/>
            <a:ext cx="8238081" cy="461665"/>
          </a:xfrm>
          <a:prstGeom prst="rect">
            <a:avLst/>
          </a:prstGeom>
          <a:noFill/>
        </p:spPr>
        <p:txBody>
          <a:bodyPr wrap="square">
            <a:spAutoFit/>
          </a:bodyPr>
          <a:lstStyle/>
          <a:p>
            <a:pPr marL="0" lvl="1" indent="0">
              <a:spcBef>
                <a:spcPts val="1000"/>
              </a:spcBef>
              <a:spcAft>
                <a:spcPct val="10000"/>
              </a:spcAft>
              <a:buClr>
                <a:srgbClr val="FF0066"/>
              </a:buClr>
              <a:buSzPct val="60000"/>
              <a:buNone/>
              <a:defRPr/>
            </a:pPr>
            <a:r>
              <a:rPr lang="zh-CN" altLang="en-US" sz="2400" dirty="0">
                <a:solidFill>
                  <a:srgbClr val="0000FF"/>
                </a:solidFill>
              </a:rPr>
              <a:t>目录里直接或间接地记录了文件内容的磁盘分布</a:t>
            </a:r>
          </a:p>
        </p:txBody>
      </p:sp>
      <p:sp>
        <p:nvSpPr>
          <p:cNvPr id="31" name="文本框 30">
            <a:extLst>
              <a:ext uri="{FF2B5EF4-FFF2-40B4-BE49-F238E27FC236}">
                <a16:creationId xmlns:a16="http://schemas.microsoft.com/office/drawing/2014/main" id="{374473B0-A11C-4940-A4E8-634C6BF6F2E0}"/>
              </a:ext>
            </a:extLst>
          </p:cNvPr>
          <p:cNvSpPr txBox="1"/>
          <p:nvPr/>
        </p:nvSpPr>
        <p:spPr>
          <a:xfrm>
            <a:off x="505443" y="3679326"/>
            <a:ext cx="4898570" cy="461665"/>
          </a:xfrm>
          <a:prstGeom prst="rect">
            <a:avLst/>
          </a:prstGeom>
          <a:noFill/>
        </p:spPr>
        <p:txBody>
          <a:bodyPr wrap="square">
            <a:spAutoFit/>
          </a:bodyPr>
          <a:lstStyle/>
          <a:p>
            <a:pPr marL="0" lvl="1" indent="0">
              <a:spcBef>
                <a:spcPts val="1000"/>
              </a:spcBef>
              <a:spcAft>
                <a:spcPct val="10000"/>
              </a:spcAft>
              <a:buClr>
                <a:srgbClr val="FF0066"/>
              </a:buClr>
              <a:buSzPct val="60000"/>
              <a:buNone/>
              <a:defRPr/>
            </a:pPr>
            <a:r>
              <a:rPr lang="zh-CN" altLang="en-US" sz="2400" dirty="0">
                <a:solidFill>
                  <a:srgbClr val="0000FF"/>
                </a:solidFill>
              </a:rPr>
              <a:t>文件名</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1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1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1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011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87" grpId="0" uiExpand="1" build="p" bldLvl="2"/>
      <p:bldP spid="16" grpId="0"/>
      <p:bldP spid="17" grpId="0" animBg="1"/>
      <p:bldP spid="18" grpId="0"/>
      <p:bldP spid="19" grpId="0"/>
      <p:bldP spid="20" grpId="0"/>
      <p:bldP spid="29" grpId="0"/>
      <p:bldP spid="30" grpId="0"/>
      <p:bldP spid="3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3"/>
          <p:cNvGrpSpPr>
            <a:grpSpLocks/>
          </p:cNvGrpSpPr>
          <p:nvPr/>
        </p:nvGrpSpPr>
        <p:grpSpPr bwMode="auto">
          <a:xfrm>
            <a:off x="6347861" y="2801512"/>
            <a:ext cx="2478087" cy="2239962"/>
            <a:chOff x="2905" y="905"/>
            <a:chExt cx="1653" cy="1411"/>
          </a:xfrm>
        </p:grpSpPr>
        <p:sp>
          <p:nvSpPr>
            <p:cNvPr id="27695" name="Text Box 124"/>
            <p:cNvSpPr txBox="1">
              <a:spLocks noChangeArrowheads="1"/>
            </p:cNvSpPr>
            <p:nvPr/>
          </p:nvSpPr>
          <p:spPr bwMode="auto">
            <a:xfrm>
              <a:off x="2905" y="1128"/>
              <a:ext cx="1653" cy="243"/>
            </a:xfrm>
            <a:prstGeom prst="rect">
              <a:avLst/>
            </a:prstGeom>
            <a:solidFill>
              <a:srgbClr val="CCCCFF"/>
            </a:solidFill>
            <a:ln w="19050">
              <a:solidFill>
                <a:schemeClr val="tx1"/>
              </a:solidFill>
              <a:miter lim="800000"/>
              <a:headEnd/>
              <a:tailEnd/>
            </a:ln>
            <a:effectLst/>
          </p:spPr>
          <p:txBody>
            <a:bodyPr>
              <a:spAutoFit/>
            </a:bodyPr>
            <a:lstStyle/>
            <a:p>
              <a:pPr eaLnBrk="1" hangingPunct="1">
                <a:spcBef>
                  <a:spcPct val="50000"/>
                </a:spcBef>
              </a:pPr>
              <a:r>
                <a:rPr kumimoji="1" lang="zh-CN" altLang="en-US" sz="1800" b="1">
                  <a:latin typeface="Times New Roman" pitchFamily="18" charset="0"/>
                </a:rPr>
                <a:t>文件名     始址     块数</a:t>
              </a:r>
            </a:p>
          </p:txBody>
        </p:sp>
        <p:sp>
          <p:nvSpPr>
            <p:cNvPr id="27696" name="Rectangle 125"/>
            <p:cNvSpPr>
              <a:spLocks noChangeArrowheads="1"/>
            </p:cNvSpPr>
            <p:nvPr/>
          </p:nvSpPr>
          <p:spPr bwMode="auto">
            <a:xfrm>
              <a:off x="2905" y="1369"/>
              <a:ext cx="1653" cy="947"/>
            </a:xfrm>
            <a:prstGeom prst="rect">
              <a:avLst/>
            </a:prstGeom>
            <a:noFill/>
            <a:ln w="19050">
              <a:solidFill>
                <a:schemeClr val="tx1"/>
              </a:solidFill>
              <a:miter lim="800000"/>
              <a:headEnd/>
              <a:tailEnd/>
            </a:ln>
            <a:effectLst/>
          </p:spPr>
          <p:txBody>
            <a:bodyPr wrap="none" anchor="ctr"/>
            <a:lstStyle/>
            <a:p>
              <a:pPr algn="ctr" eaLnBrk="1" hangingPunct="1"/>
              <a:endParaRPr lang="zh-CN" altLang="zh-CN" sz="1200"/>
            </a:p>
          </p:txBody>
        </p:sp>
        <p:sp>
          <p:nvSpPr>
            <p:cNvPr id="27697" name="Text Box 126"/>
            <p:cNvSpPr txBox="1">
              <a:spLocks noChangeArrowheads="1"/>
            </p:cNvSpPr>
            <p:nvPr/>
          </p:nvSpPr>
          <p:spPr bwMode="auto">
            <a:xfrm>
              <a:off x="3013" y="1389"/>
              <a:ext cx="1453" cy="923"/>
            </a:xfrm>
            <a:prstGeom prst="rect">
              <a:avLst/>
            </a:prstGeom>
            <a:noFill/>
            <a:ln w="19050">
              <a:noFill/>
              <a:miter lim="800000"/>
              <a:headEnd/>
              <a:tailEnd/>
            </a:ln>
            <a:effectLst/>
          </p:spPr>
          <p:txBody>
            <a:bodyPr>
              <a:spAutoFit/>
            </a:bodyPr>
            <a:lstStyle/>
            <a:p>
              <a:pPr eaLnBrk="1" hangingPunct="1"/>
              <a:r>
                <a:rPr kumimoji="1" lang="en-US" altLang="zh-CN" sz="1800" b="1">
                  <a:latin typeface="Times New Roman" pitchFamily="18" charset="0"/>
                </a:rPr>
                <a:t>count 	0	2</a:t>
              </a:r>
            </a:p>
            <a:p>
              <a:pPr eaLnBrk="1" hangingPunct="1"/>
              <a:r>
                <a:rPr kumimoji="1" lang="en-US" altLang="zh-CN" sz="1800" b="1">
                  <a:latin typeface="Times New Roman" pitchFamily="18" charset="0"/>
                </a:rPr>
                <a:t>tr	14	3</a:t>
              </a:r>
            </a:p>
            <a:p>
              <a:pPr eaLnBrk="1" hangingPunct="1"/>
              <a:r>
                <a:rPr kumimoji="1" lang="en-US" altLang="zh-CN" sz="1800" b="1">
                  <a:latin typeface="Times New Roman" pitchFamily="18" charset="0"/>
                </a:rPr>
                <a:t>mail	19	6</a:t>
              </a:r>
            </a:p>
            <a:p>
              <a:pPr eaLnBrk="1" hangingPunct="1"/>
              <a:r>
                <a:rPr kumimoji="1" lang="en-US" altLang="zh-CN" sz="1800" b="1">
                  <a:latin typeface="Times New Roman" pitchFamily="18" charset="0"/>
                </a:rPr>
                <a:t>list	28	4</a:t>
              </a:r>
            </a:p>
            <a:p>
              <a:pPr eaLnBrk="1" hangingPunct="1"/>
              <a:r>
                <a:rPr kumimoji="1" lang="en-US" altLang="zh-CN" sz="1800" b="1">
                  <a:latin typeface="Times New Roman" pitchFamily="18" charset="0"/>
                </a:rPr>
                <a:t>f	6	2 </a:t>
              </a:r>
            </a:p>
          </p:txBody>
        </p:sp>
        <p:sp>
          <p:nvSpPr>
            <p:cNvPr id="27698" name="Text Box 127"/>
            <p:cNvSpPr txBox="1">
              <a:spLocks noChangeArrowheads="1"/>
            </p:cNvSpPr>
            <p:nvPr/>
          </p:nvSpPr>
          <p:spPr bwMode="auto">
            <a:xfrm>
              <a:off x="3386" y="905"/>
              <a:ext cx="665" cy="212"/>
            </a:xfrm>
            <a:prstGeom prst="rect">
              <a:avLst/>
            </a:prstGeom>
            <a:noFill/>
            <a:ln w="9525">
              <a:noFill/>
              <a:miter lim="800000"/>
              <a:headEnd/>
              <a:tailEnd/>
            </a:ln>
            <a:effectLst/>
          </p:spPr>
          <p:txBody>
            <a:bodyPr wrap="none">
              <a:spAutoFit/>
            </a:bodyPr>
            <a:lstStyle/>
            <a:p>
              <a:pPr eaLnBrk="1" hangingPunct="1"/>
              <a:r>
                <a:rPr kumimoji="1" lang="zh-CN" altLang="en-US" sz="1600" b="1">
                  <a:latin typeface="Times New Roman" pitchFamily="18" charset="0"/>
                </a:rPr>
                <a:t>文件目录</a:t>
              </a:r>
            </a:p>
          </p:txBody>
        </p:sp>
      </p:grpSp>
      <p:grpSp>
        <p:nvGrpSpPr>
          <p:cNvPr id="3" name="Group 135"/>
          <p:cNvGrpSpPr>
            <a:grpSpLocks/>
          </p:cNvGrpSpPr>
          <p:nvPr/>
        </p:nvGrpSpPr>
        <p:grpSpPr bwMode="auto">
          <a:xfrm>
            <a:off x="3734836" y="3062693"/>
            <a:ext cx="2533442" cy="3713162"/>
            <a:chOff x="875" y="709"/>
            <a:chExt cx="1254" cy="2339"/>
          </a:xfrm>
        </p:grpSpPr>
        <p:sp>
          <p:nvSpPr>
            <p:cNvPr id="27655" name="AutoShape 123"/>
            <p:cNvSpPr>
              <a:spLocks noChangeArrowheads="1"/>
            </p:cNvSpPr>
            <p:nvPr/>
          </p:nvSpPr>
          <p:spPr bwMode="auto">
            <a:xfrm>
              <a:off x="875" y="709"/>
              <a:ext cx="1128" cy="2339"/>
            </a:xfrm>
            <a:prstGeom prst="can">
              <a:avLst>
                <a:gd name="adj" fmla="val 14179"/>
              </a:avLst>
            </a:prstGeom>
            <a:noFill/>
            <a:ln w="28575">
              <a:solidFill>
                <a:schemeClr val="tx2"/>
              </a:solidFill>
              <a:round/>
              <a:headEnd/>
              <a:tailEnd/>
            </a:ln>
            <a:effectLst/>
          </p:spPr>
          <p:txBody>
            <a:bodyPr wrap="none" anchor="ctr"/>
            <a:lstStyle/>
            <a:p>
              <a:pPr algn="ctr" eaLnBrk="1" hangingPunct="1"/>
              <a:endParaRPr lang="zh-CN" altLang="en-US"/>
            </a:p>
          </p:txBody>
        </p:sp>
        <p:grpSp>
          <p:nvGrpSpPr>
            <p:cNvPr id="4" name="Group 134"/>
            <p:cNvGrpSpPr>
              <a:grpSpLocks/>
            </p:cNvGrpSpPr>
            <p:nvPr/>
          </p:nvGrpSpPr>
          <p:grpSpPr bwMode="auto">
            <a:xfrm>
              <a:off x="930" y="876"/>
              <a:ext cx="1199" cy="2085"/>
              <a:chOff x="1057" y="876"/>
              <a:chExt cx="1365" cy="2373"/>
            </a:xfrm>
          </p:grpSpPr>
          <p:grpSp>
            <p:nvGrpSpPr>
              <p:cNvPr id="5" name="Group 90"/>
              <p:cNvGrpSpPr>
                <a:grpSpLocks/>
              </p:cNvGrpSpPr>
              <p:nvPr/>
            </p:nvGrpSpPr>
            <p:grpSpPr bwMode="auto">
              <a:xfrm>
                <a:off x="1115" y="1089"/>
                <a:ext cx="1056" cy="2160"/>
                <a:chOff x="768" y="816"/>
                <a:chExt cx="1056" cy="2160"/>
              </a:xfrm>
            </p:grpSpPr>
            <p:sp>
              <p:nvSpPr>
                <p:cNvPr id="27663" name="Rectangle 91"/>
                <p:cNvSpPr>
                  <a:spLocks noChangeArrowheads="1"/>
                </p:cNvSpPr>
                <p:nvPr/>
              </p:nvSpPr>
              <p:spPr bwMode="auto">
                <a:xfrm>
                  <a:off x="768" y="816"/>
                  <a:ext cx="192" cy="144"/>
                </a:xfrm>
                <a:prstGeom prst="rect">
                  <a:avLst/>
                </a:prstGeom>
                <a:solidFill>
                  <a:srgbClr val="CCCCFF"/>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0</a:t>
                  </a:r>
                </a:p>
              </p:txBody>
            </p:sp>
            <p:sp>
              <p:nvSpPr>
                <p:cNvPr id="27664" name="Rectangle 92"/>
                <p:cNvSpPr>
                  <a:spLocks noChangeArrowheads="1"/>
                </p:cNvSpPr>
                <p:nvPr/>
              </p:nvSpPr>
              <p:spPr bwMode="auto">
                <a:xfrm>
                  <a:off x="1056" y="816"/>
                  <a:ext cx="192" cy="144"/>
                </a:xfrm>
                <a:prstGeom prst="rect">
                  <a:avLst/>
                </a:prstGeom>
                <a:solidFill>
                  <a:srgbClr val="CCCCFF"/>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a:t>
                  </a:r>
                </a:p>
              </p:txBody>
            </p:sp>
            <p:sp>
              <p:nvSpPr>
                <p:cNvPr id="27665" name="Rectangle 93"/>
                <p:cNvSpPr>
                  <a:spLocks noChangeArrowheads="1"/>
                </p:cNvSpPr>
                <p:nvPr/>
              </p:nvSpPr>
              <p:spPr bwMode="auto">
                <a:xfrm>
                  <a:off x="1344" y="816"/>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2</a:t>
                  </a:r>
                </a:p>
              </p:txBody>
            </p:sp>
            <p:sp>
              <p:nvSpPr>
                <p:cNvPr id="27666" name="Rectangle 94"/>
                <p:cNvSpPr>
                  <a:spLocks noChangeArrowheads="1"/>
                </p:cNvSpPr>
                <p:nvPr/>
              </p:nvSpPr>
              <p:spPr bwMode="auto">
                <a:xfrm>
                  <a:off x="1632" y="816"/>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3</a:t>
                  </a:r>
                </a:p>
              </p:txBody>
            </p:sp>
            <p:sp>
              <p:nvSpPr>
                <p:cNvPr id="27667" name="Rectangle 95"/>
                <p:cNvSpPr>
                  <a:spLocks noChangeArrowheads="1"/>
                </p:cNvSpPr>
                <p:nvPr/>
              </p:nvSpPr>
              <p:spPr bwMode="auto">
                <a:xfrm>
                  <a:off x="768" y="1104"/>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4</a:t>
                  </a:r>
                </a:p>
              </p:txBody>
            </p:sp>
            <p:sp>
              <p:nvSpPr>
                <p:cNvPr id="27668" name="Rectangle 96"/>
                <p:cNvSpPr>
                  <a:spLocks noChangeArrowheads="1"/>
                </p:cNvSpPr>
                <p:nvPr/>
              </p:nvSpPr>
              <p:spPr bwMode="auto">
                <a:xfrm>
                  <a:off x="1056" y="1104"/>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5</a:t>
                  </a:r>
                </a:p>
              </p:txBody>
            </p:sp>
            <p:sp>
              <p:nvSpPr>
                <p:cNvPr id="27669" name="Rectangle 97"/>
                <p:cNvSpPr>
                  <a:spLocks noChangeArrowheads="1"/>
                </p:cNvSpPr>
                <p:nvPr/>
              </p:nvSpPr>
              <p:spPr bwMode="auto">
                <a:xfrm>
                  <a:off x="1344" y="1104"/>
                  <a:ext cx="192" cy="144"/>
                </a:xfrm>
                <a:prstGeom prst="rect">
                  <a:avLst/>
                </a:prstGeom>
                <a:solidFill>
                  <a:schemeClr val="accent1"/>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6</a:t>
                  </a:r>
                </a:p>
              </p:txBody>
            </p:sp>
            <p:sp>
              <p:nvSpPr>
                <p:cNvPr id="27670" name="Rectangle 98"/>
                <p:cNvSpPr>
                  <a:spLocks noChangeArrowheads="1"/>
                </p:cNvSpPr>
                <p:nvPr/>
              </p:nvSpPr>
              <p:spPr bwMode="auto">
                <a:xfrm>
                  <a:off x="1632" y="1104"/>
                  <a:ext cx="192" cy="144"/>
                </a:xfrm>
                <a:prstGeom prst="rect">
                  <a:avLst/>
                </a:prstGeom>
                <a:solidFill>
                  <a:schemeClr val="accent1"/>
                </a:solidFill>
                <a:ln w="9525" algn="ctr">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7</a:t>
                  </a:r>
                </a:p>
              </p:txBody>
            </p:sp>
            <p:sp>
              <p:nvSpPr>
                <p:cNvPr id="27671" name="Rectangle 99"/>
                <p:cNvSpPr>
                  <a:spLocks noChangeArrowheads="1"/>
                </p:cNvSpPr>
                <p:nvPr/>
              </p:nvSpPr>
              <p:spPr bwMode="auto">
                <a:xfrm>
                  <a:off x="768" y="1392"/>
                  <a:ext cx="192" cy="144"/>
                </a:xfrm>
                <a:prstGeom prst="rect">
                  <a:avLst/>
                </a:prstGeom>
                <a:noFill/>
                <a:ln w="9525" algn="ctr">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8</a:t>
                  </a:r>
                </a:p>
              </p:txBody>
            </p:sp>
            <p:sp>
              <p:nvSpPr>
                <p:cNvPr id="27672" name="Rectangle 100"/>
                <p:cNvSpPr>
                  <a:spLocks noChangeArrowheads="1"/>
                </p:cNvSpPr>
                <p:nvPr/>
              </p:nvSpPr>
              <p:spPr bwMode="auto">
                <a:xfrm>
                  <a:off x="1056" y="1392"/>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9</a:t>
                  </a:r>
                </a:p>
              </p:txBody>
            </p:sp>
            <p:sp>
              <p:nvSpPr>
                <p:cNvPr id="27673" name="Rectangle 101"/>
                <p:cNvSpPr>
                  <a:spLocks noChangeArrowheads="1"/>
                </p:cNvSpPr>
                <p:nvPr/>
              </p:nvSpPr>
              <p:spPr bwMode="auto">
                <a:xfrm>
                  <a:off x="1344" y="1392"/>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10</a:t>
                  </a:r>
                </a:p>
              </p:txBody>
            </p:sp>
            <p:sp>
              <p:nvSpPr>
                <p:cNvPr id="27674" name="Rectangle 102"/>
                <p:cNvSpPr>
                  <a:spLocks noChangeArrowheads="1"/>
                </p:cNvSpPr>
                <p:nvPr/>
              </p:nvSpPr>
              <p:spPr bwMode="auto">
                <a:xfrm>
                  <a:off x="1632" y="1392"/>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11</a:t>
                  </a:r>
                </a:p>
              </p:txBody>
            </p:sp>
            <p:sp>
              <p:nvSpPr>
                <p:cNvPr id="27675" name="Rectangle 103"/>
                <p:cNvSpPr>
                  <a:spLocks noChangeArrowheads="1"/>
                </p:cNvSpPr>
                <p:nvPr/>
              </p:nvSpPr>
              <p:spPr bwMode="auto">
                <a:xfrm>
                  <a:off x="768" y="1680"/>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12</a:t>
                  </a:r>
                </a:p>
              </p:txBody>
            </p:sp>
            <p:sp>
              <p:nvSpPr>
                <p:cNvPr id="27676" name="Rectangle 104"/>
                <p:cNvSpPr>
                  <a:spLocks noChangeArrowheads="1"/>
                </p:cNvSpPr>
                <p:nvPr/>
              </p:nvSpPr>
              <p:spPr bwMode="auto">
                <a:xfrm>
                  <a:off x="1056" y="1680"/>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13</a:t>
                  </a:r>
                </a:p>
              </p:txBody>
            </p:sp>
            <p:sp>
              <p:nvSpPr>
                <p:cNvPr id="27677" name="Rectangle 105"/>
                <p:cNvSpPr>
                  <a:spLocks noChangeArrowheads="1"/>
                </p:cNvSpPr>
                <p:nvPr/>
              </p:nvSpPr>
              <p:spPr bwMode="auto">
                <a:xfrm>
                  <a:off x="1344" y="1680"/>
                  <a:ext cx="192" cy="144"/>
                </a:xfrm>
                <a:prstGeom prst="rect">
                  <a:avLst/>
                </a:prstGeom>
                <a:solidFill>
                  <a:srgbClr val="CCFF33"/>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14</a:t>
                  </a:r>
                </a:p>
              </p:txBody>
            </p:sp>
            <p:sp>
              <p:nvSpPr>
                <p:cNvPr id="27678" name="Rectangle 106"/>
                <p:cNvSpPr>
                  <a:spLocks noChangeArrowheads="1"/>
                </p:cNvSpPr>
                <p:nvPr/>
              </p:nvSpPr>
              <p:spPr bwMode="auto">
                <a:xfrm>
                  <a:off x="1632" y="1680"/>
                  <a:ext cx="192" cy="144"/>
                </a:xfrm>
                <a:prstGeom prst="rect">
                  <a:avLst/>
                </a:prstGeom>
                <a:solidFill>
                  <a:srgbClr val="CCFF33"/>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15</a:t>
                  </a:r>
                </a:p>
              </p:txBody>
            </p:sp>
            <p:sp>
              <p:nvSpPr>
                <p:cNvPr id="27679" name="Rectangle 107"/>
                <p:cNvSpPr>
                  <a:spLocks noChangeArrowheads="1"/>
                </p:cNvSpPr>
                <p:nvPr/>
              </p:nvSpPr>
              <p:spPr bwMode="auto">
                <a:xfrm>
                  <a:off x="768" y="1968"/>
                  <a:ext cx="192" cy="144"/>
                </a:xfrm>
                <a:prstGeom prst="rect">
                  <a:avLst/>
                </a:prstGeom>
                <a:solidFill>
                  <a:srgbClr val="CCFF33"/>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16</a:t>
                  </a:r>
                </a:p>
              </p:txBody>
            </p:sp>
            <p:sp>
              <p:nvSpPr>
                <p:cNvPr id="27680" name="Rectangle 108"/>
                <p:cNvSpPr>
                  <a:spLocks noChangeArrowheads="1"/>
                </p:cNvSpPr>
                <p:nvPr/>
              </p:nvSpPr>
              <p:spPr bwMode="auto">
                <a:xfrm>
                  <a:off x="1056" y="1968"/>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17</a:t>
                  </a:r>
                </a:p>
              </p:txBody>
            </p:sp>
            <p:sp>
              <p:nvSpPr>
                <p:cNvPr id="27681" name="Rectangle 109"/>
                <p:cNvSpPr>
                  <a:spLocks noChangeArrowheads="1"/>
                </p:cNvSpPr>
                <p:nvPr/>
              </p:nvSpPr>
              <p:spPr bwMode="auto">
                <a:xfrm>
                  <a:off x="1344" y="1968"/>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18</a:t>
                  </a:r>
                </a:p>
              </p:txBody>
            </p:sp>
            <p:sp>
              <p:nvSpPr>
                <p:cNvPr id="27682" name="Rectangle 110"/>
                <p:cNvSpPr>
                  <a:spLocks noChangeArrowheads="1"/>
                </p:cNvSpPr>
                <p:nvPr/>
              </p:nvSpPr>
              <p:spPr bwMode="auto">
                <a:xfrm>
                  <a:off x="1632" y="1968"/>
                  <a:ext cx="192" cy="144"/>
                </a:xfrm>
                <a:prstGeom prst="rect">
                  <a:avLst/>
                </a:prstGeom>
                <a:solidFill>
                  <a:srgbClr val="FFFF00"/>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19</a:t>
                  </a:r>
                </a:p>
              </p:txBody>
            </p:sp>
            <p:sp>
              <p:nvSpPr>
                <p:cNvPr id="27683" name="Rectangle 111"/>
                <p:cNvSpPr>
                  <a:spLocks noChangeArrowheads="1"/>
                </p:cNvSpPr>
                <p:nvPr/>
              </p:nvSpPr>
              <p:spPr bwMode="auto">
                <a:xfrm>
                  <a:off x="768" y="2256"/>
                  <a:ext cx="192" cy="144"/>
                </a:xfrm>
                <a:prstGeom prst="rect">
                  <a:avLst/>
                </a:prstGeom>
                <a:solidFill>
                  <a:srgbClr val="FFFF00"/>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20</a:t>
                  </a:r>
                </a:p>
              </p:txBody>
            </p:sp>
            <p:sp>
              <p:nvSpPr>
                <p:cNvPr id="27684" name="Rectangle 112"/>
                <p:cNvSpPr>
                  <a:spLocks noChangeArrowheads="1"/>
                </p:cNvSpPr>
                <p:nvPr/>
              </p:nvSpPr>
              <p:spPr bwMode="auto">
                <a:xfrm>
                  <a:off x="1056" y="2256"/>
                  <a:ext cx="192" cy="144"/>
                </a:xfrm>
                <a:prstGeom prst="rect">
                  <a:avLst/>
                </a:prstGeom>
                <a:solidFill>
                  <a:srgbClr val="FFFF00"/>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21</a:t>
                  </a:r>
                </a:p>
              </p:txBody>
            </p:sp>
            <p:sp>
              <p:nvSpPr>
                <p:cNvPr id="27685" name="Rectangle 113"/>
                <p:cNvSpPr>
                  <a:spLocks noChangeArrowheads="1"/>
                </p:cNvSpPr>
                <p:nvPr/>
              </p:nvSpPr>
              <p:spPr bwMode="auto">
                <a:xfrm>
                  <a:off x="1344" y="2256"/>
                  <a:ext cx="192" cy="144"/>
                </a:xfrm>
                <a:prstGeom prst="rect">
                  <a:avLst/>
                </a:prstGeom>
                <a:solidFill>
                  <a:srgbClr val="FFFF00"/>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22</a:t>
                  </a:r>
                </a:p>
              </p:txBody>
            </p:sp>
            <p:sp>
              <p:nvSpPr>
                <p:cNvPr id="27686" name="Rectangle 114"/>
                <p:cNvSpPr>
                  <a:spLocks noChangeArrowheads="1"/>
                </p:cNvSpPr>
                <p:nvPr/>
              </p:nvSpPr>
              <p:spPr bwMode="auto">
                <a:xfrm>
                  <a:off x="1632" y="2256"/>
                  <a:ext cx="192" cy="144"/>
                </a:xfrm>
                <a:prstGeom prst="rect">
                  <a:avLst/>
                </a:prstGeom>
                <a:solidFill>
                  <a:srgbClr val="FFFF00"/>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23</a:t>
                  </a:r>
                </a:p>
              </p:txBody>
            </p:sp>
            <p:sp>
              <p:nvSpPr>
                <p:cNvPr id="27687" name="Rectangle 115"/>
                <p:cNvSpPr>
                  <a:spLocks noChangeArrowheads="1"/>
                </p:cNvSpPr>
                <p:nvPr/>
              </p:nvSpPr>
              <p:spPr bwMode="auto">
                <a:xfrm>
                  <a:off x="768" y="2544"/>
                  <a:ext cx="192" cy="144"/>
                </a:xfrm>
                <a:prstGeom prst="rect">
                  <a:avLst/>
                </a:prstGeom>
                <a:solidFill>
                  <a:srgbClr val="FFFF00"/>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24</a:t>
                  </a:r>
                </a:p>
              </p:txBody>
            </p:sp>
            <p:sp>
              <p:nvSpPr>
                <p:cNvPr id="27688" name="Rectangle 116"/>
                <p:cNvSpPr>
                  <a:spLocks noChangeArrowheads="1"/>
                </p:cNvSpPr>
                <p:nvPr/>
              </p:nvSpPr>
              <p:spPr bwMode="auto">
                <a:xfrm>
                  <a:off x="1056" y="2544"/>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25</a:t>
                  </a:r>
                </a:p>
              </p:txBody>
            </p:sp>
            <p:sp>
              <p:nvSpPr>
                <p:cNvPr id="27689" name="Rectangle 117"/>
                <p:cNvSpPr>
                  <a:spLocks noChangeArrowheads="1"/>
                </p:cNvSpPr>
                <p:nvPr/>
              </p:nvSpPr>
              <p:spPr bwMode="auto">
                <a:xfrm>
                  <a:off x="1344" y="2544"/>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26</a:t>
                  </a:r>
                </a:p>
              </p:txBody>
            </p:sp>
            <p:sp>
              <p:nvSpPr>
                <p:cNvPr id="27690" name="Rectangle 118"/>
                <p:cNvSpPr>
                  <a:spLocks noChangeArrowheads="1"/>
                </p:cNvSpPr>
                <p:nvPr/>
              </p:nvSpPr>
              <p:spPr bwMode="auto">
                <a:xfrm>
                  <a:off x="1632" y="2544"/>
                  <a:ext cx="192" cy="144"/>
                </a:xfrm>
                <a:prstGeom prst="rect">
                  <a:avLst/>
                </a:prstGeom>
                <a:no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27</a:t>
                  </a:r>
                </a:p>
              </p:txBody>
            </p:sp>
            <p:sp>
              <p:nvSpPr>
                <p:cNvPr id="27691" name="Rectangle 119"/>
                <p:cNvSpPr>
                  <a:spLocks noChangeArrowheads="1"/>
                </p:cNvSpPr>
                <p:nvPr/>
              </p:nvSpPr>
              <p:spPr bwMode="auto">
                <a:xfrm>
                  <a:off x="768" y="2832"/>
                  <a:ext cx="192" cy="144"/>
                </a:xfrm>
                <a:prstGeom prst="rect">
                  <a:avLst/>
                </a:prstGeom>
                <a:solidFill>
                  <a:srgbClr val="FF99FF"/>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28</a:t>
                  </a:r>
                </a:p>
              </p:txBody>
            </p:sp>
            <p:sp>
              <p:nvSpPr>
                <p:cNvPr id="27692" name="Rectangle 120"/>
                <p:cNvSpPr>
                  <a:spLocks noChangeArrowheads="1"/>
                </p:cNvSpPr>
                <p:nvPr/>
              </p:nvSpPr>
              <p:spPr bwMode="auto">
                <a:xfrm>
                  <a:off x="1056" y="2832"/>
                  <a:ext cx="192" cy="144"/>
                </a:xfrm>
                <a:prstGeom prst="rect">
                  <a:avLst/>
                </a:prstGeom>
                <a:solidFill>
                  <a:srgbClr val="FF99FF"/>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29</a:t>
                  </a:r>
                </a:p>
              </p:txBody>
            </p:sp>
            <p:sp>
              <p:nvSpPr>
                <p:cNvPr id="27693" name="Rectangle 121"/>
                <p:cNvSpPr>
                  <a:spLocks noChangeArrowheads="1"/>
                </p:cNvSpPr>
                <p:nvPr/>
              </p:nvSpPr>
              <p:spPr bwMode="auto">
                <a:xfrm>
                  <a:off x="1344" y="2832"/>
                  <a:ext cx="192" cy="144"/>
                </a:xfrm>
                <a:prstGeom prst="rect">
                  <a:avLst/>
                </a:prstGeom>
                <a:solidFill>
                  <a:srgbClr val="FF99FF"/>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30</a:t>
                  </a:r>
                </a:p>
              </p:txBody>
            </p:sp>
            <p:sp>
              <p:nvSpPr>
                <p:cNvPr id="27694" name="Rectangle 122"/>
                <p:cNvSpPr>
                  <a:spLocks noChangeArrowheads="1"/>
                </p:cNvSpPr>
                <p:nvPr/>
              </p:nvSpPr>
              <p:spPr bwMode="auto">
                <a:xfrm>
                  <a:off x="1632" y="2832"/>
                  <a:ext cx="192" cy="144"/>
                </a:xfrm>
                <a:prstGeom prst="rect">
                  <a:avLst/>
                </a:prstGeom>
                <a:solidFill>
                  <a:srgbClr val="FF99FF"/>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31</a:t>
                  </a:r>
                </a:p>
              </p:txBody>
            </p:sp>
          </p:grpSp>
          <p:sp>
            <p:nvSpPr>
              <p:cNvPr id="27658" name="Text Box 128"/>
              <p:cNvSpPr txBox="1">
                <a:spLocks noChangeArrowheads="1"/>
              </p:cNvSpPr>
              <p:nvPr/>
            </p:nvSpPr>
            <p:spPr bwMode="auto">
              <a:xfrm>
                <a:off x="1057" y="876"/>
                <a:ext cx="542" cy="219"/>
              </a:xfrm>
              <a:prstGeom prst="rect">
                <a:avLst/>
              </a:prstGeom>
              <a:noFill/>
              <a:ln w="9525">
                <a:noFill/>
                <a:miter lim="800000"/>
                <a:headEnd/>
                <a:tailEnd/>
              </a:ln>
              <a:effectLst/>
            </p:spPr>
            <p:txBody>
              <a:bodyPr>
                <a:spAutoFit/>
              </a:bodyPr>
              <a:lstStyle/>
              <a:p>
                <a:pPr eaLnBrk="1" hangingPunct="1"/>
                <a:r>
                  <a:rPr kumimoji="1" lang="en-US" altLang="zh-CN" b="1">
                    <a:solidFill>
                      <a:schemeClr val="tx2"/>
                    </a:solidFill>
                    <a:latin typeface="Times New Roman" pitchFamily="18" charset="0"/>
                  </a:rPr>
                  <a:t>count</a:t>
                </a:r>
              </a:p>
            </p:txBody>
          </p:sp>
          <p:sp>
            <p:nvSpPr>
              <p:cNvPr id="27659" name="Text Box 129"/>
              <p:cNvSpPr txBox="1">
                <a:spLocks noChangeArrowheads="1"/>
              </p:cNvSpPr>
              <p:nvPr/>
            </p:nvSpPr>
            <p:spPr bwMode="auto">
              <a:xfrm>
                <a:off x="1691" y="1207"/>
                <a:ext cx="162" cy="219"/>
              </a:xfrm>
              <a:prstGeom prst="rect">
                <a:avLst/>
              </a:prstGeom>
              <a:noFill/>
              <a:ln w="9525">
                <a:noFill/>
                <a:miter lim="800000"/>
                <a:headEnd/>
                <a:tailEnd/>
              </a:ln>
              <a:effectLst/>
            </p:spPr>
            <p:txBody>
              <a:bodyPr>
                <a:spAutoFit/>
              </a:bodyPr>
              <a:lstStyle/>
              <a:p>
                <a:pPr eaLnBrk="1" hangingPunct="1"/>
                <a:r>
                  <a:rPr kumimoji="1" lang="en-US" altLang="zh-CN" b="1">
                    <a:solidFill>
                      <a:schemeClr val="tx2"/>
                    </a:solidFill>
                    <a:latin typeface="Times New Roman" pitchFamily="18" charset="0"/>
                  </a:rPr>
                  <a:t>f</a:t>
                </a:r>
              </a:p>
            </p:txBody>
          </p:sp>
          <p:sp>
            <p:nvSpPr>
              <p:cNvPr id="27660" name="Text Box 130"/>
              <p:cNvSpPr txBox="1">
                <a:spLocks noChangeArrowheads="1"/>
              </p:cNvSpPr>
              <p:nvPr/>
            </p:nvSpPr>
            <p:spPr bwMode="auto">
              <a:xfrm>
                <a:off x="1679" y="1779"/>
                <a:ext cx="362" cy="265"/>
              </a:xfrm>
              <a:prstGeom prst="rect">
                <a:avLst/>
              </a:prstGeom>
              <a:noFill/>
              <a:ln w="9525">
                <a:noFill/>
                <a:miter lim="800000"/>
                <a:headEnd/>
                <a:tailEnd/>
              </a:ln>
              <a:effectLst/>
            </p:spPr>
            <p:txBody>
              <a:bodyPr wrap="square">
                <a:spAutoFit/>
              </a:bodyPr>
              <a:lstStyle/>
              <a:p>
                <a:pPr eaLnBrk="1" hangingPunct="1"/>
                <a:r>
                  <a:rPr kumimoji="1" lang="en-US" altLang="zh-CN" b="1">
                    <a:solidFill>
                      <a:schemeClr val="tx2"/>
                    </a:solidFill>
                    <a:latin typeface="Times New Roman" pitchFamily="18" charset="0"/>
                  </a:rPr>
                  <a:t>tr</a:t>
                </a:r>
              </a:p>
            </p:txBody>
          </p:sp>
          <p:sp>
            <p:nvSpPr>
              <p:cNvPr id="27661" name="Text Box 131"/>
              <p:cNvSpPr txBox="1">
                <a:spLocks noChangeArrowheads="1"/>
              </p:cNvSpPr>
              <p:nvPr/>
            </p:nvSpPr>
            <p:spPr bwMode="auto">
              <a:xfrm>
                <a:off x="1884" y="2066"/>
                <a:ext cx="538" cy="265"/>
              </a:xfrm>
              <a:prstGeom prst="rect">
                <a:avLst/>
              </a:prstGeom>
              <a:noFill/>
              <a:ln w="9525">
                <a:noFill/>
                <a:miter lim="800000"/>
                <a:headEnd/>
                <a:tailEnd/>
              </a:ln>
              <a:effectLst/>
            </p:spPr>
            <p:txBody>
              <a:bodyPr wrap="square">
                <a:spAutoFit/>
              </a:bodyPr>
              <a:lstStyle/>
              <a:p>
                <a:pPr eaLnBrk="1" hangingPunct="1"/>
                <a:r>
                  <a:rPr kumimoji="1" lang="en-US" altLang="zh-CN" b="1">
                    <a:solidFill>
                      <a:schemeClr val="tx2"/>
                    </a:solidFill>
                    <a:latin typeface="Times New Roman" pitchFamily="18" charset="0"/>
                  </a:rPr>
                  <a:t>mail</a:t>
                </a:r>
              </a:p>
            </p:txBody>
          </p:sp>
          <p:sp>
            <p:nvSpPr>
              <p:cNvPr id="27662" name="Text Box 132"/>
              <p:cNvSpPr txBox="1">
                <a:spLocks noChangeArrowheads="1"/>
              </p:cNvSpPr>
              <p:nvPr/>
            </p:nvSpPr>
            <p:spPr bwMode="auto">
              <a:xfrm>
                <a:off x="1067" y="2936"/>
                <a:ext cx="432" cy="219"/>
              </a:xfrm>
              <a:prstGeom prst="rect">
                <a:avLst/>
              </a:prstGeom>
              <a:noFill/>
              <a:ln w="9525">
                <a:noFill/>
                <a:miter lim="800000"/>
                <a:headEnd/>
                <a:tailEnd/>
              </a:ln>
              <a:effectLst/>
            </p:spPr>
            <p:txBody>
              <a:bodyPr>
                <a:spAutoFit/>
              </a:bodyPr>
              <a:lstStyle/>
              <a:p>
                <a:pPr eaLnBrk="1" hangingPunct="1"/>
                <a:r>
                  <a:rPr kumimoji="1" lang="en-US" altLang="zh-CN" b="1">
                    <a:solidFill>
                      <a:schemeClr val="tx2"/>
                    </a:solidFill>
                    <a:latin typeface="Times New Roman" pitchFamily="18" charset="0"/>
                  </a:rPr>
                  <a:t>list</a:t>
                </a:r>
              </a:p>
            </p:txBody>
          </p:sp>
        </p:grpSp>
      </p:grpSp>
      <p:sp>
        <p:nvSpPr>
          <p:cNvPr id="27654" name="Rectangle 136"/>
          <p:cNvSpPr>
            <a:spLocks noChangeArrowheads="1"/>
          </p:cNvSpPr>
          <p:nvPr/>
        </p:nvSpPr>
        <p:spPr bwMode="auto">
          <a:xfrm>
            <a:off x="132519" y="1837359"/>
            <a:ext cx="8812697" cy="3635789"/>
          </a:xfrm>
          <a:prstGeom prst="rect">
            <a:avLst/>
          </a:prstGeom>
          <a:noFill/>
          <a:ln w="9525">
            <a:noFill/>
            <a:miter lim="800000"/>
            <a:headEnd/>
            <a:tailEnd/>
          </a:ln>
          <a:effectLst/>
        </p:spPr>
        <p:txBody>
          <a:bodyPr/>
          <a:lstStyle/>
          <a:p>
            <a:pPr marL="228600" indent="-228600">
              <a:lnSpc>
                <a:spcPct val="90000"/>
              </a:lnSpc>
              <a:spcBef>
                <a:spcPts val="1000"/>
              </a:spcBef>
              <a:buClr>
                <a:schemeClr val="folHlink"/>
              </a:buClr>
              <a:buSzPct val="60000"/>
              <a:buFont typeface="Wingdings" pitchFamily="2" charset="2"/>
              <a:buChar char="l"/>
            </a:pPr>
            <a:r>
              <a:rPr lang="zh-CN" altLang="en-US" sz="2400" dirty="0"/>
              <a:t>文件中逻辑上连续的信息存储在磁盘上也</a:t>
            </a:r>
            <a:r>
              <a:rPr lang="zh-CN" altLang="en-US" sz="2400" dirty="0">
                <a:solidFill>
                  <a:srgbClr val="0000FF"/>
                </a:solidFill>
              </a:rPr>
              <a:t>保持连续的结构</a:t>
            </a:r>
            <a:endParaRPr lang="en-US" altLang="zh-CN" sz="2400" dirty="0"/>
          </a:p>
          <a:p>
            <a:pPr marL="228600" indent="-228600">
              <a:lnSpc>
                <a:spcPct val="90000"/>
              </a:lnSpc>
              <a:spcBef>
                <a:spcPts val="1000"/>
              </a:spcBef>
              <a:buClr>
                <a:schemeClr val="folHlink"/>
              </a:buClr>
              <a:buSzPct val="60000"/>
              <a:buFont typeface="Wingdings" pitchFamily="2" charset="2"/>
              <a:buChar char="l"/>
            </a:pPr>
            <a:r>
              <a:rPr lang="zh-CN" altLang="en-US" sz="2400" dirty="0"/>
              <a:t>文件目录记录了</a:t>
            </a:r>
            <a:r>
              <a:rPr lang="zh-CN" altLang="en-US" sz="2400" dirty="0">
                <a:solidFill>
                  <a:srgbClr val="0000FF"/>
                </a:solidFill>
              </a:rPr>
              <a:t>文件第一块块号和块数</a:t>
            </a:r>
            <a:endParaRPr lang="zh-CN" altLang="en-US" sz="2400" dirty="0"/>
          </a:p>
          <a:p>
            <a:pPr marL="228600" indent="-228600">
              <a:lnSpc>
                <a:spcPct val="90000"/>
              </a:lnSpc>
              <a:spcBef>
                <a:spcPts val="1000"/>
              </a:spcBef>
              <a:buClr>
                <a:schemeClr val="folHlink"/>
              </a:buClr>
              <a:buSzPct val="60000"/>
              <a:buFont typeface="Wingdings" pitchFamily="2" charset="2"/>
              <a:buChar char="l"/>
            </a:pPr>
            <a:r>
              <a:rPr lang="zh-CN" altLang="en-US" sz="2400" dirty="0"/>
              <a:t>逻辑结构与物理结构相同</a:t>
            </a:r>
          </a:p>
        </p:txBody>
      </p:sp>
      <p:sp>
        <p:nvSpPr>
          <p:cNvPr id="63" name="矩形 62"/>
          <p:cNvSpPr/>
          <p:nvPr/>
        </p:nvSpPr>
        <p:spPr>
          <a:xfrm>
            <a:off x="245257" y="1322769"/>
            <a:ext cx="1901483" cy="523220"/>
          </a:xfrm>
          <a:prstGeom prst="rect">
            <a:avLst/>
          </a:prstGeom>
        </p:spPr>
        <p:txBody>
          <a:bodyPr wrap="none">
            <a:spAutoFit/>
          </a:bodyPr>
          <a:lstStyle/>
          <a:p>
            <a:pPr>
              <a:buClr>
                <a:srgbClr val="FF0066"/>
              </a:buClr>
              <a:buSzPct val="60000"/>
              <a:buFont typeface="Wingdings" pitchFamily="2" charset="2"/>
              <a:buChar char="q"/>
              <a:defRPr/>
            </a:pPr>
            <a:r>
              <a:rPr lang="zh-CN" altLang="en-US" sz="2800" b="1"/>
              <a:t> 分配原理</a:t>
            </a:r>
          </a:p>
        </p:txBody>
      </p:sp>
      <p:sp>
        <p:nvSpPr>
          <p:cNvPr id="64" name="TextBox 63"/>
          <p:cNvSpPr txBox="1"/>
          <p:nvPr/>
        </p:nvSpPr>
        <p:spPr>
          <a:xfrm>
            <a:off x="397563" y="6162261"/>
            <a:ext cx="3233531" cy="400110"/>
          </a:xfrm>
          <a:prstGeom prst="rect">
            <a:avLst/>
          </a:prstGeom>
          <a:noFill/>
        </p:spPr>
        <p:txBody>
          <a:bodyPr wrap="square" rtlCol="0">
            <a:spAutoFit/>
          </a:bodyPr>
          <a:lstStyle/>
          <a:p>
            <a:r>
              <a:rPr lang="en-US" altLang="zh-CN" sz="2000" dirty="0">
                <a:solidFill>
                  <a:srgbClr val="0000FF"/>
                </a:solidFill>
              </a:rPr>
              <a:t>Contiguous Allocation</a:t>
            </a:r>
            <a:endParaRPr lang="zh-CN" altLang="en-US" sz="2000" dirty="0">
              <a:solidFill>
                <a:srgbClr val="0000FF"/>
              </a:solidFill>
            </a:endParaRPr>
          </a:p>
        </p:txBody>
      </p:sp>
      <p:sp>
        <p:nvSpPr>
          <p:cNvPr id="66" name="矩形 65"/>
          <p:cNvSpPr/>
          <p:nvPr/>
        </p:nvSpPr>
        <p:spPr>
          <a:xfrm>
            <a:off x="227779" y="826493"/>
            <a:ext cx="7442200"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顺序文件</a:t>
            </a:r>
            <a:r>
              <a:rPr lang="en-US" altLang="zh-CN" sz="2800" b="1" dirty="0">
                <a:solidFill>
                  <a:srgbClr val="0000FF"/>
                </a:solidFill>
                <a:sym typeface="Symbol" pitchFamily="18" charset="2"/>
              </a:rPr>
              <a:t>(1/2)</a:t>
            </a:r>
            <a:endParaRPr lang="zh-CN" altLang="en-US" sz="2800" b="1" dirty="0">
              <a:solidFill>
                <a:srgbClr val="0000FF"/>
              </a:solidFill>
              <a:sym typeface="Symbol" pitchFamily="18" charset="2"/>
            </a:endParaRPr>
          </a:p>
        </p:txBody>
      </p:sp>
      <p:sp>
        <p:nvSpPr>
          <p:cNvPr id="68" name="爆炸形 1 67"/>
          <p:cNvSpPr/>
          <p:nvPr/>
        </p:nvSpPr>
        <p:spPr>
          <a:xfrm>
            <a:off x="0" y="4161182"/>
            <a:ext cx="3220278" cy="1744869"/>
          </a:xfrm>
          <a:prstGeom prst="irregularSeal1">
            <a:avLst/>
          </a:prstGeom>
          <a:solidFill>
            <a:srgbClr val="FF0000"/>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FF00"/>
                </a:solidFill>
              </a:rPr>
              <a:t>连续分配</a:t>
            </a:r>
          </a:p>
        </p:txBody>
      </p:sp>
      <p:sp>
        <p:nvSpPr>
          <p:cNvPr id="67" name="六边形 66"/>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69" name="矩形 68"/>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61" name="组合 11">
            <a:extLst>
              <a:ext uri="{FF2B5EF4-FFF2-40B4-BE49-F238E27FC236}">
                <a16:creationId xmlns:a16="http://schemas.microsoft.com/office/drawing/2014/main" id="{DF607E17-BB28-4046-AE23-09F702A6B767}"/>
              </a:ext>
            </a:extLst>
          </p:cNvPr>
          <p:cNvGrpSpPr/>
          <p:nvPr/>
        </p:nvGrpSpPr>
        <p:grpSpPr>
          <a:xfrm>
            <a:off x="8564389" y="243728"/>
            <a:ext cx="305510" cy="333991"/>
            <a:chOff x="11707415" y="1054709"/>
            <a:chExt cx="368424" cy="432048"/>
          </a:xfrm>
        </p:grpSpPr>
        <p:sp>
          <p:nvSpPr>
            <p:cNvPr id="62" name="燕尾形 12">
              <a:extLst>
                <a:ext uri="{FF2B5EF4-FFF2-40B4-BE49-F238E27FC236}">
                  <a16:creationId xmlns:a16="http://schemas.microsoft.com/office/drawing/2014/main" id="{BC102D6A-0A49-4929-9002-7BAE0B309E99}"/>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65" name="燕尾形 13">
              <a:extLst>
                <a:ext uri="{FF2B5EF4-FFF2-40B4-BE49-F238E27FC236}">
                  <a16:creationId xmlns:a16="http://schemas.microsoft.com/office/drawing/2014/main" id="{6A4F8ED3-E263-4D57-8E6C-18EA4EC0B99D}"/>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76" name="文本框 75">
            <a:extLst>
              <a:ext uri="{FF2B5EF4-FFF2-40B4-BE49-F238E27FC236}">
                <a16:creationId xmlns:a16="http://schemas.microsoft.com/office/drawing/2014/main" id="{9FA212C0-AF63-40C6-A6DD-90C34BF235C9}"/>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77" name="直接连接符 76">
            <a:extLst>
              <a:ext uri="{FF2B5EF4-FFF2-40B4-BE49-F238E27FC236}">
                <a16:creationId xmlns:a16="http://schemas.microsoft.com/office/drawing/2014/main" id="{BF2808CB-009A-4C10-9860-A3B5E046B900}"/>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85A7A459-A6AC-4871-A9E3-70038684E030}"/>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ph type="body" idx="1"/>
          </p:nvPr>
        </p:nvSpPr>
        <p:spPr>
          <a:xfrm>
            <a:off x="427387" y="1981200"/>
            <a:ext cx="7467600" cy="1204707"/>
          </a:xfrm>
        </p:spPr>
        <p:txBody>
          <a:bodyPr>
            <a:normAutofit lnSpcReduction="10000"/>
          </a:bodyPr>
          <a:lstStyle/>
          <a:p>
            <a:pPr marL="342900" lvl="1" indent="-342900">
              <a:spcBef>
                <a:spcPct val="20000"/>
              </a:spcBef>
              <a:buClr>
                <a:schemeClr val="folHlink"/>
              </a:buClr>
              <a:buSzPct val="60000"/>
              <a:buFont typeface="Wingdings" pitchFamily="2" charset="2"/>
              <a:buChar char="l"/>
            </a:pPr>
            <a:r>
              <a:rPr lang="zh-CN" altLang="en-US" dirty="0">
                <a:latin typeface="Comic Sans MS" pitchFamily="66" charset="0"/>
              </a:rPr>
              <a:t>简单，只需要记录文件的起始块号和长度</a:t>
            </a:r>
          </a:p>
          <a:p>
            <a:pPr marL="342900" lvl="1" indent="-342900">
              <a:spcBef>
                <a:spcPct val="20000"/>
              </a:spcBef>
              <a:buClr>
                <a:schemeClr val="folHlink"/>
              </a:buClr>
              <a:buSzPct val="60000"/>
              <a:buFont typeface="Wingdings" pitchFamily="2" charset="2"/>
              <a:buChar char="l"/>
            </a:pPr>
            <a:r>
              <a:rPr lang="zh-CN" altLang="en-US" dirty="0">
                <a:latin typeface="Comic Sans MS" pitchFamily="66" charset="0"/>
              </a:rPr>
              <a:t>寻道时间最少</a:t>
            </a:r>
            <a:endParaRPr lang="en-US" altLang="zh-CN" dirty="0">
              <a:latin typeface="Comic Sans MS" pitchFamily="66" charset="0"/>
            </a:endParaRPr>
          </a:p>
          <a:p>
            <a:pPr marL="342900" lvl="1" indent="-342900">
              <a:spcBef>
                <a:spcPct val="20000"/>
              </a:spcBef>
              <a:buClr>
                <a:schemeClr val="folHlink"/>
              </a:buClr>
              <a:buSzPct val="60000"/>
              <a:buFont typeface="Wingdings" pitchFamily="2" charset="2"/>
              <a:buChar char="l"/>
            </a:pPr>
            <a:r>
              <a:rPr lang="zh-CN" altLang="en-US" dirty="0">
                <a:latin typeface="Comic Sans MS" pitchFamily="66" charset="0"/>
              </a:rPr>
              <a:t>支持直接存取</a:t>
            </a:r>
            <a:endParaRPr lang="en-US" altLang="zh-CN" dirty="0">
              <a:latin typeface="Comic Sans MS" pitchFamily="66" charset="0"/>
            </a:endParaRPr>
          </a:p>
          <a:p>
            <a:pPr lvl="1" eaLnBrk="1" hangingPunct="1">
              <a:lnSpc>
                <a:spcPct val="90000"/>
              </a:lnSpc>
              <a:buClr>
                <a:srgbClr val="3366CC"/>
              </a:buClr>
              <a:buNone/>
            </a:pPr>
            <a:endParaRPr lang="zh-CN" altLang="en-US" dirty="0"/>
          </a:p>
        </p:txBody>
      </p:sp>
      <p:sp>
        <p:nvSpPr>
          <p:cNvPr id="19" name="矩形 18"/>
          <p:cNvSpPr/>
          <p:nvPr/>
        </p:nvSpPr>
        <p:spPr>
          <a:xfrm>
            <a:off x="364524" y="1442038"/>
            <a:ext cx="4074953" cy="523220"/>
          </a:xfrm>
          <a:prstGeom prst="rect">
            <a:avLst/>
          </a:prstGeom>
        </p:spPr>
        <p:txBody>
          <a:bodyPr wrap="square">
            <a:spAutoFit/>
          </a:bodyPr>
          <a:lstStyle/>
          <a:p>
            <a:pPr>
              <a:buClr>
                <a:srgbClr val="FF0066"/>
              </a:buClr>
              <a:buSzPct val="60000"/>
              <a:buFont typeface="Wingdings" pitchFamily="2" charset="2"/>
              <a:buChar char="q"/>
              <a:defRPr/>
            </a:pPr>
            <a:r>
              <a:rPr lang="zh-CN" altLang="en-US" sz="2800" b="1" dirty="0"/>
              <a:t> 优点</a:t>
            </a:r>
          </a:p>
        </p:txBody>
      </p:sp>
      <p:sp>
        <p:nvSpPr>
          <p:cNvPr id="23" name="矩形 22"/>
          <p:cNvSpPr/>
          <p:nvPr/>
        </p:nvSpPr>
        <p:spPr>
          <a:xfrm>
            <a:off x="125128" y="876660"/>
            <a:ext cx="7442200"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顺序文件</a:t>
            </a:r>
            <a:r>
              <a:rPr lang="en-US" altLang="zh-CN" sz="2800" b="1" dirty="0">
                <a:solidFill>
                  <a:srgbClr val="0000FF"/>
                </a:solidFill>
                <a:sym typeface="Symbol" pitchFamily="18" charset="2"/>
              </a:rPr>
              <a:t>(2/2)</a:t>
            </a:r>
            <a:endParaRPr lang="zh-CN" altLang="en-US" sz="2800" b="1" dirty="0">
              <a:solidFill>
                <a:srgbClr val="0000FF"/>
              </a:solidFill>
              <a:sym typeface="Symbol" pitchFamily="18" charset="2"/>
            </a:endParaRPr>
          </a:p>
        </p:txBody>
      </p:sp>
      <p:sp>
        <p:nvSpPr>
          <p:cNvPr id="24" name="六边形 23"/>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5" name="矩形 2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4" name="矩形 13">
            <a:extLst>
              <a:ext uri="{FF2B5EF4-FFF2-40B4-BE49-F238E27FC236}">
                <a16:creationId xmlns:a16="http://schemas.microsoft.com/office/drawing/2014/main" id="{C510B0E0-C80D-44D6-ABCE-FDE2C2D02742}"/>
              </a:ext>
            </a:extLst>
          </p:cNvPr>
          <p:cNvSpPr/>
          <p:nvPr/>
        </p:nvSpPr>
        <p:spPr>
          <a:xfrm>
            <a:off x="424475" y="3353552"/>
            <a:ext cx="4074953" cy="523220"/>
          </a:xfrm>
          <a:prstGeom prst="rect">
            <a:avLst/>
          </a:prstGeom>
        </p:spPr>
        <p:txBody>
          <a:bodyPr wrap="square">
            <a:spAutoFit/>
          </a:bodyPr>
          <a:lstStyle/>
          <a:p>
            <a:pPr>
              <a:buClr>
                <a:srgbClr val="FF0066"/>
              </a:buClr>
              <a:buSzPct val="60000"/>
              <a:buFont typeface="Wingdings" pitchFamily="2" charset="2"/>
              <a:buChar char="q"/>
              <a:defRPr/>
            </a:pPr>
            <a:r>
              <a:rPr lang="zh-CN" altLang="en-US" sz="2800" b="1" dirty="0"/>
              <a:t> 缺点</a:t>
            </a:r>
          </a:p>
        </p:txBody>
      </p:sp>
      <p:sp>
        <p:nvSpPr>
          <p:cNvPr id="16" name="文本框 15">
            <a:extLst>
              <a:ext uri="{FF2B5EF4-FFF2-40B4-BE49-F238E27FC236}">
                <a16:creationId xmlns:a16="http://schemas.microsoft.com/office/drawing/2014/main" id="{45ACC146-2E00-4E93-AD3B-D6EDA5914916}"/>
              </a:ext>
            </a:extLst>
          </p:cNvPr>
          <p:cNvSpPr txBox="1"/>
          <p:nvPr/>
        </p:nvSpPr>
        <p:spPr>
          <a:xfrm>
            <a:off x="452787" y="3920168"/>
            <a:ext cx="8111602" cy="1274195"/>
          </a:xfrm>
          <a:prstGeom prst="rect">
            <a:avLst/>
          </a:prstGeom>
          <a:noFill/>
        </p:spPr>
        <p:txBody>
          <a:bodyPr wrap="square">
            <a:spAutoFit/>
          </a:bodyPr>
          <a:lstStyle/>
          <a:p>
            <a:pPr marL="342900" lvl="1" indent="-342900">
              <a:spcBef>
                <a:spcPct val="20000"/>
              </a:spcBef>
              <a:buClr>
                <a:schemeClr val="folHlink"/>
              </a:buClr>
              <a:buSzPct val="60000"/>
              <a:buFont typeface="Wingdings" pitchFamily="2" charset="2"/>
              <a:buChar char="l"/>
            </a:pPr>
            <a:r>
              <a:rPr lang="zh-CN" altLang="en-US" sz="2400" dirty="0">
                <a:latin typeface="Comic Sans MS" pitchFamily="66" charset="0"/>
              </a:rPr>
              <a:t>存在外部碎片问题：磁盘空间分割后形成的较小的无法存储文件的连续区，虽可使用紧凑技术，但开销太大。</a:t>
            </a:r>
          </a:p>
          <a:p>
            <a:pPr marL="342900" lvl="1" indent="-342900">
              <a:spcBef>
                <a:spcPct val="20000"/>
              </a:spcBef>
              <a:buClr>
                <a:schemeClr val="folHlink"/>
              </a:buClr>
              <a:buSzPct val="60000"/>
              <a:buFont typeface="Wingdings" pitchFamily="2" charset="2"/>
              <a:buChar char="l"/>
            </a:pPr>
            <a:r>
              <a:rPr lang="zh-CN" altLang="en-US" sz="2400" dirty="0">
                <a:latin typeface="Comic Sans MS" pitchFamily="66" charset="0"/>
              </a:rPr>
              <a:t>必须事先知道文件的长度，且不适合文件的增长。</a:t>
            </a:r>
          </a:p>
        </p:txBody>
      </p:sp>
      <p:grpSp>
        <p:nvGrpSpPr>
          <p:cNvPr id="15" name="组合 11">
            <a:extLst>
              <a:ext uri="{FF2B5EF4-FFF2-40B4-BE49-F238E27FC236}">
                <a16:creationId xmlns:a16="http://schemas.microsoft.com/office/drawing/2014/main" id="{6B578C53-186D-4076-A87A-701D192F2822}"/>
              </a:ext>
            </a:extLst>
          </p:cNvPr>
          <p:cNvGrpSpPr/>
          <p:nvPr/>
        </p:nvGrpSpPr>
        <p:grpSpPr>
          <a:xfrm>
            <a:off x="8564389" y="243728"/>
            <a:ext cx="305510" cy="333991"/>
            <a:chOff x="11707415" y="1054709"/>
            <a:chExt cx="368424" cy="432048"/>
          </a:xfrm>
        </p:grpSpPr>
        <p:sp>
          <p:nvSpPr>
            <p:cNvPr id="17" name="燕尾形 12">
              <a:extLst>
                <a:ext uri="{FF2B5EF4-FFF2-40B4-BE49-F238E27FC236}">
                  <a16:creationId xmlns:a16="http://schemas.microsoft.com/office/drawing/2014/main" id="{93B8DBF8-4427-43E0-ADB0-A43DACDA2C0F}"/>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8" name="燕尾形 13">
              <a:extLst>
                <a:ext uri="{FF2B5EF4-FFF2-40B4-BE49-F238E27FC236}">
                  <a16:creationId xmlns:a16="http://schemas.microsoft.com/office/drawing/2014/main" id="{39336E90-D260-4E11-A5D9-9B2F93374811}"/>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0" name="文本框 19">
            <a:extLst>
              <a:ext uri="{FF2B5EF4-FFF2-40B4-BE49-F238E27FC236}">
                <a16:creationId xmlns:a16="http://schemas.microsoft.com/office/drawing/2014/main" id="{94252E8E-D6DD-42D0-A9CD-0AF6B2E60437}"/>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21" name="直接连接符 20">
            <a:extLst>
              <a:ext uri="{FF2B5EF4-FFF2-40B4-BE49-F238E27FC236}">
                <a16:creationId xmlns:a16="http://schemas.microsoft.com/office/drawing/2014/main" id="{53F9188A-D74E-4FE5-8F67-9001F7B44E67}"/>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41B4AB74-1845-453B-AB9D-B2908128CBC9}"/>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212035" y="1848683"/>
            <a:ext cx="8569325" cy="1728788"/>
          </a:xfrm>
        </p:spPr>
        <p:txBody>
          <a:bodyPr>
            <a:noAutofit/>
          </a:bodyPr>
          <a:lstStyle/>
          <a:p>
            <a:pPr marL="228600" lvl="1">
              <a:lnSpc>
                <a:spcPct val="100000"/>
              </a:lnSpc>
              <a:spcBef>
                <a:spcPts val="600"/>
              </a:spcBef>
            </a:pPr>
            <a:r>
              <a:rPr lang="zh-CN" altLang="en-US" sz="2300" dirty="0"/>
              <a:t>通过盘块上的指针实现</a:t>
            </a:r>
            <a:r>
              <a:rPr lang="zh-CN" altLang="en-US" sz="2300" b="1" dirty="0">
                <a:solidFill>
                  <a:srgbClr val="0000FF"/>
                </a:solidFill>
              </a:rPr>
              <a:t>同一文件多个离散物理盘块</a:t>
            </a:r>
            <a:r>
              <a:rPr lang="zh-CN" altLang="en-US" sz="2300" dirty="0"/>
              <a:t>的链接；</a:t>
            </a:r>
            <a:endParaRPr lang="en-US" altLang="zh-CN" sz="2300" dirty="0"/>
          </a:p>
          <a:p>
            <a:pPr>
              <a:lnSpc>
                <a:spcPct val="100000"/>
              </a:lnSpc>
              <a:spcBef>
                <a:spcPts val="600"/>
              </a:spcBef>
            </a:pPr>
            <a:r>
              <a:rPr lang="zh-CN" altLang="en-US" sz="2300" dirty="0"/>
              <a:t>文件目录记录了</a:t>
            </a:r>
            <a:r>
              <a:rPr lang="zh-CN" altLang="en-US" sz="2300" dirty="0">
                <a:solidFill>
                  <a:srgbClr val="0000FF"/>
                </a:solidFill>
              </a:rPr>
              <a:t>文件第一块和最后一块的块号</a:t>
            </a:r>
            <a:r>
              <a:rPr lang="zh-CN" altLang="en-US" sz="2300" dirty="0"/>
              <a:t>；</a:t>
            </a:r>
          </a:p>
          <a:p>
            <a:pPr eaLnBrk="1" hangingPunct="1">
              <a:lnSpc>
                <a:spcPct val="100000"/>
              </a:lnSpc>
              <a:spcBef>
                <a:spcPts val="600"/>
              </a:spcBef>
            </a:pPr>
            <a:r>
              <a:rPr lang="zh-CN" altLang="en-US" sz="2300" dirty="0"/>
              <a:t>各块之间通过指针连接，前一个盘块指向下一个盘块，当链接指针为</a:t>
            </a:r>
            <a:r>
              <a:rPr lang="en-US" altLang="zh-CN" sz="2300" dirty="0"/>
              <a:t>0</a:t>
            </a:r>
            <a:r>
              <a:rPr lang="zh-CN" altLang="en-US" sz="2300" dirty="0"/>
              <a:t>时表示本块是文件的最后一块。</a:t>
            </a:r>
          </a:p>
        </p:txBody>
      </p:sp>
      <p:sp>
        <p:nvSpPr>
          <p:cNvPr id="28676" name="AutoShape 5"/>
          <p:cNvSpPr>
            <a:spLocks noChangeArrowheads="1"/>
          </p:cNvSpPr>
          <p:nvPr/>
        </p:nvSpPr>
        <p:spPr bwMode="auto">
          <a:xfrm>
            <a:off x="3800475" y="3568700"/>
            <a:ext cx="2141538" cy="3289300"/>
          </a:xfrm>
          <a:prstGeom prst="can">
            <a:avLst>
              <a:gd name="adj" fmla="val 15758"/>
            </a:avLst>
          </a:prstGeom>
          <a:noFill/>
          <a:ln w="28575">
            <a:solidFill>
              <a:schemeClr val="tx2"/>
            </a:solidFill>
            <a:round/>
            <a:headEnd/>
            <a:tailEnd/>
          </a:ln>
          <a:effectLst/>
        </p:spPr>
        <p:txBody>
          <a:bodyPr wrap="none" anchor="ctr"/>
          <a:lstStyle/>
          <a:p>
            <a:pPr algn="ctr" eaLnBrk="1" hangingPunct="1"/>
            <a:endParaRPr lang="zh-CN" altLang="zh-CN" sz="1800" b="1">
              <a:solidFill>
                <a:srgbClr val="FFFF00"/>
              </a:solidFill>
            </a:endParaRPr>
          </a:p>
        </p:txBody>
      </p:sp>
      <p:sp>
        <p:nvSpPr>
          <p:cNvPr id="28677" name="Rectangle 10"/>
          <p:cNvSpPr>
            <a:spLocks noChangeArrowheads="1"/>
          </p:cNvSpPr>
          <p:nvPr/>
        </p:nvSpPr>
        <p:spPr bwMode="auto">
          <a:xfrm>
            <a:off x="3814763" y="4095750"/>
            <a:ext cx="331787" cy="173037"/>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0</a:t>
            </a:r>
          </a:p>
        </p:txBody>
      </p:sp>
      <p:sp>
        <p:nvSpPr>
          <p:cNvPr id="28678" name="Rectangle 11"/>
          <p:cNvSpPr>
            <a:spLocks noChangeArrowheads="1"/>
          </p:cNvSpPr>
          <p:nvPr/>
        </p:nvSpPr>
        <p:spPr bwMode="auto">
          <a:xfrm>
            <a:off x="4313238" y="4095750"/>
            <a:ext cx="330200" cy="173037"/>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a:t>
            </a:r>
          </a:p>
        </p:txBody>
      </p:sp>
      <p:sp>
        <p:nvSpPr>
          <p:cNvPr id="28679" name="Rectangle 12"/>
          <p:cNvSpPr>
            <a:spLocks noChangeArrowheads="1"/>
          </p:cNvSpPr>
          <p:nvPr/>
        </p:nvSpPr>
        <p:spPr bwMode="auto">
          <a:xfrm>
            <a:off x="4810125" y="4095750"/>
            <a:ext cx="331788" cy="173037"/>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a:t>
            </a:r>
          </a:p>
        </p:txBody>
      </p:sp>
      <p:sp>
        <p:nvSpPr>
          <p:cNvPr id="28680" name="Rectangle 13"/>
          <p:cNvSpPr>
            <a:spLocks noChangeArrowheads="1"/>
          </p:cNvSpPr>
          <p:nvPr/>
        </p:nvSpPr>
        <p:spPr bwMode="auto">
          <a:xfrm>
            <a:off x="5307013" y="4095750"/>
            <a:ext cx="333375" cy="173037"/>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3</a:t>
            </a:r>
          </a:p>
        </p:txBody>
      </p:sp>
      <p:sp>
        <p:nvSpPr>
          <p:cNvPr id="28681" name="Rectangle 14"/>
          <p:cNvSpPr>
            <a:spLocks noChangeArrowheads="1"/>
          </p:cNvSpPr>
          <p:nvPr/>
        </p:nvSpPr>
        <p:spPr bwMode="auto">
          <a:xfrm>
            <a:off x="3814763" y="4441825"/>
            <a:ext cx="331787" cy="171450"/>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4</a:t>
            </a:r>
          </a:p>
        </p:txBody>
      </p:sp>
      <p:sp>
        <p:nvSpPr>
          <p:cNvPr id="28682" name="Rectangle 15"/>
          <p:cNvSpPr>
            <a:spLocks noChangeArrowheads="1"/>
          </p:cNvSpPr>
          <p:nvPr/>
        </p:nvSpPr>
        <p:spPr bwMode="auto">
          <a:xfrm>
            <a:off x="4313238" y="4441825"/>
            <a:ext cx="330200" cy="171450"/>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5</a:t>
            </a:r>
          </a:p>
        </p:txBody>
      </p:sp>
      <p:sp>
        <p:nvSpPr>
          <p:cNvPr id="28683" name="Rectangle 16"/>
          <p:cNvSpPr>
            <a:spLocks noChangeArrowheads="1"/>
          </p:cNvSpPr>
          <p:nvPr/>
        </p:nvSpPr>
        <p:spPr bwMode="auto">
          <a:xfrm>
            <a:off x="4810125" y="4441825"/>
            <a:ext cx="331788" cy="171450"/>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6</a:t>
            </a:r>
          </a:p>
        </p:txBody>
      </p:sp>
      <p:sp>
        <p:nvSpPr>
          <p:cNvPr id="28684" name="Rectangle 17"/>
          <p:cNvSpPr>
            <a:spLocks noChangeArrowheads="1"/>
          </p:cNvSpPr>
          <p:nvPr/>
        </p:nvSpPr>
        <p:spPr bwMode="auto">
          <a:xfrm>
            <a:off x="5307013" y="4441825"/>
            <a:ext cx="333375" cy="171450"/>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7</a:t>
            </a:r>
          </a:p>
        </p:txBody>
      </p:sp>
      <p:sp>
        <p:nvSpPr>
          <p:cNvPr id="28685" name="Rectangle 18"/>
          <p:cNvSpPr>
            <a:spLocks noChangeArrowheads="1"/>
          </p:cNvSpPr>
          <p:nvPr/>
        </p:nvSpPr>
        <p:spPr bwMode="auto">
          <a:xfrm>
            <a:off x="3814763" y="4786312"/>
            <a:ext cx="331787" cy="17303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8</a:t>
            </a:r>
          </a:p>
        </p:txBody>
      </p:sp>
      <p:sp>
        <p:nvSpPr>
          <p:cNvPr id="28686" name="Rectangle 19"/>
          <p:cNvSpPr>
            <a:spLocks noChangeArrowheads="1"/>
          </p:cNvSpPr>
          <p:nvPr/>
        </p:nvSpPr>
        <p:spPr bwMode="auto">
          <a:xfrm>
            <a:off x="4313238" y="4786312"/>
            <a:ext cx="330200" cy="17303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9</a:t>
            </a:r>
          </a:p>
        </p:txBody>
      </p:sp>
      <p:sp>
        <p:nvSpPr>
          <p:cNvPr id="28687" name="Rectangle 20"/>
          <p:cNvSpPr>
            <a:spLocks noChangeArrowheads="1"/>
          </p:cNvSpPr>
          <p:nvPr/>
        </p:nvSpPr>
        <p:spPr bwMode="auto">
          <a:xfrm>
            <a:off x="4810125" y="4786312"/>
            <a:ext cx="331788" cy="17303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10</a:t>
            </a:r>
          </a:p>
        </p:txBody>
      </p:sp>
      <p:sp>
        <p:nvSpPr>
          <p:cNvPr id="28688" name="Rectangle 21"/>
          <p:cNvSpPr>
            <a:spLocks noChangeArrowheads="1"/>
          </p:cNvSpPr>
          <p:nvPr/>
        </p:nvSpPr>
        <p:spPr bwMode="auto">
          <a:xfrm>
            <a:off x="5307013" y="4786312"/>
            <a:ext cx="333375" cy="17303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11</a:t>
            </a:r>
          </a:p>
        </p:txBody>
      </p:sp>
      <p:sp>
        <p:nvSpPr>
          <p:cNvPr id="28689" name="Rectangle 22"/>
          <p:cNvSpPr>
            <a:spLocks noChangeArrowheads="1"/>
          </p:cNvSpPr>
          <p:nvPr/>
        </p:nvSpPr>
        <p:spPr bwMode="auto">
          <a:xfrm>
            <a:off x="3814763" y="5132387"/>
            <a:ext cx="331787" cy="17303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12</a:t>
            </a:r>
          </a:p>
        </p:txBody>
      </p:sp>
      <p:sp>
        <p:nvSpPr>
          <p:cNvPr id="28690" name="Rectangle 23"/>
          <p:cNvSpPr>
            <a:spLocks noChangeArrowheads="1"/>
          </p:cNvSpPr>
          <p:nvPr/>
        </p:nvSpPr>
        <p:spPr bwMode="auto">
          <a:xfrm>
            <a:off x="4313238" y="5132387"/>
            <a:ext cx="330200" cy="17303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13</a:t>
            </a:r>
          </a:p>
        </p:txBody>
      </p:sp>
      <p:sp>
        <p:nvSpPr>
          <p:cNvPr id="28691" name="Rectangle 24"/>
          <p:cNvSpPr>
            <a:spLocks noChangeArrowheads="1"/>
          </p:cNvSpPr>
          <p:nvPr/>
        </p:nvSpPr>
        <p:spPr bwMode="auto">
          <a:xfrm>
            <a:off x="4810125" y="5132387"/>
            <a:ext cx="331788" cy="17303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14</a:t>
            </a:r>
          </a:p>
        </p:txBody>
      </p:sp>
      <p:sp>
        <p:nvSpPr>
          <p:cNvPr id="28692" name="Rectangle 25"/>
          <p:cNvSpPr>
            <a:spLocks noChangeArrowheads="1"/>
          </p:cNvSpPr>
          <p:nvPr/>
        </p:nvSpPr>
        <p:spPr bwMode="auto">
          <a:xfrm>
            <a:off x="5307013" y="5132387"/>
            <a:ext cx="333375" cy="17303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15</a:t>
            </a:r>
          </a:p>
        </p:txBody>
      </p:sp>
      <p:sp>
        <p:nvSpPr>
          <p:cNvPr id="28693" name="Rectangle 26"/>
          <p:cNvSpPr>
            <a:spLocks noChangeArrowheads="1"/>
          </p:cNvSpPr>
          <p:nvPr/>
        </p:nvSpPr>
        <p:spPr bwMode="auto">
          <a:xfrm>
            <a:off x="3814763" y="5476875"/>
            <a:ext cx="331787" cy="173037"/>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16</a:t>
            </a:r>
          </a:p>
        </p:txBody>
      </p:sp>
      <p:sp>
        <p:nvSpPr>
          <p:cNvPr id="28694" name="Rectangle 27"/>
          <p:cNvSpPr>
            <a:spLocks noChangeArrowheads="1"/>
          </p:cNvSpPr>
          <p:nvPr/>
        </p:nvSpPr>
        <p:spPr bwMode="auto">
          <a:xfrm>
            <a:off x="4313238" y="5476875"/>
            <a:ext cx="330200" cy="173037"/>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17</a:t>
            </a:r>
          </a:p>
        </p:txBody>
      </p:sp>
      <p:sp>
        <p:nvSpPr>
          <p:cNvPr id="28695" name="Rectangle 28"/>
          <p:cNvSpPr>
            <a:spLocks noChangeArrowheads="1"/>
          </p:cNvSpPr>
          <p:nvPr/>
        </p:nvSpPr>
        <p:spPr bwMode="auto">
          <a:xfrm>
            <a:off x="4810125" y="5476875"/>
            <a:ext cx="331788" cy="173037"/>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18</a:t>
            </a:r>
          </a:p>
        </p:txBody>
      </p:sp>
      <p:sp>
        <p:nvSpPr>
          <p:cNvPr id="28696" name="Rectangle 29"/>
          <p:cNvSpPr>
            <a:spLocks noChangeArrowheads="1"/>
          </p:cNvSpPr>
          <p:nvPr/>
        </p:nvSpPr>
        <p:spPr bwMode="auto">
          <a:xfrm>
            <a:off x="5307013" y="5476875"/>
            <a:ext cx="333375" cy="173037"/>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19</a:t>
            </a:r>
          </a:p>
        </p:txBody>
      </p:sp>
      <p:sp>
        <p:nvSpPr>
          <p:cNvPr id="28697" name="Rectangle 30"/>
          <p:cNvSpPr>
            <a:spLocks noChangeArrowheads="1"/>
          </p:cNvSpPr>
          <p:nvPr/>
        </p:nvSpPr>
        <p:spPr bwMode="auto">
          <a:xfrm>
            <a:off x="3814763" y="5822950"/>
            <a:ext cx="331787" cy="173037"/>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20</a:t>
            </a:r>
          </a:p>
        </p:txBody>
      </p:sp>
      <p:sp>
        <p:nvSpPr>
          <p:cNvPr id="28698" name="Rectangle 31"/>
          <p:cNvSpPr>
            <a:spLocks noChangeArrowheads="1"/>
          </p:cNvSpPr>
          <p:nvPr/>
        </p:nvSpPr>
        <p:spPr bwMode="auto">
          <a:xfrm>
            <a:off x="4313238" y="5822950"/>
            <a:ext cx="330200" cy="173037"/>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21</a:t>
            </a:r>
          </a:p>
        </p:txBody>
      </p:sp>
      <p:sp>
        <p:nvSpPr>
          <p:cNvPr id="28699" name="Rectangle 32"/>
          <p:cNvSpPr>
            <a:spLocks noChangeArrowheads="1"/>
          </p:cNvSpPr>
          <p:nvPr/>
        </p:nvSpPr>
        <p:spPr bwMode="auto">
          <a:xfrm>
            <a:off x="4810125" y="5822950"/>
            <a:ext cx="331788" cy="173037"/>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22</a:t>
            </a:r>
          </a:p>
        </p:txBody>
      </p:sp>
      <p:sp>
        <p:nvSpPr>
          <p:cNvPr id="28700" name="Rectangle 33"/>
          <p:cNvSpPr>
            <a:spLocks noChangeArrowheads="1"/>
          </p:cNvSpPr>
          <p:nvPr/>
        </p:nvSpPr>
        <p:spPr bwMode="auto">
          <a:xfrm>
            <a:off x="5307013" y="5822950"/>
            <a:ext cx="333375" cy="173037"/>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23</a:t>
            </a:r>
          </a:p>
        </p:txBody>
      </p:sp>
      <p:sp>
        <p:nvSpPr>
          <p:cNvPr id="28701" name="Rectangle 34"/>
          <p:cNvSpPr>
            <a:spLocks noChangeArrowheads="1"/>
          </p:cNvSpPr>
          <p:nvPr/>
        </p:nvSpPr>
        <p:spPr bwMode="auto">
          <a:xfrm>
            <a:off x="3814763" y="6169025"/>
            <a:ext cx="331787" cy="171450"/>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24</a:t>
            </a:r>
          </a:p>
        </p:txBody>
      </p:sp>
      <p:sp>
        <p:nvSpPr>
          <p:cNvPr id="28702" name="Rectangle 35"/>
          <p:cNvSpPr>
            <a:spLocks noChangeArrowheads="1"/>
          </p:cNvSpPr>
          <p:nvPr/>
        </p:nvSpPr>
        <p:spPr bwMode="auto">
          <a:xfrm>
            <a:off x="4313238" y="6169025"/>
            <a:ext cx="330200" cy="171450"/>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25</a:t>
            </a:r>
          </a:p>
        </p:txBody>
      </p:sp>
      <p:sp>
        <p:nvSpPr>
          <p:cNvPr id="28703" name="Rectangle 36"/>
          <p:cNvSpPr>
            <a:spLocks noChangeArrowheads="1"/>
          </p:cNvSpPr>
          <p:nvPr/>
        </p:nvSpPr>
        <p:spPr bwMode="auto">
          <a:xfrm>
            <a:off x="4810125" y="6169025"/>
            <a:ext cx="331788" cy="171450"/>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26</a:t>
            </a:r>
          </a:p>
        </p:txBody>
      </p:sp>
      <p:sp>
        <p:nvSpPr>
          <p:cNvPr id="28704" name="Rectangle 37"/>
          <p:cNvSpPr>
            <a:spLocks noChangeArrowheads="1"/>
          </p:cNvSpPr>
          <p:nvPr/>
        </p:nvSpPr>
        <p:spPr bwMode="auto">
          <a:xfrm>
            <a:off x="5307013" y="6169025"/>
            <a:ext cx="333375" cy="171450"/>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27</a:t>
            </a:r>
          </a:p>
        </p:txBody>
      </p:sp>
      <p:sp>
        <p:nvSpPr>
          <p:cNvPr id="28705" name="Rectangle 38"/>
          <p:cNvSpPr>
            <a:spLocks noChangeArrowheads="1"/>
          </p:cNvSpPr>
          <p:nvPr/>
        </p:nvSpPr>
        <p:spPr bwMode="auto">
          <a:xfrm>
            <a:off x="3814763" y="6513512"/>
            <a:ext cx="331787" cy="17303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28</a:t>
            </a:r>
          </a:p>
        </p:txBody>
      </p:sp>
      <p:sp>
        <p:nvSpPr>
          <p:cNvPr id="28706" name="Rectangle 39"/>
          <p:cNvSpPr>
            <a:spLocks noChangeArrowheads="1"/>
          </p:cNvSpPr>
          <p:nvPr/>
        </p:nvSpPr>
        <p:spPr bwMode="auto">
          <a:xfrm>
            <a:off x="4313238" y="6513512"/>
            <a:ext cx="330200" cy="17303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29</a:t>
            </a:r>
          </a:p>
        </p:txBody>
      </p:sp>
      <p:sp>
        <p:nvSpPr>
          <p:cNvPr id="28707" name="Rectangle 40"/>
          <p:cNvSpPr>
            <a:spLocks noChangeArrowheads="1"/>
          </p:cNvSpPr>
          <p:nvPr/>
        </p:nvSpPr>
        <p:spPr bwMode="auto">
          <a:xfrm>
            <a:off x="4810125" y="6513512"/>
            <a:ext cx="331788" cy="17303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30</a:t>
            </a:r>
          </a:p>
        </p:txBody>
      </p:sp>
      <p:sp>
        <p:nvSpPr>
          <p:cNvPr id="28708" name="Rectangle 41"/>
          <p:cNvSpPr>
            <a:spLocks noChangeArrowheads="1"/>
          </p:cNvSpPr>
          <p:nvPr/>
        </p:nvSpPr>
        <p:spPr bwMode="auto">
          <a:xfrm>
            <a:off x="5307013" y="6513512"/>
            <a:ext cx="333375" cy="17303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31</a:t>
            </a:r>
          </a:p>
        </p:txBody>
      </p:sp>
      <p:sp>
        <p:nvSpPr>
          <p:cNvPr id="28709" name="Rectangle 42"/>
          <p:cNvSpPr>
            <a:spLocks noChangeArrowheads="1"/>
          </p:cNvSpPr>
          <p:nvPr/>
        </p:nvSpPr>
        <p:spPr bwMode="auto">
          <a:xfrm>
            <a:off x="4102100" y="4095750"/>
            <a:ext cx="231775" cy="173037"/>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10" name="Rectangle 43"/>
          <p:cNvSpPr>
            <a:spLocks noChangeArrowheads="1"/>
          </p:cNvSpPr>
          <p:nvPr/>
        </p:nvSpPr>
        <p:spPr bwMode="auto">
          <a:xfrm>
            <a:off x="4102100" y="4441825"/>
            <a:ext cx="231775" cy="171450"/>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11" name="Rectangle 44"/>
          <p:cNvSpPr>
            <a:spLocks noChangeArrowheads="1"/>
          </p:cNvSpPr>
          <p:nvPr/>
        </p:nvSpPr>
        <p:spPr bwMode="auto">
          <a:xfrm>
            <a:off x="4102100" y="4786312"/>
            <a:ext cx="231775" cy="17303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12" name="Rectangle 45"/>
          <p:cNvSpPr>
            <a:spLocks noChangeArrowheads="1"/>
          </p:cNvSpPr>
          <p:nvPr/>
        </p:nvSpPr>
        <p:spPr bwMode="auto">
          <a:xfrm>
            <a:off x="4102100" y="5132387"/>
            <a:ext cx="231775" cy="17303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13" name="Rectangle 46"/>
          <p:cNvSpPr>
            <a:spLocks noChangeArrowheads="1"/>
          </p:cNvSpPr>
          <p:nvPr/>
        </p:nvSpPr>
        <p:spPr bwMode="auto">
          <a:xfrm>
            <a:off x="4102100" y="5476875"/>
            <a:ext cx="231775" cy="173037"/>
          </a:xfrm>
          <a:prstGeom prst="rect">
            <a:avLst/>
          </a:prstGeom>
          <a:solidFill>
            <a:srgbClr val="FFFF00"/>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a:t>
            </a:r>
          </a:p>
        </p:txBody>
      </p:sp>
      <p:sp>
        <p:nvSpPr>
          <p:cNvPr id="28714" name="Rectangle 47"/>
          <p:cNvSpPr>
            <a:spLocks noChangeArrowheads="1"/>
          </p:cNvSpPr>
          <p:nvPr/>
        </p:nvSpPr>
        <p:spPr bwMode="auto">
          <a:xfrm>
            <a:off x="4102100" y="5822950"/>
            <a:ext cx="231775" cy="173037"/>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15" name="Rectangle 48"/>
          <p:cNvSpPr>
            <a:spLocks noChangeArrowheads="1"/>
          </p:cNvSpPr>
          <p:nvPr/>
        </p:nvSpPr>
        <p:spPr bwMode="auto">
          <a:xfrm>
            <a:off x="4102100" y="6169025"/>
            <a:ext cx="231775" cy="171450"/>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16" name="Rectangle 49"/>
          <p:cNvSpPr>
            <a:spLocks noChangeArrowheads="1"/>
          </p:cNvSpPr>
          <p:nvPr/>
        </p:nvSpPr>
        <p:spPr bwMode="auto">
          <a:xfrm>
            <a:off x="4102100" y="6513512"/>
            <a:ext cx="231775" cy="17303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17" name="Rectangle 50"/>
          <p:cNvSpPr>
            <a:spLocks noChangeArrowheads="1"/>
          </p:cNvSpPr>
          <p:nvPr/>
        </p:nvSpPr>
        <p:spPr bwMode="auto">
          <a:xfrm>
            <a:off x="4621213" y="4095750"/>
            <a:ext cx="230187" cy="173037"/>
          </a:xfrm>
          <a:prstGeom prst="rect">
            <a:avLst/>
          </a:prstGeom>
          <a:solidFill>
            <a:srgbClr val="FFFF00"/>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10</a:t>
            </a:r>
          </a:p>
        </p:txBody>
      </p:sp>
      <p:sp>
        <p:nvSpPr>
          <p:cNvPr id="28718" name="Rectangle 51"/>
          <p:cNvSpPr>
            <a:spLocks noChangeArrowheads="1"/>
          </p:cNvSpPr>
          <p:nvPr/>
        </p:nvSpPr>
        <p:spPr bwMode="auto">
          <a:xfrm>
            <a:off x="4621213" y="4441825"/>
            <a:ext cx="230187" cy="171450"/>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19" name="Rectangle 52"/>
          <p:cNvSpPr>
            <a:spLocks noChangeArrowheads="1"/>
          </p:cNvSpPr>
          <p:nvPr/>
        </p:nvSpPr>
        <p:spPr bwMode="auto">
          <a:xfrm>
            <a:off x="4621213" y="4786312"/>
            <a:ext cx="230187" cy="173038"/>
          </a:xfrm>
          <a:prstGeom prst="rect">
            <a:avLst/>
          </a:prstGeom>
          <a:solidFill>
            <a:srgbClr val="FF99FF"/>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16</a:t>
            </a:r>
          </a:p>
        </p:txBody>
      </p:sp>
      <p:sp>
        <p:nvSpPr>
          <p:cNvPr id="28720" name="Rectangle 53"/>
          <p:cNvSpPr>
            <a:spLocks noChangeArrowheads="1"/>
          </p:cNvSpPr>
          <p:nvPr/>
        </p:nvSpPr>
        <p:spPr bwMode="auto">
          <a:xfrm>
            <a:off x="4621213" y="5132387"/>
            <a:ext cx="230187" cy="17303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21" name="Rectangle 54"/>
          <p:cNvSpPr>
            <a:spLocks noChangeArrowheads="1"/>
          </p:cNvSpPr>
          <p:nvPr/>
        </p:nvSpPr>
        <p:spPr bwMode="auto">
          <a:xfrm>
            <a:off x="4621213" y="5476875"/>
            <a:ext cx="230187" cy="173037"/>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22" name="Rectangle 55"/>
          <p:cNvSpPr>
            <a:spLocks noChangeArrowheads="1"/>
          </p:cNvSpPr>
          <p:nvPr/>
        </p:nvSpPr>
        <p:spPr bwMode="auto">
          <a:xfrm>
            <a:off x="4621213" y="5822950"/>
            <a:ext cx="230187" cy="173037"/>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23" name="Rectangle 56"/>
          <p:cNvSpPr>
            <a:spLocks noChangeArrowheads="1"/>
          </p:cNvSpPr>
          <p:nvPr/>
        </p:nvSpPr>
        <p:spPr bwMode="auto">
          <a:xfrm>
            <a:off x="4621213" y="6169025"/>
            <a:ext cx="230187" cy="171450"/>
          </a:xfrm>
          <a:prstGeom prst="rect">
            <a:avLst/>
          </a:prstGeom>
          <a:solidFill>
            <a:srgbClr val="FFFF00"/>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0</a:t>
            </a:r>
          </a:p>
        </p:txBody>
      </p:sp>
      <p:sp>
        <p:nvSpPr>
          <p:cNvPr id="28724" name="Rectangle 57"/>
          <p:cNvSpPr>
            <a:spLocks noChangeArrowheads="1"/>
          </p:cNvSpPr>
          <p:nvPr/>
        </p:nvSpPr>
        <p:spPr bwMode="auto">
          <a:xfrm>
            <a:off x="4621213" y="6513512"/>
            <a:ext cx="230187" cy="17303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25" name="Rectangle 58"/>
          <p:cNvSpPr>
            <a:spLocks noChangeArrowheads="1"/>
          </p:cNvSpPr>
          <p:nvPr/>
        </p:nvSpPr>
        <p:spPr bwMode="auto">
          <a:xfrm>
            <a:off x="5081588" y="4095750"/>
            <a:ext cx="230187" cy="173037"/>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26" name="Rectangle 59"/>
          <p:cNvSpPr>
            <a:spLocks noChangeArrowheads="1"/>
          </p:cNvSpPr>
          <p:nvPr/>
        </p:nvSpPr>
        <p:spPr bwMode="auto">
          <a:xfrm>
            <a:off x="5081588" y="4441825"/>
            <a:ext cx="230187" cy="171450"/>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27" name="Rectangle 60"/>
          <p:cNvSpPr>
            <a:spLocks noChangeArrowheads="1"/>
          </p:cNvSpPr>
          <p:nvPr/>
        </p:nvSpPr>
        <p:spPr bwMode="auto">
          <a:xfrm>
            <a:off x="5081588" y="4786312"/>
            <a:ext cx="230187" cy="173038"/>
          </a:xfrm>
          <a:prstGeom prst="rect">
            <a:avLst/>
          </a:prstGeom>
          <a:solidFill>
            <a:srgbClr val="FFFF00"/>
          </a:solidFill>
          <a:ln w="9525">
            <a:solidFill>
              <a:schemeClr val="tx2"/>
            </a:solidFill>
            <a:miter lim="800000"/>
            <a:headEnd/>
            <a:tailEnd/>
          </a:ln>
          <a:effectLst/>
        </p:spPr>
        <p:txBody>
          <a:bodyPr wrap="none" anchor="ctr"/>
          <a:lstStyle/>
          <a:p>
            <a:pPr algn="ctr" eaLnBrk="1" hangingPunct="1"/>
            <a:r>
              <a:rPr kumimoji="1" lang="en-US" altLang="zh-CN" b="1">
                <a:latin typeface="Times New Roman" pitchFamily="18" charset="0"/>
              </a:rPr>
              <a:t>25</a:t>
            </a:r>
          </a:p>
        </p:txBody>
      </p:sp>
      <p:sp>
        <p:nvSpPr>
          <p:cNvPr id="28728" name="Rectangle 61"/>
          <p:cNvSpPr>
            <a:spLocks noChangeArrowheads="1"/>
          </p:cNvSpPr>
          <p:nvPr/>
        </p:nvSpPr>
        <p:spPr bwMode="auto">
          <a:xfrm>
            <a:off x="5081588" y="5132387"/>
            <a:ext cx="230187" cy="17303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29" name="Rectangle 62"/>
          <p:cNvSpPr>
            <a:spLocks noChangeArrowheads="1"/>
          </p:cNvSpPr>
          <p:nvPr/>
        </p:nvSpPr>
        <p:spPr bwMode="auto">
          <a:xfrm>
            <a:off x="5081588" y="5476875"/>
            <a:ext cx="230187" cy="173037"/>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30" name="Rectangle 63"/>
          <p:cNvSpPr>
            <a:spLocks noChangeArrowheads="1"/>
          </p:cNvSpPr>
          <p:nvPr/>
        </p:nvSpPr>
        <p:spPr bwMode="auto">
          <a:xfrm>
            <a:off x="5081588" y="5822950"/>
            <a:ext cx="230187" cy="173037"/>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31" name="Rectangle 64"/>
          <p:cNvSpPr>
            <a:spLocks noChangeArrowheads="1"/>
          </p:cNvSpPr>
          <p:nvPr/>
        </p:nvSpPr>
        <p:spPr bwMode="auto">
          <a:xfrm>
            <a:off x="5081588" y="6169025"/>
            <a:ext cx="230187" cy="171450"/>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32" name="Rectangle 65"/>
          <p:cNvSpPr>
            <a:spLocks noChangeArrowheads="1"/>
          </p:cNvSpPr>
          <p:nvPr/>
        </p:nvSpPr>
        <p:spPr bwMode="auto">
          <a:xfrm>
            <a:off x="5081588" y="6513512"/>
            <a:ext cx="230187" cy="17303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33" name="Rectangle 66"/>
          <p:cNvSpPr>
            <a:spLocks noChangeArrowheads="1"/>
          </p:cNvSpPr>
          <p:nvPr/>
        </p:nvSpPr>
        <p:spPr bwMode="auto">
          <a:xfrm>
            <a:off x="5600700" y="4095750"/>
            <a:ext cx="230188" cy="173037"/>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34" name="Rectangle 67"/>
          <p:cNvSpPr>
            <a:spLocks noChangeArrowheads="1"/>
          </p:cNvSpPr>
          <p:nvPr/>
        </p:nvSpPr>
        <p:spPr bwMode="auto">
          <a:xfrm>
            <a:off x="5600700" y="4441825"/>
            <a:ext cx="230188" cy="171450"/>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35" name="Rectangle 68"/>
          <p:cNvSpPr>
            <a:spLocks noChangeArrowheads="1"/>
          </p:cNvSpPr>
          <p:nvPr/>
        </p:nvSpPr>
        <p:spPr bwMode="auto">
          <a:xfrm>
            <a:off x="5600700" y="4786312"/>
            <a:ext cx="230188" cy="17303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36" name="Rectangle 69"/>
          <p:cNvSpPr>
            <a:spLocks noChangeArrowheads="1"/>
          </p:cNvSpPr>
          <p:nvPr/>
        </p:nvSpPr>
        <p:spPr bwMode="auto">
          <a:xfrm>
            <a:off x="5600700" y="5132387"/>
            <a:ext cx="230188" cy="17303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37" name="Rectangle 70"/>
          <p:cNvSpPr>
            <a:spLocks noChangeArrowheads="1"/>
          </p:cNvSpPr>
          <p:nvPr/>
        </p:nvSpPr>
        <p:spPr bwMode="auto">
          <a:xfrm>
            <a:off x="5600700" y="5476875"/>
            <a:ext cx="230188" cy="173037"/>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38" name="Rectangle 71"/>
          <p:cNvSpPr>
            <a:spLocks noChangeArrowheads="1"/>
          </p:cNvSpPr>
          <p:nvPr/>
        </p:nvSpPr>
        <p:spPr bwMode="auto">
          <a:xfrm>
            <a:off x="5600700" y="5822950"/>
            <a:ext cx="230188" cy="173037"/>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39" name="Rectangle 72"/>
          <p:cNvSpPr>
            <a:spLocks noChangeArrowheads="1"/>
          </p:cNvSpPr>
          <p:nvPr/>
        </p:nvSpPr>
        <p:spPr bwMode="auto">
          <a:xfrm>
            <a:off x="5600700" y="6169025"/>
            <a:ext cx="230188" cy="171450"/>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28740" name="Rectangle 73"/>
          <p:cNvSpPr>
            <a:spLocks noChangeArrowheads="1"/>
          </p:cNvSpPr>
          <p:nvPr/>
        </p:nvSpPr>
        <p:spPr bwMode="auto">
          <a:xfrm>
            <a:off x="5600700" y="6513512"/>
            <a:ext cx="230188" cy="17303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grpSp>
        <p:nvGrpSpPr>
          <p:cNvPr id="2" name="Group 137"/>
          <p:cNvGrpSpPr>
            <a:grpSpLocks/>
          </p:cNvGrpSpPr>
          <p:nvPr/>
        </p:nvGrpSpPr>
        <p:grpSpPr bwMode="auto">
          <a:xfrm>
            <a:off x="4835525" y="4357687"/>
            <a:ext cx="3098800" cy="415925"/>
            <a:chOff x="803" y="1296"/>
            <a:chExt cx="1952" cy="262"/>
          </a:xfrm>
        </p:grpSpPr>
        <p:sp>
          <p:nvSpPr>
            <p:cNvPr id="28755" name="Line 81"/>
            <p:cNvSpPr>
              <a:spLocks noChangeShapeType="1"/>
            </p:cNvSpPr>
            <p:nvPr/>
          </p:nvSpPr>
          <p:spPr bwMode="auto">
            <a:xfrm>
              <a:off x="2754" y="1296"/>
              <a:ext cx="0" cy="200"/>
            </a:xfrm>
            <a:prstGeom prst="line">
              <a:avLst/>
            </a:prstGeom>
            <a:noFill/>
            <a:ln w="28575">
              <a:solidFill>
                <a:schemeClr val="hlink"/>
              </a:solidFill>
              <a:round/>
              <a:headEnd/>
              <a:tailEnd/>
            </a:ln>
            <a:effectLst/>
          </p:spPr>
          <p:txBody>
            <a:bodyPr/>
            <a:lstStyle/>
            <a:p>
              <a:endParaRPr lang="zh-CN" altLang="en-US"/>
            </a:p>
          </p:txBody>
        </p:sp>
        <p:grpSp>
          <p:nvGrpSpPr>
            <p:cNvPr id="3" name="Group 126"/>
            <p:cNvGrpSpPr>
              <a:grpSpLocks/>
            </p:cNvGrpSpPr>
            <p:nvPr/>
          </p:nvGrpSpPr>
          <p:grpSpPr bwMode="auto">
            <a:xfrm>
              <a:off x="803" y="1495"/>
              <a:ext cx="1952" cy="63"/>
              <a:chOff x="1093" y="1653"/>
              <a:chExt cx="2785" cy="72"/>
            </a:xfrm>
          </p:grpSpPr>
          <p:sp>
            <p:nvSpPr>
              <p:cNvPr id="28757" name="Line 75"/>
              <p:cNvSpPr>
                <a:spLocks noChangeShapeType="1"/>
              </p:cNvSpPr>
              <p:nvPr/>
            </p:nvSpPr>
            <p:spPr bwMode="auto">
              <a:xfrm>
                <a:off x="1238" y="1653"/>
                <a:ext cx="2640" cy="0"/>
              </a:xfrm>
              <a:prstGeom prst="line">
                <a:avLst/>
              </a:prstGeom>
              <a:noFill/>
              <a:ln w="28575">
                <a:solidFill>
                  <a:schemeClr val="hlink"/>
                </a:solidFill>
                <a:round/>
                <a:headEnd/>
                <a:tailEnd/>
              </a:ln>
              <a:effectLst/>
            </p:spPr>
            <p:txBody>
              <a:bodyPr/>
              <a:lstStyle/>
              <a:p>
                <a:endParaRPr lang="zh-CN" altLang="en-US"/>
              </a:p>
            </p:txBody>
          </p:sp>
          <p:sp>
            <p:nvSpPr>
              <p:cNvPr id="28758" name="Line 76"/>
              <p:cNvSpPr>
                <a:spLocks noChangeShapeType="1"/>
              </p:cNvSpPr>
              <p:nvPr/>
            </p:nvSpPr>
            <p:spPr bwMode="auto">
              <a:xfrm flipH="1">
                <a:off x="1093" y="1653"/>
                <a:ext cx="145" cy="72"/>
              </a:xfrm>
              <a:prstGeom prst="line">
                <a:avLst/>
              </a:prstGeom>
              <a:noFill/>
              <a:ln w="28575">
                <a:solidFill>
                  <a:schemeClr val="hlink"/>
                </a:solidFill>
                <a:round/>
                <a:headEnd/>
                <a:tailEnd type="triangle" w="med" len="med"/>
              </a:ln>
              <a:effectLst/>
            </p:spPr>
            <p:txBody>
              <a:bodyPr/>
              <a:lstStyle/>
              <a:p>
                <a:endParaRPr lang="zh-CN" altLang="en-US"/>
              </a:p>
            </p:txBody>
          </p:sp>
        </p:grpSp>
      </p:grpSp>
      <p:sp>
        <p:nvSpPr>
          <p:cNvPr id="28742" name="Line 77"/>
          <p:cNvSpPr>
            <a:spLocks noChangeShapeType="1"/>
          </p:cNvSpPr>
          <p:nvPr/>
        </p:nvSpPr>
        <p:spPr bwMode="auto">
          <a:xfrm flipH="1">
            <a:off x="4217988" y="4959350"/>
            <a:ext cx="519112" cy="517525"/>
          </a:xfrm>
          <a:prstGeom prst="line">
            <a:avLst/>
          </a:prstGeom>
          <a:noFill/>
          <a:ln w="28575">
            <a:solidFill>
              <a:schemeClr val="tx2"/>
            </a:solidFill>
            <a:round/>
            <a:headEnd/>
            <a:tailEnd type="triangle" w="med" len="med"/>
          </a:ln>
          <a:effectLst/>
        </p:spPr>
        <p:txBody>
          <a:bodyPr/>
          <a:lstStyle/>
          <a:p>
            <a:endParaRPr lang="zh-CN" altLang="en-US"/>
          </a:p>
        </p:txBody>
      </p:sp>
      <p:sp>
        <p:nvSpPr>
          <p:cNvPr id="28743" name="Line 78"/>
          <p:cNvSpPr>
            <a:spLocks noChangeShapeType="1"/>
          </p:cNvSpPr>
          <p:nvPr/>
        </p:nvSpPr>
        <p:spPr bwMode="auto">
          <a:xfrm flipV="1">
            <a:off x="4160838" y="4268787"/>
            <a:ext cx="576262" cy="1208088"/>
          </a:xfrm>
          <a:prstGeom prst="line">
            <a:avLst/>
          </a:prstGeom>
          <a:noFill/>
          <a:ln w="28575">
            <a:solidFill>
              <a:schemeClr val="tx2"/>
            </a:solidFill>
            <a:round/>
            <a:headEnd/>
            <a:tailEnd type="triangle" w="med" len="med"/>
          </a:ln>
          <a:effectLst/>
        </p:spPr>
        <p:txBody>
          <a:bodyPr/>
          <a:lstStyle/>
          <a:p>
            <a:endParaRPr lang="zh-CN" altLang="en-US"/>
          </a:p>
        </p:txBody>
      </p:sp>
      <p:sp>
        <p:nvSpPr>
          <p:cNvPr id="28744" name="Freeform 79"/>
          <p:cNvSpPr>
            <a:spLocks/>
          </p:cNvSpPr>
          <p:nvPr/>
        </p:nvSpPr>
        <p:spPr bwMode="auto">
          <a:xfrm>
            <a:off x="4851400" y="4211637"/>
            <a:ext cx="412750" cy="574675"/>
          </a:xfrm>
          <a:custGeom>
            <a:avLst/>
            <a:gdLst>
              <a:gd name="T0" fmla="*/ 0 w 344"/>
              <a:gd name="T1" fmla="*/ 0 h 480"/>
              <a:gd name="T2" fmla="*/ 2147483646 w 344"/>
              <a:gd name="T3" fmla="*/ 2147483646 h 480"/>
              <a:gd name="T4" fmla="*/ 2147483646 w 344"/>
              <a:gd name="T5" fmla="*/ 2147483646 h 480"/>
              <a:gd name="T6" fmla="*/ 0 60000 65536"/>
              <a:gd name="T7" fmla="*/ 0 60000 65536"/>
              <a:gd name="T8" fmla="*/ 0 60000 65536"/>
            </a:gdLst>
            <a:ahLst/>
            <a:cxnLst>
              <a:cxn ang="T6">
                <a:pos x="T0" y="T1"/>
              </a:cxn>
              <a:cxn ang="T7">
                <a:pos x="T2" y="T3"/>
              </a:cxn>
              <a:cxn ang="T8">
                <a:pos x="T4" y="T5"/>
              </a:cxn>
            </a:cxnLst>
            <a:rect l="0" t="0" r="r" b="b"/>
            <a:pathLst>
              <a:path w="344" h="480">
                <a:moveTo>
                  <a:pt x="0" y="0"/>
                </a:moveTo>
                <a:cubicBezTo>
                  <a:pt x="116" y="80"/>
                  <a:pt x="232" y="160"/>
                  <a:pt x="288" y="240"/>
                </a:cubicBezTo>
                <a:cubicBezTo>
                  <a:pt x="344" y="320"/>
                  <a:pt x="340" y="400"/>
                  <a:pt x="336" y="480"/>
                </a:cubicBezTo>
              </a:path>
            </a:pathLst>
          </a:custGeom>
          <a:noFill/>
          <a:ln w="28575" cmpd="sng">
            <a:solidFill>
              <a:schemeClr val="tx2"/>
            </a:solidFill>
            <a:round/>
            <a:headEnd type="none" w="med" len="med"/>
            <a:tailEnd type="triangle" w="med" len="med"/>
          </a:ln>
          <a:effectLst/>
        </p:spPr>
        <p:txBody>
          <a:bodyPr/>
          <a:lstStyle/>
          <a:p>
            <a:endParaRPr lang="zh-CN" altLang="en-US"/>
          </a:p>
        </p:txBody>
      </p:sp>
      <p:sp>
        <p:nvSpPr>
          <p:cNvPr id="28745" name="Line 80"/>
          <p:cNvSpPr>
            <a:spLocks noChangeShapeType="1"/>
          </p:cNvSpPr>
          <p:nvPr/>
        </p:nvSpPr>
        <p:spPr bwMode="auto">
          <a:xfrm flipH="1">
            <a:off x="4737100" y="4959350"/>
            <a:ext cx="460375" cy="1209675"/>
          </a:xfrm>
          <a:prstGeom prst="line">
            <a:avLst/>
          </a:prstGeom>
          <a:noFill/>
          <a:ln w="28575">
            <a:solidFill>
              <a:schemeClr val="tx2"/>
            </a:solidFill>
            <a:round/>
            <a:headEnd/>
            <a:tailEnd type="triangle" w="med" len="med"/>
          </a:ln>
          <a:effectLst/>
        </p:spPr>
        <p:txBody>
          <a:bodyPr/>
          <a:lstStyle/>
          <a:p>
            <a:endParaRPr lang="zh-CN" altLang="en-US"/>
          </a:p>
        </p:txBody>
      </p:sp>
      <p:sp>
        <p:nvSpPr>
          <p:cNvPr id="28746" name="Text Box 130"/>
          <p:cNvSpPr txBox="1">
            <a:spLocks noChangeArrowheads="1"/>
          </p:cNvSpPr>
          <p:nvPr/>
        </p:nvSpPr>
        <p:spPr bwMode="auto">
          <a:xfrm>
            <a:off x="6665913" y="3640137"/>
            <a:ext cx="2478087" cy="385763"/>
          </a:xfrm>
          <a:prstGeom prst="rect">
            <a:avLst/>
          </a:prstGeom>
          <a:solidFill>
            <a:srgbClr val="CCCCFF"/>
          </a:solidFill>
          <a:ln w="19050">
            <a:solidFill>
              <a:schemeClr val="tx1"/>
            </a:solidFill>
            <a:miter lim="800000"/>
            <a:headEnd/>
            <a:tailEnd/>
          </a:ln>
          <a:effectLst/>
        </p:spPr>
        <p:txBody>
          <a:bodyPr>
            <a:spAutoFit/>
          </a:bodyPr>
          <a:lstStyle/>
          <a:p>
            <a:pPr eaLnBrk="1" hangingPunct="1">
              <a:spcBef>
                <a:spcPct val="50000"/>
              </a:spcBef>
            </a:pPr>
            <a:r>
              <a:rPr kumimoji="1" lang="zh-CN" altLang="en-US" sz="1800" b="1">
                <a:latin typeface="Times New Roman" pitchFamily="18" charset="0"/>
              </a:rPr>
              <a:t>文件名     始址     结束</a:t>
            </a:r>
          </a:p>
        </p:txBody>
      </p:sp>
      <p:sp>
        <p:nvSpPr>
          <p:cNvPr id="28747" name="Rectangle 131"/>
          <p:cNvSpPr>
            <a:spLocks noChangeArrowheads="1"/>
          </p:cNvSpPr>
          <p:nvPr/>
        </p:nvSpPr>
        <p:spPr bwMode="auto">
          <a:xfrm>
            <a:off x="6665913" y="4022725"/>
            <a:ext cx="2478087" cy="411162"/>
          </a:xfrm>
          <a:prstGeom prst="rect">
            <a:avLst/>
          </a:prstGeom>
          <a:noFill/>
          <a:ln w="19050">
            <a:solidFill>
              <a:schemeClr val="tx1"/>
            </a:solidFill>
            <a:miter lim="800000"/>
            <a:headEnd/>
            <a:tailEnd/>
          </a:ln>
          <a:effectLst/>
        </p:spPr>
        <p:txBody>
          <a:bodyPr wrap="none" anchor="ctr"/>
          <a:lstStyle/>
          <a:p>
            <a:pPr algn="ctr" eaLnBrk="1" hangingPunct="1"/>
            <a:endParaRPr lang="zh-CN" altLang="zh-CN" sz="1200"/>
          </a:p>
        </p:txBody>
      </p:sp>
      <p:sp>
        <p:nvSpPr>
          <p:cNvPr id="28748" name="Text Box 132"/>
          <p:cNvSpPr txBox="1">
            <a:spLocks noChangeArrowheads="1"/>
          </p:cNvSpPr>
          <p:nvPr/>
        </p:nvSpPr>
        <p:spPr bwMode="auto">
          <a:xfrm>
            <a:off x="6719888" y="4057650"/>
            <a:ext cx="2290762" cy="366712"/>
          </a:xfrm>
          <a:prstGeom prst="rect">
            <a:avLst/>
          </a:prstGeom>
          <a:noFill/>
          <a:ln w="19050">
            <a:noFill/>
            <a:miter lim="800000"/>
            <a:headEnd/>
            <a:tailEnd/>
          </a:ln>
          <a:effectLst/>
        </p:spPr>
        <p:txBody>
          <a:bodyPr>
            <a:spAutoFit/>
          </a:bodyPr>
          <a:lstStyle/>
          <a:p>
            <a:pPr eaLnBrk="1" hangingPunct="1"/>
            <a:r>
              <a:rPr kumimoji="1" lang="en-US" altLang="zh-CN" sz="1800" b="1">
                <a:latin typeface="Times New Roman" pitchFamily="18" charset="0"/>
              </a:rPr>
              <a:t>jeep 	   9	25</a:t>
            </a:r>
          </a:p>
        </p:txBody>
      </p:sp>
      <p:sp>
        <p:nvSpPr>
          <p:cNvPr id="28749" name="Text Box 133"/>
          <p:cNvSpPr txBox="1">
            <a:spLocks noChangeArrowheads="1"/>
          </p:cNvSpPr>
          <p:nvPr/>
        </p:nvSpPr>
        <p:spPr bwMode="auto">
          <a:xfrm>
            <a:off x="7386638" y="3286125"/>
            <a:ext cx="996950" cy="336550"/>
          </a:xfrm>
          <a:prstGeom prst="rect">
            <a:avLst/>
          </a:prstGeom>
          <a:noFill/>
          <a:ln w="9525">
            <a:noFill/>
            <a:miter lim="800000"/>
            <a:headEnd/>
            <a:tailEnd/>
          </a:ln>
          <a:effectLst/>
        </p:spPr>
        <p:txBody>
          <a:bodyPr wrap="none">
            <a:spAutoFit/>
          </a:bodyPr>
          <a:lstStyle/>
          <a:p>
            <a:pPr eaLnBrk="1" hangingPunct="1"/>
            <a:r>
              <a:rPr kumimoji="1" lang="zh-CN" altLang="en-US" sz="1600" b="1">
                <a:latin typeface="Times New Roman" pitchFamily="18" charset="0"/>
              </a:rPr>
              <a:t>文件目录</a:t>
            </a:r>
          </a:p>
        </p:txBody>
      </p:sp>
      <p:grpSp>
        <p:nvGrpSpPr>
          <p:cNvPr id="4" name="Group 138"/>
          <p:cNvGrpSpPr>
            <a:grpSpLocks/>
          </p:cNvGrpSpPr>
          <p:nvPr/>
        </p:nvGrpSpPr>
        <p:grpSpPr bwMode="auto">
          <a:xfrm>
            <a:off x="4810125" y="4357687"/>
            <a:ext cx="3898900" cy="1798638"/>
            <a:chOff x="787" y="1296"/>
            <a:chExt cx="2456" cy="1133"/>
          </a:xfrm>
        </p:grpSpPr>
        <p:grpSp>
          <p:nvGrpSpPr>
            <p:cNvPr id="5" name="Group 128"/>
            <p:cNvGrpSpPr>
              <a:grpSpLocks/>
            </p:cNvGrpSpPr>
            <p:nvPr/>
          </p:nvGrpSpPr>
          <p:grpSpPr bwMode="auto">
            <a:xfrm>
              <a:off x="787" y="2356"/>
              <a:ext cx="2456" cy="73"/>
              <a:chOff x="1148" y="2523"/>
              <a:chExt cx="3408" cy="73"/>
            </a:xfrm>
          </p:grpSpPr>
          <p:sp>
            <p:nvSpPr>
              <p:cNvPr id="28753" name="Line 83"/>
              <p:cNvSpPr>
                <a:spLocks noChangeShapeType="1"/>
              </p:cNvSpPr>
              <p:nvPr/>
            </p:nvSpPr>
            <p:spPr bwMode="auto">
              <a:xfrm flipH="1">
                <a:off x="1148" y="2523"/>
                <a:ext cx="145" cy="73"/>
              </a:xfrm>
              <a:prstGeom prst="line">
                <a:avLst/>
              </a:prstGeom>
              <a:noFill/>
              <a:ln w="28575">
                <a:solidFill>
                  <a:schemeClr val="hlink"/>
                </a:solidFill>
                <a:round/>
                <a:headEnd/>
                <a:tailEnd type="triangle" w="med" len="med"/>
              </a:ln>
              <a:effectLst/>
            </p:spPr>
            <p:txBody>
              <a:bodyPr/>
              <a:lstStyle/>
              <a:p>
                <a:endParaRPr lang="zh-CN" altLang="en-US"/>
              </a:p>
            </p:txBody>
          </p:sp>
          <p:sp>
            <p:nvSpPr>
              <p:cNvPr id="28754" name="Line 127"/>
              <p:cNvSpPr>
                <a:spLocks noChangeShapeType="1"/>
              </p:cNvSpPr>
              <p:nvPr/>
            </p:nvSpPr>
            <p:spPr bwMode="auto">
              <a:xfrm>
                <a:off x="1292" y="2523"/>
                <a:ext cx="3264" cy="0"/>
              </a:xfrm>
              <a:prstGeom prst="line">
                <a:avLst/>
              </a:prstGeom>
              <a:noFill/>
              <a:ln w="28575">
                <a:solidFill>
                  <a:schemeClr val="hlink"/>
                </a:solidFill>
                <a:round/>
                <a:headEnd/>
                <a:tailEnd/>
              </a:ln>
              <a:effectLst/>
            </p:spPr>
            <p:txBody>
              <a:bodyPr/>
              <a:lstStyle/>
              <a:p>
                <a:endParaRPr lang="zh-CN" altLang="en-US"/>
              </a:p>
            </p:txBody>
          </p:sp>
        </p:grpSp>
        <p:sp>
          <p:nvSpPr>
            <p:cNvPr id="28752" name="Line 136"/>
            <p:cNvSpPr>
              <a:spLocks noChangeShapeType="1"/>
            </p:cNvSpPr>
            <p:nvPr/>
          </p:nvSpPr>
          <p:spPr bwMode="auto">
            <a:xfrm>
              <a:off x="3243" y="1296"/>
              <a:ext cx="0" cy="1060"/>
            </a:xfrm>
            <a:prstGeom prst="line">
              <a:avLst/>
            </a:prstGeom>
            <a:noFill/>
            <a:ln w="28575">
              <a:solidFill>
                <a:schemeClr val="hlink"/>
              </a:solidFill>
              <a:round/>
              <a:headEnd/>
              <a:tailEnd/>
            </a:ln>
            <a:effectLst/>
          </p:spPr>
          <p:txBody>
            <a:bodyPr/>
            <a:lstStyle/>
            <a:p>
              <a:endParaRPr lang="zh-CN" altLang="en-US"/>
            </a:p>
          </p:txBody>
        </p:sp>
      </p:grpSp>
      <p:sp>
        <p:nvSpPr>
          <p:cNvPr id="98" name="矩形 97"/>
          <p:cNvSpPr/>
          <p:nvPr/>
        </p:nvSpPr>
        <p:spPr>
          <a:xfrm>
            <a:off x="0" y="1309517"/>
            <a:ext cx="4074953" cy="523220"/>
          </a:xfrm>
          <a:prstGeom prst="rect">
            <a:avLst/>
          </a:prstGeom>
        </p:spPr>
        <p:txBody>
          <a:bodyPr wrap="square">
            <a:spAutoFit/>
          </a:bodyPr>
          <a:lstStyle/>
          <a:p>
            <a:pPr>
              <a:buClr>
                <a:srgbClr val="FF0066"/>
              </a:buClr>
              <a:buSzPct val="60000"/>
              <a:buFont typeface="Wingdings" pitchFamily="2" charset="2"/>
              <a:buChar char="q"/>
              <a:defRPr/>
            </a:pPr>
            <a:r>
              <a:rPr lang="zh-CN" altLang="en-US" sz="2800" b="1"/>
              <a:t> 分配原理</a:t>
            </a:r>
          </a:p>
        </p:txBody>
      </p:sp>
      <p:sp>
        <p:nvSpPr>
          <p:cNvPr id="100" name="TextBox 99"/>
          <p:cNvSpPr txBox="1"/>
          <p:nvPr/>
        </p:nvSpPr>
        <p:spPr>
          <a:xfrm>
            <a:off x="185527" y="5910470"/>
            <a:ext cx="3233531" cy="400110"/>
          </a:xfrm>
          <a:prstGeom prst="rect">
            <a:avLst/>
          </a:prstGeom>
          <a:noFill/>
        </p:spPr>
        <p:txBody>
          <a:bodyPr wrap="square" rtlCol="0">
            <a:spAutoFit/>
          </a:bodyPr>
          <a:lstStyle/>
          <a:p>
            <a:r>
              <a:rPr lang="en-US" altLang="zh-CN" sz="2000">
                <a:solidFill>
                  <a:srgbClr val="0000FF"/>
                </a:solidFill>
              </a:rPr>
              <a:t>Linked Allocation</a:t>
            </a:r>
            <a:endParaRPr lang="zh-CN" altLang="en-US" sz="2000">
              <a:solidFill>
                <a:srgbClr val="0000FF"/>
              </a:solidFill>
            </a:endParaRPr>
          </a:p>
        </p:txBody>
      </p:sp>
      <p:sp>
        <p:nvSpPr>
          <p:cNvPr id="101" name="矩形 100"/>
          <p:cNvSpPr/>
          <p:nvPr/>
        </p:nvSpPr>
        <p:spPr>
          <a:xfrm>
            <a:off x="157771" y="776991"/>
            <a:ext cx="7442200"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链接文件</a:t>
            </a:r>
            <a:r>
              <a:rPr lang="en-US" altLang="zh-CN" sz="2800" b="1" dirty="0">
                <a:solidFill>
                  <a:srgbClr val="0000FF"/>
                </a:solidFill>
                <a:sym typeface="Symbol" pitchFamily="18" charset="2"/>
              </a:rPr>
              <a:t>(1/4)</a:t>
            </a:r>
            <a:endParaRPr lang="zh-CN" altLang="en-US" sz="2800" b="1" dirty="0">
              <a:solidFill>
                <a:srgbClr val="0000FF"/>
              </a:solidFill>
              <a:sym typeface="Symbol" pitchFamily="18" charset="2"/>
            </a:endParaRPr>
          </a:p>
        </p:txBody>
      </p:sp>
      <p:sp>
        <p:nvSpPr>
          <p:cNvPr id="102" name="爆炸形 1 101"/>
          <p:cNvSpPr/>
          <p:nvPr/>
        </p:nvSpPr>
        <p:spPr>
          <a:xfrm>
            <a:off x="0" y="4161182"/>
            <a:ext cx="3220278" cy="1744869"/>
          </a:xfrm>
          <a:prstGeom prst="irregularSeal1">
            <a:avLst/>
          </a:prstGeom>
          <a:solidFill>
            <a:srgbClr val="FF0000"/>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FF00"/>
                </a:solidFill>
              </a:rPr>
              <a:t>链接分配</a:t>
            </a:r>
          </a:p>
        </p:txBody>
      </p:sp>
      <p:sp>
        <p:nvSpPr>
          <p:cNvPr id="104" name="六边形 103"/>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05" name="矩形 10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99" name="组合 11">
            <a:extLst>
              <a:ext uri="{FF2B5EF4-FFF2-40B4-BE49-F238E27FC236}">
                <a16:creationId xmlns:a16="http://schemas.microsoft.com/office/drawing/2014/main" id="{412E2AE7-EA14-42D9-A1E8-558FF8A47D33}"/>
              </a:ext>
            </a:extLst>
          </p:cNvPr>
          <p:cNvGrpSpPr/>
          <p:nvPr/>
        </p:nvGrpSpPr>
        <p:grpSpPr>
          <a:xfrm>
            <a:off x="8564389" y="243728"/>
            <a:ext cx="305510" cy="333991"/>
            <a:chOff x="11707415" y="1054709"/>
            <a:chExt cx="368424" cy="432048"/>
          </a:xfrm>
        </p:grpSpPr>
        <p:sp>
          <p:nvSpPr>
            <p:cNvPr id="103" name="燕尾形 12">
              <a:extLst>
                <a:ext uri="{FF2B5EF4-FFF2-40B4-BE49-F238E27FC236}">
                  <a16:creationId xmlns:a16="http://schemas.microsoft.com/office/drawing/2014/main" id="{2C69B79F-DC82-4EF5-838B-116CA3E18A90}"/>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12" name="燕尾形 13">
              <a:extLst>
                <a:ext uri="{FF2B5EF4-FFF2-40B4-BE49-F238E27FC236}">
                  <a16:creationId xmlns:a16="http://schemas.microsoft.com/office/drawing/2014/main" id="{3F6A768F-CE33-42EF-8B95-643634566308}"/>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13" name="文本框 112">
            <a:extLst>
              <a:ext uri="{FF2B5EF4-FFF2-40B4-BE49-F238E27FC236}">
                <a16:creationId xmlns:a16="http://schemas.microsoft.com/office/drawing/2014/main" id="{5D946B8B-387F-43BB-96C1-73D73EB270E1}"/>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114" name="直接连接符 113">
            <a:extLst>
              <a:ext uri="{FF2B5EF4-FFF2-40B4-BE49-F238E27FC236}">
                <a16:creationId xmlns:a16="http://schemas.microsoft.com/office/drawing/2014/main" id="{CB5CCB2E-D0C7-410E-A8B9-1DE3BFCA5302}"/>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731228AB-4C4B-43AA-9767-44CEF92F5B38}"/>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7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7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7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wipe(down)">
                                      <p:cBhvr>
                                        <p:cTn id="31" dur="580">
                                          <p:stCondLst>
                                            <p:cond delay="0"/>
                                          </p:stCondLst>
                                        </p:cTn>
                                        <p:tgtEl>
                                          <p:spTgt spid="102"/>
                                        </p:tgtEl>
                                      </p:cBhvr>
                                    </p:animEffect>
                                    <p:anim calcmode="lin" valueType="num">
                                      <p:cBhvr>
                                        <p:cTn id="32" dur="1822" tmFilter="0,0; 0.14,0.36; 0.43,0.73; 0.71,0.91; 1.0,1.0">
                                          <p:stCondLst>
                                            <p:cond delay="0"/>
                                          </p:stCondLst>
                                        </p:cTn>
                                        <p:tgtEl>
                                          <p:spTgt spid="102"/>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02"/>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02"/>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02"/>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02"/>
                                        </p:tgtEl>
                                        <p:attrNameLst>
                                          <p:attrName>ppt_y</p:attrName>
                                        </p:attrNameLst>
                                      </p:cBhvr>
                                      <p:tavLst>
                                        <p:tav tm="0" fmla="#ppt_y-sin(pi*$)/81">
                                          <p:val>
                                            <p:fltVal val="0"/>
                                          </p:val>
                                        </p:tav>
                                        <p:tav tm="100000">
                                          <p:val>
                                            <p:fltVal val="1"/>
                                          </p:val>
                                        </p:tav>
                                      </p:tavLst>
                                    </p:anim>
                                    <p:animScale>
                                      <p:cBhvr>
                                        <p:cTn id="37" dur="26">
                                          <p:stCondLst>
                                            <p:cond delay="650"/>
                                          </p:stCondLst>
                                        </p:cTn>
                                        <p:tgtEl>
                                          <p:spTgt spid="102"/>
                                        </p:tgtEl>
                                      </p:cBhvr>
                                      <p:to x="100000" y="60000"/>
                                    </p:animScale>
                                    <p:animScale>
                                      <p:cBhvr>
                                        <p:cTn id="38" dur="166" decel="50000">
                                          <p:stCondLst>
                                            <p:cond delay="676"/>
                                          </p:stCondLst>
                                        </p:cTn>
                                        <p:tgtEl>
                                          <p:spTgt spid="102"/>
                                        </p:tgtEl>
                                      </p:cBhvr>
                                      <p:to x="100000" y="100000"/>
                                    </p:animScale>
                                    <p:animScale>
                                      <p:cBhvr>
                                        <p:cTn id="39" dur="26">
                                          <p:stCondLst>
                                            <p:cond delay="1312"/>
                                          </p:stCondLst>
                                        </p:cTn>
                                        <p:tgtEl>
                                          <p:spTgt spid="102"/>
                                        </p:tgtEl>
                                      </p:cBhvr>
                                      <p:to x="100000" y="80000"/>
                                    </p:animScale>
                                    <p:animScale>
                                      <p:cBhvr>
                                        <p:cTn id="40" dur="166" decel="50000">
                                          <p:stCondLst>
                                            <p:cond delay="1338"/>
                                          </p:stCondLst>
                                        </p:cTn>
                                        <p:tgtEl>
                                          <p:spTgt spid="102"/>
                                        </p:tgtEl>
                                      </p:cBhvr>
                                      <p:to x="100000" y="100000"/>
                                    </p:animScale>
                                    <p:animScale>
                                      <p:cBhvr>
                                        <p:cTn id="41" dur="26">
                                          <p:stCondLst>
                                            <p:cond delay="1642"/>
                                          </p:stCondLst>
                                        </p:cTn>
                                        <p:tgtEl>
                                          <p:spTgt spid="102"/>
                                        </p:tgtEl>
                                      </p:cBhvr>
                                      <p:to x="100000" y="90000"/>
                                    </p:animScale>
                                    <p:animScale>
                                      <p:cBhvr>
                                        <p:cTn id="42" dur="166" decel="50000">
                                          <p:stCondLst>
                                            <p:cond delay="1668"/>
                                          </p:stCondLst>
                                        </p:cTn>
                                        <p:tgtEl>
                                          <p:spTgt spid="102"/>
                                        </p:tgtEl>
                                      </p:cBhvr>
                                      <p:to x="100000" y="100000"/>
                                    </p:animScale>
                                    <p:animScale>
                                      <p:cBhvr>
                                        <p:cTn id="43" dur="26">
                                          <p:stCondLst>
                                            <p:cond delay="1808"/>
                                          </p:stCondLst>
                                        </p:cTn>
                                        <p:tgtEl>
                                          <p:spTgt spid="102"/>
                                        </p:tgtEl>
                                      </p:cBhvr>
                                      <p:to x="100000" y="95000"/>
                                    </p:animScale>
                                    <p:animScale>
                                      <p:cBhvr>
                                        <p:cTn id="44" dur="166" decel="50000">
                                          <p:stCondLst>
                                            <p:cond delay="1834"/>
                                          </p:stCondLst>
                                        </p:cTn>
                                        <p:tgtEl>
                                          <p:spTgt spid="102"/>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42" grpId="0" animBg="1"/>
      <p:bldP spid="28743" grpId="0" animBg="1"/>
      <p:bldP spid="28744" grpId="0" animBg="1"/>
      <p:bldP spid="28745" grpId="0" animBg="1"/>
      <p:bldP spid="100" grpId="0"/>
      <p:bldP spid="10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ph type="body" idx="1"/>
          </p:nvPr>
        </p:nvSpPr>
        <p:spPr>
          <a:xfrm>
            <a:off x="321369" y="1808920"/>
            <a:ext cx="8438318" cy="1424136"/>
          </a:xfrm>
        </p:spPr>
        <p:txBody>
          <a:bodyPr>
            <a:normAutofit/>
          </a:bodyPr>
          <a:lstStyle/>
          <a:p>
            <a:pPr marL="342900" lvl="1" indent="-342900">
              <a:spcBef>
                <a:spcPct val="20000"/>
              </a:spcBef>
              <a:buClr>
                <a:schemeClr val="folHlink"/>
              </a:buClr>
              <a:buSzPct val="60000"/>
              <a:buFont typeface="Wingdings" pitchFamily="2" charset="2"/>
              <a:buChar char="l"/>
            </a:pPr>
            <a:r>
              <a:rPr lang="zh-CN" altLang="en-US" dirty="0">
                <a:latin typeface="Comic Sans MS" pitchFamily="66" charset="0"/>
              </a:rPr>
              <a:t>消除了外部碎片，外存空间利用率高</a:t>
            </a:r>
          </a:p>
          <a:p>
            <a:pPr marL="342900" lvl="1" indent="-342900">
              <a:spcBef>
                <a:spcPct val="20000"/>
              </a:spcBef>
              <a:buClr>
                <a:schemeClr val="folHlink"/>
              </a:buClr>
              <a:buSzPct val="60000"/>
              <a:buFont typeface="Wingdings" pitchFamily="2" charset="2"/>
              <a:buChar char="l"/>
            </a:pPr>
            <a:r>
              <a:rPr lang="zh-CN" altLang="en-US" dirty="0">
                <a:latin typeface="Comic Sans MS" pitchFamily="66" charset="0"/>
              </a:rPr>
              <a:t>按需分配，且无需事先知道文件长度</a:t>
            </a:r>
          </a:p>
          <a:p>
            <a:pPr marL="342900" lvl="1" indent="-342900">
              <a:spcBef>
                <a:spcPct val="20000"/>
              </a:spcBef>
              <a:buClr>
                <a:schemeClr val="folHlink"/>
              </a:buClr>
              <a:buSzPct val="60000"/>
              <a:buFont typeface="Wingdings" pitchFamily="2" charset="2"/>
              <a:buChar char="l"/>
            </a:pPr>
            <a:r>
              <a:rPr lang="zh-CN" altLang="en-US" dirty="0">
                <a:latin typeface="Comic Sans MS" pitchFamily="66" charset="0"/>
              </a:rPr>
              <a:t>支持文件动态增长，方便文件增删改</a:t>
            </a:r>
          </a:p>
          <a:p>
            <a:pPr lvl="1">
              <a:buClr>
                <a:srgbClr val="3366CC"/>
              </a:buClr>
              <a:buNone/>
            </a:pPr>
            <a:endParaRPr lang="zh-CN" altLang="en-US" dirty="0"/>
          </a:p>
        </p:txBody>
      </p:sp>
      <p:sp>
        <p:nvSpPr>
          <p:cNvPr id="22" name="矩形 21"/>
          <p:cNvSpPr/>
          <p:nvPr/>
        </p:nvSpPr>
        <p:spPr>
          <a:xfrm>
            <a:off x="351182" y="5640231"/>
            <a:ext cx="8169966" cy="1217769"/>
          </a:xfrm>
          <a:prstGeom prst="rect">
            <a:avLst/>
          </a:prstGeom>
          <a:solidFill>
            <a:schemeClr val="accent6">
              <a:lumMod val="20000"/>
              <a:lumOff val="80000"/>
            </a:schemeClr>
          </a:solidFill>
          <a:ln>
            <a:solidFill>
              <a:srgbClr val="FF0000"/>
            </a:solidFill>
          </a:ln>
        </p:spPr>
        <p:txBody>
          <a:bodyPr wrap="square">
            <a:spAutoFit/>
          </a:bodyPr>
          <a:lstStyle/>
          <a:p>
            <a:pPr marL="685800" lvl="1" indent="-228600">
              <a:lnSpc>
                <a:spcPct val="90000"/>
              </a:lnSpc>
              <a:spcBef>
                <a:spcPts val="500"/>
              </a:spcBef>
              <a:buClr>
                <a:srgbClr val="3366CC"/>
              </a:buClr>
              <a:buSzPct val="60000"/>
            </a:pPr>
            <a:r>
              <a:rPr lang="zh-CN" altLang="en-US" sz="2400"/>
              <a:t>为了提高检索速度和减少指针所占用的存储空间，可</a:t>
            </a:r>
            <a:endParaRPr lang="en-US" altLang="zh-CN" sz="2400"/>
          </a:p>
          <a:p>
            <a:pPr marL="685800" lvl="1" indent="-228600">
              <a:lnSpc>
                <a:spcPct val="90000"/>
              </a:lnSpc>
              <a:spcBef>
                <a:spcPts val="500"/>
              </a:spcBef>
              <a:buClr>
                <a:srgbClr val="3366CC"/>
              </a:buClr>
              <a:buSzPct val="60000"/>
            </a:pPr>
            <a:r>
              <a:rPr lang="zh-CN" altLang="en-US" sz="2400"/>
              <a:t>将几个盘块组成一个簇，</a:t>
            </a:r>
            <a:r>
              <a:rPr lang="zh-CN" altLang="en-US" sz="2400">
                <a:solidFill>
                  <a:srgbClr val="0000FF"/>
                </a:solidFill>
              </a:rPr>
              <a:t>以</a:t>
            </a:r>
            <a:r>
              <a:rPr lang="zh-CN" altLang="en-US" sz="2400" b="1">
                <a:solidFill>
                  <a:srgbClr val="FF0000"/>
                </a:solidFill>
              </a:rPr>
              <a:t>簇</a:t>
            </a:r>
            <a:r>
              <a:rPr lang="zh-CN" altLang="en-US" sz="2400">
                <a:solidFill>
                  <a:srgbClr val="0000FF"/>
                </a:solidFill>
              </a:rPr>
              <a:t>为单位进行盘块分配</a:t>
            </a:r>
            <a:r>
              <a:rPr lang="zh-CN" altLang="en-US" sz="2400"/>
              <a:t>。</a:t>
            </a:r>
            <a:endParaRPr lang="en-US" altLang="zh-CN" sz="2400"/>
          </a:p>
          <a:p>
            <a:pPr marL="685800" lvl="1" indent="-228600">
              <a:lnSpc>
                <a:spcPct val="90000"/>
              </a:lnSpc>
              <a:spcBef>
                <a:spcPts val="500"/>
              </a:spcBef>
              <a:buClr>
                <a:srgbClr val="3366CC"/>
              </a:buClr>
              <a:buSzPct val="60000"/>
            </a:pPr>
            <a:endParaRPr lang="zh-CN" altLang="en-US" sz="2400"/>
          </a:p>
        </p:txBody>
      </p:sp>
      <p:sp>
        <p:nvSpPr>
          <p:cNvPr id="24" name="下箭头 23"/>
          <p:cNvSpPr/>
          <p:nvPr/>
        </p:nvSpPr>
        <p:spPr>
          <a:xfrm>
            <a:off x="4647337" y="4966797"/>
            <a:ext cx="463826" cy="490330"/>
          </a:xfrm>
          <a:prstGeom prst="downArrow">
            <a:avLst/>
          </a:prstGeom>
          <a:solidFill>
            <a:srgbClr val="357604"/>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647337" y="6398350"/>
            <a:ext cx="3877985" cy="369332"/>
          </a:xfrm>
          <a:prstGeom prst="rect">
            <a:avLst/>
          </a:prstGeom>
        </p:spPr>
        <p:txBody>
          <a:bodyPr wrap="none">
            <a:spAutoFit/>
          </a:bodyPr>
          <a:lstStyle/>
          <a:p>
            <a:r>
              <a:rPr lang="zh-CN" altLang="en-US" b="1" dirty="0"/>
              <a:t>会产生内部碎片</a:t>
            </a:r>
            <a:r>
              <a:rPr lang="zh-CN" altLang="en-US" dirty="0"/>
              <a:t>，对小文件特别明显</a:t>
            </a:r>
          </a:p>
        </p:txBody>
      </p:sp>
      <p:sp>
        <p:nvSpPr>
          <p:cNvPr id="20" name="矩形 19"/>
          <p:cNvSpPr/>
          <p:nvPr/>
        </p:nvSpPr>
        <p:spPr>
          <a:xfrm>
            <a:off x="321369" y="1197606"/>
            <a:ext cx="4074953" cy="523220"/>
          </a:xfrm>
          <a:prstGeom prst="rect">
            <a:avLst/>
          </a:prstGeom>
        </p:spPr>
        <p:txBody>
          <a:bodyPr wrap="square">
            <a:spAutoFit/>
          </a:bodyPr>
          <a:lstStyle/>
          <a:p>
            <a:pPr>
              <a:buClr>
                <a:srgbClr val="FF0066"/>
              </a:buClr>
              <a:buSzPct val="60000"/>
              <a:buFont typeface="Wingdings" pitchFamily="2" charset="2"/>
              <a:buChar char="q"/>
              <a:defRPr/>
            </a:pPr>
            <a:r>
              <a:rPr lang="zh-CN" altLang="en-US" sz="2800" b="1" dirty="0"/>
              <a:t>  优点</a:t>
            </a:r>
          </a:p>
        </p:txBody>
      </p:sp>
      <p:sp>
        <p:nvSpPr>
          <p:cNvPr id="23" name="矩形 22"/>
          <p:cNvSpPr/>
          <p:nvPr/>
        </p:nvSpPr>
        <p:spPr>
          <a:xfrm>
            <a:off x="125128" y="726058"/>
            <a:ext cx="7442200"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链接文件</a:t>
            </a:r>
            <a:r>
              <a:rPr lang="en-US" altLang="zh-CN" sz="2800" b="1" dirty="0">
                <a:solidFill>
                  <a:srgbClr val="0000FF"/>
                </a:solidFill>
                <a:sym typeface="Symbol" pitchFamily="18" charset="2"/>
              </a:rPr>
              <a:t>(2/4)</a:t>
            </a:r>
            <a:endParaRPr lang="zh-CN" altLang="en-US" sz="2800" b="1" dirty="0">
              <a:solidFill>
                <a:srgbClr val="0000FF"/>
              </a:solidFill>
              <a:sym typeface="Symbol" pitchFamily="18" charset="2"/>
            </a:endParaRPr>
          </a:p>
        </p:txBody>
      </p:sp>
      <p:sp>
        <p:nvSpPr>
          <p:cNvPr id="26" name="六边形 25"/>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7" name="矩形 26"/>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 name="文本框 2">
            <a:extLst>
              <a:ext uri="{FF2B5EF4-FFF2-40B4-BE49-F238E27FC236}">
                <a16:creationId xmlns:a16="http://schemas.microsoft.com/office/drawing/2014/main" id="{57F7D3EB-58C8-4BD5-93A2-DDE79D00D417}"/>
              </a:ext>
            </a:extLst>
          </p:cNvPr>
          <p:cNvSpPr txBox="1"/>
          <p:nvPr/>
        </p:nvSpPr>
        <p:spPr>
          <a:xfrm>
            <a:off x="4436165" y="3702185"/>
            <a:ext cx="1939636" cy="400110"/>
          </a:xfrm>
          <a:prstGeom prst="rect">
            <a:avLst/>
          </a:prstGeom>
          <a:noFill/>
        </p:spPr>
        <p:txBody>
          <a:bodyPr wrap="square" rtlCol="0">
            <a:spAutoFit/>
          </a:bodyPr>
          <a:lstStyle/>
          <a:p>
            <a:r>
              <a:rPr lang="en-US" altLang="zh-CN" sz="2000" dirty="0">
                <a:highlight>
                  <a:srgbClr val="FFFF00"/>
                </a:highlight>
              </a:rPr>
              <a:t>4B/512B=0.78%</a:t>
            </a:r>
            <a:endParaRPr lang="zh-CN" altLang="en-US" sz="2000" dirty="0">
              <a:highlight>
                <a:srgbClr val="FFFF00"/>
              </a:highlight>
            </a:endParaRPr>
          </a:p>
        </p:txBody>
      </p:sp>
      <p:sp>
        <p:nvSpPr>
          <p:cNvPr id="34" name="文本框 33">
            <a:extLst>
              <a:ext uri="{FF2B5EF4-FFF2-40B4-BE49-F238E27FC236}">
                <a16:creationId xmlns:a16="http://schemas.microsoft.com/office/drawing/2014/main" id="{B293DD7A-E0FB-432B-A65A-6BD859681C0A}"/>
              </a:ext>
            </a:extLst>
          </p:cNvPr>
          <p:cNvSpPr txBox="1"/>
          <p:nvPr/>
        </p:nvSpPr>
        <p:spPr>
          <a:xfrm>
            <a:off x="552141" y="6448226"/>
            <a:ext cx="3877985" cy="369332"/>
          </a:xfrm>
          <a:prstGeom prst="rect">
            <a:avLst/>
          </a:prstGeom>
          <a:noFill/>
        </p:spPr>
        <p:txBody>
          <a:bodyPr wrap="square" rtlCol="0">
            <a:spAutoFit/>
          </a:bodyPr>
          <a:lstStyle/>
          <a:p>
            <a:r>
              <a:rPr lang="zh-CN" altLang="en-US" dirty="0">
                <a:highlight>
                  <a:srgbClr val="FFFF00"/>
                </a:highlight>
              </a:rPr>
              <a:t>若</a:t>
            </a:r>
            <a:r>
              <a:rPr lang="en-US" altLang="zh-CN" dirty="0">
                <a:highlight>
                  <a:srgbClr val="FFFF00"/>
                </a:highlight>
              </a:rPr>
              <a:t>8</a:t>
            </a:r>
            <a:r>
              <a:rPr lang="zh-CN" altLang="en-US" dirty="0">
                <a:highlight>
                  <a:srgbClr val="FFFF00"/>
                </a:highlight>
              </a:rPr>
              <a:t>块</a:t>
            </a:r>
            <a:r>
              <a:rPr lang="en-US" altLang="zh-CN" dirty="0">
                <a:highlight>
                  <a:srgbClr val="FFFF00"/>
                </a:highlight>
              </a:rPr>
              <a:t>/</a:t>
            </a:r>
            <a:r>
              <a:rPr lang="zh-CN" altLang="en-US" dirty="0">
                <a:highlight>
                  <a:srgbClr val="FFFF00"/>
                </a:highlight>
              </a:rPr>
              <a:t>簇  则</a:t>
            </a:r>
            <a:r>
              <a:rPr lang="en-US" altLang="zh-CN" dirty="0">
                <a:highlight>
                  <a:srgbClr val="FFFF00"/>
                </a:highlight>
              </a:rPr>
              <a:t>4B/4096B &lt; 0.001%</a:t>
            </a:r>
            <a:endParaRPr lang="zh-CN" altLang="en-US" dirty="0">
              <a:highlight>
                <a:srgbClr val="FFFF00"/>
              </a:highlight>
            </a:endParaRPr>
          </a:p>
        </p:txBody>
      </p:sp>
      <p:sp>
        <p:nvSpPr>
          <p:cNvPr id="19" name="文本框 18">
            <a:extLst>
              <a:ext uri="{FF2B5EF4-FFF2-40B4-BE49-F238E27FC236}">
                <a16:creationId xmlns:a16="http://schemas.microsoft.com/office/drawing/2014/main" id="{74015B70-DC8C-4CFD-9374-6999EBC2DC62}"/>
              </a:ext>
            </a:extLst>
          </p:cNvPr>
          <p:cNvSpPr txBox="1"/>
          <p:nvPr/>
        </p:nvSpPr>
        <p:spPr>
          <a:xfrm>
            <a:off x="384313" y="3766912"/>
            <a:ext cx="8570734" cy="1237262"/>
          </a:xfrm>
          <a:prstGeom prst="rect">
            <a:avLst/>
          </a:prstGeom>
          <a:noFill/>
        </p:spPr>
        <p:txBody>
          <a:bodyPr wrap="square">
            <a:spAutoFit/>
          </a:bodyPr>
          <a:lstStyle/>
          <a:p>
            <a:pPr marL="342900" lvl="1" indent="-342900">
              <a:lnSpc>
                <a:spcPct val="90000"/>
              </a:lnSpc>
              <a:spcBef>
                <a:spcPct val="20000"/>
              </a:spcBef>
              <a:buClr>
                <a:schemeClr val="folHlink"/>
              </a:buClr>
              <a:buSzPct val="60000"/>
              <a:buFont typeface="Wingdings" pitchFamily="2" charset="2"/>
              <a:buChar char="l"/>
            </a:pPr>
            <a:r>
              <a:rPr lang="zh-CN" altLang="en-US" sz="2400" dirty="0">
                <a:latin typeface="Comic Sans MS" pitchFamily="66" charset="0"/>
              </a:rPr>
              <a:t>指针占用盘块额外空间</a:t>
            </a:r>
            <a:endParaRPr lang="en-US" altLang="zh-CN" sz="2400" dirty="0">
              <a:latin typeface="Comic Sans MS" pitchFamily="66" charset="0"/>
            </a:endParaRPr>
          </a:p>
          <a:p>
            <a:pPr marL="342900" lvl="1" indent="-342900">
              <a:lnSpc>
                <a:spcPct val="90000"/>
              </a:lnSpc>
              <a:spcBef>
                <a:spcPct val="20000"/>
              </a:spcBef>
              <a:buClr>
                <a:schemeClr val="folHlink"/>
              </a:buClr>
              <a:buSzPct val="60000"/>
              <a:buFont typeface="Wingdings" pitchFamily="2" charset="2"/>
              <a:buChar char="l"/>
            </a:pPr>
            <a:r>
              <a:rPr lang="zh-CN" altLang="en-US" sz="2400" dirty="0">
                <a:latin typeface="Comic Sans MS" pitchFamily="66" charset="0"/>
              </a:rPr>
              <a:t>只适合顺序访问，对随机存取极其低效</a:t>
            </a:r>
          </a:p>
          <a:p>
            <a:pPr marL="342900" lvl="1" indent="-342900">
              <a:lnSpc>
                <a:spcPct val="90000"/>
              </a:lnSpc>
              <a:spcBef>
                <a:spcPct val="20000"/>
              </a:spcBef>
              <a:buClr>
                <a:schemeClr val="folHlink"/>
              </a:buClr>
              <a:buSzPct val="60000"/>
              <a:buFont typeface="Wingdings" pitchFamily="2" charset="2"/>
              <a:buChar char="l"/>
            </a:pPr>
            <a:r>
              <a:rPr lang="zh-CN" altLang="en-US" sz="2400" dirty="0">
                <a:latin typeface="Comic Sans MS" pitchFamily="66" charset="0"/>
              </a:rPr>
              <a:t>存在断链可能，可靠性较差。</a:t>
            </a:r>
            <a:endParaRPr lang="en-US" altLang="zh-CN" sz="2400" dirty="0">
              <a:latin typeface="Comic Sans MS" pitchFamily="66" charset="0"/>
            </a:endParaRPr>
          </a:p>
        </p:txBody>
      </p:sp>
      <p:sp>
        <p:nvSpPr>
          <p:cNvPr id="21" name="矩形 20">
            <a:extLst>
              <a:ext uri="{FF2B5EF4-FFF2-40B4-BE49-F238E27FC236}">
                <a16:creationId xmlns:a16="http://schemas.microsoft.com/office/drawing/2014/main" id="{4D212F17-B289-4301-B282-477FCC54D951}"/>
              </a:ext>
            </a:extLst>
          </p:cNvPr>
          <p:cNvSpPr/>
          <p:nvPr/>
        </p:nvSpPr>
        <p:spPr>
          <a:xfrm>
            <a:off x="321368" y="3155598"/>
            <a:ext cx="4074953" cy="523220"/>
          </a:xfrm>
          <a:prstGeom prst="rect">
            <a:avLst/>
          </a:prstGeom>
        </p:spPr>
        <p:txBody>
          <a:bodyPr wrap="square">
            <a:spAutoFit/>
          </a:bodyPr>
          <a:lstStyle/>
          <a:p>
            <a:pPr>
              <a:buClr>
                <a:srgbClr val="FF0066"/>
              </a:buClr>
              <a:buSzPct val="60000"/>
              <a:buFont typeface="Wingdings" pitchFamily="2" charset="2"/>
              <a:buChar char="q"/>
              <a:defRPr/>
            </a:pPr>
            <a:r>
              <a:rPr lang="zh-CN" altLang="en-US" sz="2800" b="1" dirty="0"/>
              <a:t>  缺点</a:t>
            </a:r>
          </a:p>
        </p:txBody>
      </p:sp>
      <p:grpSp>
        <p:nvGrpSpPr>
          <p:cNvPr id="35" name="组合 11">
            <a:extLst>
              <a:ext uri="{FF2B5EF4-FFF2-40B4-BE49-F238E27FC236}">
                <a16:creationId xmlns:a16="http://schemas.microsoft.com/office/drawing/2014/main" id="{5DD82317-3473-441A-B98B-7321472E8DB6}"/>
              </a:ext>
            </a:extLst>
          </p:cNvPr>
          <p:cNvGrpSpPr/>
          <p:nvPr/>
        </p:nvGrpSpPr>
        <p:grpSpPr>
          <a:xfrm>
            <a:off x="8564389" y="243728"/>
            <a:ext cx="305510" cy="333991"/>
            <a:chOff x="11707415" y="1054709"/>
            <a:chExt cx="368424" cy="432048"/>
          </a:xfrm>
        </p:grpSpPr>
        <p:sp>
          <p:nvSpPr>
            <p:cNvPr id="36" name="燕尾形 12">
              <a:extLst>
                <a:ext uri="{FF2B5EF4-FFF2-40B4-BE49-F238E27FC236}">
                  <a16:creationId xmlns:a16="http://schemas.microsoft.com/office/drawing/2014/main" id="{750F0D0A-FDE3-4DEB-898E-F7BAC176650C}"/>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7" name="燕尾形 13">
              <a:extLst>
                <a:ext uri="{FF2B5EF4-FFF2-40B4-BE49-F238E27FC236}">
                  <a16:creationId xmlns:a16="http://schemas.microsoft.com/office/drawing/2014/main" id="{BB080423-B1C4-4D23-90C4-03A6E0CB63BD}"/>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文本框 37">
            <a:extLst>
              <a:ext uri="{FF2B5EF4-FFF2-40B4-BE49-F238E27FC236}">
                <a16:creationId xmlns:a16="http://schemas.microsoft.com/office/drawing/2014/main" id="{CFC8F141-B921-41A1-8F90-FC066468BCAA}"/>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39" name="直接连接符 38">
            <a:extLst>
              <a:ext uri="{FF2B5EF4-FFF2-40B4-BE49-F238E27FC236}">
                <a16:creationId xmlns:a16="http://schemas.microsoft.com/office/drawing/2014/main" id="{B3F11147-21CA-4051-B31E-7BBEBA585D1C}"/>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2D73AA13-B812-4F3C-AFB9-5BA7F1378483}"/>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8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8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ppt_x</p:attrName>
                                        </p:attrNameLst>
                                      </p:cBhvr>
                                      <p:tavLst>
                                        <p:tav tm="0">
                                          <p:val>
                                            <p:strVal val="#ppt_x"/>
                                          </p:val>
                                        </p:tav>
                                        <p:tav tm="100000">
                                          <p:val>
                                            <p:strVal val="#ppt_x"/>
                                          </p:val>
                                        </p:tav>
                                      </p:tavLst>
                                    </p:anim>
                                    <p:anim calcmode="lin" valueType="num">
                                      <p:cBhvr>
                                        <p:cTn id="32" dur="500" fill="hold"/>
                                        <p:tgtEl>
                                          <p:spTgt spid="24"/>
                                        </p:tgtEl>
                                        <p:attrNameLst>
                                          <p:attrName>ppt_y</p:attrName>
                                        </p:attrNameLst>
                                      </p:cBhvr>
                                      <p:tavLst>
                                        <p:tav tm="0">
                                          <p:val>
                                            <p:strVal val="#ppt_y-#ppt_h/2"/>
                                          </p:val>
                                        </p:tav>
                                        <p:tav tm="100000">
                                          <p:val>
                                            <p:strVal val="#ppt_y"/>
                                          </p:val>
                                        </p:tav>
                                      </p:tavLst>
                                    </p:anim>
                                    <p:anim calcmode="lin" valueType="num">
                                      <p:cBhvr>
                                        <p:cTn id="33" dur="500" fill="hold"/>
                                        <p:tgtEl>
                                          <p:spTgt spid="24"/>
                                        </p:tgtEl>
                                        <p:attrNameLst>
                                          <p:attrName>ppt_w</p:attrName>
                                        </p:attrNameLst>
                                      </p:cBhvr>
                                      <p:tavLst>
                                        <p:tav tm="0">
                                          <p:val>
                                            <p:strVal val="#ppt_w"/>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build="p"/>
      <p:bldP spid="22" grpId="0" animBg="1"/>
      <p:bldP spid="24" grpId="0" animBg="1"/>
      <p:bldP spid="25" grpId="0"/>
      <p:bldP spid="20" grpId="0"/>
      <p:bldP spid="3" grpId="0"/>
      <p:bldP spid="34" grpId="0"/>
      <p:bldP spid="19" grpId="0"/>
      <p:bldP spid="21" grpId="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7331" name="Rectangle 3"/>
          <p:cNvSpPr>
            <a:spLocks noGrp="1" noChangeArrowheads="1"/>
          </p:cNvSpPr>
          <p:nvPr>
            <p:ph type="body" idx="1"/>
          </p:nvPr>
        </p:nvSpPr>
        <p:spPr>
          <a:xfrm>
            <a:off x="162733" y="2272462"/>
            <a:ext cx="8569325" cy="5321233"/>
          </a:xfrm>
        </p:spPr>
        <p:txBody>
          <a:bodyPr>
            <a:normAutofit/>
          </a:bodyPr>
          <a:lstStyle/>
          <a:p>
            <a:pPr>
              <a:lnSpc>
                <a:spcPct val="100000"/>
              </a:lnSpc>
            </a:pPr>
            <a:r>
              <a:rPr lang="en-US" altLang="zh-CN" sz="2400" dirty="0"/>
              <a:t>FAT</a:t>
            </a:r>
            <a:r>
              <a:rPr lang="zh-CN" altLang="en-US" sz="2400" dirty="0"/>
              <a:t>是</a:t>
            </a:r>
            <a:r>
              <a:rPr lang="zh-CN" altLang="en-US" sz="2400" b="1" dirty="0">
                <a:solidFill>
                  <a:srgbClr val="0000FF"/>
                </a:solidFill>
              </a:rPr>
              <a:t>链接分配的变种</a:t>
            </a:r>
            <a:r>
              <a:rPr lang="zh-CN" altLang="en-US" sz="2400" dirty="0"/>
              <a:t>，一种简单有效的磁盘空间分配方法，用于</a:t>
            </a:r>
            <a:r>
              <a:rPr lang="en-US" altLang="zh-CN" sz="2400" dirty="0"/>
              <a:t>MS-DOS</a:t>
            </a:r>
            <a:r>
              <a:rPr lang="zh-CN" altLang="en-US" sz="2400" dirty="0"/>
              <a:t>、</a:t>
            </a:r>
            <a:r>
              <a:rPr lang="en-US" altLang="zh-CN" sz="2400" dirty="0"/>
              <a:t>Windows</a:t>
            </a:r>
            <a:r>
              <a:rPr lang="zh-CN" altLang="en-US" sz="2400" dirty="0"/>
              <a:t>和</a:t>
            </a:r>
            <a:r>
              <a:rPr lang="en-US" altLang="zh-CN" sz="2400" dirty="0"/>
              <a:t>OS/2</a:t>
            </a:r>
            <a:r>
              <a:rPr lang="zh-CN" altLang="en-US" sz="2400" dirty="0"/>
              <a:t>等操作系统中。</a:t>
            </a:r>
            <a:endParaRPr lang="en-US" altLang="zh-CN" sz="2400" dirty="0"/>
          </a:p>
          <a:p>
            <a:pPr eaLnBrk="1" hangingPunct="1">
              <a:lnSpc>
                <a:spcPct val="100000"/>
              </a:lnSpc>
            </a:pPr>
            <a:r>
              <a:rPr lang="en-US" altLang="zh-CN" sz="2400" dirty="0">
                <a:solidFill>
                  <a:srgbClr val="0000FF"/>
                </a:solidFill>
              </a:rPr>
              <a:t>FAT</a:t>
            </a:r>
            <a:r>
              <a:rPr lang="zh-CN" altLang="en-US" sz="2400" dirty="0">
                <a:solidFill>
                  <a:srgbClr val="0000FF"/>
                </a:solidFill>
              </a:rPr>
              <a:t>表</a:t>
            </a:r>
            <a:r>
              <a:rPr lang="zh-CN" altLang="en-US" sz="2400" dirty="0"/>
              <a:t>存储在分区的开始部分，分区中的</a:t>
            </a:r>
            <a:r>
              <a:rPr lang="zh-CN" altLang="en-US" sz="2400" dirty="0">
                <a:solidFill>
                  <a:srgbClr val="0000FF"/>
                </a:solidFill>
              </a:rPr>
              <a:t>每簇</a:t>
            </a:r>
            <a:r>
              <a:rPr lang="zh-CN" altLang="en-US" sz="2400" dirty="0"/>
              <a:t>在</a:t>
            </a:r>
            <a:r>
              <a:rPr lang="en-US" altLang="zh-CN" sz="2400" dirty="0"/>
              <a:t>FAT</a:t>
            </a:r>
            <a:r>
              <a:rPr lang="zh-CN" altLang="en-US" sz="2400" dirty="0"/>
              <a:t>中有一个表项，该表可以通过簇号来索引。</a:t>
            </a:r>
            <a:endParaRPr lang="en-US" altLang="zh-CN" sz="2400" dirty="0"/>
          </a:p>
          <a:p>
            <a:pPr eaLnBrk="1" hangingPunct="1">
              <a:lnSpc>
                <a:spcPct val="100000"/>
              </a:lnSpc>
            </a:pPr>
            <a:r>
              <a:rPr lang="zh-CN" altLang="en-US" sz="2400" dirty="0"/>
              <a:t>表项的</a:t>
            </a:r>
            <a:r>
              <a:rPr lang="zh-CN" altLang="en-US" sz="2400" dirty="0">
                <a:solidFill>
                  <a:srgbClr val="0000FF"/>
                </a:solidFill>
              </a:rPr>
              <a:t>取值</a:t>
            </a:r>
            <a:r>
              <a:rPr lang="zh-CN" altLang="en-US" sz="2400" dirty="0"/>
              <a:t>有三种可能：</a:t>
            </a:r>
            <a:endParaRPr lang="en-US" altLang="zh-CN" sz="2400" dirty="0"/>
          </a:p>
          <a:p>
            <a:pPr eaLnBrk="1" hangingPunct="1">
              <a:lnSpc>
                <a:spcPct val="100000"/>
              </a:lnSpc>
              <a:buNone/>
            </a:pPr>
            <a:r>
              <a:rPr lang="en-US" altLang="zh-CN" sz="2400" dirty="0"/>
              <a:t>    --</a:t>
            </a:r>
            <a:r>
              <a:rPr lang="zh-CN" altLang="en-US" sz="2400" dirty="0"/>
              <a:t>文件中下一个簇的簇号；</a:t>
            </a:r>
            <a:endParaRPr lang="en-US" altLang="zh-CN" sz="2400" dirty="0"/>
          </a:p>
          <a:p>
            <a:pPr>
              <a:lnSpc>
                <a:spcPct val="100000"/>
              </a:lnSpc>
              <a:buNone/>
            </a:pPr>
            <a:r>
              <a:rPr lang="zh-CN" altLang="en-US" sz="2400" dirty="0"/>
              <a:t>    </a:t>
            </a:r>
            <a:r>
              <a:rPr lang="en-US" altLang="zh-CN" sz="2400" dirty="0"/>
              <a:t>--EOF  (</a:t>
            </a:r>
            <a:r>
              <a:rPr lang="zh-CN" altLang="en-US" sz="2400" dirty="0"/>
              <a:t>文件结束符</a:t>
            </a:r>
            <a:r>
              <a:rPr lang="en-US" altLang="zh-CN" sz="2400" dirty="0"/>
              <a:t>)</a:t>
            </a:r>
            <a:r>
              <a:rPr lang="zh-CN" altLang="en-US" sz="2400" dirty="0"/>
              <a:t> ；</a:t>
            </a:r>
            <a:endParaRPr lang="en-US" altLang="zh-CN" sz="2400" dirty="0"/>
          </a:p>
          <a:p>
            <a:pPr eaLnBrk="1" hangingPunct="1">
              <a:lnSpc>
                <a:spcPct val="100000"/>
              </a:lnSpc>
              <a:buNone/>
            </a:pPr>
            <a:r>
              <a:rPr lang="en-US" altLang="zh-CN" sz="2400" dirty="0"/>
              <a:t>    -- 0      (</a:t>
            </a:r>
            <a:r>
              <a:rPr lang="zh-CN" altLang="en-US" sz="2400" dirty="0"/>
              <a:t>空闲簇</a:t>
            </a:r>
            <a:r>
              <a:rPr lang="en-US" altLang="zh-CN" sz="2400" dirty="0"/>
              <a:t>)</a:t>
            </a:r>
          </a:p>
          <a:p>
            <a:pPr>
              <a:lnSpc>
                <a:spcPct val="100000"/>
              </a:lnSpc>
            </a:pPr>
            <a:r>
              <a:rPr lang="zh-CN" altLang="en-US" sz="2400" dirty="0"/>
              <a:t>文件目录项中存放含有</a:t>
            </a:r>
            <a:r>
              <a:rPr lang="zh-CN" altLang="en-US" sz="2400" dirty="0">
                <a:solidFill>
                  <a:srgbClr val="0000FF"/>
                </a:solidFill>
              </a:rPr>
              <a:t>文件首个簇的簇号</a:t>
            </a:r>
            <a:r>
              <a:rPr lang="zh-CN" altLang="en-US" sz="2400" dirty="0"/>
              <a:t>。</a:t>
            </a:r>
            <a:endParaRPr lang="en-US" altLang="zh-CN" sz="2400" dirty="0"/>
          </a:p>
          <a:p>
            <a:pPr eaLnBrk="1" hangingPunct="1">
              <a:lnSpc>
                <a:spcPct val="100000"/>
              </a:lnSpc>
              <a:buNone/>
            </a:pPr>
            <a:endParaRPr lang="en-US" altLang="zh-CN" sz="2100" dirty="0"/>
          </a:p>
        </p:txBody>
      </p:sp>
      <p:sp>
        <p:nvSpPr>
          <p:cNvPr id="87" name="矩形 86"/>
          <p:cNvSpPr/>
          <p:nvPr/>
        </p:nvSpPr>
        <p:spPr>
          <a:xfrm>
            <a:off x="48011" y="1179199"/>
            <a:ext cx="5743739" cy="523220"/>
          </a:xfrm>
          <a:prstGeom prst="rect">
            <a:avLst/>
          </a:prstGeom>
        </p:spPr>
        <p:txBody>
          <a:bodyPr wrap="square">
            <a:spAutoFit/>
          </a:bodyPr>
          <a:lstStyle/>
          <a:p>
            <a:pPr>
              <a:buClr>
                <a:srgbClr val="FF0066"/>
              </a:buClr>
              <a:buSzPct val="60000"/>
              <a:buFont typeface="Wingdings" pitchFamily="2" charset="2"/>
              <a:buChar char="q"/>
              <a:defRPr/>
            </a:pPr>
            <a:r>
              <a:rPr lang="zh-CN" altLang="en-US" sz="2800" b="1" dirty="0"/>
              <a:t> 文件分配表</a:t>
            </a:r>
          </a:p>
        </p:txBody>
      </p:sp>
      <p:sp>
        <p:nvSpPr>
          <p:cNvPr id="89" name="TextBox 88"/>
          <p:cNvSpPr txBox="1"/>
          <p:nvPr/>
        </p:nvSpPr>
        <p:spPr>
          <a:xfrm>
            <a:off x="2409425" y="1147022"/>
            <a:ext cx="3233531" cy="461665"/>
          </a:xfrm>
          <a:prstGeom prst="rect">
            <a:avLst/>
          </a:prstGeom>
          <a:noFill/>
        </p:spPr>
        <p:txBody>
          <a:bodyPr wrap="square" rtlCol="0">
            <a:spAutoFit/>
          </a:bodyPr>
          <a:lstStyle/>
          <a:p>
            <a:r>
              <a:rPr lang="en-US" altLang="zh-CN" sz="2400" b="1" dirty="0">
                <a:solidFill>
                  <a:srgbClr val="FF0000"/>
                </a:solidFill>
              </a:rPr>
              <a:t>F</a:t>
            </a:r>
            <a:r>
              <a:rPr lang="en-US" altLang="zh-CN" sz="2400" dirty="0">
                <a:solidFill>
                  <a:srgbClr val="0000FF"/>
                </a:solidFill>
              </a:rPr>
              <a:t>ile </a:t>
            </a:r>
            <a:r>
              <a:rPr lang="en-US" altLang="zh-CN" sz="2400" dirty="0">
                <a:solidFill>
                  <a:srgbClr val="FF0000"/>
                </a:solidFill>
              </a:rPr>
              <a:t>A</a:t>
            </a:r>
            <a:r>
              <a:rPr lang="en-US" altLang="zh-CN" sz="2400" dirty="0">
                <a:solidFill>
                  <a:srgbClr val="0000FF"/>
                </a:solidFill>
              </a:rPr>
              <a:t>llocation </a:t>
            </a:r>
            <a:r>
              <a:rPr lang="en-US" altLang="zh-CN" sz="2400" dirty="0">
                <a:solidFill>
                  <a:srgbClr val="FF0000"/>
                </a:solidFill>
              </a:rPr>
              <a:t>T</a:t>
            </a:r>
            <a:r>
              <a:rPr lang="en-US" altLang="zh-CN" sz="2400" dirty="0">
                <a:solidFill>
                  <a:srgbClr val="0000FF"/>
                </a:solidFill>
              </a:rPr>
              <a:t>able: </a:t>
            </a:r>
            <a:r>
              <a:rPr lang="en-US" altLang="zh-CN" sz="2400" dirty="0">
                <a:solidFill>
                  <a:srgbClr val="FF0000"/>
                </a:solidFill>
              </a:rPr>
              <a:t>FAT</a:t>
            </a:r>
            <a:endParaRPr lang="zh-CN" altLang="en-US" sz="2400" dirty="0">
              <a:solidFill>
                <a:srgbClr val="FF0000"/>
              </a:solidFill>
            </a:endParaRPr>
          </a:p>
        </p:txBody>
      </p:sp>
      <p:sp>
        <p:nvSpPr>
          <p:cNvPr id="16" name="矩形标注 15"/>
          <p:cNvSpPr/>
          <p:nvPr/>
        </p:nvSpPr>
        <p:spPr>
          <a:xfrm>
            <a:off x="4282424" y="4031928"/>
            <a:ext cx="3790121" cy="431800"/>
          </a:xfrm>
          <a:prstGeom prst="wedgeRectCallout">
            <a:avLst>
              <a:gd name="adj1" fmla="val -65725"/>
              <a:gd name="adj2" fmla="val -59"/>
            </a:avLst>
          </a:prstGeom>
          <a:solidFill>
            <a:schemeClr val="accent6">
              <a:lumMod val="20000"/>
              <a:lumOff val="80000"/>
            </a:scheme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表项的大小决定了簇的最大数量</a:t>
            </a:r>
          </a:p>
        </p:txBody>
      </p:sp>
      <p:sp>
        <p:nvSpPr>
          <p:cNvPr id="17" name="TextBox 16"/>
          <p:cNvSpPr txBox="1"/>
          <p:nvPr/>
        </p:nvSpPr>
        <p:spPr>
          <a:xfrm>
            <a:off x="316665" y="1752984"/>
            <a:ext cx="8510670" cy="461665"/>
          </a:xfrm>
          <a:prstGeom prst="rect">
            <a:avLst/>
          </a:prstGeom>
          <a:noFill/>
        </p:spPr>
        <p:txBody>
          <a:bodyPr wrap="square" rtlCol="0">
            <a:spAutoFit/>
          </a:bodyPr>
          <a:lstStyle/>
          <a:p>
            <a:r>
              <a:rPr lang="zh-CN" altLang="en-US" sz="2400" b="1" dirty="0">
                <a:solidFill>
                  <a:srgbClr val="FF0000"/>
                </a:solidFill>
              </a:rPr>
              <a:t>一个分区有一个</a:t>
            </a:r>
            <a:r>
              <a:rPr lang="en-US" altLang="zh-CN" sz="2400" b="1" dirty="0">
                <a:solidFill>
                  <a:srgbClr val="FF0000"/>
                </a:solidFill>
              </a:rPr>
              <a:t>FAT</a:t>
            </a:r>
            <a:r>
              <a:rPr lang="zh-CN" altLang="en-US" sz="2400" b="1" dirty="0">
                <a:solidFill>
                  <a:srgbClr val="FF0000"/>
                </a:solidFill>
              </a:rPr>
              <a:t>表，记录分区中所有簇的状态</a:t>
            </a:r>
          </a:p>
        </p:txBody>
      </p:sp>
      <p:sp>
        <p:nvSpPr>
          <p:cNvPr id="23" name="矩形 22"/>
          <p:cNvSpPr/>
          <p:nvPr/>
        </p:nvSpPr>
        <p:spPr>
          <a:xfrm>
            <a:off x="144295" y="746919"/>
            <a:ext cx="7442200"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链接文件</a:t>
            </a:r>
            <a:r>
              <a:rPr lang="en-US" altLang="zh-CN" sz="2800" b="1" dirty="0">
                <a:solidFill>
                  <a:srgbClr val="0000FF"/>
                </a:solidFill>
                <a:sym typeface="Symbol" pitchFamily="18" charset="2"/>
              </a:rPr>
              <a:t>(3/4)</a:t>
            </a:r>
            <a:endParaRPr lang="zh-CN" altLang="en-US" sz="2800" b="1" dirty="0">
              <a:solidFill>
                <a:srgbClr val="0000FF"/>
              </a:solidFill>
              <a:sym typeface="Symbol" pitchFamily="18" charset="2"/>
            </a:endParaRPr>
          </a:p>
        </p:txBody>
      </p:sp>
      <p:sp>
        <p:nvSpPr>
          <p:cNvPr id="20" name="六边形 1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1" name="矩形 20"/>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18" name="组合 11">
            <a:extLst>
              <a:ext uri="{FF2B5EF4-FFF2-40B4-BE49-F238E27FC236}">
                <a16:creationId xmlns:a16="http://schemas.microsoft.com/office/drawing/2014/main" id="{88C937EB-0988-4AB7-99D4-2221D97A8187}"/>
              </a:ext>
            </a:extLst>
          </p:cNvPr>
          <p:cNvGrpSpPr/>
          <p:nvPr/>
        </p:nvGrpSpPr>
        <p:grpSpPr>
          <a:xfrm>
            <a:off x="8564389" y="243728"/>
            <a:ext cx="305510" cy="333991"/>
            <a:chOff x="11707415" y="1054709"/>
            <a:chExt cx="368424" cy="432048"/>
          </a:xfrm>
        </p:grpSpPr>
        <p:sp>
          <p:nvSpPr>
            <p:cNvPr id="19" name="燕尾形 12">
              <a:extLst>
                <a:ext uri="{FF2B5EF4-FFF2-40B4-BE49-F238E27FC236}">
                  <a16:creationId xmlns:a16="http://schemas.microsoft.com/office/drawing/2014/main" id="{A837625F-8364-480A-A7C5-9CD746F29920}"/>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2" name="燕尾形 13">
              <a:extLst>
                <a:ext uri="{FF2B5EF4-FFF2-40B4-BE49-F238E27FC236}">
                  <a16:creationId xmlns:a16="http://schemas.microsoft.com/office/drawing/2014/main" id="{7049B687-22F0-4435-8424-0AAF1D4CCBBF}"/>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0" name="文本框 29">
            <a:extLst>
              <a:ext uri="{FF2B5EF4-FFF2-40B4-BE49-F238E27FC236}">
                <a16:creationId xmlns:a16="http://schemas.microsoft.com/office/drawing/2014/main" id="{FC094D66-6633-4975-8E12-B5023E51FAE2}"/>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31" name="直接连接符 30">
            <a:extLst>
              <a:ext uri="{FF2B5EF4-FFF2-40B4-BE49-F238E27FC236}">
                <a16:creationId xmlns:a16="http://schemas.microsoft.com/office/drawing/2014/main" id="{55F3EFC5-C89D-4B8A-AB43-3D5145D82959}"/>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B9CC2156-FFA7-4BA2-B2F9-A71CA8306747}"/>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733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733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733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0733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0733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0733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331" grpId="0" build="p"/>
      <p:bldP spid="16" grpId="0" animBg="1"/>
      <p:bldP spid="17"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87"/>
          <p:cNvGrpSpPr>
            <a:grpSpLocks/>
          </p:cNvGrpSpPr>
          <p:nvPr/>
        </p:nvGrpSpPr>
        <p:grpSpPr bwMode="auto">
          <a:xfrm>
            <a:off x="774700" y="1777808"/>
            <a:ext cx="2141538" cy="2952750"/>
            <a:chOff x="330" y="799"/>
            <a:chExt cx="1349" cy="1860"/>
          </a:xfrm>
        </p:grpSpPr>
        <p:sp>
          <p:nvSpPr>
            <p:cNvPr id="31796" name="AutoShape 5"/>
            <p:cNvSpPr>
              <a:spLocks noChangeArrowheads="1"/>
            </p:cNvSpPr>
            <p:nvPr/>
          </p:nvSpPr>
          <p:spPr bwMode="auto">
            <a:xfrm>
              <a:off x="330" y="799"/>
              <a:ext cx="1349" cy="1860"/>
            </a:xfrm>
            <a:prstGeom prst="can">
              <a:avLst>
                <a:gd name="adj" fmla="val 14145"/>
              </a:avLst>
            </a:prstGeom>
            <a:noFill/>
            <a:ln w="28575">
              <a:solidFill>
                <a:schemeClr val="tx2"/>
              </a:solidFill>
              <a:round/>
              <a:headEnd/>
              <a:tailEnd/>
            </a:ln>
            <a:effectLst/>
          </p:spPr>
          <p:txBody>
            <a:bodyPr wrap="none" anchor="ctr"/>
            <a:lstStyle/>
            <a:p>
              <a:pPr algn="ctr" eaLnBrk="1" hangingPunct="1"/>
              <a:endParaRPr lang="zh-CN" altLang="zh-CN" sz="1800" b="1">
                <a:solidFill>
                  <a:srgbClr val="FFFF00"/>
                </a:solidFill>
              </a:endParaRPr>
            </a:p>
          </p:txBody>
        </p:sp>
        <p:sp>
          <p:nvSpPr>
            <p:cNvPr id="31797" name="Rectangle 6"/>
            <p:cNvSpPr>
              <a:spLocks noChangeArrowheads="1"/>
            </p:cNvSpPr>
            <p:nvPr/>
          </p:nvSpPr>
          <p:spPr bwMode="auto">
            <a:xfrm>
              <a:off x="339" y="1131"/>
              <a:ext cx="209"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0</a:t>
              </a:r>
            </a:p>
          </p:txBody>
        </p:sp>
        <p:sp>
          <p:nvSpPr>
            <p:cNvPr id="31798" name="Rectangle 7"/>
            <p:cNvSpPr>
              <a:spLocks noChangeArrowheads="1"/>
            </p:cNvSpPr>
            <p:nvPr/>
          </p:nvSpPr>
          <p:spPr bwMode="auto">
            <a:xfrm>
              <a:off x="653" y="1131"/>
              <a:ext cx="208"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a:t>
              </a:r>
            </a:p>
          </p:txBody>
        </p:sp>
        <p:sp>
          <p:nvSpPr>
            <p:cNvPr id="31799" name="Rectangle 8"/>
            <p:cNvSpPr>
              <a:spLocks noChangeArrowheads="1"/>
            </p:cNvSpPr>
            <p:nvPr/>
          </p:nvSpPr>
          <p:spPr bwMode="auto">
            <a:xfrm>
              <a:off x="966" y="1131"/>
              <a:ext cx="209"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a:t>
              </a:r>
            </a:p>
          </p:txBody>
        </p:sp>
        <p:sp>
          <p:nvSpPr>
            <p:cNvPr id="31800" name="Rectangle 9"/>
            <p:cNvSpPr>
              <a:spLocks noChangeArrowheads="1"/>
            </p:cNvSpPr>
            <p:nvPr/>
          </p:nvSpPr>
          <p:spPr bwMode="auto">
            <a:xfrm>
              <a:off x="1279" y="1131"/>
              <a:ext cx="210"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3</a:t>
              </a:r>
            </a:p>
          </p:txBody>
        </p:sp>
        <p:sp>
          <p:nvSpPr>
            <p:cNvPr id="31801" name="Rectangle 10"/>
            <p:cNvSpPr>
              <a:spLocks noChangeArrowheads="1"/>
            </p:cNvSpPr>
            <p:nvPr/>
          </p:nvSpPr>
          <p:spPr bwMode="auto">
            <a:xfrm>
              <a:off x="339" y="1349"/>
              <a:ext cx="209" cy="10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4</a:t>
              </a:r>
            </a:p>
          </p:txBody>
        </p:sp>
        <p:sp>
          <p:nvSpPr>
            <p:cNvPr id="31802" name="Rectangle 11"/>
            <p:cNvSpPr>
              <a:spLocks noChangeArrowheads="1"/>
            </p:cNvSpPr>
            <p:nvPr/>
          </p:nvSpPr>
          <p:spPr bwMode="auto">
            <a:xfrm>
              <a:off x="653" y="1349"/>
              <a:ext cx="208" cy="10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5</a:t>
              </a:r>
            </a:p>
          </p:txBody>
        </p:sp>
        <p:sp>
          <p:nvSpPr>
            <p:cNvPr id="31803" name="Rectangle 12"/>
            <p:cNvSpPr>
              <a:spLocks noChangeArrowheads="1"/>
            </p:cNvSpPr>
            <p:nvPr/>
          </p:nvSpPr>
          <p:spPr bwMode="auto">
            <a:xfrm>
              <a:off x="966" y="1349"/>
              <a:ext cx="209" cy="10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6</a:t>
              </a:r>
            </a:p>
          </p:txBody>
        </p:sp>
        <p:sp>
          <p:nvSpPr>
            <p:cNvPr id="31804" name="Rectangle 13"/>
            <p:cNvSpPr>
              <a:spLocks noChangeArrowheads="1"/>
            </p:cNvSpPr>
            <p:nvPr/>
          </p:nvSpPr>
          <p:spPr bwMode="auto">
            <a:xfrm>
              <a:off x="1279" y="1349"/>
              <a:ext cx="210" cy="10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7</a:t>
              </a:r>
            </a:p>
          </p:txBody>
        </p:sp>
        <p:sp>
          <p:nvSpPr>
            <p:cNvPr id="31805" name="Rectangle 14"/>
            <p:cNvSpPr>
              <a:spLocks noChangeArrowheads="1"/>
            </p:cNvSpPr>
            <p:nvPr/>
          </p:nvSpPr>
          <p:spPr bwMode="auto">
            <a:xfrm>
              <a:off x="339" y="1566"/>
              <a:ext cx="209"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8</a:t>
              </a:r>
            </a:p>
          </p:txBody>
        </p:sp>
        <p:sp>
          <p:nvSpPr>
            <p:cNvPr id="31806" name="Rectangle 15"/>
            <p:cNvSpPr>
              <a:spLocks noChangeArrowheads="1"/>
            </p:cNvSpPr>
            <p:nvPr/>
          </p:nvSpPr>
          <p:spPr bwMode="auto">
            <a:xfrm>
              <a:off x="653" y="1566"/>
              <a:ext cx="208"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9</a:t>
              </a:r>
            </a:p>
          </p:txBody>
        </p:sp>
        <p:sp>
          <p:nvSpPr>
            <p:cNvPr id="31807" name="Rectangle 16"/>
            <p:cNvSpPr>
              <a:spLocks noChangeArrowheads="1"/>
            </p:cNvSpPr>
            <p:nvPr/>
          </p:nvSpPr>
          <p:spPr bwMode="auto">
            <a:xfrm>
              <a:off x="966" y="1566"/>
              <a:ext cx="209"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10</a:t>
              </a:r>
            </a:p>
          </p:txBody>
        </p:sp>
        <p:sp>
          <p:nvSpPr>
            <p:cNvPr id="31808" name="Rectangle 17"/>
            <p:cNvSpPr>
              <a:spLocks noChangeArrowheads="1"/>
            </p:cNvSpPr>
            <p:nvPr/>
          </p:nvSpPr>
          <p:spPr bwMode="auto">
            <a:xfrm>
              <a:off x="1279" y="1566"/>
              <a:ext cx="210"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11</a:t>
              </a:r>
            </a:p>
          </p:txBody>
        </p:sp>
        <p:sp>
          <p:nvSpPr>
            <p:cNvPr id="31809" name="Rectangle 18"/>
            <p:cNvSpPr>
              <a:spLocks noChangeArrowheads="1"/>
            </p:cNvSpPr>
            <p:nvPr/>
          </p:nvSpPr>
          <p:spPr bwMode="auto">
            <a:xfrm>
              <a:off x="339" y="1784"/>
              <a:ext cx="209"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12</a:t>
              </a:r>
            </a:p>
          </p:txBody>
        </p:sp>
        <p:sp>
          <p:nvSpPr>
            <p:cNvPr id="31810" name="Rectangle 19"/>
            <p:cNvSpPr>
              <a:spLocks noChangeArrowheads="1"/>
            </p:cNvSpPr>
            <p:nvPr/>
          </p:nvSpPr>
          <p:spPr bwMode="auto">
            <a:xfrm>
              <a:off x="653" y="1784"/>
              <a:ext cx="208"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13</a:t>
              </a:r>
            </a:p>
          </p:txBody>
        </p:sp>
        <p:sp>
          <p:nvSpPr>
            <p:cNvPr id="31811" name="Rectangle 20"/>
            <p:cNvSpPr>
              <a:spLocks noChangeArrowheads="1"/>
            </p:cNvSpPr>
            <p:nvPr/>
          </p:nvSpPr>
          <p:spPr bwMode="auto">
            <a:xfrm>
              <a:off x="966" y="1784"/>
              <a:ext cx="209"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14</a:t>
              </a:r>
            </a:p>
          </p:txBody>
        </p:sp>
        <p:sp>
          <p:nvSpPr>
            <p:cNvPr id="31812" name="Rectangle 21"/>
            <p:cNvSpPr>
              <a:spLocks noChangeArrowheads="1"/>
            </p:cNvSpPr>
            <p:nvPr/>
          </p:nvSpPr>
          <p:spPr bwMode="auto">
            <a:xfrm>
              <a:off x="1279" y="1784"/>
              <a:ext cx="210"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15</a:t>
              </a:r>
            </a:p>
          </p:txBody>
        </p:sp>
        <p:sp>
          <p:nvSpPr>
            <p:cNvPr id="31813" name="Rectangle 22"/>
            <p:cNvSpPr>
              <a:spLocks noChangeArrowheads="1"/>
            </p:cNvSpPr>
            <p:nvPr/>
          </p:nvSpPr>
          <p:spPr bwMode="auto">
            <a:xfrm>
              <a:off x="339" y="2001"/>
              <a:ext cx="209"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16</a:t>
              </a:r>
            </a:p>
          </p:txBody>
        </p:sp>
        <p:sp>
          <p:nvSpPr>
            <p:cNvPr id="31814" name="Rectangle 23"/>
            <p:cNvSpPr>
              <a:spLocks noChangeArrowheads="1"/>
            </p:cNvSpPr>
            <p:nvPr/>
          </p:nvSpPr>
          <p:spPr bwMode="auto">
            <a:xfrm>
              <a:off x="653" y="2001"/>
              <a:ext cx="208"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17</a:t>
              </a:r>
            </a:p>
          </p:txBody>
        </p:sp>
        <p:sp>
          <p:nvSpPr>
            <p:cNvPr id="31815" name="Rectangle 24"/>
            <p:cNvSpPr>
              <a:spLocks noChangeArrowheads="1"/>
            </p:cNvSpPr>
            <p:nvPr/>
          </p:nvSpPr>
          <p:spPr bwMode="auto">
            <a:xfrm>
              <a:off x="966" y="2001"/>
              <a:ext cx="209"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18</a:t>
              </a:r>
            </a:p>
          </p:txBody>
        </p:sp>
        <p:sp>
          <p:nvSpPr>
            <p:cNvPr id="31816" name="Rectangle 25"/>
            <p:cNvSpPr>
              <a:spLocks noChangeArrowheads="1"/>
            </p:cNvSpPr>
            <p:nvPr/>
          </p:nvSpPr>
          <p:spPr bwMode="auto">
            <a:xfrm>
              <a:off x="1279" y="2001"/>
              <a:ext cx="210"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19</a:t>
              </a:r>
            </a:p>
          </p:txBody>
        </p:sp>
        <p:sp>
          <p:nvSpPr>
            <p:cNvPr id="31817" name="Rectangle 26"/>
            <p:cNvSpPr>
              <a:spLocks noChangeArrowheads="1"/>
            </p:cNvSpPr>
            <p:nvPr/>
          </p:nvSpPr>
          <p:spPr bwMode="auto">
            <a:xfrm>
              <a:off x="339" y="2219"/>
              <a:ext cx="209"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20</a:t>
              </a:r>
            </a:p>
          </p:txBody>
        </p:sp>
        <p:sp>
          <p:nvSpPr>
            <p:cNvPr id="31818" name="Rectangle 27"/>
            <p:cNvSpPr>
              <a:spLocks noChangeArrowheads="1"/>
            </p:cNvSpPr>
            <p:nvPr/>
          </p:nvSpPr>
          <p:spPr bwMode="auto">
            <a:xfrm>
              <a:off x="653" y="2219"/>
              <a:ext cx="208"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21</a:t>
              </a:r>
            </a:p>
          </p:txBody>
        </p:sp>
        <p:sp>
          <p:nvSpPr>
            <p:cNvPr id="31819" name="Rectangle 28"/>
            <p:cNvSpPr>
              <a:spLocks noChangeArrowheads="1"/>
            </p:cNvSpPr>
            <p:nvPr/>
          </p:nvSpPr>
          <p:spPr bwMode="auto">
            <a:xfrm>
              <a:off x="966" y="2219"/>
              <a:ext cx="209"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22</a:t>
              </a:r>
            </a:p>
          </p:txBody>
        </p:sp>
        <p:sp>
          <p:nvSpPr>
            <p:cNvPr id="31820" name="Rectangle 29"/>
            <p:cNvSpPr>
              <a:spLocks noChangeArrowheads="1"/>
            </p:cNvSpPr>
            <p:nvPr/>
          </p:nvSpPr>
          <p:spPr bwMode="auto">
            <a:xfrm>
              <a:off x="1279" y="2219"/>
              <a:ext cx="210" cy="109"/>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23</a:t>
              </a:r>
            </a:p>
          </p:txBody>
        </p:sp>
        <p:sp>
          <p:nvSpPr>
            <p:cNvPr id="31821" name="Rectangle 30"/>
            <p:cNvSpPr>
              <a:spLocks noChangeArrowheads="1"/>
            </p:cNvSpPr>
            <p:nvPr/>
          </p:nvSpPr>
          <p:spPr bwMode="auto">
            <a:xfrm>
              <a:off x="339" y="2437"/>
              <a:ext cx="209" cy="10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24</a:t>
              </a:r>
            </a:p>
          </p:txBody>
        </p:sp>
        <p:sp>
          <p:nvSpPr>
            <p:cNvPr id="31822" name="Rectangle 31"/>
            <p:cNvSpPr>
              <a:spLocks noChangeArrowheads="1"/>
            </p:cNvSpPr>
            <p:nvPr/>
          </p:nvSpPr>
          <p:spPr bwMode="auto">
            <a:xfrm>
              <a:off x="653" y="2437"/>
              <a:ext cx="208" cy="10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25</a:t>
              </a:r>
            </a:p>
          </p:txBody>
        </p:sp>
        <p:sp>
          <p:nvSpPr>
            <p:cNvPr id="31823" name="Rectangle 32"/>
            <p:cNvSpPr>
              <a:spLocks noChangeArrowheads="1"/>
            </p:cNvSpPr>
            <p:nvPr/>
          </p:nvSpPr>
          <p:spPr bwMode="auto">
            <a:xfrm>
              <a:off x="966" y="2437"/>
              <a:ext cx="209" cy="10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26</a:t>
              </a:r>
            </a:p>
          </p:txBody>
        </p:sp>
        <p:sp>
          <p:nvSpPr>
            <p:cNvPr id="31824" name="Rectangle 33"/>
            <p:cNvSpPr>
              <a:spLocks noChangeArrowheads="1"/>
            </p:cNvSpPr>
            <p:nvPr/>
          </p:nvSpPr>
          <p:spPr bwMode="auto">
            <a:xfrm>
              <a:off x="1279" y="2437"/>
              <a:ext cx="210" cy="108"/>
            </a:xfrm>
            <a:prstGeom prst="rect">
              <a:avLst/>
            </a:prstGeom>
            <a:noFill/>
            <a:ln w="9525">
              <a:noFill/>
              <a:miter lim="800000"/>
              <a:headEnd/>
              <a:tailEnd/>
            </a:ln>
            <a:effectLst/>
          </p:spPr>
          <p:txBody>
            <a:bodyPr wrap="none" anchor="ctr"/>
            <a:lstStyle/>
            <a:p>
              <a:pPr algn="ctr" eaLnBrk="1" hangingPunct="1"/>
              <a:r>
                <a:rPr kumimoji="1" lang="en-US" altLang="zh-CN" b="1">
                  <a:latin typeface="Times New Roman" pitchFamily="18" charset="0"/>
                </a:rPr>
                <a:t>27</a:t>
              </a:r>
            </a:p>
          </p:txBody>
        </p:sp>
        <p:sp>
          <p:nvSpPr>
            <p:cNvPr id="31825" name="Rectangle 38"/>
            <p:cNvSpPr>
              <a:spLocks noChangeArrowheads="1"/>
            </p:cNvSpPr>
            <p:nvPr/>
          </p:nvSpPr>
          <p:spPr bwMode="auto">
            <a:xfrm>
              <a:off x="520" y="1131"/>
              <a:ext cx="146"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26" name="Rectangle 39"/>
            <p:cNvSpPr>
              <a:spLocks noChangeArrowheads="1"/>
            </p:cNvSpPr>
            <p:nvPr/>
          </p:nvSpPr>
          <p:spPr bwMode="auto">
            <a:xfrm>
              <a:off x="520" y="1349"/>
              <a:ext cx="146" cy="10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27" name="Rectangle 40"/>
            <p:cNvSpPr>
              <a:spLocks noChangeArrowheads="1"/>
            </p:cNvSpPr>
            <p:nvPr/>
          </p:nvSpPr>
          <p:spPr bwMode="auto">
            <a:xfrm>
              <a:off x="520" y="1566"/>
              <a:ext cx="146"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28" name="Rectangle 41"/>
            <p:cNvSpPr>
              <a:spLocks noChangeArrowheads="1"/>
            </p:cNvSpPr>
            <p:nvPr/>
          </p:nvSpPr>
          <p:spPr bwMode="auto">
            <a:xfrm>
              <a:off x="520" y="1784"/>
              <a:ext cx="146"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29" name="Rectangle 42"/>
            <p:cNvSpPr>
              <a:spLocks noChangeArrowheads="1"/>
            </p:cNvSpPr>
            <p:nvPr/>
          </p:nvSpPr>
          <p:spPr bwMode="auto">
            <a:xfrm>
              <a:off x="520" y="2001"/>
              <a:ext cx="146" cy="109"/>
            </a:xfrm>
            <a:prstGeom prst="rect">
              <a:avLst/>
            </a:prstGeom>
            <a:solidFill>
              <a:srgbClr val="FFFF00"/>
            </a:solid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30" name="Rectangle 43"/>
            <p:cNvSpPr>
              <a:spLocks noChangeArrowheads="1"/>
            </p:cNvSpPr>
            <p:nvPr/>
          </p:nvSpPr>
          <p:spPr bwMode="auto">
            <a:xfrm>
              <a:off x="520" y="2219"/>
              <a:ext cx="146"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31" name="Rectangle 44"/>
            <p:cNvSpPr>
              <a:spLocks noChangeArrowheads="1"/>
            </p:cNvSpPr>
            <p:nvPr/>
          </p:nvSpPr>
          <p:spPr bwMode="auto">
            <a:xfrm>
              <a:off x="520" y="2437"/>
              <a:ext cx="146" cy="10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32" name="Rectangle 46"/>
            <p:cNvSpPr>
              <a:spLocks noChangeArrowheads="1"/>
            </p:cNvSpPr>
            <p:nvPr/>
          </p:nvSpPr>
          <p:spPr bwMode="auto">
            <a:xfrm>
              <a:off x="847" y="1131"/>
              <a:ext cx="145" cy="109"/>
            </a:xfrm>
            <a:prstGeom prst="rect">
              <a:avLst/>
            </a:prstGeom>
            <a:solidFill>
              <a:srgbClr val="FFFF00"/>
            </a:solid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33" name="Rectangle 47"/>
            <p:cNvSpPr>
              <a:spLocks noChangeArrowheads="1"/>
            </p:cNvSpPr>
            <p:nvPr/>
          </p:nvSpPr>
          <p:spPr bwMode="auto">
            <a:xfrm>
              <a:off x="847" y="1349"/>
              <a:ext cx="145" cy="10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34" name="Rectangle 48"/>
            <p:cNvSpPr>
              <a:spLocks noChangeArrowheads="1"/>
            </p:cNvSpPr>
            <p:nvPr/>
          </p:nvSpPr>
          <p:spPr bwMode="auto">
            <a:xfrm>
              <a:off x="847" y="1566"/>
              <a:ext cx="145" cy="109"/>
            </a:xfrm>
            <a:prstGeom prst="rect">
              <a:avLst/>
            </a:prstGeom>
            <a:solidFill>
              <a:srgbClr val="FFFF00"/>
            </a:solid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35" name="Rectangle 49"/>
            <p:cNvSpPr>
              <a:spLocks noChangeArrowheads="1"/>
            </p:cNvSpPr>
            <p:nvPr/>
          </p:nvSpPr>
          <p:spPr bwMode="auto">
            <a:xfrm>
              <a:off x="847" y="1784"/>
              <a:ext cx="145"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36" name="Rectangle 50"/>
            <p:cNvSpPr>
              <a:spLocks noChangeArrowheads="1"/>
            </p:cNvSpPr>
            <p:nvPr/>
          </p:nvSpPr>
          <p:spPr bwMode="auto">
            <a:xfrm>
              <a:off x="847" y="2001"/>
              <a:ext cx="145"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37" name="Rectangle 51"/>
            <p:cNvSpPr>
              <a:spLocks noChangeArrowheads="1"/>
            </p:cNvSpPr>
            <p:nvPr/>
          </p:nvSpPr>
          <p:spPr bwMode="auto">
            <a:xfrm>
              <a:off x="847" y="2219"/>
              <a:ext cx="145"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38" name="Rectangle 52"/>
            <p:cNvSpPr>
              <a:spLocks noChangeArrowheads="1"/>
            </p:cNvSpPr>
            <p:nvPr/>
          </p:nvSpPr>
          <p:spPr bwMode="auto">
            <a:xfrm>
              <a:off x="847" y="2437"/>
              <a:ext cx="145" cy="108"/>
            </a:xfrm>
            <a:prstGeom prst="rect">
              <a:avLst/>
            </a:prstGeom>
            <a:solidFill>
              <a:srgbClr val="FFFF00"/>
            </a:solid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39" name="Rectangle 54"/>
            <p:cNvSpPr>
              <a:spLocks noChangeArrowheads="1"/>
            </p:cNvSpPr>
            <p:nvPr/>
          </p:nvSpPr>
          <p:spPr bwMode="auto">
            <a:xfrm>
              <a:off x="1137" y="1131"/>
              <a:ext cx="145"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40" name="Rectangle 55"/>
            <p:cNvSpPr>
              <a:spLocks noChangeArrowheads="1"/>
            </p:cNvSpPr>
            <p:nvPr/>
          </p:nvSpPr>
          <p:spPr bwMode="auto">
            <a:xfrm>
              <a:off x="1137" y="1349"/>
              <a:ext cx="145" cy="10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41" name="Rectangle 56"/>
            <p:cNvSpPr>
              <a:spLocks noChangeArrowheads="1"/>
            </p:cNvSpPr>
            <p:nvPr/>
          </p:nvSpPr>
          <p:spPr bwMode="auto">
            <a:xfrm>
              <a:off x="1137" y="1566"/>
              <a:ext cx="145" cy="109"/>
            </a:xfrm>
            <a:prstGeom prst="rect">
              <a:avLst/>
            </a:prstGeom>
            <a:solidFill>
              <a:srgbClr val="FFFF00"/>
            </a:solid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42" name="Rectangle 57"/>
            <p:cNvSpPr>
              <a:spLocks noChangeArrowheads="1"/>
            </p:cNvSpPr>
            <p:nvPr/>
          </p:nvSpPr>
          <p:spPr bwMode="auto">
            <a:xfrm>
              <a:off x="1137" y="1784"/>
              <a:ext cx="145"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43" name="Rectangle 58"/>
            <p:cNvSpPr>
              <a:spLocks noChangeArrowheads="1"/>
            </p:cNvSpPr>
            <p:nvPr/>
          </p:nvSpPr>
          <p:spPr bwMode="auto">
            <a:xfrm>
              <a:off x="1137" y="2001"/>
              <a:ext cx="145"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44" name="Rectangle 59"/>
            <p:cNvSpPr>
              <a:spLocks noChangeArrowheads="1"/>
            </p:cNvSpPr>
            <p:nvPr/>
          </p:nvSpPr>
          <p:spPr bwMode="auto">
            <a:xfrm>
              <a:off x="1137" y="2219"/>
              <a:ext cx="145"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45" name="Rectangle 60"/>
            <p:cNvSpPr>
              <a:spLocks noChangeArrowheads="1"/>
            </p:cNvSpPr>
            <p:nvPr/>
          </p:nvSpPr>
          <p:spPr bwMode="auto">
            <a:xfrm>
              <a:off x="1137" y="2437"/>
              <a:ext cx="145" cy="10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46" name="Rectangle 62"/>
            <p:cNvSpPr>
              <a:spLocks noChangeArrowheads="1"/>
            </p:cNvSpPr>
            <p:nvPr/>
          </p:nvSpPr>
          <p:spPr bwMode="auto">
            <a:xfrm>
              <a:off x="1464" y="1131"/>
              <a:ext cx="145"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47" name="Rectangle 63"/>
            <p:cNvSpPr>
              <a:spLocks noChangeArrowheads="1"/>
            </p:cNvSpPr>
            <p:nvPr/>
          </p:nvSpPr>
          <p:spPr bwMode="auto">
            <a:xfrm>
              <a:off x="1464" y="1349"/>
              <a:ext cx="145" cy="10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48" name="Rectangle 64"/>
            <p:cNvSpPr>
              <a:spLocks noChangeArrowheads="1"/>
            </p:cNvSpPr>
            <p:nvPr/>
          </p:nvSpPr>
          <p:spPr bwMode="auto">
            <a:xfrm>
              <a:off x="1464" y="1566"/>
              <a:ext cx="145"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49" name="Rectangle 65"/>
            <p:cNvSpPr>
              <a:spLocks noChangeArrowheads="1"/>
            </p:cNvSpPr>
            <p:nvPr/>
          </p:nvSpPr>
          <p:spPr bwMode="auto">
            <a:xfrm>
              <a:off x="1464" y="1784"/>
              <a:ext cx="145"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50" name="Rectangle 66"/>
            <p:cNvSpPr>
              <a:spLocks noChangeArrowheads="1"/>
            </p:cNvSpPr>
            <p:nvPr/>
          </p:nvSpPr>
          <p:spPr bwMode="auto">
            <a:xfrm>
              <a:off x="1464" y="2001"/>
              <a:ext cx="145"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51" name="Rectangle 67"/>
            <p:cNvSpPr>
              <a:spLocks noChangeArrowheads="1"/>
            </p:cNvSpPr>
            <p:nvPr/>
          </p:nvSpPr>
          <p:spPr bwMode="auto">
            <a:xfrm>
              <a:off x="1464" y="2219"/>
              <a:ext cx="145" cy="109"/>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sp>
          <p:nvSpPr>
            <p:cNvPr id="31852" name="Rectangle 68"/>
            <p:cNvSpPr>
              <a:spLocks noChangeArrowheads="1"/>
            </p:cNvSpPr>
            <p:nvPr/>
          </p:nvSpPr>
          <p:spPr bwMode="auto">
            <a:xfrm>
              <a:off x="1464" y="2437"/>
              <a:ext cx="145" cy="108"/>
            </a:xfrm>
            <a:prstGeom prst="rect">
              <a:avLst/>
            </a:prstGeom>
            <a:noFill/>
            <a:ln w="9525">
              <a:solidFill>
                <a:schemeClr val="tx2"/>
              </a:solidFill>
              <a:miter lim="800000"/>
              <a:headEnd/>
              <a:tailEnd/>
            </a:ln>
            <a:effectLst/>
          </p:spPr>
          <p:txBody>
            <a:bodyPr wrap="none" anchor="ctr"/>
            <a:lstStyle/>
            <a:p>
              <a:pPr algn="ctr" eaLnBrk="1" hangingPunct="1"/>
              <a:endParaRPr kumimoji="1" lang="zh-CN" altLang="zh-CN" b="1">
                <a:latin typeface="Times New Roman" pitchFamily="18" charset="0"/>
              </a:endParaRPr>
            </a:p>
          </p:txBody>
        </p:sp>
      </p:grpSp>
      <p:grpSp>
        <p:nvGrpSpPr>
          <p:cNvPr id="3" name="Group 70"/>
          <p:cNvGrpSpPr>
            <a:grpSpLocks/>
          </p:cNvGrpSpPr>
          <p:nvPr/>
        </p:nvGrpSpPr>
        <p:grpSpPr bwMode="auto">
          <a:xfrm>
            <a:off x="4572000" y="2698558"/>
            <a:ext cx="3098800" cy="415925"/>
            <a:chOff x="803" y="1296"/>
            <a:chExt cx="1952" cy="262"/>
          </a:xfrm>
        </p:grpSpPr>
        <p:sp>
          <p:nvSpPr>
            <p:cNvPr id="31792" name="Line 71"/>
            <p:cNvSpPr>
              <a:spLocks noChangeShapeType="1"/>
            </p:cNvSpPr>
            <p:nvPr/>
          </p:nvSpPr>
          <p:spPr bwMode="auto">
            <a:xfrm>
              <a:off x="2754" y="1296"/>
              <a:ext cx="0" cy="200"/>
            </a:xfrm>
            <a:prstGeom prst="line">
              <a:avLst/>
            </a:prstGeom>
            <a:noFill/>
            <a:ln w="28575">
              <a:solidFill>
                <a:schemeClr val="hlink"/>
              </a:solidFill>
              <a:round/>
              <a:headEnd/>
              <a:tailEnd/>
            </a:ln>
            <a:effectLst/>
          </p:spPr>
          <p:txBody>
            <a:bodyPr/>
            <a:lstStyle/>
            <a:p>
              <a:endParaRPr lang="zh-CN" altLang="en-US"/>
            </a:p>
          </p:txBody>
        </p:sp>
        <p:grpSp>
          <p:nvGrpSpPr>
            <p:cNvPr id="4" name="Group 72"/>
            <p:cNvGrpSpPr>
              <a:grpSpLocks/>
            </p:cNvGrpSpPr>
            <p:nvPr/>
          </p:nvGrpSpPr>
          <p:grpSpPr bwMode="auto">
            <a:xfrm>
              <a:off x="803" y="1495"/>
              <a:ext cx="1952" cy="63"/>
              <a:chOff x="1093" y="1653"/>
              <a:chExt cx="2785" cy="72"/>
            </a:xfrm>
          </p:grpSpPr>
          <p:sp>
            <p:nvSpPr>
              <p:cNvPr id="31794" name="Line 73"/>
              <p:cNvSpPr>
                <a:spLocks noChangeShapeType="1"/>
              </p:cNvSpPr>
              <p:nvPr/>
            </p:nvSpPr>
            <p:spPr bwMode="auto">
              <a:xfrm>
                <a:off x="1238" y="1653"/>
                <a:ext cx="2640" cy="0"/>
              </a:xfrm>
              <a:prstGeom prst="line">
                <a:avLst/>
              </a:prstGeom>
              <a:noFill/>
              <a:ln w="28575">
                <a:solidFill>
                  <a:schemeClr val="hlink"/>
                </a:solidFill>
                <a:round/>
                <a:headEnd/>
                <a:tailEnd/>
              </a:ln>
              <a:effectLst/>
            </p:spPr>
            <p:txBody>
              <a:bodyPr/>
              <a:lstStyle/>
              <a:p>
                <a:endParaRPr lang="zh-CN" altLang="en-US"/>
              </a:p>
            </p:txBody>
          </p:sp>
          <p:sp>
            <p:nvSpPr>
              <p:cNvPr id="31795" name="Line 74"/>
              <p:cNvSpPr>
                <a:spLocks noChangeShapeType="1"/>
              </p:cNvSpPr>
              <p:nvPr/>
            </p:nvSpPr>
            <p:spPr bwMode="auto">
              <a:xfrm flipH="1">
                <a:off x="1093" y="1653"/>
                <a:ext cx="145" cy="72"/>
              </a:xfrm>
              <a:prstGeom prst="line">
                <a:avLst/>
              </a:prstGeom>
              <a:noFill/>
              <a:ln w="28575">
                <a:solidFill>
                  <a:schemeClr val="hlink"/>
                </a:solidFill>
                <a:round/>
                <a:headEnd/>
                <a:tailEnd type="triangle" w="med" len="med"/>
              </a:ln>
              <a:effectLst/>
            </p:spPr>
            <p:txBody>
              <a:bodyPr/>
              <a:lstStyle/>
              <a:p>
                <a:endParaRPr lang="zh-CN" altLang="en-US"/>
              </a:p>
            </p:txBody>
          </p:sp>
        </p:grpSp>
      </p:grpSp>
      <p:grpSp>
        <p:nvGrpSpPr>
          <p:cNvPr id="5" name="Group 185"/>
          <p:cNvGrpSpPr>
            <a:grpSpLocks/>
          </p:cNvGrpSpPr>
          <p:nvPr/>
        </p:nvGrpSpPr>
        <p:grpSpPr bwMode="auto">
          <a:xfrm>
            <a:off x="5637213" y="1620646"/>
            <a:ext cx="2478087" cy="1147762"/>
            <a:chOff x="4014" y="621"/>
            <a:chExt cx="1561" cy="723"/>
          </a:xfrm>
        </p:grpSpPr>
        <p:sp>
          <p:nvSpPr>
            <p:cNvPr id="31788" name="Text Box 79"/>
            <p:cNvSpPr txBox="1">
              <a:spLocks noChangeArrowheads="1"/>
            </p:cNvSpPr>
            <p:nvPr/>
          </p:nvSpPr>
          <p:spPr bwMode="auto">
            <a:xfrm>
              <a:off x="4014" y="844"/>
              <a:ext cx="1561" cy="243"/>
            </a:xfrm>
            <a:prstGeom prst="rect">
              <a:avLst/>
            </a:prstGeom>
            <a:solidFill>
              <a:srgbClr val="CCCCFF"/>
            </a:solidFill>
            <a:ln w="19050">
              <a:solidFill>
                <a:schemeClr val="tx1"/>
              </a:solidFill>
              <a:miter lim="800000"/>
              <a:headEnd/>
              <a:tailEnd/>
            </a:ln>
            <a:effectLst/>
          </p:spPr>
          <p:txBody>
            <a:bodyPr>
              <a:spAutoFit/>
            </a:bodyPr>
            <a:lstStyle/>
            <a:p>
              <a:pPr eaLnBrk="1" hangingPunct="1">
                <a:spcBef>
                  <a:spcPct val="50000"/>
                </a:spcBef>
              </a:pPr>
              <a:r>
                <a:rPr kumimoji="1" lang="zh-CN" altLang="en-US" sz="1800" b="1">
                  <a:latin typeface="Times New Roman" pitchFamily="18" charset="0"/>
                </a:rPr>
                <a:t>文件名     </a:t>
              </a:r>
              <a:r>
                <a:rPr kumimoji="1" lang="en-US" altLang="zh-CN" sz="1800" b="1">
                  <a:latin typeface="Times New Roman" pitchFamily="18" charset="0"/>
                </a:rPr>
                <a:t>…         </a:t>
              </a:r>
              <a:r>
                <a:rPr kumimoji="1" lang="zh-CN" altLang="en-US" sz="1800" b="1">
                  <a:latin typeface="Times New Roman" pitchFamily="18" charset="0"/>
                </a:rPr>
                <a:t>起始</a:t>
              </a:r>
            </a:p>
          </p:txBody>
        </p:sp>
        <p:sp>
          <p:nvSpPr>
            <p:cNvPr id="31789" name="Rectangle 80"/>
            <p:cNvSpPr>
              <a:spLocks noChangeArrowheads="1"/>
            </p:cNvSpPr>
            <p:nvPr/>
          </p:nvSpPr>
          <p:spPr bwMode="auto">
            <a:xfrm>
              <a:off x="4014" y="1085"/>
              <a:ext cx="1561" cy="259"/>
            </a:xfrm>
            <a:prstGeom prst="rect">
              <a:avLst/>
            </a:prstGeom>
            <a:noFill/>
            <a:ln w="19050">
              <a:solidFill>
                <a:schemeClr val="tx1"/>
              </a:solidFill>
              <a:miter lim="800000"/>
              <a:headEnd/>
              <a:tailEnd/>
            </a:ln>
            <a:effectLst/>
          </p:spPr>
          <p:txBody>
            <a:bodyPr wrap="none" anchor="ctr"/>
            <a:lstStyle/>
            <a:p>
              <a:pPr algn="ctr" eaLnBrk="1" hangingPunct="1"/>
              <a:endParaRPr lang="zh-CN" altLang="zh-CN" sz="1200"/>
            </a:p>
          </p:txBody>
        </p:sp>
        <p:sp>
          <p:nvSpPr>
            <p:cNvPr id="31790" name="Text Box 81"/>
            <p:cNvSpPr txBox="1">
              <a:spLocks noChangeArrowheads="1"/>
            </p:cNvSpPr>
            <p:nvPr/>
          </p:nvSpPr>
          <p:spPr bwMode="auto">
            <a:xfrm>
              <a:off x="4048" y="1107"/>
              <a:ext cx="1443" cy="231"/>
            </a:xfrm>
            <a:prstGeom prst="rect">
              <a:avLst/>
            </a:prstGeom>
            <a:noFill/>
            <a:ln w="19050">
              <a:noFill/>
              <a:miter lim="800000"/>
              <a:headEnd/>
              <a:tailEnd/>
            </a:ln>
            <a:effectLst/>
          </p:spPr>
          <p:txBody>
            <a:bodyPr>
              <a:spAutoFit/>
            </a:bodyPr>
            <a:lstStyle/>
            <a:p>
              <a:pPr eaLnBrk="1" hangingPunct="1"/>
              <a:r>
                <a:rPr kumimoji="1" lang="en-US" altLang="zh-CN" sz="1800" b="1">
                  <a:latin typeface="Times New Roman" pitchFamily="18" charset="0"/>
                </a:rPr>
                <a:t>jeep 	 …	9</a:t>
              </a:r>
            </a:p>
          </p:txBody>
        </p:sp>
        <p:sp>
          <p:nvSpPr>
            <p:cNvPr id="31791" name="Text Box 82"/>
            <p:cNvSpPr txBox="1">
              <a:spLocks noChangeArrowheads="1"/>
            </p:cNvSpPr>
            <p:nvPr/>
          </p:nvSpPr>
          <p:spPr bwMode="auto">
            <a:xfrm>
              <a:off x="4468" y="621"/>
              <a:ext cx="628" cy="212"/>
            </a:xfrm>
            <a:prstGeom prst="rect">
              <a:avLst/>
            </a:prstGeom>
            <a:noFill/>
            <a:ln w="9525">
              <a:noFill/>
              <a:miter lim="800000"/>
              <a:headEnd/>
              <a:tailEnd/>
            </a:ln>
            <a:effectLst/>
          </p:spPr>
          <p:txBody>
            <a:bodyPr wrap="none">
              <a:spAutoFit/>
            </a:bodyPr>
            <a:lstStyle/>
            <a:p>
              <a:pPr eaLnBrk="1" hangingPunct="1"/>
              <a:r>
                <a:rPr kumimoji="1" lang="zh-CN" altLang="en-US" sz="1600" b="1">
                  <a:latin typeface="Times New Roman" pitchFamily="18" charset="0"/>
                </a:rPr>
                <a:t>文件目录</a:t>
              </a:r>
            </a:p>
          </p:txBody>
        </p:sp>
      </p:grpSp>
      <p:graphicFrame>
        <p:nvGraphicFramePr>
          <p:cNvPr id="1507521" name="Group 193"/>
          <p:cNvGraphicFramePr>
            <a:graphicFrameLocks noGrp="1"/>
          </p:cNvGraphicFramePr>
          <p:nvPr/>
        </p:nvGraphicFramePr>
        <p:xfrm>
          <a:off x="3348038" y="2282633"/>
          <a:ext cx="1225550" cy="2493660"/>
        </p:xfrm>
        <a:graphic>
          <a:graphicData uri="http://schemas.openxmlformats.org/drawingml/2006/table">
            <a:tbl>
              <a:tblPr/>
              <a:tblGrid>
                <a:gridCol w="612775">
                  <a:extLst>
                    <a:ext uri="{9D8B030D-6E8A-4147-A177-3AD203B41FA5}">
                      <a16:colId xmlns:a16="http://schemas.microsoft.com/office/drawing/2014/main" val="20000"/>
                    </a:ext>
                  </a:extLst>
                </a:gridCol>
                <a:gridCol w="612775">
                  <a:extLst>
                    <a:ext uri="{9D8B030D-6E8A-4147-A177-3AD203B41FA5}">
                      <a16:colId xmlns:a16="http://schemas.microsoft.com/office/drawing/2014/main" val="20001"/>
                    </a:ext>
                  </a:extLst>
                </a:gridCol>
              </a:tblGrid>
              <a:tr h="2492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0</a:t>
                      </a:r>
                    </a:p>
                  </a:txBody>
                  <a:tcPr marL="0" marR="36000" marT="18003" marB="18003"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00</a:t>
                      </a:r>
                    </a:p>
                  </a:txBody>
                  <a:tcPr marL="0" marR="36000" marT="18003" marB="180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2492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1</a:t>
                      </a:r>
                    </a:p>
                  </a:txBody>
                  <a:tcPr marL="0" marR="36000" marT="18003" marB="18003"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10</a:t>
                      </a:r>
                    </a:p>
                  </a:txBody>
                  <a:tcPr marL="0" marR="36000" marT="18003" marB="180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2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a:t>
                      </a:r>
                    </a:p>
                  </a:txBody>
                  <a:tcPr marL="0" marR="36000" marT="18003" marB="18003"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a:t>
                      </a:r>
                    </a:p>
                  </a:txBody>
                  <a:tcPr marL="0" marR="36000" marT="18003" marB="180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92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9</a:t>
                      </a:r>
                    </a:p>
                  </a:txBody>
                  <a:tcPr marL="0" marR="36000" marT="18003" marB="18003"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16</a:t>
                      </a:r>
                    </a:p>
                  </a:txBody>
                  <a:tcPr marL="0" marR="36000" marT="18003" marB="180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3"/>
                  </a:ext>
                </a:extLst>
              </a:tr>
              <a:tr h="2492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10</a:t>
                      </a:r>
                    </a:p>
                  </a:txBody>
                  <a:tcPr marL="0" marR="36000" marT="18003" marB="18003"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25</a:t>
                      </a:r>
                    </a:p>
                  </a:txBody>
                  <a:tcPr marL="0" marR="36000" marT="18003" marB="180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92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a:t>
                      </a:r>
                    </a:p>
                  </a:txBody>
                  <a:tcPr marL="0" marR="36000" marT="18003" marB="18003"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a:t>
                      </a:r>
                    </a:p>
                  </a:txBody>
                  <a:tcPr marL="0" marR="36000" marT="18003" marB="180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2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16</a:t>
                      </a:r>
                    </a:p>
                  </a:txBody>
                  <a:tcPr marL="0" marR="36000" marT="18003" marB="18003"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1</a:t>
                      </a:r>
                    </a:p>
                  </a:txBody>
                  <a:tcPr marL="0" marR="36000" marT="18003" marB="180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92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a:t>
                      </a:r>
                    </a:p>
                  </a:txBody>
                  <a:tcPr marL="0" marR="36000" marT="18003" marB="18003"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a:t>
                      </a:r>
                    </a:p>
                  </a:txBody>
                  <a:tcPr marL="0" marR="36000" marT="18003" marB="180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92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25</a:t>
                      </a:r>
                    </a:p>
                  </a:txBody>
                  <a:tcPr marL="0" marR="36000" marT="18003" marB="18003"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EOF</a:t>
                      </a:r>
                    </a:p>
                  </a:txBody>
                  <a:tcPr marL="0" marR="36000" marT="18003" marB="180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8"/>
                  </a:ext>
                </a:extLst>
              </a:tr>
              <a:tr h="2492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1"/>
                          </a:solidFill>
                          <a:effectLst/>
                          <a:latin typeface="Comic Sans MS" pitchFamily="66" charset="0"/>
                          <a:ea typeface="宋体" charset="-122"/>
                        </a:rPr>
                        <a:t>…</a:t>
                      </a:r>
                    </a:p>
                  </a:txBody>
                  <a:tcPr marL="0" marR="36000" marT="18003" marB="18003"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Comic Sans MS" pitchFamily="66" charset="0"/>
                          <a:ea typeface="宋体" charset="-122"/>
                        </a:rPr>
                        <a:t>…</a:t>
                      </a:r>
                    </a:p>
                  </a:txBody>
                  <a:tcPr marL="0" marR="36000" marT="18003" marB="180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cxnSp>
        <p:nvCxnSpPr>
          <p:cNvPr id="31785" name="AutoShape 183"/>
          <p:cNvCxnSpPr>
            <a:cxnSpLocks noChangeShapeType="1"/>
          </p:cNvCxnSpPr>
          <p:nvPr/>
        </p:nvCxnSpPr>
        <p:spPr bwMode="auto">
          <a:xfrm>
            <a:off x="4573588" y="3149408"/>
            <a:ext cx="1587" cy="742950"/>
          </a:xfrm>
          <a:prstGeom prst="bentConnector3">
            <a:avLst>
              <a:gd name="adj1" fmla="val 14400000"/>
            </a:avLst>
          </a:prstGeom>
          <a:noFill/>
          <a:ln w="12700">
            <a:solidFill>
              <a:schemeClr val="tx1"/>
            </a:solidFill>
            <a:miter lim="800000"/>
            <a:headEnd/>
            <a:tailEnd type="triangle" w="med" len="med"/>
          </a:ln>
          <a:effectLst/>
        </p:spPr>
      </p:cxnSp>
      <p:sp>
        <p:nvSpPr>
          <p:cNvPr id="31786" name="Freeform 184"/>
          <p:cNvSpPr>
            <a:spLocks/>
          </p:cNvSpPr>
          <p:nvPr/>
        </p:nvSpPr>
        <p:spPr bwMode="auto">
          <a:xfrm>
            <a:off x="4587875" y="2669983"/>
            <a:ext cx="342900" cy="1285875"/>
          </a:xfrm>
          <a:custGeom>
            <a:avLst/>
            <a:gdLst>
              <a:gd name="T0" fmla="*/ 0 w 216"/>
              <a:gd name="T1" fmla="*/ 2147483646 h 828"/>
              <a:gd name="T2" fmla="*/ 2147483646 w 216"/>
              <a:gd name="T3" fmla="*/ 2147483646 h 828"/>
              <a:gd name="T4" fmla="*/ 2147483646 w 216"/>
              <a:gd name="T5" fmla="*/ 0 h 828"/>
              <a:gd name="T6" fmla="*/ 2147483646 w 216"/>
              <a:gd name="T7" fmla="*/ 0 h 8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 h="828">
                <a:moveTo>
                  <a:pt x="0" y="828"/>
                </a:moveTo>
                <a:cubicBezTo>
                  <a:pt x="72" y="828"/>
                  <a:pt x="144" y="828"/>
                  <a:pt x="216" y="828"/>
                </a:cubicBezTo>
                <a:lnTo>
                  <a:pt x="216" y="0"/>
                </a:lnTo>
                <a:lnTo>
                  <a:pt x="2" y="0"/>
                </a:lnTo>
              </a:path>
            </a:pathLst>
          </a:custGeom>
          <a:noFill/>
          <a:ln w="9525" cap="flat" cmpd="sng">
            <a:solidFill>
              <a:schemeClr val="tx1"/>
            </a:solidFill>
            <a:prstDash val="solid"/>
            <a:round/>
            <a:headEnd type="none" w="med" len="med"/>
            <a:tailEnd type="triangle" w="med" len="med"/>
          </a:ln>
          <a:effectLst/>
        </p:spPr>
        <p:txBody>
          <a:bodyPr/>
          <a:lstStyle/>
          <a:p>
            <a:endParaRPr lang="zh-CN" altLang="en-US"/>
          </a:p>
        </p:txBody>
      </p:sp>
      <p:sp>
        <p:nvSpPr>
          <p:cNvPr id="31787" name="Text Box 186"/>
          <p:cNvSpPr txBox="1">
            <a:spLocks noChangeArrowheads="1"/>
          </p:cNvSpPr>
          <p:nvPr/>
        </p:nvSpPr>
        <p:spPr bwMode="auto">
          <a:xfrm>
            <a:off x="4010025" y="1930208"/>
            <a:ext cx="528638" cy="304800"/>
          </a:xfrm>
          <a:prstGeom prst="rect">
            <a:avLst/>
          </a:prstGeom>
          <a:noFill/>
          <a:ln w="28575" algn="ctr">
            <a:noFill/>
            <a:miter lim="800000"/>
            <a:headEnd/>
            <a:tailEnd/>
          </a:ln>
          <a:effectLst/>
        </p:spPr>
        <p:txBody>
          <a:bodyPr wrap="none">
            <a:spAutoFit/>
          </a:bodyPr>
          <a:lstStyle/>
          <a:p>
            <a:pPr algn="ctr" eaLnBrk="1" hangingPunct="1"/>
            <a:r>
              <a:rPr lang="en-US" altLang="zh-CN" b="1"/>
              <a:t>FAT</a:t>
            </a:r>
          </a:p>
        </p:txBody>
      </p:sp>
      <p:sp>
        <p:nvSpPr>
          <p:cNvPr id="87" name="矩形 86"/>
          <p:cNvSpPr/>
          <p:nvPr/>
        </p:nvSpPr>
        <p:spPr>
          <a:xfrm>
            <a:off x="192246" y="1296263"/>
            <a:ext cx="5743739" cy="523220"/>
          </a:xfrm>
          <a:prstGeom prst="rect">
            <a:avLst/>
          </a:prstGeom>
        </p:spPr>
        <p:txBody>
          <a:bodyPr wrap="square">
            <a:spAutoFit/>
          </a:bodyPr>
          <a:lstStyle/>
          <a:p>
            <a:pPr>
              <a:buClr>
                <a:srgbClr val="FF0066"/>
              </a:buClr>
              <a:buSzPct val="60000"/>
              <a:buFont typeface="Wingdings" pitchFamily="2" charset="2"/>
              <a:buChar char="q"/>
              <a:defRPr/>
            </a:pPr>
            <a:r>
              <a:rPr lang="zh-CN" altLang="en-US" sz="2800" b="1"/>
              <a:t>文件分配表（续）</a:t>
            </a:r>
          </a:p>
        </p:txBody>
      </p:sp>
      <p:pic>
        <p:nvPicPr>
          <p:cNvPr id="91" name="Picture 29" descr="2"/>
          <p:cNvPicPr>
            <a:picLocks noChangeAspect="1" noChangeArrowheads="1"/>
          </p:cNvPicPr>
          <p:nvPr/>
        </p:nvPicPr>
        <p:blipFill>
          <a:blip r:embed="rId3" cstate="print"/>
          <a:srcRect/>
          <a:stretch>
            <a:fillRect/>
          </a:stretch>
        </p:blipFill>
        <p:spPr bwMode="auto">
          <a:xfrm>
            <a:off x="3895725" y="150251"/>
            <a:ext cx="863600" cy="863600"/>
          </a:xfrm>
          <a:prstGeom prst="rect">
            <a:avLst/>
          </a:prstGeom>
          <a:noFill/>
          <a:ln w="9525">
            <a:noFill/>
            <a:miter lim="800000"/>
            <a:headEnd/>
            <a:tailEnd/>
          </a:ln>
        </p:spPr>
      </p:pic>
      <p:sp>
        <p:nvSpPr>
          <p:cNvPr id="92" name="矩形标注 91"/>
          <p:cNvSpPr/>
          <p:nvPr/>
        </p:nvSpPr>
        <p:spPr>
          <a:xfrm>
            <a:off x="4452729" y="1076436"/>
            <a:ext cx="4111659" cy="396517"/>
          </a:xfrm>
          <a:prstGeom prst="wedgeRectCallout">
            <a:avLst>
              <a:gd name="adj1" fmla="val -38784"/>
              <a:gd name="adj2" fmla="val -154568"/>
            </a:avLst>
          </a:prstGeom>
          <a:solidFill>
            <a:schemeClr val="accent6">
              <a:lumMod val="20000"/>
              <a:lumOff val="80000"/>
            </a:scheme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FAT</a:t>
            </a:r>
            <a:r>
              <a:rPr lang="zh-CN" altLang="en-US" sz="2000" dirty="0">
                <a:solidFill>
                  <a:schemeClr val="tx1"/>
                </a:solidFill>
              </a:rPr>
              <a:t>表项的大小与最大磁盘分区空间</a:t>
            </a:r>
          </a:p>
        </p:txBody>
      </p:sp>
      <p:sp>
        <p:nvSpPr>
          <p:cNvPr id="94" name="矩形标注 93"/>
          <p:cNvSpPr/>
          <p:nvPr/>
        </p:nvSpPr>
        <p:spPr>
          <a:xfrm>
            <a:off x="3220279" y="1775790"/>
            <a:ext cx="569843" cy="410818"/>
          </a:xfrm>
          <a:prstGeom prst="wedgeRectCallout">
            <a:avLst>
              <a:gd name="adj1" fmla="val 46609"/>
              <a:gd name="adj2" fmla="val 94758"/>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簇号</a:t>
            </a:r>
          </a:p>
        </p:txBody>
      </p:sp>
      <p:sp>
        <p:nvSpPr>
          <p:cNvPr id="95" name="TextBox 94"/>
          <p:cNvSpPr txBox="1"/>
          <p:nvPr/>
        </p:nvSpPr>
        <p:spPr>
          <a:xfrm>
            <a:off x="5194853" y="3578088"/>
            <a:ext cx="3949147" cy="400110"/>
          </a:xfrm>
          <a:prstGeom prst="rect">
            <a:avLst/>
          </a:prstGeom>
          <a:noFill/>
        </p:spPr>
        <p:txBody>
          <a:bodyPr wrap="square" rtlCol="0">
            <a:spAutoFit/>
          </a:bodyPr>
          <a:lstStyle/>
          <a:p>
            <a:r>
              <a:rPr lang="zh-CN" altLang="en-US" sz="2000" b="1"/>
              <a:t>假设簇的大小为</a:t>
            </a:r>
            <a:r>
              <a:rPr lang="en-US" altLang="zh-CN" sz="2000" b="1"/>
              <a:t>4KB</a:t>
            </a:r>
            <a:r>
              <a:rPr lang="zh-CN" altLang="en-US" sz="2000" b="1"/>
              <a:t>（</a:t>
            </a:r>
            <a:r>
              <a:rPr lang="en-US" altLang="zh-CN" sz="2000" b="1"/>
              <a:t>8</a:t>
            </a:r>
            <a:r>
              <a:rPr lang="zh-CN" altLang="en-US" sz="2000" b="1"/>
              <a:t>个扇区）</a:t>
            </a:r>
          </a:p>
        </p:txBody>
      </p:sp>
      <p:sp>
        <p:nvSpPr>
          <p:cNvPr id="96" name="矩形标注 95"/>
          <p:cNvSpPr/>
          <p:nvPr/>
        </p:nvSpPr>
        <p:spPr>
          <a:xfrm>
            <a:off x="172278" y="1928190"/>
            <a:ext cx="397565" cy="364436"/>
          </a:xfrm>
          <a:prstGeom prst="wedgeRectCallout">
            <a:avLst>
              <a:gd name="adj1" fmla="val 65214"/>
              <a:gd name="adj2" fmla="val 94758"/>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簇</a:t>
            </a:r>
          </a:p>
        </p:txBody>
      </p:sp>
      <p:sp>
        <p:nvSpPr>
          <p:cNvPr id="97" name="TextBox 96"/>
          <p:cNvSpPr txBox="1"/>
          <p:nvPr/>
        </p:nvSpPr>
        <p:spPr>
          <a:xfrm>
            <a:off x="5208104" y="4113652"/>
            <a:ext cx="3207026" cy="1631216"/>
          </a:xfrm>
          <a:prstGeom prst="rect">
            <a:avLst/>
          </a:prstGeom>
          <a:noFill/>
        </p:spPr>
        <p:txBody>
          <a:bodyPr wrap="square" rtlCol="0">
            <a:spAutoFit/>
          </a:bodyPr>
          <a:lstStyle/>
          <a:p>
            <a:pPr>
              <a:buFont typeface="Arial" pitchFamily="34" charset="0"/>
              <a:buChar char="•"/>
            </a:pPr>
            <a:r>
              <a:rPr lang="en-US" altLang="zh-CN" sz="2000" dirty="0"/>
              <a:t>FAT16 ,</a:t>
            </a:r>
            <a:r>
              <a:rPr lang="zh-CN" altLang="en-US" sz="2000" dirty="0"/>
              <a:t>每个表项长</a:t>
            </a:r>
            <a:r>
              <a:rPr lang="en-US" altLang="zh-CN" sz="2000" dirty="0"/>
              <a:t>16</a:t>
            </a:r>
            <a:r>
              <a:rPr lang="zh-CN" altLang="en-US" sz="2000" dirty="0"/>
              <a:t>位</a:t>
            </a:r>
            <a:r>
              <a:rPr lang="en-US" altLang="zh-CN" sz="2000" dirty="0"/>
              <a:t> :  2</a:t>
            </a:r>
            <a:r>
              <a:rPr lang="en-US" altLang="zh-CN" sz="2000" baseline="30000" dirty="0"/>
              <a:t>16</a:t>
            </a:r>
            <a:r>
              <a:rPr lang="en-US" altLang="zh-CN" sz="2000" dirty="0"/>
              <a:t>*4KB=2</a:t>
            </a:r>
            <a:r>
              <a:rPr lang="en-US" altLang="zh-CN" sz="2000" baseline="30000" dirty="0"/>
              <a:t>28</a:t>
            </a:r>
            <a:r>
              <a:rPr lang="en-US" altLang="zh-CN" sz="2000" dirty="0"/>
              <a:t>B=256MB</a:t>
            </a:r>
          </a:p>
          <a:p>
            <a:endParaRPr lang="en-US" altLang="zh-CN" sz="2000" dirty="0"/>
          </a:p>
          <a:p>
            <a:pPr>
              <a:buFont typeface="Arial" pitchFamily="34" charset="0"/>
              <a:buChar char="•"/>
            </a:pPr>
            <a:r>
              <a:rPr lang="en-US" altLang="zh-CN" sz="2000" dirty="0"/>
              <a:t>FAT32 ,</a:t>
            </a:r>
            <a:r>
              <a:rPr lang="zh-CN" altLang="en-US" sz="2000" dirty="0"/>
              <a:t>每个表项长</a:t>
            </a:r>
            <a:r>
              <a:rPr lang="en-US" altLang="zh-CN" sz="2000" dirty="0"/>
              <a:t>32</a:t>
            </a:r>
            <a:r>
              <a:rPr lang="zh-CN" altLang="en-US" sz="2000" dirty="0"/>
              <a:t>位</a:t>
            </a:r>
            <a:r>
              <a:rPr lang="en-US" altLang="zh-CN" sz="2000" dirty="0"/>
              <a:t> :  2</a:t>
            </a:r>
            <a:r>
              <a:rPr lang="en-US" altLang="zh-CN" sz="2000" baseline="30000" dirty="0"/>
              <a:t>32</a:t>
            </a:r>
            <a:r>
              <a:rPr lang="en-US" altLang="zh-CN" sz="2000" dirty="0"/>
              <a:t>*4KB=2</a:t>
            </a:r>
            <a:r>
              <a:rPr lang="en-US" altLang="zh-CN" sz="2000" baseline="30000" dirty="0"/>
              <a:t>44</a:t>
            </a:r>
            <a:r>
              <a:rPr lang="en-US" altLang="zh-CN" sz="2000" dirty="0"/>
              <a:t>B=16TB</a:t>
            </a:r>
            <a:endParaRPr lang="zh-CN" altLang="en-US" dirty="0"/>
          </a:p>
        </p:txBody>
      </p:sp>
      <p:sp>
        <p:nvSpPr>
          <p:cNvPr id="99" name="矩形 98"/>
          <p:cNvSpPr/>
          <p:nvPr/>
        </p:nvSpPr>
        <p:spPr>
          <a:xfrm>
            <a:off x="69022" y="773786"/>
            <a:ext cx="7442200"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链接文件</a:t>
            </a:r>
            <a:r>
              <a:rPr lang="en-US" altLang="zh-CN" sz="2800" b="1" dirty="0">
                <a:solidFill>
                  <a:srgbClr val="0000FF"/>
                </a:solidFill>
                <a:sym typeface="Symbol" pitchFamily="18" charset="2"/>
              </a:rPr>
              <a:t>(4/4)</a:t>
            </a:r>
            <a:endParaRPr lang="zh-CN" altLang="en-US" sz="2800" b="1" dirty="0">
              <a:solidFill>
                <a:srgbClr val="0000FF"/>
              </a:solidFill>
              <a:sym typeface="Symbol" pitchFamily="18" charset="2"/>
            </a:endParaRPr>
          </a:p>
        </p:txBody>
      </p:sp>
      <p:sp>
        <p:nvSpPr>
          <p:cNvPr id="100" name="六边形 9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01" name="矩形 100"/>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cxnSp>
        <p:nvCxnSpPr>
          <p:cNvPr id="90" name="AutoShape 183">
            <a:extLst>
              <a:ext uri="{FF2B5EF4-FFF2-40B4-BE49-F238E27FC236}">
                <a16:creationId xmlns:a16="http://schemas.microsoft.com/office/drawing/2014/main" id="{1CAED1CA-6E38-4660-B8DA-AEF81CACB07B}"/>
              </a:ext>
            </a:extLst>
          </p:cNvPr>
          <p:cNvCxnSpPr>
            <a:cxnSpLocks noChangeShapeType="1"/>
          </p:cNvCxnSpPr>
          <p:nvPr/>
        </p:nvCxnSpPr>
        <p:spPr bwMode="auto">
          <a:xfrm>
            <a:off x="3717653" y="2623946"/>
            <a:ext cx="1587" cy="742950"/>
          </a:xfrm>
          <a:prstGeom prst="bentConnector3">
            <a:avLst>
              <a:gd name="adj1" fmla="val -9213989"/>
            </a:avLst>
          </a:prstGeom>
          <a:noFill/>
          <a:ln w="12700">
            <a:solidFill>
              <a:schemeClr val="tx1"/>
            </a:solidFill>
            <a:miter lim="800000"/>
            <a:headEnd/>
            <a:tailEnd type="triangle" w="med" len="med"/>
          </a:ln>
          <a:effectLst/>
        </p:spPr>
      </p:cxnSp>
      <p:cxnSp>
        <p:nvCxnSpPr>
          <p:cNvPr id="93" name="AutoShape 183">
            <a:extLst>
              <a:ext uri="{FF2B5EF4-FFF2-40B4-BE49-F238E27FC236}">
                <a16:creationId xmlns:a16="http://schemas.microsoft.com/office/drawing/2014/main" id="{E81F7454-E12F-4433-8105-3569067DEE29}"/>
              </a:ext>
            </a:extLst>
          </p:cNvPr>
          <p:cNvCxnSpPr>
            <a:cxnSpLocks noChangeShapeType="1"/>
          </p:cNvCxnSpPr>
          <p:nvPr/>
        </p:nvCxnSpPr>
        <p:spPr bwMode="auto">
          <a:xfrm>
            <a:off x="3735143" y="3510858"/>
            <a:ext cx="1587" cy="742950"/>
          </a:xfrm>
          <a:prstGeom prst="bentConnector3">
            <a:avLst>
              <a:gd name="adj1" fmla="val -9213989"/>
            </a:avLst>
          </a:prstGeom>
          <a:noFill/>
          <a:ln w="12700">
            <a:solidFill>
              <a:schemeClr val="tx1"/>
            </a:solidFill>
            <a:miter lim="800000"/>
            <a:headEnd/>
            <a:tailEnd type="triangle" w="med" len="med"/>
          </a:ln>
          <a:effectLst/>
        </p:spPr>
      </p:cxnSp>
      <p:sp>
        <p:nvSpPr>
          <p:cNvPr id="98" name="矩形 97">
            <a:extLst>
              <a:ext uri="{FF2B5EF4-FFF2-40B4-BE49-F238E27FC236}">
                <a16:creationId xmlns:a16="http://schemas.microsoft.com/office/drawing/2014/main" id="{1AAED2A5-0371-4E48-8D08-A5BC3A9956AF}"/>
              </a:ext>
            </a:extLst>
          </p:cNvPr>
          <p:cNvSpPr/>
          <p:nvPr/>
        </p:nvSpPr>
        <p:spPr>
          <a:xfrm>
            <a:off x="436621" y="5276518"/>
            <a:ext cx="8461513" cy="959237"/>
          </a:xfrm>
          <a:prstGeom prst="rect">
            <a:avLst/>
          </a:prstGeom>
        </p:spPr>
        <p:txBody>
          <a:bodyPr wrap="square">
            <a:spAutoFit/>
          </a:bodyPr>
          <a:lstStyle/>
          <a:p>
            <a:pPr marL="228600" lvl="1" indent="-228600">
              <a:spcBef>
                <a:spcPts val="1000"/>
              </a:spcBef>
              <a:buClr>
                <a:srgbClr val="3366CC"/>
              </a:buClr>
              <a:buFont typeface="Arial" panose="020B0604020202020204" pitchFamily="34" charset="0"/>
              <a:buChar char="•"/>
            </a:pPr>
            <a:r>
              <a:rPr lang="zh-CN" altLang="en-US" sz="2400" dirty="0">
                <a:solidFill>
                  <a:srgbClr val="0000FF"/>
                </a:solidFill>
              </a:rPr>
              <a:t>不能支持高效地直接存取</a:t>
            </a:r>
          </a:p>
          <a:p>
            <a:pPr marL="228600" lvl="1" indent="-228600">
              <a:spcBef>
                <a:spcPts val="1000"/>
              </a:spcBef>
              <a:buClr>
                <a:srgbClr val="3366CC"/>
              </a:buClr>
              <a:buFont typeface="Arial" panose="020B0604020202020204" pitchFamily="34" charset="0"/>
              <a:buChar char="•"/>
            </a:pPr>
            <a:endParaRPr lang="en-US" altLang="zh-CN" sz="2400" dirty="0">
              <a:solidFill>
                <a:srgbClr val="0000FF"/>
              </a:solidFill>
            </a:endParaRPr>
          </a:p>
        </p:txBody>
      </p:sp>
      <p:sp>
        <p:nvSpPr>
          <p:cNvPr id="108" name="矩形 107">
            <a:extLst>
              <a:ext uri="{FF2B5EF4-FFF2-40B4-BE49-F238E27FC236}">
                <a16:creationId xmlns:a16="http://schemas.microsoft.com/office/drawing/2014/main" id="{CFFFC8F6-FC14-4E6B-953D-3FBC1161E0CA}"/>
              </a:ext>
            </a:extLst>
          </p:cNvPr>
          <p:cNvSpPr/>
          <p:nvPr/>
        </p:nvSpPr>
        <p:spPr>
          <a:xfrm>
            <a:off x="371060" y="4810261"/>
            <a:ext cx="5743739" cy="523220"/>
          </a:xfrm>
          <a:prstGeom prst="rect">
            <a:avLst/>
          </a:prstGeom>
        </p:spPr>
        <p:txBody>
          <a:bodyPr wrap="square">
            <a:spAutoFit/>
          </a:bodyPr>
          <a:lstStyle/>
          <a:p>
            <a:pPr>
              <a:buClr>
                <a:srgbClr val="FF0066"/>
              </a:buClr>
              <a:buSzPct val="60000"/>
              <a:buFont typeface="Wingdings" pitchFamily="2" charset="2"/>
              <a:buChar char="q"/>
              <a:defRPr/>
            </a:pPr>
            <a:r>
              <a:rPr lang="zh-CN" altLang="en-US" sz="2800" b="1" dirty="0"/>
              <a:t>文件分配表的局限性</a:t>
            </a:r>
          </a:p>
        </p:txBody>
      </p:sp>
      <p:sp>
        <p:nvSpPr>
          <p:cNvPr id="109" name="右箭头 106">
            <a:extLst>
              <a:ext uri="{FF2B5EF4-FFF2-40B4-BE49-F238E27FC236}">
                <a16:creationId xmlns:a16="http://schemas.microsoft.com/office/drawing/2014/main" id="{2BB29A50-D66F-4305-844F-18CC37ACA432}"/>
              </a:ext>
            </a:extLst>
          </p:cNvPr>
          <p:cNvSpPr/>
          <p:nvPr/>
        </p:nvSpPr>
        <p:spPr>
          <a:xfrm>
            <a:off x="893073" y="6472720"/>
            <a:ext cx="702365" cy="331305"/>
          </a:xfrm>
          <a:prstGeom prst="rightArrow">
            <a:avLst/>
          </a:prstGeom>
          <a:solidFill>
            <a:srgbClr val="FFFF00"/>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TextBox 107">
            <a:extLst>
              <a:ext uri="{FF2B5EF4-FFF2-40B4-BE49-F238E27FC236}">
                <a16:creationId xmlns:a16="http://schemas.microsoft.com/office/drawing/2014/main" id="{50583145-2918-4B4D-9851-47BF4AE6D0C2}"/>
              </a:ext>
            </a:extLst>
          </p:cNvPr>
          <p:cNvSpPr txBox="1"/>
          <p:nvPr/>
        </p:nvSpPr>
        <p:spPr>
          <a:xfrm>
            <a:off x="1767716" y="6406460"/>
            <a:ext cx="2014330" cy="523220"/>
          </a:xfrm>
          <a:prstGeom prst="rect">
            <a:avLst/>
          </a:prstGeom>
          <a:noFill/>
        </p:spPr>
        <p:txBody>
          <a:bodyPr wrap="square" rtlCol="0">
            <a:spAutoFit/>
          </a:bodyPr>
          <a:lstStyle/>
          <a:p>
            <a:r>
              <a:rPr lang="zh-CN" altLang="en-US" sz="2800" b="1">
                <a:solidFill>
                  <a:srgbClr val="FF0000"/>
                </a:solidFill>
              </a:rPr>
              <a:t>索引文件</a:t>
            </a:r>
          </a:p>
        </p:txBody>
      </p:sp>
      <p:sp>
        <p:nvSpPr>
          <p:cNvPr id="111" name="矩形 110">
            <a:extLst>
              <a:ext uri="{FF2B5EF4-FFF2-40B4-BE49-F238E27FC236}">
                <a16:creationId xmlns:a16="http://schemas.microsoft.com/office/drawing/2014/main" id="{F8BCBB60-E963-4F46-B991-EFDAC9958D36}"/>
              </a:ext>
            </a:extLst>
          </p:cNvPr>
          <p:cNvSpPr/>
          <p:nvPr/>
        </p:nvSpPr>
        <p:spPr>
          <a:xfrm>
            <a:off x="436621" y="5674935"/>
            <a:ext cx="4594251" cy="707886"/>
          </a:xfrm>
          <a:prstGeom prst="rect">
            <a:avLst/>
          </a:prstGeom>
        </p:spPr>
        <p:txBody>
          <a:bodyPr wrap="square">
            <a:spAutoFit/>
          </a:bodyPr>
          <a:lstStyle/>
          <a:p>
            <a:pPr marL="0" lvl="2">
              <a:defRPr/>
            </a:pPr>
            <a:r>
              <a:rPr lang="zh-CN" altLang="en-US" sz="2000" dirty="0"/>
              <a:t>对一个较大的文件进行直接存取，须首先在</a:t>
            </a:r>
            <a:r>
              <a:rPr lang="en-US" altLang="zh-CN" sz="2000" dirty="0"/>
              <a:t>FAT</a:t>
            </a:r>
            <a:r>
              <a:rPr lang="zh-CN" altLang="en-US" sz="2000" dirty="0"/>
              <a:t>表中顺序地查找许多簇号。</a:t>
            </a:r>
          </a:p>
        </p:txBody>
      </p:sp>
      <p:grpSp>
        <p:nvGrpSpPr>
          <p:cNvPr id="112" name="组合 11">
            <a:extLst>
              <a:ext uri="{FF2B5EF4-FFF2-40B4-BE49-F238E27FC236}">
                <a16:creationId xmlns:a16="http://schemas.microsoft.com/office/drawing/2014/main" id="{ABA023E9-2EE7-483F-871D-596E70AB300C}"/>
              </a:ext>
            </a:extLst>
          </p:cNvPr>
          <p:cNvGrpSpPr/>
          <p:nvPr/>
        </p:nvGrpSpPr>
        <p:grpSpPr>
          <a:xfrm>
            <a:off x="8564389" y="243728"/>
            <a:ext cx="305510" cy="333991"/>
            <a:chOff x="11707415" y="1054709"/>
            <a:chExt cx="368424" cy="432048"/>
          </a:xfrm>
        </p:grpSpPr>
        <p:sp>
          <p:nvSpPr>
            <p:cNvPr id="113" name="燕尾形 12">
              <a:extLst>
                <a:ext uri="{FF2B5EF4-FFF2-40B4-BE49-F238E27FC236}">
                  <a16:creationId xmlns:a16="http://schemas.microsoft.com/office/drawing/2014/main" id="{B0A2FAEB-6EB2-49B2-844E-7BAA4685EAD7}"/>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14" name="燕尾形 13">
              <a:extLst>
                <a:ext uri="{FF2B5EF4-FFF2-40B4-BE49-F238E27FC236}">
                  <a16:creationId xmlns:a16="http://schemas.microsoft.com/office/drawing/2014/main" id="{4C97EC35-EBD9-46F9-B78F-8CCFF0FC67F9}"/>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15" name="文本框 114">
            <a:extLst>
              <a:ext uri="{FF2B5EF4-FFF2-40B4-BE49-F238E27FC236}">
                <a16:creationId xmlns:a16="http://schemas.microsoft.com/office/drawing/2014/main" id="{EBF0B567-1EAE-41FE-B5D9-C36D38946CD1}"/>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116" name="直接连接符 115">
            <a:extLst>
              <a:ext uri="{FF2B5EF4-FFF2-40B4-BE49-F238E27FC236}">
                <a16:creationId xmlns:a16="http://schemas.microsoft.com/office/drawing/2014/main" id="{FF283AA4-DBE6-4312-AB5A-A0F210D0E6E2}"/>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45C0A1A8-87DC-41C9-9DC7-E5C46AC6923A}"/>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9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1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7" presetClass="entr" presetSubtype="8" fill="hold" grpId="0" nodeType="clickEffect">
                                  <p:stCondLst>
                                    <p:cond delay="0"/>
                                  </p:stCondLst>
                                  <p:childTnLst>
                                    <p:set>
                                      <p:cBhvr>
                                        <p:cTn id="53" dur="1" fill="hold">
                                          <p:stCondLst>
                                            <p:cond delay="0"/>
                                          </p:stCondLst>
                                        </p:cTn>
                                        <p:tgtEl>
                                          <p:spTgt spid="109"/>
                                        </p:tgtEl>
                                        <p:attrNameLst>
                                          <p:attrName>style.visibility</p:attrName>
                                        </p:attrNameLst>
                                      </p:cBhvr>
                                      <p:to>
                                        <p:strVal val="visible"/>
                                      </p:to>
                                    </p:set>
                                    <p:anim calcmode="lin" valueType="num">
                                      <p:cBhvr>
                                        <p:cTn id="54" dur="500" fill="hold"/>
                                        <p:tgtEl>
                                          <p:spTgt spid="109"/>
                                        </p:tgtEl>
                                        <p:attrNameLst>
                                          <p:attrName>ppt_x</p:attrName>
                                        </p:attrNameLst>
                                      </p:cBhvr>
                                      <p:tavLst>
                                        <p:tav tm="0">
                                          <p:val>
                                            <p:strVal val="#ppt_x-#ppt_w/2"/>
                                          </p:val>
                                        </p:tav>
                                        <p:tav tm="100000">
                                          <p:val>
                                            <p:strVal val="#ppt_x"/>
                                          </p:val>
                                        </p:tav>
                                      </p:tavLst>
                                    </p:anim>
                                    <p:anim calcmode="lin" valueType="num">
                                      <p:cBhvr>
                                        <p:cTn id="55" dur="500" fill="hold"/>
                                        <p:tgtEl>
                                          <p:spTgt spid="109"/>
                                        </p:tgtEl>
                                        <p:attrNameLst>
                                          <p:attrName>ppt_y</p:attrName>
                                        </p:attrNameLst>
                                      </p:cBhvr>
                                      <p:tavLst>
                                        <p:tav tm="0">
                                          <p:val>
                                            <p:strVal val="#ppt_y"/>
                                          </p:val>
                                        </p:tav>
                                        <p:tav tm="100000">
                                          <p:val>
                                            <p:strVal val="#ppt_y"/>
                                          </p:val>
                                        </p:tav>
                                      </p:tavLst>
                                    </p:anim>
                                    <p:anim calcmode="lin" valueType="num">
                                      <p:cBhvr>
                                        <p:cTn id="56" dur="500" fill="hold"/>
                                        <p:tgtEl>
                                          <p:spTgt spid="109"/>
                                        </p:tgtEl>
                                        <p:attrNameLst>
                                          <p:attrName>ppt_w</p:attrName>
                                        </p:attrNameLst>
                                      </p:cBhvr>
                                      <p:tavLst>
                                        <p:tav tm="0">
                                          <p:val>
                                            <p:fltVal val="0"/>
                                          </p:val>
                                        </p:tav>
                                        <p:tav tm="100000">
                                          <p:val>
                                            <p:strVal val="#ppt_w"/>
                                          </p:val>
                                        </p:tav>
                                      </p:tavLst>
                                    </p:anim>
                                    <p:anim calcmode="lin" valueType="num">
                                      <p:cBhvr>
                                        <p:cTn id="57" dur="500" fill="hold"/>
                                        <p:tgtEl>
                                          <p:spTgt spid="109"/>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6" grpId="0" animBg="1"/>
      <p:bldP spid="92" grpId="0" animBg="1"/>
      <p:bldP spid="95" grpId="0"/>
      <p:bldP spid="97" grpId="0"/>
      <p:bldP spid="98" grpId="0"/>
      <p:bldP spid="108" grpId="0"/>
      <p:bldP spid="109" grpId="0" animBg="1"/>
      <p:bldP spid="110" grpId="0"/>
      <p:bldP spid="111" grpId="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9379" name="Rectangle 3"/>
          <p:cNvSpPr>
            <a:spLocks noGrp="1" noChangeArrowheads="1"/>
          </p:cNvSpPr>
          <p:nvPr>
            <p:ph type="body" idx="1"/>
          </p:nvPr>
        </p:nvSpPr>
        <p:spPr>
          <a:xfrm>
            <a:off x="31056" y="1643898"/>
            <a:ext cx="3907080" cy="2091372"/>
          </a:xfrm>
        </p:spPr>
        <p:txBody>
          <a:bodyPr>
            <a:noAutofit/>
          </a:bodyPr>
          <a:lstStyle/>
          <a:p>
            <a:pPr marL="342900" lvl="1" indent="-342900">
              <a:lnSpc>
                <a:spcPct val="100000"/>
              </a:lnSpc>
              <a:spcBef>
                <a:spcPct val="20000"/>
              </a:spcBef>
              <a:spcAft>
                <a:spcPct val="10000"/>
              </a:spcAft>
              <a:buClr>
                <a:schemeClr val="folHlink"/>
              </a:buClr>
              <a:buSzPct val="60000"/>
              <a:buFont typeface="Wingdings" pitchFamily="2" charset="2"/>
              <a:buChar char="l"/>
            </a:pPr>
            <a:r>
              <a:rPr lang="zh-CN" altLang="en-US" sz="2200" dirty="0"/>
              <a:t>将文件占用的所有物理块号按逻辑顺序保存在一张</a:t>
            </a:r>
            <a:r>
              <a:rPr lang="zh-CN" altLang="en-US" sz="2200" dirty="0">
                <a:solidFill>
                  <a:srgbClr val="0000FF"/>
                </a:solidFill>
              </a:rPr>
              <a:t>索引表</a:t>
            </a:r>
            <a:r>
              <a:rPr lang="zh-CN" altLang="en-US" sz="2200" dirty="0"/>
              <a:t>中，存有索引表的物理块称为</a:t>
            </a:r>
            <a:r>
              <a:rPr lang="zh-CN" altLang="en-US" sz="2200" dirty="0">
                <a:solidFill>
                  <a:srgbClr val="0000FF"/>
                </a:solidFill>
              </a:rPr>
              <a:t>索引块</a:t>
            </a:r>
            <a:r>
              <a:rPr lang="en-US" altLang="zh-CN" sz="2200" dirty="0"/>
              <a:t>(index block)</a:t>
            </a:r>
          </a:p>
          <a:p>
            <a:pPr marL="342900" lvl="1" indent="-342900">
              <a:lnSpc>
                <a:spcPct val="100000"/>
              </a:lnSpc>
              <a:spcBef>
                <a:spcPct val="20000"/>
              </a:spcBef>
              <a:spcAft>
                <a:spcPct val="10000"/>
              </a:spcAft>
              <a:buClr>
                <a:schemeClr val="folHlink"/>
              </a:buClr>
              <a:buSzPct val="60000"/>
              <a:buFont typeface="Wingdings" pitchFamily="2" charset="2"/>
              <a:buChar char="l"/>
            </a:pPr>
            <a:r>
              <a:rPr lang="zh-CN" altLang="en-US" sz="2200" dirty="0"/>
              <a:t>目录项中指出索引块块号</a:t>
            </a:r>
          </a:p>
        </p:txBody>
      </p:sp>
      <p:sp>
        <p:nvSpPr>
          <p:cNvPr id="90" name="矩形 89"/>
          <p:cNvSpPr/>
          <p:nvPr/>
        </p:nvSpPr>
        <p:spPr>
          <a:xfrm>
            <a:off x="232003" y="1190248"/>
            <a:ext cx="4074953" cy="523220"/>
          </a:xfrm>
          <a:prstGeom prst="rect">
            <a:avLst/>
          </a:prstGeom>
        </p:spPr>
        <p:txBody>
          <a:bodyPr wrap="square">
            <a:spAutoFit/>
          </a:bodyPr>
          <a:lstStyle/>
          <a:p>
            <a:pPr>
              <a:buClr>
                <a:srgbClr val="FF0066"/>
              </a:buClr>
              <a:buSzPct val="60000"/>
              <a:buFont typeface="Wingdings" pitchFamily="2" charset="2"/>
              <a:buChar char="q"/>
              <a:defRPr/>
            </a:pPr>
            <a:r>
              <a:rPr lang="zh-CN" altLang="en-US" sz="2800" b="1" dirty="0"/>
              <a:t> 分配原理</a:t>
            </a:r>
          </a:p>
        </p:txBody>
      </p:sp>
      <p:sp>
        <p:nvSpPr>
          <p:cNvPr id="99" name="矩形 98"/>
          <p:cNvSpPr/>
          <p:nvPr/>
        </p:nvSpPr>
        <p:spPr>
          <a:xfrm>
            <a:off x="101799" y="785974"/>
            <a:ext cx="7442200"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索引文件</a:t>
            </a:r>
            <a:r>
              <a:rPr lang="en-US" altLang="zh-CN" sz="2800" b="1" dirty="0">
                <a:solidFill>
                  <a:srgbClr val="0000FF"/>
                </a:solidFill>
                <a:sym typeface="Symbol" pitchFamily="18" charset="2"/>
              </a:rPr>
              <a:t>(1/7)</a:t>
            </a:r>
            <a:endParaRPr lang="zh-CN" altLang="en-US" sz="2800" b="1" dirty="0">
              <a:solidFill>
                <a:srgbClr val="0000FF"/>
              </a:solidFill>
              <a:sym typeface="Symbol" pitchFamily="18" charset="2"/>
            </a:endParaRPr>
          </a:p>
        </p:txBody>
      </p:sp>
      <p:sp>
        <p:nvSpPr>
          <p:cNvPr id="100" name="TextBox 99"/>
          <p:cNvSpPr txBox="1"/>
          <p:nvPr/>
        </p:nvSpPr>
        <p:spPr>
          <a:xfrm>
            <a:off x="2789538" y="657102"/>
            <a:ext cx="3233531" cy="461665"/>
          </a:xfrm>
          <a:prstGeom prst="rect">
            <a:avLst/>
          </a:prstGeom>
          <a:noFill/>
        </p:spPr>
        <p:txBody>
          <a:bodyPr wrap="square" rtlCol="0">
            <a:spAutoFit/>
          </a:bodyPr>
          <a:lstStyle/>
          <a:p>
            <a:r>
              <a:rPr lang="en-US" altLang="zh-CN" sz="2400" dirty="0">
                <a:solidFill>
                  <a:srgbClr val="0000FF"/>
                </a:solidFill>
              </a:rPr>
              <a:t>Indexed Allocation</a:t>
            </a:r>
            <a:endParaRPr lang="zh-CN" altLang="en-US" sz="2400" dirty="0">
              <a:solidFill>
                <a:srgbClr val="0000FF"/>
              </a:solidFill>
            </a:endParaRPr>
          </a:p>
        </p:txBody>
      </p:sp>
      <p:sp>
        <p:nvSpPr>
          <p:cNvPr id="93" name="六边形 92"/>
          <p:cNvSpPr/>
          <p:nvPr/>
        </p:nvSpPr>
        <p:spPr>
          <a:xfrm>
            <a:off x="8584226" y="6381216"/>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94" name="矩形 93"/>
          <p:cNvSpPr/>
          <p:nvPr/>
        </p:nvSpPr>
        <p:spPr>
          <a:xfrm>
            <a:off x="8388492" y="6382431"/>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09" name="矩形 108">
            <a:extLst>
              <a:ext uri="{FF2B5EF4-FFF2-40B4-BE49-F238E27FC236}">
                <a16:creationId xmlns:a16="http://schemas.microsoft.com/office/drawing/2014/main" id="{95E41493-5418-491B-BC0D-EE9E74184FF1}"/>
              </a:ext>
            </a:extLst>
          </p:cNvPr>
          <p:cNvSpPr/>
          <p:nvPr/>
        </p:nvSpPr>
        <p:spPr>
          <a:xfrm>
            <a:off x="257563" y="3957533"/>
            <a:ext cx="4074953" cy="523220"/>
          </a:xfrm>
          <a:prstGeom prst="rect">
            <a:avLst/>
          </a:prstGeom>
        </p:spPr>
        <p:txBody>
          <a:bodyPr wrap="square">
            <a:spAutoFit/>
          </a:bodyPr>
          <a:lstStyle/>
          <a:p>
            <a:pPr>
              <a:buClr>
                <a:srgbClr val="FF0066"/>
              </a:buClr>
              <a:buSzPct val="60000"/>
              <a:buFont typeface="Wingdings" pitchFamily="2" charset="2"/>
              <a:buChar char="q"/>
              <a:defRPr/>
            </a:pPr>
            <a:r>
              <a:rPr lang="zh-CN" altLang="en-US" sz="2800" b="1" dirty="0"/>
              <a:t>  优缺点</a:t>
            </a:r>
          </a:p>
        </p:txBody>
      </p:sp>
      <p:sp>
        <p:nvSpPr>
          <p:cNvPr id="110" name="Rectangle 3">
            <a:extLst>
              <a:ext uri="{FF2B5EF4-FFF2-40B4-BE49-F238E27FC236}">
                <a16:creationId xmlns:a16="http://schemas.microsoft.com/office/drawing/2014/main" id="{3F7E4D6B-48FF-40CF-9E4C-1ACFE5FFE3FF}"/>
              </a:ext>
            </a:extLst>
          </p:cNvPr>
          <p:cNvSpPr txBox="1">
            <a:spLocks noChangeArrowheads="1"/>
          </p:cNvSpPr>
          <p:nvPr/>
        </p:nvSpPr>
        <p:spPr>
          <a:xfrm>
            <a:off x="113357" y="4520062"/>
            <a:ext cx="8438318"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ct val="20000"/>
              </a:spcBef>
              <a:buClr>
                <a:schemeClr val="folHlink"/>
              </a:buClr>
              <a:buSzPct val="60000"/>
              <a:buFont typeface="Wingdings" pitchFamily="2" charset="2"/>
              <a:buChar char="l"/>
            </a:pPr>
            <a:r>
              <a:rPr lang="zh-CN" altLang="en-US" sz="2200" dirty="0">
                <a:latin typeface="Comic Sans MS" pitchFamily="66" charset="0"/>
              </a:rPr>
              <a:t>优点：随机访问</a:t>
            </a:r>
            <a:endParaRPr lang="zh-CN" altLang="en-US" sz="2200" dirty="0"/>
          </a:p>
          <a:p>
            <a:pPr marL="342900" indent="-342900">
              <a:spcBef>
                <a:spcPct val="20000"/>
              </a:spcBef>
              <a:buClr>
                <a:schemeClr val="folHlink"/>
              </a:buClr>
              <a:buSzPct val="60000"/>
              <a:buFont typeface="Wingdings" pitchFamily="2" charset="2"/>
              <a:buChar char="l"/>
            </a:pPr>
            <a:r>
              <a:rPr lang="zh-CN" altLang="en-US" sz="2200" dirty="0">
                <a:latin typeface="Comic Sans MS" pitchFamily="66" charset="0"/>
              </a:rPr>
              <a:t>缺点：索引块占用磁盘空间</a:t>
            </a:r>
          </a:p>
          <a:p>
            <a:pPr lvl="1">
              <a:buClr>
                <a:srgbClr val="3366CC"/>
              </a:buClr>
              <a:buFont typeface="Arial" panose="020B0604020202020204" pitchFamily="34" charset="0"/>
              <a:buNone/>
            </a:pPr>
            <a:endParaRPr lang="zh-CN" altLang="en-US" dirty="0"/>
          </a:p>
        </p:txBody>
      </p:sp>
      <p:sp>
        <p:nvSpPr>
          <p:cNvPr id="13" name="文本框 12">
            <a:extLst>
              <a:ext uri="{FF2B5EF4-FFF2-40B4-BE49-F238E27FC236}">
                <a16:creationId xmlns:a16="http://schemas.microsoft.com/office/drawing/2014/main" id="{C45C88D8-F2A7-4F96-9C75-8BCCDCE0158C}"/>
              </a:ext>
            </a:extLst>
          </p:cNvPr>
          <p:cNvSpPr txBox="1"/>
          <p:nvPr/>
        </p:nvSpPr>
        <p:spPr>
          <a:xfrm>
            <a:off x="819332" y="5973277"/>
            <a:ext cx="3487624" cy="430887"/>
          </a:xfrm>
          <a:prstGeom prst="rect">
            <a:avLst/>
          </a:prstGeom>
          <a:noFill/>
        </p:spPr>
        <p:txBody>
          <a:bodyPr wrap="square" rtlCol="0">
            <a:spAutoFit/>
          </a:bodyPr>
          <a:lstStyle/>
          <a:p>
            <a:r>
              <a:rPr lang="zh-CN" altLang="en-US" sz="2200" dirty="0"/>
              <a:t>索引块如何组织、管理？</a:t>
            </a:r>
          </a:p>
        </p:txBody>
      </p:sp>
      <p:pic>
        <p:nvPicPr>
          <p:cNvPr id="112" name="Picture 29" descr="2">
            <a:extLst>
              <a:ext uri="{FF2B5EF4-FFF2-40B4-BE49-F238E27FC236}">
                <a16:creationId xmlns:a16="http://schemas.microsoft.com/office/drawing/2014/main" id="{50BA7B50-CBB7-492F-A37E-BDD85553A1FC}"/>
              </a:ext>
            </a:extLst>
          </p:cNvPr>
          <p:cNvPicPr>
            <a:picLocks noChangeAspect="1" noChangeArrowheads="1"/>
          </p:cNvPicPr>
          <p:nvPr/>
        </p:nvPicPr>
        <p:blipFill>
          <a:blip r:embed="rId2" cstate="print"/>
          <a:srcRect/>
          <a:stretch>
            <a:fillRect/>
          </a:stretch>
        </p:blipFill>
        <p:spPr bwMode="auto">
          <a:xfrm>
            <a:off x="101799" y="5391628"/>
            <a:ext cx="863600" cy="863600"/>
          </a:xfrm>
          <a:prstGeom prst="rect">
            <a:avLst/>
          </a:prstGeom>
          <a:noFill/>
          <a:ln w="9525">
            <a:noFill/>
            <a:miter lim="800000"/>
            <a:headEnd/>
            <a:tailEnd/>
          </a:ln>
        </p:spPr>
      </p:pic>
      <p:grpSp>
        <p:nvGrpSpPr>
          <p:cNvPr id="19" name="组合 11">
            <a:extLst>
              <a:ext uri="{FF2B5EF4-FFF2-40B4-BE49-F238E27FC236}">
                <a16:creationId xmlns:a16="http://schemas.microsoft.com/office/drawing/2014/main" id="{35D75F96-4605-4688-ABD6-B3BC5877FD0B}"/>
              </a:ext>
            </a:extLst>
          </p:cNvPr>
          <p:cNvGrpSpPr/>
          <p:nvPr/>
        </p:nvGrpSpPr>
        <p:grpSpPr>
          <a:xfrm>
            <a:off x="8564389" y="243728"/>
            <a:ext cx="305510" cy="333991"/>
            <a:chOff x="11707415" y="1054709"/>
            <a:chExt cx="368424" cy="432048"/>
          </a:xfrm>
        </p:grpSpPr>
        <p:sp>
          <p:nvSpPr>
            <p:cNvPr id="20" name="燕尾形 12">
              <a:extLst>
                <a:ext uri="{FF2B5EF4-FFF2-40B4-BE49-F238E27FC236}">
                  <a16:creationId xmlns:a16="http://schemas.microsoft.com/office/drawing/2014/main" id="{1B7C2675-5CE1-469A-967F-05FE8B9D78E8}"/>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1" name="燕尾形 13">
              <a:extLst>
                <a:ext uri="{FF2B5EF4-FFF2-40B4-BE49-F238E27FC236}">
                  <a16:creationId xmlns:a16="http://schemas.microsoft.com/office/drawing/2014/main" id="{D34425C0-6A68-4389-8103-F8A007BE6689}"/>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2" name="文本框 21">
            <a:extLst>
              <a:ext uri="{FF2B5EF4-FFF2-40B4-BE49-F238E27FC236}">
                <a16:creationId xmlns:a16="http://schemas.microsoft.com/office/drawing/2014/main" id="{3B3F008B-47F9-4EE0-97E4-75DEA9DEE7E6}"/>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23" name="直接连接符 22">
            <a:extLst>
              <a:ext uri="{FF2B5EF4-FFF2-40B4-BE49-F238E27FC236}">
                <a16:creationId xmlns:a16="http://schemas.microsoft.com/office/drawing/2014/main" id="{B3202335-F8FD-4634-81DF-98AC28D608EE}"/>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292119C0-46DC-46D1-9BBF-0BBBC25C7FCD}"/>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pic>
        <p:nvPicPr>
          <p:cNvPr id="5" name="图片 4">
            <a:extLst>
              <a:ext uri="{FF2B5EF4-FFF2-40B4-BE49-F238E27FC236}">
                <a16:creationId xmlns:a16="http://schemas.microsoft.com/office/drawing/2014/main" id="{7846854B-6561-4FAD-8A8E-672B3889C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859" y="1614168"/>
            <a:ext cx="5125343" cy="445785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P spid="13"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6" name="组合 11">
            <a:extLst>
              <a:ext uri="{FF2B5EF4-FFF2-40B4-BE49-F238E27FC236}">
                <a16:creationId xmlns:a16="http://schemas.microsoft.com/office/drawing/2014/main" id="{5947635F-DDBA-435C-B82A-B8FA7F306AA0}"/>
              </a:ext>
            </a:extLst>
          </p:cNvPr>
          <p:cNvGrpSpPr/>
          <p:nvPr/>
        </p:nvGrpSpPr>
        <p:grpSpPr>
          <a:xfrm>
            <a:off x="8564389" y="243728"/>
            <a:ext cx="305510" cy="333991"/>
            <a:chOff x="11707415" y="1054709"/>
            <a:chExt cx="368424" cy="432048"/>
          </a:xfrm>
        </p:grpSpPr>
        <p:sp>
          <p:nvSpPr>
            <p:cNvPr id="39" name="燕尾形 12">
              <a:extLst>
                <a:ext uri="{FF2B5EF4-FFF2-40B4-BE49-F238E27FC236}">
                  <a16:creationId xmlns:a16="http://schemas.microsoft.com/office/drawing/2014/main" id="{5D6BBA26-0E70-4D84-867F-EFA96D989B66}"/>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5" name="燕尾形 13">
              <a:extLst>
                <a:ext uri="{FF2B5EF4-FFF2-40B4-BE49-F238E27FC236}">
                  <a16:creationId xmlns:a16="http://schemas.microsoft.com/office/drawing/2014/main" id="{2D4CAA33-EB1D-409E-BFD0-5CD5B9E42D42}"/>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46" name="文本框 45">
            <a:extLst>
              <a:ext uri="{FF2B5EF4-FFF2-40B4-BE49-F238E27FC236}">
                <a16:creationId xmlns:a16="http://schemas.microsoft.com/office/drawing/2014/main" id="{241D3D21-C2DF-42C4-A49B-85300E1A5483}"/>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47" name="直接连接符 46">
            <a:extLst>
              <a:ext uri="{FF2B5EF4-FFF2-40B4-BE49-F238E27FC236}">
                <a16:creationId xmlns:a16="http://schemas.microsoft.com/office/drawing/2014/main" id="{8CA85255-0663-431D-BD3C-8EDBF34920E5}"/>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291D49E0-0C91-4C3D-B4F3-2EE229C31974}"/>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sp>
        <p:nvSpPr>
          <p:cNvPr id="90" name="矩形 89"/>
          <p:cNvSpPr/>
          <p:nvPr/>
        </p:nvSpPr>
        <p:spPr>
          <a:xfrm>
            <a:off x="0" y="1150484"/>
            <a:ext cx="6632623" cy="523220"/>
          </a:xfrm>
          <a:prstGeom prst="rect">
            <a:avLst/>
          </a:prstGeom>
        </p:spPr>
        <p:txBody>
          <a:bodyPr wrap="square">
            <a:spAutoFit/>
          </a:bodyPr>
          <a:lstStyle/>
          <a:p>
            <a:pPr>
              <a:buClr>
                <a:srgbClr val="FF0066"/>
              </a:buClr>
              <a:buSzPct val="60000"/>
              <a:buFont typeface="Wingdings" pitchFamily="2" charset="2"/>
              <a:buChar char="q"/>
              <a:defRPr/>
            </a:pPr>
            <a:r>
              <a:rPr lang="en-US" altLang="zh-CN" sz="2800" b="1" dirty="0"/>
              <a:t>Unix</a:t>
            </a:r>
            <a:r>
              <a:rPr lang="zh-CN" altLang="en-US" sz="2800" b="1" dirty="0"/>
              <a:t>的多级索引</a:t>
            </a:r>
          </a:p>
        </p:txBody>
      </p:sp>
      <p:sp>
        <p:nvSpPr>
          <p:cNvPr id="91" name="矩形 90"/>
          <p:cNvSpPr/>
          <p:nvPr/>
        </p:nvSpPr>
        <p:spPr>
          <a:xfrm>
            <a:off x="61313" y="690234"/>
            <a:ext cx="3008243"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索引文件</a:t>
            </a:r>
            <a:r>
              <a:rPr lang="en-US" altLang="zh-CN" sz="2800" b="1" dirty="0">
                <a:solidFill>
                  <a:srgbClr val="0000FF"/>
                </a:solidFill>
                <a:sym typeface="Symbol" pitchFamily="18" charset="2"/>
              </a:rPr>
              <a:t>(2/7)</a:t>
            </a:r>
            <a:endParaRPr lang="zh-CN" altLang="en-US" sz="2800" b="1" dirty="0">
              <a:solidFill>
                <a:srgbClr val="0000FF"/>
              </a:solidFill>
              <a:sym typeface="Symbol" pitchFamily="18" charset="2"/>
            </a:endParaRPr>
          </a:p>
        </p:txBody>
      </p:sp>
      <p:sp>
        <p:nvSpPr>
          <p:cNvPr id="20" name="六边形 1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1" name="矩形 20"/>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pic>
        <p:nvPicPr>
          <p:cNvPr id="2" name="图片 1">
            <a:extLst>
              <a:ext uri="{FF2B5EF4-FFF2-40B4-BE49-F238E27FC236}">
                <a16:creationId xmlns:a16="http://schemas.microsoft.com/office/drawing/2014/main" id="{D14A94C0-174C-4DB4-9821-878B61BBB862}"/>
              </a:ext>
            </a:extLst>
          </p:cNvPr>
          <p:cNvPicPr>
            <a:picLocks noChangeAspect="1"/>
          </p:cNvPicPr>
          <p:nvPr/>
        </p:nvPicPr>
        <p:blipFill>
          <a:blip r:embed="rId3"/>
          <a:stretch>
            <a:fillRect/>
          </a:stretch>
        </p:blipFill>
        <p:spPr>
          <a:xfrm>
            <a:off x="81543" y="1951026"/>
            <a:ext cx="5772150" cy="4804542"/>
          </a:xfrm>
          <a:prstGeom prst="rect">
            <a:avLst/>
          </a:prstGeom>
        </p:spPr>
      </p:pic>
      <p:sp>
        <p:nvSpPr>
          <p:cNvPr id="3" name="文本框 2">
            <a:extLst>
              <a:ext uri="{FF2B5EF4-FFF2-40B4-BE49-F238E27FC236}">
                <a16:creationId xmlns:a16="http://schemas.microsoft.com/office/drawing/2014/main" id="{1E45CD75-7CA7-4E44-A5AD-BB8ACA16739A}"/>
              </a:ext>
            </a:extLst>
          </p:cNvPr>
          <p:cNvSpPr txBox="1"/>
          <p:nvPr/>
        </p:nvSpPr>
        <p:spPr>
          <a:xfrm>
            <a:off x="519617" y="1631965"/>
            <a:ext cx="1847664" cy="369332"/>
          </a:xfrm>
          <a:prstGeom prst="rect">
            <a:avLst/>
          </a:prstGeom>
          <a:noFill/>
        </p:spPr>
        <p:txBody>
          <a:bodyPr wrap="square" rtlCol="0">
            <a:spAutoFit/>
          </a:bodyPr>
          <a:lstStyle/>
          <a:p>
            <a:r>
              <a:rPr lang="en-US" altLang="zh-CN" dirty="0" err="1">
                <a:highlight>
                  <a:srgbClr val="FFFF00"/>
                </a:highlight>
              </a:rPr>
              <a:t>inode</a:t>
            </a:r>
            <a:endParaRPr lang="zh-CN" altLang="en-US" dirty="0">
              <a:highlight>
                <a:srgbClr val="FFFF00"/>
              </a:highlight>
            </a:endParaRPr>
          </a:p>
        </p:txBody>
      </p:sp>
      <p:grpSp>
        <p:nvGrpSpPr>
          <p:cNvPr id="28" name="组合 27">
            <a:extLst>
              <a:ext uri="{FF2B5EF4-FFF2-40B4-BE49-F238E27FC236}">
                <a16:creationId xmlns:a16="http://schemas.microsoft.com/office/drawing/2014/main" id="{38F9A3B4-EDFF-4C54-AA5B-F10E03319CFA}"/>
              </a:ext>
            </a:extLst>
          </p:cNvPr>
          <p:cNvGrpSpPr/>
          <p:nvPr/>
        </p:nvGrpSpPr>
        <p:grpSpPr>
          <a:xfrm>
            <a:off x="5588035" y="1"/>
            <a:ext cx="3555966" cy="1951025"/>
            <a:chOff x="5339128" y="4650433"/>
            <a:chExt cx="2336369" cy="1692534"/>
          </a:xfrm>
        </p:grpSpPr>
        <p:sp>
          <p:nvSpPr>
            <p:cNvPr id="29" name="文本框 28">
              <a:extLst>
                <a:ext uri="{FF2B5EF4-FFF2-40B4-BE49-F238E27FC236}">
                  <a16:creationId xmlns:a16="http://schemas.microsoft.com/office/drawing/2014/main" id="{35D64DB1-32BB-4BF9-9C1C-42B4FFDC1D5F}"/>
                </a:ext>
              </a:extLst>
            </p:cNvPr>
            <p:cNvSpPr txBox="1"/>
            <p:nvPr/>
          </p:nvSpPr>
          <p:spPr>
            <a:xfrm>
              <a:off x="5339128" y="5061370"/>
              <a:ext cx="2336369" cy="1281597"/>
            </a:xfrm>
            <a:prstGeom prst="rect">
              <a:avLst/>
            </a:prstGeom>
            <a:solidFill>
              <a:srgbClr val="CCFFFF"/>
            </a:solidFill>
            <a:ln>
              <a:solidFill>
                <a:schemeClr val="accent1"/>
              </a:solidFill>
            </a:ln>
          </p:spPr>
          <p:txBody>
            <a:bodyPr wrap="square" rtlCol="0">
              <a:spAutoFit/>
            </a:bodyPr>
            <a:lstStyle/>
            <a:p>
              <a:pPr marL="285750" indent="-285750">
                <a:buFont typeface="Arial" panose="020B0604020202020204" pitchFamily="34" charset="0"/>
                <a:buChar char="•"/>
              </a:pPr>
              <a:r>
                <a:rPr lang="en-US" altLang="zh-CN" dirty="0"/>
                <a:t>permission</a:t>
              </a:r>
            </a:p>
            <a:p>
              <a:pPr marL="285750" indent="-285750">
                <a:buFont typeface="Arial" panose="020B0604020202020204" pitchFamily="34" charset="0"/>
                <a:buChar char="•"/>
              </a:pPr>
              <a:r>
                <a:rPr lang="en-US" altLang="zh-CN" dirty="0"/>
                <a:t>data &amp; time</a:t>
              </a:r>
            </a:p>
            <a:p>
              <a:pPr marL="285750" indent="-285750">
                <a:buFont typeface="Arial" panose="020B0604020202020204" pitchFamily="34" charset="0"/>
                <a:buChar char="•"/>
              </a:pPr>
              <a:r>
                <a:rPr lang="en-US" altLang="zh-CN" dirty="0"/>
                <a:t>Owner ID/group ID</a:t>
              </a:r>
            </a:p>
            <a:p>
              <a:pPr marL="285750" indent="-285750">
                <a:buFont typeface="Arial" panose="020B0604020202020204" pitchFamily="34" charset="0"/>
                <a:buChar char="•"/>
              </a:pPr>
              <a:r>
                <a:rPr lang="en-US" altLang="zh-CN" dirty="0"/>
                <a:t>file size</a:t>
              </a:r>
            </a:p>
            <a:p>
              <a:pPr marL="285750" indent="-285750">
                <a:buFont typeface="Arial" panose="020B0604020202020204" pitchFamily="34" charset="0"/>
                <a:buChar char="•"/>
              </a:pPr>
              <a:r>
                <a:rPr lang="en-US" altLang="zh-CN" dirty="0">
                  <a:solidFill>
                    <a:srgbClr val="FF0000"/>
                  </a:solidFill>
                </a:rPr>
                <a:t>an array of 15 disk-block address</a:t>
              </a:r>
              <a:endParaRPr lang="zh-CN" altLang="en-US" dirty="0">
                <a:solidFill>
                  <a:srgbClr val="FF0000"/>
                </a:solidFill>
              </a:endParaRPr>
            </a:p>
          </p:txBody>
        </p:sp>
        <p:sp>
          <p:nvSpPr>
            <p:cNvPr id="30" name="文本框 29">
              <a:extLst>
                <a:ext uri="{FF2B5EF4-FFF2-40B4-BE49-F238E27FC236}">
                  <a16:creationId xmlns:a16="http://schemas.microsoft.com/office/drawing/2014/main" id="{A2F0D6DB-4F16-4276-B4FA-04DD5BF7787F}"/>
                </a:ext>
              </a:extLst>
            </p:cNvPr>
            <p:cNvSpPr txBox="1"/>
            <p:nvPr/>
          </p:nvSpPr>
          <p:spPr>
            <a:xfrm>
              <a:off x="5339128" y="4650433"/>
              <a:ext cx="2336369" cy="400110"/>
            </a:xfrm>
            <a:prstGeom prst="rect">
              <a:avLst/>
            </a:prstGeom>
            <a:solidFill>
              <a:srgbClr val="FFFF00"/>
            </a:solidFill>
            <a:ln>
              <a:solidFill>
                <a:schemeClr val="accent1"/>
              </a:solidFill>
            </a:ln>
          </p:spPr>
          <p:txBody>
            <a:bodyPr wrap="square">
              <a:spAutoFit/>
            </a:bodyPr>
            <a:lstStyle/>
            <a:p>
              <a:pPr algn="ctr"/>
              <a:r>
                <a:rPr lang="en-US" altLang="zh-CN" sz="2000" b="1" dirty="0" err="1"/>
                <a:t>inode</a:t>
              </a:r>
              <a:endParaRPr lang="en-US" altLang="zh-CN" sz="2000" b="1" dirty="0"/>
            </a:p>
          </p:txBody>
        </p:sp>
      </p:grpSp>
      <p:sp>
        <p:nvSpPr>
          <p:cNvPr id="33" name="Rectangle 3">
            <a:extLst>
              <a:ext uri="{FF2B5EF4-FFF2-40B4-BE49-F238E27FC236}">
                <a16:creationId xmlns:a16="http://schemas.microsoft.com/office/drawing/2014/main" id="{10071E7A-18F5-46AB-8BAE-F9969CFB0B9A}"/>
              </a:ext>
            </a:extLst>
          </p:cNvPr>
          <p:cNvSpPr txBox="1">
            <a:spLocks noChangeArrowheads="1"/>
          </p:cNvSpPr>
          <p:nvPr/>
        </p:nvSpPr>
        <p:spPr>
          <a:xfrm>
            <a:off x="3567693" y="2165957"/>
            <a:ext cx="4572000" cy="25260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00000"/>
              </a:lnSpc>
              <a:spcBef>
                <a:spcPct val="20000"/>
              </a:spcBef>
              <a:spcAft>
                <a:spcPct val="10000"/>
              </a:spcAft>
              <a:buClr>
                <a:schemeClr val="folHlink"/>
              </a:buClr>
              <a:buSzPct val="60000"/>
              <a:buFont typeface="Wingdings" pitchFamily="2" charset="2"/>
              <a:buChar char="l"/>
            </a:pPr>
            <a:r>
              <a:rPr lang="zh-CN" altLang="en-US" sz="2200" dirty="0"/>
              <a:t>每个文件的</a:t>
            </a:r>
            <a:r>
              <a:rPr lang="en-US" altLang="zh-CN" sz="2200" dirty="0" err="1">
                <a:solidFill>
                  <a:srgbClr val="0000FF"/>
                </a:solidFill>
              </a:rPr>
              <a:t>inode</a:t>
            </a:r>
            <a:r>
              <a:rPr lang="zh-CN" altLang="en-US" sz="2200" dirty="0">
                <a:solidFill>
                  <a:srgbClr val="0000FF"/>
                </a:solidFill>
              </a:rPr>
              <a:t>中包含</a:t>
            </a:r>
            <a:r>
              <a:rPr lang="zh-CN" altLang="en-US" sz="2200" dirty="0"/>
              <a:t>一个由最多</a:t>
            </a:r>
            <a:r>
              <a:rPr lang="en-US" altLang="zh-CN" sz="2200" u="sng" dirty="0"/>
              <a:t>15</a:t>
            </a:r>
            <a:r>
              <a:rPr lang="zh-CN" altLang="en-US" sz="2200" u="sng" dirty="0"/>
              <a:t>个磁盘块号</a:t>
            </a:r>
            <a:r>
              <a:rPr lang="zh-CN" altLang="en-US" sz="2200" dirty="0"/>
              <a:t>构成的</a:t>
            </a:r>
            <a:r>
              <a:rPr lang="zh-CN" altLang="en-US" sz="2200" dirty="0">
                <a:solidFill>
                  <a:srgbClr val="0000FF"/>
                </a:solidFill>
              </a:rPr>
              <a:t>索引块</a:t>
            </a:r>
            <a:r>
              <a:rPr lang="zh-CN" altLang="en-US" sz="2200" dirty="0"/>
              <a:t>：</a:t>
            </a:r>
            <a:endParaRPr lang="en-US" altLang="zh-CN" sz="2200" dirty="0"/>
          </a:p>
          <a:p>
            <a:pPr marL="0" lvl="1" indent="0">
              <a:lnSpc>
                <a:spcPct val="100000"/>
              </a:lnSpc>
              <a:spcBef>
                <a:spcPts val="1000"/>
              </a:spcBef>
              <a:spcAft>
                <a:spcPct val="10000"/>
              </a:spcAft>
              <a:buClr>
                <a:schemeClr val="folHlink"/>
              </a:buClr>
              <a:buSzPct val="60000"/>
              <a:buNone/>
            </a:pPr>
            <a:r>
              <a:rPr lang="en-US" altLang="zh-CN" sz="2200" dirty="0"/>
              <a:t>      0-11</a:t>
            </a:r>
            <a:r>
              <a:rPr lang="zh-CN" altLang="en-US" sz="2200" dirty="0"/>
              <a:t>：</a:t>
            </a:r>
            <a:r>
              <a:rPr lang="en-US" altLang="zh-CN" sz="2200" dirty="0"/>
              <a:t>direct block</a:t>
            </a:r>
          </a:p>
          <a:p>
            <a:pPr marL="0" lvl="1" indent="0">
              <a:lnSpc>
                <a:spcPct val="100000"/>
              </a:lnSpc>
              <a:spcBef>
                <a:spcPts val="1000"/>
              </a:spcBef>
              <a:spcAft>
                <a:spcPct val="10000"/>
              </a:spcAft>
              <a:buClr>
                <a:schemeClr val="folHlink"/>
              </a:buClr>
              <a:buSzPct val="60000"/>
              <a:buNone/>
            </a:pPr>
            <a:r>
              <a:rPr lang="en-US" altLang="zh-CN" sz="2200" dirty="0"/>
              <a:t>      12:  single indirect block</a:t>
            </a:r>
          </a:p>
          <a:p>
            <a:pPr marL="0" lvl="1" indent="0">
              <a:lnSpc>
                <a:spcPct val="100000"/>
              </a:lnSpc>
              <a:spcBef>
                <a:spcPts val="1000"/>
              </a:spcBef>
              <a:spcAft>
                <a:spcPct val="10000"/>
              </a:spcAft>
              <a:buClr>
                <a:schemeClr val="folHlink"/>
              </a:buClr>
              <a:buSzPct val="60000"/>
              <a:buNone/>
            </a:pPr>
            <a:r>
              <a:rPr lang="en-US" altLang="zh-CN" sz="2200" dirty="0"/>
              <a:t>      13:</a:t>
            </a:r>
            <a:r>
              <a:rPr lang="zh-CN" altLang="en-US" sz="2200" dirty="0"/>
              <a:t>  </a:t>
            </a:r>
            <a:r>
              <a:rPr lang="en-US" altLang="zh-CN" sz="2200" dirty="0"/>
              <a:t>double indirect block</a:t>
            </a:r>
          </a:p>
          <a:p>
            <a:pPr marL="0" lvl="1" indent="0">
              <a:lnSpc>
                <a:spcPct val="100000"/>
              </a:lnSpc>
              <a:spcBef>
                <a:spcPts val="1000"/>
              </a:spcBef>
              <a:spcAft>
                <a:spcPct val="10000"/>
              </a:spcAft>
              <a:buClr>
                <a:schemeClr val="folHlink"/>
              </a:buClr>
              <a:buSzPct val="60000"/>
              <a:buNone/>
            </a:pPr>
            <a:r>
              <a:rPr lang="en-US" altLang="zh-CN" sz="2200" dirty="0"/>
              <a:t>      14:  triple indirect block</a:t>
            </a:r>
            <a:endParaRPr lang="zh-CN" altLang="en-US" sz="2200" dirty="0"/>
          </a:p>
        </p:txBody>
      </p:sp>
      <p:sp>
        <p:nvSpPr>
          <p:cNvPr id="34" name="矩形 33">
            <a:extLst>
              <a:ext uri="{FF2B5EF4-FFF2-40B4-BE49-F238E27FC236}">
                <a16:creationId xmlns:a16="http://schemas.microsoft.com/office/drawing/2014/main" id="{6C5F1E85-E6DB-4016-AB33-3E788C5AF4AA}"/>
              </a:ext>
            </a:extLst>
          </p:cNvPr>
          <p:cNvSpPr/>
          <p:nvPr/>
        </p:nvSpPr>
        <p:spPr>
          <a:xfrm>
            <a:off x="81543" y="3782397"/>
            <a:ext cx="1749736" cy="2613938"/>
          </a:xfrm>
          <a:prstGeom prst="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C58E41C-2C4E-4F49-A71F-D2E8D24BDA9B}"/>
              </a:ext>
            </a:extLst>
          </p:cNvPr>
          <p:cNvSpPr txBox="1"/>
          <p:nvPr/>
        </p:nvSpPr>
        <p:spPr>
          <a:xfrm>
            <a:off x="7590107" y="2982347"/>
            <a:ext cx="496597" cy="400110"/>
          </a:xfrm>
          <a:prstGeom prst="rect">
            <a:avLst/>
          </a:prstGeom>
          <a:noFill/>
        </p:spPr>
        <p:txBody>
          <a:bodyPr wrap="square" rtlCol="0">
            <a:spAutoFit/>
          </a:bodyPr>
          <a:lstStyle/>
          <a:p>
            <a:r>
              <a:rPr lang="en-US" altLang="zh-CN" sz="2000" b="1" dirty="0">
                <a:solidFill>
                  <a:srgbClr val="0000FF"/>
                </a:solidFill>
                <a:highlight>
                  <a:srgbClr val="FFFF00"/>
                </a:highlight>
              </a:rPr>
              <a:t>12</a:t>
            </a:r>
            <a:endParaRPr lang="zh-CN" altLang="en-US" sz="2000" b="1" dirty="0">
              <a:solidFill>
                <a:srgbClr val="0000FF"/>
              </a:solidFill>
              <a:highlight>
                <a:srgbClr val="FFFF00"/>
              </a:highlight>
            </a:endParaRPr>
          </a:p>
        </p:txBody>
      </p:sp>
      <p:sp>
        <p:nvSpPr>
          <p:cNvPr id="37" name="文本框 36">
            <a:extLst>
              <a:ext uri="{FF2B5EF4-FFF2-40B4-BE49-F238E27FC236}">
                <a16:creationId xmlns:a16="http://schemas.microsoft.com/office/drawing/2014/main" id="{CAA04090-6EC8-4B4D-AB61-1B690A6DFAEB}"/>
              </a:ext>
            </a:extLst>
          </p:cNvPr>
          <p:cNvSpPr txBox="1"/>
          <p:nvPr/>
        </p:nvSpPr>
        <p:spPr>
          <a:xfrm>
            <a:off x="6995857" y="4987711"/>
            <a:ext cx="1875751" cy="646331"/>
          </a:xfrm>
          <a:prstGeom prst="rect">
            <a:avLst/>
          </a:prstGeom>
          <a:noFill/>
        </p:spPr>
        <p:txBody>
          <a:bodyPr wrap="square">
            <a:spAutoFit/>
          </a:bodyPr>
          <a:lstStyle/>
          <a:p>
            <a:r>
              <a:rPr lang="zh-CN" altLang="en-US" b="1" dirty="0">
                <a:latin typeface="Arial" charset="0"/>
                <a:ea typeface="宋体" charset="-122"/>
              </a:rPr>
              <a:t>设 </a:t>
            </a:r>
            <a:r>
              <a:rPr lang="en-US" altLang="zh-CN" b="1" dirty="0">
                <a:latin typeface="Arial" charset="0"/>
                <a:ea typeface="宋体" charset="-122"/>
              </a:rPr>
              <a:t>block:  512B   </a:t>
            </a:r>
          </a:p>
          <a:p>
            <a:r>
              <a:rPr lang="en-US" altLang="zh-CN" b="1" dirty="0">
                <a:latin typeface="Arial" charset="0"/>
                <a:ea typeface="宋体" charset="-122"/>
              </a:rPr>
              <a:t>    </a:t>
            </a:r>
            <a:r>
              <a:rPr lang="zh-CN" altLang="en-US" b="1" dirty="0">
                <a:latin typeface="Arial" charset="0"/>
                <a:ea typeface="宋体" charset="-122"/>
              </a:rPr>
              <a:t>物理块号</a:t>
            </a:r>
            <a:r>
              <a:rPr lang="en-US" altLang="zh-CN" b="1" dirty="0">
                <a:latin typeface="Arial" charset="0"/>
                <a:ea typeface="宋体" charset="-122"/>
              </a:rPr>
              <a:t>: 4B</a:t>
            </a:r>
            <a:endParaRPr lang="zh-CN" altLang="en-US" b="1" dirty="0"/>
          </a:p>
        </p:txBody>
      </p:sp>
      <p:sp>
        <p:nvSpPr>
          <p:cNvPr id="38" name="文本框 37">
            <a:extLst>
              <a:ext uri="{FF2B5EF4-FFF2-40B4-BE49-F238E27FC236}">
                <a16:creationId xmlns:a16="http://schemas.microsoft.com/office/drawing/2014/main" id="{4227C3F9-B6E8-4B9A-9AD0-2D66B0C90CB8}"/>
              </a:ext>
            </a:extLst>
          </p:cNvPr>
          <p:cNvSpPr txBox="1"/>
          <p:nvPr/>
        </p:nvSpPr>
        <p:spPr>
          <a:xfrm>
            <a:off x="7590106" y="3497324"/>
            <a:ext cx="687254" cy="400110"/>
          </a:xfrm>
          <a:prstGeom prst="rect">
            <a:avLst/>
          </a:prstGeom>
          <a:noFill/>
        </p:spPr>
        <p:txBody>
          <a:bodyPr wrap="square" rtlCol="0">
            <a:spAutoFit/>
          </a:bodyPr>
          <a:lstStyle/>
          <a:p>
            <a:r>
              <a:rPr lang="en-US" altLang="zh-CN" sz="2000" b="1" dirty="0">
                <a:solidFill>
                  <a:srgbClr val="0000FF"/>
                </a:solidFill>
                <a:highlight>
                  <a:srgbClr val="FFFF00"/>
                </a:highlight>
              </a:rPr>
              <a:t>128</a:t>
            </a:r>
            <a:endParaRPr lang="zh-CN" altLang="en-US" sz="2000" b="1" dirty="0">
              <a:solidFill>
                <a:srgbClr val="0000FF"/>
              </a:solidFill>
              <a:highlight>
                <a:srgbClr val="FFFF00"/>
              </a:highlight>
            </a:endParaRPr>
          </a:p>
        </p:txBody>
      </p:sp>
      <p:sp>
        <p:nvSpPr>
          <p:cNvPr id="6" name="文本框 5">
            <a:extLst>
              <a:ext uri="{FF2B5EF4-FFF2-40B4-BE49-F238E27FC236}">
                <a16:creationId xmlns:a16="http://schemas.microsoft.com/office/drawing/2014/main" id="{69CE730A-B0C8-4554-8D9C-D4359677F4BB}"/>
              </a:ext>
            </a:extLst>
          </p:cNvPr>
          <p:cNvSpPr txBox="1"/>
          <p:nvPr/>
        </p:nvSpPr>
        <p:spPr>
          <a:xfrm>
            <a:off x="7632458" y="3246727"/>
            <a:ext cx="384046"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40" name="文本框 39">
            <a:extLst>
              <a:ext uri="{FF2B5EF4-FFF2-40B4-BE49-F238E27FC236}">
                <a16:creationId xmlns:a16="http://schemas.microsoft.com/office/drawing/2014/main" id="{FB8A158A-B802-471C-B49E-9C9E11E314C9}"/>
              </a:ext>
            </a:extLst>
          </p:cNvPr>
          <p:cNvSpPr txBox="1"/>
          <p:nvPr/>
        </p:nvSpPr>
        <p:spPr>
          <a:xfrm>
            <a:off x="7564355" y="4005855"/>
            <a:ext cx="1031029" cy="400110"/>
          </a:xfrm>
          <a:prstGeom prst="rect">
            <a:avLst/>
          </a:prstGeom>
          <a:noFill/>
        </p:spPr>
        <p:txBody>
          <a:bodyPr wrap="square" rtlCol="0">
            <a:spAutoFit/>
          </a:bodyPr>
          <a:lstStyle/>
          <a:p>
            <a:r>
              <a:rPr lang="en-US" altLang="zh-CN" sz="2000" b="1" dirty="0">
                <a:solidFill>
                  <a:srgbClr val="0000FF"/>
                </a:solidFill>
                <a:highlight>
                  <a:srgbClr val="FFFF00"/>
                </a:highlight>
              </a:rPr>
              <a:t>128</a:t>
            </a:r>
            <a:r>
              <a:rPr lang="en-US" altLang="zh-CN" sz="2000" b="1" baseline="30000" dirty="0">
                <a:solidFill>
                  <a:srgbClr val="0000FF"/>
                </a:solidFill>
                <a:highlight>
                  <a:srgbClr val="FFFF00"/>
                </a:highlight>
              </a:rPr>
              <a:t>2</a:t>
            </a:r>
            <a:endParaRPr lang="zh-CN" altLang="en-US" sz="2000" b="1" baseline="30000" dirty="0">
              <a:solidFill>
                <a:srgbClr val="0000FF"/>
              </a:solidFill>
              <a:highlight>
                <a:srgbClr val="FFFF00"/>
              </a:highlight>
            </a:endParaRPr>
          </a:p>
        </p:txBody>
      </p:sp>
      <p:sp>
        <p:nvSpPr>
          <p:cNvPr id="41" name="文本框 40">
            <a:extLst>
              <a:ext uri="{FF2B5EF4-FFF2-40B4-BE49-F238E27FC236}">
                <a16:creationId xmlns:a16="http://schemas.microsoft.com/office/drawing/2014/main" id="{1316C016-59DF-4DCD-B1F9-EB3E7ADB7FFF}"/>
              </a:ext>
            </a:extLst>
          </p:cNvPr>
          <p:cNvSpPr txBox="1"/>
          <p:nvPr/>
        </p:nvSpPr>
        <p:spPr>
          <a:xfrm>
            <a:off x="7630884" y="3742227"/>
            <a:ext cx="384046"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42" name="文本框 41">
            <a:extLst>
              <a:ext uri="{FF2B5EF4-FFF2-40B4-BE49-F238E27FC236}">
                <a16:creationId xmlns:a16="http://schemas.microsoft.com/office/drawing/2014/main" id="{F981F8CC-ECD9-46C4-B869-D387B6E59149}"/>
              </a:ext>
            </a:extLst>
          </p:cNvPr>
          <p:cNvSpPr txBox="1"/>
          <p:nvPr/>
        </p:nvSpPr>
        <p:spPr>
          <a:xfrm>
            <a:off x="7582935" y="4570775"/>
            <a:ext cx="1031029" cy="400110"/>
          </a:xfrm>
          <a:prstGeom prst="rect">
            <a:avLst/>
          </a:prstGeom>
          <a:noFill/>
        </p:spPr>
        <p:txBody>
          <a:bodyPr wrap="square" rtlCol="0">
            <a:spAutoFit/>
          </a:bodyPr>
          <a:lstStyle/>
          <a:p>
            <a:r>
              <a:rPr lang="en-US" altLang="zh-CN" sz="2000" b="1" dirty="0">
                <a:solidFill>
                  <a:srgbClr val="0000FF"/>
                </a:solidFill>
                <a:highlight>
                  <a:srgbClr val="FFFF00"/>
                </a:highlight>
              </a:rPr>
              <a:t>128</a:t>
            </a:r>
            <a:r>
              <a:rPr lang="en-US" altLang="zh-CN" sz="2000" b="1" baseline="30000" dirty="0">
                <a:solidFill>
                  <a:srgbClr val="0000FF"/>
                </a:solidFill>
                <a:highlight>
                  <a:srgbClr val="FFFF00"/>
                </a:highlight>
              </a:rPr>
              <a:t>3</a:t>
            </a:r>
            <a:endParaRPr lang="zh-CN" altLang="en-US" sz="2000" b="1" baseline="30000" dirty="0">
              <a:solidFill>
                <a:srgbClr val="0000FF"/>
              </a:solidFill>
              <a:highlight>
                <a:srgbClr val="FFFF00"/>
              </a:highlight>
            </a:endParaRPr>
          </a:p>
        </p:txBody>
      </p:sp>
      <p:sp>
        <p:nvSpPr>
          <p:cNvPr id="43" name="文本框 42">
            <a:extLst>
              <a:ext uri="{FF2B5EF4-FFF2-40B4-BE49-F238E27FC236}">
                <a16:creationId xmlns:a16="http://schemas.microsoft.com/office/drawing/2014/main" id="{23ED3DC3-4695-4C72-AD41-8B618F176290}"/>
              </a:ext>
            </a:extLst>
          </p:cNvPr>
          <p:cNvSpPr txBox="1"/>
          <p:nvPr/>
        </p:nvSpPr>
        <p:spPr>
          <a:xfrm>
            <a:off x="7690296" y="4311791"/>
            <a:ext cx="384046"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44" name="文本框 43">
            <a:extLst>
              <a:ext uri="{FF2B5EF4-FFF2-40B4-BE49-F238E27FC236}">
                <a16:creationId xmlns:a16="http://schemas.microsoft.com/office/drawing/2014/main" id="{8AC2B37E-96A6-4335-B0B0-AE79A2B58A6A}"/>
              </a:ext>
            </a:extLst>
          </p:cNvPr>
          <p:cNvSpPr txBox="1"/>
          <p:nvPr/>
        </p:nvSpPr>
        <p:spPr>
          <a:xfrm>
            <a:off x="5853693" y="5657395"/>
            <a:ext cx="3208764" cy="646331"/>
          </a:xfrm>
          <a:prstGeom prst="rect">
            <a:avLst/>
          </a:prstGeom>
          <a:solidFill>
            <a:srgbClr val="FFCCFF"/>
          </a:solidFill>
          <a:ln>
            <a:solidFill>
              <a:schemeClr val="accent1"/>
            </a:solidFill>
          </a:ln>
        </p:spPr>
        <p:txBody>
          <a:bodyPr wrap="square" rtlCol="0">
            <a:spAutoFit/>
          </a:bodyPr>
          <a:lstStyle/>
          <a:p>
            <a:r>
              <a:rPr lang="en-US" altLang="zh-CN" dirty="0"/>
              <a:t>1) </a:t>
            </a:r>
            <a:r>
              <a:rPr lang="zh-CN" altLang="en-US" dirty="0"/>
              <a:t>各级索引最多能索引多少块</a:t>
            </a:r>
            <a:r>
              <a:rPr lang="en-US" altLang="zh-CN" dirty="0"/>
              <a:t>?</a:t>
            </a:r>
          </a:p>
          <a:p>
            <a:r>
              <a:rPr lang="en-US" altLang="zh-CN" dirty="0"/>
              <a:t>2) </a:t>
            </a:r>
            <a:r>
              <a:rPr lang="zh-CN" altLang="en-US" dirty="0"/>
              <a:t>文件的最大块数和最大长度</a:t>
            </a:r>
            <a:r>
              <a:rPr lang="en-US" altLang="zh-CN" dirty="0"/>
              <a:t>?</a:t>
            </a:r>
          </a:p>
        </p:txBody>
      </p:sp>
      <p:pic>
        <p:nvPicPr>
          <p:cNvPr id="35" name="Picture 29" descr="2">
            <a:extLst>
              <a:ext uri="{FF2B5EF4-FFF2-40B4-BE49-F238E27FC236}">
                <a16:creationId xmlns:a16="http://schemas.microsoft.com/office/drawing/2014/main" id="{569BAD77-3747-4194-81CB-950050FECDB9}"/>
              </a:ext>
            </a:extLst>
          </p:cNvPr>
          <p:cNvPicPr>
            <a:picLocks noChangeAspect="1" noChangeArrowheads="1"/>
          </p:cNvPicPr>
          <p:nvPr/>
        </p:nvPicPr>
        <p:blipFill>
          <a:blip r:embed="rId4" cstate="print"/>
          <a:srcRect/>
          <a:stretch>
            <a:fillRect/>
          </a:stretch>
        </p:blipFill>
        <p:spPr bwMode="auto">
          <a:xfrm>
            <a:off x="6225978" y="4902961"/>
            <a:ext cx="759498" cy="759498"/>
          </a:xfrm>
          <a:prstGeom prst="rect">
            <a:avLst/>
          </a:prstGeom>
          <a:noFill/>
          <a:ln w="9525">
            <a:noFill/>
            <a:miter lim="800000"/>
            <a:headEnd/>
            <a:tailEnd/>
          </a:ln>
        </p:spPr>
      </p:pic>
      <p:sp>
        <p:nvSpPr>
          <p:cNvPr id="5" name="矩形 4">
            <a:extLst>
              <a:ext uri="{FF2B5EF4-FFF2-40B4-BE49-F238E27FC236}">
                <a16:creationId xmlns:a16="http://schemas.microsoft.com/office/drawing/2014/main" id="{FF377870-BEAB-44D7-BE6C-50D7D5343DD6}"/>
              </a:ext>
            </a:extLst>
          </p:cNvPr>
          <p:cNvSpPr/>
          <p:nvPr/>
        </p:nvSpPr>
        <p:spPr>
          <a:xfrm>
            <a:off x="2120433" y="5089366"/>
            <a:ext cx="262545" cy="729543"/>
          </a:xfrm>
          <a:prstGeom prst="rect">
            <a:avLst/>
          </a:prstGeom>
          <a:noFill/>
          <a:ln w="317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49145053-BD1D-49C7-8309-CFD97DF861BF}"/>
              </a:ext>
            </a:extLst>
          </p:cNvPr>
          <p:cNvSpPr/>
          <p:nvPr/>
        </p:nvSpPr>
        <p:spPr>
          <a:xfrm>
            <a:off x="3896858" y="5556213"/>
            <a:ext cx="262545" cy="729543"/>
          </a:xfrm>
          <a:prstGeom prst="rect">
            <a:avLst/>
          </a:prstGeom>
          <a:noFill/>
          <a:ln w="317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23A7D39B-5578-4E72-B790-C239B6A3A768}"/>
              </a:ext>
            </a:extLst>
          </p:cNvPr>
          <p:cNvSpPr/>
          <p:nvPr/>
        </p:nvSpPr>
        <p:spPr>
          <a:xfrm>
            <a:off x="4561872" y="5168289"/>
            <a:ext cx="262545" cy="729543"/>
          </a:xfrm>
          <a:prstGeom prst="rect">
            <a:avLst/>
          </a:prstGeom>
          <a:noFill/>
          <a:ln w="317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1386FF45-1F44-4C76-9A41-E789CD76C27A}"/>
              </a:ext>
            </a:extLst>
          </p:cNvPr>
          <p:cNvSpPr/>
          <p:nvPr/>
        </p:nvSpPr>
        <p:spPr>
          <a:xfrm>
            <a:off x="4548015" y="5985707"/>
            <a:ext cx="262545" cy="729543"/>
          </a:xfrm>
          <a:prstGeom prst="rect">
            <a:avLst/>
          </a:prstGeom>
          <a:noFill/>
          <a:ln w="317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45FD456F-1988-4884-A594-A0E67278493B}"/>
              </a:ext>
            </a:extLst>
          </p:cNvPr>
          <p:cNvSpPr/>
          <p:nvPr/>
        </p:nvSpPr>
        <p:spPr>
          <a:xfrm>
            <a:off x="-58096" y="6335299"/>
            <a:ext cx="9120553" cy="400110"/>
          </a:xfrm>
          <a:prstGeom prst="rect">
            <a:avLst/>
          </a:prstGeom>
          <a:solidFill>
            <a:schemeClr val="accent6">
              <a:lumMod val="20000"/>
              <a:lumOff val="80000"/>
            </a:schemeClr>
          </a:solidFill>
          <a:ln>
            <a:solidFill>
              <a:srgbClr val="FF0000"/>
            </a:solidFill>
          </a:ln>
        </p:spPr>
        <p:txBody>
          <a:bodyPr wrap="square">
            <a:spAutoFit/>
          </a:bodyPr>
          <a:lstStyle/>
          <a:p>
            <a:r>
              <a:rPr lang="zh-CN" altLang="en-US" sz="2000" b="1" dirty="0">
                <a:latin typeface="Arial" charset="0"/>
                <a:ea typeface="宋体" charset="-122"/>
              </a:rPr>
              <a:t>因为长度不超过</a:t>
            </a:r>
            <a:r>
              <a:rPr lang="en-US" altLang="zh-CN" sz="2000" b="1" dirty="0">
                <a:latin typeface="Arial" charset="0"/>
                <a:ea typeface="宋体" charset="-122"/>
              </a:rPr>
              <a:t>12</a:t>
            </a:r>
            <a:r>
              <a:rPr lang="zh-CN" altLang="en-US" sz="2000" b="1" dirty="0">
                <a:latin typeface="Arial" charset="0"/>
                <a:ea typeface="宋体" charset="-122"/>
              </a:rPr>
              <a:t>个物理块的文件占总数的</a:t>
            </a:r>
            <a:r>
              <a:rPr lang="en-US" altLang="zh-CN" sz="2000" b="1" dirty="0">
                <a:latin typeface="Arial" charset="0"/>
                <a:ea typeface="宋体" charset="-122"/>
              </a:rPr>
              <a:t>80%</a:t>
            </a:r>
            <a:r>
              <a:rPr lang="zh-CN" altLang="en-US" sz="2000" b="1" dirty="0">
                <a:latin typeface="Arial" charset="0"/>
                <a:ea typeface="宋体" charset="-122"/>
              </a:rPr>
              <a:t>，所以</a:t>
            </a:r>
            <a:r>
              <a:rPr lang="en-US" altLang="zh-CN" sz="2000" b="1" dirty="0">
                <a:latin typeface="Arial" charset="0"/>
                <a:ea typeface="宋体" charset="-122"/>
              </a:rPr>
              <a:t>UFS</a:t>
            </a:r>
            <a:r>
              <a:rPr lang="zh-CN" altLang="en-US" sz="2000" b="1" dirty="0">
                <a:latin typeface="Arial" charset="0"/>
                <a:ea typeface="宋体" charset="-122"/>
              </a:rPr>
              <a:t>多级索引效率较高。</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34" grpId="0" animBg="1"/>
      <p:bldP spid="4" grpId="0"/>
      <p:bldP spid="37" grpId="0"/>
      <p:bldP spid="38" grpId="0"/>
      <p:bldP spid="6" grpId="0"/>
      <p:bldP spid="40" grpId="0"/>
      <p:bldP spid="41" grpId="0"/>
      <p:bldP spid="42" grpId="0"/>
      <p:bldP spid="43" grpId="0"/>
      <p:bldP spid="44" grpId="0" animBg="1"/>
      <p:bldP spid="5" grpId="0" animBg="1"/>
      <p:bldP spid="32" grpId="0" animBg="1"/>
      <p:bldP spid="49" grpId="0" animBg="1"/>
      <p:bldP spid="5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Rectangle 7"/>
          <p:cNvSpPr txBox="1">
            <a:spLocks noChangeArrowheads="1"/>
          </p:cNvSpPr>
          <p:nvPr/>
        </p:nvSpPr>
        <p:spPr>
          <a:xfrm>
            <a:off x="388059" y="1313484"/>
            <a:ext cx="8717364" cy="5167877"/>
          </a:xfrm>
          <a:prstGeom prst="rect">
            <a:avLst/>
          </a:prstGeom>
        </p:spPr>
        <p:txBody>
          <a:bodyPr vert="horz" lIns="91440" tIns="45720" rIns="91440" bIns="45720" rtlCol="0">
            <a:noAutofit/>
          </a:bodyPr>
          <a:lstStyle/>
          <a:p>
            <a:pPr marL="342900" marR="0" lvl="1" indent="-342900" fontAlgn="auto">
              <a:lnSpc>
                <a:spcPct val="120000"/>
              </a:lnSpc>
              <a:spcBef>
                <a:spcPct val="20000"/>
              </a:spcBef>
              <a:spcAft>
                <a:spcPct val="10000"/>
              </a:spcAft>
              <a:buClr>
                <a:schemeClr val="folHlink"/>
              </a:buClr>
              <a:buSzPct val="60000"/>
              <a:buFont typeface="Wingdings" pitchFamily="2" charset="2"/>
              <a:buChar char="l"/>
              <a:tabLst/>
              <a:defRPr/>
            </a:pPr>
            <a:r>
              <a:rPr lang="zh-CN" altLang="en-US" sz="2600" dirty="0"/>
              <a:t>各个操作系统的命名规则略有不同，其一般形式为“</a:t>
            </a:r>
            <a:r>
              <a:rPr lang="zh-CN" altLang="en-US" sz="2600" dirty="0">
                <a:solidFill>
                  <a:srgbClr val="0000FF"/>
                </a:solidFill>
              </a:rPr>
              <a:t>文件名</a:t>
            </a:r>
            <a:r>
              <a:rPr lang="en-US" altLang="zh-CN" sz="2600" dirty="0">
                <a:solidFill>
                  <a:srgbClr val="0000FF"/>
                </a:solidFill>
              </a:rPr>
              <a:t>.</a:t>
            </a:r>
            <a:r>
              <a:rPr lang="zh-CN" altLang="en-US" sz="2600" dirty="0">
                <a:solidFill>
                  <a:srgbClr val="0000FF"/>
                </a:solidFill>
              </a:rPr>
              <a:t>扩展名</a:t>
            </a:r>
            <a:r>
              <a:rPr lang="zh-CN" altLang="en-US" sz="2600" dirty="0"/>
              <a:t>”</a:t>
            </a:r>
          </a:p>
          <a:p>
            <a:pPr marL="342900" marR="0" lvl="1" indent="-342900" fontAlgn="auto">
              <a:lnSpc>
                <a:spcPct val="120000"/>
              </a:lnSpc>
              <a:spcBef>
                <a:spcPct val="20000"/>
              </a:spcBef>
              <a:spcAft>
                <a:spcPct val="10000"/>
              </a:spcAft>
              <a:buClr>
                <a:schemeClr val="folHlink"/>
              </a:buClr>
              <a:buSzPct val="60000"/>
              <a:buFont typeface="Wingdings" pitchFamily="2" charset="2"/>
              <a:buChar char="l"/>
              <a:tabLst/>
              <a:defRPr/>
            </a:pPr>
            <a:r>
              <a:rPr lang="zh-CN" altLang="en-US" sz="2600" dirty="0"/>
              <a:t>命名规则一般包含：</a:t>
            </a:r>
          </a:p>
          <a:p>
            <a:pPr marL="342900" lvl="1" indent="-342900">
              <a:spcBef>
                <a:spcPct val="20000"/>
              </a:spcBef>
              <a:spcAft>
                <a:spcPct val="10000"/>
              </a:spcAft>
              <a:buClr>
                <a:schemeClr val="folHlink"/>
              </a:buClr>
              <a:buSzPct val="60000"/>
              <a:buFont typeface="Wingdings" pitchFamily="2" charset="2"/>
              <a:buChar char="l"/>
              <a:defRPr/>
            </a:pPr>
            <a:endParaRPr lang="en-US" altLang="zh-CN" sz="2600" dirty="0"/>
          </a:p>
          <a:p>
            <a:pPr marL="342900" lvl="1" indent="-342900">
              <a:spcBef>
                <a:spcPct val="20000"/>
              </a:spcBef>
              <a:spcAft>
                <a:spcPct val="10000"/>
              </a:spcAft>
              <a:buClr>
                <a:schemeClr val="folHlink"/>
              </a:buClr>
              <a:buSzPct val="60000"/>
              <a:buFont typeface="Wingdings" pitchFamily="2" charset="2"/>
              <a:buChar char="l"/>
              <a:defRPr/>
            </a:pPr>
            <a:endParaRPr lang="en-US" altLang="zh-CN" sz="2600" dirty="0"/>
          </a:p>
          <a:p>
            <a:pPr marL="342900" lvl="1" indent="-342900">
              <a:spcBef>
                <a:spcPct val="20000"/>
              </a:spcBef>
              <a:spcAft>
                <a:spcPct val="10000"/>
              </a:spcAft>
              <a:buClr>
                <a:schemeClr val="folHlink"/>
              </a:buClr>
              <a:buSzPct val="60000"/>
              <a:buFont typeface="Wingdings" pitchFamily="2" charset="2"/>
              <a:buChar char="l"/>
              <a:defRPr/>
            </a:pPr>
            <a:endParaRPr lang="en-US" altLang="zh-CN" sz="2600" dirty="0"/>
          </a:p>
        </p:txBody>
      </p:sp>
      <p:sp>
        <p:nvSpPr>
          <p:cNvPr id="26" name="六边形 25"/>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7" name="矩形 26"/>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21" name="组合 11">
            <a:extLst>
              <a:ext uri="{FF2B5EF4-FFF2-40B4-BE49-F238E27FC236}">
                <a16:creationId xmlns:a16="http://schemas.microsoft.com/office/drawing/2014/main" id="{2B927477-19F8-4EF8-B4FF-8996CB90B933}"/>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9C968B76-9483-4579-8423-AFB5462E97E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8" name="燕尾形 13">
              <a:extLst>
                <a:ext uri="{FF2B5EF4-FFF2-40B4-BE49-F238E27FC236}">
                  <a16:creationId xmlns:a16="http://schemas.microsoft.com/office/drawing/2014/main" id="{1494EDD9-724E-4CAA-B21D-260EB986DDC0}"/>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文本框 28">
            <a:extLst>
              <a:ext uri="{FF2B5EF4-FFF2-40B4-BE49-F238E27FC236}">
                <a16:creationId xmlns:a16="http://schemas.microsoft.com/office/drawing/2014/main" id="{C2BA45B9-CF70-474F-8D65-48DC53C7FE22}"/>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30" name="直接连接符 29">
            <a:extLst>
              <a:ext uri="{FF2B5EF4-FFF2-40B4-BE49-F238E27FC236}">
                <a16:creationId xmlns:a16="http://schemas.microsoft.com/office/drawing/2014/main" id="{83497F0D-E971-4D72-973B-8340CDD20A02}"/>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F623E6C-103E-4AAD-92E7-999373EEC9A1}"/>
              </a:ext>
            </a:extLst>
          </p:cNvPr>
          <p:cNvSpPr txBox="1"/>
          <p:nvPr/>
        </p:nvSpPr>
        <p:spPr>
          <a:xfrm>
            <a:off x="65260" y="89878"/>
            <a:ext cx="2142486"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1.1 </a:t>
            </a:r>
            <a:r>
              <a:rPr lang="zh-CN" altLang="en-US" sz="2600" b="1" dirty="0">
                <a:solidFill>
                  <a:srgbClr val="0070C0"/>
                </a:solidFill>
                <a:latin typeface="微软雅黑" panose="020B0503020204020204" pitchFamily="34" charset="-122"/>
                <a:ea typeface="微软雅黑" panose="020B0503020204020204" pitchFamily="34" charset="-122"/>
              </a:rPr>
              <a:t>基础知识</a:t>
            </a:r>
          </a:p>
        </p:txBody>
      </p:sp>
      <p:sp>
        <p:nvSpPr>
          <p:cNvPr id="13" name="矩形 12">
            <a:extLst>
              <a:ext uri="{FF2B5EF4-FFF2-40B4-BE49-F238E27FC236}">
                <a16:creationId xmlns:a16="http://schemas.microsoft.com/office/drawing/2014/main" id="{BD707525-D685-45B7-8F11-8C43B03BF92E}"/>
              </a:ext>
            </a:extLst>
          </p:cNvPr>
          <p:cNvSpPr/>
          <p:nvPr/>
        </p:nvSpPr>
        <p:spPr>
          <a:xfrm>
            <a:off x="125128" y="757430"/>
            <a:ext cx="2262158" cy="523220"/>
          </a:xfrm>
          <a:prstGeom prst="rect">
            <a:avLst/>
          </a:prstGeom>
        </p:spPr>
        <p:txBody>
          <a:bodyPr wrap="none">
            <a:spAutoFit/>
          </a:bodyPr>
          <a:lstStyle/>
          <a:p>
            <a:pPr>
              <a:buClr>
                <a:srgbClr val="FF0066"/>
              </a:buClr>
              <a:buSzPct val="60000"/>
              <a:buFont typeface="Wingdings" pitchFamily="2" charset="2"/>
              <a:buChar char="q"/>
              <a:defRPr/>
            </a:pPr>
            <a:r>
              <a:rPr lang="en-US" altLang="zh-CN" sz="2800" b="1" dirty="0"/>
              <a:t> </a:t>
            </a:r>
            <a:r>
              <a:rPr lang="zh-CN" altLang="en-US" sz="2800" b="1" dirty="0"/>
              <a:t>文件的命名</a:t>
            </a:r>
          </a:p>
        </p:txBody>
      </p:sp>
      <p:sp>
        <p:nvSpPr>
          <p:cNvPr id="14" name="文本框 13">
            <a:extLst>
              <a:ext uri="{FF2B5EF4-FFF2-40B4-BE49-F238E27FC236}">
                <a16:creationId xmlns:a16="http://schemas.microsoft.com/office/drawing/2014/main" id="{26C6D3BC-FA1B-4272-B6E0-1499C718A176}"/>
              </a:ext>
            </a:extLst>
          </p:cNvPr>
          <p:cNvSpPr txBox="1"/>
          <p:nvPr/>
        </p:nvSpPr>
        <p:spPr>
          <a:xfrm>
            <a:off x="388059" y="2937159"/>
            <a:ext cx="8566987" cy="1428083"/>
          </a:xfrm>
          <a:prstGeom prst="rect">
            <a:avLst/>
          </a:prstGeom>
          <a:noFill/>
        </p:spPr>
        <p:txBody>
          <a:bodyPr wrap="square">
            <a:spAutoFit/>
          </a:bodyPr>
          <a:lstStyle/>
          <a:p>
            <a:pPr marL="0" marR="0" lvl="1" indent="-342900" fontAlgn="auto">
              <a:spcBef>
                <a:spcPts val="600"/>
              </a:spcBef>
              <a:spcAft>
                <a:spcPct val="10000"/>
              </a:spcAft>
              <a:buClr>
                <a:schemeClr val="folHlink"/>
              </a:buClr>
              <a:buSzPct val="60000"/>
              <a:buFont typeface="Wingdings" panose="05000000000000000000" pitchFamily="2" charset="2"/>
              <a:buChar char="ü"/>
              <a:tabLst/>
              <a:defRPr/>
            </a:pPr>
            <a:r>
              <a:rPr lang="zh-CN" altLang="en-US" sz="2400" dirty="0"/>
              <a:t>文件长度：</a:t>
            </a:r>
            <a:r>
              <a:rPr lang="en-US" altLang="zh-CN" sz="2400" dirty="0"/>
              <a:t>Windows</a:t>
            </a:r>
            <a:r>
              <a:rPr lang="zh-CN" altLang="en-US" sz="2400" dirty="0"/>
              <a:t>的文件名允许长达</a:t>
            </a:r>
            <a:r>
              <a:rPr lang="en-US" altLang="zh-CN" sz="2400" dirty="0"/>
              <a:t>255</a:t>
            </a:r>
            <a:r>
              <a:rPr lang="zh-CN" altLang="en-US" sz="2400" dirty="0"/>
              <a:t>个字符</a:t>
            </a:r>
          </a:p>
          <a:p>
            <a:pPr marL="0" marR="0" lvl="1" indent="-342900" fontAlgn="auto">
              <a:spcBef>
                <a:spcPts val="600"/>
              </a:spcBef>
              <a:spcAft>
                <a:spcPct val="10000"/>
              </a:spcAft>
              <a:buClr>
                <a:schemeClr val="folHlink"/>
              </a:buClr>
              <a:buSzPct val="60000"/>
              <a:buFont typeface="Wingdings" panose="05000000000000000000" pitchFamily="2" charset="2"/>
              <a:buChar char="ü"/>
              <a:tabLst/>
              <a:defRPr/>
            </a:pPr>
            <a:r>
              <a:rPr lang="zh-CN" altLang="en-US" sz="2400" dirty="0"/>
              <a:t>特殊字符：</a:t>
            </a:r>
            <a:r>
              <a:rPr lang="en-US" altLang="zh-CN" sz="2400" dirty="0"/>
              <a:t>Windows</a:t>
            </a:r>
            <a:r>
              <a:rPr lang="zh-CN" altLang="en-US" sz="2400" dirty="0"/>
              <a:t>文件名中不允许出现</a:t>
            </a:r>
            <a:r>
              <a:rPr lang="en-US" altLang="zh-CN" sz="2400" dirty="0"/>
              <a:t>\</a:t>
            </a:r>
            <a:r>
              <a:rPr lang="zh-CN" altLang="en-US" sz="2400" dirty="0"/>
              <a:t>、</a:t>
            </a:r>
            <a:r>
              <a:rPr lang="en-US" altLang="zh-CN" sz="2400" dirty="0"/>
              <a:t>/</a:t>
            </a:r>
            <a:r>
              <a:rPr lang="zh-CN" altLang="en-US" sz="2400" dirty="0"/>
              <a:t>、</a:t>
            </a:r>
            <a:r>
              <a:rPr lang="en-US" altLang="zh-CN" sz="2400" dirty="0"/>
              <a:t>&lt;</a:t>
            </a:r>
            <a:r>
              <a:rPr lang="zh-CN" altLang="en-US" sz="2400" dirty="0"/>
              <a:t>、</a:t>
            </a:r>
            <a:r>
              <a:rPr lang="en-US" altLang="zh-CN" sz="2400" dirty="0"/>
              <a:t>&gt;</a:t>
            </a:r>
            <a:r>
              <a:rPr lang="zh-CN" altLang="en-US" sz="2400" dirty="0"/>
              <a:t>等字符</a:t>
            </a:r>
          </a:p>
          <a:p>
            <a:pPr marL="0" marR="0" lvl="1" indent="-342900" fontAlgn="auto">
              <a:spcBef>
                <a:spcPts val="600"/>
              </a:spcBef>
              <a:spcAft>
                <a:spcPct val="10000"/>
              </a:spcAft>
              <a:buClr>
                <a:schemeClr val="folHlink"/>
              </a:buClr>
              <a:buSzPct val="60000"/>
              <a:buFont typeface="Wingdings" panose="05000000000000000000" pitchFamily="2" charset="2"/>
              <a:buChar char="ü"/>
              <a:tabLst/>
              <a:defRPr/>
            </a:pPr>
            <a:r>
              <a:rPr lang="zh-CN" altLang="en-US" sz="2400" dirty="0"/>
              <a:t>大小写：</a:t>
            </a:r>
            <a:r>
              <a:rPr lang="en-US" altLang="zh-CN" sz="2400" dirty="0"/>
              <a:t>Windows</a:t>
            </a:r>
            <a:r>
              <a:rPr lang="zh-CN" altLang="en-US" sz="2400" dirty="0"/>
              <a:t>不区分文件名的大小写，但</a:t>
            </a:r>
            <a:r>
              <a:rPr lang="en-US" altLang="zh-CN" sz="2400" dirty="0"/>
              <a:t>Unix/Linux</a:t>
            </a:r>
            <a:r>
              <a:rPr lang="zh-CN" altLang="en-US" sz="2400" dirty="0"/>
              <a:t>区分</a:t>
            </a:r>
          </a:p>
        </p:txBody>
      </p:sp>
      <p:sp>
        <p:nvSpPr>
          <p:cNvPr id="17" name="文本框 16">
            <a:extLst>
              <a:ext uri="{FF2B5EF4-FFF2-40B4-BE49-F238E27FC236}">
                <a16:creationId xmlns:a16="http://schemas.microsoft.com/office/drawing/2014/main" id="{99F86296-E1EA-4150-871A-4C8FFB390DB5}"/>
              </a:ext>
            </a:extLst>
          </p:cNvPr>
          <p:cNvSpPr txBox="1"/>
          <p:nvPr/>
        </p:nvSpPr>
        <p:spPr>
          <a:xfrm>
            <a:off x="388059" y="4457076"/>
            <a:ext cx="4718956" cy="918649"/>
          </a:xfrm>
          <a:prstGeom prst="rect">
            <a:avLst/>
          </a:prstGeom>
          <a:noFill/>
        </p:spPr>
        <p:txBody>
          <a:bodyPr wrap="square">
            <a:spAutoFit/>
          </a:bodyPr>
          <a:lstStyle/>
          <a:p>
            <a:pPr marL="342900" lvl="1" indent="-342900">
              <a:spcBef>
                <a:spcPct val="20000"/>
              </a:spcBef>
              <a:spcAft>
                <a:spcPct val="10000"/>
              </a:spcAft>
              <a:buClr>
                <a:schemeClr val="folHlink"/>
              </a:buClr>
              <a:buSzPct val="60000"/>
              <a:buFont typeface="Wingdings" pitchFamily="2" charset="2"/>
              <a:buChar char="l"/>
              <a:defRPr/>
            </a:pPr>
            <a:endParaRPr lang="en-US" altLang="zh-CN" sz="1800" dirty="0"/>
          </a:p>
          <a:p>
            <a:pPr marL="342900" lvl="1" indent="-342900">
              <a:lnSpc>
                <a:spcPct val="120000"/>
              </a:lnSpc>
              <a:spcBef>
                <a:spcPct val="20000"/>
              </a:spcBef>
              <a:spcAft>
                <a:spcPct val="10000"/>
              </a:spcAft>
              <a:buClr>
                <a:schemeClr val="folHlink"/>
              </a:buClr>
              <a:buSzPct val="60000"/>
              <a:buFont typeface="Wingdings" pitchFamily="2" charset="2"/>
              <a:buChar char="l"/>
              <a:defRPr/>
            </a:pPr>
            <a:r>
              <a:rPr lang="zh-CN" altLang="en-US" sz="2600" dirty="0"/>
              <a:t>扩展名用于定义文件的类型</a:t>
            </a:r>
            <a:endParaRPr lang="en-US" altLang="zh-CN" sz="2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bldLvl="2"/>
      <p:bldP spid="14" grpId="0"/>
      <p:bldP spid="1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357119" y="1566506"/>
            <a:ext cx="8058012" cy="673100"/>
          </a:xfrm>
          <a:prstGeom prst="rect">
            <a:avLst/>
          </a:prstGeom>
          <a:noFill/>
          <a:ln/>
        </p:spPr>
        <p:txBody>
          <a:bodyPr vert="horz" lIns="91440" tIns="45720" rIns="91440" bIns="45720" rtlCol="0">
            <a:normAutofit/>
          </a:bodyPr>
          <a:lstStyle/>
          <a:p>
            <a:pPr marL="228600" indent="-228600">
              <a:lnSpc>
                <a:spcPct val="90000"/>
              </a:lnSpc>
              <a:spcBef>
                <a:spcPts val="1000"/>
              </a:spcBef>
              <a:buClr>
                <a:srgbClr val="FF0066"/>
              </a:buClr>
              <a:defRPr/>
            </a:pPr>
            <a:r>
              <a:rPr lang="zh-CN" altLang="en-US" sz="2800" dirty="0">
                <a:solidFill>
                  <a:srgbClr val="000000"/>
                </a:solidFill>
                <a:latin typeface="黑体" pitchFamily="49" charset="-122"/>
                <a:ea typeface="黑体" pitchFamily="49" charset="-122"/>
                <a:cs typeface="+mj-cs"/>
                <a:sym typeface="Symbol" pitchFamily="18" charset="2"/>
              </a:rPr>
              <a:t>例</a:t>
            </a:r>
            <a:r>
              <a:rPr lang="en-US" altLang="zh-CN" sz="2800" dirty="0">
                <a:solidFill>
                  <a:srgbClr val="000000"/>
                </a:solidFill>
                <a:latin typeface="黑体" pitchFamily="49" charset="-122"/>
                <a:ea typeface="黑体" pitchFamily="49" charset="-122"/>
                <a:cs typeface="+mj-cs"/>
                <a:sym typeface="Symbol" pitchFamily="18" charset="2"/>
              </a:rPr>
              <a:t>6-2</a:t>
            </a:r>
            <a:r>
              <a:rPr lang="zh-CN" altLang="en-US" sz="2800" dirty="0">
                <a:solidFill>
                  <a:srgbClr val="000000"/>
                </a:solidFill>
                <a:latin typeface="黑体" pitchFamily="49" charset="-122"/>
                <a:ea typeface="黑体" pitchFamily="49" charset="-122"/>
                <a:cs typeface="+mj-cs"/>
                <a:sym typeface="Symbol" pitchFamily="18" charset="2"/>
              </a:rPr>
              <a:t>：</a:t>
            </a:r>
            <a:r>
              <a:rPr lang="en-US" altLang="zh-CN" sz="2800" dirty="0">
                <a:solidFill>
                  <a:srgbClr val="000000"/>
                </a:solidFill>
                <a:latin typeface="黑体" pitchFamily="49" charset="-122"/>
                <a:ea typeface="黑体" pitchFamily="49" charset="-122"/>
                <a:cs typeface="+mj-cs"/>
                <a:sym typeface="Symbol" pitchFamily="18" charset="2"/>
              </a:rPr>
              <a:t>Unix</a:t>
            </a:r>
            <a:r>
              <a:rPr lang="zh-CN" altLang="en-US" sz="2800" dirty="0">
                <a:solidFill>
                  <a:srgbClr val="000000"/>
                </a:solidFill>
                <a:latin typeface="黑体" pitchFamily="49" charset="-122"/>
                <a:ea typeface="黑体" pitchFamily="49" charset="-122"/>
                <a:cs typeface="+mj-cs"/>
                <a:sym typeface="Symbol" pitchFamily="18" charset="2"/>
              </a:rPr>
              <a:t>多级索引下</a:t>
            </a:r>
            <a:r>
              <a:rPr lang="zh-CN" altLang="en-US" sz="2800" dirty="0">
                <a:solidFill>
                  <a:srgbClr val="0000FF"/>
                </a:solidFill>
                <a:latin typeface="黑体" pitchFamily="49" charset="-122"/>
                <a:ea typeface="黑体" pitchFamily="49" charset="-122"/>
                <a:cs typeface="+mj-cs"/>
                <a:sym typeface="Symbol" pitchFamily="18" charset="2"/>
              </a:rPr>
              <a:t>文件的最大长度</a:t>
            </a:r>
            <a:endParaRPr lang="zh-CN" altLang="en-US" sz="2800" dirty="0">
              <a:solidFill>
                <a:srgbClr val="0000FF"/>
              </a:solidFill>
              <a:latin typeface="黑体" pitchFamily="49" charset="-122"/>
              <a:ea typeface="黑体" pitchFamily="49" charset="-122"/>
              <a:cs typeface="+mj-cs"/>
            </a:endParaRPr>
          </a:p>
        </p:txBody>
      </p:sp>
      <p:sp>
        <p:nvSpPr>
          <p:cNvPr id="12" name="TextBox 11"/>
          <p:cNvSpPr txBox="1"/>
          <p:nvPr/>
        </p:nvSpPr>
        <p:spPr>
          <a:xfrm>
            <a:off x="530086" y="2093833"/>
            <a:ext cx="7912455" cy="830997"/>
          </a:xfrm>
          <a:prstGeom prst="rect">
            <a:avLst/>
          </a:prstGeom>
          <a:noFill/>
        </p:spPr>
        <p:txBody>
          <a:bodyPr wrap="square" rtlCol="0">
            <a:spAutoFit/>
          </a:bodyPr>
          <a:lstStyle/>
          <a:p>
            <a:r>
              <a:rPr lang="zh-CN" altLang="en-US" sz="2400" b="1" dirty="0"/>
              <a:t>假定每个盘块</a:t>
            </a:r>
            <a:r>
              <a:rPr lang="en-US" altLang="zh-CN" sz="2400" b="1" dirty="0"/>
              <a:t>4KB</a:t>
            </a:r>
            <a:r>
              <a:rPr lang="zh-CN" altLang="en-US" sz="2400" b="1" dirty="0"/>
              <a:t>，每个物理块号占</a:t>
            </a:r>
            <a:r>
              <a:rPr lang="en-US" altLang="zh-CN" sz="2400" b="1" dirty="0"/>
              <a:t>8B</a:t>
            </a:r>
            <a:r>
              <a:rPr lang="zh-CN" altLang="en-US" sz="2400" b="1" dirty="0"/>
              <a:t>，每个索引盘块存放</a:t>
            </a:r>
            <a:r>
              <a:rPr lang="en-US" altLang="zh-CN" sz="2400" b="1" dirty="0"/>
              <a:t>4KB/8=512</a:t>
            </a:r>
            <a:r>
              <a:rPr lang="zh-CN" altLang="en-US" sz="2400" b="1" dirty="0"/>
              <a:t>个索引项。</a:t>
            </a:r>
          </a:p>
        </p:txBody>
      </p:sp>
      <p:sp>
        <p:nvSpPr>
          <p:cNvPr id="13" name="下箭头 12"/>
          <p:cNvSpPr/>
          <p:nvPr/>
        </p:nvSpPr>
        <p:spPr>
          <a:xfrm>
            <a:off x="3472068" y="5635254"/>
            <a:ext cx="213242" cy="603008"/>
          </a:xfrm>
          <a:prstGeom prst="downArrow">
            <a:avLst/>
          </a:prstGeom>
          <a:solidFill>
            <a:srgbClr val="FFFF00"/>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30086" y="6198509"/>
            <a:ext cx="2822713" cy="523220"/>
          </a:xfrm>
          <a:prstGeom prst="rect">
            <a:avLst/>
          </a:prstGeom>
          <a:noFill/>
        </p:spPr>
        <p:txBody>
          <a:bodyPr wrap="square" rtlCol="0">
            <a:spAutoFit/>
          </a:bodyPr>
          <a:lstStyle/>
          <a:p>
            <a:r>
              <a:rPr lang="zh-CN" altLang="en-US" sz="2800" b="1" dirty="0">
                <a:solidFill>
                  <a:srgbClr val="FF0066"/>
                </a:solidFill>
              </a:rPr>
              <a:t>文件的最大长度：</a:t>
            </a:r>
          </a:p>
        </p:txBody>
      </p:sp>
      <p:sp>
        <p:nvSpPr>
          <p:cNvPr id="15" name="TextBox 14"/>
          <p:cNvSpPr txBox="1"/>
          <p:nvPr/>
        </p:nvSpPr>
        <p:spPr>
          <a:xfrm>
            <a:off x="3511190" y="6216938"/>
            <a:ext cx="4114800" cy="523220"/>
          </a:xfrm>
          <a:prstGeom prst="rect">
            <a:avLst/>
          </a:prstGeom>
          <a:noFill/>
        </p:spPr>
        <p:txBody>
          <a:bodyPr wrap="square" rtlCol="0">
            <a:spAutoFit/>
          </a:bodyPr>
          <a:lstStyle/>
          <a:p>
            <a:r>
              <a:rPr lang="en-US" altLang="zh-CN" sz="2800" b="1" dirty="0">
                <a:solidFill>
                  <a:srgbClr val="FF0066"/>
                </a:solidFill>
              </a:rPr>
              <a:t>512GB+1GB+2MB+48KB</a:t>
            </a:r>
          </a:p>
        </p:txBody>
      </p:sp>
      <p:sp>
        <p:nvSpPr>
          <p:cNvPr id="21" name="矩形 20"/>
          <p:cNvSpPr/>
          <p:nvPr/>
        </p:nvSpPr>
        <p:spPr>
          <a:xfrm>
            <a:off x="92765" y="703878"/>
            <a:ext cx="2915477"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索引文件</a:t>
            </a:r>
            <a:r>
              <a:rPr lang="en-US" altLang="zh-CN" sz="2800" b="1" dirty="0">
                <a:solidFill>
                  <a:srgbClr val="0000FF"/>
                </a:solidFill>
                <a:sym typeface="Symbol" pitchFamily="18" charset="2"/>
              </a:rPr>
              <a:t>(3/7)</a:t>
            </a:r>
            <a:endParaRPr lang="zh-CN" altLang="en-US" sz="2800" b="1" dirty="0">
              <a:solidFill>
                <a:srgbClr val="0000FF"/>
              </a:solidFill>
              <a:sym typeface="Symbol" pitchFamily="18" charset="2"/>
            </a:endParaRPr>
          </a:p>
        </p:txBody>
      </p:sp>
      <p:sp>
        <p:nvSpPr>
          <p:cNvPr id="23" name="Rectangle 2"/>
          <p:cNvSpPr>
            <a:spLocks noGrp="1" noChangeArrowheads="1"/>
          </p:cNvSpPr>
          <p:nvPr>
            <p:ph type="title"/>
          </p:nvPr>
        </p:nvSpPr>
        <p:spPr>
          <a:xfrm>
            <a:off x="0" y="1066700"/>
            <a:ext cx="2892472" cy="695840"/>
          </a:xfrm>
        </p:spPr>
        <p:txBody>
          <a:bodyPr>
            <a:noAutofit/>
          </a:bodyPr>
          <a:lstStyle/>
          <a:p>
            <a:pPr>
              <a:buClr>
                <a:srgbClr val="FF0066"/>
              </a:buClr>
              <a:buSzPct val="60000"/>
              <a:buFont typeface="Wingdings" pitchFamily="2" charset="2"/>
              <a:buChar char="q"/>
              <a:defRPr/>
            </a:pPr>
            <a:r>
              <a:rPr lang="zh-CN" altLang="en-US" sz="2800" b="1">
                <a:latin typeface="+mn-lt"/>
                <a:ea typeface="+mn-ea"/>
                <a:cs typeface="+mn-cs"/>
              </a:rPr>
              <a:t>常见题型</a:t>
            </a:r>
            <a:r>
              <a:rPr lang="en-US" altLang="zh-CN" sz="2800" b="1">
                <a:latin typeface="+mn-lt"/>
                <a:ea typeface="+mn-ea"/>
                <a:cs typeface="+mn-cs"/>
              </a:rPr>
              <a:t>-1</a:t>
            </a:r>
            <a:endParaRPr lang="zh-CN" altLang="en-US" sz="2800" b="1">
              <a:latin typeface="+mn-lt"/>
              <a:ea typeface="+mn-ea"/>
              <a:cs typeface="+mn-cs"/>
            </a:endParaRPr>
          </a:p>
        </p:txBody>
      </p:sp>
      <p:sp>
        <p:nvSpPr>
          <p:cNvPr id="26" name="六边形 25"/>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7" name="矩形 26"/>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18" name="组合 11">
            <a:extLst>
              <a:ext uri="{FF2B5EF4-FFF2-40B4-BE49-F238E27FC236}">
                <a16:creationId xmlns:a16="http://schemas.microsoft.com/office/drawing/2014/main" id="{A4E0E1A7-8A88-42AE-B705-90CDFC1A8265}"/>
              </a:ext>
            </a:extLst>
          </p:cNvPr>
          <p:cNvGrpSpPr/>
          <p:nvPr/>
        </p:nvGrpSpPr>
        <p:grpSpPr>
          <a:xfrm>
            <a:off x="8564389" y="243728"/>
            <a:ext cx="305510" cy="333991"/>
            <a:chOff x="11707415" y="1054709"/>
            <a:chExt cx="368424" cy="432048"/>
          </a:xfrm>
        </p:grpSpPr>
        <p:sp>
          <p:nvSpPr>
            <p:cNvPr id="19" name="燕尾形 12">
              <a:extLst>
                <a:ext uri="{FF2B5EF4-FFF2-40B4-BE49-F238E27FC236}">
                  <a16:creationId xmlns:a16="http://schemas.microsoft.com/office/drawing/2014/main" id="{A677747D-A234-40F8-AE40-2E18DF70D3FD}"/>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燕尾形 13">
              <a:extLst>
                <a:ext uri="{FF2B5EF4-FFF2-40B4-BE49-F238E27FC236}">
                  <a16:creationId xmlns:a16="http://schemas.microsoft.com/office/drawing/2014/main" id="{57FEAF16-33E8-4089-9657-BE86893B514A}"/>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2" name="文本框 21">
            <a:extLst>
              <a:ext uri="{FF2B5EF4-FFF2-40B4-BE49-F238E27FC236}">
                <a16:creationId xmlns:a16="http://schemas.microsoft.com/office/drawing/2014/main" id="{57B91C68-0277-4C03-AADB-ADAF6487B77B}"/>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24" name="直接连接符 23">
            <a:extLst>
              <a:ext uri="{FF2B5EF4-FFF2-40B4-BE49-F238E27FC236}">
                <a16:creationId xmlns:a16="http://schemas.microsoft.com/office/drawing/2014/main" id="{4FE36FEB-A5B5-40B1-9167-A95E70D9BEC3}"/>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DB743B80-7C7D-46AF-9EB2-62FE9CD5D5C9}"/>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graphicFrame>
        <p:nvGraphicFramePr>
          <p:cNvPr id="5" name="表格 5">
            <a:extLst>
              <a:ext uri="{FF2B5EF4-FFF2-40B4-BE49-F238E27FC236}">
                <a16:creationId xmlns:a16="http://schemas.microsoft.com/office/drawing/2014/main" id="{22DACEA2-16A3-4CA4-B51B-F545D9F39150}"/>
              </a:ext>
            </a:extLst>
          </p:cNvPr>
          <p:cNvGraphicFramePr>
            <a:graphicFrameLocks noGrp="1"/>
          </p:cNvGraphicFramePr>
          <p:nvPr/>
        </p:nvGraphicFramePr>
        <p:xfrm>
          <a:off x="357119" y="3288143"/>
          <a:ext cx="8744772" cy="2286000"/>
        </p:xfrm>
        <a:graphic>
          <a:graphicData uri="http://schemas.openxmlformats.org/drawingml/2006/table">
            <a:tbl>
              <a:tblPr firstRow="1" bandRow="1">
                <a:tableStyleId>{5C22544A-7EE6-4342-B048-85BDC9FD1C3A}</a:tableStyleId>
              </a:tblPr>
              <a:tblGrid>
                <a:gridCol w="3561023">
                  <a:extLst>
                    <a:ext uri="{9D8B030D-6E8A-4147-A177-3AD203B41FA5}">
                      <a16:colId xmlns:a16="http://schemas.microsoft.com/office/drawing/2014/main" val="2881136955"/>
                    </a:ext>
                  </a:extLst>
                </a:gridCol>
                <a:gridCol w="2268825">
                  <a:extLst>
                    <a:ext uri="{9D8B030D-6E8A-4147-A177-3AD203B41FA5}">
                      <a16:colId xmlns:a16="http://schemas.microsoft.com/office/drawing/2014/main" val="3141973110"/>
                    </a:ext>
                  </a:extLst>
                </a:gridCol>
                <a:gridCol w="2914924">
                  <a:extLst>
                    <a:ext uri="{9D8B030D-6E8A-4147-A177-3AD203B41FA5}">
                      <a16:colId xmlns:a16="http://schemas.microsoft.com/office/drawing/2014/main" val="258400327"/>
                    </a:ext>
                  </a:extLst>
                </a:gridCol>
              </a:tblGrid>
              <a:tr h="370840">
                <a:tc>
                  <a:txBody>
                    <a:bodyPr/>
                    <a:lstStyle/>
                    <a:p>
                      <a:pPr algn="ctr"/>
                      <a:r>
                        <a:rPr lang="zh-CN" altLang="en-US" sz="2400" dirty="0"/>
                        <a:t>级</a:t>
                      </a:r>
                    </a:p>
                  </a:txBody>
                  <a:tcPr/>
                </a:tc>
                <a:tc>
                  <a:txBody>
                    <a:bodyPr/>
                    <a:lstStyle/>
                    <a:p>
                      <a:pPr algn="ctr"/>
                      <a:r>
                        <a:rPr lang="zh-CN" altLang="en-US" sz="2400" dirty="0"/>
                        <a:t>块数</a:t>
                      </a:r>
                    </a:p>
                  </a:txBody>
                  <a:tcPr/>
                </a:tc>
                <a:tc>
                  <a:txBody>
                    <a:bodyPr/>
                    <a:lstStyle/>
                    <a:p>
                      <a:pPr algn="ctr"/>
                      <a:r>
                        <a:rPr lang="zh-CN" altLang="en-US" sz="2400" dirty="0"/>
                        <a:t>字节数</a:t>
                      </a:r>
                    </a:p>
                  </a:txBody>
                  <a:tcPr/>
                </a:tc>
                <a:extLst>
                  <a:ext uri="{0D108BD9-81ED-4DB2-BD59-A6C34878D82A}">
                    <a16:rowId xmlns:a16="http://schemas.microsoft.com/office/drawing/2014/main" val="821418293"/>
                  </a:ext>
                </a:extLst>
              </a:tr>
              <a:tr h="370840">
                <a:tc>
                  <a:txBody>
                    <a:bodyPr/>
                    <a:lstStyle/>
                    <a:p>
                      <a:r>
                        <a:rPr lang="zh-CN" altLang="en-US" sz="2400" dirty="0"/>
                        <a:t>直接</a:t>
                      </a:r>
                      <a:r>
                        <a:rPr lang="en-US" altLang="zh-CN" sz="2400" dirty="0" err="1"/>
                        <a:t>i.addr</a:t>
                      </a:r>
                      <a:r>
                        <a:rPr lang="en-US" altLang="zh-CN" sz="2400" dirty="0"/>
                        <a:t>(0)~</a:t>
                      </a:r>
                      <a:r>
                        <a:rPr lang="en-US" altLang="zh-CN" sz="2400" dirty="0" err="1"/>
                        <a:t>i.addr</a:t>
                      </a:r>
                      <a:r>
                        <a:rPr lang="en-US" altLang="zh-CN" sz="2400" dirty="0"/>
                        <a:t>(11)</a:t>
                      </a:r>
                      <a:r>
                        <a:rPr lang="zh-CN" altLang="en-US" sz="2400" dirty="0"/>
                        <a:t> </a:t>
                      </a:r>
                    </a:p>
                  </a:txBody>
                  <a:tcPr/>
                </a:tc>
                <a:tc>
                  <a:txBody>
                    <a:bodyPr/>
                    <a:lstStyle/>
                    <a:p>
                      <a:endParaRPr lang="zh-CN" altLang="en-US" sz="2400" dirty="0"/>
                    </a:p>
                  </a:txBody>
                  <a:tcPr/>
                </a:tc>
                <a:tc>
                  <a:txBody>
                    <a:bodyPr/>
                    <a:lstStyle/>
                    <a:p>
                      <a:endParaRPr lang="zh-CN" altLang="en-US" sz="2400"/>
                    </a:p>
                  </a:txBody>
                  <a:tcPr/>
                </a:tc>
                <a:extLst>
                  <a:ext uri="{0D108BD9-81ED-4DB2-BD59-A6C34878D82A}">
                    <a16:rowId xmlns:a16="http://schemas.microsoft.com/office/drawing/2014/main" val="545693284"/>
                  </a:ext>
                </a:extLst>
              </a:tr>
              <a:tr h="370840">
                <a:tc>
                  <a:txBody>
                    <a:bodyPr/>
                    <a:lstStyle/>
                    <a:p>
                      <a:r>
                        <a:rPr lang="zh-CN" altLang="en-US" sz="2400" dirty="0"/>
                        <a:t>一级间接</a:t>
                      </a:r>
                      <a:r>
                        <a:rPr lang="en-US" altLang="zh-CN" sz="2400" dirty="0" err="1"/>
                        <a:t>i.addr</a:t>
                      </a:r>
                      <a:r>
                        <a:rPr lang="en-US" altLang="zh-CN" sz="2400" dirty="0"/>
                        <a:t>(12)</a:t>
                      </a:r>
                      <a:endParaRPr lang="zh-CN" altLang="en-US" sz="2400" dirty="0"/>
                    </a:p>
                  </a:txBody>
                  <a:tcPr/>
                </a:tc>
                <a:tc>
                  <a:txBody>
                    <a:bodyPr/>
                    <a:lstStyle/>
                    <a:p>
                      <a:endParaRPr lang="zh-CN" altLang="en-US" sz="2400"/>
                    </a:p>
                  </a:txBody>
                  <a:tcPr/>
                </a:tc>
                <a:tc>
                  <a:txBody>
                    <a:bodyPr/>
                    <a:lstStyle/>
                    <a:p>
                      <a:endParaRPr lang="zh-CN" altLang="en-US" sz="2400"/>
                    </a:p>
                  </a:txBody>
                  <a:tcPr/>
                </a:tc>
                <a:extLst>
                  <a:ext uri="{0D108BD9-81ED-4DB2-BD59-A6C34878D82A}">
                    <a16:rowId xmlns:a16="http://schemas.microsoft.com/office/drawing/2014/main" val="10184683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二级间接</a:t>
                      </a:r>
                      <a:r>
                        <a:rPr lang="en-US" altLang="zh-CN" sz="2400" dirty="0" err="1"/>
                        <a:t>i.addr</a:t>
                      </a:r>
                      <a:r>
                        <a:rPr lang="en-US" altLang="zh-CN" sz="2400" dirty="0"/>
                        <a:t>(13)</a:t>
                      </a:r>
                      <a:endParaRPr lang="zh-CN" altLang="en-US" sz="2400" dirty="0"/>
                    </a:p>
                  </a:txBody>
                  <a:tcPr/>
                </a:tc>
                <a:tc>
                  <a:txBody>
                    <a:bodyPr/>
                    <a:lstStyle/>
                    <a:p>
                      <a:endParaRPr lang="zh-CN" altLang="en-US" sz="2400" dirty="0"/>
                    </a:p>
                  </a:txBody>
                  <a:tcPr/>
                </a:tc>
                <a:tc>
                  <a:txBody>
                    <a:bodyPr/>
                    <a:lstStyle/>
                    <a:p>
                      <a:endParaRPr lang="zh-CN" altLang="en-US" sz="2400"/>
                    </a:p>
                  </a:txBody>
                  <a:tcPr/>
                </a:tc>
                <a:extLst>
                  <a:ext uri="{0D108BD9-81ED-4DB2-BD59-A6C34878D82A}">
                    <a16:rowId xmlns:a16="http://schemas.microsoft.com/office/drawing/2014/main" val="539223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三级间接</a:t>
                      </a:r>
                      <a:r>
                        <a:rPr lang="en-US" altLang="zh-CN" sz="2400" dirty="0" err="1"/>
                        <a:t>i.addr</a:t>
                      </a:r>
                      <a:r>
                        <a:rPr lang="en-US" altLang="zh-CN" sz="2400" dirty="0"/>
                        <a:t>(14)</a:t>
                      </a:r>
                      <a:endParaRPr lang="zh-CN" altLang="en-US" sz="2400" dirty="0"/>
                    </a:p>
                  </a:txBody>
                  <a:tcPr/>
                </a:tc>
                <a:tc>
                  <a:txBody>
                    <a:bodyPr/>
                    <a:lstStyle/>
                    <a:p>
                      <a:endParaRPr lang="zh-CN" altLang="en-US" sz="2400"/>
                    </a:p>
                  </a:txBody>
                  <a:tcPr/>
                </a:tc>
                <a:tc>
                  <a:txBody>
                    <a:bodyPr/>
                    <a:lstStyle/>
                    <a:p>
                      <a:endParaRPr lang="zh-CN" altLang="en-US" sz="2400" dirty="0"/>
                    </a:p>
                  </a:txBody>
                  <a:tcPr/>
                </a:tc>
                <a:extLst>
                  <a:ext uri="{0D108BD9-81ED-4DB2-BD59-A6C34878D82A}">
                    <a16:rowId xmlns:a16="http://schemas.microsoft.com/office/drawing/2014/main" val="2277404271"/>
                  </a:ext>
                </a:extLst>
              </a:tr>
            </a:tbl>
          </a:graphicData>
        </a:graphic>
      </p:graphicFrame>
      <p:sp>
        <p:nvSpPr>
          <p:cNvPr id="6" name="文本框 5">
            <a:extLst>
              <a:ext uri="{FF2B5EF4-FFF2-40B4-BE49-F238E27FC236}">
                <a16:creationId xmlns:a16="http://schemas.microsoft.com/office/drawing/2014/main" id="{CD59C1A1-C606-4225-B2F0-C541F806038E}"/>
              </a:ext>
            </a:extLst>
          </p:cNvPr>
          <p:cNvSpPr txBox="1"/>
          <p:nvPr/>
        </p:nvSpPr>
        <p:spPr>
          <a:xfrm>
            <a:off x="4729505" y="3742534"/>
            <a:ext cx="1060810" cy="461665"/>
          </a:xfrm>
          <a:prstGeom prst="rect">
            <a:avLst/>
          </a:prstGeom>
          <a:noFill/>
        </p:spPr>
        <p:txBody>
          <a:bodyPr wrap="square" rtlCol="0">
            <a:spAutoFit/>
          </a:bodyPr>
          <a:lstStyle/>
          <a:p>
            <a:r>
              <a:rPr lang="en-US" altLang="zh-CN" sz="2400" b="1" dirty="0">
                <a:solidFill>
                  <a:srgbClr val="FF0066"/>
                </a:solidFill>
              </a:rPr>
              <a:t>12</a:t>
            </a:r>
            <a:endParaRPr lang="zh-CN" altLang="en-US" sz="2400" b="1" dirty="0">
              <a:solidFill>
                <a:srgbClr val="FF0066"/>
              </a:solidFill>
            </a:endParaRPr>
          </a:p>
        </p:txBody>
      </p:sp>
      <p:sp>
        <p:nvSpPr>
          <p:cNvPr id="25" name="文本框 24">
            <a:extLst>
              <a:ext uri="{FF2B5EF4-FFF2-40B4-BE49-F238E27FC236}">
                <a16:creationId xmlns:a16="http://schemas.microsoft.com/office/drawing/2014/main" id="{84F4C622-FDF5-4FBD-A629-B46DAA213A07}"/>
              </a:ext>
            </a:extLst>
          </p:cNvPr>
          <p:cNvSpPr txBox="1"/>
          <p:nvPr/>
        </p:nvSpPr>
        <p:spPr>
          <a:xfrm>
            <a:off x="7217582" y="3729247"/>
            <a:ext cx="1060810" cy="461665"/>
          </a:xfrm>
          <a:prstGeom prst="rect">
            <a:avLst/>
          </a:prstGeom>
          <a:noFill/>
        </p:spPr>
        <p:txBody>
          <a:bodyPr wrap="square" rtlCol="0">
            <a:spAutoFit/>
          </a:bodyPr>
          <a:lstStyle/>
          <a:p>
            <a:r>
              <a:rPr lang="en-US" altLang="zh-CN" sz="2400" b="1" dirty="0">
                <a:solidFill>
                  <a:srgbClr val="FF0066"/>
                </a:solidFill>
              </a:rPr>
              <a:t>48KB</a:t>
            </a:r>
            <a:endParaRPr lang="zh-CN" altLang="en-US" sz="2400" b="1" dirty="0">
              <a:solidFill>
                <a:srgbClr val="FF0066"/>
              </a:solidFill>
            </a:endParaRPr>
          </a:p>
        </p:txBody>
      </p:sp>
      <p:sp>
        <p:nvSpPr>
          <p:cNvPr id="28" name="文本框 27">
            <a:extLst>
              <a:ext uri="{FF2B5EF4-FFF2-40B4-BE49-F238E27FC236}">
                <a16:creationId xmlns:a16="http://schemas.microsoft.com/office/drawing/2014/main" id="{C0444EA3-DE03-405F-9F68-CC2710777A6A}"/>
              </a:ext>
            </a:extLst>
          </p:cNvPr>
          <p:cNvSpPr txBox="1"/>
          <p:nvPr/>
        </p:nvSpPr>
        <p:spPr>
          <a:xfrm>
            <a:off x="4729505" y="4234511"/>
            <a:ext cx="1060810" cy="461665"/>
          </a:xfrm>
          <a:prstGeom prst="rect">
            <a:avLst/>
          </a:prstGeom>
          <a:noFill/>
        </p:spPr>
        <p:txBody>
          <a:bodyPr wrap="square" rtlCol="0">
            <a:spAutoFit/>
          </a:bodyPr>
          <a:lstStyle/>
          <a:p>
            <a:r>
              <a:rPr lang="en-US" altLang="zh-CN" sz="2400" b="1" dirty="0">
                <a:solidFill>
                  <a:srgbClr val="FF0066"/>
                </a:solidFill>
              </a:rPr>
              <a:t>512</a:t>
            </a:r>
            <a:endParaRPr lang="zh-CN" altLang="en-US" sz="2400" b="1" dirty="0">
              <a:solidFill>
                <a:srgbClr val="FF0066"/>
              </a:solidFill>
            </a:endParaRPr>
          </a:p>
        </p:txBody>
      </p:sp>
      <p:sp>
        <p:nvSpPr>
          <p:cNvPr id="29" name="文本框 28">
            <a:extLst>
              <a:ext uri="{FF2B5EF4-FFF2-40B4-BE49-F238E27FC236}">
                <a16:creationId xmlns:a16="http://schemas.microsoft.com/office/drawing/2014/main" id="{16F2254E-62B8-4671-9AD1-E44FE5B37943}"/>
              </a:ext>
            </a:extLst>
          </p:cNvPr>
          <p:cNvSpPr txBox="1"/>
          <p:nvPr/>
        </p:nvSpPr>
        <p:spPr>
          <a:xfrm>
            <a:off x="7217582" y="4219600"/>
            <a:ext cx="1060810" cy="461665"/>
          </a:xfrm>
          <a:prstGeom prst="rect">
            <a:avLst/>
          </a:prstGeom>
          <a:noFill/>
        </p:spPr>
        <p:txBody>
          <a:bodyPr wrap="square" rtlCol="0">
            <a:spAutoFit/>
          </a:bodyPr>
          <a:lstStyle/>
          <a:p>
            <a:r>
              <a:rPr lang="en-US" altLang="zh-CN" sz="2400" b="1" dirty="0">
                <a:solidFill>
                  <a:srgbClr val="FF0066"/>
                </a:solidFill>
              </a:rPr>
              <a:t>2MB</a:t>
            </a:r>
            <a:endParaRPr lang="zh-CN" altLang="en-US" sz="2400" b="1" dirty="0">
              <a:solidFill>
                <a:srgbClr val="FF0066"/>
              </a:solidFill>
            </a:endParaRPr>
          </a:p>
        </p:txBody>
      </p:sp>
      <p:sp>
        <p:nvSpPr>
          <p:cNvPr id="30" name="文本框 29">
            <a:extLst>
              <a:ext uri="{FF2B5EF4-FFF2-40B4-BE49-F238E27FC236}">
                <a16:creationId xmlns:a16="http://schemas.microsoft.com/office/drawing/2014/main" id="{98B780D9-3F6F-4C30-8DE0-360C6773E477}"/>
              </a:ext>
            </a:extLst>
          </p:cNvPr>
          <p:cNvSpPr txBox="1"/>
          <p:nvPr/>
        </p:nvSpPr>
        <p:spPr>
          <a:xfrm>
            <a:off x="4071143" y="4696176"/>
            <a:ext cx="2208929" cy="461665"/>
          </a:xfrm>
          <a:prstGeom prst="rect">
            <a:avLst/>
          </a:prstGeom>
          <a:noFill/>
        </p:spPr>
        <p:txBody>
          <a:bodyPr wrap="square" rtlCol="0">
            <a:spAutoFit/>
          </a:bodyPr>
          <a:lstStyle/>
          <a:p>
            <a:r>
              <a:rPr lang="en-US" altLang="zh-CN" sz="2400" b="1" dirty="0">
                <a:solidFill>
                  <a:srgbClr val="FF0066"/>
                </a:solidFill>
              </a:rPr>
              <a:t>512*512=256K</a:t>
            </a:r>
            <a:endParaRPr lang="zh-CN" altLang="en-US" sz="2400" b="1" dirty="0">
              <a:solidFill>
                <a:srgbClr val="FF0066"/>
              </a:solidFill>
            </a:endParaRPr>
          </a:p>
        </p:txBody>
      </p:sp>
      <p:sp>
        <p:nvSpPr>
          <p:cNvPr id="31" name="文本框 30">
            <a:extLst>
              <a:ext uri="{FF2B5EF4-FFF2-40B4-BE49-F238E27FC236}">
                <a16:creationId xmlns:a16="http://schemas.microsoft.com/office/drawing/2014/main" id="{BA39D5CC-E803-4008-AC23-C3277015D1F9}"/>
              </a:ext>
            </a:extLst>
          </p:cNvPr>
          <p:cNvSpPr txBox="1"/>
          <p:nvPr/>
        </p:nvSpPr>
        <p:spPr>
          <a:xfrm>
            <a:off x="7217582" y="4659745"/>
            <a:ext cx="1519852" cy="461665"/>
          </a:xfrm>
          <a:prstGeom prst="rect">
            <a:avLst/>
          </a:prstGeom>
          <a:noFill/>
        </p:spPr>
        <p:txBody>
          <a:bodyPr wrap="square" rtlCol="0">
            <a:spAutoFit/>
          </a:bodyPr>
          <a:lstStyle/>
          <a:p>
            <a:r>
              <a:rPr lang="en-US" altLang="zh-CN" sz="2400" b="1" dirty="0">
                <a:solidFill>
                  <a:srgbClr val="FF0066"/>
                </a:solidFill>
              </a:rPr>
              <a:t>1GB</a:t>
            </a:r>
            <a:endParaRPr lang="zh-CN" altLang="en-US" sz="2400" b="1" dirty="0">
              <a:solidFill>
                <a:srgbClr val="FF0066"/>
              </a:solidFill>
            </a:endParaRPr>
          </a:p>
        </p:txBody>
      </p:sp>
      <p:sp>
        <p:nvSpPr>
          <p:cNvPr id="32" name="文本框 31">
            <a:extLst>
              <a:ext uri="{FF2B5EF4-FFF2-40B4-BE49-F238E27FC236}">
                <a16:creationId xmlns:a16="http://schemas.microsoft.com/office/drawing/2014/main" id="{4AC321AA-918D-4082-A4FB-A201D1D71B09}"/>
              </a:ext>
            </a:extLst>
          </p:cNvPr>
          <p:cNvSpPr txBox="1"/>
          <p:nvPr/>
        </p:nvSpPr>
        <p:spPr>
          <a:xfrm>
            <a:off x="3959707" y="5125256"/>
            <a:ext cx="2320366" cy="461665"/>
          </a:xfrm>
          <a:prstGeom prst="rect">
            <a:avLst/>
          </a:prstGeom>
          <a:noFill/>
        </p:spPr>
        <p:txBody>
          <a:bodyPr wrap="square" rtlCol="0">
            <a:spAutoFit/>
          </a:bodyPr>
          <a:lstStyle/>
          <a:p>
            <a:r>
              <a:rPr lang="en-US" altLang="zh-CN" sz="2400" b="1" dirty="0">
                <a:solidFill>
                  <a:srgbClr val="FF0066"/>
                </a:solidFill>
              </a:rPr>
              <a:t>512*256K=128M</a:t>
            </a:r>
            <a:endParaRPr lang="zh-CN" altLang="en-US" sz="2400" b="1" dirty="0">
              <a:solidFill>
                <a:srgbClr val="FF0066"/>
              </a:solidFill>
            </a:endParaRPr>
          </a:p>
        </p:txBody>
      </p:sp>
      <p:sp>
        <p:nvSpPr>
          <p:cNvPr id="34" name="文本框 33">
            <a:extLst>
              <a:ext uri="{FF2B5EF4-FFF2-40B4-BE49-F238E27FC236}">
                <a16:creationId xmlns:a16="http://schemas.microsoft.com/office/drawing/2014/main" id="{D46995DE-D0A9-4BD5-A095-B28E0F097214}"/>
              </a:ext>
            </a:extLst>
          </p:cNvPr>
          <p:cNvSpPr txBox="1"/>
          <p:nvPr/>
        </p:nvSpPr>
        <p:spPr>
          <a:xfrm>
            <a:off x="7118542" y="5098019"/>
            <a:ext cx="1712834" cy="461665"/>
          </a:xfrm>
          <a:prstGeom prst="rect">
            <a:avLst/>
          </a:prstGeom>
          <a:noFill/>
        </p:spPr>
        <p:txBody>
          <a:bodyPr wrap="square" rtlCol="0">
            <a:spAutoFit/>
          </a:bodyPr>
          <a:lstStyle/>
          <a:p>
            <a:r>
              <a:rPr lang="en-US" altLang="zh-CN" sz="2400" b="1" dirty="0">
                <a:solidFill>
                  <a:srgbClr val="FF0066"/>
                </a:solidFill>
              </a:rPr>
              <a:t>512GB</a:t>
            </a:r>
            <a:endParaRPr lang="zh-CN" altLang="en-US" sz="2400" b="1" dirty="0">
              <a:solidFill>
                <a:srgbClr val="FF0066"/>
              </a:solidFill>
            </a:endParaRPr>
          </a:p>
        </p:txBody>
      </p:sp>
      <p:sp>
        <p:nvSpPr>
          <p:cNvPr id="7" name="文本框 6">
            <a:extLst>
              <a:ext uri="{FF2B5EF4-FFF2-40B4-BE49-F238E27FC236}">
                <a16:creationId xmlns:a16="http://schemas.microsoft.com/office/drawing/2014/main" id="{07314AC8-D2DB-4EFE-9AA0-B77D866FE2B2}"/>
              </a:ext>
            </a:extLst>
          </p:cNvPr>
          <p:cNvSpPr txBox="1"/>
          <p:nvPr/>
        </p:nvSpPr>
        <p:spPr>
          <a:xfrm>
            <a:off x="3075074" y="2879152"/>
            <a:ext cx="4114799" cy="369332"/>
          </a:xfrm>
          <a:prstGeom prst="rect">
            <a:avLst/>
          </a:prstGeom>
          <a:noFill/>
        </p:spPr>
        <p:txBody>
          <a:bodyPr wrap="square" rtlCol="0">
            <a:spAutoFit/>
          </a:bodyPr>
          <a:lstStyle/>
          <a:p>
            <a:r>
              <a:rPr lang="zh-CN" altLang="en-US" dirty="0">
                <a:highlight>
                  <a:srgbClr val="FFFF00"/>
                </a:highlight>
              </a:rPr>
              <a:t>表 块大小为</a:t>
            </a:r>
            <a:r>
              <a:rPr lang="en-US" altLang="zh-CN" dirty="0">
                <a:highlight>
                  <a:srgbClr val="FFFF00"/>
                </a:highlight>
              </a:rPr>
              <a:t>4KB</a:t>
            </a:r>
            <a:r>
              <a:rPr lang="zh-CN" altLang="en-US" dirty="0">
                <a:highlight>
                  <a:srgbClr val="FFFF00"/>
                </a:highlight>
              </a:rPr>
              <a:t>的</a:t>
            </a:r>
            <a:r>
              <a:rPr lang="en-US" altLang="zh-CN" dirty="0">
                <a:highlight>
                  <a:srgbClr val="FFFF00"/>
                </a:highlight>
              </a:rPr>
              <a:t>FreeBSD</a:t>
            </a:r>
            <a:r>
              <a:rPr lang="zh-CN" altLang="en-US" dirty="0">
                <a:highlight>
                  <a:srgbClr val="FFFF00"/>
                </a:highlight>
              </a:rPr>
              <a:t>文件的容量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80">
                                          <p:stCondLst>
                                            <p:cond delay="0"/>
                                          </p:stCondLst>
                                        </p:cTn>
                                        <p:tgtEl>
                                          <p:spTgt spid="7"/>
                                        </p:tgtEl>
                                      </p:cBhvr>
                                    </p:animEffect>
                                    <p:anim calcmode="lin" valueType="num">
                                      <p:cBhvr>
                                        <p:cTn id="4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3" dur="26">
                                          <p:stCondLst>
                                            <p:cond delay="650"/>
                                          </p:stCondLst>
                                        </p:cTn>
                                        <p:tgtEl>
                                          <p:spTgt spid="7"/>
                                        </p:tgtEl>
                                      </p:cBhvr>
                                      <p:to x="100000" y="60000"/>
                                    </p:animScale>
                                    <p:animScale>
                                      <p:cBhvr>
                                        <p:cTn id="54" dur="166" decel="50000">
                                          <p:stCondLst>
                                            <p:cond delay="676"/>
                                          </p:stCondLst>
                                        </p:cTn>
                                        <p:tgtEl>
                                          <p:spTgt spid="7"/>
                                        </p:tgtEl>
                                      </p:cBhvr>
                                      <p:to x="100000" y="100000"/>
                                    </p:animScale>
                                    <p:animScale>
                                      <p:cBhvr>
                                        <p:cTn id="55" dur="26">
                                          <p:stCondLst>
                                            <p:cond delay="1312"/>
                                          </p:stCondLst>
                                        </p:cTn>
                                        <p:tgtEl>
                                          <p:spTgt spid="7"/>
                                        </p:tgtEl>
                                      </p:cBhvr>
                                      <p:to x="100000" y="80000"/>
                                    </p:animScale>
                                    <p:animScale>
                                      <p:cBhvr>
                                        <p:cTn id="56" dur="166" decel="50000">
                                          <p:stCondLst>
                                            <p:cond delay="1338"/>
                                          </p:stCondLst>
                                        </p:cTn>
                                        <p:tgtEl>
                                          <p:spTgt spid="7"/>
                                        </p:tgtEl>
                                      </p:cBhvr>
                                      <p:to x="100000" y="100000"/>
                                    </p:animScale>
                                    <p:animScale>
                                      <p:cBhvr>
                                        <p:cTn id="57" dur="26">
                                          <p:stCondLst>
                                            <p:cond delay="1642"/>
                                          </p:stCondLst>
                                        </p:cTn>
                                        <p:tgtEl>
                                          <p:spTgt spid="7"/>
                                        </p:tgtEl>
                                      </p:cBhvr>
                                      <p:to x="100000" y="90000"/>
                                    </p:animScale>
                                    <p:animScale>
                                      <p:cBhvr>
                                        <p:cTn id="58" dur="166" decel="50000">
                                          <p:stCondLst>
                                            <p:cond delay="1668"/>
                                          </p:stCondLst>
                                        </p:cTn>
                                        <p:tgtEl>
                                          <p:spTgt spid="7"/>
                                        </p:tgtEl>
                                      </p:cBhvr>
                                      <p:to x="100000" y="100000"/>
                                    </p:animScale>
                                    <p:animScale>
                                      <p:cBhvr>
                                        <p:cTn id="59" dur="26">
                                          <p:stCondLst>
                                            <p:cond delay="1808"/>
                                          </p:stCondLst>
                                        </p:cTn>
                                        <p:tgtEl>
                                          <p:spTgt spid="7"/>
                                        </p:tgtEl>
                                      </p:cBhvr>
                                      <p:to x="100000" y="95000"/>
                                    </p:animScale>
                                    <p:animScale>
                                      <p:cBhvr>
                                        <p:cTn id="60" dur="166" decel="50000">
                                          <p:stCondLst>
                                            <p:cond delay="1834"/>
                                          </p:stCondLst>
                                        </p:cTn>
                                        <p:tgtEl>
                                          <p:spTgt spid="7"/>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17" presetClass="entr" presetSubtype="1"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p:cTn id="65" dur="500" fill="hold"/>
                                        <p:tgtEl>
                                          <p:spTgt spid="13"/>
                                        </p:tgtEl>
                                        <p:attrNameLst>
                                          <p:attrName>ppt_x</p:attrName>
                                        </p:attrNameLst>
                                      </p:cBhvr>
                                      <p:tavLst>
                                        <p:tav tm="0">
                                          <p:val>
                                            <p:strVal val="#ppt_x"/>
                                          </p:val>
                                        </p:tav>
                                        <p:tav tm="100000">
                                          <p:val>
                                            <p:strVal val="#ppt_x"/>
                                          </p:val>
                                        </p:tav>
                                      </p:tavLst>
                                    </p:anim>
                                    <p:anim calcmode="lin" valueType="num">
                                      <p:cBhvr>
                                        <p:cTn id="66" dur="500" fill="hold"/>
                                        <p:tgtEl>
                                          <p:spTgt spid="13"/>
                                        </p:tgtEl>
                                        <p:attrNameLst>
                                          <p:attrName>ppt_y</p:attrName>
                                        </p:attrNameLst>
                                      </p:cBhvr>
                                      <p:tavLst>
                                        <p:tav tm="0">
                                          <p:val>
                                            <p:strVal val="#ppt_y-#ppt_h/2"/>
                                          </p:val>
                                        </p:tav>
                                        <p:tav tm="100000">
                                          <p:val>
                                            <p:strVal val="#ppt_y"/>
                                          </p:val>
                                        </p:tav>
                                      </p:tavLst>
                                    </p:anim>
                                    <p:anim calcmode="lin" valueType="num">
                                      <p:cBhvr>
                                        <p:cTn id="67" dur="500" fill="hold"/>
                                        <p:tgtEl>
                                          <p:spTgt spid="13"/>
                                        </p:tgtEl>
                                        <p:attrNameLst>
                                          <p:attrName>ppt_w</p:attrName>
                                        </p:attrNameLst>
                                      </p:cBhvr>
                                      <p:tavLst>
                                        <p:tav tm="0">
                                          <p:val>
                                            <p:strVal val="#ppt_w"/>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p:bldP spid="15" grpId="0"/>
      <p:bldP spid="6" grpId="0"/>
      <p:bldP spid="25" grpId="0"/>
      <p:bldP spid="28" grpId="0"/>
      <p:bldP spid="29" grpId="0"/>
      <p:bldP spid="30" grpId="0"/>
      <p:bldP spid="31" grpId="0"/>
      <p:bldP spid="32" grpId="0"/>
      <p:bldP spid="34" grpId="0"/>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2"/>
          <p:cNvSpPr>
            <a:spLocks noGrp="1" noChangeArrowheads="1"/>
          </p:cNvSpPr>
          <p:nvPr>
            <p:ph type="title"/>
          </p:nvPr>
        </p:nvSpPr>
        <p:spPr>
          <a:xfrm>
            <a:off x="2346676" y="1220245"/>
            <a:ext cx="6523223" cy="609600"/>
          </a:xfrm>
        </p:spPr>
        <p:txBody>
          <a:bodyPr lIns="18000" tIns="10800" rIns="18000" bIns="10800" anchor="ctr">
            <a:normAutofit/>
          </a:bodyPr>
          <a:lstStyle/>
          <a:p>
            <a:pPr marL="228600" indent="-228600">
              <a:spcBef>
                <a:spcPts val="1000"/>
              </a:spcBef>
              <a:buClr>
                <a:srgbClr val="FF0066"/>
              </a:buClr>
              <a:defRPr/>
            </a:pPr>
            <a:r>
              <a:rPr lang="zh-CN" altLang="en-US" sz="2400" dirty="0">
                <a:solidFill>
                  <a:srgbClr val="000000"/>
                </a:solidFill>
                <a:latin typeface="黑体" pitchFamily="49" charset="-122"/>
                <a:ea typeface="黑体" pitchFamily="49" charset="-122"/>
                <a:sym typeface="Symbol" pitchFamily="18" charset="2"/>
              </a:rPr>
              <a:t>逻辑文件字节偏移量地址转换物理地址</a:t>
            </a:r>
          </a:p>
        </p:txBody>
      </p:sp>
      <p:sp>
        <p:nvSpPr>
          <p:cNvPr id="74758" name="Rectangle 3"/>
          <p:cNvSpPr>
            <a:spLocks noGrp="1" noChangeArrowheads="1"/>
          </p:cNvSpPr>
          <p:nvPr>
            <p:ph type="body" idx="1"/>
          </p:nvPr>
        </p:nvSpPr>
        <p:spPr>
          <a:xfrm>
            <a:off x="528144" y="1837618"/>
            <a:ext cx="8064062" cy="1200329"/>
          </a:xfrm>
        </p:spPr>
        <p:txBody>
          <a:bodyPr>
            <a:noAutofit/>
          </a:bodyPr>
          <a:lstStyle/>
          <a:p>
            <a:r>
              <a:rPr lang="zh-CN" altLang="en-US" sz="2400" b="1" dirty="0">
                <a:solidFill>
                  <a:srgbClr val="0000FF"/>
                </a:solidFill>
              </a:rPr>
              <a:t>步骤</a:t>
            </a:r>
            <a:r>
              <a:rPr lang="en-US" altLang="zh-CN" sz="2400" b="1" dirty="0">
                <a:solidFill>
                  <a:srgbClr val="0000FF"/>
                </a:solidFill>
              </a:rPr>
              <a:t>1. </a:t>
            </a:r>
            <a:r>
              <a:rPr lang="zh-CN" altLang="zh-CN" sz="2400" b="1" dirty="0">
                <a:solidFill>
                  <a:srgbClr val="0000FF"/>
                </a:solidFill>
              </a:rPr>
              <a:t>将逻辑文件的字节偏移量转换为文件的逻辑块号和块内偏移</a:t>
            </a:r>
            <a:endParaRPr lang="en-US" altLang="zh-CN" sz="2400" b="1" dirty="0">
              <a:solidFill>
                <a:srgbClr val="0000FF"/>
              </a:solidFill>
            </a:endParaRPr>
          </a:p>
          <a:p>
            <a:endParaRPr lang="en-US" altLang="zh-CN" sz="2400" dirty="0">
              <a:solidFill>
                <a:srgbClr val="0000FF"/>
              </a:solidFill>
            </a:endParaRPr>
          </a:p>
          <a:p>
            <a:endParaRPr lang="en-US" altLang="zh-CN" sz="800" dirty="0">
              <a:solidFill>
                <a:srgbClr val="0000FF"/>
              </a:solidFill>
            </a:endParaRPr>
          </a:p>
          <a:p>
            <a:endParaRPr lang="en-US" altLang="zh-CN" sz="2400" b="1" dirty="0">
              <a:solidFill>
                <a:srgbClr val="0000FF"/>
              </a:solidFill>
            </a:endParaRPr>
          </a:p>
          <a:p>
            <a:r>
              <a:rPr lang="zh-CN" altLang="en-US" sz="2400" b="1" dirty="0">
                <a:solidFill>
                  <a:srgbClr val="0000FF"/>
                </a:solidFill>
              </a:rPr>
              <a:t>步骤</a:t>
            </a:r>
            <a:r>
              <a:rPr lang="en-US" altLang="zh-CN" sz="2400" b="1" dirty="0">
                <a:solidFill>
                  <a:srgbClr val="0000FF"/>
                </a:solidFill>
              </a:rPr>
              <a:t>2. </a:t>
            </a:r>
            <a:r>
              <a:rPr lang="zh-CN" altLang="zh-CN" sz="2400" b="1" dirty="0">
                <a:solidFill>
                  <a:srgbClr val="0000FF"/>
                </a:solidFill>
              </a:rPr>
              <a:t>将文件的逻辑块号转换为物理块号</a:t>
            </a:r>
            <a:endParaRPr lang="zh-CN" altLang="zh-CN" sz="2400" dirty="0"/>
          </a:p>
        </p:txBody>
      </p:sp>
      <p:sp>
        <p:nvSpPr>
          <p:cNvPr id="23" name="矩形 22"/>
          <p:cNvSpPr/>
          <p:nvPr/>
        </p:nvSpPr>
        <p:spPr>
          <a:xfrm>
            <a:off x="146151" y="728468"/>
            <a:ext cx="3445564"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索引文件</a:t>
            </a:r>
            <a:r>
              <a:rPr lang="en-US" altLang="zh-CN" sz="2800" b="1" dirty="0">
                <a:solidFill>
                  <a:srgbClr val="0000FF"/>
                </a:solidFill>
                <a:sym typeface="Symbol" pitchFamily="18" charset="2"/>
              </a:rPr>
              <a:t>(4/7)</a:t>
            </a:r>
            <a:endParaRPr lang="zh-CN" altLang="en-US" sz="2800" b="1" dirty="0">
              <a:solidFill>
                <a:srgbClr val="0000FF"/>
              </a:solidFill>
              <a:sym typeface="Symbol" pitchFamily="18" charset="2"/>
            </a:endParaRPr>
          </a:p>
        </p:txBody>
      </p:sp>
      <p:sp>
        <p:nvSpPr>
          <p:cNvPr id="25" name="Rectangle 2"/>
          <p:cNvSpPr txBox="1">
            <a:spLocks noChangeArrowheads="1"/>
          </p:cNvSpPr>
          <p:nvPr/>
        </p:nvSpPr>
        <p:spPr>
          <a:xfrm>
            <a:off x="0" y="1212472"/>
            <a:ext cx="2892472" cy="69584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0"/>
              </a:spcAft>
              <a:buClr>
                <a:srgbClr val="FF0066"/>
              </a:buClr>
              <a:buSzPct val="60000"/>
              <a:buFont typeface="Wingdings" pitchFamily="2" charset="2"/>
              <a:buChar char="q"/>
              <a:tabLst/>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常见题型</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-2</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20" name="六边形 1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1" name="矩形 20"/>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9" name="文本框 18">
            <a:extLst>
              <a:ext uri="{FF2B5EF4-FFF2-40B4-BE49-F238E27FC236}">
                <a16:creationId xmlns:a16="http://schemas.microsoft.com/office/drawing/2014/main" id="{B9C8AA7D-B30A-4788-B09C-887DD5C50F76}"/>
              </a:ext>
            </a:extLst>
          </p:cNvPr>
          <p:cNvSpPr txBox="1"/>
          <p:nvPr/>
        </p:nvSpPr>
        <p:spPr>
          <a:xfrm>
            <a:off x="825046" y="2619927"/>
            <a:ext cx="7663730" cy="769441"/>
          </a:xfrm>
          <a:prstGeom prst="rect">
            <a:avLst/>
          </a:prstGeom>
          <a:noFill/>
        </p:spPr>
        <p:txBody>
          <a:bodyPr wrap="square">
            <a:spAutoFit/>
          </a:bodyPr>
          <a:lstStyle/>
          <a:p>
            <a:r>
              <a:rPr lang="zh-CN" altLang="zh-CN" sz="2200" dirty="0"/>
              <a:t>将逻辑文件的字节偏移量</a:t>
            </a:r>
            <a:r>
              <a:rPr lang="en-US" altLang="zh-CN" sz="2200" dirty="0"/>
              <a:t>n/</a:t>
            </a:r>
            <a:r>
              <a:rPr lang="zh-CN" altLang="zh-CN" sz="2200" dirty="0"/>
              <a:t>盘块大小，商为文件的逻辑块号，余数是块内偏移。</a:t>
            </a:r>
          </a:p>
        </p:txBody>
      </p:sp>
      <p:sp>
        <p:nvSpPr>
          <p:cNvPr id="24" name="文本框 23">
            <a:extLst>
              <a:ext uri="{FF2B5EF4-FFF2-40B4-BE49-F238E27FC236}">
                <a16:creationId xmlns:a16="http://schemas.microsoft.com/office/drawing/2014/main" id="{F56D3B7E-3942-4BC1-A22A-603CAE917D67}"/>
              </a:ext>
            </a:extLst>
          </p:cNvPr>
          <p:cNvSpPr txBox="1"/>
          <p:nvPr/>
        </p:nvSpPr>
        <p:spPr>
          <a:xfrm>
            <a:off x="825046" y="4258715"/>
            <a:ext cx="7828910" cy="769441"/>
          </a:xfrm>
          <a:prstGeom prst="rect">
            <a:avLst/>
          </a:prstGeom>
          <a:noFill/>
        </p:spPr>
        <p:txBody>
          <a:bodyPr wrap="square">
            <a:spAutoFit/>
          </a:bodyPr>
          <a:lstStyle/>
          <a:p>
            <a:r>
              <a:rPr lang="zh-CN" altLang="zh-CN" sz="2200" dirty="0"/>
              <a:t>使用多重索引结构，在索引节点中根据逻辑块号通过直接索引或间接索引找到对应物理块号。</a:t>
            </a:r>
            <a:endParaRPr lang="zh-CN" altLang="en-US" sz="2200" dirty="0"/>
          </a:p>
        </p:txBody>
      </p:sp>
      <p:grpSp>
        <p:nvGrpSpPr>
          <p:cNvPr id="40" name="组合 11">
            <a:extLst>
              <a:ext uri="{FF2B5EF4-FFF2-40B4-BE49-F238E27FC236}">
                <a16:creationId xmlns:a16="http://schemas.microsoft.com/office/drawing/2014/main" id="{6CEE656D-EB9E-4A7C-BB6D-EF0CF849BA10}"/>
              </a:ext>
            </a:extLst>
          </p:cNvPr>
          <p:cNvGrpSpPr/>
          <p:nvPr/>
        </p:nvGrpSpPr>
        <p:grpSpPr>
          <a:xfrm>
            <a:off x="8564389" y="243728"/>
            <a:ext cx="305510" cy="333991"/>
            <a:chOff x="11707415" y="1054709"/>
            <a:chExt cx="368424" cy="432048"/>
          </a:xfrm>
        </p:grpSpPr>
        <p:sp>
          <p:nvSpPr>
            <p:cNvPr id="41" name="燕尾形 12">
              <a:extLst>
                <a:ext uri="{FF2B5EF4-FFF2-40B4-BE49-F238E27FC236}">
                  <a16:creationId xmlns:a16="http://schemas.microsoft.com/office/drawing/2014/main" id="{D1C38424-07DD-44AF-A078-4E7D37F88F07}"/>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2" name="燕尾形 13">
              <a:extLst>
                <a:ext uri="{FF2B5EF4-FFF2-40B4-BE49-F238E27FC236}">
                  <a16:creationId xmlns:a16="http://schemas.microsoft.com/office/drawing/2014/main" id="{E275C075-3709-4CE1-9E90-AACE5044C536}"/>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43" name="文本框 42">
            <a:extLst>
              <a:ext uri="{FF2B5EF4-FFF2-40B4-BE49-F238E27FC236}">
                <a16:creationId xmlns:a16="http://schemas.microsoft.com/office/drawing/2014/main" id="{A4BA84B4-CBAA-47D4-BE7A-0CE7C446AE5B}"/>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44" name="直接连接符 43">
            <a:extLst>
              <a:ext uri="{FF2B5EF4-FFF2-40B4-BE49-F238E27FC236}">
                <a16:creationId xmlns:a16="http://schemas.microsoft.com/office/drawing/2014/main" id="{F87A71D6-AD0F-4308-990D-13179816D197}"/>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A395A740-D625-4342-A299-46BBA62198EF}"/>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8" grpId="0" uiExpand="1" build="p"/>
      <p:bldP spid="19" grpId="0"/>
      <p:bldP spid="2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11">
            <a:extLst>
              <a:ext uri="{FF2B5EF4-FFF2-40B4-BE49-F238E27FC236}">
                <a16:creationId xmlns:a16="http://schemas.microsoft.com/office/drawing/2014/main" id="{AAE3CFAF-8425-4B19-BE70-8FD01E51B021}"/>
              </a:ext>
            </a:extLst>
          </p:cNvPr>
          <p:cNvGrpSpPr/>
          <p:nvPr/>
        </p:nvGrpSpPr>
        <p:grpSpPr>
          <a:xfrm>
            <a:off x="8564389" y="243728"/>
            <a:ext cx="305510" cy="333991"/>
            <a:chOff x="11707415" y="1054709"/>
            <a:chExt cx="368424" cy="432048"/>
          </a:xfrm>
        </p:grpSpPr>
        <p:sp>
          <p:nvSpPr>
            <p:cNvPr id="42" name="燕尾形 12">
              <a:extLst>
                <a:ext uri="{FF2B5EF4-FFF2-40B4-BE49-F238E27FC236}">
                  <a16:creationId xmlns:a16="http://schemas.microsoft.com/office/drawing/2014/main" id="{8E1DBDBF-D124-44C1-993A-6ECF8246A368}"/>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3" name="燕尾形 13">
              <a:extLst>
                <a:ext uri="{FF2B5EF4-FFF2-40B4-BE49-F238E27FC236}">
                  <a16:creationId xmlns:a16="http://schemas.microsoft.com/office/drawing/2014/main" id="{643A7B47-D533-4C09-A58C-3C2BA8C3B1D2}"/>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44" name="文本框 43">
            <a:extLst>
              <a:ext uri="{FF2B5EF4-FFF2-40B4-BE49-F238E27FC236}">
                <a16:creationId xmlns:a16="http://schemas.microsoft.com/office/drawing/2014/main" id="{47A5752A-AB31-4970-A468-13BFE4482978}"/>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45" name="直接连接符 44">
            <a:extLst>
              <a:ext uri="{FF2B5EF4-FFF2-40B4-BE49-F238E27FC236}">
                <a16:creationId xmlns:a16="http://schemas.microsoft.com/office/drawing/2014/main" id="{3FDE93E3-E209-4F15-8F9F-214D162287F3}"/>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74C09DA4-051F-467E-8B39-0EFCA7BCB9F1}"/>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sp>
        <p:nvSpPr>
          <p:cNvPr id="11" name="Rectangle 3"/>
          <p:cNvSpPr txBox="1">
            <a:spLocks noChangeArrowheads="1"/>
          </p:cNvSpPr>
          <p:nvPr/>
        </p:nvSpPr>
        <p:spPr>
          <a:xfrm>
            <a:off x="0" y="1155702"/>
            <a:ext cx="8653670" cy="673100"/>
          </a:xfrm>
          <a:prstGeom prst="rect">
            <a:avLst/>
          </a:prstGeom>
          <a:noFill/>
          <a:ln/>
        </p:spPr>
        <p:txBody>
          <a:bodyPr vert="horz" lIns="91440" tIns="45720" rIns="91440" bIns="45720" rtlCol="0">
            <a:noAutofit/>
          </a:bodyPr>
          <a:lstStyle/>
          <a:p>
            <a:pPr marL="228600" indent="-228600">
              <a:buClr>
                <a:srgbClr val="FF0066"/>
              </a:buClr>
              <a:defRPr/>
            </a:pPr>
            <a:r>
              <a:rPr lang="zh-CN" altLang="en-US" sz="2400" dirty="0">
                <a:solidFill>
                  <a:srgbClr val="000000"/>
                </a:solidFill>
                <a:latin typeface="+mj-lt"/>
                <a:ea typeface="隶书" pitchFamily="49" charset="-122"/>
                <a:cs typeface="+mj-cs"/>
                <a:sym typeface="Symbol" pitchFamily="18" charset="2"/>
              </a:rPr>
              <a:t>   </a:t>
            </a:r>
            <a:r>
              <a:rPr lang="zh-CN" altLang="en-US" sz="2400" dirty="0">
                <a:solidFill>
                  <a:srgbClr val="000000"/>
                </a:solidFill>
                <a:latin typeface="黑体" pitchFamily="49" charset="-122"/>
                <a:ea typeface="黑体" pitchFamily="49" charset="-122"/>
                <a:cs typeface="+mj-cs"/>
                <a:sym typeface="Symbol" pitchFamily="18" charset="2"/>
              </a:rPr>
              <a:t>例</a:t>
            </a:r>
            <a:r>
              <a:rPr lang="en-US" altLang="zh-CN" sz="2400" dirty="0">
                <a:solidFill>
                  <a:srgbClr val="000000"/>
                </a:solidFill>
                <a:latin typeface="黑体" pitchFamily="49" charset="-122"/>
                <a:ea typeface="黑体" pitchFamily="49" charset="-122"/>
                <a:cs typeface="+mj-cs"/>
                <a:sym typeface="Symbol" pitchFamily="18" charset="2"/>
              </a:rPr>
              <a:t>6-3</a:t>
            </a:r>
            <a:r>
              <a:rPr lang="zh-CN" altLang="en-US" sz="2400" dirty="0">
                <a:solidFill>
                  <a:srgbClr val="000000"/>
                </a:solidFill>
                <a:latin typeface="黑体" pitchFamily="49" charset="-122"/>
                <a:ea typeface="黑体" pitchFamily="49" charset="-122"/>
                <a:cs typeface="+mj-cs"/>
                <a:sym typeface="Symbol" pitchFamily="18" charset="2"/>
              </a:rPr>
              <a:t>：</a:t>
            </a:r>
            <a:r>
              <a:rPr lang="en-US" altLang="zh-CN" sz="2400" dirty="0">
                <a:solidFill>
                  <a:srgbClr val="000000"/>
                </a:solidFill>
                <a:latin typeface="黑体" pitchFamily="49" charset="-122"/>
                <a:ea typeface="黑体" pitchFamily="49" charset="-122"/>
                <a:cs typeface="+mj-cs"/>
                <a:sym typeface="Symbol" pitchFamily="18" charset="2"/>
              </a:rPr>
              <a:t>Unix</a:t>
            </a:r>
            <a:r>
              <a:rPr lang="zh-CN" altLang="en-US" sz="2400" dirty="0">
                <a:solidFill>
                  <a:srgbClr val="000000"/>
                </a:solidFill>
                <a:latin typeface="黑体" pitchFamily="49" charset="-122"/>
                <a:ea typeface="黑体" pitchFamily="49" charset="-122"/>
                <a:cs typeface="+mj-cs"/>
                <a:sym typeface="Symbol" pitchFamily="18" charset="2"/>
              </a:rPr>
              <a:t>多级索引下文件的</a:t>
            </a:r>
            <a:endParaRPr lang="en-US" altLang="zh-CN" sz="2400" dirty="0">
              <a:solidFill>
                <a:srgbClr val="000000"/>
              </a:solidFill>
              <a:latin typeface="黑体" pitchFamily="49" charset="-122"/>
              <a:ea typeface="黑体" pitchFamily="49" charset="-122"/>
              <a:cs typeface="+mj-cs"/>
              <a:sym typeface="Symbol" pitchFamily="18" charset="2"/>
            </a:endParaRPr>
          </a:p>
          <a:p>
            <a:pPr marL="228600" indent="-228600">
              <a:buClr>
                <a:srgbClr val="FF0066"/>
              </a:buClr>
              <a:defRPr/>
            </a:pPr>
            <a:r>
              <a:rPr lang="zh-CN" altLang="en-US" sz="2400" dirty="0">
                <a:solidFill>
                  <a:srgbClr val="000000"/>
                </a:solidFill>
                <a:latin typeface="黑体" pitchFamily="49" charset="-122"/>
                <a:ea typeface="黑体" pitchFamily="49" charset="-122"/>
                <a:cs typeface="+mj-cs"/>
                <a:sym typeface="Symbol" pitchFamily="18" charset="2"/>
              </a:rPr>
              <a:t>字节偏移量转换成物理地址</a:t>
            </a:r>
            <a:endParaRPr lang="zh-CN" altLang="en-US" sz="2400" dirty="0">
              <a:solidFill>
                <a:srgbClr val="000000"/>
              </a:solidFill>
              <a:latin typeface="黑体" pitchFamily="49" charset="-122"/>
              <a:ea typeface="黑体" pitchFamily="49" charset="-122"/>
              <a:cs typeface="+mj-cs"/>
            </a:endParaRPr>
          </a:p>
        </p:txBody>
      </p:sp>
      <p:graphicFrame>
        <p:nvGraphicFramePr>
          <p:cNvPr id="18" name="Group 3"/>
          <p:cNvGraphicFramePr>
            <a:graphicFrameLocks noGrp="1"/>
          </p:cNvGraphicFramePr>
          <p:nvPr/>
        </p:nvGraphicFramePr>
        <p:xfrm>
          <a:off x="2150916" y="2082207"/>
          <a:ext cx="1295400" cy="4724400"/>
        </p:xfrm>
        <a:graphic>
          <a:graphicData uri="http://schemas.openxmlformats.org/drawingml/2006/table">
            <a:tbl>
              <a:tblPr/>
              <a:tblGrid>
                <a:gridCol w="1295400">
                  <a:extLst>
                    <a:ext uri="{9D8B030D-6E8A-4147-A177-3AD203B41FA5}">
                      <a16:colId xmlns:a16="http://schemas.microsoft.com/office/drawing/2014/main" val="2000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4096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228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4542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dirty="0">
                          <a:ln>
                            <a:noFill/>
                          </a:ln>
                          <a:solidFill>
                            <a:schemeClr val="tx1"/>
                          </a:solidFill>
                          <a:effectLst/>
                          <a:latin typeface="Arial" pitchFamily="34" charset="0"/>
                          <a:ea typeface="宋体" pitchFamily="2" charset="-122"/>
                        </a:rPr>
                        <a:t>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101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367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428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9156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dirty="0">
                          <a:ln>
                            <a:noFill/>
                          </a:ln>
                          <a:solidFill>
                            <a:schemeClr val="tx1"/>
                          </a:solidFill>
                          <a:effectLst/>
                          <a:latin typeface="Arial" pitchFamily="34" charset="0"/>
                          <a:ea typeface="宋体" pitchFamily="2" charset="-122"/>
                        </a:rPr>
                        <a:t>824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19" name="Group 38"/>
          <p:cNvGraphicFramePr>
            <a:graphicFrameLocks noGrp="1"/>
          </p:cNvGraphicFramePr>
          <p:nvPr/>
        </p:nvGraphicFramePr>
        <p:xfrm>
          <a:off x="4741716" y="1907582"/>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1011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109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954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952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dirty="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0" name="Group 52"/>
          <p:cNvGraphicFramePr>
            <a:graphicFrameLocks noGrp="1"/>
          </p:cNvGraphicFramePr>
          <p:nvPr/>
        </p:nvGraphicFramePr>
        <p:xfrm>
          <a:off x="4733779" y="5044482"/>
          <a:ext cx="762000" cy="1524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331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dirty="0">
                          <a:ln>
                            <a:noFill/>
                          </a:ln>
                          <a:solidFill>
                            <a:schemeClr val="tx1"/>
                          </a:solidFill>
                          <a:effectLst/>
                          <a:latin typeface="Arial" pitchFamily="34" charset="0"/>
                          <a:ea typeface="宋体" pitchFamily="2" charset="-122"/>
                        </a:rPr>
                        <a:t>452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dirty="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1" name="Group 62"/>
          <p:cNvGraphicFramePr>
            <a:graphicFrameLocks noGrp="1"/>
          </p:cNvGraphicFramePr>
          <p:nvPr/>
        </p:nvGraphicFramePr>
        <p:xfrm>
          <a:off x="7180117" y="3940137"/>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3300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333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308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 name="Text Box 76"/>
          <p:cNvSpPr txBox="1">
            <a:spLocks noChangeArrowheads="1"/>
          </p:cNvSpPr>
          <p:nvPr/>
        </p:nvSpPr>
        <p:spPr bwMode="auto">
          <a:xfrm>
            <a:off x="4389291" y="3468094"/>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3</a:t>
            </a:r>
          </a:p>
        </p:txBody>
      </p:sp>
      <p:sp>
        <p:nvSpPr>
          <p:cNvPr id="23" name="Text Box 77"/>
          <p:cNvSpPr txBox="1">
            <a:spLocks noChangeArrowheads="1"/>
          </p:cNvSpPr>
          <p:nvPr/>
        </p:nvSpPr>
        <p:spPr bwMode="auto">
          <a:xfrm>
            <a:off x="4389291" y="2920407"/>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2</a:t>
            </a:r>
          </a:p>
        </p:txBody>
      </p:sp>
      <p:sp>
        <p:nvSpPr>
          <p:cNvPr id="24" name="Text Box 78"/>
          <p:cNvSpPr txBox="1">
            <a:spLocks noChangeArrowheads="1"/>
          </p:cNvSpPr>
          <p:nvPr/>
        </p:nvSpPr>
        <p:spPr bwMode="auto">
          <a:xfrm>
            <a:off x="6646717" y="4549737"/>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74</a:t>
            </a:r>
          </a:p>
        </p:txBody>
      </p:sp>
      <p:sp>
        <p:nvSpPr>
          <p:cNvPr id="25" name="Text Box 79"/>
          <p:cNvSpPr txBox="1">
            <a:spLocks noChangeArrowheads="1"/>
          </p:cNvSpPr>
          <p:nvPr/>
        </p:nvSpPr>
        <p:spPr bwMode="auto">
          <a:xfrm>
            <a:off x="4389291" y="2463207"/>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1</a:t>
            </a:r>
          </a:p>
        </p:txBody>
      </p:sp>
      <p:sp>
        <p:nvSpPr>
          <p:cNvPr id="26" name="Text Box 80"/>
          <p:cNvSpPr txBox="1">
            <a:spLocks noChangeArrowheads="1"/>
          </p:cNvSpPr>
          <p:nvPr/>
        </p:nvSpPr>
        <p:spPr bwMode="auto">
          <a:xfrm>
            <a:off x="4389291" y="1929807"/>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0</a:t>
            </a:r>
          </a:p>
        </p:txBody>
      </p:sp>
      <p:sp>
        <p:nvSpPr>
          <p:cNvPr id="27" name="Text Box 81"/>
          <p:cNvSpPr txBox="1">
            <a:spLocks noChangeArrowheads="1"/>
          </p:cNvSpPr>
          <p:nvPr/>
        </p:nvSpPr>
        <p:spPr bwMode="auto">
          <a:xfrm>
            <a:off x="4817916" y="4422182"/>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000">
                <a:solidFill>
                  <a:srgbClr val="0000FF"/>
                </a:solidFill>
                <a:latin typeface="Times New Roman" pitchFamily="18" charset="0"/>
              </a:rPr>
              <a:t>428</a:t>
            </a:r>
          </a:p>
        </p:txBody>
      </p:sp>
      <p:sp>
        <p:nvSpPr>
          <p:cNvPr id="28" name="Text Box 83"/>
          <p:cNvSpPr txBox="1">
            <a:spLocks noChangeArrowheads="1"/>
          </p:cNvSpPr>
          <p:nvPr/>
        </p:nvSpPr>
        <p:spPr bwMode="auto">
          <a:xfrm>
            <a:off x="6646717" y="4930737"/>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75</a:t>
            </a:r>
          </a:p>
        </p:txBody>
      </p:sp>
      <p:sp>
        <p:nvSpPr>
          <p:cNvPr id="29" name="Text Box 84"/>
          <p:cNvSpPr txBox="1">
            <a:spLocks noChangeArrowheads="1"/>
          </p:cNvSpPr>
          <p:nvPr/>
        </p:nvSpPr>
        <p:spPr bwMode="auto">
          <a:xfrm>
            <a:off x="6646717" y="5387937"/>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76</a:t>
            </a:r>
          </a:p>
        </p:txBody>
      </p:sp>
      <p:sp>
        <p:nvSpPr>
          <p:cNvPr id="30" name="Text Box 85"/>
          <p:cNvSpPr txBox="1">
            <a:spLocks noChangeArrowheads="1"/>
          </p:cNvSpPr>
          <p:nvPr/>
        </p:nvSpPr>
        <p:spPr bwMode="auto">
          <a:xfrm>
            <a:off x="4317854" y="5050832"/>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0</a:t>
            </a:r>
          </a:p>
        </p:txBody>
      </p:sp>
      <p:sp>
        <p:nvSpPr>
          <p:cNvPr id="31" name="Text Box 86"/>
          <p:cNvSpPr txBox="1">
            <a:spLocks noChangeArrowheads="1"/>
          </p:cNvSpPr>
          <p:nvPr/>
        </p:nvSpPr>
        <p:spPr bwMode="auto">
          <a:xfrm>
            <a:off x="4317854" y="5555657"/>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1</a:t>
            </a:r>
          </a:p>
        </p:txBody>
      </p:sp>
      <p:sp>
        <p:nvSpPr>
          <p:cNvPr id="32" name="Text Box 87"/>
          <p:cNvSpPr txBox="1">
            <a:spLocks noChangeArrowheads="1"/>
          </p:cNvSpPr>
          <p:nvPr/>
        </p:nvSpPr>
        <p:spPr bwMode="auto">
          <a:xfrm>
            <a:off x="7243065" y="6504433"/>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a:solidFill>
                  <a:srgbClr val="0000FF"/>
                </a:solidFill>
                <a:latin typeface="Times New Roman" pitchFamily="18" charset="0"/>
              </a:rPr>
              <a:t>331</a:t>
            </a:r>
          </a:p>
        </p:txBody>
      </p:sp>
      <p:sp>
        <p:nvSpPr>
          <p:cNvPr id="33" name="Line 88"/>
          <p:cNvSpPr>
            <a:spLocks noChangeShapeType="1"/>
          </p:cNvSpPr>
          <p:nvPr/>
        </p:nvSpPr>
        <p:spPr bwMode="auto">
          <a:xfrm flipV="1">
            <a:off x="3414796" y="2082207"/>
            <a:ext cx="1295401" cy="362009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89"/>
          <p:cNvSpPr>
            <a:spLocks noChangeShapeType="1"/>
          </p:cNvSpPr>
          <p:nvPr/>
        </p:nvSpPr>
        <p:spPr bwMode="auto">
          <a:xfrm flipV="1">
            <a:off x="3484416" y="5050832"/>
            <a:ext cx="1173162" cy="10541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90"/>
          <p:cNvSpPr>
            <a:spLocks noChangeShapeType="1"/>
          </p:cNvSpPr>
          <p:nvPr/>
        </p:nvSpPr>
        <p:spPr bwMode="auto">
          <a:xfrm flipV="1">
            <a:off x="5498955" y="4117382"/>
            <a:ext cx="1681162" cy="125095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Text Box 92"/>
          <p:cNvSpPr txBox="1">
            <a:spLocks noChangeArrowheads="1"/>
          </p:cNvSpPr>
          <p:nvPr/>
        </p:nvSpPr>
        <p:spPr bwMode="auto">
          <a:xfrm>
            <a:off x="1617516" y="2006007"/>
            <a:ext cx="4572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b="1"/>
              <a:t>0</a:t>
            </a:r>
          </a:p>
          <a:p>
            <a:pPr eaLnBrk="1" hangingPunct="1">
              <a:spcBef>
                <a:spcPct val="50000"/>
              </a:spcBef>
            </a:pPr>
            <a:r>
              <a:rPr lang="zh-CN" altLang="en-US" sz="1600" b="1"/>
              <a:t>1</a:t>
            </a:r>
          </a:p>
          <a:p>
            <a:pPr eaLnBrk="1" hangingPunct="1">
              <a:spcBef>
                <a:spcPct val="50000"/>
              </a:spcBef>
            </a:pPr>
            <a:r>
              <a:rPr lang="zh-CN" altLang="en-US" sz="1600" b="1"/>
              <a:t>2</a:t>
            </a:r>
          </a:p>
          <a:p>
            <a:pPr eaLnBrk="1" hangingPunct="1">
              <a:spcBef>
                <a:spcPct val="50000"/>
              </a:spcBef>
            </a:pPr>
            <a:r>
              <a:rPr lang="zh-CN" altLang="en-US" sz="1600" b="1"/>
              <a:t>3</a:t>
            </a:r>
          </a:p>
          <a:p>
            <a:pPr eaLnBrk="1" hangingPunct="1">
              <a:spcBef>
                <a:spcPct val="50000"/>
              </a:spcBef>
            </a:pPr>
            <a:r>
              <a:rPr lang="zh-CN" altLang="en-US" sz="1600" b="1"/>
              <a:t>4</a:t>
            </a:r>
          </a:p>
          <a:p>
            <a:pPr eaLnBrk="1" hangingPunct="1">
              <a:spcBef>
                <a:spcPct val="50000"/>
              </a:spcBef>
            </a:pPr>
            <a:r>
              <a:rPr lang="zh-CN" altLang="en-US" sz="1600" b="1"/>
              <a:t>5</a:t>
            </a:r>
          </a:p>
          <a:p>
            <a:pPr eaLnBrk="1" hangingPunct="1">
              <a:spcBef>
                <a:spcPct val="50000"/>
              </a:spcBef>
            </a:pPr>
            <a:r>
              <a:rPr lang="zh-CN" altLang="en-US" sz="1600" b="1"/>
              <a:t>6</a:t>
            </a:r>
          </a:p>
          <a:p>
            <a:pPr eaLnBrk="1" hangingPunct="1">
              <a:spcBef>
                <a:spcPct val="50000"/>
              </a:spcBef>
            </a:pPr>
            <a:r>
              <a:rPr lang="zh-CN" altLang="en-US" sz="1600" b="1"/>
              <a:t>7</a:t>
            </a:r>
          </a:p>
          <a:p>
            <a:pPr eaLnBrk="1" hangingPunct="1">
              <a:spcBef>
                <a:spcPct val="50000"/>
              </a:spcBef>
            </a:pPr>
            <a:r>
              <a:rPr lang="zh-CN" altLang="en-US" sz="1600" b="1"/>
              <a:t>8</a:t>
            </a:r>
          </a:p>
          <a:p>
            <a:pPr eaLnBrk="1" hangingPunct="1">
              <a:spcBef>
                <a:spcPct val="50000"/>
              </a:spcBef>
            </a:pPr>
            <a:r>
              <a:rPr lang="zh-CN" altLang="en-US" sz="1600" b="1"/>
              <a:t>9</a:t>
            </a:r>
          </a:p>
          <a:p>
            <a:pPr eaLnBrk="1" hangingPunct="1">
              <a:spcBef>
                <a:spcPct val="50000"/>
              </a:spcBef>
            </a:pPr>
            <a:r>
              <a:rPr lang="zh-CN" altLang="en-US" sz="1600" b="1"/>
              <a:t>10</a:t>
            </a:r>
          </a:p>
          <a:p>
            <a:pPr eaLnBrk="1" hangingPunct="1">
              <a:spcBef>
                <a:spcPct val="50000"/>
              </a:spcBef>
            </a:pPr>
            <a:r>
              <a:rPr lang="zh-CN" altLang="en-US" sz="1600" b="1"/>
              <a:t>11</a:t>
            </a:r>
          </a:p>
          <a:p>
            <a:pPr eaLnBrk="1" hangingPunct="1">
              <a:spcBef>
                <a:spcPct val="50000"/>
              </a:spcBef>
            </a:pPr>
            <a:r>
              <a:rPr lang="zh-CN" altLang="en-US" sz="1600" b="1"/>
              <a:t>12</a:t>
            </a:r>
          </a:p>
        </p:txBody>
      </p:sp>
      <p:sp>
        <p:nvSpPr>
          <p:cNvPr id="38" name="Text Box 87"/>
          <p:cNvSpPr txBox="1">
            <a:spLocks noChangeArrowheads="1"/>
          </p:cNvSpPr>
          <p:nvPr/>
        </p:nvSpPr>
        <p:spPr bwMode="auto">
          <a:xfrm>
            <a:off x="4764908" y="6480137"/>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a:solidFill>
                  <a:srgbClr val="0000FF"/>
                </a:solidFill>
                <a:latin typeface="Times New Roman" pitchFamily="18" charset="0"/>
              </a:rPr>
              <a:t>9</a:t>
            </a:r>
            <a:r>
              <a:rPr kumimoji="1" lang="zh-CN" altLang="en-US">
                <a:solidFill>
                  <a:srgbClr val="0000FF"/>
                </a:solidFill>
                <a:latin typeface="Times New Roman" pitchFamily="18" charset="0"/>
              </a:rPr>
              <a:t>1</a:t>
            </a:r>
            <a:r>
              <a:rPr kumimoji="1" lang="en-US" altLang="zh-CN">
                <a:solidFill>
                  <a:srgbClr val="0000FF"/>
                </a:solidFill>
                <a:latin typeface="Times New Roman" pitchFamily="18" charset="0"/>
              </a:rPr>
              <a:t>56</a:t>
            </a:r>
            <a:endParaRPr kumimoji="1" lang="zh-CN" altLang="en-US">
              <a:solidFill>
                <a:srgbClr val="0000FF"/>
              </a:solidFill>
              <a:latin typeface="Times New Roman" pitchFamily="18" charset="0"/>
            </a:endParaRPr>
          </a:p>
        </p:txBody>
      </p:sp>
      <p:sp>
        <p:nvSpPr>
          <p:cNvPr id="56" name="矩形 55"/>
          <p:cNvSpPr/>
          <p:nvPr/>
        </p:nvSpPr>
        <p:spPr>
          <a:xfrm>
            <a:off x="125128" y="757681"/>
            <a:ext cx="3273286"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索引文件</a:t>
            </a:r>
            <a:r>
              <a:rPr lang="en-US" altLang="zh-CN" sz="2800" b="1" dirty="0">
                <a:solidFill>
                  <a:srgbClr val="0000FF"/>
                </a:solidFill>
                <a:sym typeface="Symbol" pitchFamily="18" charset="2"/>
              </a:rPr>
              <a:t>(5/7)</a:t>
            </a:r>
            <a:endParaRPr lang="zh-CN" altLang="en-US" sz="2800" b="1" dirty="0">
              <a:solidFill>
                <a:srgbClr val="0000FF"/>
              </a:solidFill>
              <a:sym typeface="Symbol" pitchFamily="18" charset="2"/>
            </a:endParaRPr>
          </a:p>
        </p:txBody>
      </p:sp>
      <p:sp>
        <p:nvSpPr>
          <p:cNvPr id="39" name="六边形 38"/>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0" name="矩形 39"/>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2" name="TextBox 11"/>
          <p:cNvSpPr txBox="1"/>
          <p:nvPr/>
        </p:nvSpPr>
        <p:spPr>
          <a:xfrm>
            <a:off x="4714349" y="56263"/>
            <a:ext cx="4240697" cy="1477328"/>
          </a:xfrm>
          <a:prstGeom prst="rect">
            <a:avLst/>
          </a:prstGeom>
          <a:solidFill>
            <a:schemeClr val="accent6">
              <a:lumMod val="20000"/>
              <a:lumOff val="80000"/>
            </a:schemeClr>
          </a:solidFill>
          <a:ln>
            <a:solidFill>
              <a:srgbClr val="FF0000"/>
            </a:solidFill>
          </a:ln>
        </p:spPr>
        <p:txBody>
          <a:bodyPr wrap="square" rtlCol="0">
            <a:spAutoFit/>
          </a:bodyPr>
          <a:lstStyle/>
          <a:p>
            <a:pPr indent="-342900">
              <a:spcBef>
                <a:spcPct val="20000"/>
              </a:spcBef>
            </a:pPr>
            <a:r>
              <a:rPr lang="zh-CN" altLang="en-US" sz="2200" dirty="0"/>
              <a:t>假定每个盘块</a:t>
            </a:r>
            <a:r>
              <a:rPr lang="en-US" altLang="zh-CN" sz="2200" dirty="0"/>
              <a:t>1KB,</a:t>
            </a:r>
            <a:r>
              <a:rPr lang="zh-CN" altLang="en-US" sz="2200" dirty="0"/>
              <a:t>每个盘块号占</a:t>
            </a:r>
            <a:r>
              <a:rPr lang="en-US" altLang="zh-CN" sz="2200" dirty="0"/>
              <a:t>4B</a:t>
            </a:r>
            <a:r>
              <a:rPr lang="zh-CN" altLang="en-US" sz="2200" dirty="0"/>
              <a:t>，如何将下列文件的字节偏移量转换为物理地址？</a:t>
            </a:r>
          </a:p>
          <a:p>
            <a:pPr marL="342900" indent="-342900">
              <a:spcBef>
                <a:spcPct val="20000"/>
              </a:spcBef>
            </a:pPr>
            <a:r>
              <a:rPr kumimoji="1" lang="zh-CN" altLang="en-US" sz="2000" dirty="0">
                <a:ea typeface="华文细黑" pitchFamily="2" charset="-122"/>
              </a:rPr>
              <a:t>1． 9000              2． 14000</a:t>
            </a:r>
            <a:endParaRPr lang="zh-CN" altLang="en-US" sz="2400" b="1" dirty="0"/>
          </a:p>
        </p:txBody>
      </p:sp>
      <p:sp>
        <p:nvSpPr>
          <p:cNvPr id="2" name="左大括号 1">
            <a:extLst>
              <a:ext uri="{FF2B5EF4-FFF2-40B4-BE49-F238E27FC236}">
                <a16:creationId xmlns:a16="http://schemas.microsoft.com/office/drawing/2014/main" id="{ACB57AD7-A663-470F-BC03-92B1B72EC148}"/>
              </a:ext>
            </a:extLst>
          </p:cNvPr>
          <p:cNvSpPr/>
          <p:nvPr/>
        </p:nvSpPr>
        <p:spPr>
          <a:xfrm>
            <a:off x="1160316" y="2082207"/>
            <a:ext cx="457200" cy="347345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AAB82AB-54FF-4CC9-A1C1-CBF99A627E3E}"/>
              </a:ext>
            </a:extLst>
          </p:cNvPr>
          <p:cNvSpPr txBox="1"/>
          <p:nvPr/>
        </p:nvSpPr>
        <p:spPr>
          <a:xfrm>
            <a:off x="102174" y="3696694"/>
            <a:ext cx="1201884" cy="369332"/>
          </a:xfrm>
          <a:prstGeom prst="rect">
            <a:avLst/>
          </a:prstGeom>
          <a:noFill/>
        </p:spPr>
        <p:txBody>
          <a:bodyPr wrap="square" rtlCol="0">
            <a:spAutoFit/>
          </a:bodyPr>
          <a:lstStyle/>
          <a:p>
            <a:r>
              <a:rPr lang="zh-CN" altLang="en-US" dirty="0"/>
              <a:t>直接索引</a:t>
            </a:r>
          </a:p>
        </p:txBody>
      </p:sp>
      <p:sp>
        <p:nvSpPr>
          <p:cNvPr id="48" name="文本框 47">
            <a:extLst>
              <a:ext uri="{FF2B5EF4-FFF2-40B4-BE49-F238E27FC236}">
                <a16:creationId xmlns:a16="http://schemas.microsoft.com/office/drawing/2014/main" id="{E8976F8B-608D-4309-8241-A8236E7D7462}"/>
              </a:ext>
            </a:extLst>
          </p:cNvPr>
          <p:cNvSpPr txBox="1"/>
          <p:nvPr/>
        </p:nvSpPr>
        <p:spPr>
          <a:xfrm>
            <a:off x="85155" y="5659600"/>
            <a:ext cx="1611230" cy="369332"/>
          </a:xfrm>
          <a:prstGeom prst="rect">
            <a:avLst/>
          </a:prstGeom>
          <a:noFill/>
        </p:spPr>
        <p:txBody>
          <a:bodyPr wrap="square" rtlCol="0">
            <a:spAutoFit/>
          </a:bodyPr>
          <a:lstStyle/>
          <a:p>
            <a:r>
              <a:rPr lang="zh-CN" altLang="en-US" dirty="0"/>
              <a:t>一级间接索引</a:t>
            </a:r>
          </a:p>
        </p:txBody>
      </p:sp>
      <p:sp>
        <p:nvSpPr>
          <p:cNvPr id="49" name="文本框 48">
            <a:extLst>
              <a:ext uri="{FF2B5EF4-FFF2-40B4-BE49-F238E27FC236}">
                <a16:creationId xmlns:a16="http://schemas.microsoft.com/office/drawing/2014/main" id="{99D0DBE7-DE56-4532-963B-5535F8066CF5}"/>
              </a:ext>
            </a:extLst>
          </p:cNvPr>
          <p:cNvSpPr txBox="1"/>
          <p:nvPr/>
        </p:nvSpPr>
        <p:spPr>
          <a:xfrm>
            <a:off x="85155" y="6040407"/>
            <a:ext cx="1611230" cy="369332"/>
          </a:xfrm>
          <a:prstGeom prst="rect">
            <a:avLst/>
          </a:prstGeom>
          <a:noFill/>
        </p:spPr>
        <p:txBody>
          <a:bodyPr wrap="square" rtlCol="0">
            <a:spAutoFit/>
          </a:bodyPr>
          <a:lstStyle/>
          <a:p>
            <a:r>
              <a:rPr lang="zh-CN" altLang="en-US" dirty="0"/>
              <a:t>二级间接索引</a:t>
            </a:r>
          </a:p>
        </p:txBody>
      </p:sp>
      <p:sp>
        <p:nvSpPr>
          <p:cNvPr id="50" name="文本框 49">
            <a:extLst>
              <a:ext uri="{FF2B5EF4-FFF2-40B4-BE49-F238E27FC236}">
                <a16:creationId xmlns:a16="http://schemas.microsoft.com/office/drawing/2014/main" id="{22BC4A4C-4881-44A0-833E-5773980D2D1A}"/>
              </a:ext>
            </a:extLst>
          </p:cNvPr>
          <p:cNvSpPr txBox="1"/>
          <p:nvPr/>
        </p:nvSpPr>
        <p:spPr>
          <a:xfrm>
            <a:off x="85155" y="6421214"/>
            <a:ext cx="1611230" cy="369332"/>
          </a:xfrm>
          <a:prstGeom prst="rect">
            <a:avLst/>
          </a:prstGeom>
          <a:noFill/>
        </p:spPr>
        <p:txBody>
          <a:bodyPr wrap="square" rtlCol="0">
            <a:spAutoFit/>
          </a:bodyPr>
          <a:lstStyle/>
          <a:p>
            <a:r>
              <a:rPr lang="zh-CN" altLang="en-US" dirty="0"/>
              <a:t>三级间接索引</a:t>
            </a:r>
          </a:p>
        </p:txBody>
      </p:sp>
      <p:sp>
        <p:nvSpPr>
          <p:cNvPr id="4" name="右大括号 3">
            <a:extLst>
              <a:ext uri="{FF2B5EF4-FFF2-40B4-BE49-F238E27FC236}">
                <a16:creationId xmlns:a16="http://schemas.microsoft.com/office/drawing/2014/main" id="{EDCCD782-779A-4D6C-82E1-AAD83CF7590E}"/>
              </a:ext>
            </a:extLst>
          </p:cNvPr>
          <p:cNvSpPr/>
          <p:nvPr/>
        </p:nvSpPr>
        <p:spPr>
          <a:xfrm>
            <a:off x="5637762" y="1990767"/>
            <a:ext cx="215436" cy="2416175"/>
          </a:xfrm>
          <a:prstGeom prst="rightBrace">
            <a:avLst/>
          </a:prstGeom>
          <a:ln w="31750">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5402792-D10A-4E62-9CA8-5D4CAD91D3F8}"/>
              </a:ext>
            </a:extLst>
          </p:cNvPr>
          <p:cNvSpPr txBox="1"/>
          <p:nvPr/>
        </p:nvSpPr>
        <p:spPr>
          <a:xfrm>
            <a:off x="5838129" y="3023217"/>
            <a:ext cx="1208025" cy="400110"/>
          </a:xfrm>
          <a:prstGeom prst="rect">
            <a:avLst/>
          </a:prstGeom>
          <a:noFill/>
        </p:spPr>
        <p:txBody>
          <a:bodyPr wrap="square" rtlCol="0">
            <a:spAutoFit/>
          </a:bodyPr>
          <a:lstStyle/>
          <a:p>
            <a:r>
              <a:rPr lang="en-US" altLang="zh-CN" sz="2000" b="1" dirty="0">
                <a:solidFill>
                  <a:srgbClr val="FF0000"/>
                </a:solidFill>
              </a:rPr>
              <a:t>256</a:t>
            </a:r>
            <a:r>
              <a:rPr lang="zh-CN" altLang="en-US" sz="2000" b="1" dirty="0">
                <a:solidFill>
                  <a:srgbClr val="FF0000"/>
                </a:solidFill>
              </a:rPr>
              <a:t>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P spid="29" grpId="0"/>
      <p:bldP spid="30" grpId="0"/>
      <p:bldP spid="31" grpId="0"/>
      <p:bldP spid="32" grpId="0"/>
      <p:bldP spid="33" grpId="0" animBg="1"/>
      <p:bldP spid="34" grpId="0" animBg="1"/>
      <p:bldP spid="35" grpId="0" animBg="1"/>
      <p:bldP spid="38" grpId="0"/>
      <p:bldP spid="12" grpId="0" animBg="1"/>
      <p:bldP spid="2" grpId="0" animBg="1"/>
      <p:bldP spid="3" grpId="0"/>
      <p:bldP spid="48" grpId="0"/>
      <p:bldP spid="49" grpId="0"/>
      <p:bldP spid="50" grpId="0"/>
      <p:bldP spid="4" grpId="0" animBg="1"/>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Group 3"/>
          <p:cNvGraphicFramePr>
            <a:graphicFrameLocks noGrp="1"/>
          </p:cNvGraphicFramePr>
          <p:nvPr/>
        </p:nvGraphicFramePr>
        <p:xfrm>
          <a:off x="1295400" y="2090738"/>
          <a:ext cx="1295400" cy="4724400"/>
        </p:xfrm>
        <a:graphic>
          <a:graphicData uri="http://schemas.openxmlformats.org/drawingml/2006/table">
            <a:tbl>
              <a:tblPr/>
              <a:tblGrid>
                <a:gridCol w="1295400">
                  <a:extLst>
                    <a:ext uri="{9D8B030D-6E8A-4147-A177-3AD203B41FA5}">
                      <a16:colId xmlns:a16="http://schemas.microsoft.com/office/drawing/2014/main" val="2000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4096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228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4542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101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367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428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9156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dirty="0">
                          <a:ln>
                            <a:noFill/>
                          </a:ln>
                          <a:solidFill>
                            <a:schemeClr val="tx1"/>
                          </a:solidFill>
                          <a:effectLst/>
                          <a:latin typeface="Arial" pitchFamily="34" charset="0"/>
                          <a:ea typeface="宋体" pitchFamily="2" charset="-122"/>
                        </a:rPr>
                        <a:t>824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19" name="Group 38"/>
          <p:cNvGraphicFramePr>
            <a:graphicFrameLocks noGrp="1"/>
          </p:cNvGraphicFramePr>
          <p:nvPr/>
        </p:nvGraphicFramePr>
        <p:xfrm>
          <a:off x="3886200" y="1916113"/>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1011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109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954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952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0" name="Group 52"/>
          <p:cNvGraphicFramePr>
            <a:graphicFrameLocks noGrp="1"/>
          </p:cNvGraphicFramePr>
          <p:nvPr/>
        </p:nvGraphicFramePr>
        <p:xfrm>
          <a:off x="3878263" y="5053013"/>
          <a:ext cx="762000" cy="1524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331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452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1" name="Group 62"/>
          <p:cNvGraphicFramePr>
            <a:graphicFrameLocks noGrp="1"/>
          </p:cNvGraphicFramePr>
          <p:nvPr/>
        </p:nvGraphicFramePr>
        <p:xfrm>
          <a:off x="7086600" y="3516313"/>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3300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333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308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 name="Text Box 76"/>
          <p:cNvSpPr txBox="1">
            <a:spLocks noChangeArrowheads="1"/>
          </p:cNvSpPr>
          <p:nvPr/>
        </p:nvSpPr>
        <p:spPr bwMode="auto">
          <a:xfrm>
            <a:off x="3533775" y="347662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3</a:t>
            </a:r>
          </a:p>
        </p:txBody>
      </p:sp>
      <p:sp>
        <p:nvSpPr>
          <p:cNvPr id="23" name="Text Box 77"/>
          <p:cNvSpPr txBox="1">
            <a:spLocks noChangeArrowheads="1"/>
          </p:cNvSpPr>
          <p:nvPr/>
        </p:nvSpPr>
        <p:spPr bwMode="auto">
          <a:xfrm>
            <a:off x="3533775" y="29289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2</a:t>
            </a:r>
          </a:p>
        </p:txBody>
      </p:sp>
      <p:sp>
        <p:nvSpPr>
          <p:cNvPr id="24" name="Text Box 78"/>
          <p:cNvSpPr txBox="1">
            <a:spLocks noChangeArrowheads="1"/>
          </p:cNvSpPr>
          <p:nvPr/>
        </p:nvSpPr>
        <p:spPr bwMode="auto">
          <a:xfrm>
            <a:off x="6553200" y="41259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74</a:t>
            </a:r>
          </a:p>
        </p:txBody>
      </p:sp>
      <p:sp>
        <p:nvSpPr>
          <p:cNvPr id="25" name="Text Box 79"/>
          <p:cNvSpPr txBox="1">
            <a:spLocks noChangeArrowheads="1"/>
          </p:cNvSpPr>
          <p:nvPr/>
        </p:nvSpPr>
        <p:spPr bwMode="auto">
          <a:xfrm>
            <a:off x="3533775" y="24717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1</a:t>
            </a:r>
          </a:p>
        </p:txBody>
      </p:sp>
      <p:sp>
        <p:nvSpPr>
          <p:cNvPr id="26" name="Text Box 80"/>
          <p:cNvSpPr txBox="1">
            <a:spLocks noChangeArrowheads="1"/>
          </p:cNvSpPr>
          <p:nvPr/>
        </p:nvSpPr>
        <p:spPr bwMode="auto">
          <a:xfrm>
            <a:off x="3533775" y="19383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0</a:t>
            </a:r>
          </a:p>
        </p:txBody>
      </p:sp>
      <p:sp>
        <p:nvSpPr>
          <p:cNvPr id="28" name="Text Box 83"/>
          <p:cNvSpPr txBox="1">
            <a:spLocks noChangeArrowheads="1"/>
          </p:cNvSpPr>
          <p:nvPr/>
        </p:nvSpPr>
        <p:spPr bwMode="auto">
          <a:xfrm>
            <a:off x="6553200" y="45069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75</a:t>
            </a:r>
          </a:p>
        </p:txBody>
      </p:sp>
      <p:sp>
        <p:nvSpPr>
          <p:cNvPr id="29" name="Text Box 84"/>
          <p:cNvSpPr txBox="1">
            <a:spLocks noChangeArrowheads="1"/>
          </p:cNvSpPr>
          <p:nvPr/>
        </p:nvSpPr>
        <p:spPr bwMode="auto">
          <a:xfrm>
            <a:off x="6553200" y="49641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76</a:t>
            </a:r>
          </a:p>
        </p:txBody>
      </p:sp>
      <p:sp>
        <p:nvSpPr>
          <p:cNvPr id="30" name="Text Box 85"/>
          <p:cNvSpPr txBox="1">
            <a:spLocks noChangeArrowheads="1"/>
          </p:cNvSpPr>
          <p:nvPr/>
        </p:nvSpPr>
        <p:spPr bwMode="auto">
          <a:xfrm>
            <a:off x="3462338" y="50593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0</a:t>
            </a:r>
          </a:p>
        </p:txBody>
      </p:sp>
      <p:sp>
        <p:nvSpPr>
          <p:cNvPr id="31" name="Text Box 86"/>
          <p:cNvSpPr txBox="1">
            <a:spLocks noChangeArrowheads="1"/>
          </p:cNvSpPr>
          <p:nvPr/>
        </p:nvSpPr>
        <p:spPr bwMode="auto">
          <a:xfrm>
            <a:off x="3462338" y="556418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1</a:t>
            </a:r>
          </a:p>
        </p:txBody>
      </p:sp>
      <p:sp>
        <p:nvSpPr>
          <p:cNvPr id="33" name="Line 88"/>
          <p:cNvSpPr>
            <a:spLocks noChangeShapeType="1"/>
          </p:cNvSpPr>
          <p:nvPr/>
        </p:nvSpPr>
        <p:spPr bwMode="auto">
          <a:xfrm flipV="1">
            <a:off x="2590800" y="2144713"/>
            <a:ext cx="1295400" cy="372268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89"/>
          <p:cNvSpPr>
            <a:spLocks noChangeShapeType="1"/>
          </p:cNvSpPr>
          <p:nvPr/>
        </p:nvSpPr>
        <p:spPr bwMode="auto">
          <a:xfrm flipV="1">
            <a:off x="2590800" y="5207137"/>
            <a:ext cx="1211263" cy="112754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90"/>
          <p:cNvSpPr>
            <a:spLocks noChangeShapeType="1"/>
          </p:cNvSpPr>
          <p:nvPr/>
        </p:nvSpPr>
        <p:spPr bwMode="auto">
          <a:xfrm flipV="1">
            <a:off x="4643438" y="3789363"/>
            <a:ext cx="2376487" cy="15875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Text Box 92"/>
          <p:cNvSpPr txBox="1">
            <a:spLocks noChangeArrowheads="1"/>
          </p:cNvSpPr>
          <p:nvPr/>
        </p:nvSpPr>
        <p:spPr bwMode="auto">
          <a:xfrm>
            <a:off x="762000" y="2014538"/>
            <a:ext cx="4572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b="1"/>
              <a:t>0</a:t>
            </a:r>
          </a:p>
          <a:p>
            <a:pPr eaLnBrk="1" hangingPunct="1">
              <a:spcBef>
                <a:spcPct val="50000"/>
              </a:spcBef>
            </a:pPr>
            <a:r>
              <a:rPr lang="zh-CN" altLang="en-US" sz="1600" b="1"/>
              <a:t>1</a:t>
            </a:r>
          </a:p>
          <a:p>
            <a:pPr eaLnBrk="1" hangingPunct="1">
              <a:spcBef>
                <a:spcPct val="50000"/>
              </a:spcBef>
            </a:pPr>
            <a:r>
              <a:rPr lang="zh-CN" altLang="en-US" sz="1600" b="1"/>
              <a:t>2</a:t>
            </a:r>
          </a:p>
          <a:p>
            <a:pPr eaLnBrk="1" hangingPunct="1">
              <a:spcBef>
                <a:spcPct val="50000"/>
              </a:spcBef>
            </a:pPr>
            <a:r>
              <a:rPr lang="zh-CN" altLang="en-US" sz="1600" b="1"/>
              <a:t>3</a:t>
            </a:r>
          </a:p>
          <a:p>
            <a:pPr eaLnBrk="1" hangingPunct="1">
              <a:spcBef>
                <a:spcPct val="50000"/>
              </a:spcBef>
            </a:pPr>
            <a:r>
              <a:rPr lang="zh-CN" altLang="en-US" sz="1600" b="1"/>
              <a:t>4</a:t>
            </a:r>
          </a:p>
          <a:p>
            <a:pPr eaLnBrk="1" hangingPunct="1">
              <a:spcBef>
                <a:spcPct val="50000"/>
              </a:spcBef>
            </a:pPr>
            <a:r>
              <a:rPr lang="zh-CN" altLang="en-US" sz="1600" b="1"/>
              <a:t>5</a:t>
            </a:r>
          </a:p>
          <a:p>
            <a:pPr eaLnBrk="1" hangingPunct="1">
              <a:spcBef>
                <a:spcPct val="50000"/>
              </a:spcBef>
            </a:pPr>
            <a:r>
              <a:rPr lang="zh-CN" altLang="en-US" sz="1600" b="1"/>
              <a:t>6</a:t>
            </a:r>
          </a:p>
          <a:p>
            <a:pPr eaLnBrk="1" hangingPunct="1">
              <a:spcBef>
                <a:spcPct val="50000"/>
              </a:spcBef>
            </a:pPr>
            <a:r>
              <a:rPr lang="zh-CN" altLang="en-US" sz="1600" b="1"/>
              <a:t>7</a:t>
            </a:r>
          </a:p>
          <a:p>
            <a:pPr eaLnBrk="1" hangingPunct="1">
              <a:spcBef>
                <a:spcPct val="50000"/>
              </a:spcBef>
            </a:pPr>
            <a:r>
              <a:rPr lang="zh-CN" altLang="en-US" sz="1600" b="1"/>
              <a:t>8</a:t>
            </a:r>
          </a:p>
          <a:p>
            <a:pPr eaLnBrk="1" hangingPunct="1">
              <a:spcBef>
                <a:spcPct val="50000"/>
              </a:spcBef>
            </a:pPr>
            <a:r>
              <a:rPr lang="zh-CN" altLang="en-US" sz="1600" b="1"/>
              <a:t>9</a:t>
            </a:r>
          </a:p>
          <a:p>
            <a:pPr eaLnBrk="1" hangingPunct="1">
              <a:spcBef>
                <a:spcPct val="50000"/>
              </a:spcBef>
            </a:pPr>
            <a:r>
              <a:rPr lang="zh-CN" altLang="en-US" sz="1600" b="1"/>
              <a:t>10</a:t>
            </a:r>
          </a:p>
          <a:p>
            <a:pPr eaLnBrk="1" hangingPunct="1">
              <a:spcBef>
                <a:spcPct val="50000"/>
              </a:spcBef>
            </a:pPr>
            <a:r>
              <a:rPr lang="zh-CN" altLang="en-US" sz="1600" b="1"/>
              <a:t>11</a:t>
            </a:r>
          </a:p>
          <a:p>
            <a:pPr eaLnBrk="1" hangingPunct="1">
              <a:spcBef>
                <a:spcPct val="50000"/>
              </a:spcBef>
            </a:pPr>
            <a:r>
              <a:rPr lang="zh-CN" altLang="en-US" sz="1600" b="1"/>
              <a:t>12</a:t>
            </a:r>
          </a:p>
        </p:txBody>
      </p:sp>
      <p:sp>
        <p:nvSpPr>
          <p:cNvPr id="38" name="矩形 37"/>
          <p:cNvSpPr/>
          <p:nvPr/>
        </p:nvSpPr>
        <p:spPr>
          <a:xfrm>
            <a:off x="4738894" y="992299"/>
            <a:ext cx="4267201" cy="1962076"/>
          </a:xfrm>
          <a:prstGeom prst="rect">
            <a:avLst/>
          </a:prstGeom>
          <a:solidFill>
            <a:schemeClr val="accent6">
              <a:lumMod val="20000"/>
              <a:lumOff val="80000"/>
            </a:schemeClr>
          </a:solidFill>
          <a:ln>
            <a:solidFill>
              <a:srgbClr val="FF0000"/>
            </a:solidFill>
          </a:ln>
        </p:spPr>
        <p:txBody>
          <a:bodyPr wrap="square">
            <a:spAutoFit/>
          </a:bodyPr>
          <a:lstStyle/>
          <a:p>
            <a:pPr marL="342900" indent="-342900">
              <a:spcBef>
                <a:spcPct val="20000"/>
              </a:spcBef>
              <a:spcAft>
                <a:spcPct val="5000"/>
              </a:spcAft>
              <a:buFont typeface="Wingdings" pitchFamily="2" charset="2"/>
              <a:buNone/>
            </a:pPr>
            <a:r>
              <a:rPr lang="en-US" altLang="zh-CN" b="1" dirty="0">
                <a:solidFill>
                  <a:srgbClr val="FF0066"/>
                </a:solidFill>
                <a:latin typeface="楷体_GB2312" pitchFamily="49" charset="-122"/>
                <a:ea typeface="楷体_GB2312" pitchFamily="49" charset="-122"/>
              </a:rPr>
              <a:t>1. </a:t>
            </a:r>
            <a:r>
              <a:rPr lang="zh-CN" altLang="en-US" b="1" dirty="0">
                <a:solidFill>
                  <a:srgbClr val="FF0066"/>
                </a:solidFill>
                <a:latin typeface="楷体_GB2312" pitchFamily="49" charset="-122"/>
                <a:ea typeface="楷体_GB2312" pitchFamily="49" charset="-122"/>
              </a:rPr>
              <a:t>字节偏移量为</a:t>
            </a:r>
            <a:r>
              <a:rPr lang="en-US" altLang="zh-CN" b="1" dirty="0">
                <a:solidFill>
                  <a:srgbClr val="FF0066"/>
                </a:solidFill>
                <a:latin typeface="楷体_GB2312" pitchFamily="49" charset="-122"/>
                <a:ea typeface="楷体_GB2312" pitchFamily="49" charset="-122"/>
              </a:rPr>
              <a:t>9000</a:t>
            </a:r>
            <a:endParaRPr lang="zh-CN" altLang="en-US" b="1" dirty="0">
              <a:solidFill>
                <a:srgbClr val="FF0066"/>
              </a:solidFill>
              <a:latin typeface="楷体_GB2312" pitchFamily="49" charset="-122"/>
              <a:ea typeface="楷体_GB2312" pitchFamily="49" charset="-122"/>
            </a:endParaRPr>
          </a:p>
          <a:p>
            <a:pPr marL="342900" indent="-342900">
              <a:spcBef>
                <a:spcPct val="20000"/>
              </a:spcBef>
              <a:spcAft>
                <a:spcPct val="5000"/>
              </a:spcAft>
              <a:buFont typeface="Wingdings" pitchFamily="2" charset="2"/>
              <a:buNone/>
            </a:pPr>
            <a:r>
              <a:rPr lang="zh-CN" altLang="en-US" dirty="0">
                <a:latin typeface="楷体_GB2312" pitchFamily="49" charset="-122"/>
                <a:ea typeface="楷体_GB2312" pitchFamily="49" charset="-122"/>
              </a:rPr>
              <a:t>   逻辑块号为：</a:t>
            </a:r>
            <a:r>
              <a:rPr lang="en-US" altLang="zh-CN" dirty="0">
                <a:latin typeface="楷体_GB2312" pitchFamily="49" charset="-122"/>
                <a:ea typeface="楷体_GB2312" pitchFamily="49" charset="-122"/>
              </a:rPr>
              <a:t>9000/1024</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8</a:t>
            </a:r>
          </a:p>
          <a:p>
            <a:pPr marL="342900" indent="-342900">
              <a:spcBef>
                <a:spcPct val="20000"/>
              </a:spcBef>
              <a:spcAft>
                <a:spcPct val="5000"/>
              </a:spcAft>
              <a:buFont typeface="Wingdings" pitchFamily="2" charset="2"/>
              <a:buNone/>
            </a:pPr>
            <a:r>
              <a:rPr lang="zh-CN" altLang="en-US" dirty="0">
                <a:latin typeface="楷体_GB2312" pitchFamily="49" charset="-122"/>
                <a:ea typeface="楷体_GB2312" pitchFamily="49" charset="-122"/>
              </a:rPr>
              <a:t>   块内偏移量为：</a:t>
            </a:r>
            <a:r>
              <a:rPr lang="en-US" altLang="zh-CN" dirty="0">
                <a:latin typeface="楷体_GB2312" pitchFamily="49" charset="-122"/>
                <a:ea typeface="楷体_GB2312" pitchFamily="49" charset="-122"/>
              </a:rPr>
              <a:t>9000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8×1024</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808</a:t>
            </a:r>
          </a:p>
          <a:p>
            <a:pPr marL="342900" indent="-342900">
              <a:spcBef>
                <a:spcPct val="20000"/>
              </a:spcBef>
              <a:spcAft>
                <a:spcPct val="5000"/>
              </a:spcAft>
              <a:buFont typeface="Wingdings" pitchFamily="2" charset="2"/>
              <a:buNone/>
            </a:pPr>
            <a:r>
              <a:rPr lang="zh-CN" altLang="en-US" dirty="0">
                <a:latin typeface="楷体_GB2312" pitchFamily="49" charset="-122"/>
                <a:ea typeface="楷体_GB2312" pitchFamily="49" charset="-122"/>
              </a:rPr>
              <a:t>   因逻辑块号小于</a:t>
            </a:r>
            <a:r>
              <a:rPr lang="en-US" altLang="zh-CN" dirty="0">
                <a:latin typeface="楷体_GB2312" pitchFamily="49" charset="-122"/>
                <a:ea typeface="楷体_GB2312" pitchFamily="49" charset="-122"/>
              </a:rPr>
              <a:t>10</a:t>
            </a:r>
            <a:r>
              <a:rPr lang="zh-CN" altLang="en-US" dirty="0">
                <a:latin typeface="楷体_GB2312" pitchFamily="49" charset="-122"/>
                <a:ea typeface="楷体_GB2312" pitchFamily="49" charset="-122"/>
              </a:rPr>
              <a:t>，因此该块为直接块。其</a:t>
            </a:r>
            <a:r>
              <a:rPr lang="zh-CN" altLang="en-US" u="sng" dirty="0">
                <a:latin typeface="楷体_GB2312" pitchFamily="49" charset="-122"/>
                <a:ea typeface="楷体_GB2312" pitchFamily="49" charset="-122"/>
              </a:rPr>
              <a:t>物理盘块号为</a:t>
            </a:r>
            <a:r>
              <a:rPr lang="en-US" altLang="zh-CN" u="sng" dirty="0">
                <a:latin typeface="楷体_GB2312" pitchFamily="49" charset="-122"/>
                <a:ea typeface="楷体_GB2312" pitchFamily="49" charset="-122"/>
              </a:rPr>
              <a:t>367</a:t>
            </a:r>
            <a:r>
              <a:rPr lang="zh-CN" altLang="en-US" u="sng" dirty="0">
                <a:latin typeface="楷体_GB2312" pitchFamily="49" charset="-122"/>
                <a:ea typeface="楷体_GB2312" pitchFamily="49" charset="-122"/>
              </a:rPr>
              <a:t>，该块中的第</a:t>
            </a:r>
            <a:r>
              <a:rPr lang="en-US" altLang="zh-CN" u="sng" dirty="0">
                <a:latin typeface="楷体_GB2312" pitchFamily="49" charset="-122"/>
                <a:ea typeface="楷体_GB2312" pitchFamily="49" charset="-122"/>
              </a:rPr>
              <a:t>808</a:t>
            </a:r>
            <a:r>
              <a:rPr lang="zh-CN" altLang="en-US" u="sng" dirty="0">
                <a:latin typeface="楷体_GB2312" pitchFamily="49" charset="-122"/>
                <a:ea typeface="楷体_GB2312" pitchFamily="49" charset="-122"/>
              </a:rPr>
              <a:t>字节</a:t>
            </a:r>
            <a:r>
              <a:rPr lang="zh-CN" altLang="en-US" dirty="0">
                <a:latin typeface="楷体_GB2312" pitchFamily="49" charset="-122"/>
                <a:ea typeface="楷体_GB2312" pitchFamily="49" charset="-122"/>
              </a:rPr>
              <a:t>即为文件的第</a:t>
            </a:r>
            <a:r>
              <a:rPr lang="en-US" altLang="zh-CN" dirty="0">
                <a:latin typeface="楷体_GB2312" pitchFamily="49" charset="-122"/>
                <a:ea typeface="楷体_GB2312" pitchFamily="49" charset="-122"/>
              </a:rPr>
              <a:t>9000</a:t>
            </a:r>
            <a:r>
              <a:rPr lang="zh-CN" altLang="en-US" dirty="0">
                <a:latin typeface="楷体_GB2312" pitchFamily="49" charset="-122"/>
                <a:ea typeface="楷体_GB2312" pitchFamily="49" charset="-122"/>
              </a:rPr>
              <a:t>字节。</a:t>
            </a:r>
            <a:endParaRPr lang="zh-CN" altLang="en-US" dirty="0"/>
          </a:p>
        </p:txBody>
      </p:sp>
      <p:sp>
        <p:nvSpPr>
          <p:cNvPr id="40" name="矩形 39"/>
          <p:cNvSpPr/>
          <p:nvPr/>
        </p:nvSpPr>
        <p:spPr>
          <a:xfrm>
            <a:off x="728870" y="4956313"/>
            <a:ext cx="1961321" cy="463826"/>
          </a:xfrm>
          <a:prstGeom prst="rect">
            <a:avLst/>
          </a:prstGeom>
          <a:noFill/>
          <a:ln w="317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 Box 81"/>
          <p:cNvSpPr txBox="1">
            <a:spLocks noChangeArrowheads="1"/>
          </p:cNvSpPr>
          <p:nvPr/>
        </p:nvSpPr>
        <p:spPr bwMode="auto">
          <a:xfrm>
            <a:off x="3962400" y="4430713"/>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000">
                <a:solidFill>
                  <a:srgbClr val="0000FF"/>
                </a:solidFill>
                <a:latin typeface="Times New Roman" pitchFamily="18" charset="0"/>
              </a:rPr>
              <a:t>428</a:t>
            </a:r>
          </a:p>
        </p:txBody>
      </p:sp>
      <p:sp>
        <p:nvSpPr>
          <p:cNvPr id="42" name="Text Box 87"/>
          <p:cNvSpPr txBox="1">
            <a:spLocks noChangeArrowheads="1"/>
          </p:cNvSpPr>
          <p:nvPr/>
        </p:nvSpPr>
        <p:spPr bwMode="auto">
          <a:xfrm>
            <a:off x="7149548" y="6080609"/>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a:solidFill>
                  <a:srgbClr val="0000FF"/>
                </a:solidFill>
                <a:latin typeface="Times New Roman" pitchFamily="18" charset="0"/>
              </a:rPr>
              <a:t>331</a:t>
            </a:r>
          </a:p>
        </p:txBody>
      </p:sp>
      <p:sp>
        <p:nvSpPr>
          <p:cNvPr id="43" name="Text Box 87"/>
          <p:cNvSpPr txBox="1">
            <a:spLocks noChangeArrowheads="1"/>
          </p:cNvSpPr>
          <p:nvPr/>
        </p:nvSpPr>
        <p:spPr bwMode="auto">
          <a:xfrm>
            <a:off x="3909392" y="6488668"/>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a:solidFill>
                  <a:srgbClr val="0000FF"/>
                </a:solidFill>
                <a:latin typeface="Times New Roman" pitchFamily="18" charset="0"/>
              </a:rPr>
              <a:t>9</a:t>
            </a:r>
            <a:r>
              <a:rPr kumimoji="1" lang="zh-CN" altLang="en-US">
                <a:solidFill>
                  <a:srgbClr val="0000FF"/>
                </a:solidFill>
                <a:latin typeface="Times New Roman" pitchFamily="18" charset="0"/>
              </a:rPr>
              <a:t>1</a:t>
            </a:r>
            <a:r>
              <a:rPr kumimoji="1" lang="en-US" altLang="zh-CN">
                <a:solidFill>
                  <a:srgbClr val="0000FF"/>
                </a:solidFill>
                <a:latin typeface="Times New Roman" pitchFamily="18" charset="0"/>
              </a:rPr>
              <a:t>56</a:t>
            </a:r>
            <a:endParaRPr kumimoji="1" lang="zh-CN" altLang="en-US">
              <a:solidFill>
                <a:srgbClr val="0000FF"/>
              </a:solidFill>
              <a:latin typeface="Times New Roman" pitchFamily="18" charset="0"/>
            </a:endParaRPr>
          </a:p>
        </p:txBody>
      </p:sp>
      <p:sp>
        <p:nvSpPr>
          <p:cNvPr id="45" name="Rectangle 3"/>
          <p:cNvSpPr txBox="1">
            <a:spLocks noChangeArrowheads="1"/>
          </p:cNvSpPr>
          <p:nvPr/>
        </p:nvSpPr>
        <p:spPr>
          <a:xfrm>
            <a:off x="0" y="1155702"/>
            <a:ext cx="8653670" cy="673100"/>
          </a:xfrm>
          <a:prstGeom prst="rect">
            <a:avLst/>
          </a:prstGeom>
          <a:noFill/>
          <a:ln/>
        </p:spPr>
        <p:txBody>
          <a:bodyPr vert="horz" lIns="91440" tIns="45720" rIns="91440" bIns="45720" rtlCol="0">
            <a:noAutofit/>
          </a:bodyPr>
          <a:lstStyle/>
          <a:p>
            <a:pPr marL="228600" indent="-228600">
              <a:buClr>
                <a:srgbClr val="FF0066"/>
              </a:buClr>
              <a:defRPr/>
            </a:pPr>
            <a:r>
              <a:rPr lang="zh-CN" altLang="en-US" sz="2400" dirty="0">
                <a:solidFill>
                  <a:srgbClr val="000000"/>
                </a:solidFill>
                <a:latin typeface="+mj-lt"/>
                <a:ea typeface="隶书" pitchFamily="49" charset="-122"/>
                <a:cs typeface="+mj-cs"/>
                <a:sym typeface="Symbol" pitchFamily="18" charset="2"/>
              </a:rPr>
              <a:t>   </a:t>
            </a:r>
            <a:r>
              <a:rPr lang="zh-CN" altLang="en-US" sz="2400" dirty="0">
                <a:solidFill>
                  <a:srgbClr val="000000"/>
                </a:solidFill>
                <a:latin typeface="黑体" pitchFamily="49" charset="-122"/>
                <a:ea typeface="黑体" pitchFamily="49" charset="-122"/>
                <a:cs typeface="+mj-cs"/>
                <a:sym typeface="Symbol" pitchFamily="18" charset="2"/>
              </a:rPr>
              <a:t>例</a:t>
            </a:r>
            <a:r>
              <a:rPr lang="en-US" altLang="zh-CN" sz="2400" dirty="0">
                <a:solidFill>
                  <a:srgbClr val="000000"/>
                </a:solidFill>
                <a:latin typeface="黑体" pitchFamily="49" charset="-122"/>
                <a:ea typeface="黑体" pitchFamily="49" charset="-122"/>
                <a:cs typeface="+mj-cs"/>
                <a:sym typeface="Symbol" pitchFamily="18" charset="2"/>
              </a:rPr>
              <a:t>6-3</a:t>
            </a:r>
            <a:r>
              <a:rPr lang="zh-CN" altLang="en-US" sz="2400" dirty="0">
                <a:solidFill>
                  <a:srgbClr val="000000"/>
                </a:solidFill>
                <a:latin typeface="黑体" pitchFamily="49" charset="-122"/>
                <a:ea typeface="黑体" pitchFamily="49" charset="-122"/>
                <a:cs typeface="+mj-cs"/>
                <a:sym typeface="Symbol" pitchFamily="18" charset="2"/>
              </a:rPr>
              <a:t>：</a:t>
            </a:r>
            <a:r>
              <a:rPr lang="en-US" altLang="zh-CN" sz="2400" dirty="0">
                <a:solidFill>
                  <a:srgbClr val="000000"/>
                </a:solidFill>
                <a:latin typeface="黑体" pitchFamily="49" charset="-122"/>
                <a:ea typeface="黑体" pitchFamily="49" charset="-122"/>
                <a:cs typeface="+mj-cs"/>
                <a:sym typeface="Symbol" pitchFamily="18" charset="2"/>
              </a:rPr>
              <a:t>Unix</a:t>
            </a:r>
            <a:r>
              <a:rPr lang="zh-CN" altLang="en-US" sz="2400" dirty="0">
                <a:solidFill>
                  <a:srgbClr val="000000"/>
                </a:solidFill>
                <a:latin typeface="黑体" pitchFamily="49" charset="-122"/>
                <a:ea typeface="黑体" pitchFamily="49" charset="-122"/>
                <a:cs typeface="+mj-cs"/>
                <a:sym typeface="Symbol" pitchFamily="18" charset="2"/>
              </a:rPr>
              <a:t>多级索引下文件的</a:t>
            </a:r>
            <a:endParaRPr lang="en-US" altLang="zh-CN" sz="2400" dirty="0">
              <a:solidFill>
                <a:srgbClr val="000000"/>
              </a:solidFill>
              <a:latin typeface="黑体" pitchFamily="49" charset="-122"/>
              <a:ea typeface="黑体" pitchFamily="49" charset="-122"/>
              <a:cs typeface="+mj-cs"/>
              <a:sym typeface="Symbol" pitchFamily="18" charset="2"/>
            </a:endParaRPr>
          </a:p>
          <a:p>
            <a:pPr marL="228600" indent="-228600">
              <a:buClr>
                <a:srgbClr val="FF0066"/>
              </a:buClr>
              <a:defRPr/>
            </a:pPr>
            <a:r>
              <a:rPr lang="zh-CN" altLang="en-US" sz="2400" dirty="0">
                <a:solidFill>
                  <a:srgbClr val="000000"/>
                </a:solidFill>
                <a:latin typeface="黑体" pitchFamily="49" charset="-122"/>
                <a:ea typeface="黑体" pitchFamily="49" charset="-122"/>
                <a:cs typeface="+mj-cs"/>
                <a:sym typeface="Symbol" pitchFamily="18" charset="2"/>
              </a:rPr>
              <a:t>字节偏移量转换成物理地址</a:t>
            </a:r>
            <a:endParaRPr lang="zh-CN" altLang="en-US" sz="2400" dirty="0">
              <a:solidFill>
                <a:srgbClr val="000000"/>
              </a:solidFill>
              <a:latin typeface="黑体" pitchFamily="49" charset="-122"/>
              <a:ea typeface="黑体" pitchFamily="49" charset="-122"/>
              <a:cs typeface="+mj-cs"/>
            </a:endParaRPr>
          </a:p>
        </p:txBody>
      </p:sp>
      <p:sp>
        <p:nvSpPr>
          <p:cNvPr id="46" name="矩形 45"/>
          <p:cNvSpPr/>
          <p:nvPr/>
        </p:nvSpPr>
        <p:spPr>
          <a:xfrm>
            <a:off x="11463" y="700766"/>
            <a:ext cx="3472069"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索引文件</a:t>
            </a:r>
            <a:r>
              <a:rPr lang="en-US" altLang="zh-CN" sz="2800" b="1" dirty="0">
                <a:solidFill>
                  <a:srgbClr val="0000FF"/>
                </a:solidFill>
                <a:sym typeface="Symbol" pitchFamily="18" charset="2"/>
              </a:rPr>
              <a:t>(6/7)</a:t>
            </a:r>
            <a:endParaRPr lang="zh-CN" altLang="en-US" sz="2800" b="1" dirty="0">
              <a:solidFill>
                <a:srgbClr val="0000FF"/>
              </a:solidFill>
              <a:sym typeface="Symbol" pitchFamily="18" charset="2"/>
            </a:endParaRPr>
          </a:p>
        </p:txBody>
      </p:sp>
      <p:sp>
        <p:nvSpPr>
          <p:cNvPr id="39" name="六边形 38"/>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4" name="矩形 43"/>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36" name="组合 11">
            <a:extLst>
              <a:ext uri="{FF2B5EF4-FFF2-40B4-BE49-F238E27FC236}">
                <a16:creationId xmlns:a16="http://schemas.microsoft.com/office/drawing/2014/main" id="{C0343947-C0B5-4A89-ABC8-1E0400D82BA8}"/>
              </a:ext>
            </a:extLst>
          </p:cNvPr>
          <p:cNvGrpSpPr/>
          <p:nvPr/>
        </p:nvGrpSpPr>
        <p:grpSpPr>
          <a:xfrm>
            <a:off x="8564389" y="243728"/>
            <a:ext cx="305510" cy="333991"/>
            <a:chOff x="11707415" y="1054709"/>
            <a:chExt cx="368424" cy="432048"/>
          </a:xfrm>
        </p:grpSpPr>
        <p:sp>
          <p:nvSpPr>
            <p:cNvPr id="47" name="燕尾形 12">
              <a:extLst>
                <a:ext uri="{FF2B5EF4-FFF2-40B4-BE49-F238E27FC236}">
                  <a16:creationId xmlns:a16="http://schemas.microsoft.com/office/drawing/2014/main" id="{E818BF91-8C3D-4993-AE83-46F2000CEAB9}"/>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8" name="燕尾形 13">
              <a:extLst>
                <a:ext uri="{FF2B5EF4-FFF2-40B4-BE49-F238E27FC236}">
                  <a16:creationId xmlns:a16="http://schemas.microsoft.com/office/drawing/2014/main" id="{747D2FA7-04C9-483E-8848-D9B27B76D32F}"/>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49" name="文本框 48">
            <a:extLst>
              <a:ext uri="{FF2B5EF4-FFF2-40B4-BE49-F238E27FC236}">
                <a16:creationId xmlns:a16="http://schemas.microsoft.com/office/drawing/2014/main" id="{9722B0BE-38CC-41DE-A2BE-3186B999F016}"/>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50" name="直接连接符 49">
            <a:extLst>
              <a:ext uri="{FF2B5EF4-FFF2-40B4-BE49-F238E27FC236}">
                <a16:creationId xmlns:a16="http://schemas.microsoft.com/office/drawing/2014/main" id="{BDD10E56-FF1C-4963-BCAB-D812293BF52F}"/>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0C18A48A-BC24-43DE-B909-BCF122F2212A}"/>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11">
            <a:extLst>
              <a:ext uri="{FF2B5EF4-FFF2-40B4-BE49-F238E27FC236}">
                <a16:creationId xmlns:a16="http://schemas.microsoft.com/office/drawing/2014/main" id="{2110DAD6-DFA9-4447-BB78-0C9C793DBB8F}"/>
              </a:ext>
            </a:extLst>
          </p:cNvPr>
          <p:cNvGrpSpPr/>
          <p:nvPr/>
        </p:nvGrpSpPr>
        <p:grpSpPr>
          <a:xfrm>
            <a:off x="8564389" y="243728"/>
            <a:ext cx="305510" cy="333991"/>
            <a:chOff x="11707415" y="1054709"/>
            <a:chExt cx="368424" cy="432048"/>
          </a:xfrm>
        </p:grpSpPr>
        <p:sp>
          <p:nvSpPr>
            <p:cNvPr id="47" name="燕尾形 12">
              <a:extLst>
                <a:ext uri="{FF2B5EF4-FFF2-40B4-BE49-F238E27FC236}">
                  <a16:creationId xmlns:a16="http://schemas.microsoft.com/office/drawing/2014/main" id="{987000F1-9D2E-48AB-BE64-AF2A74458D16}"/>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8" name="燕尾形 13">
              <a:extLst>
                <a:ext uri="{FF2B5EF4-FFF2-40B4-BE49-F238E27FC236}">
                  <a16:creationId xmlns:a16="http://schemas.microsoft.com/office/drawing/2014/main" id="{98BEC1F9-0D9B-4D7D-8317-330D41848103}"/>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49" name="文本框 48">
            <a:extLst>
              <a:ext uri="{FF2B5EF4-FFF2-40B4-BE49-F238E27FC236}">
                <a16:creationId xmlns:a16="http://schemas.microsoft.com/office/drawing/2014/main" id="{43FFFEE9-EEE6-4B73-A3D2-DF48C9F099DE}"/>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graphicFrame>
        <p:nvGraphicFramePr>
          <p:cNvPr id="18" name="Group 3"/>
          <p:cNvGraphicFramePr>
            <a:graphicFrameLocks noGrp="1"/>
          </p:cNvGraphicFramePr>
          <p:nvPr/>
        </p:nvGraphicFramePr>
        <p:xfrm>
          <a:off x="1295400" y="2090738"/>
          <a:ext cx="1295400" cy="4724400"/>
        </p:xfrm>
        <a:graphic>
          <a:graphicData uri="http://schemas.openxmlformats.org/drawingml/2006/table">
            <a:tbl>
              <a:tblPr/>
              <a:tblGrid>
                <a:gridCol w="1295400">
                  <a:extLst>
                    <a:ext uri="{9D8B030D-6E8A-4147-A177-3AD203B41FA5}">
                      <a16:colId xmlns:a16="http://schemas.microsoft.com/office/drawing/2014/main" val="2000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4096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228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4542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101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367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428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9156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824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19" name="Group 38"/>
          <p:cNvGraphicFramePr>
            <a:graphicFrameLocks noGrp="1"/>
          </p:cNvGraphicFramePr>
          <p:nvPr/>
        </p:nvGraphicFramePr>
        <p:xfrm>
          <a:off x="3886200" y="1916113"/>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1011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109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954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952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0" name="Group 52"/>
          <p:cNvGraphicFramePr>
            <a:graphicFrameLocks noGrp="1"/>
          </p:cNvGraphicFramePr>
          <p:nvPr/>
        </p:nvGraphicFramePr>
        <p:xfrm>
          <a:off x="3878263" y="5053013"/>
          <a:ext cx="762000" cy="1524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331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452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1" name="Group 62"/>
          <p:cNvGraphicFramePr>
            <a:graphicFrameLocks noGrp="1"/>
          </p:cNvGraphicFramePr>
          <p:nvPr/>
        </p:nvGraphicFramePr>
        <p:xfrm>
          <a:off x="7086600" y="3516313"/>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3300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333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308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 name="Text Box 76"/>
          <p:cNvSpPr txBox="1">
            <a:spLocks noChangeArrowheads="1"/>
          </p:cNvSpPr>
          <p:nvPr/>
        </p:nvSpPr>
        <p:spPr bwMode="auto">
          <a:xfrm>
            <a:off x="3533775" y="347662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3</a:t>
            </a:r>
          </a:p>
        </p:txBody>
      </p:sp>
      <p:sp>
        <p:nvSpPr>
          <p:cNvPr id="23" name="Text Box 77"/>
          <p:cNvSpPr txBox="1">
            <a:spLocks noChangeArrowheads="1"/>
          </p:cNvSpPr>
          <p:nvPr/>
        </p:nvSpPr>
        <p:spPr bwMode="auto">
          <a:xfrm>
            <a:off x="3533775" y="29289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2</a:t>
            </a:r>
          </a:p>
        </p:txBody>
      </p:sp>
      <p:sp>
        <p:nvSpPr>
          <p:cNvPr id="24" name="Text Box 78"/>
          <p:cNvSpPr txBox="1">
            <a:spLocks noChangeArrowheads="1"/>
          </p:cNvSpPr>
          <p:nvPr/>
        </p:nvSpPr>
        <p:spPr bwMode="auto">
          <a:xfrm>
            <a:off x="6553200" y="41259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74</a:t>
            </a:r>
          </a:p>
        </p:txBody>
      </p:sp>
      <p:sp>
        <p:nvSpPr>
          <p:cNvPr id="25" name="Text Box 79"/>
          <p:cNvSpPr txBox="1">
            <a:spLocks noChangeArrowheads="1"/>
          </p:cNvSpPr>
          <p:nvPr/>
        </p:nvSpPr>
        <p:spPr bwMode="auto">
          <a:xfrm>
            <a:off x="3533775" y="24717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1</a:t>
            </a:r>
          </a:p>
        </p:txBody>
      </p:sp>
      <p:sp>
        <p:nvSpPr>
          <p:cNvPr id="26" name="Text Box 80"/>
          <p:cNvSpPr txBox="1">
            <a:spLocks noChangeArrowheads="1"/>
          </p:cNvSpPr>
          <p:nvPr/>
        </p:nvSpPr>
        <p:spPr bwMode="auto">
          <a:xfrm>
            <a:off x="3533775" y="19383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0</a:t>
            </a:r>
          </a:p>
        </p:txBody>
      </p:sp>
      <p:sp>
        <p:nvSpPr>
          <p:cNvPr id="28" name="Text Box 83"/>
          <p:cNvSpPr txBox="1">
            <a:spLocks noChangeArrowheads="1"/>
          </p:cNvSpPr>
          <p:nvPr/>
        </p:nvSpPr>
        <p:spPr bwMode="auto">
          <a:xfrm>
            <a:off x="6553200" y="45069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75</a:t>
            </a:r>
          </a:p>
        </p:txBody>
      </p:sp>
      <p:sp>
        <p:nvSpPr>
          <p:cNvPr id="29" name="Text Box 84"/>
          <p:cNvSpPr txBox="1">
            <a:spLocks noChangeArrowheads="1"/>
          </p:cNvSpPr>
          <p:nvPr/>
        </p:nvSpPr>
        <p:spPr bwMode="auto">
          <a:xfrm>
            <a:off x="6553200" y="49641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76</a:t>
            </a:r>
          </a:p>
        </p:txBody>
      </p:sp>
      <p:sp>
        <p:nvSpPr>
          <p:cNvPr id="30" name="Text Box 85"/>
          <p:cNvSpPr txBox="1">
            <a:spLocks noChangeArrowheads="1"/>
          </p:cNvSpPr>
          <p:nvPr/>
        </p:nvSpPr>
        <p:spPr bwMode="auto">
          <a:xfrm>
            <a:off x="3462338" y="50593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0</a:t>
            </a:r>
          </a:p>
        </p:txBody>
      </p:sp>
      <p:sp>
        <p:nvSpPr>
          <p:cNvPr id="31" name="Text Box 86"/>
          <p:cNvSpPr txBox="1">
            <a:spLocks noChangeArrowheads="1"/>
          </p:cNvSpPr>
          <p:nvPr/>
        </p:nvSpPr>
        <p:spPr bwMode="auto">
          <a:xfrm>
            <a:off x="3462338" y="556418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1</a:t>
            </a:r>
          </a:p>
        </p:txBody>
      </p:sp>
      <p:sp>
        <p:nvSpPr>
          <p:cNvPr id="33" name="Line 88"/>
          <p:cNvSpPr>
            <a:spLocks noChangeShapeType="1"/>
          </p:cNvSpPr>
          <p:nvPr/>
        </p:nvSpPr>
        <p:spPr bwMode="auto">
          <a:xfrm flipV="1">
            <a:off x="2590800" y="2090738"/>
            <a:ext cx="1250812" cy="372507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89"/>
          <p:cNvSpPr>
            <a:spLocks noChangeShapeType="1"/>
          </p:cNvSpPr>
          <p:nvPr/>
        </p:nvSpPr>
        <p:spPr bwMode="auto">
          <a:xfrm flipV="1">
            <a:off x="2590800" y="5059363"/>
            <a:ext cx="1360350" cy="12414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90"/>
          <p:cNvSpPr>
            <a:spLocks noChangeShapeType="1"/>
          </p:cNvSpPr>
          <p:nvPr/>
        </p:nvSpPr>
        <p:spPr bwMode="auto">
          <a:xfrm flipV="1">
            <a:off x="4643438" y="3789363"/>
            <a:ext cx="2376487" cy="15875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Text Box 92"/>
          <p:cNvSpPr txBox="1">
            <a:spLocks noChangeArrowheads="1"/>
          </p:cNvSpPr>
          <p:nvPr/>
        </p:nvSpPr>
        <p:spPr bwMode="auto">
          <a:xfrm>
            <a:off x="762000" y="2014538"/>
            <a:ext cx="4572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b="1"/>
              <a:t>0</a:t>
            </a:r>
          </a:p>
          <a:p>
            <a:pPr eaLnBrk="1" hangingPunct="1">
              <a:spcBef>
                <a:spcPct val="50000"/>
              </a:spcBef>
            </a:pPr>
            <a:r>
              <a:rPr lang="zh-CN" altLang="en-US" sz="1600" b="1"/>
              <a:t>1</a:t>
            </a:r>
          </a:p>
          <a:p>
            <a:pPr eaLnBrk="1" hangingPunct="1">
              <a:spcBef>
                <a:spcPct val="50000"/>
              </a:spcBef>
            </a:pPr>
            <a:r>
              <a:rPr lang="zh-CN" altLang="en-US" sz="1600" b="1"/>
              <a:t>2</a:t>
            </a:r>
          </a:p>
          <a:p>
            <a:pPr eaLnBrk="1" hangingPunct="1">
              <a:spcBef>
                <a:spcPct val="50000"/>
              </a:spcBef>
            </a:pPr>
            <a:r>
              <a:rPr lang="zh-CN" altLang="en-US" sz="1600" b="1"/>
              <a:t>3</a:t>
            </a:r>
          </a:p>
          <a:p>
            <a:pPr eaLnBrk="1" hangingPunct="1">
              <a:spcBef>
                <a:spcPct val="50000"/>
              </a:spcBef>
            </a:pPr>
            <a:r>
              <a:rPr lang="zh-CN" altLang="en-US" sz="1600" b="1"/>
              <a:t>4</a:t>
            </a:r>
          </a:p>
          <a:p>
            <a:pPr eaLnBrk="1" hangingPunct="1">
              <a:spcBef>
                <a:spcPct val="50000"/>
              </a:spcBef>
            </a:pPr>
            <a:r>
              <a:rPr lang="zh-CN" altLang="en-US" sz="1600" b="1"/>
              <a:t>5</a:t>
            </a:r>
          </a:p>
          <a:p>
            <a:pPr eaLnBrk="1" hangingPunct="1">
              <a:spcBef>
                <a:spcPct val="50000"/>
              </a:spcBef>
            </a:pPr>
            <a:r>
              <a:rPr lang="zh-CN" altLang="en-US" sz="1600" b="1"/>
              <a:t>6</a:t>
            </a:r>
          </a:p>
          <a:p>
            <a:pPr eaLnBrk="1" hangingPunct="1">
              <a:spcBef>
                <a:spcPct val="50000"/>
              </a:spcBef>
            </a:pPr>
            <a:r>
              <a:rPr lang="zh-CN" altLang="en-US" sz="1600" b="1"/>
              <a:t>7</a:t>
            </a:r>
          </a:p>
          <a:p>
            <a:pPr eaLnBrk="1" hangingPunct="1">
              <a:spcBef>
                <a:spcPct val="50000"/>
              </a:spcBef>
            </a:pPr>
            <a:r>
              <a:rPr lang="zh-CN" altLang="en-US" sz="1600" b="1"/>
              <a:t>8</a:t>
            </a:r>
          </a:p>
          <a:p>
            <a:pPr eaLnBrk="1" hangingPunct="1">
              <a:spcBef>
                <a:spcPct val="50000"/>
              </a:spcBef>
            </a:pPr>
            <a:r>
              <a:rPr lang="zh-CN" altLang="en-US" sz="1600" b="1"/>
              <a:t>9</a:t>
            </a:r>
          </a:p>
          <a:p>
            <a:pPr eaLnBrk="1" hangingPunct="1">
              <a:spcBef>
                <a:spcPct val="50000"/>
              </a:spcBef>
            </a:pPr>
            <a:r>
              <a:rPr lang="zh-CN" altLang="en-US" sz="1600" b="1"/>
              <a:t>10</a:t>
            </a:r>
          </a:p>
          <a:p>
            <a:pPr eaLnBrk="1" hangingPunct="1">
              <a:spcBef>
                <a:spcPct val="50000"/>
              </a:spcBef>
            </a:pPr>
            <a:r>
              <a:rPr lang="zh-CN" altLang="en-US" sz="1600" b="1"/>
              <a:t>11</a:t>
            </a:r>
          </a:p>
          <a:p>
            <a:pPr eaLnBrk="1" hangingPunct="1">
              <a:spcBef>
                <a:spcPct val="50000"/>
              </a:spcBef>
            </a:pPr>
            <a:r>
              <a:rPr lang="zh-CN" altLang="en-US" sz="1600" b="1"/>
              <a:t>12</a:t>
            </a:r>
          </a:p>
        </p:txBody>
      </p:sp>
      <p:sp>
        <p:nvSpPr>
          <p:cNvPr id="40" name="矩形 39"/>
          <p:cNvSpPr/>
          <p:nvPr/>
        </p:nvSpPr>
        <p:spPr>
          <a:xfrm>
            <a:off x="702366" y="5698435"/>
            <a:ext cx="1961321" cy="397565"/>
          </a:xfrm>
          <a:prstGeom prst="rect">
            <a:avLst/>
          </a:prstGeom>
          <a:noFill/>
          <a:ln w="317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 Box 81"/>
          <p:cNvSpPr txBox="1">
            <a:spLocks noChangeArrowheads="1"/>
          </p:cNvSpPr>
          <p:nvPr/>
        </p:nvSpPr>
        <p:spPr bwMode="auto">
          <a:xfrm>
            <a:off x="3962400" y="4430713"/>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000">
                <a:solidFill>
                  <a:srgbClr val="0000FF"/>
                </a:solidFill>
                <a:latin typeface="Times New Roman" pitchFamily="18" charset="0"/>
              </a:rPr>
              <a:t>428</a:t>
            </a:r>
          </a:p>
        </p:txBody>
      </p:sp>
      <p:sp>
        <p:nvSpPr>
          <p:cNvPr id="42" name="Text Box 87"/>
          <p:cNvSpPr txBox="1">
            <a:spLocks noChangeArrowheads="1"/>
          </p:cNvSpPr>
          <p:nvPr/>
        </p:nvSpPr>
        <p:spPr bwMode="auto">
          <a:xfrm>
            <a:off x="7149548" y="6080609"/>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a:solidFill>
                  <a:srgbClr val="0000FF"/>
                </a:solidFill>
                <a:latin typeface="Times New Roman" pitchFamily="18" charset="0"/>
              </a:rPr>
              <a:t>331</a:t>
            </a:r>
          </a:p>
        </p:txBody>
      </p:sp>
      <p:sp>
        <p:nvSpPr>
          <p:cNvPr id="43" name="Text Box 87"/>
          <p:cNvSpPr txBox="1">
            <a:spLocks noChangeArrowheads="1"/>
          </p:cNvSpPr>
          <p:nvPr/>
        </p:nvSpPr>
        <p:spPr bwMode="auto">
          <a:xfrm>
            <a:off x="3909392" y="6488668"/>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a:solidFill>
                  <a:srgbClr val="0000FF"/>
                </a:solidFill>
                <a:latin typeface="Times New Roman" pitchFamily="18" charset="0"/>
              </a:rPr>
              <a:t>9</a:t>
            </a:r>
            <a:r>
              <a:rPr kumimoji="1" lang="zh-CN" altLang="en-US">
                <a:solidFill>
                  <a:srgbClr val="0000FF"/>
                </a:solidFill>
                <a:latin typeface="Times New Roman" pitchFamily="18" charset="0"/>
              </a:rPr>
              <a:t>1</a:t>
            </a:r>
            <a:r>
              <a:rPr kumimoji="1" lang="en-US" altLang="zh-CN">
                <a:solidFill>
                  <a:srgbClr val="0000FF"/>
                </a:solidFill>
                <a:latin typeface="Times New Roman" pitchFamily="18" charset="0"/>
              </a:rPr>
              <a:t>56</a:t>
            </a:r>
            <a:endParaRPr kumimoji="1" lang="zh-CN" altLang="en-US">
              <a:solidFill>
                <a:srgbClr val="0000FF"/>
              </a:solidFill>
              <a:latin typeface="Times New Roman" pitchFamily="18" charset="0"/>
            </a:endParaRPr>
          </a:p>
        </p:txBody>
      </p:sp>
      <p:sp>
        <p:nvSpPr>
          <p:cNvPr id="39" name="矩形 38"/>
          <p:cNvSpPr/>
          <p:nvPr/>
        </p:nvSpPr>
        <p:spPr>
          <a:xfrm>
            <a:off x="3578087" y="3452192"/>
            <a:ext cx="1166192" cy="536712"/>
          </a:xfrm>
          <a:prstGeom prst="rect">
            <a:avLst/>
          </a:prstGeom>
          <a:noFill/>
          <a:ln w="317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Rectangle 3"/>
          <p:cNvSpPr txBox="1">
            <a:spLocks noChangeArrowheads="1"/>
          </p:cNvSpPr>
          <p:nvPr/>
        </p:nvSpPr>
        <p:spPr>
          <a:xfrm>
            <a:off x="0" y="1155702"/>
            <a:ext cx="8653670" cy="673100"/>
          </a:xfrm>
          <a:prstGeom prst="rect">
            <a:avLst/>
          </a:prstGeom>
          <a:noFill/>
          <a:ln/>
        </p:spPr>
        <p:txBody>
          <a:bodyPr vert="horz" lIns="91440" tIns="45720" rIns="91440" bIns="45720" rtlCol="0">
            <a:noAutofit/>
          </a:bodyPr>
          <a:lstStyle/>
          <a:p>
            <a:pPr marL="228600" indent="-228600">
              <a:buClr>
                <a:srgbClr val="FF0066"/>
              </a:buClr>
              <a:defRPr/>
            </a:pPr>
            <a:r>
              <a:rPr lang="zh-CN" altLang="en-US" sz="2400" dirty="0">
                <a:solidFill>
                  <a:srgbClr val="000000"/>
                </a:solidFill>
                <a:latin typeface="+mj-lt"/>
                <a:ea typeface="隶书" pitchFamily="49" charset="-122"/>
                <a:cs typeface="+mj-cs"/>
                <a:sym typeface="Symbol" pitchFamily="18" charset="2"/>
              </a:rPr>
              <a:t>   </a:t>
            </a:r>
            <a:r>
              <a:rPr lang="zh-CN" altLang="en-US" sz="2400" dirty="0">
                <a:solidFill>
                  <a:srgbClr val="000000"/>
                </a:solidFill>
                <a:latin typeface="黑体" pitchFamily="49" charset="-122"/>
                <a:ea typeface="黑体" pitchFamily="49" charset="-122"/>
                <a:cs typeface="+mj-cs"/>
                <a:sym typeface="Symbol" pitchFamily="18" charset="2"/>
              </a:rPr>
              <a:t>例</a:t>
            </a:r>
            <a:r>
              <a:rPr lang="en-US" altLang="zh-CN" sz="2400" dirty="0">
                <a:solidFill>
                  <a:srgbClr val="000000"/>
                </a:solidFill>
                <a:latin typeface="黑体" pitchFamily="49" charset="-122"/>
                <a:ea typeface="黑体" pitchFamily="49" charset="-122"/>
                <a:cs typeface="+mj-cs"/>
                <a:sym typeface="Symbol" pitchFamily="18" charset="2"/>
              </a:rPr>
              <a:t>6-3</a:t>
            </a:r>
            <a:r>
              <a:rPr lang="zh-CN" altLang="en-US" sz="2400" dirty="0">
                <a:solidFill>
                  <a:srgbClr val="000000"/>
                </a:solidFill>
                <a:latin typeface="黑体" pitchFamily="49" charset="-122"/>
                <a:ea typeface="黑体" pitchFamily="49" charset="-122"/>
                <a:cs typeface="+mj-cs"/>
                <a:sym typeface="Symbol" pitchFamily="18" charset="2"/>
              </a:rPr>
              <a:t>：</a:t>
            </a:r>
            <a:r>
              <a:rPr lang="en-US" altLang="zh-CN" sz="2400" dirty="0">
                <a:solidFill>
                  <a:srgbClr val="000000"/>
                </a:solidFill>
                <a:latin typeface="黑体" pitchFamily="49" charset="-122"/>
                <a:ea typeface="黑体" pitchFamily="49" charset="-122"/>
                <a:cs typeface="+mj-cs"/>
                <a:sym typeface="Symbol" pitchFamily="18" charset="2"/>
              </a:rPr>
              <a:t>Unix</a:t>
            </a:r>
            <a:r>
              <a:rPr lang="zh-CN" altLang="en-US" sz="2400" dirty="0">
                <a:solidFill>
                  <a:srgbClr val="000000"/>
                </a:solidFill>
                <a:latin typeface="黑体" pitchFamily="49" charset="-122"/>
                <a:ea typeface="黑体" pitchFamily="49" charset="-122"/>
                <a:cs typeface="+mj-cs"/>
                <a:sym typeface="Symbol" pitchFamily="18" charset="2"/>
              </a:rPr>
              <a:t>多级索引下文件的</a:t>
            </a:r>
            <a:endParaRPr lang="en-US" altLang="zh-CN" sz="2400" dirty="0">
              <a:solidFill>
                <a:srgbClr val="000000"/>
              </a:solidFill>
              <a:latin typeface="黑体" pitchFamily="49" charset="-122"/>
              <a:ea typeface="黑体" pitchFamily="49" charset="-122"/>
              <a:cs typeface="+mj-cs"/>
              <a:sym typeface="Symbol" pitchFamily="18" charset="2"/>
            </a:endParaRPr>
          </a:p>
          <a:p>
            <a:pPr marL="228600" indent="-228600">
              <a:buClr>
                <a:srgbClr val="FF0066"/>
              </a:buClr>
              <a:defRPr/>
            </a:pPr>
            <a:r>
              <a:rPr lang="zh-CN" altLang="en-US" sz="2400" dirty="0">
                <a:solidFill>
                  <a:srgbClr val="000000"/>
                </a:solidFill>
                <a:latin typeface="黑体" pitchFamily="49" charset="-122"/>
                <a:ea typeface="黑体" pitchFamily="49" charset="-122"/>
                <a:cs typeface="+mj-cs"/>
                <a:sym typeface="Symbol" pitchFamily="18" charset="2"/>
              </a:rPr>
              <a:t>字节偏移量转换成物理地址</a:t>
            </a:r>
            <a:endParaRPr lang="zh-CN" altLang="en-US" sz="2400" dirty="0">
              <a:solidFill>
                <a:srgbClr val="000000"/>
              </a:solidFill>
              <a:latin typeface="黑体" pitchFamily="49" charset="-122"/>
              <a:ea typeface="黑体" pitchFamily="49" charset="-122"/>
              <a:cs typeface="+mj-cs"/>
            </a:endParaRPr>
          </a:p>
        </p:txBody>
      </p:sp>
      <p:sp>
        <p:nvSpPr>
          <p:cNvPr id="46" name="矩形 45"/>
          <p:cNvSpPr/>
          <p:nvPr/>
        </p:nvSpPr>
        <p:spPr>
          <a:xfrm>
            <a:off x="92765" y="703878"/>
            <a:ext cx="2902225"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索引文件</a:t>
            </a:r>
            <a:r>
              <a:rPr lang="en-US" altLang="zh-CN" sz="2800" b="1" dirty="0">
                <a:solidFill>
                  <a:srgbClr val="0000FF"/>
                </a:solidFill>
                <a:sym typeface="Symbol" pitchFamily="18" charset="2"/>
              </a:rPr>
              <a:t>(7/7)</a:t>
            </a:r>
            <a:endParaRPr lang="zh-CN" altLang="en-US" sz="2800" b="1" dirty="0">
              <a:solidFill>
                <a:srgbClr val="0000FF"/>
              </a:solidFill>
              <a:sym typeface="Symbol" pitchFamily="18" charset="2"/>
            </a:endParaRPr>
          </a:p>
        </p:txBody>
      </p:sp>
      <p:sp>
        <p:nvSpPr>
          <p:cNvPr id="44" name="六边形 43"/>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2" name="矩形 51"/>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8" name="矩形 37"/>
          <p:cNvSpPr/>
          <p:nvPr/>
        </p:nvSpPr>
        <p:spPr>
          <a:xfrm>
            <a:off x="4798425" y="78700"/>
            <a:ext cx="4359964" cy="2862322"/>
          </a:xfrm>
          <a:prstGeom prst="rect">
            <a:avLst/>
          </a:prstGeom>
          <a:solidFill>
            <a:schemeClr val="accent6">
              <a:lumMod val="20000"/>
              <a:lumOff val="80000"/>
            </a:schemeClr>
          </a:solidFill>
          <a:ln>
            <a:solidFill>
              <a:srgbClr val="FF0000"/>
            </a:solidFill>
          </a:ln>
        </p:spPr>
        <p:txBody>
          <a:bodyPr wrap="square">
            <a:spAutoFit/>
          </a:bodyPr>
          <a:lstStyle/>
          <a:p>
            <a:pPr marL="342900" indent="-342900">
              <a:spcBef>
                <a:spcPct val="20000"/>
              </a:spcBef>
              <a:spcAft>
                <a:spcPct val="5000"/>
              </a:spcAft>
              <a:buFont typeface="Wingdings" pitchFamily="2" charset="2"/>
              <a:buNone/>
            </a:pPr>
            <a:r>
              <a:rPr lang="en-US" altLang="zh-CN" b="1" dirty="0">
                <a:solidFill>
                  <a:srgbClr val="FF0066"/>
                </a:solidFill>
                <a:latin typeface="楷体_GB2312" pitchFamily="49" charset="-122"/>
                <a:ea typeface="楷体_GB2312" pitchFamily="49" charset="-122"/>
              </a:rPr>
              <a:t>2 </a:t>
            </a:r>
            <a:r>
              <a:rPr lang="zh-CN" altLang="en-US" b="1" dirty="0">
                <a:solidFill>
                  <a:srgbClr val="FF0066"/>
                </a:solidFill>
                <a:latin typeface="楷体_GB2312" pitchFamily="49" charset="-122"/>
                <a:ea typeface="楷体_GB2312" pitchFamily="49" charset="-122"/>
              </a:rPr>
              <a:t> 字节偏移量为</a:t>
            </a:r>
            <a:r>
              <a:rPr lang="en-US" altLang="zh-CN" b="1" dirty="0">
                <a:solidFill>
                  <a:srgbClr val="FF0066"/>
                </a:solidFill>
                <a:latin typeface="楷体_GB2312" pitchFamily="49" charset="-122"/>
                <a:ea typeface="楷体_GB2312" pitchFamily="49" charset="-122"/>
              </a:rPr>
              <a:t>14000</a:t>
            </a:r>
            <a:endParaRPr lang="zh-CN" altLang="en-US" b="1" dirty="0">
              <a:solidFill>
                <a:srgbClr val="FF0066"/>
              </a:solidFill>
              <a:latin typeface="楷体_GB2312" pitchFamily="49" charset="-122"/>
              <a:ea typeface="楷体_GB2312" pitchFamily="49" charset="-122"/>
            </a:endParaRPr>
          </a:p>
          <a:p>
            <a:pPr>
              <a:spcBef>
                <a:spcPct val="20000"/>
              </a:spcBef>
              <a:spcAft>
                <a:spcPct val="5000"/>
              </a:spcAft>
              <a:buFont typeface="Wingdings" pitchFamily="2" charset="2"/>
              <a:buNone/>
            </a:pPr>
            <a:r>
              <a:rPr lang="zh-CN" altLang="en-US" dirty="0">
                <a:latin typeface="楷体_GB2312" pitchFamily="49" charset="-122"/>
                <a:ea typeface="楷体_GB2312" pitchFamily="49" charset="-122"/>
              </a:rPr>
              <a:t> 逻辑块号为：</a:t>
            </a:r>
            <a:r>
              <a:rPr lang="en-US" altLang="zh-CN" dirty="0">
                <a:latin typeface="楷体_GB2312" pitchFamily="49" charset="-122"/>
                <a:ea typeface="楷体_GB2312" pitchFamily="49" charset="-122"/>
              </a:rPr>
              <a:t>14000/1024</a:t>
            </a:r>
            <a:r>
              <a:rPr lang="zh-CN" altLang="en-US" dirty="0">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13</a:t>
            </a:r>
          </a:p>
          <a:p>
            <a:pPr>
              <a:spcBef>
                <a:spcPct val="20000"/>
              </a:spcBef>
              <a:spcAft>
                <a:spcPct val="5000"/>
              </a:spcAft>
              <a:buFont typeface="Wingdings" pitchFamily="2" charset="2"/>
              <a:buNone/>
            </a:pPr>
            <a:r>
              <a:rPr lang="zh-CN" altLang="en-US" dirty="0">
                <a:latin typeface="楷体_GB2312" pitchFamily="49" charset="-122"/>
                <a:ea typeface="楷体_GB2312" pitchFamily="49" charset="-122"/>
              </a:rPr>
              <a:t> 块内偏移量为：</a:t>
            </a:r>
            <a:r>
              <a:rPr lang="en-US" altLang="zh-CN" dirty="0">
                <a:latin typeface="楷体_GB2312" pitchFamily="49" charset="-122"/>
                <a:ea typeface="楷体_GB2312" pitchFamily="49" charset="-122"/>
              </a:rPr>
              <a:t>14000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13×1024</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688</a:t>
            </a:r>
          </a:p>
          <a:p>
            <a:pPr>
              <a:spcBef>
                <a:spcPct val="20000"/>
              </a:spcBef>
              <a:spcAft>
                <a:spcPct val="5000"/>
              </a:spcAft>
              <a:buFont typeface="Wingdings" pitchFamily="2" charset="2"/>
              <a:buNone/>
            </a:pPr>
            <a:r>
              <a:rPr lang="zh-CN" altLang="en-US" dirty="0">
                <a:latin typeface="楷体_GB2312" pitchFamily="49" charset="-122"/>
                <a:ea typeface="楷体_GB2312" pitchFamily="49" charset="-122"/>
              </a:rPr>
              <a:t> 因逻辑块号</a:t>
            </a:r>
            <a:r>
              <a:rPr lang="en-US" altLang="zh-CN" dirty="0">
                <a:latin typeface="楷体_GB2312" pitchFamily="49" charset="-122"/>
                <a:ea typeface="楷体_GB2312" pitchFamily="49" charset="-122"/>
              </a:rPr>
              <a:t>10&lt;13&lt;266</a:t>
            </a:r>
            <a:r>
              <a:rPr lang="zh-CN" altLang="en-US" dirty="0">
                <a:latin typeface="楷体_GB2312" pitchFamily="49" charset="-122"/>
                <a:ea typeface="楷体_GB2312" pitchFamily="49" charset="-122"/>
              </a:rPr>
              <a:t>，因此该块为</a:t>
            </a:r>
            <a:r>
              <a:rPr lang="zh-CN" altLang="en-US" dirty="0">
                <a:solidFill>
                  <a:srgbClr val="FF0066"/>
                </a:solidFill>
                <a:latin typeface="楷体_GB2312" pitchFamily="49" charset="-122"/>
                <a:ea typeface="楷体_GB2312" pitchFamily="49" charset="-122"/>
              </a:rPr>
              <a:t>一级间接块</a:t>
            </a:r>
            <a:r>
              <a:rPr lang="zh-CN" altLang="en-US"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a:spcBef>
                <a:spcPct val="20000"/>
              </a:spcBef>
              <a:spcAft>
                <a:spcPct val="5000"/>
              </a:spcAft>
              <a:buFont typeface="Wingdings" pitchFamily="2" charset="2"/>
              <a:buNone/>
            </a:pPr>
            <a:r>
              <a:rPr lang="zh-CN" altLang="en-US" dirty="0">
                <a:latin typeface="楷体_GB2312" pitchFamily="49" charset="-122"/>
                <a:ea typeface="楷体_GB2312" pitchFamily="49" charset="-122"/>
              </a:rPr>
              <a:t>由图可知，一级间接的盘块号为</a:t>
            </a:r>
            <a:r>
              <a:rPr lang="en-US" altLang="zh-CN" dirty="0">
                <a:latin typeface="楷体_GB2312" pitchFamily="49" charset="-122"/>
                <a:ea typeface="楷体_GB2312" pitchFamily="49" charset="-122"/>
              </a:rPr>
              <a:t>428</a:t>
            </a:r>
            <a:r>
              <a:rPr lang="zh-CN" altLang="en-US" dirty="0">
                <a:latin typeface="楷体_GB2312" pitchFamily="49" charset="-122"/>
                <a:ea typeface="楷体_GB2312" pitchFamily="49" charset="-122"/>
              </a:rPr>
              <a:t>，从一次间接块中读出盘块号表，查得其</a:t>
            </a:r>
            <a:r>
              <a:rPr lang="zh-CN" altLang="en-US" u="sng" dirty="0">
                <a:latin typeface="楷体_GB2312" pitchFamily="49" charset="-122"/>
                <a:ea typeface="楷体_GB2312" pitchFamily="49" charset="-122"/>
              </a:rPr>
              <a:t>物理块号为</a:t>
            </a:r>
            <a:r>
              <a:rPr lang="en-US" altLang="zh-CN" u="sng" dirty="0">
                <a:latin typeface="楷体_GB2312" pitchFamily="49" charset="-122"/>
                <a:ea typeface="楷体_GB2312" pitchFamily="49" charset="-122"/>
              </a:rPr>
              <a:t>952</a:t>
            </a:r>
            <a:r>
              <a:rPr lang="zh-CN" altLang="en-US" u="sng" dirty="0">
                <a:latin typeface="楷体_GB2312" pitchFamily="49" charset="-122"/>
                <a:ea typeface="楷体_GB2312" pitchFamily="49" charset="-122"/>
              </a:rPr>
              <a:t>，该块中的第</a:t>
            </a:r>
            <a:r>
              <a:rPr lang="en-US" altLang="zh-CN" u="sng" dirty="0">
                <a:latin typeface="楷体_GB2312" pitchFamily="49" charset="-122"/>
                <a:ea typeface="楷体_GB2312" pitchFamily="49" charset="-122"/>
              </a:rPr>
              <a:t>688</a:t>
            </a:r>
            <a:r>
              <a:rPr lang="zh-CN" altLang="en-US" u="sng" dirty="0">
                <a:latin typeface="楷体_GB2312" pitchFamily="49" charset="-122"/>
                <a:ea typeface="楷体_GB2312" pitchFamily="49" charset="-122"/>
              </a:rPr>
              <a:t>字节</a:t>
            </a:r>
            <a:r>
              <a:rPr lang="zh-CN" altLang="en-US" dirty="0">
                <a:latin typeface="楷体_GB2312" pitchFamily="49" charset="-122"/>
                <a:ea typeface="楷体_GB2312" pitchFamily="49" charset="-122"/>
              </a:rPr>
              <a:t>即为文件的第</a:t>
            </a:r>
            <a:r>
              <a:rPr lang="en-US" altLang="zh-CN" dirty="0">
                <a:latin typeface="楷体_GB2312" pitchFamily="49" charset="-122"/>
                <a:ea typeface="楷体_GB2312" pitchFamily="49" charset="-122"/>
              </a:rPr>
              <a:t>14000</a:t>
            </a:r>
            <a:r>
              <a:rPr lang="zh-CN" altLang="en-US" dirty="0">
                <a:latin typeface="楷体_GB2312" pitchFamily="49" charset="-122"/>
                <a:ea typeface="楷体_GB2312" pitchFamily="49" charset="-122"/>
              </a:rPr>
              <a:t>字节。</a:t>
            </a:r>
          </a:p>
        </p:txBody>
      </p:sp>
      <p:cxnSp>
        <p:nvCxnSpPr>
          <p:cNvPr id="50" name="直接连接符 49">
            <a:extLst>
              <a:ext uri="{FF2B5EF4-FFF2-40B4-BE49-F238E27FC236}">
                <a16:creationId xmlns:a16="http://schemas.microsoft.com/office/drawing/2014/main" id="{E4ABC076-F981-47D3-A1B7-EE0CD245F74F}"/>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92D9A0DC-03AF-4DD6-AFF2-E21D0C5EC903}"/>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3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Group 3"/>
          <p:cNvGraphicFramePr>
            <a:graphicFrameLocks noGrp="1"/>
          </p:cNvGraphicFramePr>
          <p:nvPr/>
        </p:nvGraphicFramePr>
        <p:xfrm>
          <a:off x="1295400" y="2090738"/>
          <a:ext cx="1295400" cy="4724400"/>
        </p:xfrm>
        <a:graphic>
          <a:graphicData uri="http://schemas.openxmlformats.org/drawingml/2006/table">
            <a:tbl>
              <a:tblPr/>
              <a:tblGrid>
                <a:gridCol w="1295400">
                  <a:extLst>
                    <a:ext uri="{9D8B030D-6E8A-4147-A177-3AD203B41FA5}">
                      <a16:colId xmlns:a16="http://schemas.microsoft.com/office/drawing/2014/main" val="2000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4096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228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4542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101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367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428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9156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400" b="1" i="0" u="none" strike="noStrike" cap="none" normalizeH="0" baseline="0">
                          <a:ln>
                            <a:noFill/>
                          </a:ln>
                          <a:solidFill>
                            <a:schemeClr val="tx1"/>
                          </a:solidFill>
                          <a:effectLst/>
                          <a:latin typeface="Arial" pitchFamily="34" charset="0"/>
                          <a:ea typeface="宋体" pitchFamily="2" charset="-122"/>
                        </a:rPr>
                        <a:t>824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19" name="Group 38"/>
          <p:cNvGraphicFramePr>
            <a:graphicFrameLocks noGrp="1"/>
          </p:cNvGraphicFramePr>
          <p:nvPr/>
        </p:nvGraphicFramePr>
        <p:xfrm>
          <a:off x="3886200" y="1916113"/>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1011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109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954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952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0" name="Group 52"/>
          <p:cNvGraphicFramePr>
            <a:graphicFrameLocks noGrp="1"/>
          </p:cNvGraphicFramePr>
          <p:nvPr/>
        </p:nvGraphicFramePr>
        <p:xfrm>
          <a:off x="3878263" y="5053013"/>
          <a:ext cx="762000" cy="1524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331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452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1" name="Group 62"/>
          <p:cNvGraphicFramePr>
            <a:graphicFrameLocks noGrp="1"/>
          </p:cNvGraphicFramePr>
          <p:nvPr/>
        </p:nvGraphicFramePr>
        <p:xfrm>
          <a:off x="7086600" y="3516313"/>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3300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333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308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pPr>
                      <a:r>
                        <a:rPr kumimoji="0" lang="zh-CN" altLang="en-US" sz="1600" b="1"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 name="Text Box 76"/>
          <p:cNvSpPr txBox="1">
            <a:spLocks noChangeArrowheads="1"/>
          </p:cNvSpPr>
          <p:nvPr/>
        </p:nvSpPr>
        <p:spPr bwMode="auto">
          <a:xfrm>
            <a:off x="3533775" y="347662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3</a:t>
            </a:r>
          </a:p>
        </p:txBody>
      </p:sp>
      <p:sp>
        <p:nvSpPr>
          <p:cNvPr id="23" name="Text Box 77"/>
          <p:cNvSpPr txBox="1">
            <a:spLocks noChangeArrowheads="1"/>
          </p:cNvSpPr>
          <p:nvPr/>
        </p:nvSpPr>
        <p:spPr bwMode="auto">
          <a:xfrm>
            <a:off x="3533775" y="29289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2</a:t>
            </a:r>
          </a:p>
        </p:txBody>
      </p:sp>
      <p:sp>
        <p:nvSpPr>
          <p:cNvPr id="24" name="Text Box 78"/>
          <p:cNvSpPr txBox="1">
            <a:spLocks noChangeArrowheads="1"/>
          </p:cNvSpPr>
          <p:nvPr/>
        </p:nvSpPr>
        <p:spPr bwMode="auto">
          <a:xfrm>
            <a:off x="6553200" y="41259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74</a:t>
            </a:r>
          </a:p>
        </p:txBody>
      </p:sp>
      <p:sp>
        <p:nvSpPr>
          <p:cNvPr id="25" name="Text Box 79"/>
          <p:cNvSpPr txBox="1">
            <a:spLocks noChangeArrowheads="1"/>
          </p:cNvSpPr>
          <p:nvPr/>
        </p:nvSpPr>
        <p:spPr bwMode="auto">
          <a:xfrm>
            <a:off x="3533775" y="24717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1</a:t>
            </a:r>
          </a:p>
        </p:txBody>
      </p:sp>
      <p:sp>
        <p:nvSpPr>
          <p:cNvPr id="26" name="Text Box 80"/>
          <p:cNvSpPr txBox="1">
            <a:spLocks noChangeArrowheads="1"/>
          </p:cNvSpPr>
          <p:nvPr/>
        </p:nvSpPr>
        <p:spPr bwMode="auto">
          <a:xfrm>
            <a:off x="3533775" y="19383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0</a:t>
            </a:r>
          </a:p>
        </p:txBody>
      </p:sp>
      <p:sp>
        <p:nvSpPr>
          <p:cNvPr id="28" name="Text Box 83"/>
          <p:cNvSpPr txBox="1">
            <a:spLocks noChangeArrowheads="1"/>
          </p:cNvSpPr>
          <p:nvPr/>
        </p:nvSpPr>
        <p:spPr bwMode="auto">
          <a:xfrm>
            <a:off x="6553200" y="45069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75</a:t>
            </a:r>
          </a:p>
        </p:txBody>
      </p:sp>
      <p:sp>
        <p:nvSpPr>
          <p:cNvPr id="29" name="Text Box 84"/>
          <p:cNvSpPr txBox="1">
            <a:spLocks noChangeArrowheads="1"/>
          </p:cNvSpPr>
          <p:nvPr/>
        </p:nvSpPr>
        <p:spPr bwMode="auto">
          <a:xfrm>
            <a:off x="6553200" y="49641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76</a:t>
            </a:r>
          </a:p>
        </p:txBody>
      </p:sp>
      <p:sp>
        <p:nvSpPr>
          <p:cNvPr id="30" name="Text Box 85"/>
          <p:cNvSpPr txBox="1">
            <a:spLocks noChangeArrowheads="1"/>
          </p:cNvSpPr>
          <p:nvPr/>
        </p:nvSpPr>
        <p:spPr bwMode="auto">
          <a:xfrm>
            <a:off x="3462338" y="50593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0</a:t>
            </a:r>
          </a:p>
        </p:txBody>
      </p:sp>
      <p:sp>
        <p:nvSpPr>
          <p:cNvPr id="31" name="Text Box 86"/>
          <p:cNvSpPr txBox="1">
            <a:spLocks noChangeArrowheads="1"/>
          </p:cNvSpPr>
          <p:nvPr/>
        </p:nvSpPr>
        <p:spPr bwMode="auto">
          <a:xfrm>
            <a:off x="3462338" y="556418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1</a:t>
            </a:r>
          </a:p>
        </p:txBody>
      </p:sp>
      <p:sp>
        <p:nvSpPr>
          <p:cNvPr id="33" name="Line 88"/>
          <p:cNvSpPr>
            <a:spLocks noChangeShapeType="1"/>
          </p:cNvSpPr>
          <p:nvPr/>
        </p:nvSpPr>
        <p:spPr bwMode="auto">
          <a:xfrm flipV="1">
            <a:off x="2514600" y="2144713"/>
            <a:ext cx="1371600" cy="3733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89"/>
          <p:cNvSpPr>
            <a:spLocks noChangeShapeType="1"/>
          </p:cNvSpPr>
          <p:nvPr/>
        </p:nvSpPr>
        <p:spPr bwMode="auto">
          <a:xfrm flipV="1">
            <a:off x="2514600" y="5071458"/>
            <a:ext cx="1254125" cy="119322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90"/>
          <p:cNvSpPr>
            <a:spLocks noChangeShapeType="1"/>
          </p:cNvSpPr>
          <p:nvPr/>
        </p:nvSpPr>
        <p:spPr bwMode="auto">
          <a:xfrm flipV="1">
            <a:off x="4643438" y="3789363"/>
            <a:ext cx="2376487" cy="15875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Text Box 92"/>
          <p:cNvSpPr txBox="1">
            <a:spLocks noChangeArrowheads="1"/>
          </p:cNvSpPr>
          <p:nvPr/>
        </p:nvSpPr>
        <p:spPr bwMode="auto">
          <a:xfrm>
            <a:off x="762000" y="2014538"/>
            <a:ext cx="4572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b="1"/>
              <a:t>0</a:t>
            </a:r>
          </a:p>
          <a:p>
            <a:pPr eaLnBrk="1" hangingPunct="1">
              <a:spcBef>
                <a:spcPct val="50000"/>
              </a:spcBef>
            </a:pPr>
            <a:r>
              <a:rPr lang="zh-CN" altLang="en-US" sz="1600" b="1"/>
              <a:t>1</a:t>
            </a:r>
          </a:p>
          <a:p>
            <a:pPr eaLnBrk="1" hangingPunct="1">
              <a:spcBef>
                <a:spcPct val="50000"/>
              </a:spcBef>
            </a:pPr>
            <a:r>
              <a:rPr lang="zh-CN" altLang="en-US" sz="1600" b="1"/>
              <a:t>2</a:t>
            </a:r>
          </a:p>
          <a:p>
            <a:pPr eaLnBrk="1" hangingPunct="1">
              <a:spcBef>
                <a:spcPct val="50000"/>
              </a:spcBef>
            </a:pPr>
            <a:r>
              <a:rPr lang="zh-CN" altLang="en-US" sz="1600" b="1"/>
              <a:t>3</a:t>
            </a:r>
          </a:p>
          <a:p>
            <a:pPr eaLnBrk="1" hangingPunct="1">
              <a:spcBef>
                <a:spcPct val="50000"/>
              </a:spcBef>
            </a:pPr>
            <a:r>
              <a:rPr lang="zh-CN" altLang="en-US" sz="1600" b="1"/>
              <a:t>4</a:t>
            </a:r>
          </a:p>
          <a:p>
            <a:pPr eaLnBrk="1" hangingPunct="1">
              <a:spcBef>
                <a:spcPct val="50000"/>
              </a:spcBef>
            </a:pPr>
            <a:r>
              <a:rPr lang="zh-CN" altLang="en-US" sz="1600" b="1"/>
              <a:t>5</a:t>
            </a:r>
          </a:p>
          <a:p>
            <a:pPr eaLnBrk="1" hangingPunct="1">
              <a:spcBef>
                <a:spcPct val="50000"/>
              </a:spcBef>
            </a:pPr>
            <a:r>
              <a:rPr lang="zh-CN" altLang="en-US" sz="1600" b="1"/>
              <a:t>6</a:t>
            </a:r>
          </a:p>
          <a:p>
            <a:pPr eaLnBrk="1" hangingPunct="1">
              <a:spcBef>
                <a:spcPct val="50000"/>
              </a:spcBef>
            </a:pPr>
            <a:r>
              <a:rPr lang="zh-CN" altLang="en-US" sz="1600" b="1"/>
              <a:t>7</a:t>
            </a:r>
          </a:p>
          <a:p>
            <a:pPr eaLnBrk="1" hangingPunct="1">
              <a:spcBef>
                <a:spcPct val="50000"/>
              </a:spcBef>
            </a:pPr>
            <a:r>
              <a:rPr lang="zh-CN" altLang="en-US" sz="1600" b="1"/>
              <a:t>8</a:t>
            </a:r>
          </a:p>
          <a:p>
            <a:pPr eaLnBrk="1" hangingPunct="1">
              <a:spcBef>
                <a:spcPct val="50000"/>
              </a:spcBef>
            </a:pPr>
            <a:r>
              <a:rPr lang="zh-CN" altLang="en-US" sz="1600" b="1"/>
              <a:t>9</a:t>
            </a:r>
          </a:p>
          <a:p>
            <a:pPr eaLnBrk="1" hangingPunct="1">
              <a:spcBef>
                <a:spcPct val="50000"/>
              </a:spcBef>
            </a:pPr>
            <a:r>
              <a:rPr lang="zh-CN" altLang="en-US" sz="1600" b="1"/>
              <a:t>10</a:t>
            </a:r>
          </a:p>
          <a:p>
            <a:pPr eaLnBrk="1" hangingPunct="1">
              <a:spcBef>
                <a:spcPct val="50000"/>
              </a:spcBef>
            </a:pPr>
            <a:r>
              <a:rPr lang="zh-CN" altLang="en-US" sz="1600" b="1"/>
              <a:t>11</a:t>
            </a:r>
          </a:p>
          <a:p>
            <a:pPr eaLnBrk="1" hangingPunct="1">
              <a:spcBef>
                <a:spcPct val="50000"/>
              </a:spcBef>
            </a:pPr>
            <a:r>
              <a:rPr lang="zh-CN" altLang="en-US" sz="1600" b="1"/>
              <a:t>12</a:t>
            </a:r>
          </a:p>
        </p:txBody>
      </p:sp>
      <p:sp>
        <p:nvSpPr>
          <p:cNvPr id="40" name="矩形 39"/>
          <p:cNvSpPr/>
          <p:nvPr/>
        </p:nvSpPr>
        <p:spPr>
          <a:xfrm>
            <a:off x="796959" y="6013745"/>
            <a:ext cx="1961321" cy="397565"/>
          </a:xfrm>
          <a:prstGeom prst="rect">
            <a:avLst/>
          </a:prstGeom>
          <a:noFill/>
          <a:ln w="317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 Box 81"/>
          <p:cNvSpPr txBox="1">
            <a:spLocks noChangeArrowheads="1"/>
          </p:cNvSpPr>
          <p:nvPr/>
        </p:nvSpPr>
        <p:spPr bwMode="auto">
          <a:xfrm>
            <a:off x="3962400" y="4430713"/>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000">
                <a:solidFill>
                  <a:srgbClr val="0000FF"/>
                </a:solidFill>
                <a:latin typeface="Times New Roman" pitchFamily="18" charset="0"/>
              </a:rPr>
              <a:t>428</a:t>
            </a:r>
          </a:p>
        </p:txBody>
      </p:sp>
      <p:sp>
        <p:nvSpPr>
          <p:cNvPr id="42" name="Text Box 87"/>
          <p:cNvSpPr txBox="1">
            <a:spLocks noChangeArrowheads="1"/>
          </p:cNvSpPr>
          <p:nvPr/>
        </p:nvSpPr>
        <p:spPr bwMode="auto">
          <a:xfrm>
            <a:off x="7149548" y="6080609"/>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a:solidFill>
                  <a:srgbClr val="0000FF"/>
                </a:solidFill>
                <a:latin typeface="Times New Roman" pitchFamily="18" charset="0"/>
              </a:rPr>
              <a:t>331</a:t>
            </a:r>
          </a:p>
        </p:txBody>
      </p:sp>
      <p:sp>
        <p:nvSpPr>
          <p:cNvPr id="43" name="Text Box 87"/>
          <p:cNvSpPr txBox="1">
            <a:spLocks noChangeArrowheads="1"/>
          </p:cNvSpPr>
          <p:nvPr/>
        </p:nvSpPr>
        <p:spPr bwMode="auto">
          <a:xfrm>
            <a:off x="3909392" y="6488668"/>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a:solidFill>
                  <a:srgbClr val="0000FF"/>
                </a:solidFill>
                <a:latin typeface="Times New Roman" pitchFamily="18" charset="0"/>
              </a:rPr>
              <a:t>9</a:t>
            </a:r>
            <a:r>
              <a:rPr kumimoji="1" lang="zh-CN" altLang="en-US">
                <a:solidFill>
                  <a:srgbClr val="0000FF"/>
                </a:solidFill>
                <a:latin typeface="Times New Roman" pitchFamily="18" charset="0"/>
              </a:rPr>
              <a:t>1</a:t>
            </a:r>
            <a:r>
              <a:rPr kumimoji="1" lang="en-US" altLang="zh-CN">
                <a:solidFill>
                  <a:srgbClr val="0000FF"/>
                </a:solidFill>
                <a:latin typeface="Times New Roman" pitchFamily="18" charset="0"/>
              </a:rPr>
              <a:t>56</a:t>
            </a:r>
            <a:endParaRPr kumimoji="1" lang="zh-CN" altLang="en-US">
              <a:solidFill>
                <a:srgbClr val="0000FF"/>
              </a:solidFill>
              <a:latin typeface="Times New Roman" pitchFamily="18" charset="0"/>
            </a:endParaRPr>
          </a:p>
        </p:txBody>
      </p:sp>
      <p:sp>
        <p:nvSpPr>
          <p:cNvPr id="44" name="矩形 43"/>
          <p:cNvSpPr/>
          <p:nvPr/>
        </p:nvSpPr>
        <p:spPr>
          <a:xfrm>
            <a:off x="3485321" y="5015949"/>
            <a:ext cx="1381955" cy="581367"/>
          </a:xfrm>
          <a:prstGeom prst="rect">
            <a:avLst/>
          </a:prstGeom>
          <a:noFill/>
          <a:ln w="317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6473686" y="4572002"/>
            <a:ext cx="1431235" cy="397565"/>
          </a:xfrm>
          <a:prstGeom prst="rect">
            <a:avLst/>
          </a:prstGeom>
          <a:noFill/>
          <a:ln w="317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Rectangle 3"/>
          <p:cNvSpPr txBox="1">
            <a:spLocks noChangeArrowheads="1"/>
          </p:cNvSpPr>
          <p:nvPr/>
        </p:nvSpPr>
        <p:spPr>
          <a:xfrm>
            <a:off x="119503" y="124035"/>
            <a:ext cx="8653670" cy="673100"/>
          </a:xfrm>
          <a:prstGeom prst="rect">
            <a:avLst/>
          </a:prstGeom>
          <a:noFill/>
          <a:ln/>
        </p:spPr>
        <p:txBody>
          <a:bodyPr vert="horz" lIns="91440" tIns="45720" rIns="91440" bIns="45720" rtlCol="0">
            <a:noAutofit/>
          </a:bodyPr>
          <a:lstStyle/>
          <a:p>
            <a:pPr marL="228600" indent="-228600">
              <a:buClr>
                <a:srgbClr val="FF0066"/>
              </a:buClr>
              <a:defRPr/>
            </a:pPr>
            <a:r>
              <a:rPr lang="zh-CN" altLang="en-US" sz="2400" dirty="0">
                <a:solidFill>
                  <a:srgbClr val="000000"/>
                </a:solidFill>
                <a:latin typeface="+mj-lt"/>
                <a:ea typeface="隶书" pitchFamily="49" charset="-122"/>
                <a:cs typeface="+mj-cs"/>
                <a:sym typeface="Symbol" pitchFamily="18" charset="2"/>
              </a:rPr>
              <a:t>   </a:t>
            </a:r>
            <a:r>
              <a:rPr lang="zh-CN" altLang="en-US" sz="2400" dirty="0">
                <a:solidFill>
                  <a:srgbClr val="000000"/>
                </a:solidFill>
                <a:latin typeface="黑体" pitchFamily="49" charset="-122"/>
                <a:ea typeface="黑体" pitchFamily="49" charset="-122"/>
                <a:cs typeface="+mj-cs"/>
                <a:sym typeface="Symbol" pitchFamily="18" charset="2"/>
              </a:rPr>
              <a:t>例</a:t>
            </a:r>
            <a:r>
              <a:rPr lang="en-US" altLang="zh-CN" sz="2400" dirty="0">
                <a:solidFill>
                  <a:srgbClr val="000000"/>
                </a:solidFill>
                <a:latin typeface="黑体" pitchFamily="49" charset="-122"/>
                <a:ea typeface="黑体" pitchFamily="49" charset="-122"/>
                <a:cs typeface="+mj-cs"/>
                <a:sym typeface="Symbol" pitchFamily="18" charset="2"/>
              </a:rPr>
              <a:t>6-3</a:t>
            </a:r>
            <a:r>
              <a:rPr lang="zh-CN" altLang="en-US" sz="2400" dirty="0">
                <a:solidFill>
                  <a:srgbClr val="000000"/>
                </a:solidFill>
                <a:latin typeface="黑体" pitchFamily="49" charset="-122"/>
                <a:ea typeface="黑体" pitchFamily="49" charset="-122"/>
                <a:cs typeface="+mj-cs"/>
                <a:sym typeface="Symbol" pitchFamily="18" charset="2"/>
              </a:rPr>
              <a:t>：</a:t>
            </a:r>
            <a:r>
              <a:rPr lang="en-US" altLang="zh-CN" sz="2400" dirty="0">
                <a:solidFill>
                  <a:srgbClr val="000000"/>
                </a:solidFill>
                <a:latin typeface="黑体" pitchFamily="49" charset="-122"/>
                <a:ea typeface="黑体" pitchFamily="49" charset="-122"/>
                <a:cs typeface="+mj-cs"/>
                <a:sym typeface="Symbol" pitchFamily="18" charset="2"/>
              </a:rPr>
              <a:t>Unix</a:t>
            </a:r>
            <a:r>
              <a:rPr lang="zh-CN" altLang="en-US" sz="2400" dirty="0">
                <a:solidFill>
                  <a:srgbClr val="000000"/>
                </a:solidFill>
                <a:latin typeface="黑体" pitchFamily="49" charset="-122"/>
                <a:ea typeface="黑体" pitchFamily="49" charset="-122"/>
                <a:cs typeface="+mj-cs"/>
                <a:sym typeface="Symbol" pitchFamily="18" charset="2"/>
              </a:rPr>
              <a:t>多级索引下文件的字节偏移量转换成物理地址</a:t>
            </a:r>
            <a:endParaRPr lang="zh-CN" altLang="en-US" sz="2400" dirty="0">
              <a:solidFill>
                <a:srgbClr val="000000"/>
              </a:solidFill>
              <a:latin typeface="黑体" pitchFamily="49" charset="-122"/>
              <a:ea typeface="黑体" pitchFamily="49" charset="-122"/>
              <a:cs typeface="+mj-cs"/>
            </a:endParaRPr>
          </a:p>
        </p:txBody>
      </p:sp>
      <p:sp>
        <p:nvSpPr>
          <p:cNvPr id="46" name="六边形 45"/>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4" name="矩形 53"/>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2" name="文本框 1">
            <a:extLst>
              <a:ext uri="{FF2B5EF4-FFF2-40B4-BE49-F238E27FC236}">
                <a16:creationId xmlns:a16="http://schemas.microsoft.com/office/drawing/2014/main" id="{5FCF55C2-7698-44DF-9802-FFE9F7FC86C2}"/>
              </a:ext>
            </a:extLst>
          </p:cNvPr>
          <p:cNvSpPr txBox="1"/>
          <p:nvPr/>
        </p:nvSpPr>
        <p:spPr>
          <a:xfrm>
            <a:off x="104111" y="491440"/>
            <a:ext cx="3398579" cy="461665"/>
          </a:xfrm>
          <a:prstGeom prst="rect">
            <a:avLst/>
          </a:prstGeom>
          <a:noFill/>
        </p:spPr>
        <p:txBody>
          <a:bodyPr wrap="square" rtlCol="0">
            <a:spAutoFit/>
          </a:bodyPr>
          <a:lstStyle/>
          <a:p>
            <a:r>
              <a:rPr lang="zh-CN" altLang="en-US" sz="2400" dirty="0">
                <a:highlight>
                  <a:srgbClr val="FFFF00"/>
                </a:highlight>
              </a:rPr>
              <a:t>用到</a:t>
            </a:r>
            <a:r>
              <a:rPr lang="en-US" altLang="zh-CN" sz="2400" dirty="0">
                <a:highlight>
                  <a:srgbClr val="FFFF00"/>
                </a:highlight>
              </a:rPr>
              <a:t>2</a:t>
            </a:r>
            <a:r>
              <a:rPr lang="zh-CN" altLang="en-US" sz="2400" dirty="0">
                <a:highlight>
                  <a:srgbClr val="FFFF00"/>
                </a:highlight>
              </a:rPr>
              <a:t>级间接索引的情况。</a:t>
            </a:r>
          </a:p>
        </p:txBody>
      </p:sp>
      <p:sp>
        <p:nvSpPr>
          <p:cNvPr id="38" name="矩形 37"/>
          <p:cNvSpPr/>
          <p:nvPr/>
        </p:nvSpPr>
        <p:spPr>
          <a:xfrm>
            <a:off x="1866900" y="7465"/>
            <a:ext cx="7246028" cy="2793072"/>
          </a:xfrm>
          <a:prstGeom prst="rect">
            <a:avLst/>
          </a:prstGeom>
          <a:solidFill>
            <a:schemeClr val="accent6">
              <a:lumMod val="20000"/>
              <a:lumOff val="80000"/>
            </a:schemeClr>
          </a:solidFill>
          <a:ln>
            <a:solidFill>
              <a:srgbClr val="FF0000"/>
            </a:solidFill>
          </a:ln>
        </p:spPr>
        <p:txBody>
          <a:bodyPr wrap="square">
            <a:spAutoFit/>
          </a:bodyPr>
          <a:lstStyle/>
          <a:p>
            <a:pPr marL="342900" indent="-342900">
              <a:spcBef>
                <a:spcPct val="20000"/>
              </a:spcBef>
              <a:spcAft>
                <a:spcPct val="5000"/>
              </a:spcAft>
              <a:buFont typeface="Wingdings" pitchFamily="2" charset="2"/>
              <a:buNone/>
            </a:pPr>
            <a:r>
              <a:rPr lang="zh-CN" altLang="zh-CN" dirty="0">
                <a:latin typeface="楷体_GB2312" pitchFamily="49" charset="-122"/>
                <a:ea typeface="楷体_GB2312" pitchFamily="49" charset="-122"/>
              </a:rPr>
              <a:t>逻辑块号为：350000/1024＝</a:t>
            </a:r>
            <a:r>
              <a:rPr lang="zh-CN" altLang="zh-CN" dirty="0">
                <a:solidFill>
                  <a:srgbClr val="0000FF"/>
                </a:solidFill>
                <a:latin typeface="楷体_GB2312" pitchFamily="49" charset="-122"/>
                <a:ea typeface="楷体_GB2312" pitchFamily="49" charset="-122"/>
              </a:rPr>
              <a:t>341</a:t>
            </a:r>
          </a:p>
          <a:p>
            <a:pPr marL="342900" indent="-342900">
              <a:spcBef>
                <a:spcPct val="20000"/>
              </a:spcBef>
              <a:spcAft>
                <a:spcPct val="5000"/>
              </a:spcAft>
              <a:buFont typeface="Wingdings" pitchFamily="2" charset="2"/>
              <a:buNone/>
            </a:pPr>
            <a:r>
              <a:rPr lang="zh-CN" altLang="zh-CN" dirty="0">
                <a:latin typeface="楷体_GB2312" pitchFamily="49" charset="-122"/>
                <a:ea typeface="楷体_GB2312" pitchFamily="49" charset="-122"/>
              </a:rPr>
              <a:t> 块内偏移量为：350000－341×1024＝816</a:t>
            </a:r>
          </a:p>
          <a:p>
            <a:pPr marL="342900" indent="-342900">
              <a:spcBef>
                <a:spcPct val="20000"/>
              </a:spcBef>
              <a:spcAft>
                <a:spcPct val="5000"/>
              </a:spcAft>
              <a:buFont typeface="Wingdings" pitchFamily="2" charset="2"/>
              <a:buNone/>
            </a:pPr>
            <a:r>
              <a:rPr lang="zh-CN" altLang="zh-CN" dirty="0">
                <a:latin typeface="楷体_GB2312" pitchFamily="49" charset="-122"/>
                <a:ea typeface="楷体_GB2312" pitchFamily="49" charset="-122"/>
              </a:rPr>
              <a:t> </a:t>
            </a:r>
            <a:r>
              <a:rPr lang="zh-CN" altLang="zh-CN" dirty="0">
                <a:solidFill>
                  <a:srgbClr val="0000FF"/>
                </a:solidFill>
                <a:latin typeface="楷体_GB2312" pitchFamily="49" charset="-122"/>
                <a:ea typeface="楷体_GB2312" pitchFamily="49" charset="-122"/>
              </a:rPr>
              <a:t>因逻辑块号266&lt;341&lt;65802，因此该块为</a:t>
            </a:r>
            <a:r>
              <a:rPr lang="zh-CN" altLang="en-US" dirty="0">
                <a:solidFill>
                  <a:srgbClr val="0000FF"/>
                </a:solidFill>
                <a:latin typeface="楷体_GB2312" pitchFamily="49" charset="-122"/>
                <a:ea typeface="楷体_GB2312" pitchFamily="49" charset="-122"/>
              </a:rPr>
              <a:t>二级间接索引</a:t>
            </a:r>
            <a:r>
              <a:rPr lang="zh-CN" altLang="zh-CN" dirty="0">
                <a:solidFill>
                  <a:srgbClr val="0000FF"/>
                </a:solidFill>
                <a:latin typeface="楷体_GB2312" pitchFamily="49" charset="-122"/>
                <a:ea typeface="楷体_GB2312" pitchFamily="49" charset="-122"/>
              </a:rPr>
              <a:t>块。</a:t>
            </a:r>
          </a:p>
          <a:p>
            <a:pPr marL="342900" indent="-342900">
              <a:spcBef>
                <a:spcPct val="20000"/>
              </a:spcBef>
              <a:spcAft>
                <a:spcPct val="5000"/>
              </a:spcAft>
              <a:buFont typeface="Wingdings" pitchFamily="2" charset="2"/>
              <a:buNone/>
            </a:pPr>
            <a:r>
              <a:rPr lang="zh-CN" altLang="zh-CN" dirty="0">
                <a:latin typeface="楷体_GB2312" pitchFamily="49" charset="-122"/>
                <a:ea typeface="楷体_GB2312" pitchFamily="49" charset="-122"/>
              </a:rPr>
              <a:t> 由图可知，二次间接</a:t>
            </a:r>
            <a:r>
              <a:rPr lang="zh-CN" altLang="en-US" dirty="0">
                <a:latin typeface="楷体_GB2312" pitchFamily="49" charset="-122"/>
                <a:ea typeface="楷体_GB2312" pitchFamily="49" charset="-122"/>
              </a:rPr>
              <a:t>索引</a:t>
            </a:r>
            <a:r>
              <a:rPr lang="zh-CN" altLang="zh-CN" dirty="0">
                <a:latin typeface="楷体_GB2312" pitchFamily="49" charset="-122"/>
                <a:ea typeface="楷体_GB2312" pitchFamily="49" charset="-122"/>
              </a:rPr>
              <a:t>块的盘块号为9156。由于一个一次间接</a:t>
            </a:r>
            <a:endParaRPr lang="en-US" altLang="zh-CN" dirty="0">
              <a:latin typeface="楷体_GB2312" pitchFamily="49" charset="-122"/>
              <a:ea typeface="楷体_GB2312" pitchFamily="49" charset="-122"/>
            </a:endParaRPr>
          </a:p>
          <a:p>
            <a:pPr marL="342900" indent="-342900">
              <a:spcBef>
                <a:spcPct val="20000"/>
              </a:spcBef>
              <a:spcAft>
                <a:spcPct val="5000"/>
              </a:spcAft>
              <a:buFont typeface="Wingdings" pitchFamily="2" charset="2"/>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索引</a:t>
            </a:r>
            <a:r>
              <a:rPr lang="zh-CN" altLang="zh-CN" dirty="0">
                <a:latin typeface="楷体_GB2312" pitchFamily="49" charset="-122"/>
                <a:ea typeface="楷体_GB2312" pitchFamily="49" charset="-122"/>
              </a:rPr>
              <a:t>块中可容纳256个块号，341-10-25</a:t>
            </a:r>
            <a:r>
              <a:rPr lang="en-US" altLang="zh-CN" dirty="0">
                <a:latin typeface="楷体_GB2312" pitchFamily="49" charset="-122"/>
                <a:ea typeface="楷体_GB2312" pitchFamily="49" charset="-122"/>
              </a:rPr>
              <a:t>6</a:t>
            </a:r>
            <a:r>
              <a:rPr lang="zh-CN"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7</a:t>
            </a:r>
            <a:r>
              <a:rPr lang="en-US" altLang="zh-CN" dirty="0">
                <a:latin typeface="楷体_GB2312" pitchFamily="49" charset="-122"/>
                <a:ea typeface="楷体_GB2312" pitchFamily="49" charset="-122"/>
              </a:rPr>
              <a:t>5&lt;256</a:t>
            </a:r>
            <a:endParaRPr lang="zh-CN" altLang="zh-CN" dirty="0">
              <a:latin typeface="楷体_GB2312" pitchFamily="49" charset="-122"/>
              <a:ea typeface="楷体_GB2312" pitchFamily="49" charset="-122"/>
            </a:endParaRPr>
          </a:p>
          <a:p>
            <a:pPr marL="342900" indent="-342900">
              <a:spcBef>
                <a:spcPct val="20000"/>
              </a:spcBef>
              <a:spcAft>
                <a:spcPct val="5000"/>
              </a:spcAft>
              <a:buFont typeface="Wingdings" pitchFamily="2" charset="2"/>
              <a:buNone/>
            </a:pPr>
            <a:r>
              <a:rPr lang="zh-CN" altLang="zh-CN" dirty="0">
                <a:latin typeface="楷体_GB2312" pitchFamily="49" charset="-122"/>
                <a:ea typeface="楷体_GB2312" pitchFamily="49" charset="-122"/>
              </a:rPr>
              <a:t> 因此，字节偏移量350000在</a:t>
            </a:r>
            <a:r>
              <a:rPr lang="zh-CN" altLang="zh-CN" u="sng" dirty="0">
                <a:latin typeface="楷体_GB2312" pitchFamily="49" charset="-122"/>
                <a:ea typeface="楷体_GB2312" pitchFamily="49" charset="-122"/>
              </a:rPr>
              <a:t>二次间接</a:t>
            </a:r>
            <a:r>
              <a:rPr lang="zh-CN" altLang="en-US" u="sng" dirty="0">
                <a:latin typeface="楷体_GB2312" pitchFamily="49" charset="-122"/>
                <a:ea typeface="楷体_GB2312" pitchFamily="49" charset="-122"/>
              </a:rPr>
              <a:t>索引</a:t>
            </a:r>
            <a:r>
              <a:rPr lang="zh-CN" altLang="zh-CN" u="sng" dirty="0">
                <a:latin typeface="楷体_GB2312" pitchFamily="49" charset="-122"/>
                <a:ea typeface="楷体_GB2312" pitchFamily="49" charset="-122"/>
              </a:rPr>
              <a:t>块的第0个一次间接块的</a:t>
            </a:r>
            <a:endParaRPr lang="en-US" altLang="zh-CN" u="sng" dirty="0">
              <a:latin typeface="楷体_GB2312" pitchFamily="49" charset="-122"/>
              <a:ea typeface="楷体_GB2312" pitchFamily="49" charset="-122"/>
            </a:endParaRPr>
          </a:p>
          <a:p>
            <a:pPr marL="342900" indent="-342900">
              <a:spcBef>
                <a:spcPct val="20000"/>
              </a:spcBef>
              <a:spcAft>
                <a:spcPct val="5000"/>
              </a:spcAft>
              <a:buFont typeface="Wingdings" pitchFamily="2" charset="2"/>
              <a:buNone/>
            </a:pPr>
            <a:r>
              <a:rPr lang="en-US" altLang="zh-CN" u="sng" dirty="0">
                <a:latin typeface="楷体_GB2312" pitchFamily="49" charset="-122"/>
                <a:ea typeface="楷体_GB2312" pitchFamily="49" charset="-122"/>
              </a:rPr>
              <a:t> </a:t>
            </a:r>
            <a:r>
              <a:rPr lang="zh-CN" altLang="zh-CN" u="sng" dirty="0">
                <a:latin typeface="楷体_GB2312" pitchFamily="49" charset="-122"/>
                <a:ea typeface="楷体_GB2312" pitchFamily="49" charset="-122"/>
              </a:rPr>
              <a:t>第75个表项中，其盘块号为333，该块中的第816字节</a:t>
            </a:r>
            <a:r>
              <a:rPr lang="zh-CN" altLang="zh-CN" dirty="0">
                <a:latin typeface="楷体_GB2312" pitchFamily="49" charset="-122"/>
                <a:ea typeface="楷体_GB2312" pitchFamily="49" charset="-122"/>
              </a:rPr>
              <a:t>即为文件</a:t>
            </a:r>
            <a:endParaRPr lang="en-US" altLang="zh-CN" dirty="0">
              <a:latin typeface="楷体_GB2312" pitchFamily="49" charset="-122"/>
              <a:ea typeface="楷体_GB2312" pitchFamily="49" charset="-122"/>
            </a:endParaRPr>
          </a:p>
          <a:p>
            <a:pPr marL="342900" indent="-342900">
              <a:spcBef>
                <a:spcPct val="20000"/>
              </a:spcBef>
              <a:spcAft>
                <a:spcPct val="5000"/>
              </a:spcAft>
              <a:buFont typeface="Wingdings" pitchFamily="2" charset="2"/>
              <a:buNone/>
            </a:pPr>
            <a:r>
              <a:rPr lang="en-US" altLang="zh-CN" dirty="0">
                <a:latin typeface="楷体_GB2312" pitchFamily="49" charset="-122"/>
                <a:ea typeface="楷体_GB2312" pitchFamily="49" charset="-122"/>
              </a:rPr>
              <a:t> </a:t>
            </a:r>
            <a:r>
              <a:rPr lang="zh-CN" altLang="zh-CN" dirty="0">
                <a:latin typeface="楷体_GB2312" pitchFamily="49" charset="-122"/>
                <a:ea typeface="楷体_GB2312" pitchFamily="49" charset="-122"/>
              </a:rPr>
              <a:t>第350000字节。</a:t>
            </a:r>
            <a:endParaRPr lang="zh-CN" altLang="en-US" dirty="0">
              <a:latin typeface="楷体_GB2312" pitchFamily="49" charset="-122"/>
              <a:ea typeface="楷体_GB2312" pitchFamily="49" charset="-122"/>
            </a:endParaRPr>
          </a:p>
        </p:txBody>
      </p:sp>
      <p:sp>
        <p:nvSpPr>
          <p:cNvPr id="32" name="文本框 31">
            <a:extLst>
              <a:ext uri="{FF2B5EF4-FFF2-40B4-BE49-F238E27FC236}">
                <a16:creationId xmlns:a16="http://schemas.microsoft.com/office/drawing/2014/main" id="{742B7287-FA6A-4821-801D-9BEADF2AFFCB}"/>
              </a:ext>
            </a:extLst>
          </p:cNvPr>
          <p:cNvSpPr txBox="1"/>
          <p:nvPr/>
        </p:nvSpPr>
        <p:spPr>
          <a:xfrm>
            <a:off x="104111" y="1058235"/>
            <a:ext cx="1556897" cy="646331"/>
          </a:xfrm>
          <a:prstGeom prst="rect">
            <a:avLst/>
          </a:prstGeom>
          <a:noFill/>
        </p:spPr>
        <p:txBody>
          <a:bodyPr wrap="square">
            <a:spAutoFit/>
          </a:bodyPr>
          <a:lstStyle/>
          <a:p>
            <a:pPr>
              <a:spcBef>
                <a:spcPct val="20000"/>
              </a:spcBef>
              <a:spcAft>
                <a:spcPct val="5000"/>
              </a:spcAft>
              <a:buFont typeface="Wingdings" pitchFamily="2" charset="2"/>
              <a:buNone/>
            </a:pPr>
            <a:r>
              <a:rPr lang="zh-CN" altLang="en-US" b="1" dirty="0">
                <a:solidFill>
                  <a:srgbClr val="FF0066"/>
                </a:solidFill>
                <a:latin typeface="楷体_GB2312" pitchFamily="49" charset="-122"/>
                <a:ea typeface="楷体_GB2312" pitchFamily="49" charset="-122"/>
              </a:rPr>
              <a:t>字节偏移量为</a:t>
            </a:r>
            <a:r>
              <a:rPr lang="en-US" altLang="zh-CN" b="1" dirty="0">
                <a:solidFill>
                  <a:srgbClr val="FF0066"/>
                </a:solidFill>
                <a:latin typeface="楷体_GB2312" pitchFamily="49" charset="-122"/>
                <a:ea typeface="楷体_GB2312" pitchFamily="49" charset="-122"/>
              </a:rPr>
              <a:t>350000</a:t>
            </a:r>
            <a:endParaRPr lang="zh-CN" altLang="en-US" b="1" dirty="0">
              <a:solidFill>
                <a:srgbClr val="FF00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animBg="1"/>
      <p:bldP spid="45" grpId="0" animBg="1"/>
      <p:bldP spid="38" grpId="0" animBg="1"/>
      <p:bldP spid="3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89736"/>
            <a:ext cx="7951216" cy="480131"/>
          </a:xfrm>
          <a:prstGeom prst="rect">
            <a:avLst/>
          </a:prstGeom>
          <a:noFill/>
          <a:ln w="9525">
            <a:noFill/>
            <a:miter lim="800000"/>
            <a:headEnd/>
            <a:tailEnd/>
          </a:ln>
          <a:effectLst/>
        </p:spPr>
        <p:txBody>
          <a:bodyPr wrap="none" anchor="ctr">
            <a:spAutoFit/>
          </a:bodyPr>
          <a:lstStyle/>
          <a:p>
            <a:pPr>
              <a:lnSpc>
                <a:spcPct val="90000"/>
              </a:lnSpc>
              <a:spcBef>
                <a:spcPct val="0"/>
              </a:spcBef>
              <a:buClr>
                <a:srgbClr val="FF0066"/>
              </a:buClr>
              <a:buSzPct val="60000"/>
              <a:buFont typeface="Wingdings" pitchFamily="2" charset="2"/>
              <a:buChar char="q"/>
              <a:defRPr/>
            </a:pPr>
            <a:r>
              <a:rPr lang="zh-CN" altLang="en-US" sz="2800" b="1" dirty="0"/>
              <a:t>存储设备、文件物理结构与存取方法之间的关系</a:t>
            </a:r>
          </a:p>
        </p:txBody>
      </p:sp>
      <p:graphicFrame>
        <p:nvGraphicFramePr>
          <p:cNvPr id="5" name="Group 138"/>
          <p:cNvGraphicFramePr>
            <a:graphicFrameLocks noGrp="1"/>
          </p:cNvGraphicFramePr>
          <p:nvPr/>
        </p:nvGraphicFramePr>
        <p:xfrm>
          <a:off x="0" y="2503557"/>
          <a:ext cx="8653670" cy="1737360"/>
        </p:xfrm>
        <a:graphic>
          <a:graphicData uri="http://schemas.openxmlformats.org/drawingml/2006/table">
            <a:tbl>
              <a:tblPr/>
              <a:tblGrid>
                <a:gridCol w="1730734">
                  <a:extLst>
                    <a:ext uri="{9D8B030D-6E8A-4147-A177-3AD203B41FA5}">
                      <a16:colId xmlns:a16="http://schemas.microsoft.com/office/drawing/2014/main" val="20000"/>
                    </a:ext>
                  </a:extLst>
                </a:gridCol>
                <a:gridCol w="1730734">
                  <a:extLst>
                    <a:ext uri="{9D8B030D-6E8A-4147-A177-3AD203B41FA5}">
                      <a16:colId xmlns:a16="http://schemas.microsoft.com/office/drawing/2014/main" val="20001"/>
                    </a:ext>
                  </a:extLst>
                </a:gridCol>
                <a:gridCol w="1730734">
                  <a:extLst>
                    <a:ext uri="{9D8B030D-6E8A-4147-A177-3AD203B41FA5}">
                      <a16:colId xmlns:a16="http://schemas.microsoft.com/office/drawing/2014/main" val="20002"/>
                    </a:ext>
                  </a:extLst>
                </a:gridCol>
                <a:gridCol w="1730734">
                  <a:extLst>
                    <a:ext uri="{9D8B030D-6E8A-4147-A177-3AD203B41FA5}">
                      <a16:colId xmlns:a16="http://schemas.microsoft.com/office/drawing/2014/main" val="20003"/>
                    </a:ext>
                  </a:extLst>
                </a:gridCol>
                <a:gridCol w="1730734">
                  <a:extLst>
                    <a:ext uri="{9D8B030D-6E8A-4147-A177-3AD203B41FA5}">
                      <a16:colId xmlns:a16="http://schemas.microsoft.com/office/drawing/2014/main" val="20004"/>
                    </a:ext>
                  </a:extLst>
                </a:gridCol>
              </a:tblGrid>
              <a:tr h="7806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a:ln>
                          <a:noFill/>
                        </a:ln>
                        <a:solidFill>
                          <a:srgbClr val="FF0066"/>
                        </a:solidFill>
                        <a:effectLst/>
                        <a:latin typeface="Times New Roman" pitchFamily="18" charset="0"/>
                        <a:ea typeface="方正书宋简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66"/>
                          </a:solidFill>
                          <a:effectLst/>
                          <a:latin typeface="Times New Roman" pitchFamily="18" charset="0"/>
                          <a:ea typeface="方正书宋简体" charset="-122"/>
                          <a:cs typeface="Times New Roman" pitchFamily="18" charset="0"/>
                        </a:rPr>
                        <a:t>存 储 设 备</a:t>
                      </a:r>
                      <a:endParaRPr kumimoji="0" lang="zh-CN" altLang="en-US" sz="4800" b="1" i="0" u="none" strike="noStrike" cap="none" normalizeH="0" baseline="0">
                        <a:ln>
                          <a:noFill/>
                        </a:ln>
                        <a:solidFill>
                          <a:srgbClr val="FF0066"/>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66"/>
                          </a:solidFill>
                          <a:effectLst/>
                          <a:latin typeface="Times New Roman" pitchFamily="18" charset="0"/>
                          <a:ea typeface="方正书宋简体" charset="-122"/>
                          <a:cs typeface="Times New Roman" pitchFamily="18" charset="0"/>
                        </a:rPr>
                        <a:t>磁    盘</a:t>
                      </a:r>
                      <a:endParaRPr kumimoji="0" lang="zh-CN" altLang="en-US" sz="4800" b="1" i="0" u="none" strike="noStrike" cap="none" normalizeH="0" baseline="0">
                        <a:ln>
                          <a:noFill/>
                        </a:ln>
                        <a:solidFill>
                          <a:srgbClr val="FF0066"/>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66"/>
                          </a:solidFill>
                          <a:effectLst/>
                          <a:latin typeface="Times New Roman" pitchFamily="18" charset="0"/>
                          <a:ea typeface="方正书宋简体" charset="-122"/>
                          <a:cs typeface="Times New Roman" pitchFamily="18" charset="0"/>
                        </a:rPr>
                        <a:t>磁    带</a:t>
                      </a:r>
                      <a:endParaRPr kumimoji="0" lang="zh-CN" altLang="en-US" sz="4800" b="1" i="0" u="none" strike="noStrike" cap="none" normalizeH="0" baseline="0">
                        <a:ln>
                          <a:noFill/>
                        </a:ln>
                        <a:solidFill>
                          <a:srgbClr val="FF0066"/>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6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66"/>
                          </a:solidFill>
                          <a:effectLst/>
                          <a:latin typeface="Times New Roman" pitchFamily="18" charset="0"/>
                          <a:ea typeface="方正书宋简体" charset="-122"/>
                          <a:cs typeface="Times New Roman" pitchFamily="18" charset="0"/>
                        </a:rPr>
                        <a:t>物理结构</a:t>
                      </a:r>
                      <a:endParaRPr kumimoji="0" lang="zh-CN" altLang="en-US" sz="4800" b="1" i="0" u="none" strike="noStrike" cap="none" normalizeH="0" baseline="0">
                        <a:ln>
                          <a:noFill/>
                        </a:ln>
                        <a:solidFill>
                          <a:srgbClr val="FF0066"/>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方正书宋简体" charset="-122"/>
                          <a:cs typeface="Times New Roman" pitchFamily="18" charset="0"/>
                        </a:rPr>
                        <a:t>顺序文件</a:t>
                      </a:r>
                      <a:endParaRPr kumimoji="0" lang="zh-CN" altLang="en-US" sz="48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方正书宋简体" charset="-122"/>
                          <a:cs typeface="Times New Roman" pitchFamily="18" charset="0"/>
                        </a:rPr>
                        <a:t>链接文件</a:t>
                      </a:r>
                      <a:endParaRPr kumimoji="0" lang="zh-CN" altLang="en-US" sz="48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方正书宋简体" charset="-122"/>
                          <a:cs typeface="Times New Roman" pitchFamily="18" charset="0"/>
                        </a:rPr>
                        <a:t>索引文件</a:t>
                      </a:r>
                      <a:endParaRPr kumimoji="0" lang="zh-CN" altLang="en-US" sz="48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方正书宋简体" charset="-122"/>
                          <a:cs typeface="Times New Roman" pitchFamily="18" charset="0"/>
                        </a:rPr>
                        <a:t>顺序文件</a:t>
                      </a:r>
                      <a:endParaRPr kumimoji="0" lang="zh-CN" altLang="en-US" sz="48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6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66"/>
                          </a:solidFill>
                          <a:effectLst/>
                          <a:latin typeface="Times New Roman" pitchFamily="18" charset="0"/>
                          <a:ea typeface="方正书宋简体" charset="-122"/>
                          <a:cs typeface="Times New Roman" pitchFamily="18" charset="0"/>
                        </a:rPr>
                        <a:t>存取方法</a:t>
                      </a:r>
                      <a:endParaRPr kumimoji="0" lang="zh-CN" altLang="en-US" sz="4800" b="1" i="0" u="none" strike="noStrike" cap="none" normalizeH="0" baseline="0">
                        <a:ln>
                          <a:noFill/>
                        </a:ln>
                        <a:solidFill>
                          <a:srgbClr val="FF0066"/>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方正书宋简体" charset="-122"/>
                          <a:cs typeface="Times New Roman" pitchFamily="18" charset="0"/>
                        </a:rPr>
                        <a:t>直接、顺序</a:t>
                      </a:r>
                      <a:endParaRPr kumimoji="0" lang="zh-CN" altLang="en-US" sz="48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方正书宋简体" charset="-122"/>
                          <a:cs typeface="Times New Roman" pitchFamily="18" charset="0"/>
                        </a:rPr>
                        <a:t>顺序</a:t>
                      </a:r>
                      <a:endParaRPr kumimoji="0" lang="zh-CN" altLang="en-US" sz="48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方正书宋简体" charset="-122"/>
                          <a:cs typeface="Times New Roman" pitchFamily="18" charset="0"/>
                        </a:rPr>
                        <a:t>直接、顺序</a:t>
                      </a:r>
                      <a:endParaRPr kumimoji="0" lang="zh-CN" altLang="en-US" sz="48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方正书宋简体" charset="-122"/>
                          <a:cs typeface="Times New Roman" pitchFamily="18" charset="0"/>
                        </a:rPr>
                        <a:t>顺序</a:t>
                      </a:r>
                      <a:endParaRPr kumimoji="0" lang="zh-CN" altLang="en-US" sz="48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 name="矩形 16"/>
          <p:cNvSpPr/>
          <p:nvPr/>
        </p:nvSpPr>
        <p:spPr>
          <a:xfrm>
            <a:off x="229204" y="839642"/>
            <a:ext cx="3445564"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总结</a:t>
            </a:r>
          </a:p>
        </p:txBody>
      </p:sp>
      <p:sp>
        <p:nvSpPr>
          <p:cNvPr id="19" name="六边形 18"/>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0" name="矩形 19"/>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13" name="组合 11">
            <a:extLst>
              <a:ext uri="{FF2B5EF4-FFF2-40B4-BE49-F238E27FC236}">
                <a16:creationId xmlns:a16="http://schemas.microsoft.com/office/drawing/2014/main" id="{437427F7-ABC8-445B-92BE-A76DC43D1301}"/>
              </a:ext>
            </a:extLst>
          </p:cNvPr>
          <p:cNvGrpSpPr/>
          <p:nvPr/>
        </p:nvGrpSpPr>
        <p:grpSpPr>
          <a:xfrm>
            <a:off x="8564389" y="243728"/>
            <a:ext cx="305510" cy="333991"/>
            <a:chOff x="11707415" y="1054709"/>
            <a:chExt cx="368424" cy="432048"/>
          </a:xfrm>
        </p:grpSpPr>
        <p:sp>
          <p:nvSpPr>
            <p:cNvPr id="14" name="燕尾形 12">
              <a:extLst>
                <a:ext uri="{FF2B5EF4-FFF2-40B4-BE49-F238E27FC236}">
                  <a16:creationId xmlns:a16="http://schemas.microsoft.com/office/drawing/2014/main" id="{84CC1B8B-AA41-4D43-AEA5-85D156BA3133}"/>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5" name="燕尾形 13">
              <a:extLst>
                <a:ext uri="{FF2B5EF4-FFF2-40B4-BE49-F238E27FC236}">
                  <a16:creationId xmlns:a16="http://schemas.microsoft.com/office/drawing/2014/main" id="{D78639A4-9604-42D6-96EE-E46D1D6EAE93}"/>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6" name="文本框 15">
            <a:extLst>
              <a:ext uri="{FF2B5EF4-FFF2-40B4-BE49-F238E27FC236}">
                <a16:creationId xmlns:a16="http://schemas.microsoft.com/office/drawing/2014/main" id="{09E41049-4DCA-4880-BC1F-42C1344E9BC4}"/>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18" name="直接连接符 17">
            <a:extLst>
              <a:ext uri="{FF2B5EF4-FFF2-40B4-BE49-F238E27FC236}">
                <a16:creationId xmlns:a16="http://schemas.microsoft.com/office/drawing/2014/main" id="{20561393-C9B7-4296-A5B5-294058CEA724}"/>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2EB95C9-38DF-43E2-A6BE-1BC2AFE87A73}"/>
              </a:ext>
            </a:extLst>
          </p:cNvPr>
          <p:cNvSpPr txBox="1"/>
          <p:nvPr/>
        </p:nvSpPr>
        <p:spPr>
          <a:xfrm>
            <a:off x="-45574" y="102432"/>
            <a:ext cx="3204412"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3.3 </a:t>
            </a:r>
            <a:r>
              <a:rPr lang="zh-CN" altLang="en-US" sz="2600" b="1" dirty="0">
                <a:solidFill>
                  <a:srgbClr val="0070C0"/>
                </a:solidFill>
                <a:latin typeface="微软雅黑" panose="020B0503020204020204" pitchFamily="34" charset="-122"/>
                <a:ea typeface="微软雅黑" panose="020B0503020204020204" pitchFamily="34" charset="-122"/>
              </a:rPr>
              <a:t>文件的物理结构</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8" name="矩形 17"/>
          <p:cNvSpPr/>
          <p:nvPr/>
        </p:nvSpPr>
        <p:spPr>
          <a:xfrm>
            <a:off x="147452" y="1195221"/>
            <a:ext cx="8722447" cy="458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grpSp>
        <p:nvGrpSpPr>
          <p:cNvPr id="21" name="组合 11">
            <a:extLst>
              <a:ext uri="{FF2B5EF4-FFF2-40B4-BE49-F238E27FC236}">
                <a16:creationId xmlns:a16="http://schemas.microsoft.com/office/drawing/2014/main" id="{8E272FCC-8839-4802-8DD1-6E2076660276}"/>
              </a:ext>
            </a:extLst>
          </p:cNvPr>
          <p:cNvGrpSpPr/>
          <p:nvPr/>
        </p:nvGrpSpPr>
        <p:grpSpPr>
          <a:xfrm>
            <a:off x="8564389" y="243728"/>
            <a:ext cx="305510" cy="333991"/>
            <a:chOff x="11707415" y="1054709"/>
            <a:chExt cx="368424" cy="432048"/>
          </a:xfrm>
        </p:grpSpPr>
        <p:sp>
          <p:nvSpPr>
            <p:cNvPr id="23" name="燕尾形 12">
              <a:extLst>
                <a:ext uri="{FF2B5EF4-FFF2-40B4-BE49-F238E27FC236}">
                  <a16:creationId xmlns:a16="http://schemas.microsoft.com/office/drawing/2014/main" id="{B5D34AD8-8448-4C48-AE1A-D021F0535CAB}"/>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燕尾形 13">
              <a:extLst>
                <a:ext uri="{FF2B5EF4-FFF2-40B4-BE49-F238E27FC236}">
                  <a16:creationId xmlns:a16="http://schemas.microsoft.com/office/drawing/2014/main" id="{61C3385E-D079-410C-BC25-589847222135}"/>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6" name="文本框 25">
            <a:extLst>
              <a:ext uri="{FF2B5EF4-FFF2-40B4-BE49-F238E27FC236}">
                <a16:creationId xmlns:a16="http://schemas.microsoft.com/office/drawing/2014/main" id="{731D7273-80FC-4AA9-BA21-BB8A8C6E601F}"/>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30" name="直接连接符 29">
            <a:extLst>
              <a:ext uri="{FF2B5EF4-FFF2-40B4-BE49-F238E27FC236}">
                <a16:creationId xmlns:a16="http://schemas.microsoft.com/office/drawing/2014/main" id="{3A7FFF02-077C-4F3D-8A23-3305563FEFD1}"/>
              </a:ext>
            </a:extLst>
          </p:cNvPr>
          <p:cNvCxnSpPr/>
          <p:nvPr/>
        </p:nvCxnSpPr>
        <p:spPr>
          <a:xfrm>
            <a:off x="117721" y="933611"/>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451BCDA-04B9-4449-A9B0-49299C37754A}"/>
              </a:ext>
            </a:extLst>
          </p:cNvPr>
          <p:cNvSpPr txBox="1"/>
          <p:nvPr/>
        </p:nvSpPr>
        <p:spPr>
          <a:xfrm>
            <a:off x="-258538" y="410723"/>
            <a:ext cx="1392259" cy="492443"/>
          </a:xfrm>
          <a:prstGeom prst="rect">
            <a:avLst/>
          </a:prstGeom>
          <a:noFill/>
        </p:spPr>
        <p:txBody>
          <a:bodyPr wrap="square">
            <a:spAutoFit/>
          </a:bodyPr>
          <a:lstStyle/>
          <a:p>
            <a:pPr algn="r"/>
            <a:r>
              <a:rPr lang="zh-CN" altLang="en-US" sz="2600" b="1" dirty="0">
                <a:solidFill>
                  <a:srgbClr val="0070C0"/>
                </a:solidFill>
                <a:latin typeface="微软雅黑" panose="020B0503020204020204" pitchFamily="34" charset="-122"/>
                <a:ea typeface="微软雅黑" panose="020B0503020204020204" pitchFamily="34" charset="-122"/>
              </a:rPr>
              <a:t>纲要</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A3D48DB-3597-43D3-AE81-C5768D8BA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433" y="1080733"/>
            <a:ext cx="2029091" cy="5351229"/>
          </a:xfrm>
          <a:prstGeom prst="rect">
            <a:avLst/>
          </a:prstGeom>
        </p:spPr>
      </p:pic>
      <p:sp>
        <p:nvSpPr>
          <p:cNvPr id="5" name="文本框 4">
            <a:extLst>
              <a:ext uri="{FF2B5EF4-FFF2-40B4-BE49-F238E27FC236}">
                <a16:creationId xmlns:a16="http://schemas.microsoft.com/office/drawing/2014/main" id="{21AF190E-DEA3-4568-BDF1-A23F97718D0E}"/>
              </a:ext>
            </a:extLst>
          </p:cNvPr>
          <p:cNvSpPr txBox="1"/>
          <p:nvPr/>
        </p:nvSpPr>
        <p:spPr>
          <a:xfrm>
            <a:off x="7471395" y="1188889"/>
            <a:ext cx="974361" cy="369332"/>
          </a:xfrm>
          <a:prstGeom prst="rect">
            <a:avLst/>
          </a:prstGeom>
          <a:noFill/>
        </p:spPr>
        <p:txBody>
          <a:bodyPr wrap="square" rtlCol="0">
            <a:spAutoFit/>
          </a:bodyPr>
          <a:lstStyle/>
          <a:p>
            <a:r>
              <a:rPr lang="zh-CN" altLang="en-US" dirty="0"/>
              <a:t>超级块</a:t>
            </a:r>
          </a:p>
        </p:txBody>
      </p:sp>
      <p:sp>
        <p:nvSpPr>
          <p:cNvPr id="17" name="文本框 16">
            <a:extLst>
              <a:ext uri="{FF2B5EF4-FFF2-40B4-BE49-F238E27FC236}">
                <a16:creationId xmlns:a16="http://schemas.microsoft.com/office/drawing/2014/main" id="{9A147142-D351-4EA5-AD28-1998CC8405F2}"/>
              </a:ext>
            </a:extLst>
          </p:cNvPr>
          <p:cNvSpPr txBox="1"/>
          <p:nvPr/>
        </p:nvSpPr>
        <p:spPr>
          <a:xfrm>
            <a:off x="7471395" y="1717864"/>
            <a:ext cx="1634661" cy="369332"/>
          </a:xfrm>
          <a:prstGeom prst="rect">
            <a:avLst/>
          </a:prstGeom>
          <a:noFill/>
        </p:spPr>
        <p:txBody>
          <a:bodyPr wrap="square" rtlCol="0">
            <a:spAutoFit/>
          </a:bodyPr>
          <a:lstStyle/>
          <a:p>
            <a:r>
              <a:rPr lang="zh-CN" altLang="en-US" b="1" dirty="0">
                <a:solidFill>
                  <a:srgbClr val="FF0066"/>
                </a:solidFill>
              </a:rPr>
              <a:t>空闲空间表</a:t>
            </a:r>
          </a:p>
        </p:txBody>
      </p:sp>
      <p:sp>
        <p:nvSpPr>
          <p:cNvPr id="19" name="文本框 18">
            <a:extLst>
              <a:ext uri="{FF2B5EF4-FFF2-40B4-BE49-F238E27FC236}">
                <a16:creationId xmlns:a16="http://schemas.microsoft.com/office/drawing/2014/main" id="{15274EBD-AD6D-4466-B15D-B8FDF769A2C6}"/>
              </a:ext>
            </a:extLst>
          </p:cNvPr>
          <p:cNvSpPr txBox="1"/>
          <p:nvPr/>
        </p:nvSpPr>
        <p:spPr>
          <a:xfrm>
            <a:off x="7490010" y="2544674"/>
            <a:ext cx="1634661" cy="369332"/>
          </a:xfrm>
          <a:prstGeom prst="rect">
            <a:avLst/>
          </a:prstGeom>
          <a:noFill/>
        </p:spPr>
        <p:txBody>
          <a:bodyPr wrap="square" rtlCol="0">
            <a:spAutoFit/>
          </a:bodyPr>
          <a:lstStyle/>
          <a:p>
            <a:r>
              <a:rPr lang="zh-CN" altLang="en-US" dirty="0"/>
              <a:t>索引节点表</a:t>
            </a:r>
          </a:p>
        </p:txBody>
      </p:sp>
      <p:sp>
        <p:nvSpPr>
          <p:cNvPr id="20" name="文本框 19">
            <a:extLst>
              <a:ext uri="{FF2B5EF4-FFF2-40B4-BE49-F238E27FC236}">
                <a16:creationId xmlns:a16="http://schemas.microsoft.com/office/drawing/2014/main" id="{6023C858-9CF7-4ACA-B5C6-F02405FF7E1D}"/>
              </a:ext>
            </a:extLst>
          </p:cNvPr>
          <p:cNvSpPr txBox="1"/>
          <p:nvPr/>
        </p:nvSpPr>
        <p:spPr>
          <a:xfrm>
            <a:off x="7509339" y="4423994"/>
            <a:ext cx="1634661" cy="369332"/>
          </a:xfrm>
          <a:prstGeom prst="rect">
            <a:avLst/>
          </a:prstGeom>
          <a:noFill/>
        </p:spPr>
        <p:txBody>
          <a:bodyPr wrap="square" rtlCol="0">
            <a:spAutoFit/>
          </a:bodyPr>
          <a:lstStyle/>
          <a:p>
            <a:r>
              <a:rPr lang="zh-CN" altLang="en-US" dirty="0"/>
              <a:t>数据区</a:t>
            </a:r>
          </a:p>
        </p:txBody>
      </p:sp>
      <p:sp>
        <p:nvSpPr>
          <p:cNvPr id="6" name="右大括号 5">
            <a:extLst>
              <a:ext uri="{FF2B5EF4-FFF2-40B4-BE49-F238E27FC236}">
                <a16:creationId xmlns:a16="http://schemas.microsoft.com/office/drawing/2014/main" id="{B1121DF0-9C6B-45AB-A8E3-240A4ECB49CD}"/>
              </a:ext>
            </a:extLst>
          </p:cNvPr>
          <p:cNvSpPr/>
          <p:nvPr/>
        </p:nvSpPr>
        <p:spPr>
          <a:xfrm>
            <a:off x="7188524" y="1128928"/>
            <a:ext cx="165202" cy="3693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a:extLst>
              <a:ext uri="{FF2B5EF4-FFF2-40B4-BE49-F238E27FC236}">
                <a16:creationId xmlns:a16="http://schemas.microsoft.com/office/drawing/2014/main" id="{77F09044-670E-4DDB-918A-5BE328330507}"/>
              </a:ext>
            </a:extLst>
          </p:cNvPr>
          <p:cNvSpPr/>
          <p:nvPr/>
        </p:nvSpPr>
        <p:spPr>
          <a:xfrm>
            <a:off x="7188524" y="1558221"/>
            <a:ext cx="146587" cy="5575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a:extLst>
              <a:ext uri="{FF2B5EF4-FFF2-40B4-BE49-F238E27FC236}">
                <a16:creationId xmlns:a16="http://schemas.microsoft.com/office/drawing/2014/main" id="{86E0B6EB-E296-4316-A760-D482584FE951}"/>
              </a:ext>
            </a:extLst>
          </p:cNvPr>
          <p:cNvSpPr/>
          <p:nvPr/>
        </p:nvSpPr>
        <p:spPr>
          <a:xfrm>
            <a:off x="7188524" y="2115762"/>
            <a:ext cx="140966" cy="11083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大括号 8">
            <a:extLst>
              <a:ext uri="{FF2B5EF4-FFF2-40B4-BE49-F238E27FC236}">
                <a16:creationId xmlns:a16="http://schemas.microsoft.com/office/drawing/2014/main" id="{A20DECC7-03C8-4E48-BBB6-45B65F0DB8EC}"/>
              </a:ext>
            </a:extLst>
          </p:cNvPr>
          <p:cNvSpPr/>
          <p:nvPr/>
        </p:nvSpPr>
        <p:spPr>
          <a:xfrm>
            <a:off x="7188524" y="3224067"/>
            <a:ext cx="320815" cy="296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E4C017A-C7A2-4DA8-88EB-EB6FC347804C}"/>
              </a:ext>
            </a:extLst>
          </p:cNvPr>
          <p:cNvSpPr txBox="1"/>
          <p:nvPr/>
        </p:nvSpPr>
        <p:spPr>
          <a:xfrm>
            <a:off x="634279" y="4992107"/>
            <a:ext cx="2947121" cy="830997"/>
          </a:xfrm>
          <a:prstGeom prst="rect">
            <a:avLst/>
          </a:prstGeom>
          <a:noFill/>
        </p:spPr>
        <p:txBody>
          <a:bodyPr wrap="square" rtlCol="0">
            <a:spAutoFit/>
          </a:bodyPr>
          <a:lstStyle/>
          <a:p>
            <a:pPr marL="514350" indent="-514350">
              <a:buAutoNum type="romanUcPeriod"/>
            </a:pPr>
            <a:r>
              <a:rPr lang="zh-CN" altLang="en-US" sz="2400" dirty="0">
                <a:solidFill>
                  <a:srgbClr val="0000FF"/>
                </a:solidFill>
              </a:rPr>
              <a:t>位示图</a:t>
            </a:r>
            <a:endParaRPr lang="en-US" altLang="zh-CN" sz="2400" dirty="0">
              <a:solidFill>
                <a:srgbClr val="0000FF"/>
              </a:solidFill>
            </a:endParaRPr>
          </a:p>
          <a:p>
            <a:pPr marL="514350" indent="-514350">
              <a:buAutoNum type="romanUcPeriod"/>
            </a:pPr>
            <a:r>
              <a:rPr lang="zh-CN" altLang="en-US" sz="2400" dirty="0">
                <a:solidFill>
                  <a:srgbClr val="0000FF"/>
                </a:solidFill>
              </a:rPr>
              <a:t>空闲块链表</a:t>
            </a:r>
          </a:p>
        </p:txBody>
      </p:sp>
      <p:sp>
        <p:nvSpPr>
          <p:cNvPr id="25" name="Rectangle 8">
            <a:extLst>
              <a:ext uri="{FF2B5EF4-FFF2-40B4-BE49-F238E27FC236}">
                <a16:creationId xmlns:a16="http://schemas.microsoft.com/office/drawing/2014/main" id="{731F9619-51A0-442D-BC63-F54A864CFA80}"/>
              </a:ext>
            </a:extLst>
          </p:cNvPr>
          <p:cNvSpPr txBox="1">
            <a:spLocks noChangeArrowheads="1"/>
          </p:cNvSpPr>
          <p:nvPr/>
        </p:nvSpPr>
        <p:spPr>
          <a:xfrm>
            <a:off x="534152" y="1054690"/>
            <a:ext cx="3678619" cy="3871124"/>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200000"/>
              </a:lnSpc>
              <a:spcBef>
                <a:spcPts val="600"/>
              </a:spcBef>
              <a:spcAft>
                <a:spcPts val="600"/>
              </a:spcAft>
            </a:pPr>
            <a:r>
              <a:rPr lang="en-US" altLang="zh-CN" sz="2800" b="0" dirty="0">
                <a:solidFill>
                  <a:schemeClr val="tx1"/>
                </a:solidFill>
              </a:rPr>
              <a:t>3.1 </a:t>
            </a:r>
            <a:r>
              <a:rPr lang="zh-CN" altLang="en-US" sz="2800" b="0" dirty="0">
                <a:solidFill>
                  <a:schemeClr val="tx1"/>
                </a:solidFill>
              </a:rPr>
              <a:t>文件系统的组成</a:t>
            </a:r>
            <a:endParaRPr lang="en-US" altLang="zh-CN" sz="2800" b="0" dirty="0">
              <a:solidFill>
                <a:schemeClr val="tx1"/>
              </a:solidFill>
            </a:endParaRPr>
          </a:p>
          <a:p>
            <a:pPr algn="just">
              <a:lnSpc>
                <a:spcPct val="200000"/>
              </a:lnSpc>
              <a:spcBef>
                <a:spcPts val="600"/>
              </a:spcBef>
              <a:spcAft>
                <a:spcPts val="600"/>
              </a:spcAft>
            </a:pPr>
            <a:r>
              <a:rPr lang="en-US" altLang="zh-CN" sz="2800" b="0" dirty="0">
                <a:solidFill>
                  <a:schemeClr val="tx1"/>
                </a:solidFill>
              </a:rPr>
              <a:t>3.2 </a:t>
            </a:r>
            <a:r>
              <a:rPr lang="zh-CN" altLang="en-US" sz="2800" b="0" dirty="0">
                <a:solidFill>
                  <a:schemeClr val="tx1"/>
                </a:solidFill>
              </a:rPr>
              <a:t>通用数据结构</a:t>
            </a:r>
            <a:endParaRPr lang="en-US" altLang="zh-CN" sz="2800" b="0" dirty="0">
              <a:solidFill>
                <a:schemeClr val="tx1"/>
              </a:solidFill>
            </a:endParaRPr>
          </a:p>
          <a:p>
            <a:pPr algn="just">
              <a:lnSpc>
                <a:spcPct val="200000"/>
              </a:lnSpc>
              <a:spcBef>
                <a:spcPts val="600"/>
              </a:spcBef>
              <a:spcAft>
                <a:spcPts val="600"/>
              </a:spcAft>
            </a:pPr>
            <a:r>
              <a:rPr lang="en-US" altLang="zh-CN" sz="2800" b="0" dirty="0">
                <a:solidFill>
                  <a:schemeClr val="tx1"/>
                </a:solidFill>
              </a:rPr>
              <a:t>3.3 </a:t>
            </a:r>
            <a:r>
              <a:rPr lang="zh-CN" altLang="en-US" sz="2800" b="0" dirty="0">
                <a:solidFill>
                  <a:schemeClr val="tx1"/>
                </a:solidFill>
              </a:rPr>
              <a:t>文件的物理结构</a:t>
            </a:r>
            <a:endParaRPr lang="en-US" altLang="zh-CN" sz="2800" b="0" dirty="0">
              <a:solidFill>
                <a:schemeClr val="tx1"/>
              </a:solidFill>
            </a:endParaRPr>
          </a:p>
          <a:p>
            <a:pPr algn="just">
              <a:lnSpc>
                <a:spcPct val="200000"/>
              </a:lnSpc>
              <a:spcBef>
                <a:spcPts val="600"/>
              </a:spcBef>
              <a:spcAft>
                <a:spcPts val="600"/>
              </a:spcAft>
            </a:pPr>
            <a:r>
              <a:rPr lang="en-US" altLang="zh-CN" sz="2800" b="0" dirty="0">
                <a:solidFill>
                  <a:schemeClr val="tx1"/>
                </a:solidFill>
              </a:rPr>
              <a:t>3.4 </a:t>
            </a:r>
            <a:r>
              <a:rPr lang="zh-CN" altLang="en-US" sz="2800" b="0" dirty="0">
                <a:solidFill>
                  <a:schemeClr val="tx1"/>
                </a:solidFill>
              </a:rPr>
              <a:t>空闲空间管理</a:t>
            </a:r>
            <a:endParaRPr lang="en-US" altLang="zh-CN" sz="2800" b="0" dirty="0">
              <a:solidFill>
                <a:schemeClr val="tx1"/>
              </a:solidFill>
            </a:endParaRPr>
          </a:p>
        </p:txBody>
      </p:sp>
      <p:sp>
        <p:nvSpPr>
          <p:cNvPr id="16" name="TextBox 6">
            <a:extLst>
              <a:ext uri="{FF2B5EF4-FFF2-40B4-BE49-F238E27FC236}">
                <a16:creationId xmlns:a16="http://schemas.microsoft.com/office/drawing/2014/main" id="{0EA7D59D-C757-4229-8FA7-A6200B8CCAE2}"/>
              </a:ext>
            </a:extLst>
          </p:cNvPr>
          <p:cNvSpPr txBox="1"/>
          <p:nvPr/>
        </p:nvSpPr>
        <p:spPr>
          <a:xfrm>
            <a:off x="634279" y="4393216"/>
            <a:ext cx="5132157" cy="430887"/>
          </a:xfrm>
          <a:prstGeom prst="rect">
            <a:avLst/>
          </a:prstGeom>
          <a:noFill/>
        </p:spPr>
        <p:txBody>
          <a:bodyPr vert="horz" wrap="square" lIns="0" tIns="0" rIns="0" bIns="0" rtlCol="0" anchor="ctr">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3.4 </a:t>
            </a:r>
            <a:r>
              <a:rPr lang="zh-CN" altLang="en-US" sz="2800" dirty="0">
                <a:solidFill>
                  <a:srgbClr val="FF0000"/>
                </a:solidFill>
                <a:latin typeface="微软雅黑" panose="020B0503020204020204" pitchFamily="34" charset="-122"/>
                <a:ea typeface="微软雅黑" panose="020B0503020204020204" pitchFamily="34" charset="-122"/>
              </a:rPr>
              <a:t>空闲空间管理</a:t>
            </a:r>
          </a:p>
        </p:txBody>
      </p:sp>
    </p:spTree>
    <p:extLst>
      <p:ext uri="{BB962C8B-B14F-4D97-AF65-F5344CB8AC3E}">
        <p14:creationId xmlns:p14="http://schemas.microsoft.com/office/powerpoint/2010/main" val="107028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9" grpId="0"/>
      <p:bldP spid="20" grpId="0"/>
      <p:bldP spid="6" grpId="0" animBg="1"/>
      <p:bldP spid="7" grpId="0" animBg="1"/>
      <p:bldP spid="8" grpId="0" animBg="1"/>
      <p:bldP spid="9" grpId="0" animBg="1"/>
      <p:bldP spid="10" grpId="0"/>
      <p:bldP spid="16" grpId="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Rectangle 3"/>
          <p:cNvSpPr txBox="1">
            <a:spLocks noChangeArrowheads="1"/>
          </p:cNvSpPr>
          <p:nvPr/>
        </p:nvSpPr>
        <p:spPr>
          <a:xfrm>
            <a:off x="537609" y="1693935"/>
            <a:ext cx="8567814" cy="1364753"/>
          </a:xfrm>
          <a:prstGeom prst="rect">
            <a:avLst/>
          </a:prstGeom>
        </p:spPr>
        <p:txBody>
          <a:bodyPr vert="horz" lIns="91440" tIns="45720" rIns="91440" bIns="45720" rtlCol="0">
            <a:noAutofit/>
          </a:bodyPr>
          <a:lstStyle/>
          <a:p>
            <a:pPr marL="228600" marR="0" lvl="0" indent="-228600" fontAlgn="auto">
              <a:spcBef>
                <a:spcPts val="1000"/>
              </a:spcBef>
              <a:spcAft>
                <a:spcPct val="10000"/>
              </a:spcAft>
              <a:buClr>
                <a:srgbClr val="FF0066"/>
              </a:buClr>
              <a:buSzPct val="60000"/>
              <a:buFont typeface="Arial" panose="020B0604020202020204" pitchFamily="34" charset="0"/>
              <a:buChar char="•"/>
              <a:tabLst/>
              <a:defRPr/>
            </a:pPr>
            <a:r>
              <a:rPr lang="zh-CN" altLang="en-US" sz="2400" dirty="0"/>
              <a:t>每个磁盘块用一个位来表示，如果磁盘块空闲，位为</a:t>
            </a:r>
            <a:r>
              <a:rPr lang="en-US" altLang="zh-CN" sz="2400" dirty="0"/>
              <a:t>0</a:t>
            </a:r>
            <a:r>
              <a:rPr lang="zh-CN" altLang="en-US" sz="2400" dirty="0"/>
              <a:t>；如果已分配，位为</a:t>
            </a:r>
            <a:r>
              <a:rPr lang="en-US" altLang="zh-CN" sz="2400" dirty="0"/>
              <a:t>1</a:t>
            </a:r>
            <a:endParaRPr lang="zh-CN" altLang="en-US" sz="2400" dirty="0"/>
          </a:p>
        </p:txBody>
      </p:sp>
      <p:sp>
        <p:nvSpPr>
          <p:cNvPr id="23" name="矩形 22"/>
          <p:cNvSpPr/>
          <p:nvPr/>
        </p:nvSpPr>
        <p:spPr>
          <a:xfrm>
            <a:off x="125128" y="723043"/>
            <a:ext cx="2902225"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位示图</a:t>
            </a:r>
            <a:r>
              <a:rPr lang="en-US" altLang="zh-CN" sz="2800" b="1" dirty="0">
                <a:solidFill>
                  <a:srgbClr val="0000FF"/>
                </a:solidFill>
                <a:sym typeface="Symbol" pitchFamily="18" charset="2"/>
              </a:rPr>
              <a:t>(1/2)</a:t>
            </a:r>
            <a:endParaRPr lang="zh-CN" altLang="en-US" sz="2800" b="1" dirty="0">
              <a:solidFill>
                <a:srgbClr val="0000FF"/>
              </a:solidFill>
              <a:sym typeface="Symbol" pitchFamily="18" charset="2"/>
            </a:endParaRPr>
          </a:p>
        </p:txBody>
      </p:sp>
      <p:sp>
        <p:nvSpPr>
          <p:cNvPr id="20" name="六边形 1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1" name="矩形 20"/>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22" name="组合 11">
            <a:extLst>
              <a:ext uri="{FF2B5EF4-FFF2-40B4-BE49-F238E27FC236}">
                <a16:creationId xmlns:a16="http://schemas.microsoft.com/office/drawing/2014/main" id="{6B7B5ADF-CEEB-4425-B020-0785F77E70AC}"/>
              </a:ext>
            </a:extLst>
          </p:cNvPr>
          <p:cNvGrpSpPr/>
          <p:nvPr/>
        </p:nvGrpSpPr>
        <p:grpSpPr>
          <a:xfrm>
            <a:off x="8564389" y="243728"/>
            <a:ext cx="305510" cy="333991"/>
            <a:chOff x="11707415" y="1054709"/>
            <a:chExt cx="368424" cy="432048"/>
          </a:xfrm>
        </p:grpSpPr>
        <p:sp>
          <p:nvSpPr>
            <p:cNvPr id="25" name="燕尾形 12">
              <a:extLst>
                <a:ext uri="{FF2B5EF4-FFF2-40B4-BE49-F238E27FC236}">
                  <a16:creationId xmlns:a16="http://schemas.microsoft.com/office/drawing/2014/main" id="{B3E82472-CDE3-43E5-BED6-316F6953C389}"/>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6" name="燕尾形 13">
              <a:extLst>
                <a:ext uri="{FF2B5EF4-FFF2-40B4-BE49-F238E27FC236}">
                  <a16:creationId xmlns:a16="http://schemas.microsoft.com/office/drawing/2014/main" id="{A5094203-BFC3-4B0E-B169-47BC9A06C7B1}"/>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7" name="文本框 26">
            <a:extLst>
              <a:ext uri="{FF2B5EF4-FFF2-40B4-BE49-F238E27FC236}">
                <a16:creationId xmlns:a16="http://schemas.microsoft.com/office/drawing/2014/main" id="{898B7898-E29A-47B4-878E-7567AB701DA5}"/>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28" name="直接连接符 27">
            <a:extLst>
              <a:ext uri="{FF2B5EF4-FFF2-40B4-BE49-F238E27FC236}">
                <a16:creationId xmlns:a16="http://schemas.microsoft.com/office/drawing/2014/main" id="{F04C6EBE-D53D-4A60-AFFF-F551FF56C8E8}"/>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4BE81C6-2444-4778-BCA6-41F77D9AAA4F}"/>
              </a:ext>
            </a:extLst>
          </p:cNvPr>
          <p:cNvSpPr txBox="1"/>
          <p:nvPr/>
        </p:nvSpPr>
        <p:spPr>
          <a:xfrm>
            <a:off x="-45574" y="102432"/>
            <a:ext cx="2858047"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3.4 </a:t>
            </a:r>
            <a:r>
              <a:rPr lang="zh-CN" altLang="en-US" sz="2600" b="1" dirty="0">
                <a:solidFill>
                  <a:srgbClr val="0070C0"/>
                </a:solidFill>
                <a:latin typeface="微软雅黑" panose="020B0503020204020204" pitchFamily="34" charset="-122"/>
                <a:ea typeface="微软雅黑" panose="020B0503020204020204" pitchFamily="34" charset="-122"/>
              </a:rPr>
              <a:t>空闲空间管理</a:t>
            </a:r>
          </a:p>
        </p:txBody>
      </p:sp>
      <p:sp>
        <p:nvSpPr>
          <p:cNvPr id="2" name="文本框 1">
            <a:extLst>
              <a:ext uri="{FF2B5EF4-FFF2-40B4-BE49-F238E27FC236}">
                <a16:creationId xmlns:a16="http://schemas.microsoft.com/office/drawing/2014/main" id="{F469A26E-AD71-47C4-ACF6-E602A25A0751}"/>
              </a:ext>
            </a:extLst>
          </p:cNvPr>
          <p:cNvSpPr txBox="1"/>
          <p:nvPr/>
        </p:nvSpPr>
        <p:spPr>
          <a:xfrm>
            <a:off x="1344145" y="2513060"/>
            <a:ext cx="7368956" cy="523220"/>
          </a:xfrm>
          <a:prstGeom prst="rect">
            <a:avLst/>
          </a:prstGeom>
          <a:noFill/>
        </p:spPr>
        <p:txBody>
          <a:bodyPr wrap="square" rtlCol="0">
            <a:spAutoFit/>
          </a:bodyPr>
          <a:lstStyle/>
          <a:p>
            <a:r>
              <a:rPr lang="en-US" altLang="zh-CN" sz="2800" dirty="0"/>
              <a:t>00</a:t>
            </a:r>
            <a:r>
              <a:rPr lang="en-US" altLang="zh-CN" sz="2800" dirty="0">
                <a:solidFill>
                  <a:srgbClr val="FF0066"/>
                </a:solidFill>
              </a:rPr>
              <a:t>1111</a:t>
            </a:r>
            <a:r>
              <a:rPr lang="en-US" altLang="zh-CN" sz="2800" dirty="0"/>
              <a:t>00</a:t>
            </a:r>
            <a:r>
              <a:rPr lang="en-US" altLang="zh-CN" sz="2800" dirty="0">
                <a:solidFill>
                  <a:srgbClr val="FF0066"/>
                </a:solidFill>
              </a:rPr>
              <a:t>111111</a:t>
            </a:r>
            <a:r>
              <a:rPr lang="en-US" altLang="zh-CN" sz="2800" dirty="0"/>
              <a:t>000</a:t>
            </a:r>
            <a:r>
              <a:rPr lang="en-US" altLang="zh-CN" sz="2800" dirty="0">
                <a:solidFill>
                  <a:srgbClr val="FF0066"/>
                </a:solidFill>
              </a:rPr>
              <a:t>11</a:t>
            </a:r>
            <a:r>
              <a:rPr lang="en-US" altLang="zh-CN" sz="2800" dirty="0"/>
              <a:t>000000</a:t>
            </a:r>
            <a:r>
              <a:rPr lang="en-US" altLang="zh-CN" sz="2800" dirty="0">
                <a:solidFill>
                  <a:srgbClr val="FF0066"/>
                </a:solidFill>
              </a:rPr>
              <a:t>111</a:t>
            </a:r>
            <a:r>
              <a:rPr lang="en-US" altLang="zh-CN" sz="2800" dirty="0"/>
              <a:t>000000…</a:t>
            </a:r>
            <a:endParaRPr lang="zh-CN" altLang="en-US" sz="2800" dirty="0"/>
          </a:p>
        </p:txBody>
      </p:sp>
      <p:sp>
        <p:nvSpPr>
          <p:cNvPr id="18" name="矩形 17">
            <a:extLst>
              <a:ext uri="{FF2B5EF4-FFF2-40B4-BE49-F238E27FC236}">
                <a16:creationId xmlns:a16="http://schemas.microsoft.com/office/drawing/2014/main" id="{58D70292-4688-4833-BCF8-EB78E5169A2F}"/>
              </a:ext>
            </a:extLst>
          </p:cNvPr>
          <p:cNvSpPr/>
          <p:nvPr/>
        </p:nvSpPr>
        <p:spPr>
          <a:xfrm>
            <a:off x="281789" y="1200182"/>
            <a:ext cx="1355975" cy="452432"/>
          </a:xfrm>
          <a:prstGeom prst="rect">
            <a:avLst/>
          </a:prstGeom>
        </p:spPr>
        <p:txBody>
          <a:bodyPr wrap="square">
            <a:spAutoFit/>
          </a:bodyPr>
          <a:lstStyle/>
          <a:p>
            <a:pPr indent="-285750">
              <a:lnSpc>
                <a:spcPct val="90000"/>
              </a:lnSpc>
              <a:spcBef>
                <a:spcPts val="1000"/>
              </a:spcBef>
              <a:spcAft>
                <a:spcPct val="10000"/>
              </a:spcAft>
              <a:buClr>
                <a:srgbClr val="FF0066"/>
              </a:buClr>
              <a:buSzPct val="60000"/>
              <a:buFont typeface="Wingdings" pitchFamily="2" charset="2"/>
              <a:buChar char="q"/>
              <a:defRPr/>
            </a:pPr>
            <a:r>
              <a:rPr lang="zh-CN" altLang="en-US" sz="2600" b="1" dirty="0"/>
              <a:t> 原理</a:t>
            </a:r>
          </a:p>
        </p:txBody>
      </p:sp>
      <p:sp>
        <p:nvSpPr>
          <p:cNvPr id="24" name="文本框 23">
            <a:extLst>
              <a:ext uri="{FF2B5EF4-FFF2-40B4-BE49-F238E27FC236}">
                <a16:creationId xmlns:a16="http://schemas.microsoft.com/office/drawing/2014/main" id="{526320D7-B592-45C9-A7DB-C0CED6CB5D13}"/>
              </a:ext>
            </a:extLst>
          </p:cNvPr>
          <p:cNvSpPr txBox="1"/>
          <p:nvPr/>
        </p:nvSpPr>
        <p:spPr>
          <a:xfrm>
            <a:off x="2507756" y="697848"/>
            <a:ext cx="2064244" cy="461665"/>
          </a:xfrm>
          <a:prstGeom prst="rect">
            <a:avLst/>
          </a:prstGeom>
          <a:noFill/>
        </p:spPr>
        <p:txBody>
          <a:bodyPr wrap="square">
            <a:spAutoFit/>
          </a:bodyPr>
          <a:lstStyle/>
          <a:p>
            <a:r>
              <a:rPr lang="en-US" altLang="zh-CN" sz="2400" dirty="0">
                <a:solidFill>
                  <a:srgbClr val="0000FF"/>
                </a:solidFill>
              </a:rPr>
              <a:t>bit map</a:t>
            </a:r>
            <a:r>
              <a:rPr lang="zh-CN" altLang="en-US" sz="2400" dirty="0">
                <a:solidFill>
                  <a:srgbClr val="0000FF"/>
                </a:solidFill>
              </a:rPr>
              <a:t> </a:t>
            </a:r>
          </a:p>
        </p:txBody>
      </p:sp>
      <p:sp>
        <p:nvSpPr>
          <p:cNvPr id="30" name="文本框 29">
            <a:extLst>
              <a:ext uri="{FF2B5EF4-FFF2-40B4-BE49-F238E27FC236}">
                <a16:creationId xmlns:a16="http://schemas.microsoft.com/office/drawing/2014/main" id="{96685823-3728-4AAD-96D9-01BF1C54AD6E}"/>
              </a:ext>
            </a:extLst>
          </p:cNvPr>
          <p:cNvSpPr txBox="1"/>
          <p:nvPr/>
        </p:nvSpPr>
        <p:spPr>
          <a:xfrm>
            <a:off x="281789" y="3877813"/>
            <a:ext cx="4603750" cy="452432"/>
          </a:xfrm>
          <a:prstGeom prst="rect">
            <a:avLst/>
          </a:prstGeom>
          <a:noFill/>
        </p:spPr>
        <p:txBody>
          <a:bodyPr wrap="square">
            <a:spAutoFit/>
          </a:bodyPr>
          <a:lstStyle/>
          <a:p>
            <a:pPr marR="0" indent="-285750" fontAlgn="auto">
              <a:lnSpc>
                <a:spcPct val="90000"/>
              </a:lnSpc>
              <a:spcBef>
                <a:spcPts val="1000"/>
              </a:spcBef>
              <a:spcAft>
                <a:spcPct val="10000"/>
              </a:spcAft>
              <a:buClr>
                <a:srgbClr val="FF0066"/>
              </a:buClr>
              <a:buSzPct val="60000"/>
              <a:buFont typeface="Wingdings" pitchFamily="2" charset="2"/>
              <a:buChar char="q"/>
              <a:tabLst/>
              <a:defRPr/>
            </a:pPr>
            <a:r>
              <a:rPr lang="zh-CN" altLang="en-US" sz="2600" b="1" dirty="0"/>
              <a:t>优点</a:t>
            </a:r>
            <a:endParaRPr lang="en-US" altLang="zh-CN" sz="2600" b="1" dirty="0"/>
          </a:p>
        </p:txBody>
      </p:sp>
      <p:sp>
        <p:nvSpPr>
          <p:cNvPr id="31" name="文本框 30">
            <a:extLst>
              <a:ext uri="{FF2B5EF4-FFF2-40B4-BE49-F238E27FC236}">
                <a16:creationId xmlns:a16="http://schemas.microsoft.com/office/drawing/2014/main" id="{B165FBDE-7653-4A4D-B433-4D54D9D0FEC8}"/>
              </a:ext>
            </a:extLst>
          </p:cNvPr>
          <p:cNvSpPr txBox="1"/>
          <p:nvPr/>
        </p:nvSpPr>
        <p:spPr>
          <a:xfrm>
            <a:off x="537372" y="4442242"/>
            <a:ext cx="4603750" cy="424732"/>
          </a:xfrm>
          <a:prstGeom prst="rect">
            <a:avLst/>
          </a:prstGeom>
          <a:noFill/>
        </p:spPr>
        <p:txBody>
          <a:bodyPr wrap="square">
            <a:spAutoFit/>
          </a:bodyPr>
          <a:lstStyle/>
          <a:p>
            <a:pPr marL="228600" indent="-228600">
              <a:lnSpc>
                <a:spcPct val="90000"/>
              </a:lnSpc>
              <a:spcBef>
                <a:spcPts val="1000"/>
              </a:spcBef>
              <a:spcAft>
                <a:spcPct val="10000"/>
              </a:spcAft>
              <a:buClr>
                <a:srgbClr val="FF0066"/>
              </a:buClr>
              <a:buSzPct val="60000"/>
              <a:buFont typeface="Arial" panose="020B0604020202020204" pitchFamily="34" charset="0"/>
              <a:buChar char="•"/>
              <a:defRPr/>
            </a:pPr>
            <a:r>
              <a:rPr lang="zh-CN" altLang="en-US" sz="2400" dirty="0"/>
              <a:t>非常高效</a:t>
            </a:r>
            <a:endParaRPr lang="en-US" altLang="zh-CN" sz="2400" dirty="0"/>
          </a:p>
        </p:txBody>
      </p:sp>
    </p:spTree>
    <p:extLst>
      <p:ext uri="{BB962C8B-B14F-4D97-AF65-F5344CB8AC3E}">
        <p14:creationId xmlns:p14="http://schemas.microsoft.com/office/powerpoint/2010/main" val="1226633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矩形 22"/>
          <p:cNvSpPr/>
          <p:nvPr/>
        </p:nvSpPr>
        <p:spPr>
          <a:xfrm>
            <a:off x="125128" y="723043"/>
            <a:ext cx="2902225"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位示图</a:t>
            </a:r>
            <a:r>
              <a:rPr lang="en-US" altLang="zh-CN" sz="2800" b="1" dirty="0">
                <a:solidFill>
                  <a:srgbClr val="0000FF"/>
                </a:solidFill>
                <a:sym typeface="Symbol" pitchFamily="18" charset="2"/>
              </a:rPr>
              <a:t>(2/2)</a:t>
            </a:r>
            <a:endParaRPr lang="zh-CN" altLang="en-US" sz="2800" b="1" dirty="0">
              <a:solidFill>
                <a:srgbClr val="0000FF"/>
              </a:solidFill>
              <a:sym typeface="Symbol" pitchFamily="18" charset="2"/>
            </a:endParaRPr>
          </a:p>
        </p:txBody>
      </p:sp>
      <p:sp>
        <p:nvSpPr>
          <p:cNvPr id="20" name="六边形 19"/>
          <p:cNvSpPr/>
          <p:nvPr/>
        </p:nvSpPr>
        <p:spPr>
          <a:xfrm>
            <a:off x="8571130" y="5627317"/>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1" name="矩形 20"/>
          <p:cNvSpPr/>
          <p:nvPr/>
        </p:nvSpPr>
        <p:spPr>
          <a:xfrm>
            <a:off x="8375396" y="5628532"/>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22" name="组合 11">
            <a:extLst>
              <a:ext uri="{FF2B5EF4-FFF2-40B4-BE49-F238E27FC236}">
                <a16:creationId xmlns:a16="http://schemas.microsoft.com/office/drawing/2014/main" id="{6B7B5ADF-CEEB-4425-B020-0785F77E70AC}"/>
              </a:ext>
            </a:extLst>
          </p:cNvPr>
          <p:cNvGrpSpPr/>
          <p:nvPr/>
        </p:nvGrpSpPr>
        <p:grpSpPr>
          <a:xfrm>
            <a:off x="8564389" y="243728"/>
            <a:ext cx="305510" cy="333991"/>
            <a:chOff x="11707415" y="1054709"/>
            <a:chExt cx="368424" cy="432048"/>
          </a:xfrm>
        </p:grpSpPr>
        <p:sp>
          <p:nvSpPr>
            <p:cNvPr id="25" name="燕尾形 12">
              <a:extLst>
                <a:ext uri="{FF2B5EF4-FFF2-40B4-BE49-F238E27FC236}">
                  <a16:creationId xmlns:a16="http://schemas.microsoft.com/office/drawing/2014/main" id="{B3E82472-CDE3-43E5-BED6-316F6953C389}"/>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6" name="燕尾形 13">
              <a:extLst>
                <a:ext uri="{FF2B5EF4-FFF2-40B4-BE49-F238E27FC236}">
                  <a16:creationId xmlns:a16="http://schemas.microsoft.com/office/drawing/2014/main" id="{A5094203-BFC3-4B0E-B169-47BC9A06C7B1}"/>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7" name="文本框 26">
            <a:extLst>
              <a:ext uri="{FF2B5EF4-FFF2-40B4-BE49-F238E27FC236}">
                <a16:creationId xmlns:a16="http://schemas.microsoft.com/office/drawing/2014/main" id="{898B7898-E29A-47B4-878E-7567AB701DA5}"/>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28" name="直接连接符 27">
            <a:extLst>
              <a:ext uri="{FF2B5EF4-FFF2-40B4-BE49-F238E27FC236}">
                <a16:creationId xmlns:a16="http://schemas.microsoft.com/office/drawing/2014/main" id="{F04C6EBE-D53D-4A60-AFFF-F551FF56C8E8}"/>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4BE81C6-2444-4778-BCA6-41F77D9AAA4F}"/>
              </a:ext>
            </a:extLst>
          </p:cNvPr>
          <p:cNvSpPr txBox="1"/>
          <p:nvPr/>
        </p:nvSpPr>
        <p:spPr>
          <a:xfrm>
            <a:off x="-45574" y="102432"/>
            <a:ext cx="2858047"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3.4 </a:t>
            </a:r>
            <a:r>
              <a:rPr lang="zh-CN" altLang="en-US" sz="2600" b="1" dirty="0">
                <a:solidFill>
                  <a:srgbClr val="0070C0"/>
                </a:solidFill>
                <a:latin typeface="微软雅黑" panose="020B0503020204020204" pitchFamily="34" charset="-122"/>
                <a:ea typeface="微软雅黑" panose="020B0503020204020204" pitchFamily="34" charset="-122"/>
              </a:rPr>
              <a:t>空闲空间管理</a:t>
            </a:r>
          </a:p>
        </p:txBody>
      </p:sp>
      <p:sp>
        <p:nvSpPr>
          <p:cNvPr id="5" name="文本框 4">
            <a:extLst>
              <a:ext uri="{FF2B5EF4-FFF2-40B4-BE49-F238E27FC236}">
                <a16:creationId xmlns:a16="http://schemas.microsoft.com/office/drawing/2014/main" id="{79D5FD42-2C3A-417B-AD70-7EED13D884E1}"/>
              </a:ext>
            </a:extLst>
          </p:cNvPr>
          <p:cNvSpPr txBox="1"/>
          <p:nvPr/>
        </p:nvSpPr>
        <p:spPr>
          <a:xfrm>
            <a:off x="364173" y="1179788"/>
            <a:ext cx="7368956" cy="461665"/>
          </a:xfrm>
          <a:prstGeom prst="rect">
            <a:avLst/>
          </a:prstGeom>
          <a:noFill/>
        </p:spPr>
        <p:txBody>
          <a:bodyPr wrap="square" rtlCol="0">
            <a:spAutoFit/>
          </a:bodyPr>
          <a:lstStyle/>
          <a:p>
            <a:r>
              <a:rPr lang="zh-CN" altLang="en-US" sz="2400" dirty="0">
                <a:latin typeface="华文仿宋" panose="02010600040101010101" pitchFamily="2" charset="-122"/>
                <a:ea typeface="华文仿宋" panose="02010600040101010101" pitchFamily="2" charset="-122"/>
              </a:rPr>
              <a:t>设计算机字长为</a:t>
            </a:r>
            <a:r>
              <a:rPr lang="en-US" altLang="zh-CN" sz="2400" dirty="0">
                <a:latin typeface="华文仿宋" panose="02010600040101010101" pitchFamily="2" charset="-122"/>
                <a:ea typeface="华文仿宋" panose="02010600040101010101" pitchFamily="2" charset="-122"/>
              </a:rPr>
              <a:t>n</a:t>
            </a:r>
            <a:r>
              <a:rPr lang="zh-CN" altLang="en-US" sz="2400" dirty="0">
                <a:latin typeface="华文仿宋" panose="02010600040101010101" pitchFamily="2" charset="-122"/>
                <a:ea typeface="华文仿宋" panose="02010600040101010101" pitchFamily="2" charset="-122"/>
              </a:rPr>
              <a:t>位，位示图中字的编号从</a:t>
            </a:r>
            <a:r>
              <a:rPr lang="en-US" altLang="zh-CN" sz="2400" dirty="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开始</a:t>
            </a:r>
          </a:p>
        </p:txBody>
      </p:sp>
      <p:sp>
        <p:nvSpPr>
          <p:cNvPr id="33" name="矩形 32">
            <a:extLst>
              <a:ext uri="{FF2B5EF4-FFF2-40B4-BE49-F238E27FC236}">
                <a16:creationId xmlns:a16="http://schemas.microsoft.com/office/drawing/2014/main" id="{76B54007-CC92-4041-9C85-2A411B992D95}"/>
              </a:ext>
            </a:extLst>
          </p:cNvPr>
          <p:cNvSpPr/>
          <p:nvPr/>
        </p:nvSpPr>
        <p:spPr>
          <a:xfrm>
            <a:off x="232708" y="1641453"/>
            <a:ext cx="5743739" cy="452432"/>
          </a:xfrm>
          <a:prstGeom prst="rect">
            <a:avLst/>
          </a:prstGeom>
        </p:spPr>
        <p:txBody>
          <a:bodyPr wrap="square">
            <a:spAutoFit/>
          </a:bodyPr>
          <a:lstStyle/>
          <a:p>
            <a:pPr indent="-285750">
              <a:lnSpc>
                <a:spcPct val="90000"/>
              </a:lnSpc>
              <a:spcBef>
                <a:spcPts val="1000"/>
              </a:spcBef>
              <a:spcAft>
                <a:spcPct val="10000"/>
              </a:spcAft>
              <a:buClr>
                <a:srgbClr val="FF0066"/>
              </a:buClr>
              <a:buSzPct val="60000"/>
              <a:buFont typeface="Wingdings" pitchFamily="2" charset="2"/>
              <a:buChar char="q"/>
              <a:defRPr/>
            </a:pPr>
            <a:r>
              <a:rPr lang="zh-CN" altLang="en-US" sz="2600" b="1" dirty="0"/>
              <a:t> 盘块的分配</a:t>
            </a:r>
          </a:p>
        </p:txBody>
      </p:sp>
      <p:sp>
        <p:nvSpPr>
          <p:cNvPr id="34" name="Rectangle 3">
            <a:extLst>
              <a:ext uri="{FF2B5EF4-FFF2-40B4-BE49-F238E27FC236}">
                <a16:creationId xmlns:a16="http://schemas.microsoft.com/office/drawing/2014/main" id="{F6C9460F-B2C9-4C91-96C1-6952A73CC9A0}"/>
              </a:ext>
            </a:extLst>
          </p:cNvPr>
          <p:cNvSpPr txBox="1">
            <a:spLocks noChangeArrowheads="1"/>
          </p:cNvSpPr>
          <p:nvPr/>
        </p:nvSpPr>
        <p:spPr>
          <a:xfrm>
            <a:off x="459407" y="2064357"/>
            <a:ext cx="8515168" cy="1674516"/>
          </a:xfrm>
          <a:prstGeom prst="rect">
            <a:avLst/>
          </a:prstGeom>
        </p:spPr>
        <p:txBody>
          <a:bodyPr vert="horz" lIns="91440" tIns="45720" rIns="91440" bIns="45720" rtlCol="0">
            <a:normAutofit/>
          </a:bodyPr>
          <a:lstStyle/>
          <a:p>
            <a:pPr>
              <a:lnSpc>
                <a:spcPct val="110000"/>
              </a:lnSpc>
              <a:spcBef>
                <a:spcPts val="200"/>
              </a:spcBef>
            </a:pPr>
            <a:r>
              <a:rPr lang="en-US" altLang="zh-CN" sz="2100" dirty="0"/>
              <a:t>1)</a:t>
            </a:r>
            <a:r>
              <a:rPr lang="zh-CN" altLang="en-US" sz="2100" dirty="0"/>
              <a:t> 逐字顺序扫描位示图，找出第一个不为</a:t>
            </a:r>
            <a:r>
              <a:rPr lang="en-US" altLang="zh-CN" sz="2100" dirty="0"/>
              <a:t>1</a:t>
            </a:r>
            <a:r>
              <a:rPr lang="zh-CN" altLang="en-US" sz="2100" dirty="0"/>
              <a:t>的字，从中找出第一个值为</a:t>
            </a:r>
            <a:r>
              <a:rPr lang="en-US" altLang="zh-CN" sz="2100" dirty="0"/>
              <a:t>0</a:t>
            </a:r>
            <a:r>
              <a:rPr lang="zh-CN" altLang="en-US" sz="2100" dirty="0"/>
              <a:t>的二进制位；</a:t>
            </a:r>
          </a:p>
          <a:p>
            <a:pPr>
              <a:lnSpc>
                <a:spcPct val="110000"/>
              </a:lnSpc>
              <a:spcBef>
                <a:spcPts val="200"/>
              </a:spcBef>
            </a:pPr>
            <a:r>
              <a:rPr lang="en-US" altLang="zh-CN" sz="2100" dirty="0"/>
              <a:t>2)</a:t>
            </a:r>
            <a:r>
              <a:rPr lang="zh-CN" altLang="en-US" sz="2100" dirty="0"/>
              <a:t> 求对应盘块号：</a:t>
            </a:r>
            <a:r>
              <a:rPr lang="en-US" altLang="zh-CN" sz="2100" dirty="0">
                <a:solidFill>
                  <a:srgbClr val="FF0066"/>
                </a:solidFill>
              </a:rPr>
              <a:t>b= n </a:t>
            </a:r>
            <a:r>
              <a:rPr lang="en-US" altLang="zh-CN" sz="2100" b="0" i="0" dirty="0">
                <a:solidFill>
                  <a:srgbClr val="FF0066"/>
                </a:solidFill>
                <a:effectLst/>
                <a:latin typeface="Arial" panose="020B0604020202020204" pitchFamily="34" charset="0"/>
              </a:rPr>
              <a:t>× (</a:t>
            </a:r>
            <a:r>
              <a:rPr lang="zh-CN" altLang="en-US" sz="2100" b="0" i="0" dirty="0">
                <a:solidFill>
                  <a:srgbClr val="FF0066"/>
                </a:solidFill>
                <a:effectLst/>
                <a:latin typeface="Arial" panose="020B0604020202020204" pitchFamily="34" charset="0"/>
              </a:rPr>
              <a:t>值为</a:t>
            </a:r>
            <a:r>
              <a:rPr lang="en-US" altLang="zh-CN" sz="2100" b="0" i="0" dirty="0">
                <a:solidFill>
                  <a:srgbClr val="FF0066"/>
                </a:solidFill>
                <a:effectLst/>
                <a:latin typeface="Arial" panose="020B0604020202020204" pitchFamily="34" charset="0"/>
              </a:rPr>
              <a:t>1</a:t>
            </a:r>
            <a:r>
              <a:rPr lang="zh-CN" altLang="en-US" sz="2100" b="0" i="0" dirty="0">
                <a:solidFill>
                  <a:srgbClr val="FF0066"/>
                </a:solidFill>
                <a:effectLst/>
                <a:latin typeface="Arial" panose="020B0604020202020204" pitchFamily="34" charset="0"/>
              </a:rPr>
              <a:t>的字数</a:t>
            </a:r>
            <a:r>
              <a:rPr lang="en-US" altLang="zh-CN" sz="2100" b="0" i="0" dirty="0">
                <a:solidFill>
                  <a:srgbClr val="FF0066"/>
                </a:solidFill>
                <a:effectLst/>
                <a:latin typeface="Arial" panose="020B0604020202020204" pitchFamily="34" charset="0"/>
              </a:rPr>
              <a:t>) + </a:t>
            </a:r>
            <a:r>
              <a:rPr lang="zh-CN" altLang="en-US" sz="2100" b="0" i="0" dirty="0">
                <a:solidFill>
                  <a:srgbClr val="FF0066"/>
                </a:solidFill>
                <a:effectLst/>
                <a:latin typeface="Arial" panose="020B0604020202020204" pitchFamily="34" charset="0"/>
              </a:rPr>
              <a:t>该位的字内偏移</a:t>
            </a:r>
            <a:r>
              <a:rPr lang="zh-CN" altLang="en-US" sz="2100" dirty="0"/>
              <a:t>；</a:t>
            </a:r>
            <a:endParaRPr lang="en-US" altLang="zh-CN" sz="2100" dirty="0"/>
          </a:p>
          <a:p>
            <a:pPr>
              <a:lnSpc>
                <a:spcPct val="110000"/>
              </a:lnSpc>
              <a:spcBef>
                <a:spcPts val="200"/>
              </a:spcBef>
            </a:pPr>
            <a:r>
              <a:rPr lang="en-US" altLang="zh-CN" sz="2100" dirty="0"/>
              <a:t>3)</a:t>
            </a:r>
            <a:r>
              <a:rPr lang="zh-CN" altLang="en-US" sz="2100" dirty="0"/>
              <a:t> 按盘块号分配盘块，同时修改位示图中相应位为</a:t>
            </a:r>
            <a:r>
              <a:rPr lang="en-US" altLang="zh-CN" sz="2100" dirty="0"/>
              <a:t>1</a:t>
            </a:r>
            <a:r>
              <a:rPr lang="zh-CN" altLang="en-US" sz="2100" dirty="0"/>
              <a:t>。</a:t>
            </a:r>
          </a:p>
        </p:txBody>
      </p:sp>
      <p:sp>
        <p:nvSpPr>
          <p:cNvPr id="35" name="矩形 34">
            <a:extLst>
              <a:ext uri="{FF2B5EF4-FFF2-40B4-BE49-F238E27FC236}">
                <a16:creationId xmlns:a16="http://schemas.microsoft.com/office/drawing/2014/main" id="{10E0429B-3B6D-4E32-8E7C-BCA408ECFCBC}"/>
              </a:ext>
            </a:extLst>
          </p:cNvPr>
          <p:cNvSpPr/>
          <p:nvPr/>
        </p:nvSpPr>
        <p:spPr>
          <a:xfrm>
            <a:off x="208411" y="3792326"/>
            <a:ext cx="5743739" cy="452432"/>
          </a:xfrm>
          <a:prstGeom prst="rect">
            <a:avLst/>
          </a:prstGeom>
        </p:spPr>
        <p:txBody>
          <a:bodyPr wrap="square">
            <a:spAutoFit/>
          </a:bodyPr>
          <a:lstStyle/>
          <a:p>
            <a:pPr indent="-285750">
              <a:lnSpc>
                <a:spcPct val="90000"/>
              </a:lnSpc>
              <a:spcBef>
                <a:spcPts val="1000"/>
              </a:spcBef>
              <a:spcAft>
                <a:spcPct val="10000"/>
              </a:spcAft>
              <a:buClr>
                <a:srgbClr val="FF0066"/>
              </a:buClr>
              <a:buSzPct val="60000"/>
              <a:buFont typeface="Wingdings" pitchFamily="2" charset="2"/>
              <a:buChar char="q"/>
              <a:defRPr/>
            </a:pPr>
            <a:r>
              <a:rPr lang="zh-CN" altLang="en-US" sz="2600" b="1" dirty="0"/>
              <a:t> 盘块的回收</a:t>
            </a:r>
          </a:p>
        </p:txBody>
      </p:sp>
      <p:sp>
        <p:nvSpPr>
          <p:cNvPr id="36" name="Rectangle 3">
            <a:extLst>
              <a:ext uri="{FF2B5EF4-FFF2-40B4-BE49-F238E27FC236}">
                <a16:creationId xmlns:a16="http://schemas.microsoft.com/office/drawing/2014/main" id="{C7AB87FC-2F84-43D7-AB06-E6DC244DF9EE}"/>
              </a:ext>
            </a:extLst>
          </p:cNvPr>
          <p:cNvSpPr txBox="1">
            <a:spLocks noChangeArrowheads="1"/>
          </p:cNvSpPr>
          <p:nvPr/>
        </p:nvSpPr>
        <p:spPr>
          <a:xfrm>
            <a:off x="459407" y="4198084"/>
            <a:ext cx="8176594" cy="2129941"/>
          </a:xfrm>
          <a:prstGeom prst="rect">
            <a:avLst/>
          </a:prstGeom>
        </p:spPr>
        <p:txBody>
          <a:bodyPr vert="horz" lIns="91440" tIns="45720" rIns="91440" bIns="45720" rtlCol="0">
            <a:normAutofit/>
          </a:bodyPr>
          <a:lstStyle/>
          <a:p>
            <a:pPr marR="0" lvl="0" fontAlgn="auto">
              <a:spcBef>
                <a:spcPts val="200"/>
              </a:spcBef>
              <a:spcAft>
                <a:spcPts val="0"/>
              </a:spcAft>
              <a:buClrTx/>
              <a:buSzTx/>
              <a:tabLst/>
              <a:defRPr/>
            </a:pPr>
            <a:r>
              <a:rPr lang="en-US" altLang="zh-CN" sz="2000" dirty="0"/>
              <a:t>1) </a:t>
            </a:r>
            <a:r>
              <a:rPr lang="zh-CN" altLang="en-US" sz="2000" dirty="0"/>
              <a:t>将回收盘块的盘块号</a:t>
            </a:r>
            <a:r>
              <a:rPr lang="en-US" altLang="zh-CN" sz="2000" dirty="0"/>
              <a:t>b</a:t>
            </a:r>
            <a:r>
              <a:rPr lang="zh-CN" altLang="en-US" sz="2000" dirty="0"/>
              <a:t>转换为位示图中的</a:t>
            </a:r>
            <a:r>
              <a:rPr lang="zh-CN" altLang="en-US" sz="2000" dirty="0">
                <a:solidFill>
                  <a:srgbClr val="FF0066"/>
                </a:solidFill>
              </a:rPr>
              <a:t>字号</a:t>
            </a:r>
            <a:r>
              <a:rPr lang="en-US" altLang="zh-CN" sz="2000" dirty="0" err="1">
                <a:solidFill>
                  <a:srgbClr val="FF0066"/>
                </a:solidFill>
              </a:rPr>
              <a:t>i</a:t>
            </a:r>
            <a:r>
              <a:rPr lang="zh-CN" altLang="en-US" sz="2000" dirty="0">
                <a:solidFill>
                  <a:srgbClr val="FF0066"/>
                </a:solidFill>
              </a:rPr>
              <a:t>和字内偏移</a:t>
            </a:r>
            <a:r>
              <a:rPr lang="en-US" altLang="zh-CN" sz="2000" dirty="0">
                <a:solidFill>
                  <a:srgbClr val="FF0066"/>
                </a:solidFill>
              </a:rPr>
              <a:t>j</a:t>
            </a:r>
            <a:r>
              <a:rPr lang="zh-CN" altLang="en-US" sz="2000" dirty="0"/>
              <a:t>：</a:t>
            </a:r>
          </a:p>
          <a:p>
            <a:pPr marL="0" marR="0" lvl="1" fontAlgn="auto">
              <a:spcBef>
                <a:spcPts val="200"/>
              </a:spcBef>
              <a:spcAft>
                <a:spcPts val="0"/>
              </a:spcAft>
              <a:buClr>
                <a:srgbClr val="3366CC"/>
              </a:buClr>
              <a:buSzTx/>
              <a:tabLst/>
              <a:defRPr/>
            </a:pPr>
            <a:r>
              <a:rPr lang="en-US" altLang="zh-CN" sz="2000" dirty="0">
                <a:solidFill>
                  <a:srgbClr val="FF0066"/>
                </a:solidFill>
              </a:rPr>
              <a:t>      </a:t>
            </a:r>
            <a:r>
              <a:rPr lang="en-US" altLang="zh-CN" sz="2000" dirty="0" err="1">
                <a:solidFill>
                  <a:srgbClr val="FF0066"/>
                </a:solidFill>
              </a:rPr>
              <a:t>i</a:t>
            </a:r>
            <a:r>
              <a:rPr lang="en-US" altLang="zh-CN" sz="2000" dirty="0">
                <a:solidFill>
                  <a:srgbClr val="FF0066"/>
                </a:solidFill>
              </a:rPr>
              <a:t> = b DIV n ;    </a:t>
            </a:r>
          </a:p>
          <a:p>
            <a:pPr marL="0" marR="0" lvl="1" fontAlgn="auto">
              <a:spcBef>
                <a:spcPts val="200"/>
              </a:spcBef>
              <a:spcAft>
                <a:spcPts val="0"/>
              </a:spcAft>
              <a:buClr>
                <a:srgbClr val="3366CC"/>
              </a:buClr>
              <a:buSzTx/>
              <a:tabLst/>
              <a:defRPr/>
            </a:pPr>
            <a:r>
              <a:rPr lang="en-US" altLang="zh-CN" sz="2000" dirty="0">
                <a:solidFill>
                  <a:srgbClr val="FF0066"/>
                </a:solidFill>
              </a:rPr>
              <a:t>      j = b MOD n;</a:t>
            </a:r>
          </a:p>
          <a:p>
            <a:pPr marL="0" marR="0" lvl="1" fontAlgn="auto">
              <a:spcBef>
                <a:spcPts val="200"/>
              </a:spcBef>
              <a:spcAft>
                <a:spcPts val="0"/>
              </a:spcAft>
              <a:buClr>
                <a:srgbClr val="3366CC"/>
              </a:buClr>
              <a:buSzTx/>
              <a:tabLst/>
              <a:defRPr/>
            </a:pPr>
            <a:endParaRPr lang="en-US" altLang="zh-CN" sz="1000" dirty="0">
              <a:solidFill>
                <a:srgbClr val="FF0066"/>
              </a:solidFill>
            </a:endParaRPr>
          </a:p>
          <a:p>
            <a:pPr marR="0" lvl="0" fontAlgn="auto">
              <a:spcBef>
                <a:spcPts val="200"/>
              </a:spcBef>
              <a:spcAft>
                <a:spcPts val="0"/>
              </a:spcAft>
              <a:buClrTx/>
              <a:buSzTx/>
              <a:tabLst/>
              <a:defRPr/>
            </a:pPr>
            <a:r>
              <a:rPr lang="en-US" altLang="zh-CN" sz="2000" dirty="0"/>
              <a:t>2) </a:t>
            </a:r>
            <a:r>
              <a:rPr lang="zh-CN" altLang="en-US" sz="2000" dirty="0"/>
              <a:t>按盘块号回收盘块，同时修改位示图中相应位为</a:t>
            </a:r>
            <a:r>
              <a:rPr lang="en-US" altLang="zh-CN" sz="2000" dirty="0"/>
              <a:t>0</a:t>
            </a:r>
            <a:r>
              <a:rPr lang="zh-CN" altLang="en-US" sz="2000" dirty="0"/>
              <a:t>。</a:t>
            </a:r>
          </a:p>
        </p:txBody>
      </p:sp>
    </p:spTree>
    <p:extLst>
      <p:ext uri="{BB962C8B-B14F-4D97-AF65-F5344CB8AC3E}">
        <p14:creationId xmlns:p14="http://schemas.microsoft.com/office/powerpoint/2010/main" val="39351063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3" grpId="0"/>
      <p:bldP spid="34" grpId="0"/>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Rectangle 3"/>
          <p:cNvSpPr txBox="1">
            <a:spLocks noChangeArrowheads="1"/>
          </p:cNvSpPr>
          <p:nvPr/>
        </p:nvSpPr>
        <p:spPr>
          <a:xfrm>
            <a:off x="477304" y="1435003"/>
            <a:ext cx="8569325" cy="5184775"/>
          </a:xfrm>
          <a:prstGeom prst="rect">
            <a:avLst/>
          </a:prstGeom>
        </p:spPr>
        <p:txBody>
          <a:bodyPr vert="horz" lIns="91440" tIns="45720" rIns="91440" bIns="45720" rtlCol="0">
            <a:normAutofit/>
          </a:bodyPr>
          <a:lstStyle/>
          <a:p>
            <a:pPr marL="228600" marR="0" lvl="0" indent="-228600" algn="l" defTabSz="914400" rtl="0" eaLnBrk="1" fontAlgn="auto" latinLnBrk="0" hangingPunct="1">
              <a:spcBef>
                <a:spcPts val="6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2" name="表格 2">
            <a:extLst>
              <a:ext uri="{FF2B5EF4-FFF2-40B4-BE49-F238E27FC236}">
                <a16:creationId xmlns:a16="http://schemas.microsoft.com/office/drawing/2014/main" id="{455FFFA1-FA3B-448D-988E-80B61EF019E2}"/>
              </a:ext>
            </a:extLst>
          </p:cNvPr>
          <p:cNvGraphicFramePr>
            <a:graphicFrameLocks noGrp="1"/>
          </p:cNvGraphicFramePr>
          <p:nvPr/>
        </p:nvGraphicFramePr>
        <p:xfrm>
          <a:off x="159058" y="1317168"/>
          <a:ext cx="8896899" cy="5397336"/>
        </p:xfrm>
        <a:graphic>
          <a:graphicData uri="http://schemas.openxmlformats.org/drawingml/2006/table">
            <a:tbl>
              <a:tblPr firstRow="1" bandRow="1">
                <a:tableStyleId>{5C22544A-7EE6-4342-B048-85BDC9FD1C3A}</a:tableStyleId>
              </a:tblPr>
              <a:tblGrid>
                <a:gridCol w="2266924">
                  <a:extLst>
                    <a:ext uri="{9D8B030D-6E8A-4147-A177-3AD203B41FA5}">
                      <a16:colId xmlns:a16="http://schemas.microsoft.com/office/drawing/2014/main" val="1062670290"/>
                    </a:ext>
                  </a:extLst>
                </a:gridCol>
                <a:gridCol w="2646298">
                  <a:extLst>
                    <a:ext uri="{9D8B030D-6E8A-4147-A177-3AD203B41FA5}">
                      <a16:colId xmlns:a16="http://schemas.microsoft.com/office/drawing/2014/main" val="678187856"/>
                    </a:ext>
                  </a:extLst>
                </a:gridCol>
                <a:gridCol w="3983677">
                  <a:extLst>
                    <a:ext uri="{9D8B030D-6E8A-4147-A177-3AD203B41FA5}">
                      <a16:colId xmlns:a16="http://schemas.microsoft.com/office/drawing/2014/main" val="2253038388"/>
                    </a:ext>
                  </a:extLst>
                </a:gridCol>
              </a:tblGrid>
              <a:tr h="432222">
                <a:tc>
                  <a:txBody>
                    <a:bodyPr/>
                    <a:lstStyle/>
                    <a:p>
                      <a:pPr algn="ctr"/>
                      <a:r>
                        <a:rPr lang="zh-CN" altLang="en-US" sz="2400" dirty="0"/>
                        <a:t>文件类型</a:t>
                      </a:r>
                    </a:p>
                  </a:txBody>
                  <a:tcPr/>
                </a:tc>
                <a:tc>
                  <a:txBody>
                    <a:bodyPr/>
                    <a:lstStyle/>
                    <a:p>
                      <a:pPr algn="ctr"/>
                      <a:r>
                        <a:rPr lang="zh-CN" altLang="en-US" sz="2400" dirty="0"/>
                        <a:t>常用扩展名</a:t>
                      </a:r>
                    </a:p>
                  </a:txBody>
                  <a:tcPr/>
                </a:tc>
                <a:tc>
                  <a:txBody>
                    <a:bodyPr/>
                    <a:lstStyle/>
                    <a:p>
                      <a:pPr algn="ctr"/>
                      <a:r>
                        <a:rPr lang="zh-CN" altLang="en-US" sz="2400" dirty="0"/>
                        <a:t>功能</a:t>
                      </a:r>
                    </a:p>
                  </a:txBody>
                  <a:tcPr/>
                </a:tc>
                <a:extLst>
                  <a:ext uri="{0D108BD9-81ED-4DB2-BD59-A6C34878D82A}">
                    <a16:rowId xmlns:a16="http://schemas.microsoft.com/office/drawing/2014/main" val="2762598945"/>
                  </a:ext>
                </a:extLst>
              </a:tr>
              <a:tr h="405288">
                <a:tc>
                  <a:txBody>
                    <a:bodyPr/>
                    <a:lstStyle/>
                    <a:p>
                      <a:r>
                        <a:rPr lang="zh-CN" altLang="en-US" sz="2000" dirty="0"/>
                        <a:t>可执行文件</a:t>
                      </a:r>
                    </a:p>
                  </a:txBody>
                  <a:tcPr/>
                </a:tc>
                <a:tc>
                  <a:txBody>
                    <a:bodyPr/>
                    <a:lstStyle/>
                    <a:p>
                      <a:r>
                        <a:rPr lang="en-US" altLang="zh-CN" sz="2000" dirty="0"/>
                        <a:t>exe, com</a:t>
                      </a:r>
                      <a:endParaRPr lang="zh-CN" altLang="en-US" sz="2000" dirty="0"/>
                    </a:p>
                  </a:txBody>
                  <a:tcPr/>
                </a:tc>
                <a:tc>
                  <a:txBody>
                    <a:bodyPr/>
                    <a:lstStyle/>
                    <a:p>
                      <a:r>
                        <a:rPr lang="zh-CN" altLang="en-US" sz="2000" dirty="0"/>
                        <a:t>可运行的机器语言程序</a:t>
                      </a:r>
                    </a:p>
                  </a:txBody>
                  <a:tcPr/>
                </a:tc>
                <a:extLst>
                  <a:ext uri="{0D108BD9-81ED-4DB2-BD59-A6C34878D82A}">
                    <a16:rowId xmlns:a16="http://schemas.microsoft.com/office/drawing/2014/main" val="2374659277"/>
                  </a:ext>
                </a:extLst>
              </a:tr>
              <a:tr h="405288">
                <a:tc>
                  <a:txBody>
                    <a:bodyPr/>
                    <a:lstStyle/>
                    <a:p>
                      <a:r>
                        <a:rPr lang="zh-CN" altLang="en-US" sz="2000" dirty="0"/>
                        <a:t>目标文件</a:t>
                      </a:r>
                    </a:p>
                  </a:txBody>
                  <a:tcPr/>
                </a:tc>
                <a:tc>
                  <a:txBody>
                    <a:bodyPr/>
                    <a:lstStyle/>
                    <a:p>
                      <a:r>
                        <a:rPr lang="en-US" altLang="zh-CN" sz="2000" dirty="0"/>
                        <a:t>obj, o</a:t>
                      </a:r>
                      <a:endParaRPr lang="zh-CN" altLang="en-US" sz="2000" dirty="0"/>
                    </a:p>
                  </a:txBody>
                  <a:tcPr/>
                </a:tc>
                <a:tc>
                  <a:txBody>
                    <a:bodyPr/>
                    <a:lstStyle/>
                    <a:p>
                      <a:r>
                        <a:rPr lang="zh-CN" altLang="en-US" sz="2000" dirty="0"/>
                        <a:t>已编译的、尚未链接的机器语言</a:t>
                      </a:r>
                    </a:p>
                  </a:txBody>
                  <a:tcPr/>
                </a:tc>
                <a:extLst>
                  <a:ext uri="{0D108BD9-81ED-4DB2-BD59-A6C34878D82A}">
                    <a16:rowId xmlns:a16="http://schemas.microsoft.com/office/drawing/2014/main" val="171458870"/>
                  </a:ext>
                </a:extLst>
              </a:tr>
              <a:tr h="405288">
                <a:tc>
                  <a:txBody>
                    <a:bodyPr/>
                    <a:lstStyle/>
                    <a:p>
                      <a:r>
                        <a:rPr lang="zh-CN" altLang="en-US" sz="2000" dirty="0"/>
                        <a:t>源代码文件</a:t>
                      </a:r>
                    </a:p>
                  </a:txBody>
                  <a:tcPr/>
                </a:tc>
                <a:tc>
                  <a:txBody>
                    <a:bodyPr/>
                    <a:lstStyle/>
                    <a:p>
                      <a:r>
                        <a:rPr lang="en-US" altLang="zh-CN" sz="2000" dirty="0"/>
                        <a:t>c, </a:t>
                      </a:r>
                      <a:r>
                        <a:rPr lang="en-US" altLang="zh-CN" sz="2000" dirty="0" err="1"/>
                        <a:t>cpp</a:t>
                      </a:r>
                      <a:r>
                        <a:rPr lang="en-US" altLang="zh-CN" sz="2000" dirty="0"/>
                        <a:t>, java, </a:t>
                      </a:r>
                      <a:r>
                        <a:rPr lang="en-US" altLang="zh-CN" sz="2000" dirty="0" err="1"/>
                        <a:t>perl</a:t>
                      </a:r>
                      <a:r>
                        <a:rPr lang="en-US" altLang="zh-CN" sz="2000" dirty="0"/>
                        <a:t>, </a:t>
                      </a:r>
                      <a:r>
                        <a:rPr lang="en-US" altLang="zh-CN" sz="2000" dirty="0" err="1"/>
                        <a:t>asm</a:t>
                      </a:r>
                      <a:endParaRPr lang="zh-CN" altLang="en-US" sz="2000" dirty="0"/>
                    </a:p>
                  </a:txBody>
                  <a:tcPr/>
                </a:tc>
                <a:tc>
                  <a:txBody>
                    <a:bodyPr/>
                    <a:lstStyle/>
                    <a:p>
                      <a:r>
                        <a:rPr lang="zh-CN" altLang="en-US" sz="2000" dirty="0"/>
                        <a:t>各种语言的源代码</a:t>
                      </a:r>
                    </a:p>
                  </a:txBody>
                  <a:tcPr/>
                </a:tc>
                <a:extLst>
                  <a:ext uri="{0D108BD9-81ED-4DB2-BD59-A6C34878D82A}">
                    <a16:rowId xmlns:a16="http://schemas.microsoft.com/office/drawing/2014/main" val="3963638347"/>
                  </a:ext>
                </a:extLst>
              </a:tr>
              <a:tr h="405288">
                <a:tc>
                  <a:txBody>
                    <a:bodyPr/>
                    <a:lstStyle/>
                    <a:p>
                      <a:r>
                        <a:rPr lang="zh-CN" altLang="en-US" sz="2000" dirty="0"/>
                        <a:t>批处理文件</a:t>
                      </a:r>
                    </a:p>
                  </a:txBody>
                  <a:tcPr/>
                </a:tc>
                <a:tc>
                  <a:txBody>
                    <a:bodyPr/>
                    <a:lstStyle/>
                    <a:p>
                      <a:r>
                        <a:rPr lang="en-US" altLang="zh-CN" sz="2000" dirty="0"/>
                        <a:t>bat, </a:t>
                      </a:r>
                      <a:r>
                        <a:rPr lang="en-US" altLang="zh-CN" sz="2000" dirty="0" err="1"/>
                        <a:t>sh</a:t>
                      </a:r>
                      <a:endParaRPr lang="zh-CN" altLang="en-US" sz="2000" dirty="0"/>
                    </a:p>
                  </a:txBody>
                  <a:tcPr/>
                </a:tc>
                <a:tc>
                  <a:txBody>
                    <a:bodyPr/>
                    <a:lstStyle/>
                    <a:p>
                      <a:r>
                        <a:rPr lang="zh-CN" altLang="en-US" sz="2000" dirty="0"/>
                        <a:t>命令解释程序的命令</a:t>
                      </a:r>
                    </a:p>
                  </a:txBody>
                  <a:tcPr/>
                </a:tc>
                <a:extLst>
                  <a:ext uri="{0D108BD9-81ED-4DB2-BD59-A6C34878D82A}">
                    <a16:rowId xmlns:a16="http://schemas.microsoft.com/office/drawing/2014/main" val="944123807"/>
                  </a:ext>
                </a:extLst>
              </a:tr>
              <a:tr h="405288">
                <a:tc>
                  <a:txBody>
                    <a:bodyPr/>
                    <a:lstStyle/>
                    <a:p>
                      <a:r>
                        <a:rPr lang="zh-CN" altLang="en-US" sz="2000" dirty="0"/>
                        <a:t>标记文件</a:t>
                      </a:r>
                    </a:p>
                  </a:txBody>
                  <a:tcPr/>
                </a:tc>
                <a:tc>
                  <a:txBody>
                    <a:bodyPr/>
                    <a:lstStyle/>
                    <a:p>
                      <a:r>
                        <a:rPr lang="en-US" altLang="zh-CN" sz="2000" dirty="0"/>
                        <a:t>xml, html, </a:t>
                      </a:r>
                      <a:r>
                        <a:rPr lang="en-US" altLang="zh-CN" sz="2000" dirty="0" err="1"/>
                        <a:t>tex</a:t>
                      </a:r>
                      <a:endParaRPr lang="zh-CN" altLang="en-US" sz="2000" dirty="0"/>
                    </a:p>
                  </a:txBody>
                  <a:tcPr/>
                </a:tc>
                <a:tc>
                  <a:txBody>
                    <a:bodyPr/>
                    <a:lstStyle/>
                    <a:p>
                      <a:r>
                        <a:rPr lang="zh-CN" altLang="en-US" sz="2000" dirty="0"/>
                        <a:t>文本数据、文档</a:t>
                      </a:r>
                    </a:p>
                  </a:txBody>
                  <a:tcPr/>
                </a:tc>
                <a:extLst>
                  <a:ext uri="{0D108BD9-81ED-4DB2-BD59-A6C34878D82A}">
                    <a16:rowId xmlns:a16="http://schemas.microsoft.com/office/drawing/2014/main" val="3111573793"/>
                  </a:ext>
                </a:extLst>
              </a:tr>
              <a:tr h="405288">
                <a:tc>
                  <a:txBody>
                    <a:bodyPr/>
                    <a:lstStyle/>
                    <a:p>
                      <a:r>
                        <a:rPr lang="zh-CN" altLang="en-US" sz="2000" dirty="0"/>
                        <a:t>文字处理文件</a:t>
                      </a:r>
                    </a:p>
                  </a:txBody>
                  <a:tcPr/>
                </a:tc>
                <a:tc>
                  <a:txBody>
                    <a:bodyPr/>
                    <a:lstStyle/>
                    <a:p>
                      <a:r>
                        <a:rPr lang="en-US" altLang="zh-CN" sz="2000" dirty="0"/>
                        <a:t>xml, rtf, docx</a:t>
                      </a:r>
                      <a:endParaRPr lang="zh-CN" altLang="en-US" sz="2000" dirty="0"/>
                    </a:p>
                  </a:txBody>
                  <a:tcPr/>
                </a:tc>
                <a:tc>
                  <a:txBody>
                    <a:bodyPr/>
                    <a:lstStyle/>
                    <a:p>
                      <a:r>
                        <a:rPr lang="zh-CN" altLang="en-US" sz="2000" dirty="0"/>
                        <a:t>各种文字处理程序的格式</a:t>
                      </a:r>
                    </a:p>
                  </a:txBody>
                  <a:tcPr/>
                </a:tc>
                <a:extLst>
                  <a:ext uri="{0D108BD9-81ED-4DB2-BD59-A6C34878D82A}">
                    <a16:rowId xmlns:a16="http://schemas.microsoft.com/office/drawing/2014/main" val="180514656"/>
                  </a:ext>
                </a:extLst>
              </a:tr>
              <a:tr h="405288">
                <a:tc>
                  <a:txBody>
                    <a:bodyPr/>
                    <a:lstStyle/>
                    <a:p>
                      <a:r>
                        <a:rPr lang="zh-CN" altLang="en-US" sz="2000" dirty="0"/>
                        <a:t>库文件</a:t>
                      </a:r>
                    </a:p>
                  </a:txBody>
                  <a:tcPr/>
                </a:tc>
                <a:tc>
                  <a:txBody>
                    <a:bodyPr/>
                    <a:lstStyle/>
                    <a:p>
                      <a:r>
                        <a:rPr lang="en-US" altLang="zh-CN" sz="2000" dirty="0"/>
                        <a:t>lib, a, so, </a:t>
                      </a:r>
                      <a:r>
                        <a:rPr lang="en-US" altLang="zh-CN" sz="2000" dirty="0" err="1"/>
                        <a:t>dll</a:t>
                      </a:r>
                      <a:endParaRPr lang="zh-CN" altLang="en-US" sz="2000" dirty="0"/>
                    </a:p>
                  </a:txBody>
                  <a:tcPr/>
                </a:tc>
                <a:tc>
                  <a:txBody>
                    <a:bodyPr/>
                    <a:lstStyle/>
                    <a:p>
                      <a:r>
                        <a:rPr lang="zh-CN" altLang="en-US" sz="2000" dirty="0"/>
                        <a:t>为程序员提供的程序库</a:t>
                      </a:r>
                    </a:p>
                  </a:txBody>
                  <a:tcPr/>
                </a:tc>
                <a:extLst>
                  <a:ext uri="{0D108BD9-81ED-4DB2-BD59-A6C34878D82A}">
                    <a16:rowId xmlns:a16="http://schemas.microsoft.com/office/drawing/2014/main" val="3001061989"/>
                  </a:ext>
                </a:extLst>
              </a:tr>
              <a:tr h="662740">
                <a:tc>
                  <a:txBody>
                    <a:bodyPr/>
                    <a:lstStyle/>
                    <a:p>
                      <a:r>
                        <a:rPr lang="zh-CN" altLang="en-US" sz="2000" dirty="0"/>
                        <a:t>打印或可视文件</a:t>
                      </a:r>
                    </a:p>
                  </a:txBody>
                  <a:tcPr/>
                </a:tc>
                <a:tc>
                  <a:txBody>
                    <a:bodyPr/>
                    <a:lstStyle/>
                    <a:p>
                      <a:r>
                        <a:rPr lang="en-US" altLang="zh-CN" sz="2000" dirty="0"/>
                        <a:t>gif, pdf, jpg</a:t>
                      </a:r>
                      <a:endParaRPr lang="zh-CN" altLang="en-US" sz="2000" dirty="0"/>
                    </a:p>
                  </a:txBody>
                  <a:tcPr/>
                </a:tc>
                <a:tc>
                  <a:txBody>
                    <a:bodyPr/>
                    <a:lstStyle/>
                    <a:p>
                      <a:r>
                        <a:rPr lang="zh-CN" altLang="en-US" sz="2000" dirty="0"/>
                        <a:t>打印或图像格式的</a:t>
                      </a:r>
                      <a:r>
                        <a:rPr lang="en-US" altLang="zh-CN" sz="2000" dirty="0"/>
                        <a:t>ASCII</a:t>
                      </a:r>
                      <a:r>
                        <a:rPr lang="zh-CN" altLang="en-US" sz="2000" dirty="0"/>
                        <a:t>或二进制文件</a:t>
                      </a:r>
                    </a:p>
                  </a:txBody>
                  <a:tcPr/>
                </a:tc>
                <a:extLst>
                  <a:ext uri="{0D108BD9-81ED-4DB2-BD59-A6C34878D82A}">
                    <a16:rowId xmlns:a16="http://schemas.microsoft.com/office/drawing/2014/main" val="2003461486"/>
                  </a:ext>
                </a:extLst>
              </a:tr>
              <a:tr h="662740">
                <a:tc>
                  <a:txBody>
                    <a:bodyPr/>
                    <a:lstStyle/>
                    <a:p>
                      <a:r>
                        <a:rPr lang="zh-CN" altLang="en-US" sz="2000" dirty="0"/>
                        <a:t>档案文件</a:t>
                      </a:r>
                    </a:p>
                  </a:txBody>
                  <a:tcPr/>
                </a:tc>
                <a:tc>
                  <a:txBody>
                    <a:bodyPr/>
                    <a:lstStyle/>
                    <a:p>
                      <a:r>
                        <a:rPr lang="en-US" altLang="zh-CN" sz="2000" dirty="0" err="1"/>
                        <a:t>rar</a:t>
                      </a:r>
                      <a:r>
                        <a:rPr lang="en-US" altLang="zh-CN" sz="2000" dirty="0"/>
                        <a:t>, zip, tar</a:t>
                      </a:r>
                      <a:endParaRPr lang="zh-CN" altLang="en-US" sz="2000" dirty="0"/>
                    </a:p>
                  </a:txBody>
                  <a:tcPr/>
                </a:tc>
                <a:tc>
                  <a:txBody>
                    <a:bodyPr/>
                    <a:lstStyle/>
                    <a:p>
                      <a:r>
                        <a:rPr lang="zh-CN" altLang="en-US" sz="2000" dirty="0"/>
                        <a:t>相关文件组成的一个文件，用于归档或存储</a:t>
                      </a:r>
                    </a:p>
                  </a:txBody>
                  <a:tcPr/>
                </a:tc>
                <a:extLst>
                  <a:ext uri="{0D108BD9-81ED-4DB2-BD59-A6C34878D82A}">
                    <a16:rowId xmlns:a16="http://schemas.microsoft.com/office/drawing/2014/main" val="4162119539"/>
                  </a:ext>
                </a:extLst>
              </a:tr>
              <a:tr h="662740">
                <a:tc>
                  <a:txBody>
                    <a:bodyPr/>
                    <a:lstStyle/>
                    <a:p>
                      <a:r>
                        <a:rPr lang="zh-CN" altLang="en-US" sz="2000" dirty="0"/>
                        <a:t>多媒体文件</a:t>
                      </a:r>
                    </a:p>
                  </a:txBody>
                  <a:tcPr/>
                </a:tc>
                <a:tc>
                  <a:txBody>
                    <a:bodyPr/>
                    <a:lstStyle/>
                    <a:p>
                      <a:r>
                        <a:rPr lang="en-US" altLang="zh-CN" sz="2000" dirty="0"/>
                        <a:t>mpeg, mov, mp3, mp4,avi</a:t>
                      </a:r>
                      <a:endParaRPr lang="zh-CN" altLang="en-US" sz="2000" dirty="0"/>
                    </a:p>
                  </a:txBody>
                  <a:tcPr/>
                </a:tc>
                <a:tc>
                  <a:txBody>
                    <a:bodyPr/>
                    <a:lstStyle/>
                    <a:p>
                      <a:r>
                        <a:rPr lang="zh-CN" altLang="en-US" sz="2000" dirty="0"/>
                        <a:t>包含音频或</a:t>
                      </a:r>
                      <a:r>
                        <a:rPr lang="en-US" altLang="zh-CN" sz="2000" dirty="0"/>
                        <a:t>A/V</a:t>
                      </a:r>
                      <a:r>
                        <a:rPr lang="zh-CN" altLang="en-US" sz="2000" dirty="0"/>
                        <a:t>信息的二进制文件</a:t>
                      </a:r>
                      <a:endParaRPr lang="en-US" altLang="zh-CN" sz="2000" dirty="0"/>
                    </a:p>
                    <a:p>
                      <a:endParaRPr lang="zh-CN" altLang="en-US" sz="2000" dirty="0"/>
                    </a:p>
                  </a:txBody>
                  <a:tcPr/>
                </a:tc>
                <a:extLst>
                  <a:ext uri="{0D108BD9-81ED-4DB2-BD59-A6C34878D82A}">
                    <a16:rowId xmlns:a16="http://schemas.microsoft.com/office/drawing/2014/main" val="1201558809"/>
                  </a:ext>
                </a:extLst>
              </a:tr>
            </a:tbl>
          </a:graphicData>
        </a:graphic>
      </p:graphicFrame>
      <p:grpSp>
        <p:nvGrpSpPr>
          <p:cNvPr id="16" name="组合 11">
            <a:extLst>
              <a:ext uri="{FF2B5EF4-FFF2-40B4-BE49-F238E27FC236}">
                <a16:creationId xmlns:a16="http://schemas.microsoft.com/office/drawing/2014/main" id="{4A71C637-41BD-49DA-BFD8-81F2AAE4B203}"/>
              </a:ext>
            </a:extLst>
          </p:cNvPr>
          <p:cNvGrpSpPr/>
          <p:nvPr/>
        </p:nvGrpSpPr>
        <p:grpSpPr>
          <a:xfrm>
            <a:off x="8564389" y="243728"/>
            <a:ext cx="305510" cy="333991"/>
            <a:chOff x="11707415" y="1054709"/>
            <a:chExt cx="368424" cy="432048"/>
          </a:xfrm>
        </p:grpSpPr>
        <p:sp>
          <p:nvSpPr>
            <p:cNvPr id="18" name="燕尾形 12">
              <a:extLst>
                <a:ext uri="{FF2B5EF4-FFF2-40B4-BE49-F238E27FC236}">
                  <a16:creationId xmlns:a16="http://schemas.microsoft.com/office/drawing/2014/main" id="{6026DD40-3CB7-4F54-820E-F714378AC36F}"/>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9" name="燕尾形 13">
              <a:extLst>
                <a:ext uri="{FF2B5EF4-FFF2-40B4-BE49-F238E27FC236}">
                  <a16:creationId xmlns:a16="http://schemas.microsoft.com/office/drawing/2014/main" id="{3CB98B0D-BD12-4E89-BBC2-09645AC6FE5B}"/>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1" name="文本框 20">
            <a:extLst>
              <a:ext uri="{FF2B5EF4-FFF2-40B4-BE49-F238E27FC236}">
                <a16:creationId xmlns:a16="http://schemas.microsoft.com/office/drawing/2014/main" id="{EF324157-8779-466B-A912-BA4644FE173A}"/>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文件</a:t>
            </a:r>
          </a:p>
        </p:txBody>
      </p:sp>
      <p:cxnSp>
        <p:nvCxnSpPr>
          <p:cNvPr id="26" name="直接连接符 25">
            <a:extLst>
              <a:ext uri="{FF2B5EF4-FFF2-40B4-BE49-F238E27FC236}">
                <a16:creationId xmlns:a16="http://schemas.microsoft.com/office/drawing/2014/main" id="{BA140D55-39A7-4A89-957B-31BF99A1E627}"/>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162E645-7247-4EDA-9F5C-C1784DC0135C}"/>
              </a:ext>
            </a:extLst>
          </p:cNvPr>
          <p:cNvSpPr txBox="1"/>
          <p:nvPr/>
        </p:nvSpPr>
        <p:spPr>
          <a:xfrm>
            <a:off x="65260" y="89878"/>
            <a:ext cx="2142486"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1.1 </a:t>
            </a:r>
            <a:r>
              <a:rPr lang="zh-CN" altLang="en-US" sz="2600" b="1" dirty="0">
                <a:solidFill>
                  <a:srgbClr val="0070C0"/>
                </a:solidFill>
                <a:latin typeface="微软雅黑" panose="020B0503020204020204" pitchFamily="34" charset="-122"/>
                <a:ea typeface="微软雅黑" panose="020B0503020204020204" pitchFamily="34" charset="-122"/>
              </a:rPr>
              <a:t>基础知识</a:t>
            </a:r>
          </a:p>
        </p:txBody>
      </p:sp>
      <p:sp>
        <p:nvSpPr>
          <p:cNvPr id="11" name="矩形 10">
            <a:extLst>
              <a:ext uri="{FF2B5EF4-FFF2-40B4-BE49-F238E27FC236}">
                <a16:creationId xmlns:a16="http://schemas.microsoft.com/office/drawing/2014/main" id="{F0952840-2EA6-43A3-8118-1D39790F64D0}"/>
              </a:ext>
            </a:extLst>
          </p:cNvPr>
          <p:cNvSpPr/>
          <p:nvPr/>
        </p:nvSpPr>
        <p:spPr>
          <a:xfrm>
            <a:off x="125128" y="757430"/>
            <a:ext cx="2262158" cy="523220"/>
          </a:xfrm>
          <a:prstGeom prst="rect">
            <a:avLst/>
          </a:prstGeom>
        </p:spPr>
        <p:txBody>
          <a:bodyPr wrap="none">
            <a:spAutoFit/>
          </a:bodyPr>
          <a:lstStyle/>
          <a:p>
            <a:pPr>
              <a:buClr>
                <a:srgbClr val="FF0066"/>
              </a:buClr>
              <a:buSzPct val="60000"/>
              <a:buFont typeface="Wingdings" pitchFamily="2" charset="2"/>
              <a:buChar char="q"/>
              <a:defRPr/>
            </a:pPr>
            <a:r>
              <a:rPr lang="en-US" altLang="zh-CN" sz="2800" b="1" dirty="0"/>
              <a:t> </a:t>
            </a:r>
            <a:r>
              <a:rPr lang="zh-CN" altLang="en-US" sz="2800" b="1" dirty="0"/>
              <a:t>文件的类型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bldLvl="2"/>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矩形 22"/>
          <p:cNvSpPr/>
          <p:nvPr/>
        </p:nvSpPr>
        <p:spPr>
          <a:xfrm>
            <a:off x="125128" y="741803"/>
            <a:ext cx="2902225" cy="480131"/>
          </a:xfrm>
          <a:prstGeom prst="rect">
            <a:avLst/>
          </a:prstGeom>
        </p:spPr>
        <p:txBody>
          <a:bodyPr wrap="square">
            <a:spAutoFit/>
          </a:bodyPr>
          <a:lstStyle/>
          <a:p>
            <a:pPr indent="-228600">
              <a:lnSpc>
                <a:spcPct val="90000"/>
              </a:lnSpc>
              <a:spcBef>
                <a:spcPct val="0"/>
              </a:spcBef>
              <a:buClr>
                <a:srgbClr val="FF0066"/>
              </a:buClr>
              <a:buSzPct val="60000"/>
              <a:defRPr/>
            </a:pPr>
            <a:r>
              <a:rPr lang="zh-CN" altLang="en-US" sz="2800" b="1" dirty="0">
                <a:solidFill>
                  <a:srgbClr val="0000FF"/>
                </a:solidFill>
                <a:sym typeface="Symbol" pitchFamily="18" charset="2"/>
              </a:rPr>
              <a:t>空闲盘块链表</a:t>
            </a:r>
          </a:p>
        </p:txBody>
      </p:sp>
      <p:sp>
        <p:nvSpPr>
          <p:cNvPr id="52" name="六边形 51"/>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3" name="矩形 52"/>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grpSp>
        <p:nvGrpSpPr>
          <p:cNvPr id="56" name="组合 11">
            <a:extLst>
              <a:ext uri="{FF2B5EF4-FFF2-40B4-BE49-F238E27FC236}">
                <a16:creationId xmlns:a16="http://schemas.microsoft.com/office/drawing/2014/main" id="{8F0AC600-50EB-4A3D-94E8-D6DFB0401EBE}"/>
              </a:ext>
            </a:extLst>
          </p:cNvPr>
          <p:cNvGrpSpPr/>
          <p:nvPr/>
        </p:nvGrpSpPr>
        <p:grpSpPr>
          <a:xfrm>
            <a:off x="8564389" y="243728"/>
            <a:ext cx="305510" cy="333991"/>
            <a:chOff x="11707415" y="1054709"/>
            <a:chExt cx="368424" cy="432048"/>
          </a:xfrm>
        </p:grpSpPr>
        <p:sp>
          <p:nvSpPr>
            <p:cNvPr id="57" name="燕尾形 12">
              <a:extLst>
                <a:ext uri="{FF2B5EF4-FFF2-40B4-BE49-F238E27FC236}">
                  <a16:creationId xmlns:a16="http://schemas.microsoft.com/office/drawing/2014/main" id="{48D99054-8E7E-4171-9E75-505F1C454D19}"/>
                </a:ext>
              </a:extLst>
            </p:cNvPr>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58" name="燕尾形 13">
              <a:extLst>
                <a:ext uri="{FF2B5EF4-FFF2-40B4-BE49-F238E27FC236}">
                  <a16:creationId xmlns:a16="http://schemas.microsoft.com/office/drawing/2014/main" id="{0D646805-9A63-4123-8D4F-A3E7C5E47FF1}"/>
                </a:ext>
              </a:extLst>
            </p:cNvPr>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59" name="文本框 58">
            <a:extLst>
              <a:ext uri="{FF2B5EF4-FFF2-40B4-BE49-F238E27FC236}">
                <a16:creationId xmlns:a16="http://schemas.microsoft.com/office/drawing/2014/main" id="{96611B3B-2B31-438E-A7AF-D49D1AF03821}"/>
              </a:ext>
            </a:extLst>
          </p:cNvPr>
          <p:cNvSpPr txBox="1"/>
          <p:nvPr/>
        </p:nvSpPr>
        <p:spPr>
          <a:xfrm>
            <a:off x="715924" y="149113"/>
            <a:ext cx="7783169" cy="523220"/>
          </a:xfrm>
          <a:prstGeom prst="rect">
            <a:avLst/>
          </a:prstGeom>
          <a:noFill/>
        </p:spPr>
        <p:txBody>
          <a:bodyPr wrap="square" rtlCol="0">
            <a:spAutoFit/>
          </a:bodyPr>
          <a:lstStyle/>
          <a:p>
            <a:pPr algn="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文件系统的实现</a:t>
            </a:r>
          </a:p>
        </p:txBody>
      </p:sp>
      <p:cxnSp>
        <p:nvCxnSpPr>
          <p:cNvPr id="60" name="直接连接符 59">
            <a:extLst>
              <a:ext uri="{FF2B5EF4-FFF2-40B4-BE49-F238E27FC236}">
                <a16:creationId xmlns:a16="http://schemas.microsoft.com/office/drawing/2014/main" id="{92E63E33-2D5F-4A66-BDC8-94167865F28D}"/>
              </a:ext>
            </a:extLst>
          </p:cNvPr>
          <p:cNvCxnSpPr/>
          <p:nvPr/>
        </p:nvCxnSpPr>
        <p:spPr>
          <a:xfrm>
            <a:off x="125128" y="619738"/>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78BC9E23-7A39-416A-AA4A-7C8D17468994}"/>
              </a:ext>
            </a:extLst>
          </p:cNvPr>
          <p:cNvSpPr txBox="1"/>
          <p:nvPr/>
        </p:nvSpPr>
        <p:spPr>
          <a:xfrm>
            <a:off x="-45574" y="102432"/>
            <a:ext cx="2858047" cy="492443"/>
          </a:xfrm>
          <a:prstGeom prst="rect">
            <a:avLst/>
          </a:prstGeom>
          <a:noFill/>
        </p:spPr>
        <p:txBody>
          <a:bodyPr wrap="square">
            <a:spAutoFit/>
          </a:bodyPr>
          <a:lstStyle/>
          <a:p>
            <a:pPr algn="r"/>
            <a:r>
              <a:rPr lang="en-US" altLang="zh-CN" sz="2600" b="1" dirty="0">
                <a:solidFill>
                  <a:srgbClr val="0070C0"/>
                </a:solidFill>
                <a:latin typeface="微软雅黑" panose="020B0503020204020204" pitchFamily="34" charset="-122"/>
                <a:ea typeface="微软雅黑" panose="020B0503020204020204" pitchFamily="34" charset="-122"/>
              </a:rPr>
              <a:t>3.4 </a:t>
            </a:r>
            <a:r>
              <a:rPr lang="zh-CN" altLang="en-US" sz="2600" b="1" dirty="0">
                <a:solidFill>
                  <a:srgbClr val="0070C0"/>
                </a:solidFill>
                <a:latin typeface="微软雅黑" panose="020B0503020204020204" pitchFamily="34" charset="-122"/>
                <a:ea typeface="微软雅黑" panose="020B0503020204020204" pitchFamily="34" charset="-122"/>
              </a:rPr>
              <a:t>空闲空间管理</a:t>
            </a:r>
          </a:p>
        </p:txBody>
      </p:sp>
      <p:sp>
        <p:nvSpPr>
          <p:cNvPr id="13" name="矩形 12">
            <a:extLst>
              <a:ext uri="{FF2B5EF4-FFF2-40B4-BE49-F238E27FC236}">
                <a16:creationId xmlns:a16="http://schemas.microsoft.com/office/drawing/2014/main" id="{66ACCB2E-78A8-4C7D-B887-4EE24FBED477}"/>
              </a:ext>
            </a:extLst>
          </p:cNvPr>
          <p:cNvSpPr/>
          <p:nvPr/>
        </p:nvSpPr>
        <p:spPr>
          <a:xfrm>
            <a:off x="281789" y="1200182"/>
            <a:ext cx="1355975" cy="452432"/>
          </a:xfrm>
          <a:prstGeom prst="rect">
            <a:avLst/>
          </a:prstGeom>
        </p:spPr>
        <p:txBody>
          <a:bodyPr wrap="square">
            <a:spAutoFit/>
          </a:bodyPr>
          <a:lstStyle/>
          <a:p>
            <a:pPr indent="-285750">
              <a:lnSpc>
                <a:spcPct val="90000"/>
              </a:lnSpc>
              <a:spcBef>
                <a:spcPts val="1000"/>
              </a:spcBef>
              <a:spcAft>
                <a:spcPct val="10000"/>
              </a:spcAft>
              <a:buClr>
                <a:srgbClr val="FF0066"/>
              </a:buClr>
              <a:buSzPct val="60000"/>
              <a:buFont typeface="Wingdings" pitchFamily="2" charset="2"/>
              <a:buChar char="q"/>
              <a:defRPr/>
            </a:pPr>
            <a:r>
              <a:rPr lang="zh-CN" altLang="en-US" sz="2600" b="1" dirty="0"/>
              <a:t> 原理</a:t>
            </a:r>
          </a:p>
        </p:txBody>
      </p:sp>
      <p:pic>
        <p:nvPicPr>
          <p:cNvPr id="4" name="图片 3">
            <a:extLst>
              <a:ext uri="{FF2B5EF4-FFF2-40B4-BE49-F238E27FC236}">
                <a16:creationId xmlns:a16="http://schemas.microsoft.com/office/drawing/2014/main" id="{352A3D2B-F067-4410-B300-AB76C507E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209" y="890428"/>
            <a:ext cx="4181214" cy="4809332"/>
          </a:xfrm>
          <a:prstGeom prst="rect">
            <a:avLst/>
          </a:prstGeom>
        </p:spPr>
      </p:pic>
      <p:sp>
        <p:nvSpPr>
          <p:cNvPr id="15" name="文本框 14">
            <a:extLst>
              <a:ext uri="{FF2B5EF4-FFF2-40B4-BE49-F238E27FC236}">
                <a16:creationId xmlns:a16="http://schemas.microsoft.com/office/drawing/2014/main" id="{7C1449C0-1C86-447C-9596-BE344F2D4782}"/>
              </a:ext>
            </a:extLst>
          </p:cNvPr>
          <p:cNvSpPr txBox="1"/>
          <p:nvPr/>
        </p:nvSpPr>
        <p:spPr>
          <a:xfrm>
            <a:off x="281789" y="3429000"/>
            <a:ext cx="6159340" cy="1292662"/>
          </a:xfrm>
          <a:prstGeom prst="rect">
            <a:avLst/>
          </a:prstGeom>
          <a:noFill/>
        </p:spPr>
        <p:txBody>
          <a:bodyPr wrap="square">
            <a:spAutoFit/>
          </a:bodyPr>
          <a:lstStyle/>
          <a:p>
            <a:pPr marL="228600" indent="-228600">
              <a:spcBef>
                <a:spcPts val="1000"/>
              </a:spcBef>
              <a:spcAft>
                <a:spcPct val="10000"/>
              </a:spcAft>
              <a:buClr>
                <a:srgbClr val="FF0066"/>
              </a:buClr>
              <a:buSzPct val="60000"/>
              <a:buFont typeface="Arial" panose="020B0604020202020204" pitchFamily="34" charset="0"/>
              <a:buChar char="•"/>
              <a:defRPr/>
            </a:pPr>
            <a:r>
              <a:rPr lang="zh-CN" altLang="en-US" sz="2600" dirty="0"/>
              <a:t>新建文件时，从头部取空闲块分配，并修改链表头指针；删除文件时，将其释放的空闲块加入到链表的尾部。</a:t>
            </a:r>
          </a:p>
        </p:txBody>
      </p:sp>
      <p:sp>
        <p:nvSpPr>
          <p:cNvPr id="87" name="矩形 86"/>
          <p:cNvSpPr/>
          <p:nvPr/>
        </p:nvSpPr>
        <p:spPr>
          <a:xfrm>
            <a:off x="281789" y="1840785"/>
            <a:ext cx="5997091" cy="1292662"/>
          </a:xfrm>
          <a:prstGeom prst="rect">
            <a:avLst/>
          </a:prstGeom>
        </p:spPr>
        <p:txBody>
          <a:bodyPr wrap="square">
            <a:spAutoFit/>
          </a:bodyPr>
          <a:lstStyle/>
          <a:p>
            <a:pPr marL="228600" indent="-228600">
              <a:spcBef>
                <a:spcPts val="1000"/>
              </a:spcBef>
              <a:spcAft>
                <a:spcPct val="10000"/>
              </a:spcAft>
              <a:buClr>
                <a:srgbClr val="FF0066"/>
              </a:buClr>
              <a:buSzPct val="60000"/>
              <a:buFont typeface="Arial" panose="020B0604020202020204" pitchFamily="34" charset="0"/>
              <a:buChar char="•"/>
              <a:defRPr/>
            </a:pPr>
            <a:r>
              <a:rPr lang="zh-CN" altLang="en-US" sz="2600" dirty="0"/>
              <a:t>将所有空闲磁盘块用链表链接起来，将指向第一个空闲块的指针保存在磁盘的特殊位置。</a:t>
            </a:r>
            <a:endParaRPr lang="en-US" altLang="zh-CN" sz="2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86305" y="207471"/>
            <a:ext cx="7886700" cy="1325563"/>
          </a:xfrm>
        </p:spPr>
        <p:txBody>
          <a:bodyPr>
            <a:normAutofit/>
          </a:bodyPr>
          <a:lstStyle/>
          <a:p>
            <a:r>
              <a:rPr lang="zh-CN" altLang="en-US" sz="5400" b="1">
                <a:solidFill>
                  <a:srgbClr val="000000"/>
                </a:solidFill>
                <a:ea typeface="隶书" pitchFamily="49" charset="-122"/>
              </a:rPr>
              <a:t>总结</a:t>
            </a:r>
          </a:p>
        </p:txBody>
      </p:sp>
      <p:sp>
        <p:nvSpPr>
          <p:cNvPr id="40963" name="Rectangle 3"/>
          <p:cNvSpPr>
            <a:spLocks noGrp="1" noChangeArrowheads="1"/>
          </p:cNvSpPr>
          <p:nvPr>
            <p:ph type="body" idx="1"/>
          </p:nvPr>
        </p:nvSpPr>
        <p:spPr>
          <a:xfrm>
            <a:off x="628650" y="1268083"/>
            <a:ext cx="7886700" cy="5219300"/>
          </a:xfrm>
        </p:spPr>
        <p:txBody>
          <a:bodyPr>
            <a:normAutofit/>
          </a:bodyPr>
          <a:lstStyle/>
          <a:p>
            <a:pPr>
              <a:buClr>
                <a:srgbClr val="FF0066"/>
              </a:buClr>
              <a:buSzPct val="60000"/>
              <a:buFont typeface="Wingdings" pitchFamily="2" charset="2"/>
              <a:buChar char="q"/>
              <a:defRPr/>
            </a:pPr>
            <a:r>
              <a:rPr lang="zh-CN" altLang="en-US" b="1" dirty="0"/>
              <a:t>文件的概念及属性</a:t>
            </a:r>
          </a:p>
          <a:p>
            <a:pPr>
              <a:buClr>
                <a:srgbClr val="FF0066"/>
              </a:buClr>
              <a:buSzPct val="60000"/>
              <a:buFont typeface="Wingdings" pitchFamily="2" charset="2"/>
              <a:buChar char="q"/>
              <a:defRPr/>
            </a:pPr>
            <a:r>
              <a:rPr lang="zh-CN" altLang="en-US" b="1" dirty="0"/>
              <a:t>文件的逻辑结构</a:t>
            </a:r>
          </a:p>
          <a:p>
            <a:pPr lvl="1" eaLnBrk="1" hangingPunct="1"/>
            <a:r>
              <a:rPr lang="zh-CN" altLang="en-US" dirty="0">
                <a:solidFill>
                  <a:schemeClr val="hlink"/>
                </a:solidFill>
              </a:rPr>
              <a:t>流式</a:t>
            </a:r>
            <a:r>
              <a:rPr lang="zh-CN" altLang="en-US" dirty="0"/>
              <a:t>和</a:t>
            </a:r>
            <a:r>
              <a:rPr lang="zh-CN" altLang="en-US" dirty="0">
                <a:solidFill>
                  <a:schemeClr val="hlink"/>
                </a:solidFill>
              </a:rPr>
              <a:t>记录式</a:t>
            </a:r>
            <a:endParaRPr lang="en-US" altLang="zh-CN" dirty="0"/>
          </a:p>
          <a:p>
            <a:pPr>
              <a:buClr>
                <a:srgbClr val="FF0066"/>
              </a:buClr>
              <a:buSzPct val="60000"/>
              <a:buFont typeface="Wingdings" pitchFamily="2" charset="2"/>
              <a:buChar char="q"/>
              <a:defRPr/>
            </a:pPr>
            <a:r>
              <a:rPr lang="zh-CN" altLang="en-US" b="1" dirty="0"/>
              <a:t>文件的存取方式</a:t>
            </a:r>
          </a:p>
          <a:p>
            <a:pPr lvl="1"/>
            <a:r>
              <a:rPr lang="zh-CN" altLang="en-US" dirty="0">
                <a:solidFill>
                  <a:schemeClr val="hlink"/>
                </a:solidFill>
              </a:rPr>
              <a:t>顺序</a:t>
            </a:r>
            <a:r>
              <a:rPr lang="zh-CN" altLang="en-US" dirty="0"/>
              <a:t>、</a:t>
            </a:r>
            <a:r>
              <a:rPr lang="zh-CN" altLang="en-US" dirty="0">
                <a:solidFill>
                  <a:schemeClr val="hlink"/>
                </a:solidFill>
              </a:rPr>
              <a:t>直接</a:t>
            </a:r>
            <a:r>
              <a:rPr lang="zh-CN" altLang="en-US" dirty="0"/>
              <a:t>和</a:t>
            </a:r>
            <a:r>
              <a:rPr lang="zh-CN" altLang="en-US" dirty="0">
                <a:solidFill>
                  <a:schemeClr val="hlink"/>
                </a:solidFill>
              </a:rPr>
              <a:t>索引</a:t>
            </a:r>
            <a:endParaRPr lang="en-US" altLang="zh-CN" b="1" dirty="0"/>
          </a:p>
          <a:p>
            <a:pPr>
              <a:buClr>
                <a:srgbClr val="FF0066"/>
              </a:buClr>
              <a:buSzPct val="60000"/>
              <a:buFont typeface="Wingdings" pitchFamily="2" charset="2"/>
              <a:buChar char="q"/>
              <a:defRPr/>
            </a:pPr>
            <a:r>
              <a:rPr lang="zh-CN" altLang="en-US" b="1" dirty="0"/>
              <a:t>目录实现了“按名存取”，目录项可以是包含文件的</a:t>
            </a:r>
            <a:r>
              <a:rPr lang="en-US" altLang="zh-CN" b="1" dirty="0"/>
              <a:t>FCB</a:t>
            </a:r>
            <a:r>
              <a:rPr lang="zh-CN" altLang="en-US" b="1" dirty="0"/>
              <a:t>或者仅包含文件</a:t>
            </a:r>
            <a:r>
              <a:rPr lang="en-US" altLang="zh-CN" b="1" dirty="0" err="1"/>
              <a:t>inode</a:t>
            </a:r>
            <a:r>
              <a:rPr lang="zh-CN" altLang="en-US" b="1" dirty="0"/>
              <a:t>索引号。</a:t>
            </a:r>
          </a:p>
          <a:p>
            <a:pPr>
              <a:buClr>
                <a:srgbClr val="FF0066"/>
              </a:buClr>
              <a:buSzPct val="60000"/>
              <a:buFont typeface="Wingdings" pitchFamily="2" charset="2"/>
              <a:buChar char="q"/>
              <a:defRPr/>
            </a:pPr>
            <a:r>
              <a:rPr lang="zh-CN" altLang="en-US" b="1" dirty="0"/>
              <a:t>文件的保护和共享</a:t>
            </a:r>
          </a:p>
          <a:p>
            <a:pPr>
              <a:buClr>
                <a:srgbClr val="FF0066"/>
              </a:buClr>
              <a:buSzPct val="60000"/>
              <a:buFont typeface="Wingdings" pitchFamily="2" charset="2"/>
              <a:buChar char="q"/>
              <a:defRPr/>
            </a:pPr>
            <a:r>
              <a:rPr lang="zh-CN" altLang="en-US" b="1" dirty="0"/>
              <a:t>文件系统结构和管理信息</a:t>
            </a:r>
            <a:endParaRPr lang="en-US" altLang="zh-CN" b="1" dirty="0"/>
          </a:p>
          <a:p>
            <a:pPr>
              <a:buClr>
                <a:srgbClr val="FF0066"/>
              </a:buClr>
              <a:buSzPct val="60000"/>
              <a:buFont typeface="Wingdings" pitchFamily="2" charset="2"/>
              <a:buChar char="q"/>
              <a:defRPr/>
            </a:pPr>
            <a:r>
              <a:rPr lang="zh-CN" altLang="en-US" b="1" dirty="0"/>
              <a:t>文件的物理结构</a:t>
            </a:r>
          </a:p>
          <a:p>
            <a:pPr lvl="1"/>
            <a:r>
              <a:rPr lang="zh-CN" altLang="en-US" dirty="0">
                <a:solidFill>
                  <a:schemeClr val="hlink"/>
                </a:solidFill>
              </a:rPr>
              <a:t>顺序</a:t>
            </a:r>
            <a:r>
              <a:rPr lang="zh-CN" altLang="en-US" dirty="0"/>
              <a:t>、</a:t>
            </a:r>
            <a:r>
              <a:rPr lang="zh-CN" altLang="en-US" dirty="0">
                <a:solidFill>
                  <a:schemeClr val="hlink"/>
                </a:solidFill>
              </a:rPr>
              <a:t>链接</a:t>
            </a:r>
            <a:r>
              <a:rPr lang="zh-CN" altLang="en-US" dirty="0"/>
              <a:t>和</a:t>
            </a:r>
            <a:r>
              <a:rPr lang="zh-CN" altLang="en-US" dirty="0">
                <a:solidFill>
                  <a:schemeClr val="hlink"/>
                </a:solidFill>
              </a:rPr>
              <a:t>索引</a:t>
            </a:r>
          </a:p>
        </p:txBody>
      </p:sp>
      <p:sp>
        <p:nvSpPr>
          <p:cNvPr id="4" name="六边形 3"/>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 name="矩形 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6" name="五角星 33">
            <a:extLst>
              <a:ext uri="{FF2B5EF4-FFF2-40B4-BE49-F238E27FC236}">
                <a16:creationId xmlns:a16="http://schemas.microsoft.com/office/drawing/2014/main" id="{3C9118D7-D0D9-4C88-8832-B98AC100F2B8}"/>
              </a:ext>
            </a:extLst>
          </p:cNvPr>
          <p:cNvSpPr/>
          <p:nvPr/>
        </p:nvSpPr>
        <p:spPr>
          <a:xfrm>
            <a:off x="3882866" y="5538437"/>
            <a:ext cx="846789" cy="928452"/>
          </a:xfrm>
          <a:prstGeom prst="star5">
            <a:avLst/>
          </a:prstGeom>
          <a:solidFill>
            <a:srgbClr val="FF0000"/>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6262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65EFBE1-5ECC-47AF-8D06-FACB90079306}"/>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CQ3.1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文件的分配方式是由（     ）确定的。</a:t>
            </a:r>
          </a:p>
        </p:txBody>
      </p:sp>
      <p:sp>
        <p:nvSpPr>
          <p:cNvPr id="5" name="文本框 4">
            <a:extLst>
              <a:ext uri="{FF2B5EF4-FFF2-40B4-BE49-F238E27FC236}">
                <a16:creationId xmlns:a16="http://schemas.microsoft.com/office/drawing/2014/main" id="{1BA539F4-43A5-40F7-85A8-9C597BC74C29}"/>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应用程序</a:t>
            </a:r>
          </a:p>
        </p:txBody>
      </p:sp>
      <p:sp>
        <p:nvSpPr>
          <p:cNvPr id="6" name="文本框 5">
            <a:extLst>
              <a:ext uri="{FF2B5EF4-FFF2-40B4-BE49-F238E27FC236}">
                <a16:creationId xmlns:a16="http://schemas.microsoft.com/office/drawing/2014/main" id="{D7017A85-FAAE-4C2F-A8A6-A9877A2E7363}"/>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内存容量</a:t>
            </a:r>
          </a:p>
        </p:txBody>
      </p:sp>
      <p:sp>
        <p:nvSpPr>
          <p:cNvPr id="7" name="文本框 6">
            <a:extLst>
              <a:ext uri="{FF2B5EF4-FFF2-40B4-BE49-F238E27FC236}">
                <a16:creationId xmlns:a16="http://schemas.microsoft.com/office/drawing/2014/main" id="{2F7035BF-BF5F-48D3-BEDF-E6C4A630954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外存容量</a:t>
            </a:r>
          </a:p>
        </p:txBody>
      </p:sp>
      <p:sp>
        <p:nvSpPr>
          <p:cNvPr id="8" name="文本框 7">
            <a:extLst>
              <a:ext uri="{FF2B5EF4-FFF2-40B4-BE49-F238E27FC236}">
                <a16:creationId xmlns:a16="http://schemas.microsoft.com/office/drawing/2014/main" id="{71CD989C-3BA9-42F2-8E85-F3C15204B926}"/>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操作系统</a:t>
            </a:r>
          </a:p>
        </p:txBody>
      </p:sp>
      <p:sp>
        <p:nvSpPr>
          <p:cNvPr id="9" name="椭圆 8">
            <a:extLst>
              <a:ext uri="{FF2B5EF4-FFF2-40B4-BE49-F238E27FC236}">
                <a16:creationId xmlns:a16="http://schemas.microsoft.com/office/drawing/2014/main" id="{F91B2F3F-D236-4388-A091-82A712D8AF39}"/>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0C16F93-4A51-4278-B8E6-43E9463B2223}"/>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88FBC9D-3B23-45A2-994F-23836E874964}"/>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9B571DB-F368-40E3-9676-F19507479F1F}"/>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9429AC7-D27B-45A1-B009-8EBD431AC0C8}"/>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971CC46C-B422-443A-868D-4CA02BF0AC0F}"/>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48BE0DBC-D036-4AEE-8BB4-20490A01A45D}"/>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45076F5-F6BD-4EA3-B21D-AE41B9B26321}"/>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F481D3E0-FDEE-421F-9BF9-38957508FE6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5629AA9-ABAE-4377-B1F1-494098AFAFE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9157DFA-F771-409A-8C01-562E6076494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685691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A766B72-BA50-498E-B5A4-75EBC9BEC79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CQ3.2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文件信息的逻辑块号到磁盘物理块号的变换是由（     ）决定的。</a:t>
            </a:r>
          </a:p>
        </p:txBody>
      </p:sp>
      <p:sp>
        <p:nvSpPr>
          <p:cNvPr id="5" name="文本框 4">
            <a:extLst>
              <a:ext uri="{FF2B5EF4-FFF2-40B4-BE49-F238E27FC236}">
                <a16:creationId xmlns:a16="http://schemas.microsoft.com/office/drawing/2014/main" id="{8D9B8917-A4AB-4C4E-8A64-8CA613F72606}"/>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逻辑结构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C035ABBA-6C86-4C69-9B26-5A8DE61D2EAC}"/>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页表</a:t>
            </a:r>
          </a:p>
        </p:txBody>
      </p:sp>
      <p:sp>
        <p:nvSpPr>
          <p:cNvPr id="7" name="文本框 6">
            <a:extLst>
              <a:ext uri="{FF2B5EF4-FFF2-40B4-BE49-F238E27FC236}">
                <a16:creationId xmlns:a16="http://schemas.microsoft.com/office/drawing/2014/main" id="{2C03C9F5-D6EB-4B61-A7FD-F6EF987E5010}"/>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物理结构</a:t>
            </a:r>
          </a:p>
        </p:txBody>
      </p:sp>
      <p:sp>
        <p:nvSpPr>
          <p:cNvPr id="8" name="文本框 7">
            <a:extLst>
              <a:ext uri="{FF2B5EF4-FFF2-40B4-BE49-F238E27FC236}">
                <a16:creationId xmlns:a16="http://schemas.microsoft.com/office/drawing/2014/main" id="{BDF00D1E-7A77-40C6-97CC-439AF7417046}"/>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重定位寄存器</a:t>
            </a:r>
          </a:p>
        </p:txBody>
      </p:sp>
      <p:sp>
        <p:nvSpPr>
          <p:cNvPr id="9" name="椭圆 8">
            <a:extLst>
              <a:ext uri="{FF2B5EF4-FFF2-40B4-BE49-F238E27FC236}">
                <a16:creationId xmlns:a16="http://schemas.microsoft.com/office/drawing/2014/main" id="{1C9CAE5D-8417-4AA9-901C-F96A25EC7DE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EBF2B0D-754A-4850-89F5-9E557D7076D9}"/>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F4A87AF-2F3D-48E8-9F7A-F3CAE880D1BA}"/>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E064740-4A6B-4BF5-BA98-3CC6F9456E1D}"/>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EF9CD3D-B7D2-4F2B-B07D-753161EABB34}"/>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D235C0E-4826-4849-B00F-9B81967B8574}"/>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424321F1-9238-4165-BD12-75B53745DCBA}"/>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F45CA7BC-BDE2-43A1-9245-C752BC1F27FC}"/>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0DBBB705-F8E4-464E-8B3B-DDDB3446236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94F1680-0B94-4007-A6A3-2CEA508EC8C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6644B7B-8153-499C-9FDA-8F200BDC68C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947392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C6A553-856E-4264-AB92-ADC20C020CD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CQ3.3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在有直接存取需求和文件长度动态增长的情况下，宜选择以下（     ）方式。</a:t>
            </a:r>
          </a:p>
        </p:txBody>
      </p:sp>
      <p:sp>
        <p:nvSpPr>
          <p:cNvPr id="5" name="文本框 4">
            <a:extLst>
              <a:ext uri="{FF2B5EF4-FFF2-40B4-BE49-F238E27FC236}">
                <a16:creationId xmlns:a16="http://schemas.microsoft.com/office/drawing/2014/main" id="{A010FBFD-E493-47BA-967E-24E8876F4DF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索引分配</a:t>
            </a:r>
          </a:p>
        </p:txBody>
      </p:sp>
      <p:sp>
        <p:nvSpPr>
          <p:cNvPr id="6" name="文本框 5">
            <a:extLst>
              <a:ext uri="{FF2B5EF4-FFF2-40B4-BE49-F238E27FC236}">
                <a16:creationId xmlns:a16="http://schemas.microsoft.com/office/drawing/2014/main" id="{0B9DDF50-1C19-47B7-8554-A66A113472F2}"/>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连续分配</a:t>
            </a:r>
          </a:p>
        </p:txBody>
      </p:sp>
      <p:sp>
        <p:nvSpPr>
          <p:cNvPr id="7" name="文本框 6">
            <a:extLst>
              <a:ext uri="{FF2B5EF4-FFF2-40B4-BE49-F238E27FC236}">
                <a16:creationId xmlns:a16="http://schemas.microsoft.com/office/drawing/2014/main" id="{E7EC298D-6A00-4F49-81C1-271E170C2D8A}"/>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链接分配</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6539B85-CA2B-4221-B887-CC2962235F35}"/>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都不对</a:t>
            </a:r>
          </a:p>
        </p:txBody>
      </p:sp>
      <p:sp>
        <p:nvSpPr>
          <p:cNvPr id="9" name="椭圆 8">
            <a:extLst>
              <a:ext uri="{FF2B5EF4-FFF2-40B4-BE49-F238E27FC236}">
                <a16:creationId xmlns:a16="http://schemas.microsoft.com/office/drawing/2014/main" id="{6819F778-9DDF-413A-8FE3-DF1E1DDA7D29}"/>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A9A88B2-F7D5-45DC-9CDA-4ED7C626A0E6}"/>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C8FBDEB-8A14-41A0-97A7-FD52B5E68BFE}"/>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E73DA75-EEC1-4D54-9C8B-46978CE76DBF}"/>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FEB7FC2-A8A7-43B0-BA1E-C1FF7957BE1D}"/>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AC972A6B-E049-47C9-A100-F251F10BA9EC}"/>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51839D1E-1D5E-4579-950A-09EE1E2BC4D9}"/>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C536CAB6-34ED-4A56-B2E4-942DB264647F}"/>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C40013B7-C38E-4464-BAC8-6E643E8FB083}"/>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89DB0CB-A4A1-413A-983F-D11F069A202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E7C9502-8DA2-4A2B-BBD5-979EC9E3B38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479334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DD18D14-722F-487E-8571-30DFE2B5D4E9}"/>
              </a:ext>
            </a:extLst>
          </p:cNvPr>
          <p:cNvSpPr txBox="1"/>
          <p:nvPr>
            <p:custDataLst>
              <p:tags r:id="rId2"/>
            </p:custDataLst>
          </p:nvPr>
        </p:nvSpPr>
        <p:spPr>
          <a:xfrm>
            <a:off x="424543" y="635000"/>
            <a:ext cx="8592457" cy="1079223"/>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CQ3.4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以下关于索引文件的论述中，正确的是（   ）。</a:t>
            </a:r>
          </a:p>
        </p:txBody>
      </p:sp>
      <p:sp>
        <p:nvSpPr>
          <p:cNvPr id="5" name="文本框 4">
            <a:extLst>
              <a:ext uri="{FF2B5EF4-FFF2-40B4-BE49-F238E27FC236}">
                <a16:creationId xmlns:a16="http://schemas.microsoft.com/office/drawing/2014/main" id="{63870BB3-FD5E-4F54-BF4E-E21F54B5A721}"/>
              </a:ext>
            </a:extLst>
          </p:cNvPr>
          <p:cNvSpPr txBox="1"/>
          <p:nvPr>
            <p:custDataLst>
              <p:tags r:id="rId3"/>
            </p:custDataLst>
          </p:nvPr>
        </p:nvSpPr>
        <p:spPr>
          <a:xfrm>
            <a:off x="1319134" y="1833700"/>
            <a:ext cx="73152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在索引文件中，索引项的每个表项必须含有相应记录的关键字和存放该记录的物理地址</a:t>
            </a:r>
          </a:p>
        </p:txBody>
      </p:sp>
      <p:sp>
        <p:nvSpPr>
          <p:cNvPr id="6" name="文本框 5">
            <a:extLst>
              <a:ext uri="{FF2B5EF4-FFF2-40B4-BE49-F238E27FC236}">
                <a16:creationId xmlns:a16="http://schemas.microsoft.com/office/drawing/2014/main" id="{4671CE5A-2381-456A-9D4A-AB296239B8DE}"/>
              </a:ext>
            </a:extLst>
          </p:cNvPr>
          <p:cNvSpPr txBox="1"/>
          <p:nvPr>
            <p:custDataLst>
              <p:tags r:id="rId4"/>
            </p:custDataLst>
          </p:nvPr>
        </p:nvSpPr>
        <p:spPr>
          <a:xfrm>
            <a:off x="1319134" y="3125660"/>
            <a:ext cx="71882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对顺序文件进行检索时，首先从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FCB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中读出文件的第一个盘块号；而对索引文件进行检索时，应从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FCB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中读出文件索引表始址</a:t>
            </a:r>
          </a:p>
        </p:txBody>
      </p:sp>
      <p:sp>
        <p:nvSpPr>
          <p:cNvPr id="7" name="文本框 6">
            <a:extLst>
              <a:ext uri="{FF2B5EF4-FFF2-40B4-BE49-F238E27FC236}">
                <a16:creationId xmlns:a16="http://schemas.microsoft.com/office/drawing/2014/main" id="{0795D312-E8E5-44CE-BB61-1ABE92454448}"/>
              </a:ext>
            </a:extLst>
          </p:cNvPr>
          <p:cNvSpPr txBox="1"/>
          <p:nvPr>
            <p:custDataLst>
              <p:tags r:id="rId5"/>
            </p:custDataLst>
          </p:nvPr>
        </p:nvSpPr>
        <p:spPr>
          <a:xfrm>
            <a:off x="1345574" y="4357992"/>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对于一个具有三级索引表的文件，存取一个记录在最坏情况下需要访问三次磁盘</a:t>
            </a:r>
          </a:p>
        </p:txBody>
      </p:sp>
      <p:sp>
        <p:nvSpPr>
          <p:cNvPr id="8" name="文本框 7">
            <a:extLst>
              <a:ext uri="{FF2B5EF4-FFF2-40B4-BE49-F238E27FC236}">
                <a16:creationId xmlns:a16="http://schemas.microsoft.com/office/drawing/2014/main" id="{5FF1116F-13C5-4862-9BDD-DE9EB716C49D}"/>
              </a:ext>
            </a:extLst>
          </p:cNvPr>
          <p:cNvSpPr txBox="1"/>
          <p:nvPr>
            <p:custDataLst>
              <p:tags r:id="rId6"/>
            </p:custDataLst>
          </p:nvPr>
        </p:nvSpPr>
        <p:spPr>
          <a:xfrm>
            <a:off x="1345574" y="5410112"/>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在文件较大时，无论是顺序存取还是直接存取，通常都是索引文件方式为最快</a:t>
            </a:r>
          </a:p>
        </p:txBody>
      </p:sp>
      <p:sp>
        <p:nvSpPr>
          <p:cNvPr id="9" name="椭圆 8">
            <a:extLst>
              <a:ext uri="{FF2B5EF4-FFF2-40B4-BE49-F238E27FC236}">
                <a16:creationId xmlns:a16="http://schemas.microsoft.com/office/drawing/2014/main" id="{E00DF7C6-386E-43E8-8443-D524F5FF2815}"/>
              </a:ext>
            </a:extLst>
          </p:cNvPr>
          <p:cNvSpPr>
            <a:spLocks noChangeAspect="1"/>
          </p:cNvSpPr>
          <p:nvPr>
            <p:custDataLst>
              <p:tags r:id="rId7"/>
            </p:custDataLst>
          </p:nvPr>
        </p:nvSpPr>
        <p:spPr>
          <a:xfrm>
            <a:off x="604759" y="189799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0A655AC-B1D2-40DA-A9B3-21DBE4112FD6}"/>
              </a:ext>
            </a:extLst>
          </p:cNvPr>
          <p:cNvSpPr>
            <a:spLocks noChangeAspect="1"/>
          </p:cNvSpPr>
          <p:nvPr>
            <p:custDataLst>
              <p:tags r:id="rId8"/>
            </p:custDataLst>
          </p:nvPr>
        </p:nvSpPr>
        <p:spPr>
          <a:xfrm>
            <a:off x="604759" y="293512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536D31B-7977-4A5B-92E3-7C28277E0FED}"/>
              </a:ext>
            </a:extLst>
          </p:cNvPr>
          <p:cNvSpPr>
            <a:spLocks noChangeAspect="1"/>
          </p:cNvSpPr>
          <p:nvPr>
            <p:custDataLst>
              <p:tags r:id="rId9"/>
            </p:custDataLst>
          </p:nvPr>
        </p:nvSpPr>
        <p:spPr>
          <a:xfrm>
            <a:off x="631199" y="442228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43B9EAA-0036-4E53-9EE5-17B2E63D6151}"/>
              </a:ext>
            </a:extLst>
          </p:cNvPr>
          <p:cNvSpPr>
            <a:spLocks noChangeAspect="1"/>
          </p:cNvSpPr>
          <p:nvPr>
            <p:custDataLst>
              <p:tags r:id="rId10"/>
            </p:custDataLst>
          </p:nvPr>
        </p:nvSpPr>
        <p:spPr>
          <a:xfrm>
            <a:off x="631199" y="547440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62FA6D3-89AC-4FDC-8714-5710F2F6D2ED}"/>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623E9BC4-6952-4D0B-BC89-FFED1E01277D}"/>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3" name="文本框 22">
            <a:extLst>
              <a:ext uri="{FF2B5EF4-FFF2-40B4-BE49-F238E27FC236}">
                <a16:creationId xmlns:a16="http://schemas.microsoft.com/office/drawing/2014/main" id="{B2DF7BC1-AC40-430A-A0EF-BAD27958C066}"/>
              </a:ext>
            </a:extLst>
          </p:cNvPr>
          <p:cNvSpPr txBox="1"/>
          <p:nvPr>
            <p:custDataLst>
              <p:tags r:id="rId13"/>
            </p:custDataLst>
          </p:nvPr>
        </p:nvSpPr>
        <p:spPr>
          <a:xfrm>
            <a:off x="9613900" y="6326832"/>
            <a:ext cx="3662680" cy="461665"/>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4" name="文本框 23">
            <a:extLst>
              <a:ext uri="{FF2B5EF4-FFF2-40B4-BE49-F238E27FC236}">
                <a16:creationId xmlns:a16="http://schemas.microsoft.com/office/drawing/2014/main" id="{63690969-83FD-4581-B327-4FDC9F0058AE}"/>
              </a:ext>
            </a:extLst>
          </p:cNvPr>
          <p:cNvSpPr txBox="1"/>
          <p:nvPr>
            <p:custDataLst>
              <p:tags r:id="rId14"/>
            </p:custDataLst>
          </p:nvPr>
        </p:nvSpPr>
        <p:spPr>
          <a:xfrm>
            <a:off x="9779000" y="1270000"/>
            <a:ext cx="3332480" cy="1169551"/>
          </a:xfrm>
          <a:prstGeom prst="rect">
            <a:avLst/>
          </a:prstGeom>
          <a:noFill/>
        </p:spPr>
        <p:txBody>
          <a:bodyPr vert="horz" rtlCol="0" anchor="t" anchorCtr="0">
            <a:spAutoFit/>
          </a:bodyPr>
          <a:lstStyle/>
          <a:p>
            <a:r>
              <a:rPr lang="zh-CN" altLang="en-US" sz="1400" dirty="0"/>
              <a:t>无键索引文件主要是对盘块号进行索引，索引表的每个表项中仅含有盘块号；</a:t>
            </a:r>
            <a:endParaRPr lang="en-US" altLang="zh-CN" sz="1400" dirty="0"/>
          </a:p>
          <a:p>
            <a:r>
              <a:rPr lang="zh-CN" altLang="en-US" sz="1400" dirty="0"/>
              <a:t>对于一个具有三级索引表的文件，存取一个记录最坏情况下需要访问四次磁盘。</a:t>
            </a:r>
            <a:endParaRPr lang="en-US" altLang="zh-CN" sz="1400" dirty="0"/>
          </a:p>
          <a:p>
            <a:r>
              <a:rPr lang="zh-CN" altLang="en-US" sz="1400" dirty="0"/>
              <a:t>顺序文件进行顺序存取时速度最快。</a:t>
            </a:r>
          </a:p>
        </p:txBody>
      </p:sp>
      <p:grpSp>
        <p:nvGrpSpPr>
          <p:cNvPr id="18" name="组合 17">
            <a:extLst>
              <a:ext uri="{FF2B5EF4-FFF2-40B4-BE49-F238E27FC236}">
                <a16:creationId xmlns:a16="http://schemas.microsoft.com/office/drawing/2014/main" id="{6FD5A033-3E24-4D99-9E0D-E38161F3CCD9}"/>
              </a:ext>
            </a:extLst>
          </p:cNvPr>
          <p:cNvGrpSpPr/>
          <p:nvPr>
            <p:custDataLst>
              <p:tags r:id="rId15"/>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0F629A74-EF40-47C7-95FE-BCD2B0A9DF8B}"/>
                </a:ext>
              </a:extLst>
            </p:cNvPr>
            <p:cNvSpPr/>
            <p:nvPr>
              <p:custDataLst>
                <p:tags r:id="rId21"/>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D7080092-96EB-4669-9B3C-D32926DA898E}"/>
                </a:ext>
              </a:extLst>
            </p:cNvPr>
            <p:cNvSpPr/>
            <p:nvPr>
              <p:custDataLst>
                <p:tags r:id="rId22"/>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084A8198-26DE-4261-B6CE-E6F4116333DB}"/>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853E9EF-CFA4-44E1-9552-69CE9C193B65}"/>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grpSp>
        <p:nvGrpSpPr>
          <p:cNvPr id="22" name="组合 21">
            <a:extLst>
              <a:ext uri="{FF2B5EF4-FFF2-40B4-BE49-F238E27FC236}">
                <a16:creationId xmlns:a16="http://schemas.microsoft.com/office/drawing/2014/main" id="{97FBA1DA-AE4C-4AAF-9B57-DEFC546AF3F1}"/>
              </a:ext>
            </a:extLst>
          </p:cNvPr>
          <p:cNvGrpSpPr/>
          <p:nvPr>
            <p:custDataLst>
              <p:tags r:id="rId16"/>
            </p:custDataLst>
          </p:nvPr>
        </p:nvGrpSpPr>
        <p:grpSpPr>
          <a:xfrm>
            <a:off x="9537700" y="0"/>
            <a:ext cx="3815080" cy="647700"/>
            <a:chOff x="9537700" y="0"/>
            <a:chExt cx="3815080" cy="647700"/>
          </a:xfrm>
        </p:grpSpPr>
        <p:sp>
          <p:nvSpPr>
            <p:cNvPr id="19" name="RemarkBack">
              <a:extLst>
                <a:ext uri="{FF2B5EF4-FFF2-40B4-BE49-F238E27FC236}">
                  <a16:creationId xmlns:a16="http://schemas.microsoft.com/office/drawing/2014/main" id="{E50F7F53-9B81-4868-9136-2A15FD0F62DA}"/>
                </a:ext>
              </a:extLst>
            </p:cNvPr>
            <p:cNvSpPr/>
            <p:nvPr>
              <p:custDataLst>
                <p:tags r:id="rId18"/>
              </p:custDataLst>
            </p:nvPr>
          </p:nvSpPr>
          <p:spPr>
            <a:xfrm>
              <a:off x="9537700" y="12700"/>
              <a:ext cx="381508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7F2A400C-63DD-4F53-8F32-2DF763D5F856}"/>
                </a:ext>
              </a:extLst>
            </p:cNvPr>
            <p:cNvSpPr/>
            <p:nvPr>
              <p:custDataLst>
                <p:tags r:id="rId19"/>
              </p:custDataLst>
            </p:nvPr>
          </p:nvSpPr>
          <p:spPr>
            <a:xfrm>
              <a:off x="9537700" y="1270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TitleText">
              <a:extLst>
                <a:ext uri="{FF2B5EF4-FFF2-40B4-BE49-F238E27FC236}">
                  <a16:creationId xmlns:a16="http://schemas.microsoft.com/office/drawing/2014/main" id="{91F99735-E933-4F15-B5B9-280639740971}"/>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pic>
        <p:nvPicPr>
          <p:cNvPr id="3" name="图片 2">
            <a:extLst>
              <a:ext uri="{FF2B5EF4-FFF2-40B4-BE49-F238E27FC236}">
                <a16:creationId xmlns:a16="http://schemas.microsoft.com/office/drawing/2014/main" id="{AD8FA3F5-1929-45EB-8E69-8CDCE92A75D3}"/>
              </a:ext>
            </a:extLst>
          </p:cNvPr>
          <p:cNvPicPr>
            <a:picLocks/>
          </p:cNvPicPr>
          <p:nvPr>
            <p:custDataLst>
              <p:tags r:id="rId17"/>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483966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7A1692-E6F5-4D55-9A31-612C2CF20D3E}"/>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CQ3.5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文件系统采用两级索引分配方式。如果每个磁盘块的大小是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1KB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，每个盘块号占</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个字节，则该系统中，单个文件的最大长度是（     ）。</a:t>
            </a:r>
          </a:p>
        </p:txBody>
      </p:sp>
      <p:sp>
        <p:nvSpPr>
          <p:cNvPr id="5" name="文本框 4">
            <a:extLst>
              <a:ext uri="{FF2B5EF4-FFF2-40B4-BE49-F238E27FC236}">
                <a16:creationId xmlns:a16="http://schemas.microsoft.com/office/drawing/2014/main" id="{3021B02D-EAD1-40E9-BCFA-86F6C9592F6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64MB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B83F020A-E28B-4183-BF2F-D8922091A49D}"/>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128MB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E73FAC56-4D33-4E6E-A051-975210F7039E}"/>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32MB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CB1DE3D-A2BA-495C-BCA3-785CCAFBDC57}"/>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都不对</a:t>
            </a:r>
          </a:p>
        </p:txBody>
      </p:sp>
      <p:sp>
        <p:nvSpPr>
          <p:cNvPr id="9" name="椭圆 8">
            <a:extLst>
              <a:ext uri="{FF2B5EF4-FFF2-40B4-BE49-F238E27FC236}">
                <a16:creationId xmlns:a16="http://schemas.microsoft.com/office/drawing/2014/main" id="{EA745CC5-A3C4-4581-B314-85E29965DF23}"/>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75A7F81-DB1A-4CB1-A15D-5903C4BCC14A}"/>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219762A-ED8B-4A2F-84EA-CB83DA145196}"/>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25B4FAB-2DF8-4A7D-9C61-EA0DD9FA589F}"/>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EE9BC20-C191-47C9-933D-E2CD4C17A02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A6B95A82-C283-4020-BBCD-31FBD0872536}"/>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BAE1D346-57F7-41F8-B850-A2E079E5884C}"/>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25407AA5-1106-4CA6-B912-5263C063CA68}"/>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F28C9F46-D606-4DBE-8246-AD7A3A40E96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80F4431-CF6C-4470-BF5D-0D46628F741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09A0E18-E01C-454B-9291-504DBFD30E1F}"/>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583293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4907B90-63E2-43BF-9009-2FD4BBCB31BF}"/>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CQ3.6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打开文件操作主要是（    ）</a:t>
            </a:r>
          </a:p>
        </p:txBody>
      </p:sp>
      <p:sp>
        <p:nvSpPr>
          <p:cNvPr id="5" name="文本框 4">
            <a:extLst>
              <a:ext uri="{FF2B5EF4-FFF2-40B4-BE49-F238E27FC236}">
                <a16:creationId xmlns:a16="http://schemas.microsoft.com/office/drawing/2014/main" id="{A83C5371-6FE4-498C-925D-4BB3CE6C47B4}"/>
              </a:ext>
            </a:extLst>
          </p:cNvPr>
          <p:cNvSpPr txBox="1"/>
          <p:nvPr>
            <p:custDataLst>
              <p:tags r:id="rId3"/>
            </p:custDataLst>
          </p:nvPr>
        </p:nvSpPr>
        <p:spPr>
          <a:xfrm>
            <a:off x="1814644" y="2312535"/>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把整个文件从磁盘拷贝到内存</a:t>
            </a:r>
          </a:p>
        </p:txBody>
      </p:sp>
      <p:sp>
        <p:nvSpPr>
          <p:cNvPr id="6" name="文本框 5">
            <a:extLst>
              <a:ext uri="{FF2B5EF4-FFF2-40B4-BE49-F238E27FC236}">
                <a16:creationId xmlns:a16="http://schemas.microsoft.com/office/drawing/2014/main" id="{BFCCC465-C002-4078-9D27-A8FCD2812012}"/>
              </a:ext>
            </a:extLst>
          </p:cNvPr>
          <p:cNvSpPr txBox="1"/>
          <p:nvPr>
            <p:custDataLst>
              <p:tags r:id="rId4"/>
            </p:custDataLst>
          </p:nvPr>
        </p:nvSpPr>
        <p:spPr>
          <a:xfrm>
            <a:off x="1814644" y="3169785"/>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把文件目录项</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(FCB)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从磁盘拷贝到内存</a:t>
            </a:r>
          </a:p>
        </p:txBody>
      </p:sp>
      <p:sp>
        <p:nvSpPr>
          <p:cNvPr id="7" name="文本框 6">
            <a:extLst>
              <a:ext uri="{FF2B5EF4-FFF2-40B4-BE49-F238E27FC236}">
                <a16:creationId xmlns:a16="http://schemas.microsoft.com/office/drawing/2014/main" id="{259DAB3D-40A4-4429-ACAD-ECC9575FD809}"/>
              </a:ext>
            </a:extLst>
          </p:cNvPr>
          <p:cNvSpPr txBox="1"/>
          <p:nvPr>
            <p:custDataLst>
              <p:tags r:id="rId5"/>
            </p:custDataLst>
          </p:nvPr>
        </p:nvSpPr>
        <p:spPr>
          <a:xfrm>
            <a:off x="1814644" y="4027035"/>
            <a:ext cx="6925456"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把整个文件和文件目录项从磁盘拷贝到内存</a:t>
            </a:r>
          </a:p>
        </p:txBody>
      </p:sp>
      <p:sp>
        <p:nvSpPr>
          <p:cNvPr id="8" name="文本框 7">
            <a:extLst>
              <a:ext uri="{FF2B5EF4-FFF2-40B4-BE49-F238E27FC236}">
                <a16:creationId xmlns:a16="http://schemas.microsoft.com/office/drawing/2014/main" id="{C000B76A-D96D-4EC9-9B4C-D82F90169424}"/>
              </a:ext>
            </a:extLst>
          </p:cNvPr>
          <p:cNvSpPr txBox="1"/>
          <p:nvPr>
            <p:custDataLst>
              <p:tags r:id="rId6"/>
            </p:custDataLst>
          </p:nvPr>
        </p:nvSpPr>
        <p:spPr>
          <a:xfrm>
            <a:off x="1814643" y="4884285"/>
            <a:ext cx="7075357"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把磁盘文件系统的控制信息从辅存读到内存</a:t>
            </a:r>
          </a:p>
        </p:txBody>
      </p:sp>
      <p:sp>
        <p:nvSpPr>
          <p:cNvPr id="9" name="椭圆 8">
            <a:extLst>
              <a:ext uri="{FF2B5EF4-FFF2-40B4-BE49-F238E27FC236}">
                <a16:creationId xmlns:a16="http://schemas.microsoft.com/office/drawing/2014/main" id="{4CB46384-A0B9-4EA5-9E24-570F08320097}"/>
              </a:ext>
            </a:extLst>
          </p:cNvPr>
          <p:cNvSpPr>
            <a:spLocks noChangeAspect="1"/>
          </p:cNvSpPr>
          <p:nvPr>
            <p:custDataLst>
              <p:tags r:id="rId7"/>
            </p:custDataLst>
          </p:nvPr>
        </p:nvSpPr>
        <p:spPr>
          <a:xfrm>
            <a:off x="1100269" y="237682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6C7886C-9FBA-4386-B0D4-42AD9298EFBA}"/>
              </a:ext>
            </a:extLst>
          </p:cNvPr>
          <p:cNvSpPr>
            <a:spLocks noChangeAspect="1"/>
          </p:cNvSpPr>
          <p:nvPr>
            <p:custDataLst>
              <p:tags r:id="rId8"/>
            </p:custDataLst>
          </p:nvPr>
        </p:nvSpPr>
        <p:spPr>
          <a:xfrm>
            <a:off x="1100269" y="3234078"/>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0365595-73D8-4572-950E-A1033A018030}"/>
              </a:ext>
            </a:extLst>
          </p:cNvPr>
          <p:cNvSpPr>
            <a:spLocks noChangeAspect="1"/>
          </p:cNvSpPr>
          <p:nvPr>
            <p:custDataLst>
              <p:tags r:id="rId9"/>
            </p:custDataLst>
          </p:nvPr>
        </p:nvSpPr>
        <p:spPr>
          <a:xfrm>
            <a:off x="1100269" y="409132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3DF67B0-6770-4B57-9594-80D2626FDC0E}"/>
              </a:ext>
            </a:extLst>
          </p:cNvPr>
          <p:cNvSpPr>
            <a:spLocks noChangeAspect="1"/>
          </p:cNvSpPr>
          <p:nvPr>
            <p:custDataLst>
              <p:tags r:id="rId10"/>
            </p:custDataLst>
          </p:nvPr>
        </p:nvSpPr>
        <p:spPr>
          <a:xfrm>
            <a:off x="1100269" y="494857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5491AC5-6191-4547-855C-E812CD36379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TipText">
            <a:extLst>
              <a:ext uri="{FF2B5EF4-FFF2-40B4-BE49-F238E27FC236}">
                <a16:creationId xmlns:a16="http://schemas.microsoft.com/office/drawing/2014/main" id="{D99E771B-3F8A-4B99-BBDB-05CD02910D10}"/>
              </a:ext>
            </a:extLst>
          </p:cNvPr>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nvGrpSpPr>
          <p:cNvPr id="18" name="组合 17">
            <a:extLst>
              <a:ext uri="{FF2B5EF4-FFF2-40B4-BE49-F238E27FC236}">
                <a16:creationId xmlns:a16="http://schemas.microsoft.com/office/drawing/2014/main" id="{28CBC53F-03FF-4FC2-8554-4D267E75CE53}"/>
              </a:ext>
            </a:extLst>
          </p:cNvPr>
          <p:cNvGrpSpPr/>
          <p:nvPr>
            <p:custDataLst>
              <p:tags r:id="rId13"/>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ACA48CE0-00AC-4892-8235-366E1794E791}"/>
                </a:ext>
              </a:extLst>
            </p:cNvPr>
            <p:cNvSpPr/>
            <p:nvPr>
              <p:custDataLst>
                <p:tags r:id="rId15"/>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E267C9A1-33D8-4A62-8FFA-641D7188FDBD}"/>
                </a:ext>
              </a:extLst>
            </p:cNvPr>
            <p:cNvSpPr/>
            <p:nvPr>
              <p:custDataLst>
                <p:tags r:id="rId16"/>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C2907BA0-2562-40A7-ADD1-82A9976C8A85}"/>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grpSp>
      <p:pic>
        <p:nvPicPr>
          <p:cNvPr id="3" name="图片 2">
            <a:extLst>
              <a:ext uri="{FF2B5EF4-FFF2-40B4-BE49-F238E27FC236}">
                <a16:creationId xmlns:a16="http://schemas.microsoft.com/office/drawing/2014/main" id="{55D79F96-90DC-4E45-B23E-069C8CF86C7F}"/>
              </a:ext>
            </a:extLst>
          </p:cNvPr>
          <p:cNvPicPr>
            <a:picLocks/>
          </p:cNvPicPr>
          <p:nvPr>
            <p:custDataLst>
              <p:tags r:id="rId14"/>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45907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C31EF7-0EDC-4D12-8CBB-CD5F0598F78F}"/>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CQ3.7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文件系统中使用位示图实现（   ）。</a:t>
            </a:r>
          </a:p>
        </p:txBody>
      </p:sp>
      <p:sp>
        <p:nvSpPr>
          <p:cNvPr id="5" name="文本框 4">
            <a:extLst>
              <a:ext uri="{FF2B5EF4-FFF2-40B4-BE49-F238E27FC236}">
                <a16:creationId xmlns:a16="http://schemas.microsoft.com/office/drawing/2014/main" id="{E8D17DE3-9170-4760-8479-A611A964C891}"/>
              </a:ext>
            </a:extLst>
          </p:cNvPr>
          <p:cNvSpPr txBox="1"/>
          <p:nvPr>
            <p:custDataLst>
              <p:tags r:id="rId3"/>
            </p:custDataLst>
          </p:nvPr>
        </p:nvSpPr>
        <p:spPr>
          <a:xfrm>
            <a:off x="1928813" y="233965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文件目录的查找</a:t>
            </a:r>
          </a:p>
        </p:txBody>
      </p:sp>
      <p:sp>
        <p:nvSpPr>
          <p:cNvPr id="6" name="文本框 5">
            <a:extLst>
              <a:ext uri="{FF2B5EF4-FFF2-40B4-BE49-F238E27FC236}">
                <a16:creationId xmlns:a16="http://schemas.microsoft.com/office/drawing/2014/main" id="{FFF9A682-E493-42C9-881B-E8CE47A41D3A}"/>
              </a:ext>
            </a:extLst>
          </p:cNvPr>
          <p:cNvSpPr txBox="1"/>
          <p:nvPr>
            <p:custDataLst>
              <p:tags r:id="rId4"/>
            </p:custDataLst>
          </p:nvPr>
        </p:nvSpPr>
        <p:spPr>
          <a:xfrm>
            <a:off x="1928813" y="319690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磁盘空间的管理</a:t>
            </a:r>
          </a:p>
        </p:txBody>
      </p:sp>
      <p:sp>
        <p:nvSpPr>
          <p:cNvPr id="7" name="文本框 6">
            <a:extLst>
              <a:ext uri="{FF2B5EF4-FFF2-40B4-BE49-F238E27FC236}">
                <a16:creationId xmlns:a16="http://schemas.microsoft.com/office/drawing/2014/main" id="{1E2CD292-494A-4943-9CAA-4E6F9F24347E}"/>
              </a:ext>
            </a:extLst>
          </p:cNvPr>
          <p:cNvSpPr txBox="1"/>
          <p:nvPr>
            <p:custDataLst>
              <p:tags r:id="rId5"/>
            </p:custDataLst>
          </p:nvPr>
        </p:nvSpPr>
        <p:spPr>
          <a:xfrm>
            <a:off x="1928813" y="405415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内存空间的共享</a:t>
            </a:r>
          </a:p>
        </p:txBody>
      </p:sp>
      <p:sp>
        <p:nvSpPr>
          <p:cNvPr id="8" name="文本框 7">
            <a:extLst>
              <a:ext uri="{FF2B5EF4-FFF2-40B4-BE49-F238E27FC236}">
                <a16:creationId xmlns:a16="http://schemas.microsoft.com/office/drawing/2014/main" id="{BF39BF7C-9EDF-4070-9FD0-9DF07EFFA9FE}"/>
              </a:ext>
            </a:extLst>
          </p:cNvPr>
          <p:cNvSpPr txBox="1"/>
          <p:nvPr>
            <p:custDataLst>
              <p:tags r:id="rId6"/>
            </p:custDataLst>
          </p:nvPr>
        </p:nvSpPr>
        <p:spPr>
          <a:xfrm>
            <a:off x="1928813" y="491140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文件的保护和保密</a:t>
            </a:r>
          </a:p>
        </p:txBody>
      </p:sp>
      <p:sp>
        <p:nvSpPr>
          <p:cNvPr id="9" name="椭圆 8">
            <a:extLst>
              <a:ext uri="{FF2B5EF4-FFF2-40B4-BE49-F238E27FC236}">
                <a16:creationId xmlns:a16="http://schemas.microsoft.com/office/drawing/2014/main" id="{4311184E-88EB-45A6-8AC1-C1CF557BA3DA}"/>
              </a:ext>
            </a:extLst>
          </p:cNvPr>
          <p:cNvSpPr>
            <a:spLocks noChangeAspect="1"/>
          </p:cNvSpPr>
          <p:nvPr>
            <p:custDataLst>
              <p:tags r:id="rId7"/>
            </p:custDataLst>
          </p:nvPr>
        </p:nvSpPr>
        <p:spPr>
          <a:xfrm>
            <a:off x="1214438" y="240395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9B32453-A891-4E46-80AA-80FD274C8FFF}"/>
              </a:ext>
            </a:extLst>
          </p:cNvPr>
          <p:cNvSpPr>
            <a:spLocks noChangeAspect="1"/>
          </p:cNvSpPr>
          <p:nvPr>
            <p:custDataLst>
              <p:tags r:id="rId8"/>
            </p:custDataLst>
          </p:nvPr>
        </p:nvSpPr>
        <p:spPr>
          <a:xfrm>
            <a:off x="1214438" y="3261201"/>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EE1CC71-62DD-4014-8D78-229904FCD444}"/>
              </a:ext>
            </a:extLst>
          </p:cNvPr>
          <p:cNvSpPr>
            <a:spLocks noChangeAspect="1"/>
          </p:cNvSpPr>
          <p:nvPr>
            <p:custDataLst>
              <p:tags r:id="rId9"/>
            </p:custDataLst>
          </p:nvPr>
        </p:nvSpPr>
        <p:spPr>
          <a:xfrm>
            <a:off x="1214438" y="411845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8C0DA92-F7E7-40D0-9616-4D9CCE2CFBE8}"/>
              </a:ext>
            </a:extLst>
          </p:cNvPr>
          <p:cNvSpPr>
            <a:spLocks noChangeAspect="1"/>
          </p:cNvSpPr>
          <p:nvPr>
            <p:custDataLst>
              <p:tags r:id="rId10"/>
            </p:custDataLst>
          </p:nvPr>
        </p:nvSpPr>
        <p:spPr>
          <a:xfrm>
            <a:off x="1214438" y="497570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9A15788-2558-426B-927B-2BB0CE109256}"/>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1344340-3FFB-4531-BFED-B145F0ADA8EB}"/>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6B786C99-DFD3-4F67-AC77-D8F1E335856D}"/>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B549BD58-C004-45E7-9866-5958CDD598B5}"/>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1857015-8606-41FE-A79C-36EDE862A86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7F57553-8155-4E05-A616-08A11B75DA1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6FFBA5F-3119-4B8F-A8AF-FE180DAE9A2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096388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EFD65E8-097C-4966-96E0-4125D581CBA4}"/>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CQ3.8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位示图可用于磁盘空间的管理。设某系统磁盘共有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块，块号是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0~499</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行的第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位表示第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块，第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行的第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位表示第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块，以此类推。若用位示图管理这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块的磁盘空间，当字长为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位时，第</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个字第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j</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位对应的块号是（  ）。</a:t>
            </a:r>
          </a:p>
        </p:txBody>
      </p:sp>
      <p:sp>
        <p:nvSpPr>
          <p:cNvPr id="5" name="文本框 4">
            <a:extLst>
              <a:ext uri="{FF2B5EF4-FFF2-40B4-BE49-F238E27FC236}">
                <a16:creationId xmlns:a16="http://schemas.microsoft.com/office/drawing/2014/main" id="{EF0C05DA-7D15-4A9B-8872-43C4A61AB996}"/>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32i+j</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FC1FC079-049E-42A0-95B4-92B271634E1B}"/>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32i+j-1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430A13F9-C263-4AE0-A295-C046184AF8B4}"/>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32(i-1)+j-1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DCB2EB4-B86B-439F-B431-E2561EF11ED7}"/>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32(i-1)+j</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C19D7260-C7D3-4A86-91AB-9A2BCFE158EB}"/>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3170F6F-5C01-4882-A8C9-D14C307033A5}"/>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321C61-D9A8-40C6-88C2-6C56953E718F}"/>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1387069-6BE3-4D43-A0FC-4B64D68F12FB}"/>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1B00970-C0F2-4249-B1F0-D666BBADA9F4}"/>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7E630FA-FC3E-4F1F-86F5-F130BAA10756}"/>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7D73552-615C-449A-960F-86C7709A769D}"/>
                </a:ext>
              </a:extLst>
            </p:cNvPr>
            <p:cNvSpPr/>
            <p:nvPr>
              <p:custDataLst>
                <p:tags r:id="rId14"/>
              </p:custDataLst>
            </p:nvPr>
          </p:nvSpPr>
          <p:spPr>
            <a:xfrm>
              <a:off x="0" y="0"/>
              <a:ext cx="9144000" cy="635000"/>
            </a:xfrm>
            <a:prstGeom prst="rect">
              <a:avLst/>
            </a:prstGeom>
            <a:solidFill>
              <a:srgbClr val="F6F7F8"/>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5AF3AB8-B8CB-4D41-AA25-9739734E86E8}"/>
                </a:ext>
              </a:extLst>
            </p:cNvPr>
            <p:cNvSpPr/>
            <p:nvPr>
              <p:custDataLst>
                <p:tags r:id="rId15"/>
              </p:custDataLst>
            </p:nvPr>
          </p:nvSpPr>
          <p:spPr>
            <a:xfrm>
              <a:off x="0" y="0"/>
              <a:ext cx="190500" cy="635000"/>
            </a:xfrm>
            <a:prstGeom prst="rect">
              <a:avLst/>
            </a:prstGeom>
            <a:solidFill>
              <a:srgbClr val="639EF4"/>
            </a:solidFill>
            <a:ln w="19050" cap="flat" cmpd="sng" algn="ctr">
              <a:noFill/>
              <a:prstDash val="dash"/>
              <a:miter lim="800000"/>
            </a:ln>
            <a:effectLst/>
            <a:extLst>
              <a:ext uri="{91240B29-F687-4F45-9708-019B960494DF}">
                <a14:hiddenLine xmlns:a14="http://schemas.microsoft.com/office/drawing/2010/main" w="19050" cap="flat" cmpd="sng" algn="ctr">
                  <a:solidFill>
                    <a:srgbClr val="FF0000"/>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A011F5B-9538-46F1-ADBD-026EAB5FBBD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C989D9A-3EF5-4502-AA45-69148C81F81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5726AA0-E820-47D8-9483-D05E856C8BC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120258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磁盘坏块信息属整个磁盘的信息，而一个FCB只是对应一个文件的相关信息。"/>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3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3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在Unix中，文件目录仅含有文件名和inode指针，每个文件有一个唯一的索引节点，它主要包含文件名、文件类型、文件存取权限、文件物理地址、文件连接计数、文件存取时间等。"/>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无键索引文件主要是对盘块号进行索引，索引表的每个表项中仅含有盘块号；&#10;对于一个具有三级索引表的文件，存取一个记录最坏情况下需要访问四次磁盘。&#10;顺序文件进行顺序存取时速度最快。"/>
</p:tagLst>
</file>

<file path=ppt/tags/tag2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6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7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4.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29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00.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301.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
</p:tagLst>
</file>

<file path=ppt/tags/tag302.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303.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30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FF0000"/>
          </a:solidFill>
          <a:prstDash val="dash"/>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45568</TotalTime>
  <Words>8400</Words>
  <Application>Microsoft Office PowerPoint</Application>
  <PresentationFormat>全屏显示(4:3)</PresentationFormat>
  <Paragraphs>1827</Paragraphs>
  <Slides>102</Slides>
  <Notes>75</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102</vt:i4>
      </vt:variant>
    </vt:vector>
  </HeadingPairs>
  <TitlesOfParts>
    <vt:vector size="125" baseType="lpstr">
      <vt:lpstr>Arial Unicode MS</vt:lpstr>
      <vt:lpstr>Monotype Sorts</vt:lpstr>
      <vt:lpstr>等线</vt:lpstr>
      <vt:lpstr>方正正黑简体</vt:lpstr>
      <vt:lpstr>方正正中黑简体</vt:lpstr>
      <vt:lpstr>仿宋</vt:lpstr>
      <vt:lpstr>黑体</vt:lpstr>
      <vt:lpstr>华文仿宋</vt:lpstr>
      <vt:lpstr>楷体_GB2312</vt:lpstr>
      <vt:lpstr>宋体</vt:lpstr>
      <vt:lpstr>微软雅黑</vt:lpstr>
      <vt:lpstr>微软雅黑</vt:lpstr>
      <vt:lpstr>微软雅黑</vt:lpstr>
      <vt:lpstr>Agency FB</vt:lpstr>
      <vt:lpstr>Arial</vt:lpstr>
      <vt:lpstr>Broadway</vt:lpstr>
      <vt:lpstr>Calibri</vt:lpstr>
      <vt:lpstr>Calibri Light</vt:lpstr>
      <vt:lpstr>Comic Sans MS</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Linux的访问控制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Linux的inode</vt:lpstr>
      <vt:lpstr>PowerPoint 演示文稿</vt:lpstr>
      <vt:lpstr>Linux下按名存取文件的过程（单级目录）</vt:lpstr>
      <vt:lpstr>PowerPoint 演示文稿</vt:lpstr>
      <vt:lpstr>单级目录结构</vt:lpstr>
      <vt:lpstr>两级目录结构</vt:lpstr>
      <vt:lpstr>树形目录结构</vt:lpstr>
      <vt:lpstr>PowerPoint 演示文稿</vt:lpstr>
      <vt:lpstr>基本步骤</vt:lpstr>
      <vt:lpstr>Linux下按名存取文件的过程（树形目录）</vt:lpstr>
      <vt:lpstr>目录实现</vt:lpstr>
      <vt:lpstr>内容回顾——12月7日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常见题型-1</vt:lpstr>
      <vt:lpstr>逻辑文件字节偏移量地址转换物理地址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参考答案</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byLC</dc:creator>
  <cp:lastModifiedBy>曹 晓梅</cp:lastModifiedBy>
  <cp:revision>1262</cp:revision>
  <dcterms:created xsi:type="dcterms:W3CDTF">2016-01-19T03:03:11Z</dcterms:created>
  <dcterms:modified xsi:type="dcterms:W3CDTF">2021-12-09T12:17:27Z</dcterms:modified>
</cp:coreProperties>
</file>