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485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37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3366CC"/>
    <a:srgbClr val="3333FF"/>
    <a:srgbClr val="00FF00"/>
    <a:srgbClr val="3333CC"/>
    <a:srgbClr val="FFFFFF"/>
    <a:srgbClr val="FFCCCC"/>
    <a:srgbClr val="FF99FF"/>
    <a:srgbClr val="060D4C"/>
    <a:srgbClr val="042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472" autoAdjust="0"/>
  </p:normalViewPr>
  <p:slideViewPr>
    <p:cSldViewPr>
      <p:cViewPr varScale="1">
        <p:scale>
          <a:sx n="63" d="100"/>
          <a:sy n="63" d="100"/>
        </p:scale>
        <p:origin x="1560" y="72"/>
      </p:cViewPr>
      <p:guideLst>
        <p:guide orient="horz" pos="26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A9F8A9C-6116-4124-9DF7-34A25AD14388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AD65599-DA2F-453F-A52B-C0AAB420021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D6ED7-CFC4-40D3-9494-5B87DCF23242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BF1D7-B95A-4C6F-87B7-B12EF4389A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422770"/>
      </p:ext>
    </p:extLst>
  </p:cSld>
  <p:clrMapOvr>
    <a:masterClrMapping/>
  </p:clrMapOvr>
  <p:transition advClick="0" advTm="6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85D9A-A647-4CB2-837F-E233473D248B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1575C-C396-4286-A301-A4CC911EF7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512094"/>
      </p:ext>
    </p:extLst>
  </p:cSld>
  <p:clrMapOvr>
    <a:masterClrMapping/>
  </p:clrMapOvr>
  <p:transition advClick="0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2E804-02B2-4231-A7F1-B526AC9A9B7A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50CE-345E-44CA-B612-711862C73B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045585"/>
      </p:ext>
    </p:extLst>
  </p:cSld>
  <p:clrMapOvr>
    <a:masterClrMapping/>
  </p:clrMapOvr>
  <p:transition advClick="0" advTm="6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6818B-9E62-4244-AE89-745ED5BB9718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86503-6E9A-4565-88B2-84A2598862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890586"/>
      </p:ext>
    </p:extLst>
  </p:cSld>
  <p:clrMapOvr>
    <a:masterClrMapping/>
  </p:clrMapOvr>
  <p:transition advClick="0" advTm="6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BA3A-1EF2-42BB-ABBE-EFC034402D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3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7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0041BD-AB2B-45B9-93FA-7333A5CEB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8001000" cy="5486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607D0B-60C5-448E-B5D6-BAEA76A676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6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84F61-535F-4B02-998A-6E8CCCAE8C4B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59221-9863-44B1-8405-D494E06226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496012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C4C326-DDB9-48BC-8412-45F3B76691CD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A1E8A-EFFE-4574-8E04-03A0529BDD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227173"/>
      </p:ext>
    </p:extLst>
  </p:cSld>
  <p:clrMapOvr>
    <a:masterClrMapping/>
  </p:clrMapOvr>
  <p:transition advClick="0" advTm="6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9ACC-5DCE-4E3D-A186-B0F146435509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DAC03-64E6-4B3E-93BE-3BDE2D72A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602535"/>
      </p:ext>
    </p:extLst>
  </p:cSld>
  <p:clrMapOvr>
    <a:masterClrMapping/>
  </p:clrMapOvr>
  <p:transition advClick="0" advTm="6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B6B3F9-C376-4A90-8BE7-73EB48CEFBBE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63D92-1A4F-41D0-9CDE-FE5AE0882B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82547"/>
      </p:ext>
    </p:extLst>
  </p:cSld>
  <p:clrMapOvr>
    <a:masterClrMapping/>
  </p:clrMapOvr>
  <p:transition advClick="0" advTm="6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D864C-8530-4D88-B78F-35666CCECAF8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9D604-6EA3-4FFE-BB6D-73ED9C5D40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685071"/>
      </p:ext>
    </p:extLst>
  </p:cSld>
  <p:clrMapOvr>
    <a:masterClrMapping/>
  </p:clrMapOvr>
  <p:transition advClick="0" advTm="6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E06D3-BF4D-4F98-A754-FACC7884851F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8ACD4-A236-4F57-A8D0-905C014E937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043358"/>
            <a:ext cx="2734050" cy="689597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79512" y="188640"/>
            <a:ext cx="36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■▐ </a:t>
            </a:r>
            <a:r>
              <a:rPr lang="zh-CN" altLang="en-US" b="1" spc="300" baseline="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电工电子实验中心 </a:t>
            </a:r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▌■</a:t>
            </a:r>
            <a:endParaRPr lang="zh-CN" altLang="en-US" b="1" spc="300" baseline="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1346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 txBox="1">
            <a:spLocks/>
          </p:cNvSpPr>
          <p:nvPr userDrawn="1"/>
        </p:nvSpPr>
        <p:spPr bwMode="auto">
          <a:xfrm>
            <a:off x="8113650" y="6453336"/>
            <a:ext cx="100652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CN" altLang="en-US" dirty="0" smtClean="0"/>
              <a:t>第</a:t>
            </a:r>
            <a:fld id="{2E49D604-6EA3-4FFE-BB6D-73ED9C5D40A3}" type="slidenum">
              <a:rPr lang="zh-CN" altLang="en-US" smtClean="0"/>
              <a:pPr lvl="0"/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735874"/>
      </p:ext>
    </p:extLst>
  </p:cSld>
  <p:clrMapOvr>
    <a:masterClrMapping/>
  </p:clrMapOvr>
  <p:transition advClick="0" advTm="6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E4A0C4-0665-4ABC-8C10-5C0EFB3ACEF2}" type="datetimeFigureOut">
              <a:rPr lang="zh-CN" altLang="en-US" smtClean="0"/>
              <a:pPr/>
              <a:t>2017/6/10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457D450-E368-4683-A7CB-5839825184F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68498"/>
      </p:ext>
    </p:extLst>
  </p:cSld>
  <p:clrMapOvr>
    <a:masterClrMapping/>
  </p:clrMapOvr>
  <p:transition advClick="0" advTm="6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2B638C25-B035-428C-B77D-2E792F3E6CDA}" type="datetimeFigureOut">
              <a:rPr lang="zh-CN" altLang="en-US"/>
              <a:pPr/>
              <a:t>2017/6/10</a:t>
            </a:fld>
            <a:endParaRPr lang="en-US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9D3AB086-98CE-4DB6-AD9C-93C429FE3F1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77" r:id="rId8"/>
    <p:sldLayoutId id="2147483657" r:id="rId9"/>
    <p:sldLayoutId id="2147483658" r:id="rId10"/>
    <p:sldLayoutId id="2147483659" r:id="rId11"/>
    <p:sldLayoutId id="2147483660" r:id="rId12"/>
    <p:sldLayoutId id="2147483672" r:id="rId13"/>
    <p:sldLayoutId id="2147483674" r:id="rId14"/>
    <p:sldLayoutId id="2147483675" r:id="rId15"/>
    <p:sldLayoutId id="2147483678" r:id="rId16"/>
    <p:sldLayoutId id="2147483679" r:id="rId17"/>
  </p:sldLayoutIdLst>
  <p:transition advClick="0" advTm="600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0"/>
          <p:cNvSpPr>
            <a:spLocks noChangeArrowheads="1"/>
          </p:cNvSpPr>
          <p:nvPr/>
        </p:nvSpPr>
        <p:spPr bwMode="auto">
          <a:xfrm rot="5400000">
            <a:off x="4087688" y="3126457"/>
            <a:ext cx="287338" cy="2492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Line 19"/>
          <p:cNvSpPr>
            <a:spLocks noChangeShapeType="1"/>
          </p:cNvSpPr>
          <p:nvPr/>
        </p:nvSpPr>
        <p:spPr bwMode="auto">
          <a:xfrm>
            <a:off x="4106738" y="908720"/>
            <a:ext cx="0" cy="4895850"/>
          </a:xfrm>
          <a:prstGeom prst="line">
            <a:avLst/>
          </a:prstGeom>
          <a:noFill/>
          <a:ln w="9525" cmpd="sng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0" y="1844824"/>
            <a:ext cx="396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 flipV="1">
            <a:off x="3742810" y="1050311"/>
            <a:ext cx="0" cy="792000"/>
          </a:xfrm>
          <a:prstGeom prst="line">
            <a:avLst/>
          </a:prstGeom>
          <a:noFill/>
          <a:ln w="381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7"/>
          <p:cNvCxnSpPr>
            <a:cxnSpLocks noChangeShapeType="1"/>
          </p:cNvCxnSpPr>
          <p:nvPr/>
        </p:nvCxnSpPr>
        <p:spPr bwMode="auto">
          <a:xfrm flipV="1">
            <a:off x="3826948" y="1264048"/>
            <a:ext cx="0" cy="576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7"/>
          <p:cNvCxnSpPr>
            <a:cxnSpLocks noChangeShapeType="1"/>
          </p:cNvCxnSpPr>
          <p:nvPr/>
        </p:nvCxnSpPr>
        <p:spPr bwMode="auto">
          <a:xfrm flipV="1">
            <a:off x="3923928" y="1446773"/>
            <a:ext cx="0" cy="396000"/>
          </a:xfrm>
          <a:prstGeom prst="lin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/>
          <p:cNvSpPr txBox="1"/>
          <p:nvPr/>
        </p:nvSpPr>
        <p:spPr>
          <a:xfrm>
            <a:off x="4644008" y="1070607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第十次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4465129" y="2132856"/>
            <a:ext cx="4324377" cy="352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FF00"/>
                </a:solidFill>
                <a:latin typeface="Calibri" panose="020F0502020204030204" pitchFamily="34" charset="0"/>
              </a:rPr>
              <a:t>寄存器与移位寄存器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电路</a:t>
            </a:r>
            <a:endParaRPr lang="zh-CN" altLang="en-US" sz="3200" b="1" dirty="0" smtClean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496" y="4365625"/>
            <a:ext cx="424973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3663" indent="-63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tabLst>
                <a:tab pos="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E-MAIL</a:t>
            </a:r>
            <a:r>
              <a:rPr lang="zh-CN" altLang="en-US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：</a:t>
            </a: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changym@njupt.edu.cn</a:t>
            </a:r>
          </a:p>
        </p:txBody>
      </p:sp>
      <p:sp>
        <p:nvSpPr>
          <p:cNvPr id="14" name="Rectangle 5"/>
          <p:cNvSpPr>
            <a:spLocks noRot="1" noChangeArrowheads="1"/>
          </p:cNvSpPr>
          <p:nvPr/>
        </p:nvSpPr>
        <p:spPr bwMode="auto">
          <a:xfrm>
            <a:off x="35496" y="2924175"/>
            <a:ext cx="42497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任课教师：常玉梅</a:t>
            </a:r>
            <a:endParaRPr lang="en-US" altLang="zh-CN" sz="2800" b="1" dirty="0">
              <a:solidFill>
                <a:srgbClr val="FFFFFF"/>
              </a:solidFill>
              <a:latin typeface="Simplified Arabic" panose="02020603050405020304" pitchFamily="18" charset="-78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7325"/>
            <a:ext cx="3313113" cy="727075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实验验证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24744"/>
            <a:ext cx="7874000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74LS194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~D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分别连接实验箱的逻辑电平开关，输出送示波器。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依次改变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~D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的值（从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0000~1111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），每次改变后由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置数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(S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=11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时置数， 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=01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时右移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示波器观察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~Q</a:t>
            </a:r>
            <a:r>
              <a:rPr lang="en-US" altLang="zh-CN" sz="28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输出波形是否正确。直至十六种状态全部测试完毕。 </a:t>
            </a:r>
          </a:p>
        </p:txBody>
      </p:sp>
    </p:spTree>
    <p:extLst>
      <p:ext uri="{BB962C8B-B14F-4D97-AF65-F5344CB8AC3E}">
        <p14:creationId xmlns:p14="http://schemas.microsoft.com/office/powerpoint/2010/main" val="2126439634"/>
      </p:ext>
    </p:extLst>
  </p:cSld>
  <p:clrMapOvr>
    <a:masterClrMapping/>
  </p:clrMapOvr>
  <p:transition advClick="0" advTm="6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4000"/>
            <a:ext cx="4248150" cy="776288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画出完全状态流图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884738"/>
            <a:ext cx="7632700" cy="1366837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b="1" smtClean="0">
                <a:latin typeface="等线" panose="02010600030101010101" pitchFamily="2" charset="-122"/>
                <a:ea typeface="等线" panose="02010600030101010101" pitchFamily="2" charset="-122"/>
              </a:rPr>
              <a:t>由完全状态流图可见，无任进入何种偏离态，最多经过</a:t>
            </a:r>
            <a:r>
              <a:rPr lang="en-US" altLang="zh-CN" sz="2800" b="1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800" b="1" smtClean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sz="2800" b="1" smtClean="0"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lang="zh-CN" altLang="en-US" sz="2800" b="1" smtClean="0">
                <a:latin typeface="等线" panose="02010600030101010101" pitchFamily="2" charset="-122"/>
                <a:ea typeface="等线" panose="02010600030101010101" pitchFamily="2" charset="-122"/>
              </a:rPr>
              <a:t>周期后可进入有效循环。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827584" y="1030288"/>
            <a:ext cx="6778129" cy="3773487"/>
            <a:chOff x="657" y="981"/>
            <a:chExt cx="4074" cy="2246"/>
          </a:xfrm>
        </p:grpSpPr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3331" y="1546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3334" y="1525"/>
              <a:ext cx="581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0010</a:t>
              </a:r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2500" y="1579"/>
              <a:ext cx="523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2517" y="1570"/>
              <a:ext cx="582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0001</a:t>
              </a:r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2513" y="2199"/>
              <a:ext cx="523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2517" y="2205"/>
              <a:ext cx="582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1000</a:t>
              </a:r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3331" y="2166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21" name="Text Box 12"/>
            <p:cNvSpPr txBox="1">
              <a:spLocks noChangeArrowheads="1"/>
            </p:cNvSpPr>
            <p:nvPr/>
          </p:nvSpPr>
          <p:spPr bwMode="auto">
            <a:xfrm>
              <a:off x="3334" y="2160"/>
              <a:ext cx="581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0100</a:t>
              </a:r>
            </a:p>
          </p:txBody>
        </p:sp>
        <p:sp>
          <p:nvSpPr>
            <p:cNvPr id="17422" name="Oval 13"/>
            <p:cNvSpPr>
              <a:spLocks noChangeArrowheads="1"/>
            </p:cNvSpPr>
            <p:nvPr/>
          </p:nvSpPr>
          <p:spPr bwMode="auto">
            <a:xfrm>
              <a:off x="4161" y="2754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4150" y="2750"/>
              <a:ext cx="58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0101</a:t>
              </a:r>
            </a:p>
          </p:txBody>
        </p:sp>
        <p:sp>
          <p:nvSpPr>
            <p:cNvPr id="17424" name="Oval 15"/>
            <p:cNvSpPr>
              <a:spLocks noChangeArrowheads="1"/>
            </p:cNvSpPr>
            <p:nvPr/>
          </p:nvSpPr>
          <p:spPr bwMode="auto">
            <a:xfrm>
              <a:off x="2303" y="2705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25" name="Text Box 16"/>
            <p:cNvSpPr txBox="1">
              <a:spLocks noChangeArrowheads="1"/>
            </p:cNvSpPr>
            <p:nvPr/>
          </p:nvSpPr>
          <p:spPr bwMode="auto">
            <a:xfrm>
              <a:off x="2290" y="2704"/>
              <a:ext cx="58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1011</a:t>
              </a:r>
            </a:p>
          </p:txBody>
        </p:sp>
        <p:sp>
          <p:nvSpPr>
            <p:cNvPr id="17426" name="Oval 17"/>
            <p:cNvSpPr>
              <a:spLocks noChangeArrowheads="1"/>
            </p:cNvSpPr>
            <p:nvPr/>
          </p:nvSpPr>
          <p:spPr bwMode="auto">
            <a:xfrm>
              <a:off x="4164" y="1552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27" name="Text Box 18"/>
            <p:cNvSpPr txBox="1">
              <a:spLocks noChangeArrowheads="1"/>
            </p:cNvSpPr>
            <p:nvPr/>
          </p:nvSpPr>
          <p:spPr bwMode="auto">
            <a:xfrm>
              <a:off x="4150" y="1525"/>
              <a:ext cx="58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1101</a:t>
              </a:r>
            </a:p>
          </p:txBody>
        </p:sp>
        <p:sp>
          <p:nvSpPr>
            <p:cNvPr id="17428" name="Oval 19"/>
            <p:cNvSpPr>
              <a:spLocks noChangeArrowheads="1"/>
            </p:cNvSpPr>
            <p:nvPr/>
          </p:nvSpPr>
          <p:spPr bwMode="auto">
            <a:xfrm>
              <a:off x="4173" y="2166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29" name="Text Box 20"/>
            <p:cNvSpPr txBox="1">
              <a:spLocks noChangeArrowheads="1"/>
            </p:cNvSpPr>
            <p:nvPr/>
          </p:nvSpPr>
          <p:spPr bwMode="auto">
            <a:xfrm>
              <a:off x="4150" y="2160"/>
              <a:ext cx="581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1010</a:t>
              </a:r>
            </a:p>
          </p:txBody>
        </p:sp>
        <p:sp>
          <p:nvSpPr>
            <p:cNvPr id="17430" name="Oval 21"/>
            <p:cNvSpPr>
              <a:spLocks noChangeArrowheads="1"/>
            </p:cNvSpPr>
            <p:nvPr/>
          </p:nvSpPr>
          <p:spPr bwMode="auto">
            <a:xfrm>
              <a:off x="2489" y="1024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2472" y="1026"/>
              <a:ext cx="58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dirty="0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0000</a:t>
              </a:r>
            </a:p>
          </p:txBody>
        </p:sp>
        <p:sp>
          <p:nvSpPr>
            <p:cNvPr id="17432" name="Oval 23"/>
            <p:cNvSpPr>
              <a:spLocks noChangeArrowheads="1"/>
            </p:cNvSpPr>
            <p:nvPr/>
          </p:nvSpPr>
          <p:spPr bwMode="auto">
            <a:xfrm>
              <a:off x="1498" y="2199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1474" y="2160"/>
              <a:ext cx="58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1100</a:t>
              </a:r>
            </a:p>
          </p:txBody>
        </p:sp>
        <p:sp>
          <p:nvSpPr>
            <p:cNvPr id="17434" name="Oval 25"/>
            <p:cNvSpPr>
              <a:spLocks noChangeArrowheads="1"/>
            </p:cNvSpPr>
            <p:nvPr/>
          </p:nvSpPr>
          <p:spPr bwMode="auto">
            <a:xfrm>
              <a:off x="1499" y="2705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1474" y="2704"/>
              <a:ext cx="58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0110</a:t>
              </a:r>
            </a:p>
          </p:txBody>
        </p:sp>
        <p:sp>
          <p:nvSpPr>
            <p:cNvPr id="17436" name="Oval 27"/>
            <p:cNvSpPr>
              <a:spLocks noChangeArrowheads="1"/>
            </p:cNvSpPr>
            <p:nvPr/>
          </p:nvSpPr>
          <p:spPr bwMode="auto">
            <a:xfrm>
              <a:off x="671" y="1644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657" y="1616"/>
              <a:ext cx="581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0111</a:t>
              </a:r>
            </a:p>
          </p:txBody>
        </p:sp>
        <p:sp>
          <p:nvSpPr>
            <p:cNvPr id="17438" name="Oval 29"/>
            <p:cNvSpPr>
              <a:spLocks noChangeArrowheads="1"/>
            </p:cNvSpPr>
            <p:nvPr/>
          </p:nvSpPr>
          <p:spPr bwMode="auto">
            <a:xfrm>
              <a:off x="691" y="2689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39" name="Text Box 30"/>
            <p:cNvSpPr txBox="1">
              <a:spLocks noChangeArrowheads="1"/>
            </p:cNvSpPr>
            <p:nvPr/>
          </p:nvSpPr>
          <p:spPr bwMode="auto">
            <a:xfrm>
              <a:off x="703" y="2659"/>
              <a:ext cx="58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0011</a:t>
              </a:r>
            </a:p>
          </p:txBody>
        </p:sp>
        <p:sp>
          <p:nvSpPr>
            <p:cNvPr id="17440" name="Oval 31"/>
            <p:cNvSpPr>
              <a:spLocks noChangeArrowheads="1"/>
            </p:cNvSpPr>
            <p:nvPr/>
          </p:nvSpPr>
          <p:spPr bwMode="auto">
            <a:xfrm>
              <a:off x="1498" y="1628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41" name="Text Box 32"/>
            <p:cNvSpPr txBox="1">
              <a:spLocks noChangeArrowheads="1"/>
            </p:cNvSpPr>
            <p:nvPr/>
          </p:nvSpPr>
          <p:spPr bwMode="auto">
            <a:xfrm>
              <a:off x="1474" y="1616"/>
              <a:ext cx="58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1110</a:t>
              </a:r>
            </a:p>
          </p:txBody>
        </p:sp>
        <p:sp>
          <p:nvSpPr>
            <p:cNvPr id="17442" name="Oval 33"/>
            <p:cNvSpPr>
              <a:spLocks noChangeArrowheads="1"/>
            </p:cNvSpPr>
            <p:nvPr/>
          </p:nvSpPr>
          <p:spPr bwMode="auto">
            <a:xfrm>
              <a:off x="3348" y="1008"/>
              <a:ext cx="522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43" name="Text Box 34"/>
            <p:cNvSpPr txBox="1">
              <a:spLocks noChangeArrowheads="1"/>
            </p:cNvSpPr>
            <p:nvPr/>
          </p:nvSpPr>
          <p:spPr bwMode="auto">
            <a:xfrm>
              <a:off x="3379" y="981"/>
              <a:ext cx="58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1001</a:t>
              </a:r>
            </a:p>
          </p:txBody>
        </p:sp>
        <p:sp>
          <p:nvSpPr>
            <p:cNvPr id="17444" name="Oval 35"/>
            <p:cNvSpPr>
              <a:spLocks noChangeArrowheads="1"/>
            </p:cNvSpPr>
            <p:nvPr/>
          </p:nvSpPr>
          <p:spPr bwMode="auto">
            <a:xfrm>
              <a:off x="1522" y="1057"/>
              <a:ext cx="523" cy="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445" name="Text Box 36"/>
            <p:cNvSpPr txBox="1">
              <a:spLocks noChangeArrowheads="1"/>
            </p:cNvSpPr>
            <p:nvPr/>
          </p:nvSpPr>
          <p:spPr bwMode="auto">
            <a:xfrm>
              <a:off x="1522" y="1073"/>
              <a:ext cx="579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dirty="0">
                  <a:solidFill>
                    <a:srgbClr val="FF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1111</a:t>
              </a:r>
            </a:p>
          </p:txBody>
        </p:sp>
        <p:sp>
          <p:nvSpPr>
            <p:cNvPr id="17446" name="Line 37"/>
            <p:cNvSpPr>
              <a:spLocks noChangeShapeType="1"/>
            </p:cNvSpPr>
            <p:nvPr/>
          </p:nvSpPr>
          <p:spPr bwMode="auto">
            <a:xfrm>
              <a:off x="3038" y="1713"/>
              <a:ext cx="2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47" name="Line 38"/>
            <p:cNvSpPr>
              <a:spLocks noChangeShapeType="1"/>
            </p:cNvSpPr>
            <p:nvPr/>
          </p:nvSpPr>
          <p:spPr bwMode="auto">
            <a:xfrm>
              <a:off x="3038" y="2317"/>
              <a:ext cx="2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48" name="Line 39"/>
            <p:cNvSpPr>
              <a:spLocks noChangeShapeType="1"/>
            </p:cNvSpPr>
            <p:nvPr/>
          </p:nvSpPr>
          <p:spPr bwMode="auto">
            <a:xfrm flipV="1">
              <a:off x="2779" y="1840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49" name="Line 40"/>
            <p:cNvSpPr>
              <a:spLocks noChangeShapeType="1"/>
            </p:cNvSpPr>
            <p:nvPr/>
          </p:nvSpPr>
          <p:spPr bwMode="auto">
            <a:xfrm flipV="1">
              <a:off x="3596" y="1824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50" name="Line 41"/>
            <p:cNvSpPr>
              <a:spLocks noChangeShapeType="1"/>
            </p:cNvSpPr>
            <p:nvPr/>
          </p:nvSpPr>
          <p:spPr bwMode="auto">
            <a:xfrm flipV="1">
              <a:off x="4439" y="2432"/>
              <a:ext cx="0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51" name="Line 42"/>
            <p:cNvSpPr>
              <a:spLocks noChangeShapeType="1"/>
            </p:cNvSpPr>
            <p:nvPr/>
          </p:nvSpPr>
          <p:spPr bwMode="auto">
            <a:xfrm flipV="1">
              <a:off x="4439" y="1842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52" name="Line 43"/>
            <p:cNvSpPr>
              <a:spLocks noChangeShapeType="1"/>
            </p:cNvSpPr>
            <p:nvPr/>
          </p:nvSpPr>
          <p:spPr bwMode="auto">
            <a:xfrm>
              <a:off x="3870" y="2300"/>
              <a:ext cx="2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53" name="Line 44"/>
            <p:cNvSpPr>
              <a:spLocks noChangeShapeType="1"/>
            </p:cNvSpPr>
            <p:nvPr/>
          </p:nvSpPr>
          <p:spPr bwMode="auto">
            <a:xfrm>
              <a:off x="2026" y="2840"/>
              <a:ext cx="2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54" name="Line 45"/>
            <p:cNvSpPr>
              <a:spLocks noChangeShapeType="1"/>
            </p:cNvSpPr>
            <p:nvPr/>
          </p:nvSpPr>
          <p:spPr bwMode="auto">
            <a:xfrm>
              <a:off x="1215" y="1778"/>
              <a:ext cx="2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55" name="Line 46"/>
            <p:cNvSpPr>
              <a:spLocks noChangeShapeType="1"/>
            </p:cNvSpPr>
            <p:nvPr/>
          </p:nvSpPr>
          <p:spPr bwMode="auto">
            <a:xfrm>
              <a:off x="1217" y="2839"/>
              <a:ext cx="2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56" name="Line 47"/>
            <p:cNvSpPr>
              <a:spLocks noChangeShapeType="1"/>
            </p:cNvSpPr>
            <p:nvPr/>
          </p:nvSpPr>
          <p:spPr bwMode="auto">
            <a:xfrm>
              <a:off x="2035" y="2349"/>
              <a:ext cx="4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57" name="Line 48"/>
            <p:cNvSpPr>
              <a:spLocks noChangeShapeType="1"/>
            </p:cNvSpPr>
            <p:nvPr/>
          </p:nvSpPr>
          <p:spPr bwMode="auto">
            <a:xfrm flipV="1">
              <a:off x="2765" y="1285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58" name="Line 49"/>
            <p:cNvSpPr>
              <a:spLocks noChangeShapeType="1"/>
            </p:cNvSpPr>
            <p:nvPr/>
          </p:nvSpPr>
          <p:spPr bwMode="auto">
            <a:xfrm flipV="1">
              <a:off x="1791" y="1344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59" name="Line 50"/>
            <p:cNvSpPr>
              <a:spLocks noChangeShapeType="1"/>
            </p:cNvSpPr>
            <p:nvPr/>
          </p:nvSpPr>
          <p:spPr bwMode="auto">
            <a:xfrm flipV="1">
              <a:off x="1761" y="1911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60" name="Line 51"/>
            <p:cNvSpPr>
              <a:spLocks noChangeShapeType="1"/>
            </p:cNvSpPr>
            <p:nvPr/>
          </p:nvSpPr>
          <p:spPr bwMode="auto">
            <a:xfrm flipV="1">
              <a:off x="1746" y="244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  <p:sp>
          <p:nvSpPr>
            <p:cNvPr id="17461" name="Line 52"/>
            <p:cNvSpPr>
              <a:spLocks noChangeShapeType="1"/>
            </p:cNvSpPr>
            <p:nvPr/>
          </p:nvSpPr>
          <p:spPr bwMode="auto">
            <a:xfrm>
              <a:off x="3594" y="1292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197100"/>
      </p:ext>
    </p:extLst>
  </p:cSld>
  <p:clrMapOvr>
    <a:masterClrMapping/>
  </p:clrMapOvr>
  <p:transition advClick="0" advTm="6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87624" y="1700808"/>
            <a:ext cx="705678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课程结束！</a:t>
            </a:r>
            <a:endParaRPr lang="en-US" altLang="zh-CN" sz="5400" b="1" dirty="0" smtClean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祝</a:t>
            </a:r>
            <a:r>
              <a:rPr lang="zh-CN" altLang="en-US" sz="54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大家期末考出好成绩！</a:t>
            </a:r>
            <a:endParaRPr lang="en-US" altLang="zh-CN" sz="5400" b="1" dirty="0" smtClean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9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950"/>
            <a:ext cx="4572000" cy="647700"/>
          </a:xfrm>
          <a:solidFill>
            <a:srgbClr val="FFFF00"/>
          </a:solidFill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一、</a:t>
            </a:r>
            <a:r>
              <a:rPr lang="en-US" altLang="zh-CN" sz="3600" b="1" dirty="0" smtClean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P200 - 1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548" y="2084387"/>
            <a:ext cx="8136904" cy="4454525"/>
          </a:xfrm>
        </p:spPr>
        <p:txBody>
          <a:bodyPr/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74LS194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是四位双向移位寄存器</a:t>
            </a:r>
          </a:p>
          <a:p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测试时</a:t>
            </a:r>
            <a:r>
              <a:rPr lang="en-US" altLang="zh-CN" b="1" i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zh-CN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cc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GND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间接通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5V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电源（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脚接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+5V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脚接地），</a:t>
            </a:r>
          </a:p>
          <a:p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作静态测试：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SR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SL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分别接实验箱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~K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数据输出端接实验箱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CZ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21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~CZ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28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中任四个，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US" altLang="zh-CN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单脉冲信号。按照功能表检测其逻辑功能。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51520" y="1206724"/>
            <a:ext cx="51403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</a:t>
            </a:r>
            <a:r>
              <a:rPr lang="en-US" altLang="zh-CN" sz="3200" b="1" dirty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74LS194</a:t>
            </a:r>
            <a:r>
              <a:rPr lang="zh-CN" altLang="en-US" sz="3200" b="1" dirty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的逻辑功能。 </a:t>
            </a:r>
          </a:p>
        </p:txBody>
      </p:sp>
    </p:spTree>
    <p:extLst>
      <p:ext uri="{BB962C8B-B14F-4D97-AF65-F5344CB8AC3E}">
        <p14:creationId xmlns:p14="http://schemas.microsoft.com/office/powerpoint/2010/main" val="3932600117"/>
      </p:ext>
    </p:extLst>
  </p:cSld>
  <p:clrMapOvr>
    <a:masterClrMapping/>
  </p:clrMapOvr>
  <p:transition advClick="0" advTm="6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2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94524521"/>
              </p:ext>
            </p:extLst>
          </p:nvPr>
        </p:nvGraphicFramePr>
        <p:xfrm>
          <a:off x="107504" y="692150"/>
          <a:ext cx="8856662" cy="5002214"/>
        </p:xfrm>
        <a:graphic>
          <a:graphicData uri="http://schemas.openxmlformats.org/drawingml/2006/table">
            <a:tbl>
              <a:tblPr/>
              <a:tblGrid>
                <a:gridCol w="982662">
                  <a:extLst>
                    <a:ext uri="{9D8B030D-6E8A-4147-A177-3AD203B41FA5}">
                      <a16:colId xmlns:a16="http://schemas.microsoft.com/office/drawing/2014/main" val="6206757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511683088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413133626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123914172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301968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1521770495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83929712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1331565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1803562673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192111231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1339048886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54394097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198277573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384284349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4123358852"/>
                    </a:ext>
                  </a:extLst>
                </a:gridCol>
              </a:tblGrid>
              <a:tr h="4572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功能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70576"/>
                  </a:ext>
                </a:extLst>
              </a:tr>
              <a:tr h="519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23402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清除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94122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2182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送数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Arial" panose="020B0604020202020204" pitchFamily="34" charset="0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333625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右移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Arial" panose="020B0604020202020204" pitchFamily="34" charset="0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624469"/>
                  </a:ext>
                </a:extLst>
              </a:tr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右移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Arial" panose="020B0604020202020204" pitchFamily="34" charset="0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1035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左移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Arial" panose="020B0604020202020204" pitchFamily="34" charset="0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85099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左移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Arial" panose="020B0604020202020204" pitchFamily="34" charset="0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73098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3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61245"/>
      </p:ext>
    </p:extLst>
  </p:cSld>
  <p:clrMapOvr>
    <a:masterClrMapping/>
  </p:clrMapOvr>
  <p:transition advClick="0" advTm="6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3" y="82550"/>
            <a:ext cx="4571287" cy="727075"/>
          </a:xfrm>
          <a:solidFill>
            <a:srgbClr val="FFFF00"/>
          </a:solidFill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33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二、</a:t>
            </a:r>
            <a:r>
              <a:rPr lang="en-US" altLang="zh-CN" sz="3600" b="1" dirty="0" smtClean="0">
                <a:solidFill>
                  <a:srgbClr val="33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P200 - 3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5675" y="3429000"/>
            <a:ext cx="8280400" cy="23368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初定</a:t>
            </a:r>
            <a:r>
              <a:rPr lang="en-US" altLang="zh-CN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74194</a:t>
            </a:r>
            <a:r>
              <a:rPr lang="zh-CN" altLang="en-US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输出的位长</a:t>
            </a:r>
            <a:r>
              <a:rPr lang="en-US" altLang="zh-CN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：序列信号的模长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M=6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。根据</a:t>
            </a:r>
          </a:p>
          <a:p>
            <a:pPr>
              <a:defRPr/>
            </a:pP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defRPr/>
            </a:pP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3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92075" y="1055688"/>
            <a:ext cx="882047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试用</a:t>
            </a:r>
            <a:r>
              <a:rPr lang="en-US" altLang="zh-CN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74LS194</a:t>
            </a:r>
            <a:r>
              <a:rPr lang="zh-CN" altLang="en-US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附加门电路设计</a:t>
            </a:r>
            <a:r>
              <a:rPr lang="en-US" altLang="zh-CN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101001</a:t>
            </a:r>
            <a:r>
              <a:rPr lang="zh-CN" altLang="en-US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序列信号发生器，用实验验证，用示波器双踪观察并记录时钟和输出波形。 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31063"/>
              </p:ext>
            </p:extLst>
          </p:nvPr>
        </p:nvGraphicFramePr>
        <p:xfrm>
          <a:off x="2414748" y="4782272"/>
          <a:ext cx="417512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4" name="Equation" r:id="rId3" imgW="1752600" imgH="508000" progId="Equation.DSMT4">
                  <p:embed/>
                </p:oleObj>
              </mc:Choice>
              <mc:Fallback>
                <p:oleObj name="Equation" r:id="rId3" imgW="1752600" imgH="508000" progId="Equation.DSMT4">
                  <p:embed/>
                  <p:pic>
                    <p:nvPicPr>
                      <p:cNvPr id="102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748" y="4782272"/>
                        <a:ext cx="417512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385675" y="2586039"/>
            <a:ext cx="187166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设计方法</a:t>
            </a:r>
          </a:p>
        </p:txBody>
      </p:sp>
    </p:spTree>
    <p:extLst>
      <p:ext uri="{BB962C8B-B14F-4D97-AF65-F5344CB8AC3E}">
        <p14:creationId xmlns:p14="http://schemas.microsoft.com/office/powerpoint/2010/main" val="2708937102"/>
      </p:ext>
    </p:extLst>
  </p:cSld>
  <p:clrMapOvr>
    <a:masterClrMapping/>
  </p:clrMapOvr>
  <p:transition advClick="0" advTm="6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258848" y="404664"/>
            <a:ext cx="7794625" cy="544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确定数据移动方向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要求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74194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数据左移，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en-US" altLang="zh-CN" sz="3200" b="1" baseline="-10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en-US" altLang="zh-CN" sz="3200" b="1" baseline="-10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=“10”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高位往低位移，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→Q</a:t>
            </a:r>
            <a:r>
              <a:rPr lang="en-US" altLang="zh-CN" sz="16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不用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800" b="1" baseline="-100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800" b="1" baseline="-100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端输出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要求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74194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右移，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en-US" altLang="zh-CN" sz="3200" b="1" baseline="-10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en-US" altLang="zh-CN" sz="3200" b="1" baseline="-10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=“01”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低位往高位移，</a:t>
            </a: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</a:rPr>
              <a:t>Q</a:t>
            </a:r>
            <a:r>
              <a:rPr lang="en-US" altLang="zh-CN" sz="1600" b="1" dirty="0">
                <a:latin typeface="Times New Roman" panose="02020603050405020304" pitchFamily="18" charset="0"/>
                <a:ea typeface="等线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</a:rPr>
              <a:t>→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endParaRPr lang="en-US" altLang="zh-CN" sz="14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不用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800" b="1" baseline="-10000" dirty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800" b="1" baseline="-100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端输出</a:t>
            </a:r>
          </a:p>
        </p:txBody>
      </p:sp>
    </p:spTree>
    <p:extLst>
      <p:ext uri="{BB962C8B-B14F-4D97-AF65-F5344CB8AC3E}">
        <p14:creationId xmlns:p14="http://schemas.microsoft.com/office/powerpoint/2010/main" val="2418575454"/>
      </p:ext>
    </p:extLst>
  </p:cSld>
  <p:clrMapOvr>
    <a:masterClrMapping/>
  </p:clrMapOvr>
  <p:transition advClick="0" advTm="6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024" y="197693"/>
            <a:ext cx="5976938" cy="576262"/>
          </a:xfrm>
        </p:spPr>
        <p:txBody>
          <a:bodyPr/>
          <a:lstStyle/>
          <a:p>
            <a:pPr algn="l"/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28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建立状态转移表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（左移为例）</a:t>
            </a:r>
            <a:endParaRPr lang="zh-CN" altLang="en-US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42691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1203344"/>
              </p:ext>
            </p:extLst>
          </p:nvPr>
        </p:nvGraphicFramePr>
        <p:xfrm>
          <a:off x="108024" y="1029543"/>
          <a:ext cx="8280400" cy="5105545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76578723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1353066633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1401328317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3435847885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3504554994"/>
                    </a:ext>
                  </a:extLst>
                </a:gridCol>
              </a:tblGrid>
              <a:tr h="4571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反馈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   明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10025"/>
                  </a:ext>
                </a:extLst>
              </a:tr>
              <a:tr h="54721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SL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．输出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端依次为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101001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端依次为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010011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端依次为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100110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．反馈端依次为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001101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．检查有无重码，若有，需加大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值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．要考虑偏离态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423706"/>
                  </a:ext>
                </a:extLst>
              </a:tr>
              <a:tr h="4571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55486"/>
                  </a:ext>
                </a:extLst>
              </a:tr>
              <a:tr h="4571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83778"/>
                  </a:ext>
                </a:extLst>
              </a:tr>
              <a:tr h="4571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646891"/>
                  </a:ext>
                </a:extLst>
              </a:tr>
              <a:tr h="4571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34567"/>
                  </a:ext>
                </a:extLst>
              </a:tr>
              <a:tr h="4571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57638"/>
                  </a:ext>
                </a:extLst>
              </a:tr>
              <a:tr h="4571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05052"/>
                  </a:ext>
                </a:extLst>
              </a:tr>
              <a:tr h="4571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偏离态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，反馈置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，使其进入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017194"/>
                  </a:ext>
                </a:extLst>
              </a:tr>
              <a:tr h="90076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偏离态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，反馈置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，使其进入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1892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814884" y="2839417"/>
            <a:ext cx="431800" cy="36036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14884" y="3361705"/>
            <a:ext cx="431800" cy="3603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827584" y="3822080"/>
            <a:ext cx="433387" cy="3603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27584" y="2348880"/>
            <a:ext cx="433387" cy="3603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30759" y="4231655"/>
            <a:ext cx="431800" cy="3603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914305" y="1916832"/>
            <a:ext cx="1008062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8" name="矩形 9"/>
          <p:cNvSpPr>
            <a:spLocks noChangeArrowheads="1"/>
          </p:cNvSpPr>
          <p:nvPr/>
        </p:nvSpPr>
        <p:spPr bwMode="auto">
          <a:xfrm>
            <a:off x="719212" y="6279405"/>
            <a:ext cx="261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左移</a:t>
            </a:r>
            <a:r>
              <a:rPr kumimoji="1" lang="en-US" altLang="zh-CN" sz="24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:D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</a:t>
            </a:r>
            <a:r>
              <a:rPr kumimoji="1" lang="zh-CN" altLang="en-US" sz="24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补充给</a:t>
            </a:r>
            <a:r>
              <a:rPr kumimoji="1" lang="en-US" altLang="zh-CN" sz="24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1" lang="zh-CN" altLang="en-US" sz="2400" b="1" baseline="-2500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59" name="矩形 12"/>
          <p:cNvSpPr>
            <a:spLocks noChangeArrowheads="1"/>
          </p:cNvSpPr>
          <p:nvPr/>
        </p:nvSpPr>
        <p:spPr bwMode="auto">
          <a:xfrm>
            <a:off x="5914305" y="102442"/>
            <a:ext cx="18510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1600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→Q</a:t>
            </a:r>
            <a:r>
              <a:rPr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25209325"/>
      </p:ext>
    </p:extLst>
  </p:cSld>
  <p:clrMapOvr>
    <a:masterClrMapping/>
  </p:clrMapOvr>
  <p:transition advClick="0" advTm="6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6838"/>
            <a:ext cx="5976938" cy="576262"/>
          </a:xfrm>
        </p:spPr>
        <p:txBody>
          <a:bodyPr/>
          <a:lstStyle/>
          <a:p>
            <a:pPr algn="l"/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2800" b="1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建立状态转移表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（右移为例）</a:t>
            </a:r>
            <a:endParaRPr lang="zh-CN" altLang="en-US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16" name="矩形 9"/>
          <p:cNvSpPr>
            <a:spLocks noChangeArrowheads="1"/>
          </p:cNvSpPr>
          <p:nvPr/>
        </p:nvSpPr>
        <p:spPr bwMode="auto">
          <a:xfrm>
            <a:off x="611188" y="6024563"/>
            <a:ext cx="2640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右移</a:t>
            </a:r>
            <a:r>
              <a:rPr kumimoji="1"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:D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kumimoji="1"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补充给</a:t>
            </a:r>
            <a:r>
              <a:rPr kumimoji="1"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1" lang="zh-CN" altLang="en-US" sz="2400" b="1" baseline="-25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矩形 1"/>
          <p:cNvSpPr>
            <a:spLocks noChangeArrowheads="1"/>
          </p:cNvSpPr>
          <p:nvPr/>
        </p:nvSpPr>
        <p:spPr bwMode="auto">
          <a:xfrm>
            <a:off x="6011863" y="0"/>
            <a:ext cx="18319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800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400" b="1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1400" b="1" dirty="0">
              <a:solidFill>
                <a:srgbClr val="FFFF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94248"/>
              </p:ext>
            </p:extLst>
          </p:nvPr>
        </p:nvGraphicFramePr>
        <p:xfrm>
          <a:off x="611188" y="981075"/>
          <a:ext cx="8266113" cy="483290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4241">
                  <a:extLst>
                    <a:ext uri="{9D8B030D-6E8A-4147-A177-3AD203B41FA5}">
                      <a16:colId xmlns:a16="http://schemas.microsoft.com/office/drawing/2014/main" val="525045915"/>
                    </a:ext>
                  </a:extLst>
                </a:gridCol>
                <a:gridCol w="811851">
                  <a:extLst>
                    <a:ext uri="{9D8B030D-6E8A-4147-A177-3AD203B41FA5}">
                      <a16:colId xmlns:a16="http://schemas.microsoft.com/office/drawing/2014/main" val="398701641"/>
                    </a:ext>
                  </a:extLst>
                </a:gridCol>
                <a:gridCol w="811851">
                  <a:extLst>
                    <a:ext uri="{9D8B030D-6E8A-4147-A177-3AD203B41FA5}">
                      <a16:colId xmlns:a16="http://schemas.microsoft.com/office/drawing/2014/main" val="2630504242"/>
                    </a:ext>
                  </a:extLst>
                </a:gridCol>
                <a:gridCol w="811851">
                  <a:extLst>
                    <a:ext uri="{9D8B030D-6E8A-4147-A177-3AD203B41FA5}">
                      <a16:colId xmlns:a16="http://schemas.microsoft.com/office/drawing/2014/main" val="570195921"/>
                    </a:ext>
                  </a:extLst>
                </a:gridCol>
                <a:gridCol w="5166319">
                  <a:extLst>
                    <a:ext uri="{9D8B030D-6E8A-4147-A177-3AD203B41FA5}">
                      <a16:colId xmlns:a16="http://schemas.microsoft.com/office/drawing/2014/main" val="1602036759"/>
                    </a:ext>
                  </a:extLst>
                </a:gridCol>
              </a:tblGrid>
              <a:tr h="487818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i="1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</a:t>
                      </a:r>
                      <a:r>
                        <a:rPr kumimoji="1" lang="en-US" altLang="zh-CN" sz="2400" i="1" u="none" strike="noStrike" kern="1200" cap="none" spc="0" normalizeH="0" baseline="-3000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endPara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10" marB="4571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反馈</a:t>
                      </a:r>
                      <a:endParaRPr lang="zh-CN" altLang="en-US" sz="1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altLang="en-US" sz="1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extLst>
                  <a:ext uri="{0D108BD9-81ED-4DB2-BD59-A6C34878D82A}">
                    <a16:rowId xmlns:a16="http://schemas.microsoft.com/office/drawing/2014/main" val="1848312145"/>
                  </a:ext>
                </a:extLst>
              </a:tr>
              <a:tr h="48781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10" marB="4571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10" marB="4571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CC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  <a:r>
                        <a:rPr kumimoji="1" lang="en-US" altLang="zh-CN" sz="2400" b="1" u="none" strike="noStrike" kern="1200" cap="none" spc="0" normalizeH="0" baseline="-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</a:t>
                      </a:r>
                      <a:endParaRPr kumimoji="1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10" marB="45710"/>
                </a:tc>
                <a:tc rowSpan="7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．输出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端依次为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101001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端依次为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010011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kern="1200" cap="none" spc="0" normalizeH="0" baseline="-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端依次为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100110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．反馈端依次为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001101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．检查有无重码，若有，需加大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值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．要考虑偏离态</a:t>
                      </a:r>
                    </a:p>
                  </a:txBody>
                  <a:tcPr marL="91443" marR="91443" marT="45710" marB="45710"/>
                </a:tc>
                <a:extLst>
                  <a:ext uri="{0D108BD9-81ED-4DB2-BD59-A6C34878D82A}">
                    <a16:rowId xmlns:a16="http://schemas.microsoft.com/office/drawing/2014/main" val="720112726"/>
                  </a:ext>
                </a:extLst>
              </a:tr>
              <a:tr h="4571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22277"/>
                  </a:ext>
                </a:extLst>
              </a:tr>
              <a:tr h="4571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9905"/>
                  </a:ext>
                </a:extLst>
              </a:tr>
              <a:tr h="4571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41395"/>
                  </a:ext>
                </a:extLst>
              </a:tr>
              <a:tr h="4571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70138"/>
                  </a:ext>
                </a:extLst>
              </a:tr>
              <a:tr h="4571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15480"/>
                  </a:ext>
                </a:extLst>
              </a:tr>
              <a:tr h="65701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43" marR="91443" marT="45710" marB="45710"/>
                </a:tc>
                <a:tc vMerge="1">
                  <a:txBody>
                    <a:bodyPr/>
                    <a:lstStyle/>
                    <a:p>
                      <a:endParaRPr lang="en-US" altLang="zh-CN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72809"/>
                  </a:ext>
                </a:extLst>
              </a:tr>
              <a:tr h="4571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43" marR="91443" marT="45710" marB="4571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43" marR="91443" marT="45710" marB="4571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43" marR="91443" marT="45710" marB="45710" horzOverflow="overflow"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偏离态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，反馈置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，使其进入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marL="91443" marR="91443" marT="45710" marB="4571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27002"/>
                  </a:ext>
                </a:extLst>
              </a:tr>
              <a:tr h="4571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3" marR="91443" marT="45710" marB="4571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3" marR="91443" marT="45710" marB="45710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3" marR="91443" marT="45710" marB="45710" horzOverflow="overflow"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偏离态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，反馈置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，使其进入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91443" marR="91443" marT="45710" marB="45710" horzOverflow="overflow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9999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6424613" y="1844675"/>
            <a:ext cx="1008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484438" y="2205038"/>
            <a:ext cx="431800" cy="2873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484438" y="2800350"/>
            <a:ext cx="431800" cy="2873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481263" y="3251200"/>
            <a:ext cx="433387" cy="2873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481263" y="3749675"/>
            <a:ext cx="433387" cy="2873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481263" y="4200525"/>
            <a:ext cx="433387" cy="2889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84268"/>
      </p:ext>
    </p:extLst>
  </p:cSld>
  <p:clrMapOvr>
    <a:masterClrMapping/>
  </p:clrMapOvr>
  <p:transition advClick="0" advTm="6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6250"/>
            <a:ext cx="6769100" cy="720725"/>
          </a:xfrm>
        </p:spPr>
        <p:txBody>
          <a:bodyPr/>
          <a:lstStyle/>
          <a:p>
            <a:r>
              <a:rPr lang="en-US" altLang="zh-CN" sz="3200" b="1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3200" b="1" smtClean="0">
                <a:latin typeface="等线" panose="02010600030101010101" pitchFamily="2" charset="-122"/>
                <a:ea typeface="等线" panose="02010600030101010101" pitchFamily="2" charset="-122"/>
              </a:rPr>
              <a:t>、由状态转移表求得反馈逻辑函数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600325"/>
            <a:ext cx="4310063" cy="60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b="1" smtClean="0">
                <a:latin typeface="等线" panose="02010600030101010101" pitchFamily="2" charset="-122"/>
                <a:ea typeface="等线" panose="02010600030101010101" pitchFamily="2" charset="-122"/>
              </a:rPr>
              <a:t>、电路及输出波形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31115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82614"/>
              </p:ext>
            </p:extLst>
          </p:nvPr>
        </p:nvGraphicFramePr>
        <p:xfrm>
          <a:off x="1416844" y="1277042"/>
          <a:ext cx="578643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78" name="Equation" r:id="rId3" imgW="2933700" imgH="558800" progId="Equation.DSMT4">
                  <p:embed/>
                </p:oleObj>
              </mc:Choice>
              <mc:Fallback>
                <p:oleObj name="Equation" r:id="rId3" imgW="2933700" imgH="558800" progId="Equation.DSMT4">
                  <p:embed/>
                  <p:pic>
                    <p:nvPicPr>
                      <p:cNvPr id="143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844" y="1277042"/>
                        <a:ext cx="5786437" cy="110172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9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043608" y="3365500"/>
            <a:ext cx="5966792" cy="2990850"/>
            <a:chOff x="1650" y="12615"/>
            <a:chExt cx="3389" cy="1650"/>
          </a:xfrm>
        </p:grpSpPr>
        <p:graphicFrame>
          <p:nvGraphicFramePr>
            <p:cNvPr id="14344" name="Object 9"/>
            <p:cNvGraphicFramePr>
              <a:graphicFrameLocks noChangeAspect="1"/>
            </p:cNvGraphicFramePr>
            <p:nvPr/>
          </p:nvGraphicFramePr>
          <p:xfrm>
            <a:off x="2459" y="12810"/>
            <a:ext cx="2580" cy="1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779" name="位图图像" r:id="rId5" imgW="1638529" imgH="781159" progId="Paint.Picture">
                    <p:embed/>
                  </p:oleObj>
                </mc:Choice>
                <mc:Fallback>
                  <p:oleObj name="位图图像" r:id="rId5" imgW="1638529" imgH="781159" progId="Paint.Picture">
                    <p:embed/>
                    <p:pic>
                      <p:nvPicPr>
                        <p:cNvPr id="1434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12810"/>
                          <a:ext cx="2580" cy="1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Line 10"/>
            <p:cNvSpPr>
              <a:spLocks noChangeShapeType="1"/>
            </p:cNvSpPr>
            <p:nvPr/>
          </p:nvSpPr>
          <p:spPr bwMode="auto">
            <a:xfrm>
              <a:off x="2535" y="12615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4335" y="12645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Text Box 12"/>
            <p:cNvSpPr txBox="1">
              <a:spLocks noChangeArrowheads="1"/>
            </p:cNvSpPr>
            <p:nvPr/>
          </p:nvSpPr>
          <p:spPr bwMode="auto">
            <a:xfrm>
              <a:off x="1650" y="12900"/>
              <a:ext cx="63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CP</a:t>
              </a:r>
            </a:p>
          </p:txBody>
        </p:sp>
        <p:sp>
          <p:nvSpPr>
            <p:cNvPr id="14348" name="Text Box 13"/>
            <p:cNvSpPr txBox="1">
              <a:spLocks noChangeArrowheads="1"/>
            </p:cNvSpPr>
            <p:nvPr/>
          </p:nvSpPr>
          <p:spPr bwMode="auto">
            <a:xfrm>
              <a:off x="1710" y="13515"/>
              <a:ext cx="555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3361"/>
      </p:ext>
    </p:extLst>
  </p:cSld>
  <p:clrMapOvr>
    <a:masterClrMapping/>
  </p:clrMapOvr>
  <p:transition advClick="0" advTm="6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64EC04-84FC-4DBA-9C7C-887B21DE2208}" type="slidenum">
              <a:rPr lang="en-US" altLang="zh-CN" smtClean="0">
                <a:solidFill>
                  <a:srgbClr val="89898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9</a:t>
            </a:fld>
            <a:endParaRPr lang="en-US" altLang="zh-CN" smtClean="0">
              <a:solidFill>
                <a:srgbClr val="898989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5783263" cy="655638"/>
          </a:xfrm>
          <a:solidFill>
            <a:srgbClr val="FFFF00"/>
          </a:solidFill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三、</a:t>
            </a:r>
            <a:r>
              <a:rPr lang="en-US" altLang="zh-CN" sz="3200" b="1" dirty="0" smtClean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P200- 4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52844" y="682235"/>
            <a:ext cx="81359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通过实验验证</a:t>
            </a:r>
            <a:r>
              <a:rPr lang="en-US" altLang="zh-CN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7.9.7(a)</a:t>
            </a:r>
            <a:r>
              <a:rPr lang="zh-CN" altLang="en-US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图所示四位环形计数器的自启动性能，画出完全状态流图。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4213" y="4724400"/>
            <a:ext cx="5630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电路为右移，低位向高位移。有： </a:t>
            </a:r>
          </a:p>
        </p:txBody>
      </p:sp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827088" y="5229225"/>
          <a:ext cx="640873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2" name="Equation" r:id="rId3" imgW="2641600" imgH="482600" progId="Equation.DSMT4">
                  <p:embed/>
                </p:oleObj>
              </mc:Choice>
              <mc:Fallback>
                <p:oleObj name="Equation" r:id="rId3" imgW="2641600" imgH="482600" progId="Equation.DSMT4">
                  <p:embed/>
                  <p:pic>
                    <p:nvPicPr>
                      <p:cNvPr id="153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9225"/>
                        <a:ext cx="640873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7" name="Group 6"/>
          <p:cNvGrpSpPr>
            <a:grpSpLocks/>
          </p:cNvGrpSpPr>
          <p:nvPr/>
        </p:nvGrpSpPr>
        <p:grpSpPr bwMode="auto">
          <a:xfrm>
            <a:off x="863600" y="1791337"/>
            <a:ext cx="7416800" cy="2952750"/>
            <a:chOff x="476" y="1207"/>
            <a:chExt cx="4672" cy="1860"/>
          </a:xfrm>
        </p:grpSpPr>
        <p:grpSp>
          <p:nvGrpSpPr>
            <p:cNvPr id="15368" name="Group 7"/>
            <p:cNvGrpSpPr>
              <a:grpSpLocks/>
            </p:cNvGrpSpPr>
            <p:nvPr/>
          </p:nvGrpSpPr>
          <p:grpSpPr bwMode="auto">
            <a:xfrm>
              <a:off x="476" y="1207"/>
              <a:ext cx="4672" cy="1860"/>
              <a:chOff x="1424" y="2087"/>
              <a:chExt cx="7929" cy="4189"/>
            </a:xfrm>
          </p:grpSpPr>
          <p:pic>
            <p:nvPicPr>
              <p:cNvPr id="15375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4" y="2087"/>
                <a:ext cx="3735" cy="3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76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3" y="3312"/>
                <a:ext cx="3630" cy="1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7" name="Text Box 10"/>
              <p:cNvSpPr txBox="1">
                <a:spLocks noChangeArrowheads="1"/>
              </p:cNvSpPr>
              <p:nvPr/>
            </p:nvSpPr>
            <p:spPr bwMode="auto">
              <a:xfrm>
                <a:off x="2465" y="5808"/>
                <a:ext cx="157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>
                    <a:latin typeface="等线" panose="02010600030101010101" pitchFamily="2" charset="-122"/>
                    <a:ea typeface="等线" panose="02010600030101010101" pitchFamily="2" charset="-122"/>
                  </a:rPr>
                  <a:t>图</a:t>
                </a:r>
                <a:r>
                  <a:rPr lang="en-US" altLang="zh-CN" b="1">
                    <a:latin typeface="等线" panose="02010600030101010101" pitchFamily="2" charset="-122"/>
                    <a:ea typeface="等线" panose="02010600030101010101" pitchFamily="2" charset="-122"/>
                  </a:rPr>
                  <a:t>7.9.7(a)</a:t>
                </a:r>
                <a:endParaRPr lang="en-US" altLang="zh-CN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5378" name="Text Box 11"/>
              <p:cNvSpPr txBox="1">
                <a:spLocks noChangeArrowheads="1"/>
              </p:cNvSpPr>
              <p:nvPr/>
            </p:nvSpPr>
            <p:spPr bwMode="auto">
              <a:xfrm>
                <a:off x="6563" y="5496"/>
                <a:ext cx="157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>
                    <a:latin typeface="等线" panose="02010600030101010101" pitchFamily="2" charset="-122"/>
                    <a:ea typeface="等线" panose="02010600030101010101" pitchFamily="2" charset="-122"/>
                  </a:rPr>
                  <a:t>图</a:t>
                </a:r>
                <a:r>
                  <a:rPr lang="en-US" altLang="zh-CN" b="1">
                    <a:latin typeface="等线" panose="02010600030101010101" pitchFamily="2" charset="-122"/>
                    <a:ea typeface="等线" panose="02010600030101010101" pitchFamily="2" charset="-122"/>
                  </a:rPr>
                  <a:t>7.9.7(b)</a:t>
                </a:r>
                <a:endParaRPr lang="en-US" altLang="zh-CN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15369" name="Group 12"/>
            <p:cNvGrpSpPr>
              <a:grpSpLocks/>
            </p:cNvGrpSpPr>
            <p:nvPr/>
          </p:nvGrpSpPr>
          <p:grpSpPr bwMode="auto">
            <a:xfrm>
              <a:off x="2699" y="1706"/>
              <a:ext cx="317" cy="776"/>
              <a:chOff x="2699" y="1706"/>
              <a:chExt cx="317" cy="776"/>
            </a:xfrm>
          </p:grpSpPr>
          <p:sp>
            <p:nvSpPr>
              <p:cNvPr id="15370" name="Text Box 13"/>
              <p:cNvSpPr txBox="1">
                <a:spLocks noChangeArrowheads="1"/>
              </p:cNvSpPr>
              <p:nvPr/>
            </p:nvSpPr>
            <p:spPr bwMode="auto">
              <a:xfrm>
                <a:off x="2699" y="1706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等线" panose="02010600030101010101" pitchFamily="2" charset="-122"/>
                    <a:ea typeface="等线" panose="02010600030101010101" pitchFamily="2" charset="-122"/>
                  </a:rPr>
                  <a:t>CP</a:t>
                </a:r>
              </a:p>
            </p:txBody>
          </p:sp>
          <p:sp>
            <p:nvSpPr>
              <p:cNvPr id="15371" name="Text Box 14"/>
              <p:cNvSpPr txBox="1">
                <a:spLocks noChangeArrowheads="1"/>
              </p:cNvSpPr>
              <p:nvPr/>
            </p:nvSpPr>
            <p:spPr bwMode="auto">
              <a:xfrm>
                <a:off x="2699" y="1842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等线" panose="02010600030101010101" pitchFamily="2" charset="-122"/>
                    <a:ea typeface="等线" panose="02010600030101010101" pitchFamily="2" charset="-122"/>
                  </a:rPr>
                  <a:t>Q</a:t>
                </a:r>
                <a:r>
                  <a:rPr lang="en-US" altLang="zh-CN" baseline="-10000">
                    <a:latin typeface="等线" panose="02010600030101010101" pitchFamily="2" charset="-122"/>
                    <a:ea typeface="等线" panose="02010600030101010101" pitchFamily="2" charset="-122"/>
                  </a:rPr>
                  <a:t>A</a:t>
                </a:r>
              </a:p>
            </p:txBody>
          </p:sp>
          <p:sp>
            <p:nvSpPr>
              <p:cNvPr id="15372" name="Text Box 15"/>
              <p:cNvSpPr txBox="1">
                <a:spLocks noChangeArrowheads="1"/>
              </p:cNvSpPr>
              <p:nvPr/>
            </p:nvSpPr>
            <p:spPr bwMode="auto">
              <a:xfrm>
                <a:off x="2699" y="1979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等线" panose="02010600030101010101" pitchFamily="2" charset="-122"/>
                    <a:ea typeface="等线" panose="02010600030101010101" pitchFamily="2" charset="-122"/>
                  </a:rPr>
                  <a:t>Q</a:t>
                </a:r>
                <a:r>
                  <a:rPr lang="en-US" altLang="zh-CN" baseline="-10000">
                    <a:latin typeface="等线" panose="02010600030101010101" pitchFamily="2" charset="-122"/>
                    <a:ea typeface="等线" panose="02010600030101010101" pitchFamily="2" charset="-122"/>
                  </a:rPr>
                  <a:t>B</a:t>
                </a:r>
              </a:p>
            </p:txBody>
          </p:sp>
          <p:sp>
            <p:nvSpPr>
              <p:cNvPr id="15373" name="Text Box 16"/>
              <p:cNvSpPr txBox="1">
                <a:spLocks noChangeArrowheads="1"/>
              </p:cNvSpPr>
              <p:nvPr/>
            </p:nvSpPr>
            <p:spPr bwMode="auto">
              <a:xfrm>
                <a:off x="2699" y="2115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等线" panose="02010600030101010101" pitchFamily="2" charset="-122"/>
                    <a:ea typeface="等线" panose="02010600030101010101" pitchFamily="2" charset="-122"/>
                  </a:rPr>
                  <a:t>Q</a:t>
                </a:r>
                <a:r>
                  <a:rPr lang="en-US" altLang="zh-CN" baseline="-10000">
                    <a:latin typeface="等线" panose="02010600030101010101" pitchFamily="2" charset="-122"/>
                    <a:ea typeface="等线" panose="02010600030101010101" pitchFamily="2" charset="-122"/>
                  </a:rPr>
                  <a:t>C</a:t>
                </a:r>
              </a:p>
            </p:txBody>
          </p:sp>
          <p:sp>
            <p:nvSpPr>
              <p:cNvPr id="15374" name="Text Box 17"/>
              <p:cNvSpPr txBox="1">
                <a:spLocks noChangeArrowheads="1"/>
              </p:cNvSpPr>
              <p:nvPr/>
            </p:nvSpPr>
            <p:spPr bwMode="auto">
              <a:xfrm>
                <a:off x="2699" y="2251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等线" panose="02010600030101010101" pitchFamily="2" charset="-122"/>
                    <a:ea typeface="等线" panose="02010600030101010101" pitchFamily="2" charset="-122"/>
                  </a:rPr>
                  <a:t>Q</a:t>
                </a:r>
                <a:r>
                  <a:rPr lang="en-US" altLang="zh-CN" baseline="-10000">
                    <a:latin typeface="等线" panose="02010600030101010101" pitchFamily="2" charset="-122"/>
                    <a:ea typeface="等线" panose="02010600030101010101" pitchFamily="2" charset="-122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0882993"/>
      </p:ext>
    </p:extLst>
  </p:cSld>
  <p:clrMapOvr>
    <a:masterClrMapping/>
  </p:clrMapOvr>
  <p:transition advClick="0" advTm="6000"/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Pages>0</Pages>
  <Words>790</Words>
  <Characters>0</Characters>
  <Application>Microsoft Office PowerPoint</Application>
  <DocSecurity>0</DocSecurity>
  <PresentationFormat>全屏显示(4:3)</PresentationFormat>
  <Lines>0</Lines>
  <Paragraphs>294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等线</vt:lpstr>
      <vt:lpstr>方正兰亭超细黑简体</vt:lpstr>
      <vt:lpstr>黑体</vt:lpstr>
      <vt:lpstr>楷体_GB2312</vt:lpstr>
      <vt:lpstr>宋体</vt:lpstr>
      <vt:lpstr>微软雅黑</vt:lpstr>
      <vt:lpstr>Arial</vt:lpstr>
      <vt:lpstr>Calibri</vt:lpstr>
      <vt:lpstr>Simplified Arabic</vt:lpstr>
      <vt:lpstr>Times New Roman</vt:lpstr>
      <vt:lpstr>Wingdings</vt:lpstr>
      <vt:lpstr>Office 主题</vt:lpstr>
      <vt:lpstr>MathType 5.0 Equation</vt:lpstr>
      <vt:lpstr>MathType 6.0 Equation</vt:lpstr>
      <vt:lpstr>位图图像</vt:lpstr>
      <vt:lpstr>PowerPoint 演示文稿</vt:lpstr>
      <vt:lpstr>一、P200 - 1</vt:lpstr>
      <vt:lpstr>PowerPoint 演示文稿</vt:lpstr>
      <vt:lpstr>二、P200 - 3</vt:lpstr>
      <vt:lpstr>PowerPoint 演示文稿</vt:lpstr>
      <vt:lpstr>3、建立状态转移表（左移为例）</vt:lpstr>
      <vt:lpstr>3、建立状态转移表（右移为例）</vt:lpstr>
      <vt:lpstr>3、由状态转移表求得反馈逻辑函数</vt:lpstr>
      <vt:lpstr>三、P200- 4</vt:lpstr>
      <vt:lpstr>实验验证 </vt:lpstr>
      <vt:lpstr>画出完全状态流图 </vt:lpstr>
      <vt:lpstr>PowerPoint 演示文稿</vt:lpstr>
    </vt:vector>
  </TitlesOfParts>
  <Manager/>
  <Company>WwW.YlmF.CoM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微软用户</dc:creator>
  <cp:keywords/>
  <dc:description/>
  <cp:lastModifiedBy>Windows</cp:lastModifiedBy>
  <cp:revision>232</cp:revision>
  <cp:lastPrinted>1899-12-30T00:00:00Z</cp:lastPrinted>
  <dcterms:created xsi:type="dcterms:W3CDTF">2011-03-28T07:15:46Z</dcterms:created>
  <dcterms:modified xsi:type="dcterms:W3CDTF">2017-06-10T04:46:18Z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