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35"/>
  </p:notesMasterIdLst>
  <p:sldIdLst>
    <p:sldId id="260"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19" r:id="rId33"/>
    <p:sldId id="273"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0066"/>
    <a:srgbClr val="FFFFFF"/>
    <a:srgbClr val="FFCCCC"/>
    <a:srgbClr val="FF99FF"/>
    <a:srgbClr val="060D4C"/>
    <a:srgbClr val="042B6C"/>
    <a:srgbClr val="3366CC"/>
    <a:srgbClr val="3333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A9F8A9C-6116-4124-9DF7-34A25AD14388}" type="datetimeFigureOut">
              <a:rPr lang="zh-CN" altLang="en-US"/>
              <a:pPr/>
              <a:t>2017/3/27</a:t>
            </a:fld>
            <a:endParaRPr lang="en-US" altLang="zh-CN"/>
          </a:p>
        </p:txBody>
      </p:sp>
      <p:sp>
        <p:nvSpPr>
          <p:cNvPr id="307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AD65599-DA2F-453F-A52B-C0AAB420021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C23D6ED7-CFC4-40D3-9494-5B87DCF23242}" type="datetimeFigureOut">
              <a:rPr lang="zh-CN" altLang="en-US"/>
              <a:pPr/>
              <a:t>2017/3/27</a:t>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34BF1D7-B95A-4C6F-87B7-B12EF4389A29}" type="slidenum">
              <a:rPr lang="zh-CN" altLang="en-US"/>
              <a:pPr/>
              <a:t>‹#›</a:t>
            </a:fld>
            <a:endParaRPr lang="en-US" altLang="zh-CN"/>
          </a:p>
        </p:txBody>
      </p:sp>
    </p:spTree>
    <p:extLst>
      <p:ext uri="{BB962C8B-B14F-4D97-AF65-F5344CB8AC3E}">
        <p14:creationId xmlns:p14="http://schemas.microsoft.com/office/powerpoint/2010/main" val="2368422770"/>
      </p:ext>
    </p:extLst>
  </p:cSld>
  <p:clrMapOvr>
    <a:masterClrMapping/>
  </p:clrMapOvr>
  <p:transition advClick="0" advTm="6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AC2E804-02B2-4231-A7F1-B526AC9A9B7A}" type="datetimeFigureOut">
              <a:rPr lang="zh-CN" altLang="en-US"/>
              <a:pPr/>
              <a:t>2017/3/27</a:t>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B2D50CE-345E-44CA-B612-711862C73B9B}" type="slidenum">
              <a:rPr lang="zh-CN" altLang="en-US"/>
              <a:pPr/>
              <a:t>‹#›</a:t>
            </a:fld>
            <a:endParaRPr lang="en-US" altLang="zh-CN"/>
          </a:p>
        </p:txBody>
      </p:sp>
    </p:spTree>
    <p:extLst>
      <p:ext uri="{BB962C8B-B14F-4D97-AF65-F5344CB8AC3E}">
        <p14:creationId xmlns:p14="http://schemas.microsoft.com/office/powerpoint/2010/main" val="1192045585"/>
      </p:ext>
    </p:extLst>
  </p:cSld>
  <p:clrMapOvr>
    <a:masterClrMapping/>
  </p:clrMapOvr>
  <p:transition advClick="0" advTm="6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166818B-9E62-4244-AE89-745ED5BB9718}" type="datetimeFigureOut">
              <a:rPr lang="zh-CN" altLang="en-US"/>
              <a:pPr/>
              <a:t>2017/3/27</a:t>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3C86503-6E9A-4565-88B2-84A2598862BA}" type="slidenum">
              <a:rPr lang="zh-CN" altLang="en-US"/>
              <a:pPr/>
              <a:t>‹#›</a:t>
            </a:fld>
            <a:endParaRPr lang="en-US" altLang="zh-CN"/>
          </a:p>
        </p:txBody>
      </p:sp>
    </p:spTree>
    <p:extLst>
      <p:ext uri="{BB962C8B-B14F-4D97-AF65-F5344CB8AC3E}">
        <p14:creationId xmlns:p14="http://schemas.microsoft.com/office/powerpoint/2010/main" val="2063890586"/>
      </p:ext>
    </p:extLst>
  </p:cSld>
  <p:clrMapOvr>
    <a:masterClrMapping/>
  </p:clrMapOvr>
  <p:transition advClick="0" advTm="600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47800"/>
            <a:ext cx="4038600" cy="467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67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B6306BD9-4B68-479D-8E6C-0DD14258D803}" type="slidenum">
              <a:rPr lang="zh-CN" altLang="en-US"/>
              <a:pPr/>
              <a:t>‹#›</a:t>
            </a:fld>
            <a:endParaRPr lang="en-US" altLang="zh-CN"/>
          </a:p>
        </p:txBody>
      </p:sp>
    </p:spTree>
    <p:extLst>
      <p:ext uri="{BB962C8B-B14F-4D97-AF65-F5344CB8AC3E}">
        <p14:creationId xmlns:p14="http://schemas.microsoft.com/office/powerpoint/2010/main" val="361833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1E2421E-3083-429F-91A9-6C583D2B8A0E}" type="datetimeFigureOut">
              <a:rPr lang="zh-CN" altLang="en-US"/>
              <a:pPr/>
              <a:t>2017/3/27</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C2E0B0B-D2BC-4C43-B118-F8F5B7F49CFC}" type="slidenum">
              <a:rPr lang="zh-CN" altLang="zh-CN"/>
              <a:pPr/>
              <a:t>‹#›</a:t>
            </a:fld>
            <a:endParaRPr lang="zh-CN" altLang="zh-CN"/>
          </a:p>
        </p:txBody>
      </p:sp>
    </p:spTree>
    <p:extLst>
      <p:ext uri="{BB962C8B-B14F-4D97-AF65-F5344CB8AC3E}">
        <p14:creationId xmlns:p14="http://schemas.microsoft.com/office/powerpoint/2010/main" val="2887291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456C266-A8DE-4DFA-86BD-F534363A4B35}" type="datetimeFigureOut">
              <a:rPr lang="zh-CN" altLang="en-US"/>
              <a:pPr/>
              <a:t>2017/3/27</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8916775-0494-48AB-AACD-03C87F1B2653}" type="slidenum">
              <a:rPr lang="zh-CN" altLang="zh-CN"/>
              <a:pPr/>
              <a:t>‹#›</a:t>
            </a:fld>
            <a:endParaRPr lang="zh-CN" altLang="zh-CN"/>
          </a:p>
        </p:txBody>
      </p:sp>
    </p:spTree>
    <p:extLst>
      <p:ext uri="{BB962C8B-B14F-4D97-AF65-F5344CB8AC3E}">
        <p14:creationId xmlns:p14="http://schemas.microsoft.com/office/powerpoint/2010/main" val="196250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66CF7C7D-1F96-4CF2-81D6-7D8E9F07E42D}" type="datetimeFigureOut">
              <a:rPr lang="zh-CN" altLang="en-US"/>
              <a:pPr/>
              <a:t>2017/3/27</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673D09A-74FD-45F3-B1AE-72C284B2DB09}" type="slidenum">
              <a:rPr lang="zh-CN" altLang="zh-CN"/>
              <a:pPr/>
              <a:t>‹#›</a:t>
            </a:fld>
            <a:endParaRPr lang="zh-CN" altLang="zh-CN"/>
          </a:p>
        </p:txBody>
      </p:sp>
    </p:spTree>
    <p:extLst>
      <p:ext uri="{BB962C8B-B14F-4D97-AF65-F5344CB8AC3E}">
        <p14:creationId xmlns:p14="http://schemas.microsoft.com/office/powerpoint/2010/main" val="18715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739407A-A86A-4805-A75F-A1FF5DE307B6}" type="datetimeFigureOut">
              <a:rPr lang="zh-CN" altLang="en-US"/>
              <a:pPr/>
              <a:t>2017/3/27</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A744152-401A-4DA4-BE44-32DDA36F46B7}" type="slidenum">
              <a:rPr lang="zh-CN" altLang="zh-CN"/>
              <a:pPr/>
              <a:t>‹#›</a:t>
            </a:fld>
            <a:endParaRPr lang="zh-CN" altLang="zh-CN"/>
          </a:p>
        </p:txBody>
      </p:sp>
    </p:spTree>
    <p:extLst>
      <p:ext uri="{BB962C8B-B14F-4D97-AF65-F5344CB8AC3E}">
        <p14:creationId xmlns:p14="http://schemas.microsoft.com/office/powerpoint/2010/main" val="2814424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15A5D64-7001-4E45-9515-BFCB93573A40}" type="datetimeFigureOut">
              <a:rPr lang="zh-CN" altLang="en-US"/>
              <a:pPr/>
              <a:t>2017/3/27</a:t>
            </a:fld>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4275540F-B6C2-4521-89A4-A05C0938E354}" type="slidenum">
              <a:rPr lang="zh-CN" altLang="zh-CN"/>
              <a:pPr/>
              <a:t>‹#›</a:t>
            </a:fld>
            <a:endParaRPr lang="zh-CN" altLang="zh-CN"/>
          </a:p>
        </p:txBody>
      </p:sp>
    </p:spTree>
    <p:extLst>
      <p:ext uri="{BB962C8B-B14F-4D97-AF65-F5344CB8AC3E}">
        <p14:creationId xmlns:p14="http://schemas.microsoft.com/office/powerpoint/2010/main" val="228521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99BDB74-9C78-4A2D-95BE-15FB563E635D}" type="datetimeFigureOut">
              <a:rPr lang="zh-CN" altLang="en-US"/>
              <a:pPr/>
              <a:t>2017/3/27</a:t>
            </a:fld>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4DF87AD6-82CF-429F-B341-C5F4B60E826D}" type="slidenum">
              <a:rPr lang="zh-CN" altLang="zh-CN"/>
              <a:pPr/>
              <a:t>‹#›</a:t>
            </a:fld>
            <a:endParaRPr lang="zh-CN" altLang="zh-CN"/>
          </a:p>
        </p:txBody>
      </p:sp>
    </p:spTree>
    <p:extLst>
      <p:ext uri="{BB962C8B-B14F-4D97-AF65-F5344CB8AC3E}">
        <p14:creationId xmlns:p14="http://schemas.microsoft.com/office/powerpoint/2010/main" val="2949207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2D713FD-F045-4934-B33E-8A11B98B4AD1}" type="datetimeFigureOut">
              <a:rPr lang="zh-CN" altLang="en-US"/>
              <a:pPr/>
              <a:t>2017/3/27</a:t>
            </a:fld>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7D9FBEB-99A8-4CED-8D21-80AE6E3F2E09}" type="slidenum">
              <a:rPr lang="zh-CN" altLang="zh-CN"/>
              <a:pPr/>
              <a:t>‹#›</a:t>
            </a:fld>
            <a:endParaRPr lang="zh-CN" altLang="zh-CN"/>
          </a:p>
        </p:txBody>
      </p:sp>
    </p:spTree>
    <p:extLst>
      <p:ext uri="{BB962C8B-B14F-4D97-AF65-F5344CB8AC3E}">
        <p14:creationId xmlns:p14="http://schemas.microsoft.com/office/powerpoint/2010/main" val="12642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CC84F61-535F-4B02-998A-6E8CCCAE8C4B}" type="datetimeFigureOut">
              <a:rPr lang="zh-CN" altLang="en-US"/>
              <a:pPr/>
              <a:t>2017/3/27</a:t>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8859221-9863-44B1-8405-D494E0622689}" type="slidenum">
              <a:rPr lang="zh-CN" altLang="en-US"/>
              <a:pPr/>
              <a:t>‹#›</a:t>
            </a:fld>
            <a:endParaRPr lang="en-US" altLang="zh-CN"/>
          </a:p>
        </p:txBody>
      </p:sp>
    </p:spTree>
    <p:extLst>
      <p:ext uri="{BB962C8B-B14F-4D97-AF65-F5344CB8AC3E}">
        <p14:creationId xmlns:p14="http://schemas.microsoft.com/office/powerpoint/2010/main" val="1165496012"/>
      </p:ext>
    </p:extLst>
  </p:cSld>
  <p:clrMapOvr>
    <a:masterClrMapping/>
  </p:clrMapOvr>
  <p:transition advClick="0" advTm="600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473DDD5A-7088-41DB-8966-23515FCDFEF5}" type="datetimeFigureOut">
              <a:rPr lang="zh-CN" altLang="en-US"/>
              <a:pPr/>
              <a:t>2017/3/27</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80B306E-F01E-4A60-8361-0586E6F022DC}" type="slidenum">
              <a:rPr lang="zh-CN" altLang="zh-CN"/>
              <a:pPr/>
              <a:t>‹#›</a:t>
            </a:fld>
            <a:endParaRPr lang="zh-CN" altLang="zh-CN"/>
          </a:p>
        </p:txBody>
      </p:sp>
    </p:spTree>
    <p:extLst>
      <p:ext uri="{BB962C8B-B14F-4D97-AF65-F5344CB8AC3E}">
        <p14:creationId xmlns:p14="http://schemas.microsoft.com/office/powerpoint/2010/main" val="2432333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D5380A22-4220-47F0-A07A-2D3F6A4F9F4A}" type="datetimeFigureOut">
              <a:rPr lang="zh-CN" altLang="en-US"/>
              <a:pPr/>
              <a:t>2017/3/27</a:t>
            </a:fld>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09C639D-0B66-4D9D-96E8-448A98E86776}" type="slidenum">
              <a:rPr lang="zh-CN" altLang="zh-CN"/>
              <a:pPr/>
              <a:t>‹#›</a:t>
            </a:fld>
            <a:endParaRPr lang="zh-CN" altLang="zh-CN"/>
          </a:p>
        </p:txBody>
      </p:sp>
    </p:spTree>
    <p:extLst>
      <p:ext uri="{BB962C8B-B14F-4D97-AF65-F5344CB8AC3E}">
        <p14:creationId xmlns:p14="http://schemas.microsoft.com/office/powerpoint/2010/main" val="3114374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6BA5A0E-7091-4BD9-BDAA-D68E48C564C8}" type="datetimeFigureOut">
              <a:rPr lang="zh-CN" altLang="en-US"/>
              <a:pPr/>
              <a:t>2017/3/27</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69FD01C-D120-475E-8DA8-711CC3629263}" type="slidenum">
              <a:rPr lang="zh-CN" altLang="zh-CN"/>
              <a:pPr/>
              <a:t>‹#›</a:t>
            </a:fld>
            <a:endParaRPr lang="zh-CN" altLang="zh-CN"/>
          </a:p>
        </p:txBody>
      </p:sp>
    </p:spTree>
    <p:extLst>
      <p:ext uri="{BB962C8B-B14F-4D97-AF65-F5344CB8AC3E}">
        <p14:creationId xmlns:p14="http://schemas.microsoft.com/office/powerpoint/2010/main" val="372203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98B9F3E-B69B-4BD2-9236-A79C6F18A038}" type="datetimeFigureOut">
              <a:rPr lang="zh-CN" altLang="en-US"/>
              <a:pPr/>
              <a:t>2017/3/27</a:t>
            </a:fld>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1B94D31-1AAB-401E-81FA-DE3BD5B4E074}" type="slidenum">
              <a:rPr lang="zh-CN" altLang="zh-CN"/>
              <a:pPr/>
              <a:t>‹#›</a:t>
            </a:fld>
            <a:endParaRPr lang="zh-CN" altLang="zh-CN"/>
          </a:p>
        </p:txBody>
      </p:sp>
    </p:spTree>
    <p:extLst>
      <p:ext uri="{BB962C8B-B14F-4D97-AF65-F5344CB8AC3E}">
        <p14:creationId xmlns:p14="http://schemas.microsoft.com/office/powerpoint/2010/main" val="85196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B5C4C326-DDB9-48BC-8412-45F3B76691CD}" type="datetimeFigureOut">
              <a:rPr lang="zh-CN" altLang="en-US"/>
              <a:pPr/>
              <a:t>2017/3/27</a:t>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A3A1E8A-EFFE-4574-8E04-03A0529BDD40}" type="slidenum">
              <a:rPr lang="zh-CN" altLang="en-US"/>
              <a:pPr/>
              <a:t>‹#›</a:t>
            </a:fld>
            <a:endParaRPr lang="en-US" altLang="zh-CN"/>
          </a:p>
        </p:txBody>
      </p:sp>
    </p:spTree>
    <p:extLst>
      <p:ext uri="{BB962C8B-B14F-4D97-AF65-F5344CB8AC3E}">
        <p14:creationId xmlns:p14="http://schemas.microsoft.com/office/powerpoint/2010/main" val="1389227173"/>
      </p:ext>
    </p:extLst>
  </p:cSld>
  <p:clrMapOvr>
    <a:masterClrMapping/>
  </p:clrMapOvr>
  <p:transition advClick="0" advTm="6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1E59ACC-5DCE-4E3D-A186-B0F146435509}" type="datetimeFigureOut">
              <a:rPr lang="zh-CN" altLang="en-US"/>
              <a:pPr/>
              <a:t>2017/3/27</a:t>
            </a:fld>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1FDAC03-64E6-4B3E-93BE-3BDE2D72A943}" type="slidenum">
              <a:rPr lang="zh-CN" altLang="en-US"/>
              <a:pPr/>
              <a:t>‹#›</a:t>
            </a:fld>
            <a:endParaRPr lang="en-US" altLang="zh-CN"/>
          </a:p>
        </p:txBody>
      </p:sp>
    </p:spTree>
    <p:extLst>
      <p:ext uri="{BB962C8B-B14F-4D97-AF65-F5344CB8AC3E}">
        <p14:creationId xmlns:p14="http://schemas.microsoft.com/office/powerpoint/2010/main" val="1554602535"/>
      </p:ext>
    </p:extLst>
  </p:cSld>
  <p:clrMapOvr>
    <a:masterClrMapping/>
  </p:clrMapOvr>
  <p:transition advClick="0" advTm="6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5B6B3F9-C376-4A90-8BE7-73EB48CEFBBE}" type="datetimeFigureOut">
              <a:rPr lang="zh-CN" altLang="en-US"/>
              <a:pPr/>
              <a:t>2017/3/27</a:t>
            </a:fld>
            <a:endParaRPr lang="en-US" altLang="zh-CN"/>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7E563D92-1A4F-41D0-9CDE-FE5AE0882B4D}" type="slidenum">
              <a:rPr lang="zh-CN" altLang="en-US"/>
              <a:pPr/>
              <a:t>‹#›</a:t>
            </a:fld>
            <a:endParaRPr lang="en-US" altLang="zh-CN"/>
          </a:p>
        </p:txBody>
      </p:sp>
    </p:spTree>
    <p:extLst>
      <p:ext uri="{BB962C8B-B14F-4D97-AF65-F5344CB8AC3E}">
        <p14:creationId xmlns:p14="http://schemas.microsoft.com/office/powerpoint/2010/main" val="315782547"/>
      </p:ext>
    </p:extLst>
  </p:cSld>
  <p:clrMapOvr>
    <a:masterClrMapping/>
  </p:clrMapOvr>
  <p:transition advClick="0" advTm="6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A3D864C-8530-4D88-B78F-35666CCECAF8}" type="datetimeFigureOut">
              <a:rPr lang="zh-CN" altLang="en-US"/>
              <a:pPr/>
              <a:t>2017/3/27</a:t>
            </a:fld>
            <a:endParaRPr lang="en-US" altLang="zh-CN"/>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2E49D604-6EA3-4FFE-BB6D-73ED9C5D40A3}" type="slidenum">
              <a:rPr lang="zh-CN" altLang="en-US"/>
              <a:pPr/>
              <a:t>‹#›</a:t>
            </a:fld>
            <a:endParaRPr lang="en-US" altLang="zh-CN"/>
          </a:p>
        </p:txBody>
      </p:sp>
    </p:spTree>
    <p:extLst>
      <p:ext uri="{BB962C8B-B14F-4D97-AF65-F5344CB8AC3E}">
        <p14:creationId xmlns:p14="http://schemas.microsoft.com/office/powerpoint/2010/main" val="2946685071"/>
      </p:ext>
    </p:extLst>
  </p:cSld>
  <p:clrMapOvr>
    <a:masterClrMapping/>
  </p:clrMapOvr>
  <p:transition advClick="0" advTm="6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4E06D3-BF4D-4F98-A754-FACC7884851F}" type="datetimeFigureOut">
              <a:rPr lang="zh-CN" altLang="en-US"/>
              <a:pPr/>
              <a:t>2017/3/27</a:t>
            </a:fld>
            <a:endParaRPr lang="en-US" altLang="zh-CN"/>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1F8ACD4-A236-4F57-A8D0-905C014E9377}" type="slidenum">
              <a:rPr lang="zh-CN" altLang="en-US"/>
              <a:pPr/>
              <a:t>‹#›</a:t>
            </a:fld>
            <a:endParaRPr lang="en-US" altLang="zh-CN"/>
          </a:p>
        </p:txBody>
      </p:sp>
      <p:pic>
        <p:nvPicPr>
          <p:cNvPr id="6" name="图片 5"/>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00192" y="6043358"/>
            <a:ext cx="2734050" cy="689597"/>
          </a:xfrm>
          <a:prstGeom prst="rect">
            <a:avLst/>
          </a:prstGeom>
        </p:spPr>
      </p:pic>
      <p:sp>
        <p:nvSpPr>
          <p:cNvPr id="8" name="文本框 7"/>
          <p:cNvSpPr txBox="1"/>
          <p:nvPr userDrawn="1"/>
        </p:nvSpPr>
        <p:spPr>
          <a:xfrm>
            <a:off x="179512" y="188640"/>
            <a:ext cx="3682752" cy="369332"/>
          </a:xfrm>
          <a:prstGeom prst="rect">
            <a:avLst/>
          </a:prstGeom>
          <a:noFill/>
        </p:spPr>
        <p:txBody>
          <a:bodyPr wrap="square" rtlCol="0">
            <a:spAutoFit/>
          </a:bodyPr>
          <a:lstStyle/>
          <a:p>
            <a:r>
              <a:rPr lang="zh-CN" altLang="en-US" b="1" spc="300" baseline="0" dirty="0" smtClean="0">
                <a:latin typeface="Times New Roman" panose="02020603050405020304" pitchFamily="18" charset="0"/>
                <a:ea typeface="方正兰亭超细黑简体" panose="02000000000000000000" pitchFamily="2" charset="-122"/>
                <a:cs typeface="Times New Roman" panose="02020603050405020304" pitchFamily="18" charset="0"/>
              </a:rPr>
              <a:t>■▐ </a:t>
            </a:r>
            <a:r>
              <a:rPr lang="zh-CN" altLang="en-US" b="1" spc="300" baseline="0" dirty="0" smtClean="0">
                <a:latin typeface="方正兰亭超细黑简体" panose="02000000000000000000" pitchFamily="2" charset="-122"/>
                <a:ea typeface="方正兰亭超细黑简体" panose="02000000000000000000" pitchFamily="2" charset="-122"/>
              </a:rPr>
              <a:t>电工电子实验中心 </a:t>
            </a:r>
            <a:r>
              <a:rPr lang="zh-CN" altLang="en-US" b="1" spc="300" baseline="0" dirty="0" smtClean="0">
                <a:latin typeface="Times New Roman" panose="02020603050405020304" pitchFamily="18" charset="0"/>
                <a:ea typeface="方正兰亭超细黑简体" panose="02000000000000000000" pitchFamily="2" charset="-122"/>
                <a:cs typeface="Times New Roman" panose="02020603050405020304" pitchFamily="18" charset="0"/>
              </a:rPr>
              <a:t>▌■</a:t>
            </a:r>
            <a:endParaRPr lang="zh-CN" altLang="en-US" b="1" spc="300" baseline="0" dirty="0">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982013466"/>
      </p:ext>
    </p:extLst>
  </p:cSld>
  <p:clrMapOvr>
    <a:masterClrMapping/>
  </p:clrMapOvr>
  <p:transition advClick="0" advTm="600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EE4A0C4-0665-4ABC-8C10-5C0EFB3ACEF2}" type="datetimeFigureOut">
              <a:rPr lang="zh-CN" altLang="en-US" smtClean="0"/>
              <a:pPr/>
              <a:t>2017/3/27</a:t>
            </a:fld>
            <a:endParaRPr lang="en-US" altLang="zh-CN"/>
          </a:p>
        </p:txBody>
      </p:sp>
      <p:sp>
        <p:nvSpPr>
          <p:cNvPr id="6" name="页脚占位符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3457D450-E368-4683-A7CB-5839825184F8}" type="slidenum">
              <a:rPr lang="zh-CN" altLang="en-US" smtClean="0"/>
              <a:pPr/>
              <a:t>‹#›</a:t>
            </a:fld>
            <a:endParaRPr lang="en-US" altLang="zh-CN"/>
          </a:p>
        </p:txBody>
      </p:sp>
    </p:spTree>
    <p:extLst>
      <p:ext uri="{BB962C8B-B14F-4D97-AF65-F5344CB8AC3E}">
        <p14:creationId xmlns:p14="http://schemas.microsoft.com/office/powerpoint/2010/main" val="4263568498"/>
      </p:ext>
    </p:extLst>
  </p:cSld>
  <p:clrMapOvr>
    <a:masterClrMapping/>
  </p:clrMapOvr>
  <p:transition advClick="0" advTm="6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2A985D9A-A647-4CB2-837F-E233473D248B}" type="datetimeFigureOut">
              <a:rPr lang="zh-CN" altLang="en-US"/>
              <a:pPr/>
              <a:t>2017/3/27</a:t>
            </a:fld>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A81575C-C396-4286-A301-A4CC911EF733}" type="slidenum">
              <a:rPr lang="zh-CN" altLang="en-US"/>
              <a:pPr/>
              <a:t>‹#›</a:t>
            </a:fld>
            <a:endParaRPr lang="en-US" altLang="zh-CN"/>
          </a:p>
        </p:txBody>
      </p:sp>
    </p:spTree>
    <p:extLst>
      <p:ext uri="{BB962C8B-B14F-4D97-AF65-F5344CB8AC3E}">
        <p14:creationId xmlns:p14="http://schemas.microsoft.com/office/powerpoint/2010/main" val="1953512094"/>
      </p:ext>
    </p:extLst>
  </p:cSld>
  <p:clrMapOvr>
    <a:masterClrMapping/>
  </p:clrMapOvr>
  <p:transition advClick="0" advTm="6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FFFFFF"/>
                </a:solidFill>
                <a:latin typeface="+mn-lt"/>
              </a:defRPr>
            </a:lvl1pPr>
          </a:lstStyle>
          <a:p>
            <a:fld id="{2B638C25-B035-428C-B77D-2E792F3E6CDA}" type="datetimeFigureOut">
              <a:rPr lang="zh-CN" altLang="en-US"/>
              <a:pPr/>
              <a:t>2017/3/27</a:t>
            </a:fld>
            <a:endParaRPr lang="en-US" altLang="zh-CN"/>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FFFFFF"/>
                </a:solidFill>
                <a:latin typeface="+mn-lt"/>
              </a:defRPr>
            </a:lvl1pPr>
          </a:lstStyle>
          <a:p>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FFFFFF"/>
                </a:solidFill>
                <a:latin typeface="+mn-lt"/>
              </a:defRPr>
            </a:lvl1pPr>
          </a:lstStyle>
          <a:p>
            <a:fld id="{9D3AB086-98CE-4DB6-AD9C-93C429FE3F1F}"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transition advClick="0" advTm="600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Calibri" panose="020F0502020204030204" pitchFamily="34" charset="0"/>
              </a:defRPr>
            </a:lvl1pPr>
          </a:lstStyle>
          <a:p>
            <a:fld id="{B6888F7E-D459-4864-A9E7-605959F558E5}" type="datetimeFigureOut">
              <a:rPr lang="zh-CN" altLang="en-US"/>
              <a:pPr/>
              <a:t>2017/3/27</a:t>
            </a:fld>
            <a:endParaRPr lang="zh-CN"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Calibri" panose="020F0502020204030204" pitchFamily="34" charset="0"/>
              </a:defRPr>
            </a:lvl1pPr>
          </a:lstStyle>
          <a:p>
            <a:endParaRPr lang="zh-CN"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fld id="{A1C2C135-9E51-42FD-BC7A-DE4611F0C213}"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0"/>
          <p:cNvSpPr>
            <a:spLocks noChangeArrowheads="1"/>
          </p:cNvSpPr>
          <p:nvPr/>
        </p:nvSpPr>
        <p:spPr bwMode="auto">
          <a:xfrm rot="5400000">
            <a:off x="4087688" y="3126457"/>
            <a:ext cx="287338" cy="249238"/>
          </a:xfrm>
          <a:prstGeom prst="triangle">
            <a:avLst>
              <a:gd name="adj" fmla="val 50000"/>
            </a:avLst>
          </a:prstGeom>
          <a:solidFill>
            <a:srgbClr val="DDDDDD"/>
          </a:solidFill>
          <a:ln w="9525" cmpd="sng">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099" name="Line 19"/>
          <p:cNvSpPr>
            <a:spLocks noChangeShapeType="1"/>
          </p:cNvSpPr>
          <p:nvPr/>
        </p:nvSpPr>
        <p:spPr bwMode="auto">
          <a:xfrm>
            <a:off x="4106738" y="908720"/>
            <a:ext cx="0" cy="4895850"/>
          </a:xfrm>
          <a:prstGeom prst="line">
            <a:avLst/>
          </a:prstGeom>
          <a:noFill/>
          <a:ln w="9525" cmpd="sng">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 name="直接连接符 4"/>
          <p:cNvCxnSpPr>
            <a:cxnSpLocks noChangeShapeType="1"/>
          </p:cNvCxnSpPr>
          <p:nvPr/>
        </p:nvCxnSpPr>
        <p:spPr bwMode="auto">
          <a:xfrm>
            <a:off x="0" y="1844824"/>
            <a:ext cx="396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 name="直接连接符 5"/>
          <p:cNvCxnSpPr>
            <a:cxnSpLocks noChangeShapeType="1"/>
          </p:cNvCxnSpPr>
          <p:nvPr/>
        </p:nvCxnSpPr>
        <p:spPr bwMode="auto">
          <a:xfrm flipV="1">
            <a:off x="3742810" y="1050311"/>
            <a:ext cx="0" cy="792000"/>
          </a:xfrm>
          <a:prstGeom prst="line">
            <a:avLst/>
          </a:prstGeom>
          <a:noFill/>
          <a:ln w="38100" cmpd="sng">
            <a:solidFill>
              <a:srgbClr val="FFC000"/>
            </a:solidFill>
            <a:round/>
            <a:headEnd/>
            <a:tailEnd/>
          </a:ln>
          <a:extLst>
            <a:ext uri="{909E8E84-426E-40DD-AFC4-6F175D3DCCD1}">
              <a14:hiddenFill xmlns:a14="http://schemas.microsoft.com/office/drawing/2010/main">
                <a:noFill/>
              </a14:hiddenFill>
            </a:ext>
          </a:extLst>
        </p:spPr>
      </p:cxnSp>
      <p:cxnSp>
        <p:nvCxnSpPr>
          <p:cNvPr id="7" name="直接连接符 7"/>
          <p:cNvCxnSpPr>
            <a:cxnSpLocks noChangeShapeType="1"/>
          </p:cNvCxnSpPr>
          <p:nvPr/>
        </p:nvCxnSpPr>
        <p:spPr bwMode="auto">
          <a:xfrm flipV="1">
            <a:off x="3826948" y="1264048"/>
            <a:ext cx="0" cy="576000"/>
          </a:xfrm>
          <a:prstGeom prst="line">
            <a:avLst/>
          </a:prstGeom>
          <a:noFill/>
          <a:ln w="38100">
            <a:solidFill>
              <a:srgbClr val="92D050"/>
            </a:solidFill>
            <a:round/>
            <a:headEnd/>
            <a:tailEnd/>
          </a:ln>
          <a:extLst>
            <a:ext uri="{909E8E84-426E-40DD-AFC4-6F175D3DCCD1}">
              <a14:hiddenFill xmlns:a14="http://schemas.microsoft.com/office/drawing/2010/main">
                <a:noFill/>
              </a14:hiddenFill>
            </a:ext>
          </a:extLst>
        </p:spPr>
      </p:cxnSp>
      <p:cxnSp>
        <p:nvCxnSpPr>
          <p:cNvPr id="10" name="直接连接符 7"/>
          <p:cNvCxnSpPr>
            <a:cxnSpLocks noChangeShapeType="1"/>
          </p:cNvCxnSpPr>
          <p:nvPr/>
        </p:nvCxnSpPr>
        <p:spPr bwMode="auto">
          <a:xfrm flipV="1">
            <a:off x="3923928" y="1446773"/>
            <a:ext cx="0" cy="396000"/>
          </a:xfrm>
          <a:prstGeom prst="line">
            <a:avLst/>
          </a:prstGeom>
          <a:noFill/>
          <a:ln w="38100">
            <a:solidFill>
              <a:schemeClr val="accent2">
                <a:lumMod val="40000"/>
                <a:lumOff val="60000"/>
              </a:schemeClr>
            </a:solidFill>
            <a:round/>
            <a:headEnd/>
            <a:tailEnd/>
          </a:ln>
          <a:extLst>
            <a:ext uri="{909E8E84-426E-40DD-AFC4-6F175D3DCCD1}">
              <a14:hiddenFill xmlns:a14="http://schemas.microsoft.com/office/drawing/2010/main">
                <a:noFill/>
              </a14:hiddenFill>
            </a:ext>
          </a:extLst>
        </p:spPr>
      </p:cxnSp>
      <p:sp>
        <p:nvSpPr>
          <p:cNvPr id="4" name="文本框 3"/>
          <p:cNvSpPr txBox="1"/>
          <p:nvPr/>
        </p:nvSpPr>
        <p:spPr>
          <a:xfrm>
            <a:off x="4644008" y="1070607"/>
            <a:ext cx="2448106" cy="769441"/>
          </a:xfrm>
          <a:prstGeom prst="rect">
            <a:avLst/>
          </a:prstGeom>
          <a:noFill/>
        </p:spPr>
        <p:txBody>
          <a:bodyPr wrap="none" rtlCol="0">
            <a:spAutoFit/>
          </a:bodyPr>
          <a:lstStyle/>
          <a:p>
            <a:r>
              <a:rPr lang="zh-CN" altLang="en-US" sz="4400" b="1" dirty="0" smtClean="0">
                <a:latin typeface="黑体" panose="02010609060101010101" pitchFamily="49" charset="-122"/>
                <a:ea typeface="黑体" panose="02010609060101010101" pitchFamily="49" charset="-122"/>
              </a:rPr>
              <a:t>第二次</a:t>
            </a:r>
            <a:r>
              <a:rPr lang="zh-CN" altLang="en-US" sz="4400" b="1" dirty="0" smtClean="0">
                <a:latin typeface="黑体" panose="02010609060101010101" pitchFamily="49" charset="-122"/>
                <a:ea typeface="黑体" panose="02010609060101010101" pitchFamily="49" charset="-122"/>
              </a:rPr>
              <a:t>课</a:t>
            </a:r>
            <a:endParaRPr lang="zh-CN" altLang="en-US" sz="4400" b="1" dirty="0">
              <a:latin typeface="黑体" panose="02010609060101010101" pitchFamily="49" charset="-122"/>
              <a:ea typeface="黑体" panose="02010609060101010101" pitchFamily="49" charset="-122"/>
            </a:endParaRPr>
          </a:p>
        </p:txBody>
      </p:sp>
      <p:sp>
        <p:nvSpPr>
          <p:cNvPr id="12" name="Rectangle 5"/>
          <p:cNvSpPr txBox="1">
            <a:spLocks noChangeArrowheads="1"/>
          </p:cNvSpPr>
          <p:nvPr/>
        </p:nvSpPr>
        <p:spPr bwMode="auto">
          <a:xfrm>
            <a:off x="4502714" y="2309136"/>
            <a:ext cx="4184707"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spcBef>
                <a:spcPct val="20000"/>
              </a:spcBef>
              <a:buFont typeface="Arial" panose="020B0604020202020204" pitchFamily="34" charset="0"/>
              <a:buChar char="•"/>
            </a:pPr>
            <a:r>
              <a:rPr lang="en-US" altLang="zh-CN" sz="2400" b="1" dirty="0">
                <a:solidFill>
                  <a:srgbClr val="FFFF00"/>
                </a:solidFill>
                <a:latin typeface="Calibri" panose="020F0502020204030204" pitchFamily="34" charset="0"/>
              </a:rPr>
              <a:t>GPS-3303C</a:t>
            </a:r>
            <a:r>
              <a:rPr lang="zh-CN" altLang="en-US" sz="2400" b="1" dirty="0">
                <a:solidFill>
                  <a:srgbClr val="FFFF00"/>
                </a:solidFill>
                <a:latin typeface="Calibri" panose="020F0502020204030204" pitchFamily="34" charset="0"/>
              </a:rPr>
              <a:t>直流稳压电源</a:t>
            </a:r>
          </a:p>
          <a:p>
            <a:pPr marL="457200" indent="-457200" eaLnBrk="1" hangingPunct="1">
              <a:lnSpc>
                <a:spcPct val="150000"/>
              </a:lnSpc>
              <a:spcBef>
                <a:spcPct val="20000"/>
              </a:spcBef>
              <a:buFont typeface="Arial" panose="020B0604020202020204" pitchFamily="34" charset="0"/>
              <a:buChar char="•"/>
            </a:pPr>
            <a:r>
              <a:rPr lang="en-US" altLang="zh-CN" sz="2400" b="1" dirty="0">
                <a:solidFill>
                  <a:srgbClr val="FFFF00"/>
                </a:solidFill>
                <a:latin typeface="Calibri" panose="020F0502020204030204" pitchFamily="34" charset="0"/>
              </a:rPr>
              <a:t>GDM-8342</a:t>
            </a:r>
            <a:r>
              <a:rPr lang="zh-CN" altLang="en-US" sz="2400" b="1" dirty="0">
                <a:solidFill>
                  <a:srgbClr val="FFFF00"/>
                </a:solidFill>
                <a:latin typeface="Calibri" panose="020F0502020204030204" pitchFamily="34" charset="0"/>
              </a:rPr>
              <a:t>台式数字万用表  </a:t>
            </a:r>
          </a:p>
          <a:p>
            <a:pPr marL="457200" indent="-457200" eaLnBrk="1" hangingPunct="1">
              <a:lnSpc>
                <a:spcPct val="150000"/>
              </a:lnSpc>
              <a:spcBef>
                <a:spcPct val="20000"/>
              </a:spcBef>
              <a:buFont typeface="Arial" panose="020B0604020202020204" pitchFamily="34" charset="0"/>
              <a:buChar char="•"/>
            </a:pPr>
            <a:r>
              <a:rPr lang="zh-CN" altLang="en-US" sz="2400" b="1" dirty="0">
                <a:solidFill>
                  <a:srgbClr val="FFFF00"/>
                </a:solidFill>
                <a:latin typeface="Calibri" panose="020F0502020204030204" pitchFamily="34" charset="0"/>
              </a:rPr>
              <a:t>非线性电阻伏安特性</a:t>
            </a:r>
            <a:r>
              <a:rPr lang="en-US" altLang="zh-CN" sz="2400" b="1" dirty="0">
                <a:solidFill>
                  <a:srgbClr val="FFFF00"/>
                </a:solidFill>
                <a:latin typeface="Calibri" panose="020F0502020204030204" pitchFamily="34" charset="0"/>
              </a:rPr>
              <a:t>P27</a:t>
            </a:r>
          </a:p>
          <a:p>
            <a:pPr marL="457200" indent="-457200" eaLnBrk="1" hangingPunct="1">
              <a:lnSpc>
                <a:spcPct val="150000"/>
              </a:lnSpc>
              <a:spcBef>
                <a:spcPct val="20000"/>
              </a:spcBef>
              <a:buFont typeface="Arial" panose="020B0604020202020204" pitchFamily="34" charset="0"/>
              <a:buChar char="•"/>
            </a:pPr>
            <a:r>
              <a:rPr lang="zh-CN" altLang="en-US" sz="2400" b="1" dirty="0">
                <a:solidFill>
                  <a:srgbClr val="FFFF00"/>
                </a:solidFill>
                <a:latin typeface="Calibri" panose="020F0502020204030204" pitchFamily="34" charset="0"/>
              </a:rPr>
              <a:t>代维宁定理与诺顿定理 </a:t>
            </a:r>
            <a:r>
              <a:rPr lang="en-US" altLang="zh-CN" sz="2400" b="1" dirty="0">
                <a:solidFill>
                  <a:srgbClr val="FFFF00"/>
                </a:solidFill>
                <a:latin typeface="Calibri" panose="020F0502020204030204" pitchFamily="34" charset="0"/>
              </a:rPr>
              <a:t>P33</a:t>
            </a:r>
          </a:p>
        </p:txBody>
      </p:sp>
      <p:sp>
        <p:nvSpPr>
          <p:cNvPr id="13" name="Text Box 4"/>
          <p:cNvSpPr txBox="1">
            <a:spLocks noChangeArrowheads="1"/>
          </p:cNvSpPr>
          <p:nvPr/>
        </p:nvSpPr>
        <p:spPr bwMode="auto">
          <a:xfrm>
            <a:off x="35496" y="4365625"/>
            <a:ext cx="4249737" cy="112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3663" indent="-6350">
              <a:spcBef>
                <a:spcPct val="20000"/>
              </a:spcBef>
              <a:buClr>
                <a:schemeClr val="hlink"/>
              </a:buClr>
              <a:buSzPct val="70000"/>
              <a:buFont typeface="Wingdings" panose="05000000000000000000" pitchFamily="2" charset="2"/>
              <a:buChar char="v"/>
              <a:tabLst>
                <a:tab pos="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tabLst>
                <a:tab pos="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tabLst>
                <a:tab pos="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tabLst>
                <a:tab pos="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tabLst>
                <a:tab pos="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tabLst>
                <a:tab pos="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tabLst>
                <a:tab pos="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tabLst>
                <a:tab pos="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tabLst>
                <a:tab pos="0" algn="l"/>
              </a:tabLs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800" b="1">
                <a:solidFill>
                  <a:srgbClr val="FFFFFF"/>
                </a:solidFill>
                <a:latin typeface="Simplified Arabic" panose="02020603050405020304" pitchFamily="18" charset="-78"/>
                <a:ea typeface="微软雅黑" panose="020B0503020204020204" pitchFamily="34" charset="-122"/>
              </a:rPr>
              <a:t>E-MAIL</a:t>
            </a:r>
            <a:r>
              <a:rPr lang="zh-CN" altLang="en-US" sz="2800" b="1">
                <a:solidFill>
                  <a:srgbClr val="FFFFFF"/>
                </a:solidFill>
                <a:latin typeface="Simplified Arabic" panose="02020603050405020304" pitchFamily="18" charset="-78"/>
                <a:ea typeface="微软雅黑" panose="020B0503020204020204" pitchFamily="34" charset="-122"/>
              </a:rPr>
              <a:t>：</a:t>
            </a:r>
            <a:r>
              <a:rPr lang="en-US" altLang="zh-CN" sz="2800" b="1">
                <a:solidFill>
                  <a:srgbClr val="FFFFFF"/>
                </a:solidFill>
                <a:latin typeface="Simplified Arabic" panose="02020603050405020304" pitchFamily="18" charset="-78"/>
                <a:ea typeface="微软雅黑" panose="020B0503020204020204" pitchFamily="34" charset="-122"/>
              </a:rPr>
              <a:t>changym@njupt.edu.cn</a:t>
            </a:r>
          </a:p>
        </p:txBody>
      </p:sp>
      <p:sp>
        <p:nvSpPr>
          <p:cNvPr id="14" name="Rectangle 5"/>
          <p:cNvSpPr>
            <a:spLocks noRot="1" noChangeArrowheads="1"/>
          </p:cNvSpPr>
          <p:nvPr/>
        </p:nvSpPr>
        <p:spPr bwMode="auto">
          <a:xfrm>
            <a:off x="35496" y="2924175"/>
            <a:ext cx="42497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FFFFFF"/>
                </a:solidFill>
                <a:latin typeface="Simplified Arabic" panose="02020603050405020304" pitchFamily="18" charset="-78"/>
                <a:ea typeface="微软雅黑" panose="020B0503020204020204" pitchFamily="34" charset="-122"/>
              </a:rPr>
              <a:t>任课教师：常玉梅</a:t>
            </a:r>
            <a:endParaRPr lang="en-US" altLang="zh-CN" sz="2800" b="1" dirty="0">
              <a:solidFill>
                <a:srgbClr val="FFFFFF"/>
              </a:solidFill>
              <a:latin typeface="Simplified Arabic" panose="02020603050405020304" pitchFamily="18" charset="-78"/>
              <a:ea typeface="微软雅黑" panose="020B0503020204020204" pitchFamily="34" charset="-122"/>
            </a:endParaRPr>
          </a:p>
        </p:txBody>
      </p:sp>
    </p:spTree>
  </p:cSld>
  <p:clrMapOvr>
    <a:masterClrMapping/>
  </p:clrMapOvr>
  <p:transition advClick="0" advTm="6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922337"/>
          </a:xfrm>
        </p:spPr>
        <p:txBody>
          <a:bodyPr/>
          <a:lstStyle/>
          <a:p>
            <a:pPr eaLnBrk="1" hangingPunct="1"/>
            <a:r>
              <a:rPr lang="zh-CN" altLang="en-US" sz="4000" b="1" dirty="0" smtClean="0">
                <a:solidFill>
                  <a:srgbClr val="FFFF00"/>
                </a:solidFill>
                <a:latin typeface="微软雅黑" panose="020B0503020204020204" pitchFamily="34" charset="-122"/>
                <a:ea typeface="微软雅黑" panose="020B0503020204020204" pitchFamily="34" charset="-122"/>
              </a:rPr>
              <a:t>非线性电阻伏安特性</a:t>
            </a:r>
          </a:p>
        </p:txBody>
      </p:sp>
      <p:pic>
        <p:nvPicPr>
          <p:cNvPr id="14339" name="Picture 4" descr="非线性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41438"/>
            <a:ext cx="748982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Text Box 5"/>
          <p:cNvSpPr txBox="1">
            <a:spLocks noChangeArrowheads="1"/>
          </p:cNvSpPr>
          <p:nvPr/>
        </p:nvSpPr>
        <p:spPr bwMode="gray">
          <a:xfrm>
            <a:off x="611188" y="4365625"/>
            <a:ext cx="3455987"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latin typeface="宋体" panose="02010600030101010101" pitchFamily="2" charset="-122"/>
              </a:rPr>
              <a:t>图</a:t>
            </a:r>
            <a:r>
              <a:rPr lang="en-US" altLang="zh-CN" sz="2000" b="1">
                <a:latin typeface="宋体" panose="02010600030101010101" pitchFamily="2" charset="-122"/>
              </a:rPr>
              <a:t>a </a:t>
            </a:r>
            <a:r>
              <a:rPr lang="zh-CN" altLang="en-US" sz="2000" b="1">
                <a:latin typeface="宋体" panose="02010600030101010101" pitchFamily="2" charset="-122"/>
              </a:rPr>
              <a:t>线性器件伏安特性曲线</a:t>
            </a:r>
          </a:p>
        </p:txBody>
      </p:sp>
      <p:sp>
        <p:nvSpPr>
          <p:cNvPr id="100358" name="Text Box 6"/>
          <p:cNvSpPr txBox="1">
            <a:spLocks noChangeArrowheads="1"/>
          </p:cNvSpPr>
          <p:nvPr/>
        </p:nvSpPr>
        <p:spPr bwMode="gray">
          <a:xfrm>
            <a:off x="3995738" y="4365625"/>
            <a:ext cx="4608512"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latin typeface="宋体" panose="02010600030101010101" pitchFamily="2" charset="-122"/>
              </a:rPr>
              <a:t>图</a:t>
            </a:r>
            <a:r>
              <a:rPr lang="en-US" altLang="zh-CN" sz="2000" b="1">
                <a:latin typeface="宋体" panose="02010600030101010101" pitchFamily="2" charset="-122"/>
              </a:rPr>
              <a:t>b </a:t>
            </a:r>
            <a:r>
              <a:rPr lang="zh-CN" altLang="en-US" sz="2000" b="1">
                <a:latin typeface="宋体" panose="02010600030101010101" pitchFamily="2" charset="-122"/>
              </a:rPr>
              <a:t>非线性器件二极管的伏安特性曲线</a:t>
            </a:r>
          </a:p>
        </p:txBody>
      </p:sp>
      <p:sp>
        <p:nvSpPr>
          <p:cNvPr id="14342" name="Line 8"/>
          <p:cNvSpPr>
            <a:spLocks noChangeShapeType="1"/>
          </p:cNvSpPr>
          <p:nvPr/>
        </p:nvSpPr>
        <p:spPr bwMode="auto">
          <a:xfrm>
            <a:off x="7164388" y="2708275"/>
            <a:ext cx="0" cy="431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9"/>
          <p:cNvSpPr>
            <a:spLocks noChangeShapeType="1"/>
          </p:cNvSpPr>
          <p:nvPr/>
        </p:nvSpPr>
        <p:spPr bwMode="auto">
          <a:xfrm>
            <a:off x="5580063" y="2924175"/>
            <a:ext cx="0" cy="431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AutoShape 10"/>
          <p:cNvSpPr>
            <a:spLocks noChangeArrowheads="1"/>
          </p:cNvSpPr>
          <p:nvPr/>
        </p:nvSpPr>
        <p:spPr bwMode="auto">
          <a:xfrm>
            <a:off x="6659563" y="3357563"/>
            <a:ext cx="1657350" cy="792162"/>
          </a:xfrm>
          <a:prstGeom prst="wedgeRoundRectCallout">
            <a:avLst>
              <a:gd name="adj1" fmla="val -20306"/>
              <a:gd name="adj2" fmla="val -78657"/>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FF00"/>
                </a:solidFill>
              </a:rPr>
              <a:t>正向导通压降</a:t>
            </a:r>
            <a:r>
              <a:rPr lang="en-US" altLang="zh-CN" b="1" i="1">
                <a:solidFill>
                  <a:srgbClr val="FFFF00"/>
                </a:solidFill>
                <a:latin typeface="Times New Roman" panose="02020603050405020304" pitchFamily="18" charset="0"/>
              </a:rPr>
              <a:t>V</a:t>
            </a:r>
            <a:r>
              <a:rPr lang="en-US" altLang="zh-CN" b="1" baseline="-10000">
                <a:solidFill>
                  <a:srgbClr val="FFFF00"/>
                </a:solidFill>
                <a:latin typeface="Times New Roman" panose="02020603050405020304" pitchFamily="18" charset="0"/>
              </a:rPr>
              <a:t>B</a:t>
            </a:r>
            <a:endParaRPr lang="zh-CN" altLang="en-US" b="1" baseline="-10000">
              <a:solidFill>
                <a:srgbClr val="FFFF00"/>
              </a:solidFill>
              <a:latin typeface="Times New Roman" panose="02020603050405020304" pitchFamily="18" charset="0"/>
            </a:endParaRPr>
          </a:p>
        </p:txBody>
      </p:sp>
      <p:sp>
        <p:nvSpPr>
          <p:cNvPr id="14345" name="AutoShape 11"/>
          <p:cNvSpPr>
            <a:spLocks noChangeArrowheads="1"/>
          </p:cNvSpPr>
          <p:nvPr/>
        </p:nvSpPr>
        <p:spPr bwMode="auto">
          <a:xfrm>
            <a:off x="4572000" y="1773238"/>
            <a:ext cx="1512888" cy="865187"/>
          </a:xfrm>
          <a:prstGeom prst="wedgeRoundRectCallout">
            <a:avLst>
              <a:gd name="adj1" fmla="val 16736"/>
              <a:gd name="adj2" fmla="val 78440"/>
              <a:gd name="adj3" fmla="val 16667"/>
            </a:avLst>
          </a:prstGeom>
          <a:solidFill>
            <a:srgbClr val="FAAC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t>反向击穿电压</a:t>
            </a:r>
            <a:r>
              <a:rPr lang="en-US" altLang="zh-CN" sz="2000" b="1" i="1">
                <a:latin typeface="Times New Roman" panose="02020603050405020304" pitchFamily="18" charset="0"/>
              </a:rPr>
              <a:t>V</a:t>
            </a:r>
            <a:r>
              <a:rPr lang="en-US" altLang="zh-CN" sz="2000" b="1" baseline="-10000">
                <a:latin typeface="Times New Roman" panose="02020603050405020304" pitchFamily="18" charset="0"/>
              </a:rPr>
              <a:t>BR</a:t>
            </a:r>
          </a:p>
        </p:txBody>
      </p:sp>
      <p:sp>
        <p:nvSpPr>
          <p:cNvPr id="14346" name="Rectangle 12"/>
          <p:cNvSpPr>
            <a:spLocks noChangeArrowheads="1"/>
          </p:cNvSpPr>
          <p:nvPr/>
        </p:nvSpPr>
        <p:spPr bwMode="auto">
          <a:xfrm>
            <a:off x="611188" y="5068888"/>
            <a:ext cx="80565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正向导通压降</a:t>
            </a:r>
            <a:r>
              <a:rPr lang="en-US" altLang="zh-CN" sz="2800" b="1" i="1">
                <a:latin typeface="Times New Roman" panose="02020603050405020304" pitchFamily="18" charset="0"/>
              </a:rPr>
              <a:t>V</a:t>
            </a:r>
            <a:r>
              <a:rPr lang="en-US" altLang="zh-CN" sz="2800" b="1" baseline="-10000">
                <a:latin typeface="Times New Roman" panose="02020603050405020304" pitchFamily="18" charset="0"/>
              </a:rPr>
              <a:t>B</a:t>
            </a:r>
            <a:r>
              <a:rPr lang="zh-CN" altLang="en-US" sz="2800" b="1">
                <a:latin typeface="Times New Roman" panose="02020603050405020304" pitchFamily="18" charset="0"/>
              </a:rPr>
              <a:t>：</a:t>
            </a:r>
            <a:r>
              <a:rPr lang="en-US" altLang="zh-CN" sz="2800" b="1">
                <a:latin typeface="Times New Roman" panose="02020603050405020304" pitchFamily="18" charset="0"/>
              </a:rPr>
              <a:t>0.3V</a:t>
            </a:r>
            <a:r>
              <a:rPr lang="zh-CN" altLang="en-US" sz="2800" b="1">
                <a:latin typeface="Times New Roman" panose="02020603050405020304" pitchFamily="18" charset="0"/>
              </a:rPr>
              <a:t>（锗管）、</a:t>
            </a:r>
            <a:r>
              <a:rPr lang="en-US" altLang="zh-CN" sz="2800" b="1">
                <a:latin typeface="Times New Roman" panose="02020603050405020304" pitchFamily="18" charset="0"/>
              </a:rPr>
              <a:t>0.7V</a:t>
            </a:r>
            <a:r>
              <a:rPr lang="zh-CN" altLang="en-US" sz="2800" b="1">
                <a:latin typeface="Times New Roman" panose="02020603050405020304" pitchFamily="18" charset="0"/>
              </a:rPr>
              <a:t>（硅管）、</a:t>
            </a:r>
          </a:p>
          <a:p>
            <a:pPr eaLnBrk="1" hangingPunct="1"/>
            <a:r>
              <a:rPr lang="en-US" altLang="zh-CN" sz="2800" b="1">
                <a:latin typeface="Times New Roman" panose="02020603050405020304" pitchFamily="18" charset="0"/>
              </a:rPr>
              <a:t>                                 1.5 ~ 2.3V</a:t>
            </a:r>
            <a:r>
              <a:rPr lang="zh-CN" altLang="en-US" sz="2800" b="1">
                <a:latin typeface="Times New Roman" panose="02020603050405020304" pitchFamily="18" charset="0"/>
              </a:rPr>
              <a:t>（发光管）</a:t>
            </a:r>
          </a:p>
        </p:txBody>
      </p:sp>
      <p:sp>
        <p:nvSpPr>
          <p:cNvPr id="14347" name="Rectangle 13"/>
          <p:cNvSpPr>
            <a:spLocks noChangeArrowheads="1"/>
          </p:cNvSpPr>
          <p:nvPr/>
        </p:nvSpPr>
        <p:spPr bwMode="auto">
          <a:xfrm>
            <a:off x="611188" y="6005513"/>
            <a:ext cx="6049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反向击穿电压</a:t>
            </a:r>
            <a:r>
              <a:rPr lang="en-US" altLang="zh-CN" sz="2800" b="1" i="1">
                <a:latin typeface="Times New Roman" panose="02020603050405020304" pitchFamily="18" charset="0"/>
              </a:rPr>
              <a:t>V</a:t>
            </a:r>
            <a:r>
              <a:rPr lang="en-US" altLang="zh-CN" sz="2800" b="1" baseline="-10000">
                <a:latin typeface="Times New Roman" panose="02020603050405020304" pitchFamily="18" charset="0"/>
              </a:rPr>
              <a:t>BR</a:t>
            </a:r>
            <a:r>
              <a:rPr lang="zh-CN" altLang="en-US" sz="2800" b="1"/>
              <a:t>：几伏</a:t>
            </a:r>
            <a:r>
              <a:rPr lang="en-US" altLang="zh-CN" sz="2800" b="1"/>
              <a:t>~</a:t>
            </a:r>
            <a:r>
              <a:rPr lang="zh-CN" altLang="en-US" sz="2800" b="1"/>
              <a:t>几百伏</a:t>
            </a:r>
          </a:p>
        </p:txBody>
      </p:sp>
      <p:sp>
        <p:nvSpPr>
          <p:cNvPr id="14348"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EA7DBE2C-C58C-4C82-BA36-BF7554461CAA}"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10</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954202804"/>
      </p:ext>
    </p:extLst>
  </p:cSld>
  <p:clrMapOvr>
    <a:masterClrMapping/>
  </p:clrMapOvr>
  <p:transition advClick="0" advTm="6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anim calcmode="lin" valueType="num">
                                      <p:cBhvr additive="base">
                                        <p:cTn id="7" dur="500" fill="hold"/>
                                        <p:tgtEl>
                                          <p:spTgt spid="10035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035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100358">
                                            <p:txEl>
                                              <p:pRg st="0" end="0"/>
                                            </p:txEl>
                                          </p:spTgt>
                                        </p:tgtEl>
                                        <p:attrNameLst>
                                          <p:attrName>style.visibility</p:attrName>
                                        </p:attrNameLst>
                                      </p:cBhvr>
                                      <p:to>
                                        <p:strVal val="visible"/>
                                      </p:to>
                                    </p:set>
                                    <p:anim calcmode="lin" valueType="num">
                                      <p:cBhvr additive="base">
                                        <p:cTn id="12" dur="500" fill="hold"/>
                                        <p:tgtEl>
                                          <p:spTgt spid="100358">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0035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71550" y="115888"/>
            <a:ext cx="5554663" cy="865187"/>
          </a:xfrm>
        </p:spPr>
        <p:txBody>
          <a:bodyPr/>
          <a:lstStyle/>
          <a:p>
            <a:pPr eaLnBrk="1" hangingPunct="1"/>
            <a:r>
              <a:rPr lang="zh-CN" altLang="en-US" sz="3600" b="1" dirty="0" smtClean="0">
                <a:solidFill>
                  <a:srgbClr val="FFFF00"/>
                </a:solidFill>
                <a:latin typeface="微软雅黑" panose="020B0503020204020204" pitchFamily="34" charset="-122"/>
                <a:ea typeface="微软雅黑" panose="020B0503020204020204" pitchFamily="34" charset="-122"/>
              </a:rPr>
              <a:t>稳压管正、反向连接</a:t>
            </a:r>
          </a:p>
        </p:txBody>
      </p:sp>
      <p:pic>
        <p:nvPicPr>
          <p:cNvPr id="15363" name="Picture 4" descr="稳压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08275"/>
            <a:ext cx="748823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Text Box 5"/>
          <p:cNvSpPr txBox="1">
            <a:spLocks noChangeArrowheads="1"/>
          </p:cNvSpPr>
          <p:nvPr/>
        </p:nvSpPr>
        <p:spPr bwMode="gray">
          <a:xfrm>
            <a:off x="2484438" y="5445125"/>
            <a:ext cx="4321175"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宋体" panose="02010600030101010101" pitchFamily="2" charset="-122"/>
              </a:rPr>
              <a:t> </a:t>
            </a:r>
            <a:r>
              <a:rPr lang="zh-CN" altLang="en-US" sz="2400" b="1">
                <a:latin typeface="宋体" panose="02010600030101010101" pitchFamily="2" charset="-122"/>
              </a:rPr>
              <a:t>稳压管正、反向连接</a:t>
            </a:r>
          </a:p>
        </p:txBody>
      </p:sp>
      <p:sp>
        <p:nvSpPr>
          <p:cNvPr id="15365" name="AutoShape 7"/>
          <p:cNvSpPr>
            <a:spLocks noChangeArrowheads="1"/>
          </p:cNvSpPr>
          <p:nvPr/>
        </p:nvSpPr>
        <p:spPr bwMode="auto">
          <a:xfrm>
            <a:off x="1692275" y="1268413"/>
            <a:ext cx="3382963" cy="1008062"/>
          </a:xfrm>
          <a:prstGeom prst="wedgeRoundRectCallout">
            <a:avLst>
              <a:gd name="adj1" fmla="val -40644"/>
              <a:gd name="adj2" fmla="val 13625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FF00"/>
                </a:solidFill>
              </a:rPr>
              <a:t>限流电阻保证稳压管在正向状态下，不因正向电阻小导致电流过大烧毁管子</a:t>
            </a:r>
          </a:p>
        </p:txBody>
      </p:sp>
      <p:sp>
        <p:nvSpPr>
          <p:cNvPr id="15366" name="AutoShape 8"/>
          <p:cNvSpPr>
            <a:spLocks noChangeArrowheads="1"/>
          </p:cNvSpPr>
          <p:nvPr/>
        </p:nvSpPr>
        <p:spPr bwMode="auto">
          <a:xfrm>
            <a:off x="5702300" y="1196975"/>
            <a:ext cx="3117850" cy="1222375"/>
          </a:xfrm>
          <a:prstGeom prst="wedgeRoundRectCallout">
            <a:avLst>
              <a:gd name="adj1" fmla="val -37218"/>
              <a:gd name="adj2" fmla="val 10006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FF00"/>
                </a:solidFill>
              </a:rPr>
              <a:t>限流电阻，保证稳压管在反向状态下，控制反向电流不至于过大击穿管子，导致管子损坏</a:t>
            </a:r>
          </a:p>
        </p:txBody>
      </p:sp>
      <p:sp>
        <p:nvSpPr>
          <p:cNvPr id="15367"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1679ADBB-F067-4264-B79C-53324DFA41E1}"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11</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2068724850"/>
      </p:ext>
    </p:extLst>
  </p:cSld>
  <p:clrMapOvr>
    <a:masterClrMapping/>
  </p:clrMapOvr>
  <p:transition advClick="0" advTm="6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2405">
                                            <p:txEl>
                                              <p:pRg st="0" end="0"/>
                                            </p:txEl>
                                          </p:spTgt>
                                        </p:tgtEl>
                                        <p:attrNameLst>
                                          <p:attrName>style.visibility</p:attrName>
                                        </p:attrNameLst>
                                      </p:cBhvr>
                                      <p:to>
                                        <p:strVal val="visible"/>
                                      </p:to>
                                    </p:set>
                                    <p:anim calcmode="lin" valueType="num">
                                      <p:cBhvr additive="base">
                                        <p:cTn id="7" dur="500" fill="hold"/>
                                        <p:tgtEl>
                                          <p:spTgt spid="10240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463" y="692150"/>
            <a:ext cx="4010271" cy="32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noChangeArrowheads="1"/>
          </p:cNvSpPr>
          <p:nvPr>
            <p:ph type="title"/>
          </p:nvPr>
        </p:nvSpPr>
        <p:spPr>
          <a:xfrm>
            <a:off x="422275" y="63653"/>
            <a:ext cx="8229600" cy="850900"/>
          </a:xfrm>
        </p:spPr>
        <p:txBody>
          <a:bodyPr/>
          <a:lstStyle/>
          <a:p>
            <a:pPr algn="l" eaLnBrk="1" hangingPunct="1"/>
            <a:r>
              <a:rPr lang="zh-CN" altLang="en-US" sz="3600" b="1" dirty="0" smtClean="0">
                <a:solidFill>
                  <a:srgbClr val="FFFF00"/>
                </a:solidFill>
                <a:latin typeface="微软雅黑" panose="020B0503020204020204" pitchFamily="34" charset="-122"/>
                <a:ea typeface="微软雅黑" panose="020B0503020204020204" pitchFamily="34" charset="-122"/>
              </a:rPr>
              <a:t>实 验 步 骤</a:t>
            </a:r>
          </a:p>
        </p:txBody>
      </p:sp>
      <p:sp>
        <p:nvSpPr>
          <p:cNvPr id="16388" name="Rectangle 3"/>
          <p:cNvSpPr>
            <a:spLocks noGrp="1" noChangeArrowheads="1"/>
          </p:cNvSpPr>
          <p:nvPr>
            <p:ph type="body" sz="half" idx="1"/>
          </p:nvPr>
        </p:nvSpPr>
        <p:spPr>
          <a:xfrm>
            <a:off x="250825" y="1916113"/>
            <a:ext cx="4465638" cy="2159000"/>
          </a:xfrm>
        </p:spPr>
        <p:txBody>
          <a:bodyPr/>
          <a:lstStyle/>
          <a:p>
            <a:pPr eaLnBrk="1" hangingPunct="1"/>
            <a:r>
              <a:rPr lang="zh-CN" altLang="en-US" sz="2800" b="1" smtClean="0">
                <a:latin typeface="楷体" panose="02010609060101010101" pitchFamily="49" charset="-122"/>
                <a:ea typeface="楷体" panose="02010609060101010101" pitchFamily="49" charset="-122"/>
              </a:rPr>
              <a:t>（</a:t>
            </a:r>
            <a:r>
              <a:rPr lang="en-US" altLang="zh-CN" sz="2800" b="1" smtClean="0">
                <a:latin typeface="楷体" panose="02010609060101010101" pitchFamily="49" charset="-122"/>
                <a:ea typeface="楷体" panose="02010609060101010101" pitchFamily="49" charset="-122"/>
              </a:rPr>
              <a:t>1</a:t>
            </a:r>
            <a:r>
              <a:rPr lang="zh-CN" altLang="en-US" sz="2800" b="1" smtClean="0">
                <a:latin typeface="楷体" panose="02010609060101010101" pitchFamily="49" charset="-122"/>
                <a:ea typeface="楷体" panose="02010609060101010101" pitchFamily="49" charset="-122"/>
              </a:rPr>
              <a:t>）按图</a:t>
            </a:r>
            <a:r>
              <a:rPr lang="en-US" altLang="zh-CN" sz="2800" b="1" smtClean="0">
                <a:latin typeface="楷体" panose="02010609060101010101" pitchFamily="49" charset="-122"/>
                <a:ea typeface="楷体" panose="02010609060101010101" pitchFamily="49" charset="-122"/>
              </a:rPr>
              <a:t>3.4(a)</a:t>
            </a:r>
            <a:r>
              <a:rPr lang="zh-CN" altLang="en-US" sz="2800" b="1" smtClean="0">
                <a:latin typeface="楷体" panose="02010609060101010101" pitchFamily="49" charset="-122"/>
                <a:ea typeface="楷体" panose="02010609060101010101" pitchFamily="49" charset="-122"/>
              </a:rPr>
              <a:t>电路接线，按表</a:t>
            </a:r>
            <a:r>
              <a:rPr lang="en-US" altLang="zh-CN" sz="2800" b="1" smtClean="0">
                <a:latin typeface="楷体" panose="02010609060101010101" pitchFamily="49" charset="-122"/>
                <a:ea typeface="楷体" panose="02010609060101010101" pitchFamily="49" charset="-122"/>
              </a:rPr>
              <a:t>3.2</a:t>
            </a:r>
            <a:r>
              <a:rPr lang="zh-CN" altLang="en-US" sz="2800" b="1" smtClean="0">
                <a:latin typeface="楷体" panose="02010609060101010101" pitchFamily="49" charset="-122"/>
                <a:ea typeface="楷体" panose="02010609060101010101" pitchFamily="49" charset="-122"/>
              </a:rPr>
              <a:t>给定的电流值测量发光二极管的正向特性，电压值记录于表</a:t>
            </a:r>
            <a:r>
              <a:rPr lang="en-US" altLang="zh-CN" sz="2800" b="1" smtClean="0">
                <a:latin typeface="楷体" panose="02010609060101010101" pitchFamily="49" charset="-122"/>
                <a:ea typeface="楷体" panose="02010609060101010101" pitchFamily="49" charset="-122"/>
              </a:rPr>
              <a:t>3.2</a:t>
            </a:r>
            <a:r>
              <a:rPr lang="zh-CN" altLang="en-US" sz="2800" b="1" smtClean="0">
                <a:latin typeface="楷体" panose="02010609060101010101" pitchFamily="49" charset="-122"/>
                <a:ea typeface="楷体" panose="02010609060101010101" pitchFamily="49" charset="-122"/>
              </a:rPr>
              <a:t>中。</a:t>
            </a:r>
          </a:p>
        </p:txBody>
      </p:sp>
      <p:sp>
        <p:nvSpPr>
          <p:cNvPr id="14340" name="AutoShape 4"/>
          <p:cNvSpPr>
            <a:spLocks noChangeArrowheads="1"/>
          </p:cNvSpPr>
          <p:nvPr/>
        </p:nvSpPr>
        <p:spPr bwMode="gray">
          <a:xfrm>
            <a:off x="250825" y="924078"/>
            <a:ext cx="4751388" cy="920597"/>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altLang="zh-CN" sz="2800" b="1" dirty="0">
                <a:solidFill>
                  <a:srgbClr val="FFC000"/>
                </a:solidFill>
                <a:latin typeface="微软雅黑" panose="020B0503020204020204" pitchFamily="34" charset="-122"/>
                <a:ea typeface="微软雅黑" panose="020B0503020204020204" pitchFamily="34" charset="-122"/>
                <a:cs typeface="+mj-cs"/>
              </a:rPr>
              <a:t>1</a:t>
            </a:r>
            <a:r>
              <a:rPr lang="zh-CN" altLang="en-US" sz="2800" b="1" dirty="0">
                <a:solidFill>
                  <a:srgbClr val="FFC000"/>
                </a:solidFill>
                <a:latin typeface="微软雅黑" panose="020B0503020204020204" pitchFamily="34" charset="-122"/>
                <a:ea typeface="微软雅黑" panose="020B0503020204020204" pitchFamily="34" charset="-122"/>
                <a:cs typeface="+mj-cs"/>
              </a:rPr>
              <a:t>、测发光二极管</a:t>
            </a:r>
            <a:r>
              <a:rPr lang="zh-CN" altLang="en-US" sz="2800" b="1" dirty="0">
                <a:solidFill>
                  <a:srgbClr val="FFC000"/>
                </a:solidFill>
                <a:latin typeface="微软雅黑" panose="020B0503020204020204" pitchFamily="34" charset="-122"/>
                <a:ea typeface="微软雅黑" panose="020B0503020204020204" pitchFamily="34" charset="-122"/>
                <a:cs typeface="+mj-cs"/>
              </a:rPr>
              <a:t>伏安特性</a:t>
            </a:r>
            <a:r>
              <a:rPr lang="en-US" altLang="zh-CN" sz="2800" b="1" dirty="0">
                <a:solidFill>
                  <a:srgbClr val="FFC000"/>
                </a:solidFill>
                <a:latin typeface="微软雅黑" panose="020B0503020204020204" pitchFamily="34" charset="-122"/>
                <a:ea typeface="微软雅黑" panose="020B0503020204020204" pitchFamily="34" charset="-122"/>
                <a:cs typeface="+mj-cs"/>
              </a:rPr>
              <a:t>-</a:t>
            </a:r>
            <a:r>
              <a:rPr lang="zh-CN" altLang="en-US" sz="2800" b="1" dirty="0">
                <a:solidFill>
                  <a:srgbClr val="FFC000"/>
                </a:solidFill>
                <a:latin typeface="微软雅黑" panose="020B0503020204020204" pitchFamily="34" charset="-122"/>
                <a:ea typeface="微软雅黑" panose="020B0503020204020204" pitchFamily="34" charset="-122"/>
                <a:cs typeface="+mj-cs"/>
              </a:rPr>
              <a:t>正向 </a:t>
            </a:r>
            <a:endParaRPr lang="zh-CN" altLang="en-US" sz="2800" b="1" dirty="0">
              <a:solidFill>
                <a:srgbClr val="FFC000"/>
              </a:solidFill>
              <a:latin typeface="微软雅黑" panose="020B0503020204020204" pitchFamily="34" charset="-122"/>
              <a:ea typeface="微软雅黑" panose="020B0503020204020204" pitchFamily="34" charset="-122"/>
              <a:cs typeface="+mj-cs"/>
            </a:endParaRPr>
          </a:p>
        </p:txBody>
      </p:sp>
      <p:sp>
        <p:nvSpPr>
          <p:cNvPr id="16390" name="Text Box 5"/>
          <p:cNvSpPr txBox="1">
            <a:spLocks noChangeArrowheads="1"/>
          </p:cNvSpPr>
          <p:nvPr/>
        </p:nvSpPr>
        <p:spPr bwMode="gray">
          <a:xfrm>
            <a:off x="2411413" y="4076700"/>
            <a:ext cx="2232025" cy="566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b="1">
                <a:latin typeface="楷体" panose="02010609060101010101" pitchFamily="49" charset="-122"/>
                <a:ea typeface="楷体" panose="02010609060101010101" pitchFamily="49" charset="-122"/>
              </a:rPr>
              <a:t>表 </a:t>
            </a:r>
            <a:r>
              <a:rPr lang="en-US" altLang="zh-CN" sz="2800" b="1">
                <a:latin typeface="楷体" panose="02010609060101010101" pitchFamily="49" charset="-122"/>
                <a:ea typeface="楷体" panose="02010609060101010101" pitchFamily="49" charset="-122"/>
              </a:rPr>
              <a:t>3.2</a:t>
            </a:r>
          </a:p>
        </p:txBody>
      </p:sp>
      <p:graphicFrame>
        <p:nvGraphicFramePr>
          <p:cNvPr id="103467" name="Group 43"/>
          <p:cNvGraphicFramePr>
            <a:graphicFrameLocks noGrp="1"/>
          </p:cNvGraphicFramePr>
          <p:nvPr>
            <p:ph sz="half" idx="2"/>
            <p:extLst>
              <p:ext uri="{D42A27DB-BD31-4B8C-83A1-F6EECF244321}">
                <p14:modId xmlns:p14="http://schemas.microsoft.com/office/powerpoint/2010/main" val="591296568"/>
              </p:ext>
            </p:extLst>
          </p:nvPr>
        </p:nvGraphicFramePr>
        <p:xfrm>
          <a:off x="900113" y="4797326"/>
          <a:ext cx="7273925" cy="1223962"/>
        </p:xfrm>
        <a:graphic>
          <a:graphicData uri="http://schemas.openxmlformats.org/drawingml/2006/table">
            <a:tbl>
              <a:tblPr>
                <a:tableStyleId>{16D9F66E-5EB9-4882-86FB-DCBF35E3C3E4}</a:tableStyleId>
              </a:tblPr>
              <a:tblGrid>
                <a:gridCol w="808037">
                  <a:extLst>
                    <a:ext uri="{9D8B030D-6E8A-4147-A177-3AD203B41FA5}">
                      <a16:colId xmlns:a16="http://schemas.microsoft.com/office/drawing/2014/main" val="20000"/>
                    </a:ext>
                  </a:extLst>
                </a:gridCol>
                <a:gridCol w="1112838">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55650">
                  <a:extLst>
                    <a:ext uri="{9D8B030D-6E8A-4147-A177-3AD203B41FA5}">
                      <a16:colId xmlns:a16="http://schemas.microsoft.com/office/drawing/2014/main" val="20003"/>
                    </a:ext>
                  </a:extLst>
                </a:gridCol>
                <a:gridCol w="754062">
                  <a:extLst>
                    <a:ext uri="{9D8B030D-6E8A-4147-A177-3AD203B41FA5}">
                      <a16:colId xmlns:a16="http://schemas.microsoft.com/office/drawing/2014/main" val="20004"/>
                    </a:ext>
                  </a:extLst>
                </a:gridCol>
                <a:gridCol w="755650">
                  <a:extLst>
                    <a:ext uri="{9D8B030D-6E8A-4147-A177-3AD203B41FA5}">
                      <a16:colId xmlns:a16="http://schemas.microsoft.com/office/drawing/2014/main" val="20005"/>
                    </a:ext>
                  </a:extLst>
                </a:gridCol>
                <a:gridCol w="784225">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8038">
                  <a:extLst>
                    <a:ext uri="{9D8B030D-6E8A-4147-A177-3AD203B41FA5}">
                      <a16:colId xmlns:a16="http://schemas.microsoft.com/office/drawing/2014/main" val="20008"/>
                    </a:ext>
                  </a:extLst>
                </a:gridCol>
              </a:tblGrid>
              <a:tr h="605063">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en-US" sz="2400" u="none" strike="noStrike" cap="none" normalizeH="0" baseline="0" smtClean="0">
                        <a:ln>
                          <a:noFill/>
                        </a:ln>
                        <a:effectLst/>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u="none" strike="noStrike" cap="none" normalizeH="0" baseline="0" smtClean="0">
                          <a:ln>
                            <a:noFill/>
                          </a:ln>
                          <a:effectLst/>
                        </a:rPr>
                        <a:t>正向</a:t>
                      </a:r>
                    </a:p>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u="none" strike="noStrike" cap="none" normalizeH="0" baseline="0" smtClean="0">
                          <a:ln>
                            <a:noFill/>
                          </a:ln>
                          <a:effectLst/>
                        </a:rPr>
                        <a:t>连接</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I</a:t>
                      </a:r>
                      <a:r>
                        <a:rPr kumimoji="0" lang="en-US" altLang="zh-CN" sz="2400" u="none" strike="noStrike" cap="none" normalizeH="0" baseline="-30000" smtClean="0">
                          <a:ln>
                            <a:noFill/>
                          </a:ln>
                          <a:effectLst/>
                        </a:rPr>
                        <a:t>d</a:t>
                      </a:r>
                      <a:r>
                        <a:rPr kumimoji="0" lang="en-US" altLang="zh-CN" sz="2400" u="none" strike="noStrike" cap="none" normalizeH="0" baseline="0" smtClean="0">
                          <a:ln>
                            <a:noFill/>
                          </a:ln>
                          <a:effectLst/>
                        </a:rPr>
                        <a:t>(mA)</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20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extLst>
                  <a:ext uri="{0D108BD9-81ED-4DB2-BD59-A6C34878D82A}">
                    <a16:rowId xmlns:a16="http://schemas.microsoft.com/office/drawing/2014/main" val="10000"/>
                  </a:ext>
                </a:extLst>
              </a:tr>
              <a:tr h="618899">
                <a:tc vMerge="1">
                  <a:txBody>
                    <a:bodyPr/>
                    <a:lstStyle/>
                    <a:p>
                      <a:endParaRPr lang="zh-CN" alt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V</a:t>
                      </a:r>
                      <a:r>
                        <a:rPr kumimoji="0" lang="en-US" altLang="zh-CN" sz="2400" u="none" strike="noStrike" cap="none" normalizeH="0" baseline="-30000" smtClean="0">
                          <a:ln>
                            <a:noFill/>
                          </a:ln>
                          <a:effectLst/>
                        </a:rPr>
                        <a:t>d</a:t>
                      </a:r>
                      <a:r>
                        <a:rPr kumimoji="0" lang="en-US" altLang="zh-CN" sz="2400" u="none" strike="noStrike" cap="none" normalizeH="0" baseline="0" smtClean="0">
                          <a:ln>
                            <a:noFill/>
                          </a:ln>
                          <a:effectLst/>
                        </a:rPr>
                        <a:t>(V)</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rgbClr val="253327"/>
                        </a:solidFill>
                        <a:effectLst/>
                        <a:latin typeface="Arial" charset="0"/>
                        <a:ea typeface="宋体" pitchFamily="2" charset="-122"/>
                      </a:endParaRPr>
                    </a:p>
                  </a:txBody>
                  <a:tcPr marT="45707" marB="45707" horzOverflow="overflow"/>
                </a:tc>
                <a:extLst>
                  <a:ext uri="{0D108BD9-81ED-4DB2-BD59-A6C34878D82A}">
                    <a16:rowId xmlns:a16="http://schemas.microsoft.com/office/drawing/2014/main" val="10001"/>
                  </a:ext>
                </a:extLst>
              </a:tr>
            </a:tbl>
          </a:graphicData>
        </a:graphic>
      </p:graphicFrame>
      <p:sp>
        <p:nvSpPr>
          <p:cNvPr id="16422" name="Text Box 45"/>
          <p:cNvSpPr txBox="1">
            <a:spLocks noChangeArrowheads="1"/>
          </p:cNvSpPr>
          <p:nvPr/>
        </p:nvSpPr>
        <p:spPr bwMode="gray">
          <a:xfrm>
            <a:off x="5483225" y="4157663"/>
            <a:ext cx="3168650"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dirty="0">
                <a:latin typeface="宋体" panose="02010600030101010101" pitchFamily="2" charset="-122"/>
              </a:rPr>
              <a:t>图</a:t>
            </a:r>
            <a:r>
              <a:rPr lang="en-US" altLang="zh-CN" sz="2000" b="1" dirty="0">
                <a:latin typeface="宋体" panose="02010600030101010101" pitchFamily="2" charset="-122"/>
              </a:rPr>
              <a:t>5.10(a) </a:t>
            </a:r>
            <a:r>
              <a:rPr lang="zh-CN" altLang="en-US" sz="2000" b="1" dirty="0">
                <a:latin typeface="宋体" panose="02010600030101010101" pitchFamily="2" charset="-122"/>
              </a:rPr>
              <a:t>正向测量电路</a:t>
            </a:r>
          </a:p>
        </p:txBody>
      </p:sp>
      <p:sp>
        <p:nvSpPr>
          <p:cNvPr id="16423"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79173DD3-CBC4-4850-8412-A2A5F4A821E7}"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12</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59645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white">
          <a:xfrm>
            <a:off x="188913" y="235744"/>
            <a:ext cx="6410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b="1" dirty="0">
                <a:solidFill>
                  <a:srgbClr val="FFFF00"/>
                </a:solidFill>
                <a:latin typeface="微软雅黑" panose="020B0503020204020204" pitchFamily="34" charset="-122"/>
                <a:ea typeface="微软雅黑" panose="020B0503020204020204" pitchFamily="34" charset="-122"/>
                <a:cs typeface="+mj-cs"/>
              </a:rPr>
              <a:t>*实验</a:t>
            </a:r>
            <a:r>
              <a:rPr lang="zh-CN" altLang="en-US" sz="3200" b="1" dirty="0">
                <a:solidFill>
                  <a:srgbClr val="FFFF00"/>
                </a:solidFill>
                <a:latin typeface="微软雅黑" panose="020B0503020204020204" pitchFamily="34" charset="-122"/>
                <a:ea typeface="微软雅黑" panose="020B0503020204020204" pitchFamily="34" charset="-122"/>
                <a:cs typeface="+mj-cs"/>
              </a:rPr>
              <a:t>箱上的接线示意图（正向）：</a:t>
            </a:r>
          </a:p>
        </p:txBody>
      </p:sp>
      <p:sp>
        <p:nvSpPr>
          <p:cNvPr id="17411" name="Rectangle 3"/>
          <p:cNvSpPr>
            <a:spLocks noChangeArrowheads="1"/>
          </p:cNvSpPr>
          <p:nvPr/>
        </p:nvSpPr>
        <p:spPr bwMode="auto">
          <a:xfrm>
            <a:off x="188913" y="5999163"/>
            <a:ext cx="6167437" cy="5794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66"/>
                </a:solidFill>
                <a:latin typeface="楷体" panose="02010609060101010101" pitchFamily="49" charset="-122"/>
                <a:ea typeface="楷体" panose="02010609060101010101" pitchFamily="49" charset="-122"/>
              </a:rPr>
              <a:t>注：稳压电源限流值调整为</a:t>
            </a:r>
            <a:r>
              <a:rPr lang="en-US" altLang="zh-CN" sz="3200" b="1">
                <a:solidFill>
                  <a:srgbClr val="FF0066"/>
                </a:solidFill>
                <a:latin typeface="楷体" panose="02010609060101010101" pitchFamily="49" charset="-122"/>
                <a:ea typeface="楷体" panose="02010609060101010101" pitchFamily="49" charset="-122"/>
              </a:rPr>
              <a:t>50mA</a:t>
            </a:r>
            <a:endParaRPr lang="zh-CN" altLang="en-US" sz="3200" b="1">
              <a:solidFill>
                <a:srgbClr val="FF0066"/>
              </a:solidFill>
              <a:latin typeface="楷体" panose="02010609060101010101" pitchFamily="49" charset="-122"/>
              <a:ea typeface="楷体" panose="02010609060101010101" pitchFamily="49" charset="-122"/>
            </a:endParaRPr>
          </a:p>
        </p:txBody>
      </p:sp>
      <p:grpSp>
        <p:nvGrpSpPr>
          <p:cNvPr id="17412" name="Group 4"/>
          <p:cNvGrpSpPr>
            <a:grpSpLocks/>
          </p:cNvGrpSpPr>
          <p:nvPr/>
        </p:nvGrpSpPr>
        <p:grpSpPr bwMode="auto">
          <a:xfrm>
            <a:off x="1042988" y="908050"/>
            <a:ext cx="7345362" cy="4510088"/>
            <a:chOff x="657" y="890"/>
            <a:chExt cx="4627" cy="2841"/>
          </a:xfrm>
        </p:grpSpPr>
        <p:pic>
          <p:nvPicPr>
            <p:cNvPr id="17415" name="Picture 5" descr="DGDZ-3型实验箱分立元件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 y="2160"/>
              <a:ext cx="2631"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6"/>
            <p:cNvSpPr txBox="1">
              <a:spLocks noChangeArrowheads="1"/>
            </p:cNvSpPr>
            <p:nvPr/>
          </p:nvSpPr>
          <p:spPr bwMode="auto">
            <a:xfrm>
              <a:off x="657" y="2478"/>
              <a:ext cx="817" cy="1115"/>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t>直流稳压电源</a:t>
              </a:r>
            </a:p>
            <a:p>
              <a:pPr eaLnBrk="1" hangingPunct="1">
                <a:spcBef>
                  <a:spcPct val="50000"/>
                </a:spcBef>
              </a:pPr>
              <a:r>
                <a:rPr lang="en-US" altLang="zh-CN" sz="2800"/>
                <a:t>  </a:t>
              </a:r>
              <a:r>
                <a:rPr lang="en-US" altLang="zh-CN" sz="3600"/>
                <a:t>-</a:t>
              </a:r>
              <a:r>
                <a:rPr lang="en-US" altLang="zh-CN" sz="2800"/>
                <a:t>    +</a:t>
              </a:r>
            </a:p>
          </p:txBody>
        </p:sp>
        <p:sp>
          <p:nvSpPr>
            <p:cNvPr id="17417" name="Oval 7"/>
            <p:cNvSpPr>
              <a:spLocks noChangeArrowheads="1"/>
            </p:cNvSpPr>
            <p:nvPr/>
          </p:nvSpPr>
          <p:spPr bwMode="auto">
            <a:xfrm>
              <a:off x="793" y="3158"/>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418" name="Oval 8"/>
            <p:cNvSpPr>
              <a:spLocks noChangeArrowheads="1"/>
            </p:cNvSpPr>
            <p:nvPr/>
          </p:nvSpPr>
          <p:spPr bwMode="auto">
            <a:xfrm>
              <a:off x="1202" y="3158"/>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419" name="Text Box 9"/>
            <p:cNvSpPr txBox="1">
              <a:spLocks noChangeArrowheads="1"/>
            </p:cNvSpPr>
            <p:nvPr/>
          </p:nvSpPr>
          <p:spPr bwMode="auto">
            <a:xfrm>
              <a:off x="3243" y="935"/>
              <a:ext cx="1043" cy="1115"/>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t>万用表直流电压档</a:t>
              </a:r>
            </a:p>
            <a:p>
              <a:pPr eaLnBrk="1" hangingPunct="1">
                <a:spcBef>
                  <a:spcPct val="50000"/>
                </a:spcBef>
              </a:pPr>
              <a:r>
                <a:rPr lang="en-US" altLang="zh-CN" sz="2800"/>
                <a:t>    </a:t>
              </a:r>
              <a:r>
                <a:rPr lang="en-US" altLang="zh-CN" sz="3600"/>
                <a:t>-</a:t>
              </a:r>
              <a:r>
                <a:rPr lang="en-US" altLang="zh-CN" sz="2800"/>
                <a:t>    +</a:t>
              </a:r>
            </a:p>
          </p:txBody>
        </p:sp>
        <p:sp>
          <p:nvSpPr>
            <p:cNvPr id="17420" name="Oval 10"/>
            <p:cNvSpPr>
              <a:spLocks noChangeArrowheads="1"/>
            </p:cNvSpPr>
            <p:nvPr/>
          </p:nvSpPr>
          <p:spPr bwMode="auto">
            <a:xfrm>
              <a:off x="3515" y="1570"/>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421" name="Oval 11"/>
            <p:cNvSpPr>
              <a:spLocks noChangeArrowheads="1"/>
            </p:cNvSpPr>
            <p:nvPr/>
          </p:nvSpPr>
          <p:spPr bwMode="auto">
            <a:xfrm>
              <a:off x="3878" y="1570"/>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422" name="Text Box 12"/>
            <p:cNvSpPr txBox="1">
              <a:spLocks noChangeArrowheads="1"/>
            </p:cNvSpPr>
            <p:nvPr/>
          </p:nvSpPr>
          <p:spPr bwMode="auto">
            <a:xfrm>
              <a:off x="975" y="890"/>
              <a:ext cx="1043" cy="1115"/>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万用表直流电流档</a:t>
              </a:r>
            </a:p>
            <a:p>
              <a:pPr eaLnBrk="1" hangingPunct="1">
                <a:spcBef>
                  <a:spcPct val="50000"/>
                </a:spcBef>
              </a:pPr>
              <a:r>
                <a:rPr lang="en-US" altLang="zh-CN" sz="2800" dirty="0"/>
                <a:t>   </a:t>
              </a:r>
              <a:r>
                <a:rPr lang="en-US" altLang="zh-CN" sz="3600" dirty="0"/>
                <a:t>-</a:t>
              </a:r>
              <a:r>
                <a:rPr lang="en-US" altLang="zh-CN" sz="2800" dirty="0"/>
                <a:t>    +</a:t>
              </a:r>
            </a:p>
          </p:txBody>
        </p:sp>
        <p:sp>
          <p:nvSpPr>
            <p:cNvPr id="17423" name="Oval 13"/>
            <p:cNvSpPr>
              <a:spLocks noChangeArrowheads="1"/>
            </p:cNvSpPr>
            <p:nvPr/>
          </p:nvSpPr>
          <p:spPr bwMode="auto">
            <a:xfrm>
              <a:off x="1202" y="1525"/>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424" name="Oval 14"/>
            <p:cNvSpPr>
              <a:spLocks noChangeArrowheads="1"/>
            </p:cNvSpPr>
            <p:nvPr/>
          </p:nvSpPr>
          <p:spPr bwMode="auto">
            <a:xfrm>
              <a:off x="1565" y="1525"/>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7425" name="Group 15"/>
            <p:cNvGrpSpPr>
              <a:grpSpLocks/>
            </p:cNvGrpSpPr>
            <p:nvPr/>
          </p:nvGrpSpPr>
          <p:grpSpPr bwMode="auto">
            <a:xfrm>
              <a:off x="5103" y="3067"/>
              <a:ext cx="181" cy="318"/>
              <a:chOff x="5103" y="2931"/>
              <a:chExt cx="181" cy="318"/>
            </a:xfrm>
          </p:grpSpPr>
          <p:sp>
            <p:nvSpPr>
              <p:cNvPr id="17435" name="Line 16"/>
              <p:cNvSpPr>
                <a:spLocks noChangeShapeType="1"/>
              </p:cNvSpPr>
              <p:nvPr/>
            </p:nvSpPr>
            <p:spPr bwMode="auto">
              <a:xfrm>
                <a:off x="5103" y="3022"/>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6" name="Line 17"/>
              <p:cNvSpPr>
                <a:spLocks noChangeShapeType="1"/>
              </p:cNvSpPr>
              <p:nvPr/>
            </p:nvSpPr>
            <p:spPr bwMode="auto">
              <a:xfrm>
                <a:off x="5103" y="3022"/>
                <a:ext cx="9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7" name="Line 18"/>
              <p:cNvSpPr>
                <a:spLocks noChangeShapeType="1"/>
              </p:cNvSpPr>
              <p:nvPr/>
            </p:nvSpPr>
            <p:spPr bwMode="auto">
              <a:xfrm flipH="1">
                <a:off x="5193" y="3022"/>
                <a:ext cx="91"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8" name="Line 19"/>
              <p:cNvSpPr>
                <a:spLocks noChangeShapeType="1"/>
              </p:cNvSpPr>
              <p:nvPr/>
            </p:nvSpPr>
            <p:spPr bwMode="auto">
              <a:xfrm>
                <a:off x="5103" y="3158"/>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9" name="Line 20"/>
              <p:cNvSpPr>
                <a:spLocks noChangeShapeType="1"/>
              </p:cNvSpPr>
              <p:nvPr/>
            </p:nvSpPr>
            <p:spPr bwMode="auto">
              <a:xfrm>
                <a:off x="5193" y="2931"/>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0" name="Line 21"/>
              <p:cNvSpPr>
                <a:spLocks noChangeShapeType="1"/>
              </p:cNvSpPr>
              <p:nvPr/>
            </p:nvSpPr>
            <p:spPr bwMode="auto">
              <a:xfrm>
                <a:off x="5193" y="3158"/>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26" name="Line 22"/>
            <p:cNvSpPr>
              <a:spLocks noChangeShapeType="1"/>
            </p:cNvSpPr>
            <p:nvPr/>
          </p:nvSpPr>
          <p:spPr bwMode="auto">
            <a:xfrm flipH="1" flipV="1">
              <a:off x="4332" y="3339"/>
              <a:ext cx="861" cy="46"/>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23"/>
            <p:cNvSpPr>
              <a:spLocks noChangeShapeType="1"/>
            </p:cNvSpPr>
            <p:nvPr/>
          </p:nvSpPr>
          <p:spPr bwMode="auto">
            <a:xfrm flipH="1">
              <a:off x="4332" y="3067"/>
              <a:ext cx="861" cy="136"/>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Freeform 24"/>
            <p:cNvSpPr>
              <a:spLocks/>
            </p:cNvSpPr>
            <p:nvPr/>
          </p:nvSpPr>
          <p:spPr bwMode="auto">
            <a:xfrm>
              <a:off x="884" y="3203"/>
              <a:ext cx="1542" cy="462"/>
            </a:xfrm>
            <a:custGeom>
              <a:avLst/>
              <a:gdLst>
                <a:gd name="T0" fmla="*/ 0 w 1542"/>
                <a:gd name="T1" fmla="*/ 0 h 462"/>
                <a:gd name="T2" fmla="*/ 408 w 1542"/>
                <a:gd name="T3" fmla="*/ 454 h 462"/>
                <a:gd name="T4" fmla="*/ 1542 w 1542"/>
                <a:gd name="T5" fmla="*/ 46 h 462"/>
                <a:gd name="T6" fmla="*/ 0 60000 65536"/>
                <a:gd name="T7" fmla="*/ 0 60000 65536"/>
                <a:gd name="T8" fmla="*/ 0 60000 65536"/>
              </a:gdLst>
              <a:ahLst/>
              <a:cxnLst>
                <a:cxn ang="T6">
                  <a:pos x="T0" y="T1"/>
                </a:cxn>
                <a:cxn ang="T7">
                  <a:pos x="T2" y="T3"/>
                </a:cxn>
                <a:cxn ang="T8">
                  <a:pos x="T4" y="T5"/>
                </a:cxn>
              </a:cxnLst>
              <a:rect l="0" t="0" r="r" b="b"/>
              <a:pathLst>
                <a:path w="1542" h="462">
                  <a:moveTo>
                    <a:pt x="0" y="0"/>
                  </a:moveTo>
                  <a:cubicBezTo>
                    <a:pt x="75" y="223"/>
                    <a:pt x="151" y="446"/>
                    <a:pt x="408" y="454"/>
                  </a:cubicBezTo>
                  <a:cubicBezTo>
                    <a:pt x="665" y="462"/>
                    <a:pt x="1353" y="114"/>
                    <a:pt x="1542" y="46"/>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Freeform 25"/>
            <p:cNvSpPr>
              <a:spLocks/>
            </p:cNvSpPr>
            <p:nvPr/>
          </p:nvSpPr>
          <p:spPr bwMode="auto">
            <a:xfrm>
              <a:off x="4082" y="3203"/>
              <a:ext cx="113" cy="272"/>
            </a:xfrm>
            <a:custGeom>
              <a:avLst/>
              <a:gdLst>
                <a:gd name="T0" fmla="*/ 8 w 159"/>
                <a:gd name="T1" fmla="*/ 394 h 226"/>
                <a:gd name="T2" fmla="*/ 8 w 159"/>
                <a:gd name="T3" fmla="*/ 78 h 226"/>
                <a:gd name="T4" fmla="*/ 57 w 159"/>
                <a:gd name="T5" fmla="*/ 0 h 226"/>
                <a:gd name="T6" fmla="*/ 0 60000 65536"/>
                <a:gd name="T7" fmla="*/ 0 60000 65536"/>
                <a:gd name="T8" fmla="*/ 0 60000 65536"/>
              </a:gdLst>
              <a:ahLst/>
              <a:cxnLst>
                <a:cxn ang="T6">
                  <a:pos x="T0" y="T1"/>
                </a:cxn>
                <a:cxn ang="T7">
                  <a:pos x="T2" y="T3"/>
                </a:cxn>
                <a:cxn ang="T8">
                  <a:pos x="T4" y="T5"/>
                </a:cxn>
              </a:cxnLst>
              <a:rect l="0" t="0" r="r" b="b"/>
              <a:pathLst>
                <a:path w="159" h="226">
                  <a:moveTo>
                    <a:pt x="23" y="226"/>
                  </a:moveTo>
                  <a:cubicBezTo>
                    <a:pt x="11" y="154"/>
                    <a:pt x="0" y="82"/>
                    <a:pt x="23" y="45"/>
                  </a:cubicBezTo>
                  <a:cubicBezTo>
                    <a:pt x="46" y="8"/>
                    <a:pt x="102" y="4"/>
                    <a:pt x="159" y="0"/>
                  </a:cubicBezTo>
                </a:path>
              </a:pathLst>
            </a:custGeom>
            <a:noFill/>
            <a:ln w="28575" cmpd="sng">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Freeform 26"/>
            <p:cNvSpPr>
              <a:spLocks/>
            </p:cNvSpPr>
            <p:nvPr/>
          </p:nvSpPr>
          <p:spPr bwMode="auto">
            <a:xfrm>
              <a:off x="2472" y="3067"/>
              <a:ext cx="136" cy="272"/>
            </a:xfrm>
            <a:custGeom>
              <a:avLst/>
              <a:gdLst>
                <a:gd name="T0" fmla="*/ 0 w 136"/>
                <a:gd name="T1" fmla="*/ 0 h 272"/>
                <a:gd name="T2" fmla="*/ 90 w 136"/>
                <a:gd name="T3" fmla="*/ 182 h 272"/>
                <a:gd name="T4" fmla="*/ 136 w 136"/>
                <a:gd name="T5" fmla="*/ 272 h 272"/>
                <a:gd name="T6" fmla="*/ 0 60000 65536"/>
                <a:gd name="T7" fmla="*/ 0 60000 65536"/>
                <a:gd name="T8" fmla="*/ 0 60000 65536"/>
              </a:gdLst>
              <a:ahLst/>
              <a:cxnLst>
                <a:cxn ang="T6">
                  <a:pos x="T0" y="T1"/>
                </a:cxn>
                <a:cxn ang="T7">
                  <a:pos x="T2" y="T3"/>
                </a:cxn>
                <a:cxn ang="T8">
                  <a:pos x="T4" y="T5"/>
                </a:cxn>
              </a:cxnLst>
              <a:rect l="0" t="0" r="r" b="b"/>
              <a:pathLst>
                <a:path w="136" h="272">
                  <a:moveTo>
                    <a:pt x="0" y="0"/>
                  </a:moveTo>
                  <a:cubicBezTo>
                    <a:pt x="33" y="68"/>
                    <a:pt x="67" y="137"/>
                    <a:pt x="90" y="182"/>
                  </a:cubicBezTo>
                  <a:cubicBezTo>
                    <a:pt x="113" y="227"/>
                    <a:pt x="124" y="249"/>
                    <a:pt x="136" y="272"/>
                  </a:cubicBezTo>
                </a:path>
              </a:pathLst>
            </a:custGeom>
            <a:noFill/>
            <a:ln w="28575" cmpd="sng">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Freeform 27"/>
            <p:cNvSpPr>
              <a:spLocks/>
            </p:cNvSpPr>
            <p:nvPr/>
          </p:nvSpPr>
          <p:spPr bwMode="auto">
            <a:xfrm>
              <a:off x="3923" y="1616"/>
              <a:ext cx="416" cy="1587"/>
            </a:xfrm>
            <a:custGeom>
              <a:avLst/>
              <a:gdLst>
                <a:gd name="T0" fmla="*/ 0 w 416"/>
                <a:gd name="T1" fmla="*/ 0 h 1587"/>
                <a:gd name="T2" fmla="*/ 363 w 416"/>
                <a:gd name="T3" fmla="*/ 635 h 1587"/>
                <a:gd name="T4" fmla="*/ 318 w 416"/>
                <a:gd name="T5" fmla="*/ 1587 h 1587"/>
                <a:gd name="T6" fmla="*/ 0 60000 65536"/>
                <a:gd name="T7" fmla="*/ 0 60000 65536"/>
                <a:gd name="T8" fmla="*/ 0 60000 65536"/>
              </a:gdLst>
              <a:ahLst/>
              <a:cxnLst>
                <a:cxn ang="T6">
                  <a:pos x="T0" y="T1"/>
                </a:cxn>
                <a:cxn ang="T7">
                  <a:pos x="T2" y="T3"/>
                </a:cxn>
                <a:cxn ang="T8">
                  <a:pos x="T4" y="T5"/>
                </a:cxn>
              </a:cxnLst>
              <a:rect l="0" t="0" r="r" b="b"/>
              <a:pathLst>
                <a:path w="416" h="1587">
                  <a:moveTo>
                    <a:pt x="0" y="0"/>
                  </a:moveTo>
                  <a:cubicBezTo>
                    <a:pt x="155" y="185"/>
                    <a:pt x="310" y="370"/>
                    <a:pt x="363" y="635"/>
                  </a:cubicBezTo>
                  <a:cubicBezTo>
                    <a:pt x="416" y="900"/>
                    <a:pt x="367" y="1243"/>
                    <a:pt x="318" y="1587"/>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Freeform 28"/>
            <p:cNvSpPr>
              <a:spLocks/>
            </p:cNvSpPr>
            <p:nvPr/>
          </p:nvSpPr>
          <p:spPr bwMode="auto">
            <a:xfrm>
              <a:off x="3319" y="1661"/>
              <a:ext cx="604" cy="1678"/>
            </a:xfrm>
            <a:custGeom>
              <a:avLst/>
              <a:gdLst>
                <a:gd name="T0" fmla="*/ 241 w 604"/>
                <a:gd name="T1" fmla="*/ 0 h 1678"/>
                <a:gd name="T2" fmla="*/ 60 w 604"/>
                <a:gd name="T3" fmla="*/ 998 h 1678"/>
                <a:gd name="T4" fmla="*/ 604 w 604"/>
                <a:gd name="T5" fmla="*/ 1678 h 1678"/>
                <a:gd name="T6" fmla="*/ 0 60000 65536"/>
                <a:gd name="T7" fmla="*/ 0 60000 65536"/>
                <a:gd name="T8" fmla="*/ 0 60000 65536"/>
              </a:gdLst>
              <a:ahLst/>
              <a:cxnLst>
                <a:cxn ang="T6">
                  <a:pos x="T0" y="T1"/>
                </a:cxn>
                <a:cxn ang="T7">
                  <a:pos x="T2" y="T3"/>
                </a:cxn>
                <a:cxn ang="T8">
                  <a:pos x="T4" y="T5"/>
                </a:cxn>
              </a:cxnLst>
              <a:rect l="0" t="0" r="r" b="b"/>
              <a:pathLst>
                <a:path w="604" h="1678">
                  <a:moveTo>
                    <a:pt x="241" y="0"/>
                  </a:moveTo>
                  <a:cubicBezTo>
                    <a:pt x="120" y="359"/>
                    <a:pt x="0" y="718"/>
                    <a:pt x="60" y="998"/>
                  </a:cubicBezTo>
                  <a:cubicBezTo>
                    <a:pt x="120" y="1278"/>
                    <a:pt x="362" y="1478"/>
                    <a:pt x="604" y="167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3" name="Freeform 29"/>
            <p:cNvSpPr>
              <a:spLocks/>
            </p:cNvSpPr>
            <p:nvPr/>
          </p:nvSpPr>
          <p:spPr bwMode="auto">
            <a:xfrm>
              <a:off x="1247" y="2750"/>
              <a:ext cx="1179" cy="453"/>
            </a:xfrm>
            <a:custGeom>
              <a:avLst/>
              <a:gdLst>
                <a:gd name="T0" fmla="*/ 0 w 1179"/>
                <a:gd name="T1" fmla="*/ 453 h 453"/>
                <a:gd name="T2" fmla="*/ 680 w 1179"/>
                <a:gd name="T3" fmla="*/ 272 h 453"/>
                <a:gd name="T4" fmla="*/ 1179 w 1179"/>
                <a:gd name="T5" fmla="*/ 0 h 453"/>
                <a:gd name="T6" fmla="*/ 0 60000 65536"/>
                <a:gd name="T7" fmla="*/ 0 60000 65536"/>
                <a:gd name="T8" fmla="*/ 0 60000 65536"/>
              </a:gdLst>
              <a:ahLst/>
              <a:cxnLst>
                <a:cxn ang="T6">
                  <a:pos x="T0" y="T1"/>
                </a:cxn>
                <a:cxn ang="T7">
                  <a:pos x="T2" y="T3"/>
                </a:cxn>
                <a:cxn ang="T8">
                  <a:pos x="T4" y="T5"/>
                </a:cxn>
              </a:cxnLst>
              <a:rect l="0" t="0" r="r" b="b"/>
              <a:pathLst>
                <a:path w="1179" h="453">
                  <a:moveTo>
                    <a:pt x="0" y="453"/>
                  </a:moveTo>
                  <a:cubicBezTo>
                    <a:pt x="242" y="400"/>
                    <a:pt x="484" y="347"/>
                    <a:pt x="680" y="272"/>
                  </a:cubicBezTo>
                  <a:cubicBezTo>
                    <a:pt x="876" y="197"/>
                    <a:pt x="1027" y="98"/>
                    <a:pt x="1179" y="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4" name="Freeform 30"/>
            <p:cNvSpPr>
              <a:spLocks/>
            </p:cNvSpPr>
            <p:nvPr/>
          </p:nvSpPr>
          <p:spPr bwMode="auto">
            <a:xfrm>
              <a:off x="1610" y="1570"/>
              <a:ext cx="862" cy="1361"/>
            </a:xfrm>
            <a:custGeom>
              <a:avLst/>
              <a:gdLst>
                <a:gd name="T0" fmla="*/ 0 w 862"/>
                <a:gd name="T1" fmla="*/ 0 h 1361"/>
                <a:gd name="T2" fmla="*/ 862 w 862"/>
                <a:gd name="T3" fmla="*/ 1361 h 1361"/>
                <a:gd name="T4" fmla="*/ 0 60000 65536"/>
                <a:gd name="T5" fmla="*/ 0 60000 65536"/>
              </a:gdLst>
              <a:ahLst/>
              <a:cxnLst>
                <a:cxn ang="T4">
                  <a:pos x="T0" y="T1"/>
                </a:cxn>
                <a:cxn ang="T5">
                  <a:pos x="T2" y="T3"/>
                </a:cxn>
              </a:cxnLst>
              <a:rect l="0" t="0" r="r" b="b"/>
              <a:pathLst>
                <a:path w="862" h="1361">
                  <a:moveTo>
                    <a:pt x="0" y="0"/>
                  </a:moveTo>
                  <a:cubicBezTo>
                    <a:pt x="0" y="0"/>
                    <a:pt x="431" y="680"/>
                    <a:pt x="862" y="1361"/>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13" name="Freeform 31"/>
          <p:cNvSpPr>
            <a:spLocks/>
          </p:cNvSpPr>
          <p:nvPr/>
        </p:nvSpPr>
        <p:spPr bwMode="auto">
          <a:xfrm>
            <a:off x="2051050" y="2492375"/>
            <a:ext cx="4033838" cy="3887788"/>
          </a:xfrm>
          <a:custGeom>
            <a:avLst/>
            <a:gdLst>
              <a:gd name="T0" fmla="*/ 0 w 2541"/>
              <a:gd name="T1" fmla="*/ 0 h 2449"/>
              <a:gd name="T2" fmla="*/ 2147483647 w 2541"/>
              <a:gd name="T3" fmla="*/ 2147483647 h 2449"/>
              <a:gd name="T4" fmla="*/ 2147483647 w 2541"/>
              <a:gd name="T5" fmla="*/ 2147483647 h 2449"/>
              <a:gd name="T6" fmla="*/ 0 60000 65536"/>
              <a:gd name="T7" fmla="*/ 0 60000 65536"/>
              <a:gd name="T8" fmla="*/ 0 60000 65536"/>
            </a:gdLst>
            <a:ahLst/>
            <a:cxnLst>
              <a:cxn ang="T6">
                <a:pos x="T0" y="T1"/>
              </a:cxn>
              <a:cxn ang="T7">
                <a:pos x="T2" y="T3"/>
              </a:cxn>
              <a:cxn ang="T8">
                <a:pos x="T4" y="T5"/>
              </a:cxn>
            </a:cxnLst>
            <a:rect l="0" t="0" r="r" b="b"/>
            <a:pathLst>
              <a:path w="2541" h="2449">
                <a:moveTo>
                  <a:pt x="0" y="0"/>
                </a:moveTo>
                <a:cubicBezTo>
                  <a:pt x="174" y="907"/>
                  <a:pt x="349" y="1815"/>
                  <a:pt x="772" y="2132"/>
                </a:cubicBezTo>
                <a:cubicBezTo>
                  <a:pt x="1195" y="2449"/>
                  <a:pt x="1868" y="2177"/>
                  <a:pt x="2541" y="1905"/>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 name="灯片编号占位符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6A57F4B7-2C7F-449B-8BA9-0A7324E9DD75}"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13</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1880954321"/>
      </p:ext>
    </p:extLst>
  </p:cSld>
  <p:clrMapOvr>
    <a:masterClrMapping/>
  </p:clrMapOvr>
  <p:transition advClick="0" advTm="6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239007" y="1386215"/>
            <a:ext cx="3959225" cy="2879725"/>
          </a:xfrm>
        </p:spPr>
        <p:txBody>
          <a:bodyPr/>
          <a:lstStyle/>
          <a:p>
            <a:pPr eaLnBrk="1" hangingPunct="1"/>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2</a:t>
            </a:r>
            <a:r>
              <a:rPr lang="zh-CN" altLang="en-US" sz="2800" b="1" dirty="0" smtClean="0">
                <a:latin typeface="楷体" panose="02010609060101010101" pitchFamily="49" charset="-122"/>
                <a:ea typeface="楷体" panose="02010609060101010101" pitchFamily="49" charset="-122"/>
              </a:rPr>
              <a:t>）按图</a:t>
            </a:r>
            <a:r>
              <a:rPr lang="en-US" altLang="zh-CN" sz="2800" b="1" dirty="0" smtClean="0">
                <a:latin typeface="楷体" panose="02010609060101010101" pitchFamily="49" charset="-122"/>
                <a:ea typeface="楷体" panose="02010609060101010101" pitchFamily="49" charset="-122"/>
              </a:rPr>
              <a:t>3.4(b)</a:t>
            </a:r>
            <a:r>
              <a:rPr lang="zh-CN" altLang="en-US" sz="2800" b="1" dirty="0" smtClean="0">
                <a:latin typeface="楷体" panose="02010609060101010101" pitchFamily="49" charset="-122"/>
                <a:ea typeface="楷体" panose="02010609060101010101" pitchFamily="49" charset="-122"/>
              </a:rPr>
              <a:t>电路接线，按表</a:t>
            </a:r>
            <a:r>
              <a:rPr lang="en-US" altLang="zh-CN" sz="2800" b="1" dirty="0" smtClean="0">
                <a:latin typeface="楷体" panose="02010609060101010101" pitchFamily="49" charset="-122"/>
                <a:ea typeface="楷体" panose="02010609060101010101" pitchFamily="49" charset="-122"/>
              </a:rPr>
              <a:t>3.3</a:t>
            </a:r>
            <a:r>
              <a:rPr lang="zh-CN" altLang="en-US" sz="2800" b="1" dirty="0" smtClean="0">
                <a:latin typeface="楷体" panose="02010609060101010101" pitchFamily="49" charset="-122"/>
                <a:ea typeface="楷体" panose="02010609060101010101" pitchFamily="49" charset="-122"/>
              </a:rPr>
              <a:t>给定的电压值测量发光二极管的反向特性，电流值记录于表</a:t>
            </a:r>
            <a:r>
              <a:rPr lang="en-US" altLang="zh-CN" sz="2800" b="1" dirty="0" smtClean="0">
                <a:latin typeface="楷体" panose="02010609060101010101" pitchFamily="49" charset="-122"/>
                <a:ea typeface="楷体" panose="02010609060101010101" pitchFamily="49" charset="-122"/>
              </a:rPr>
              <a:t>3.3</a:t>
            </a:r>
            <a:r>
              <a:rPr lang="zh-CN" altLang="en-US" sz="2800" b="1" dirty="0" smtClean="0">
                <a:latin typeface="楷体" panose="02010609060101010101" pitchFamily="49" charset="-122"/>
                <a:ea typeface="楷体" panose="02010609060101010101" pitchFamily="49" charset="-122"/>
              </a:rPr>
              <a:t>中。</a:t>
            </a:r>
          </a:p>
        </p:txBody>
      </p:sp>
      <p:sp>
        <p:nvSpPr>
          <p:cNvPr id="18435" name="Text Box 4"/>
          <p:cNvSpPr txBox="1">
            <a:spLocks noChangeArrowheads="1"/>
          </p:cNvSpPr>
          <p:nvPr/>
        </p:nvSpPr>
        <p:spPr bwMode="gray">
          <a:xfrm>
            <a:off x="611188" y="4208463"/>
            <a:ext cx="1249362" cy="498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400" b="1">
                <a:latin typeface="宋体" panose="02010600030101010101" pitchFamily="2" charset="-122"/>
              </a:rPr>
              <a:t>表 </a:t>
            </a:r>
            <a:r>
              <a:rPr lang="en-US" altLang="zh-CN" sz="2400" b="1">
                <a:latin typeface="宋体" panose="02010600030101010101" pitchFamily="2" charset="-122"/>
              </a:rPr>
              <a:t>3.3</a:t>
            </a:r>
          </a:p>
        </p:txBody>
      </p:sp>
      <p:graphicFrame>
        <p:nvGraphicFramePr>
          <p:cNvPr id="104481" name="Group 33"/>
          <p:cNvGraphicFramePr>
            <a:graphicFrameLocks noGrp="1"/>
          </p:cNvGraphicFramePr>
          <p:nvPr>
            <p:ph sz="half" idx="2"/>
            <p:extLst>
              <p:ext uri="{D42A27DB-BD31-4B8C-83A1-F6EECF244321}">
                <p14:modId xmlns:p14="http://schemas.microsoft.com/office/powerpoint/2010/main" val="294924103"/>
              </p:ext>
            </p:extLst>
          </p:nvPr>
        </p:nvGraphicFramePr>
        <p:xfrm>
          <a:off x="612775" y="4657725"/>
          <a:ext cx="7643812" cy="1298575"/>
        </p:xfrm>
        <a:graphic>
          <a:graphicData uri="http://schemas.openxmlformats.org/drawingml/2006/table">
            <a:tbl>
              <a:tblPr>
                <a:tableStyleId>{16D9F66E-5EB9-4882-86FB-DCBF35E3C3E4}</a:tableStyleId>
              </a:tblPr>
              <a:tblGrid>
                <a:gridCol w="1092200">
                  <a:extLst>
                    <a:ext uri="{9D8B030D-6E8A-4147-A177-3AD203B41FA5}">
                      <a16:colId xmlns:a16="http://schemas.microsoft.com/office/drawing/2014/main" val="20000"/>
                    </a:ext>
                  </a:extLst>
                </a:gridCol>
                <a:gridCol w="1258887">
                  <a:extLst>
                    <a:ext uri="{9D8B030D-6E8A-4147-A177-3AD203B41FA5}">
                      <a16:colId xmlns:a16="http://schemas.microsoft.com/office/drawing/2014/main" val="20001"/>
                    </a:ext>
                  </a:extLst>
                </a:gridCol>
                <a:gridCol w="925513">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gridCol w="1090612">
                  <a:extLst>
                    <a:ext uri="{9D8B030D-6E8A-4147-A177-3AD203B41FA5}">
                      <a16:colId xmlns:a16="http://schemas.microsoft.com/office/drawing/2014/main" val="20004"/>
                    </a:ext>
                  </a:extLst>
                </a:gridCol>
                <a:gridCol w="1093788">
                  <a:extLst>
                    <a:ext uri="{9D8B030D-6E8A-4147-A177-3AD203B41FA5}">
                      <a16:colId xmlns:a16="http://schemas.microsoft.com/office/drawing/2014/main" val="20005"/>
                    </a:ext>
                  </a:extLst>
                </a:gridCol>
                <a:gridCol w="1090612">
                  <a:extLst>
                    <a:ext uri="{9D8B030D-6E8A-4147-A177-3AD203B41FA5}">
                      <a16:colId xmlns:a16="http://schemas.microsoft.com/office/drawing/2014/main" val="20006"/>
                    </a:ext>
                  </a:extLst>
                </a:gridCol>
              </a:tblGrid>
              <a:tr h="653397">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400" u="none" strike="noStrike" cap="none" normalizeH="0" baseline="0" dirty="0" smtClean="0">
                        <a:ln>
                          <a:noFill/>
                        </a:ln>
                        <a:effectLst/>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rPr>
                        <a:t>反向</a:t>
                      </a: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rPr>
                        <a:t>连接</a:t>
                      </a:r>
                      <a:endParaRPr kumimoji="0" lang="zh-CN" altLang="en-US"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err="1" smtClean="0">
                          <a:ln>
                            <a:noFill/>
                          </a:ln>
                          <a:effectLst/>
                        </a:rPr>
                        <a:t>V</a:t>
                      </a:r>
                      <a:r>
                        <a:rPr kumimoji="0" lang="en-US" altLang="zh-CN" sz="2400" u="none" strike="noStrike" cap="none" normalizeH="0" baseline="-30000" dirty="0" err="1" smtClean="0">
                          <a:ln>
                            <a:noFill/>
                          </a:ln>
                          <a:effectLst/>
                        </a:rPr>
                        <a:t>d</a:t>
                      </a:r>
                      <a:r>
                        <a:rPr kumimoji="0" lang="en-US" altLang="zh-CN" sz="2400" u="none" strike="noStrike" cap="none" normalizeH="0" baseline="0" dirty="0" smtClean="0">
                          <a:ln>
                            <a:noFill/>
                          </a:ln>
                          <a:effectLst/>
                        </a:rPr>
                        <a:t>(V)</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66" marB="45766" horzOverflow="overflow"/>
                </a:tc>
                <a:extLst>
                  <a:ext uri="{0D108BD9-81ED-4DB2-BD59-A6C34878D82A}">
                    <a16:rowId xmlns:a16="http://schemas.microsoft.com/office/drawing/2014/main" val="10000"/>
                  </a:ext>
                </a:extLst>
              </a:tr>
              <a:tr h="645178">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I</a:t>
                      </a:r>
                      <a:r>
                        <a:rPr kumimoji="0" lang="en-US" altLang="zh-CN" sz="2400" u="none" strike="noStrike" cap="none" normalizeH="0" baseline="-30000" dirty="0" smtClean="0">
                          <a:ln>
                            <a:noFill/>
                          </a:ln>
                          <a:effectLst/>
                        </a:rPr>
                        <a:t>d</a:t>
                      </a:r>
                      <a:r>
                        <a:rPr kumimoji="0" lang="en-US" altLang="zh-CN" sz="2400" u="none" strike="noStrike" cap="none" normalizeH="0" baseline="0" dirty="0" smtClean="0">
                          <a:ln>
                            <a:noFill/>
                          </a:ln>
                          <a:effectLst/>
                        </a:rPr>
                        <a:t>(</a:t>
                      </a:r>
                      <a:r>
                        <a:rPr kumimoji="0" lang="en-US" altLang="zh-CN" sz="2400" u="none" strike="noStrike" cap="none" normalizeH="0" baseline="0" dirty="0" err="1" smtClean="0">
                          <a:ln>
                            <a:noFill/>
                          </a:ln>
                          <a:effectLst/>
                        </a:rPr>
                        <a:t>uA</a:t>
                      </a:r>
                      <a:r>
                        <a:rPr kumimoji="0" lang="en-US" altLang="zh-CN" sz="2400" u="none" strike="noStrike" cap="none" normalizeH="0" baseline="0" dirty="0" smtClean="0">
                          <a:ln>
                            <a:noFill/>
                          </a:ln>
                          <a:effectLst/>
                        </a:rPr>
                        <a:t>)</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0</a:t>
                      </a: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66" marB="45766" horzOverflow="overflow"/>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rgbClr val="253327"/>
                        </a:solidFill>
                        <a:effectLst/>
                        <a:latin typeface="Arial" charset="0"/>
                        <a:ea typeface="宋体" pitchFamily="2" charset="-122"/>
                      </a:endParaRPr>
                    </a:p>
                  </a:txBody>
                  <a:tcPr marT="45766" marB="45766" horzOverflow="overflow"/>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rgbClr val="253327"/>
                        </a:solidFill>
                        <a:effectLst/>
                        <a:latin typeface="Arial" charset="0"/>
                        <a:ea typeface="宋体" pitchFamily="2" charset="-122"/>
                      </a:endParaRPr>
                    </a:p>
                  </a:txBody>
                  <a:tcPr marT="45766" marB="45766" horzOverflow="overflow"/>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rgbClr val="253327"/>
                        </a:solidFill>
                        <a:effectLst/>
                        <a:latin typeface="Arial" charset="0"/>
                        <a:ea typeface="宋体" pitchFamily="2" charset="-122"/>
                      </a:endParaRPr>
                    </a:p>
                  </a:txBody>
                  <a:tcPr marT="45766" marB="45766" horzOverflow="overflow"/>
                </a:tc>
                <a:extLst>
                  <a:ext uri="{0D108BD9-81ED-4DB2-BD59-A6C34878D82A}">
                    <a16:rowId xmlns:a16="http://schemas.microsoft.com/office/drawing/2014/main" val="10001"/>
                  </a:ext>
                </a:extLst>
              </a:tr>
            </a:tbl>
          </a:graphicData>
        </a:graphic>
      </p:graphicFrame>
      <p:sp>
        <p:nvSpPr>
          <p:cNvPr id="16413" name="AutoShape 32"/>
          <p:cNvSpPr>
            <a:spLocks noChangeArrowheads="1"/>
          </p:cNvSpPr>
          <p:nvPr/>
        </p:nvSpPr>
        <p:spPr bwMode="gray">
          <a:xfrm>
            <a:off x="1246" y="44624"/>
            <a:ext cx="6586977" cy="936625"/>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altLang="zh-CN" sz="3200" b="1" dirty="0">
                <a:solidFill>
                  <a:srgbClr val="FFFF00"/>
                </a:solidFill>
                <a:latin typeface="微软雅黑" panose="020B0503020204020204" pitchFamily="34" charset="-122"/>
                <a:ea typeface="微软雅黑" panose="020B0503020204020204" pitchFamily="34" charset="-122"/>
                <a:cs typeface="+mj-cs"/>
              </a:rPr>
              <a:t>2. </a:t>
            </a:r>
            <a:r>
              <a:rPr lang="zh-CN" altLang="en-US" sz="3200" b="1" dirty="0">
                <a:solidFill>
                  <a:srgbClr val="FFFF00"/>
                </a:solidFill>
                <a:latin typeface="微软雅黑" panose="020B0503020204020204" pitchFamily="34" charset="-122"/>
                <a:ea typeface="微软雅黑" panose="020B0503020204020204" pitchFamily="34" charset="-122"/>
                <a:cs typeface="+mj-cs"/>
              </a:rPr>
              <a:t>测发光二极管伏安特性 </a:t>
            </a:r>
            <a:r>
              <a:rPr lang="en-US" altLang="zh-CN" sz="3200" b="1" dirty="0">
                <a:solidFill>
                  <a:srgbClr val="FFFF00"/>
                </a:solidFill>
                <a:latin typeface="微软雅黑" panose="020B0503020204020204" pitchFamily="34" charset="-122"/>
                <a:ea typeface="微软雅黑" panose="020B0503020204020204" pitchFamily="34" charset="-122"/>
                <a:cs typeface="+mj-cs"/>
              </a:rPr>
              <a:t>-</a:t>
            </a:r>
            <a:r>
              <a:rPr lang="zh-CN" altLang="en-US" sz="3200" b="1" dirty="0">
                <a:solidFill>
                  <a:srgbClr val="FFFF00"/>
                </a:solidFill>
                <a:latin typeface="微软雅黑" panose="020B0503020204020204" pitchFamily="34" charset="-122"/>
                <a:ea typeface="微软雅黑" panose="020B0503020204020204" pitchFamily="34" charset="-122"/>
              </a:rPr>
              <a:t>反向</a:t>
            </a:r>
            <a:endParaRPr lang="zh-CN" altLang="en-US" sz="3200" b="1" dirty="0">
              <a:solidFill>
                <a:srgbClr val="FFFF00"/>
              </a:solidFill>
              <a:latin typeface="微软雅黑" panose="020B0503020204020204" pitchFamily="34" charset="-122"/>
              <a:ea typeface="微软雅黑" panose="020B0503020204020204" pitchFamily="34" charset="-122"/>
              <a:cs typeface="+mj-cs"/>
            </a:endParaRPr>
          </a:p>
        </p:txBody>
      </p:sp>
      <p:pic>
        <p:nvPicPr>
          <p:cNvPr id="18462"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540" y="931005"/>
            <a:ext cx="4095000" cy="28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3" name="Text Box 36"/>
          <p:cNvSpPr txBox="1">
            <a:spLocks noChangeArrowheads="1"/>
          </p:cNvSpPr>
          <p:nvPr/>
        </p:nvSpPr>
        <p:spPr bwMode="gray">
          <a:xfrm>
            <a:off x="4725988" y="3792538"/>
            <a:ext cx="3744912"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latin typeface="宋体" panose="02010600030101010101" pitchFamily="2" charset="-122"/>
              </a:rPr>
              <a:t>图</a:t>
            </a:r>
            <a:r>
              <a:rPr lang="en-US" altLang="zh-CN" sz="2400" b="1" dirty="0">
                <a:latin typeface="宋体" panose="02010600030101010101" pitchFamily="2" charset="-122"/>
              </a:rPr>
              <a:t>3.4(b)</a:t>
            </a:r>
            <a:r>
              <a:rPr lang="zh-CN" altLang="en-US" sz="2400" b="1" dirty="0">
                <a:latin typeface="宋体" panose="02010600030101010101" pitchFamily="2" charset="-122"/>
              </a:rPr>
              <a:t>反向测量电路</a:t>
            </a:r>
          </a:p>
        </p:txBody>
      </p:sp>
      <p:sp>
        <p:nvSpPr>
          <p:cNvPr id="18464"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EB5F4062-A7E2-4567-A32F-49374BCDB26C}"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14</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18339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white">
          <a:xfrm>
            <a:off x="250826" y="233364"/>
            <a:ext cx="640873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b="1" dirty="0">
                <a:solidFill>
                  <a:srgbClr val="FFFF00"/>
                </a:solidFill>
                <a:latin typeface="微软雅黑" panose="020B0503020204020204" pitchFamily="34" charset="-122"/>
                <a:ea typeface="微软雅黑" panose="020B0503020204020204" pitchFamily="34" charset="-122"/>
                <a:cs typeface="+mj-cs"/>
              </a:rPr>
              <a:t>*实验</a:t>
            </a:r>
            <a:r>
              <a:rPr lang="zh-CN" altLang="en-US" sz="3200" b="1" dirty="0">
                <a:solidFill>
                  <a:srgbClr val="FFFF00"/>
                </a:solidFill>
                <a:latin typeface="微软雅黑" panose="020B0503020204020204" pitchFamily="34" charset="-122"/>
                <a:ea typeface="微软雅黑" panose="020B0503020204020204" pitchFamily="34" charset="-122"/>
                <a:cs typeface="+mj-cs"/>
              </a:rPr>
              <a:t>箱上的接线示意图（反向）：</a:t>
            </a:r>
          </a:p>
        </p:txBody>
      </p:sp>
      <p:sp>
        <p:nvSpPr>
          <p:cNvPr id="19459" name="Rectangle 3"/>
          <p:cNvSpPr>
            <a:spLocks noChangeArrowheads="1"/>
          </p:cNvSpPr>
          <p:nvPr/>
        </p:nvSpPr>
        <p:spPr bwMode="auto">
          <a:xfrm>
            <a:off x="130175" y="5999163"/>
            <a:ext cx="5954713"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66"/>
                </a:solidFill>
                <a:latin typeface="楷体" panose="02010609060101010101" pitchFamily="49" charset="-122"/>
                <a:ea typeface="楷体" panose="02010609060101010101" pitchFamily="49" charset="-122"/>
              </a:rPr>
              <a:t>注：稳压电源限流值调整为</a:t>
            </a:r>
            <a:r>
              <a:rPr lang="en-US" altLang="zh-CN" sz="3200" b="1">
                <a:solidFill>
                  <a:srgbClr val="FF0066"/>
                </a:solidFill>
                <a:latin typeface="楷体" panose="02010609060101010101" pitchFamily="49" charset="-122"/>
                <a:ea typeface="楷体" panose="02010609060101010101" pitchFamily="49" charset="-122"/>
              </a:rPr>
              <a:t>50mA</a:t>
            </a:r>
            <a:endParaRPr lang="zh-CN" altLang="en-US" sz="3200" b="1">
              <a:solidFill>
                <a:srgbClr val="FF0066"/>
              </a:solidFill>
              <a:latin typeface="楷体" panose="02010609060101010101" pitchFamily="49" charset="-122"/>
              <a:ea typeface="楷体" panose="02010609060101010101" pitchFamily="49" charset="-122"/>
            </a:endParaRPr>
          </a:p>
        </p:txBody>
      </p:sp>
      <p:grpSp>
        <p:nvGrpSpPr>
          <p:cNvPr id="19460" name="Group 4"/>
          <p:cNvGrpSpPr>
            <a:grpSpLocks/>
          </p:cNvGrpSpPr>
          <p:nvPr/>
        </p:nvGrpSpPr>
        <p:grpSpPr bwMode="auto">
          <a:xfrm>
            <a:off x="898525" y="1108075"/>
            <a:ext cx="7345363" cy="4552949"/>
            <a:chOff x="657" y="863"/>
            <a:chExt cx="4627" cy="2868"/>
          </a:xfrm>
        </p:grpSpPr>
        <p:pic>
          <p:nvPicPr>
            <p:cNvPr id="19462" name="Picture 5" descr="DGDZ-3型实验箱分立元件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 y="2160"/>
              <a:ext cx="2631"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6"/>
            <p:cNvSpPr txBox="1">
              <a:spLocks noChangeArrowheads="1"/>
            </p:cNvSpPr>
            <p:nvPr/>
          </p:nvSpPr>
          <p:spPr bwMode="auto">
            <a:xfrm>
              <a:off x="657" y="2478"/>
              <a:ext cx="817" cy="1115"/>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t>直流稳压电源</a:t>
              </a:r>
            </a:p>
            <a:p>
              <a:pPr eaLnBrk="1" hangingPunct="1">
                <a:spcBef>
                  <a:spcPct val="50000"/>
                </a:spcBef>
              </a:pPr>
              <a:r>
                <a:rPr lang="en-US" altLang="zh-CN" sz="2800"/>
                <a:t>  </a:t>
              </a:r>
              <a:r>
                <a:rPr lang="en-US" altLang="zh-CN" sz="3600"/>
                <a:t>-</a:t>
              </a:r>
              <a:r>
                <a:rPr lang="en-US" altLang="zh-CN" sz="2800"/>
                <a:t>    +</a:t>
              </a:r>
            </a:p>
          </p:txBody>
        </p:sp>
        <p:sp>
          <p:nvSpPr>
            <p:cNvPr id="19464" name="Oval 7"/>
            <p:cNvSpPr>
              <a:spLocks noChangeArrowheads="1"/>
            </p:cNvSpPr>
            <p:nvPr/>
          </p:nvSpPr>
          <p:spPr bwMode="auto">
            <a:xfrm>
              <a:off x="793" y="3158"/>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465" name="Oval 8"/>
            <p:cNvSpPr>
              <a:spLocks noChangeArrowheads="1"/>
            </p:cNvSpPr>
            <p:nvPr/>
          </p:nvSpPr>
          <p:spPr bwMode="auto">
            <a:xfrm>
              <a:off x="1202" y="3158"/>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466" name="Text Box 9"/>
            <p:cNvSpPr txBox="1">
              <a:spLocks noChangeArrowheads="1"/>
            </p:cNvSpPr>
            <p:nvPr/>
          </p:nvSpPr>
          <p:spPr bwMode="auto">
            <a:xfrm>
              <a:off x="3252" y="863"/>
              <a:ext cx="1043" cy="1115"/>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万用表直流电压档</a:t>
              </a:r>
            </a:p>
            <a:p>
              <a:pPr eaLnBrk="1" hangingPunct="1">
                <a:spcBef>
                  <a:spcPct val="50000"/>
                </a:spcBef>
              </a:pPr>
              <a:r>
                <a:rPr lang="en-US" altLang="zh-CN" sz="2800" dirty="0"/>
                <a:t>    </a:t>
              </a:r>
              <a:r>
                <a:rPr lang="en-US" altLang="zh-CN" sz="3600" dirty="0"/>
                <a:t>-</a:t>
              </a:r>
              <a:r>
                <a:rPr lang="en-US" altLang="zh-CN" sz="2800" dirty="0"/>
                <a:t>    +</a:t>
              </a:r>
            </a:p>
          </p:txBody>
        </p:sp>
        <p:sp>
          <p:nvSpPr>
            <p:cNvPr id="19467" name="Oval 10"/>
            <p:cNvSpPr>
              <a:spLocks noChangeArrowheads="1"/>
            </p:cNvSpPr>
            <p:nvPr/>
          </p:nvSpPr>
          <p:spPr bwMode="auto">
            <a:xfrm>
              <a:off x="3515" y="1570"/>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468" name="Oval 11"/>
            <p:cNvSpPr>
              <a:spLocks noChangeArrowheads="1"/>
            </p:cNvSpPr>
            <p:nvPr/>
          </p:nvSpPr>
          <p:spPr bwMode="auto">
            <a:xfrm>
              <a:off x="3878" y="1570"/>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469" name="Text Box 12"/>
            <p:cNvSpPr txBox="1">
              <a:spLocks noChangeArrowheads="1"/>
            </p:cNvSpPr>
            <p:nvPr/>
          </p:nvSpPr>
          <p:spPr bwMode="auto">
            <a:xfrm>
              <a:off x="975" y="890"/>
              <a:ext cx="1043" cy="1115"/>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万用表直流电流档</a:t>
              </a:r>
            </a:p>
            <a:p>
              <a:pPr eaLnBrk="1" hangingPunct="1">
                <a:spcBef>
                  <a:spcPct val="50000"/>
                </a:spcBef>
              </a:pPr>
              <a:r>
                <a:rPr lang="en-US" altLang="zh-CN" sz="2800" dirty="0"/>
                <a:t>   </a:t>
              </a:r>
              <a:r>
                <a:rPr lang="en-US" altLang="zh-CN" sz="3600" dirty="0"/>
                <a:t>-</a:t>
              </a:r>
              <a:r>
                <a:rPr lang="en-US" altLang="zh-CN" sz="2800" dirty="0"/>
                <a:t>    +</a:t>
              </a:r>
            </a:p>
          </p:txBody>
        </p:sp>
        <p:sp>
          <p:nvSpPr>
            <p:cNvPr id="19470" name="Oval 13"/>
            <p:cNvSpPr>
              <a:spLocks noChangeArrowheads="1"/>
            </p:cNvSpPr>
            <p:nvPr/>
          </p:nvSpPr>
          <p:spPr bwMode="auto">
            <a:xfrm>
              <a:off x="1202" y="1525"/>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471" name="Oval 14"/>
            <p:cNvSpPr>
              <a:spLocks noChangeArrowheads="1"/>
            </p:cNvSpPr>
            <p:nvPr/>
          </p:nvSpPr>
          <p:spPr bwMode="auto">
            <a:xfrm>
              <a:off x="1565" y="1525"/>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472" name="Line 15"/>
            <p:cNvSpPr>
              <a:spLocks noChangeShapeType="1"/>
            </p:cNvSpPr>
            <p:nvPr/>
          </p:nvSpPr>
          <p:spPr bwMode="auto">
            <a:xfrm>
              <a:off x="5103" y="3158"/>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3" name="Line 16"/>
            <p:cNvSpPr>
              <a:spLocks noChangeShapeType="1"/>
            </p:cNvSpPr>
            <p:nvPr/>
          </p:nvSpPr>
          <p:spPr bwMode="auto">
            <a:xfrm>
              <a:off x="5193" y="3158"/>
              <a:ext cx="9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4" name="Line 17"/>
            <p:cNvSpPr>
              <a:spLocks noChangeShapeType="1"/>
            </p:cNvSpPr>
            <p:nvPr/>
          </p:nvSpPr>
          <p:spPr bwMode="auto">
            <a:xfrm flipH="1">
              <a:off x="5103" y="3158"/>
              <a:ext cx="91"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5" name="Line 18"/>
            <p:cNvSpPr>
              <a:spLocks noChangeShapeType="1"/>
            </p:cNvSpPr>
            <p:nvPr/>
          </p:nvSpPr>
          <p:spPr bwMode="auto">
            <a:xfrm>
              <a:off x="5103" y="3294"/>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6" name="Line 19"/>
            <p:cNvSpPr>
              <a:spLocks noChangeShapeType="1"/>
            </p:cNvSpPr>
            <p:nvPr/>
          </p:nvSpPr>
          <p:spPr bwMode="auto">
            <a:xfrm>
              <a:off x="5193" y="306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7" name="Line 20"/>
            <p:cNvSpPr>
              <a:spLocks noChangeShapeType="1"/>
            </p:cNvSpPr>
            <p:nvPr/>
          </p:nvSpPr>
          <p:spPr bwMode="auto">
            <a:xfrm>
              <a:off x="5193" y="3294"/>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8" name="Line 21"/>
            <p:cNvSpPr>
              <a:spLocks noChangeShapeType="1"/>
            </p:cNvSpPr>
            <p:nvPr/>
          </p:nvSpPr>
          <p:spPr bwMode="auto">
            <a:xfrm flipH="1" flipV="1">
              <a:off x="4332" y="3339"/>
              <a:ext cx="861" cy="46"/>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9" name="Line 22"/>
            <p:cNvSpPr>
              <a:spLocks noChangeShapeType="1"/>
            </p:cNvSpPr>
            <p:nvPr/>
          </p:nvSpPr>
          <p:spPr bwMode="auto">
            <a:xfrm flipH="1">
              <a:off x="4332" y="3067"/>
              <a:ext cx="861" cy="136"/>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0" name="Freeform 23"/>
            <p:cNvSpPr>
              <a:spLocks/>
            </p:cNvSpPr>
            <p:nvPr/>
          </p:nvSpPr>
          <p:spPr bwMode="auto">
            <a:xfrm>
              <a:off x="884" y="3203"/>
              <a:ext cx="1542" cy="462"/>
            </a:xfrm>
            <a:custGeom>
              <a:avLst/>
              <a:gdLst>
                <a:gd name="T0" fmla="*/ 0 w 1542"/>
                <a:gd name="T1" fmla="*/ 0 h 462"/>
                <a:gd name="T2" fmla="*/ 408 w 1542"/>
                <a:gd name="T3" fmla="*/ 454 h 462"/>
                <a:gd name="T4" fmla="*/ 1542 w 1542"/>
                <a:gd name="T5" fmla="*/ 46 h 462"/>
                <a:gd name="T6" fmla="*/ 0 60000 65536"/>
                <a:gd name="T7" fmla="*/ 0 60000 65536"/>
                <a:gd name="T8" fmla="*/ 0 60000 65536"/>
              </a:gdLst>
              <a:ahLst/>
              <a:cxnLst>
                <a:cxn ang="T6">
                  <a:pos x="T0" y="T1"/>
                </a:cxn>
                <a:cxn ang="T7">
                  <a:pos x="T2" y="T3"/>
                </a:cxn>
                <a:cxn ang="T8">
                  <a:pos x="T4" y="T5"/>
                </a:cxn>
              </a:cxnLst>
              <a:rect l="0" t="0" r="r" b="b"/>
              <a:pathLst>
                <a:path w="1542" h="462">
                  <a:moveTo>
                    <a:pt x="0" y="0"/>
                  </a:moveTo>
                  <a:cubicBezTo>
                    <a:pt x="75" y="223"/>
                    <a:pt x="151" y="446"/>
                    <a:pt x="408" y="454"/>
                  </a:cubicBezTo>
                  <a:cubicBezTo>
                    <a:pt x="665" y="462"/>
                    <a:pt x="1353" y="114"/>
                    <a:pt x="1542" y="46"/>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1" name="Freeform 24"/>
            <p:cNvSpPr>
              <a:spLocks/>
            </p:cNvSpPr>
            <p:nvPr/>
          </p:nvSpPr>
          <p:spPr bwMode="auto">
            <a:xfrm>
              <a:off x="2472" y="3067"/>
              <a:ext cx="136" cy="272"/>
            </a:xfrm>
            <a:custGeom>
              <a:avLst/>
              <a:gdLst>
                <a:gd name="T0" fmla="*/ 0 w 136"/>
                <a:gd name="T1" fmla="*/ 0 h 272"/>
                <a:gd name="T2" fmla="*/ 90 w 136"/>
                <a:gd name="T3" fmla="*/ 182 h 272"/>
                <a:gd name="T4" fmla="*/ 136 w 136"/>
                <a:gd name="T5" fmla="*/ 272 h 272"/>
                <a:gd name="T6" fmla="*/ 0 60000 65536"/>
                <a:gd name="T7" fmla="*/ 0 60000 65536"/>
                <a:gd name="T8" fmla="*/ 0 60000 65536"/>
              </a:gdLst>
              <a:ahLst/>
              <a:cxnLst>
                <a:cxn ang="T6">
                  <a:pos x="T0" y="T1"/>
                </a:cxn>
                <a:cxn ang="T7">
                  <a:pos x="T2" y="T3"/>
                </a:cxn>
                <a:cxn ang="T8">
                  <a:pos x="T4" y="T5"/>
                </a:cxn>
              </a:cxnLst>
              <a:rect l="0" t="0" r="r" b="b"/>
              <a:pathLst>
                <a:path w="136" h="272">
                  <a:moveTo>
                    <a:pt x="0" y="0"/>
                  </a:moveTo>
                  <a:cubicBezTo>
                    <a:pt x="33" y="68"/>
                    <a:pt x="67" y="137"/>
                    <a:pt x="90" y="182"/>
                  </a:cubicBezTo>
                  <a:cubicBezTo>
                    <a:pt x="113" y="227"/>
                    <a:pt x="124" y="249"/>
                    <a:pt x="136" y="272"/>
                  </a:cubicBezTo>
                </a:path>
              </a:pathLst>
            </a:custGeom>
            <a:noFill/>
            <a:ln w="28575" cmpd="sng">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2" name="Freeform 25"/>
            <p:cNvSpPr>
              <a:spLocks/>
            </p:cNvSpPr>
            <p:nvPr/>
          </p:nvSpPr>
          <p:spPr bwMode="auto">
            <a:xfrm>
              <a:off x="3319" y="1661"/>
              <a:ext cx="604" cy="1678"/>
            </a:xfrm>
            <a:custGeom>
              <a:avLst/>
              <a:gdLst>
                <a:gd name="T0" fmla="*/ 241 w 604"/>
                <a:gd name="T1" fmla="*/ 0 h 1678"/>
                <a:gd name="T2" fmla="*/ 60 w 604"/>
                <a:gd name="T3" fmla="*/ 998 h 1678"/>
                <a:gd name="T4" fmla="*/ 604 w 604"/>
                <a:gd name="T5" fmla="*/ 1678 h 1678"/>
                <a:gd name="T6" fmla="*/ 0 60000 65536"/>
                <a:gd name="T7" fmla="*/ 0 60000 65536"/>
                <a:gd name="T8" fmla="*/ 0 60000 65536"/>
              </a:gdLst>
              <a:ahLst/>
              <a:cxnLst>
                <a:cxn ang="T6">
                  <a:pos x="T0" y="T1"/>
                </a:cxn>
                <a:cxn ang="T7">
                  <a:pos x="T2" y="T3"/>
                </a:cxn>
                <a:cxn ang="T8">
                  <a:pos x="T4" y="T5"/>
                </a:cxn>
              </a:cxnLst>
              <a:rect l="0" t="0" r="r" b="b"/>
              <a:pathLst>
                <a:path w="604" h="1678">
                  <a:moveTo>
                    <a:pt x="241" y="0"/>
                  </a:moveTo>
                  <a:cubicBezTo>
                    <a:pt x="120" y="359"/>
                    <a:pt x="0" y="718"/>
                    <a:pt x="60" y="998"/>
                  </a:cubicBezTo>
                  <a:cubicBezTo>
                    <a:pt x="120" y="1278"/>
                    <a:pt x="362" y="1478"/>
                    <a:pt x="604" y="167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3" name="Freeform 26"/>
            <p:cNvSpPr>
              <a:spLocks/>
            </p:cNvSpPr>
            <p:nvPr/>
          </p:nvSpPr>
          <p:spPr bwMode="auto">
            <a:xfrm>
              <a:off x="1247" y="2750"/>
              <a:ext cx="1179" cy="453"/>
            </a:xfrm>
            <a:custGeom>
              <a:avLst/>
              <a:gdLst>
                <a:gd name="T0" fmla="*/ 0 w 1179"/>
                <a:gd name="T1" fmla="*/ 453 h 453"/>
                <a:gd name="T2" fmla="*/ 680 w 1179"/>
                <a:gd name="T3" fmla="*/ 272 h 453"/>
                <a:gd name="T4" fmla="*/ 1179 w 1179"/>
                <a:gd name="T5" fmla="*/ 0 h 453"/>
                <a:gd name="T6" fmla="*/ 0 60000 65536"/>
                <a:gd name="T7" fmla="*/ 0 60000 65536"/>
                <a:gd name="T8" fmla="*/ 0 60000 65536"/>
              </a:gdLst>
              <a:ahLst/>
              <a:cxnLst>
                <a:cxn ang="T6">
                  <a:pos x="T0" y="T1"/>
                </a:cxn>
                <a:cxn ang="T7">
                  <a:pos x="T2" y="T3"/>
                </a:cxn>
                <a:cxn ang="T8">
                  <a:pos x="T4" y="T5"/>
                </a:cxn>
              </a:cxnLst>
              <a:rect l="0" t="0" r="r" b="b"/>
              <a:pathLst>
                <a:path w="1179" h="453">
                  <a:moveTo>
                    <a:pt x="0" y="453"/>
                  </a:moveTo>
                  <a:cubicBezTo>
                    <a:pt x="242" y="400"/>
                    <a:pt x="484" y="347"/>
                    <a:pt x="680" y="272"/>
                  </a:cubicBezTo>
                  <a:cubicBezTo>
                    <a:pt x="876" y="197"/>
                    <a:pt x="1027" y="98"/>
                    <a:pt x="1179" y="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4" name="Freeform 27"/>
            <p:cNvSpPr>
              <a:spLocks/>
            </p:cNvSpPr>
            <p:nvPr/>
          </p:nvSpPr>
          <p:spPr bwMode="auto">
            <a:xfrm>
              <a:off x="2472" y="2886"/>
              <a:ext cx="1361" cy="589"/>
            </a:xfrm>
            <a:custGeom>
              <a:avLst/>
              <a:gdLst>
                <a:gd name="T0" fmla="*/ 0 w 1361"/>
                <a:gd name="T1" fmla="*/ 0 h 589"/>
                <a:gd name="T2" fmla="*/ 1361 w 1361"/>
                <a:gd name="T3" fmla="*/ 589 h 589"/>
                <a:gd name="T4" fmla="*/ 0 60000 65536"/>
                <a:gd name="T5" fmla="*/ 0 60000 65536"/>
              </a:gdLst>
              <a:ahLst/>
              <a:cxnLst>
                <a:cxn ang="T4">
                  <a:pos x="T0" y="T1"/>
                </a:cxn>
                <a:cxn ang="T5">
                  <a:pos x="T2" y="T3"/>
                </a:cxn>
              </a:cxnLst>
              <a:rect l="0" t="0" r="r" b="b"/>
              <a:pathLst>
                <a:path w="1361" h="589">
                  <a:moveTo>
                    <a:pt x="0" y="0"/>
                  </a:moveTo>
                  <a:cubicBezTo>
                    <a:pt x="0" y="0"/>
                    <a:pt x="680" y="294"/>
                    <a:pt x="1361" y="589"/>
                  </a:cubicBezTo>
                </a:path>
              </a:pathLst>
            </a:custGeom>
            <a:noFill/>
            <a:ln w="28575" cmpd="sng">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5" name="Freeform 28"/>
            <p:cNvSpPr>
              <a:spLocks/>
            </p:cNvSpPr>
            <p:nvPr/>
          </p:nvSpPr>
          <p:spPr bwMode="auto">
            <a:xfrm>
              <a:off x="3969" y="1616"/>
              <a:ext cx="310" cy="1088"/>
            </a:xfrm>
            <a:custGeom>
              <a:avLst/>
              <a:gdLst>
                <a:gd name="T0" fmla="*/ 0 w 310"/>
                <a:gd name="T1" fmla="*/ 0 h 1088"/>
                <a:gd name="T2" fmla="*/ 272 w 310"/>
                <a:gd name="T3" fmla="*/ 635 h 1088"/>
                <a:gd name="T4" fmla="*/ 226 w 310"/>
                <a:gd name="T5" fmla="*/ 1088 h 1088"/>
                <a:gd name="T6" fmla="*/ 0 60000 65536"/>
                <a:gd name="T7" fmla="*/ 0 60000 65536"/>
                <a:gd name="T8" fmla="*/ 0 60000 65536"/>
              </a:gdLst>
              <a:ahLst/>
              <a:cxnLst>
                <a:cxn ang="T6">
                  <a:pos x="T0" y="T1"/>
                </a:cxn>
                <a:cxn ang="T7">
                  <a:pos x="T2" y="T3"/>
                </a:cxn>
                <a:cxn ang="T8">
                  <a:pos x="T4" y="T5"/>
                </a:cxn>
              </a:cxnLst>
              <a:rect l="0" t="0" r="r" b="b"/>
              <a:pathLst>
                <a:path w="310" h="1088">
                  <a:moveTo>
                    <a:pt x="0" y="0"/>
                  </a:moveTo>
                  <a:cubicBezTo>
                    <a:pt x="117" y="227"/>
                    <a:pt x="234" y="454"/>
                    <a:pt x="272" y="635"/>
                  </a:cubicBezTo>
                  <a:cubicBezTo>
                    <a:pt x="310" y="816"/>
                    <a:pt x="268" y="952"/>
                    <a:pt x="226" y="108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6" name="Freeform 29"/>
            <p:cNvSpPr>
              <a:spLocks/>
            </p:cNvSpPr>
            <p:nvPr/>
          </p:nvSpPr>
          <p:spPr bwMode="auto">
            <a:xfrm>
              <a:off x="1610" y="1616"/>
              <a:ext cx="1996" cy="1088"/>
            </a:xfrm>
            <a:custGeom>
              <a:avLst/>
              <a:gdLst>
                <a:gd name="T0" fmla="*/ 0 w 1996"/>
                <a:gd name="T1" fmla="*/ 0 h 1088"/>
                <a:gd name="T2" fmla="*/ 1996 w 1996"/>
                <a:gd name="T3" fmla="*/ 1088 h 1088"/>
                <a:gd name="T4" fmla="*/ 0 60000 65536"/>
                <a:gd name="T5" fmla="*/ 0 60000 65536"/>
              </a:gdLst>
              <a:ahLst/>
              <a:cxnLst>
                <a:cxn ang="T4">
                  <a:pos x="T0" y="T1"/>
                </a:cxn>
                <a:cxn ang="T5">
                  <a:pos x="T2" y="T3"/>
                </a:cxn>
              </a:cxnLst>
              <a:rect l="0" t="0" r="r" b="b"/>
              <a:pathLst>
                <a:path w="1996" h="1088">
                  <a:moveTo>
                    <a:pt x="0" y="0"/>
                  </a:moveTo>
                  <a:cubicBezTo>
                    <a:pt x="0" y="0"/>
                    <a:pt x="998" y="544"/>
                    <a:pt x="1996" y="108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7" name="Freeform 30"/>
            <p:cNvSpPr>
              <a:spLocks/>
            </p:cNvSpPr>
            <p:nvPr/>
          </p:nvSpPr>
          <p:spPr bwMode="auto">
            <a:xfrm>
              <a:off x="3923" y="2704"/>
              <a:ext cx="182" cy="771"/>
            </a:xfrm>
            <a:custGeom>
              <a:avLst/>
              <a:gdLst>
                <a:gd name="T0" fmla="*/ 182 w 182"/>
                <a:gd name="T1" fmla="*/ 771 h 771"/>
                <a:gd name="T2" fmla="*/ 136 w 182"/>
                <a:gd name="T3" fmla="*/ 272 h 771"/>
                <a:gd name="T4" fmla="*/ 0 w 182"/>
                <a:gd name="T5" fmla="*/ 0 h 771"/>
                <a:gd name="T6" fmla="*/ 0 60000 65536"/>
                <a:gd name="T7" fmla="*/ 0 60000 65536"/>
                <a:gd name="T8" fmla="*/ 0 60000 65536"/>
              </a:gdLst>
              <a:ahLst/>
              <a:cxnLst>
                <a:cxn ang="T6">
                  <a:pos x="T0" y="T1"/>
                </a:cxn>
                <a:cxn ang="T7">
                  <a:pos x="T2" y="T3"/>
                </a:cxn>
                <a:cxn ang="T8">
                  <a:pos x="T4" y="T5"/>
                </a:cxn>
              </a:cxnLst>
              <a:rect l="0" t="0" r="r" b="b"/>
              <a:pathLst>
                <a:path w="182" h="771">
                  <a:moveTo>
                    <a:pt x="182" y="771"/>
                  </a:moveTo>
                  <a:cubicBezTo>
                    <a:pt x="174" y="585"/>
                    <a:pt x="166" y="400"/>
                    <a:pt x="136" y="272"/>
                  </a:cubicBezTo>
                  <a:cubicBezTo>
                    <a:pt x="106" y="144"/>
                    <a:pt x="53" y="72"/>
                    <a:pt x="0" y="0"/>
                  </a:cubicBezTo>
                </a:path>
              </a:pathLst>
            </a:custGeom>
            <a:noFill/>
            <a:ln w="28575" cmpd="sng">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8" name="Freeform 31"/>
            <p:cNvSpPr>
              <a:spLocks/>
            </p:cNvSpPr>
            <p:nvPr/>
          </p:nvSpPr>
          <p:spPr bwMode="auto">
            <a:xfrm>
              <a:off x="1247" y="1616"/>
              <a:ext cx="2948" cy="1587"/>
            </a:xfrm>
            <a:custGeom>
              <a:avLst/>
              <a:gdLst>
                <a:gd name="T0" fmla="*/ 0 w 2948"/>
                <a:gd name="T1" fmla="*/ 0 h 1587"/>
                <a:gd name="T2" fmla="*/ 635 w 2948"/>
                <a:gd name="T3" fmla="*/ 680 h 1587"/>
                <a:gd name="T4" fmla="*/ 2948 w 2948"/>
                <a:gd name="T5" fmla="*/ 1587 h 1587"/>
                <a:gd name="T6" fmla="*/ 0 60000 65536"/>
                <a:gd name="T7" fmla="*/ 0 60000 65536"/>
                <a:gd name="T8" fmla="*/ 0 60000 65536"/>
              </a:gdLst>
              <a:ahLst/>
              <a:cxnLst>
                <a:cxn ang="T6">
                  <a:pos x="T0" y="T1"/>
                </a:cxn>
                <a:cxn ang="T7">
                  <a:pos x="T2" y="T3"/>
                </a:cxn>
                <a:cxn ang="T8">
                  <a:pos x="T4" y="T5"/>
                </a:cxn>
              </a:cxnLst>
              <a:rect l="0" t="0" r="r" b="b"/>
              <a:pathLst>
                <a:path w="2948" h="1587">
                  <a:moveTo>
                    <a:pt x="0" y="0"/>
                  </a:moveTo>
                  <a:cubicBezTo>
                    <a:pt x="72" y="208"/>
                    <a:pt x="144" y="416"/>
                    <a:pt x="635" y="680"/>
                  </a:cubicBezTo>
                  <a:cubicBezTo>
                    <a:pt x="1126" y="944"/>
                    <a:pt x="2037" y="1265"/>
                    <a:pt x="2948" y="158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1" name="灯片编号占位符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0A24EE38-9D6B-4EB4-84CF-D9787552F72A}"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15</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605845892"/>
      </p:ext>
    </p:extLst>
  </p:cSld>
  <p:clrMapOvr>
    <a:masterClrMapping/>
  </p:clrMapOvr>
  <p:transition advClick="0" advTm="6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188640"/>
            <a:ext cx="5410200" cy="1143000"/>
          </a:xfrm>
        </p:spPr>
        <p:txBody>
          <a:bodyPr/>
          <a:lstStyle/>
          <a:p>
            <a:pPr>
              <a:defRPr/>
            </a:pPr>
            <a:r>
              <a:rPr lang="zh-CN" altLang="en-US" sz="3600" b="1" kern="1200" dirty="0" smtClean="0">
                <a:solidFill>
                  <a:srgbClr val="FFFF00"/>
                </a:solidFill>
                <a:latin typeface="微软雅黑" panose="020B0503020204020204" pitchFamily="34" charset="-122"/>
                <a:ea typeface="微软雅黑" panose="020B0503020204020204" pitchFamily="34" charset="-122"/>
              </a:rPr>
              <a:t>稳压</a:t>
            </a:r>
            <a:r>
              <a:rPr lang="zh-CN" altLang="en-US" sz="3600" b="1" kern="1200" dirty="0">
                <a:solidFill>
                  <a:srgbClr val="FFFF00"/>
                </a:solidFill>
                <a:latin typeface="微软雅黑" panose="020B0503020204020204" pitchFamily="34" charset="-122"/>
                <a:ea typeface="微软雅黑" panose="020B0503020204020204" pitchFamily="34" charset="-122"/>
              </a:rPr>
              <a:t>管正、反向特性</a:t>
            </a:r>
          </a:p>
        </p:txBody>
      </p:sp>
      <p:sp>
        <p:nvSpPr>
          <p:cNvPr id="20483" name="Rectangle 3"/>
          <p:cNvSpPr>
            <a:spLocks noGrp="1" noChangeArrowheads="1"/>
          </p:cNvSpPr>
          <p:nvPr>
            <p:ph type="body" idx="1"/>
          </p:nvPr>
        </p:nvSpPr>
        <p:spPr>
          <a:xfrm>
            <a:off x="250825" y="1196975"/>
            <a:ext cx="8435975" cy="5184775"/>
          </a:xfrm>
        </p:spPr>
        <p:txBody>
          <a:bodyPr/>
          <a:lstStyle/>
          <a:p>
            <a:pPr>
              <a:lnSpc>
                <a:spcPct val="150000"/>
              </a:lnSpc>
              <a:spcBef>
                <a:spcPct val="0"/>
              </a:spcBef>
              <a:buFontTx/>
              <a:buNone/>
            </a:pPr>
            <a:r>
              <a:rPr lang="zh-CN" altLang="en-US" sz="2800" b="1" dirty="0" smtClean="0"/>
              <a:t>   稳压管的特性是接正向电压时其等效电阻很小，且电流在较大范围内变化时，其正向电压变化量很小。接反向电压时等效电阻很大，且电压在较大范围内变化时，反向电流变化量很小，</a:t>
            </a:r>
            <a:r>
              <a:rPr lang="zh-CN" altLang="en-US" sz="2800" b="1" dirty="0" smtClean="0">
                <a:solidFill>
                  <a:srgbClr val="FFFF00"/>
                </a:solidFill>
              </a:rPr>
              <a:t>当达到某一电压时，电流会增加很快，此时电压在一定范围内基本不变。若能控制电流在一定范围内，这就是所谓的稳压</a:t>
            </a:r>
            <a:r>
              <a:rPr lang="zh-CN" altLang="en-US" sz="2800" b="1" dirty="0" smtClean="0"/>
              <a:t>。图</a:t>
            </a:r>
            <a:r>
              <a:rPr lang="en-US" altLang="zh-CN" sz="2800" b="1" dirty="0" smtClean="0"/>
              <a:t>3.5 (a) </a:t>
            </a:r>
            <a:r>
              <a:rPr lang="zh-CN" altLang="en-US" sz="2800" b="1" dirty="0" smtClean="0"/>
              <a:t>是稳压管的正向连接，</a:t>
            </a:r>
            <a:r>
              <a:rPr lang="en-US" altLang="zh-CN" sz="2800" b="1" dirty="0" smtClean="0"/>
              <a:t>(b) </a:t>
            </a:r>
            <a:r>
              <a:rPr lang="zh-CN" altLang="en-US" sz="2800" b="1" dirty="0" smtClean="0"/>
              <a:t>是稳压管的反向连接。</a:t>
            </a:r>
          </a:p>
          <a:p>
            <a:pPr eaLnBrk="1" hangingPunct="1">
              <a:lnSpc>
                <a:spcPct val="150000"/>
              </a:lnSpc>
            </a:pPr>
            <a:endParaRPr lang="zh-CN" altLang="en-US" sz="2800" dirty="0" smtClean="0"/>
          </a:p>
        </p:txBody>
      </p:sp>
      <p:sp>
        <p:nvSpPr>
          <p:cNvPr id="20484"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DB645593-9946-470F-B3DD-CC16D28704D2}"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16</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373618475"/>
      </p:ext>
    </p:extLst>
  </p:cSld>
  <p:clrMapOvr>
    <a:masterClrMapping/>
  </p:clrMapOvr>
  <p:transition advClick="0" advTm="6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sz="half" idx="1"/>
          </p:nvPr>
        </p:nvSpPr>
        <p:spPr>
          <a:xfrm>
            <a:off x="71874" y="1068892"/>
            <a:ext cx="4537075" cy="2701925"/>
          </a:xfrm>
        </p:spPr>
        <p:txBody>
          <a:bodyPr/>
          <a:lstStyle/>
          <a:p>
            <a:pPr eaLnBrk="1" hangingPunct="1"/>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2</a:t>
            </a:r>
            <a:r>
              <a:rPr lang="zh-CN" altLang="en-US" sz="2800" b="1" dirty="0" smtClean="0">
                <a:latin typeface="楷体" panose="02010609060101010101" pitchFamily="49" charset="-122"/>
                <a:ea typeface="楷体" panose="02010609060101010101" pitchFamily="49" charset="-122"/>
              </a:rPr>
              <a:t>）按图</a:t>
            </a:r>
            <a:r>
              <a:rPr lang="en-US" altLang="zh-CN" sz="2800" b="1" dirty="0" smtClean="0">
                <a:latin typeface="楷体" panose="02010609060101010101" pitchFamily="49" charset="-122"/>
                <a:ea typeface="楷体" panose="02010609060101010101" pitchFamily="49" charset="-122"/>
              </a:rPr>
              <a:t>3.5(a) </a:t>
            </a:r>
            <a:r>
              <a:rPr lang="zh-CN" altLang="en-US" sz="2800" b="1" dirty="0" smtClean="0">
                <a:latin typeface="楷体" panose="02010609060101010101" pitchFamily="49" charset="-122"/>
                <a:ea typeface="楷体" panose="02010609060101010101" pitchFamily="49" charset="-122"/>
              </a:rPr>
              <a:t>电路接线，根据表</a:t>
            </a:r>
            <a:r>
              <a:rPr lang="en-US" altLang="zh-CN" sz="2800" b="1" dirty="0" smtClean="0">
                <a:latin typeface="楷体" panose="02010609060101010101" pitchFamily="49" charset="-122"/>
                <a:ea typeface="楷体" panose="02010609060101010101" pitchFamily="49" charset="-122"/>
              </a:rPr>
              <a:t>3.4 </a:t>
            </a:r>
            <a:r>
              <a:rPr lang="zh-CN" altLang="en-US" sz="2800" b="1" dirty="0" smtClean="0">
                <a:latin typeface="楷体" panose="02010609060101010101" pitchFamily="49" charset="-122"/>
                <a:ea typeface="楷体" panose="02010609060101010101" pitchFamily="49" charset="-122"/>
              </a:rPr>
              <a:t>给定的电流值，测量稳压管的正向压降，并计算稳压管的直流电阻一并记录于表</a:t>
            </a:r>
            <a:r>
              <a:rPr lang="en-US" altLang="zh-CN" sz="2800" b="1" dirty="0" smtClean="0">
                <a:latin typeface="楷体" panose="02010609060101010101" pitchFamily="49" charset="-122"/>
                <a:ea typeface="楷体" panose="02010609060101010101" pitchFamily="49" charset="-122"/>
              </a:rPr>
              <a:t>3.4</a:t>
            </a:r>
            <a:r>
              <a:rPr lang="zh-CN" altLang="en-US" sz="2800" b="1" dirty="0" smtClean="0">
                <a:latin typeface="楷体" panose="02010609060101010101" pitchFamily="49" charset="-122"/>
                <a:ea typeface="楷体" panose="02010609060101010101" pitchFamily="49" charset="-122"/>
              </a:rPr>
              <a:t>中。</a:t>
            </a:r>
          </a:p>
        </p:txBody>
      </p:sp>
      <p:sp>
        <p:nvSpPr>
          <p:cNvPr id="19460" name="AutoShape 4"/>
          <p:cNvSpPr>
            <a:spLocks noChangeArrowheads="1"/>
          </p:cNvSpPr>
          <p:nvPr/>
        </p:nvSpPr>
        <p:spPr bwMode="gray">
          <a:xfrm>
            <a:off x="160776" y="314326"/>
            <a:ext cx="6119813" cy="468312"/>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altLang="zh-CN" sz="3200" b="1" dirty="0">
                <a:solidFill>
                  <a:srgbClr val="FFFF00"/>
                </a:solidFill>
                <a:latin typeface="微软雅黑" panose="020B0503020204020204" pitchFamily="34" charset="-122"/>
                <a:ea typeface="微软雅黑" panose="020B0503020204020204" pitchFamily="34" charset="-122"/>
                <a:cs typeface="+mj-cs"/>
              </a:rPr>
              <a:t>3. </a:t>
            </a:r>
            <a:r>
              <a:rPr lang="zh-CN" altLang="en-US" sz="3200" b="1" dirty="0">
                <a:solidFill>
                  <a:srgbClr val="FFFF00"/>
                </a:solidFill>
                <a:latin typeface="微软雅黑" panose="020B0503020204020204" pitchFamily="34" charset="-122"/>
                <a:ea typeface="微软雅黑" panose="020B0503020204020204" pitchFamily="34" charset="-122"/>
                <a:cs typeface="+mj-cs"/>
              </a:rPr>
              <a:t>测</a:t>
            </a:r>
            <a:r>
              <a:rPr lang="zh-CN" altLang="en-US" sz="3200" b="1" dirty="0">
                <a:solidFill>
                  <a:srgbClr val="FFFF00"/>
                </a:solidFill>
                <a:latin typeface="微软雅黑" panose="020B0503020204020204" pitchFamily="34" charset="-122"/>
                <a:ea typeface="微软雅黑" panose="020B0503020204020204" pitchFamily="34" charset="-122"/>
                <a:cs typeface="+mj-cs"/>
              </a:rPr>
              <a:t>稳压管的</a:t>
            </a:r>
            <a:r>
              <a:rPr lang="zh-CN" altLang="en-US" sz="3200" b="1" dirty="0">
                <a:solidFill>
                  <a:srgbClr val="FFFF00"/>
                </a:solidFill>
                <a:latin typeface="微软雅黑" panose="020B0503020204020204" pitchFamily="34" charset="-122"/>
                <a:ea typeface="微软雅黑" panose="020B0503020204020204" pitchFamily="34" charset="-122"/>
                <a:cs typeface="+mj-cs"/>
              </a:rPr>
              <a:t>伏安特性 </a:t>
            </a:r>
            <a:r>
              <a:rPr lang="en-US" altLang="zh-CN" sz="3200" b="1" dirty="0">
                <a:solidFill>
                  <a:srgbClr val="FFFF00"/>
                </a:solidFill>
                <a:latin typeface="微软雅黑" panose="020B0503020204020204" pitchFamily="34" charset="-122"/>
                <a:ea typeface="微软雅黑" panose="020B0503020204020204" pitchFamily="34" charset="-122"/>
                <a:cs typeface="+mj-cs"/>
              </a:rPr>
              <a:t>– </a:t>
            </a:r>
            <a:r>
              <a:rPr lang="zh-CN" altLang="en-US" sz="3200" b="1" dirty="0">
                <a:solidFill>
                  <a:srgbClr val="FFFF00"/>
                </a:solidFill>
                <a:latin typeface="微软雅黑" panose="020B0503020204020204" pitchFamily="34" charset="-122"/>
                <a:ea typeface="微软雅黑" panose="020B0503020204020204" pitchFamily="34" charset="-122"/>
                <a:cs typeface="+mj-cs"/>
              </a:rPr>
              <a:t>正向 </a:t>
            </a:r>
            <a:endParaRPr lang="zh-CN" altLang="en-US" sz="3200" b="1" dirty="0">
              <a:solidFill>
                <a:srgbClr val="FFFF00"/>
              </a:solidFill>
              <a:latin typeface="微软雅黑" panose="020B0503020204020204" pitchFamily="34" charset="-122"/>
              <a:ea typeface="微软雅黑" panose="020B0503020204020204" pitchFamily="34" charset="-122"/>
              <a:cs typeface="+mj-cs"/>
            </a:endParaRPr>
          </a:p>
        </p:txBody>
      </p:sp>
      <p:graphicFrame>
        <p:nvGraphicFramePr>
          <p:cNvPr id="106538" name="Group 42"/>
          <p:cNvGraphicFramePr>
            <a:graphicFrameLocks noGrp="1"/>
          </p:cNvGraphicFramePr>
          <p:nvPr>
            <p:ph sz="half" idx="2"/>
            <p:extLst>
              <p:ext uri="{D42A27DB-BD31-4B8C-83A1-F6EECF244321}">
                <p14:modId xmlns:p14="http://schemas.microsoft.com/office/powerpoint/2010/main" val="677369268"/>
              </p:ext>
            </p:extLst>
          </p:nvPr>
        </p:nvGraphicFramePr>
        <p:xfrm>
          <a:off x="611188" y="4724400"/>
          <a:ext cx="7775575" cy="1570038"/>
        </p:xfrm>
        <a:graphic>
          <a:graphicData uri="http://schemas.openxmlformats.org/drawingml/2006/table">
            <a:tbl>
              <a:tblPr>
                <a:tableStyleId>{16D9F66E-5EB9-4882-86FB-DCBF35E3C3E4}</a:tableStyleId>
              </a:tblPr>
              <a:tblGrid>
                <a:gridCol w="865187">
                  <a:extLst>
                    <a:ext uri="{9D8B030D-6E8A-4147-A177-3AD203B41FA5}">
                      <a16:colId xmlns:a16="http://schemas.microsoft.com/office/drawing/2014/main" val="20000"/>
                    </a:ext>
                  </a:extLst>
                </a:gridCol>
                <a:gridCol w="99377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865188">
                  <a:extLst>
                    <a:ext uri="{9D8B030D-6E8A-4147-A177-3AD203B41FA5}">
                      <a16:colId xmlns:a16="http://schemas.microsoft.com/office/drawing/2014/main" val="20003"/>
                    </a:ext>
                  </a:extLst>
                </a:gridCol>
                <a:gridCol w="860425">
                  <a:extLst>
                    <a:ext uri="{9D8B030D-6E8A-4147-A177-3AD203B41FA5}">
                      <a16:colId xmlns:a16="http://schemas.microsoft.com/office/drawing/2014/main" val="20004"/>
                    </a:ext>
                  </a:extLst>
                </a:gridCol>
                <a:gridCol w="865187">
                  <a:extLst>
                    <a:ext uri="{9D8B030D-6E8A-4147-A177-3AD203B41FA5}">
                      <a16:colId xmlns:a16="http://schemas.microsoft.com/office/drawing/2014/main" val="20005"/>
                    </a:ext>
                  </a:extLst>
                </a:gridCol>
                <a:gridCol w="862013">
                  <a:extLst>
                    <a:ext uri="{9D8B030D-6E8A-4147-A177-3AD203B41FA5}">
                      <a16:colId xmlns:a16="http://schemas.microsoft.com/office/drawing/2014/main" val="20006"/>
                    </a:ext>
                  </a:extLst>
                </a:gridCol>
                <a:gridCol w="865187">
                  <a:extLst>
                    <a:ext uri="{9D8B030D-6E8A-4147-A177-3AD203B41FA5}">
                      <a16:colId xmlns:a16="http://schemas.microsoft.com/office/drawing/2014/main" val="20007"/>
                    </a:ext>
                  </a:extLst>
                </a:gridCol>
                <a:gridCol w="865188">
                  <a:extLst>
                    <a:ext uri="{9D8B030D-6E8A-4147-A177-3AD203B41FA5}">
                      <a16:colId xmlns:a16="http://schemas.microsoft.com/office/drawing/2014/main" val="20008"/>
                    </a:ext>
                  </a:extLst>
                </a:gridCol>
              </a:tblGrid>
              <a:tr h="763588">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en-US" sz="2400" u="none" strike="noStrike" cap="none" normalizeH="0" baseline="0" smtClean="0">
                        <a:ln>
                          <a:noFill/>
                        </a:ln>
                        <a:effectLst/>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u="none" strike="noStrike" cap="none" normalizeH="0" baseline="0" smtClean="0">
                          <a:ln>
                            <a:noFill/>
                          </a:ln>
                          <a:effectLst/>
                        </a:rPr>
                        <a:t>正向</a:t>
                      </a:r>
                    </a:p>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u="none" strike="noStrike" cap="none" normalizeH="0" baseline="0" smtClean="0">
                          <a:ln>
                            <a:noFill/>
                          </a:ln>
                          <a:effectLst/>
                        </a:rPr>
                        <a:t>连接</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I</a:t>
                      </a:r>
                      <a:r>
                        <a:rPr kumimoji="0" lang="en-US" altLang="zh-CN" sz="2400" u="none" strike="noStrike" cap="none" normalizeH="0" baseline="-30000" smtClean="0">
                          <a:ln>
                            <a:noFill/>
                          </a:ln>
                          <a:effectLst/>
                        </a:rPr>
                        <a:t>d</a:t>
                      </a:r>
                      <a:r>
                        <a:rPr kumimoji="0" lang="en-US" altLang="zh-CN" sz="2400" u="none" strike="noStrike" cap="none" normalizeH="0" baseline="0" smtClean="0">
                          <a:ln>
                            <a:noFill/>
                          </a:ln>
                          <a:effectLst/>
                        </a:rPr>
                        <a:t>(mA)</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20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extLst>
                  <a:ext uri="{0D108BD9-81ED-4DB2-BD59-A6C34878D82A}">
                    <a16:rowId xmlns:a16="http://schemas.microsoft.com/office/drawing/2014/main" val="10000"/>
                  </a:ext>
                </a:extLst>
              </a:tr>
              <a:tr h="806450">
                <a:tc vMerge="1">
                  <a:txBody>
                    <a:bodyPr/>
                    <a:lstStyle/>
                    <a:p>
                      <a:endParaRPr lang="zh-CN" alt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V</a:t>
                      </a:r>
                      <a:r>
                        <a:rPr kumimoji="0" lang="en-US" altLang="zh-CN" sz="2400" u="none" strike="noStrike" cap="none" normalizeH="0" baseline="-30000" smtClean="0">
                          <a:ln>
                            <a:noFill/>
                          </a:ln>
                          <a:effectLst/>
                        </a:rPr>
                        <a:t>d</a:t>
                      </a:r>
                      <a:r>
                        <a:rPr kumimoji="0" lang="en-US" altLang="zh-CN" sz="2400" u="none" strike="noStrike" cap="none" normalizeH="0" baseline="0" smtClean="0">
                          <a:ln>
                            <a:noFill/>
                          </a:ln>
                          <a:effectLst/>
                        </a:rPr>
                        <a:t>(V)</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0</a:t>
                      </a: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253327"/>
                        </a:solidFill>
                        <a:effectLst/>
                        <a:latin typeface="Arial"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rgbClr val="253327"/>
                        </a:solidFill>
                        <a:effectLst/>
                        <a:latin typeface="Arial" charset="0"/>
                        <a:ea typeface="宋体" pitchFamily="2" charset="-122"/>
                      </a:endParaRPr>
                    </a:p>
                  </a:txBody>
                  <a:tcPr horzOverflow="overflow"/>
                </a:tc>
                <a:extLst>
                  <a:ext uri="{0D108BD9-81ED-4DB2-BD59-A6C34878D82A}">
                    <a16:rowId xmlns:a16="http://schemas.microsoft.com/office/drawing/2014/main" val="10001"/>
                  </a:ext>
                </a:extLst>
              </a:tr>
            </a:tbl>
          </a:graphicData>
        </a:graphic>
      </p:graphicFrame>
      <p:sp>
        <p:nvSpPr>
          <p:cNvPr id="106537" name="Text Box 41"/>
          <p:cNvSpPr txBox="1">
            <a:spLocks noChangeArrowheads="1"/>
          </p:cNvSpPr>
          <p:nvPr/>
        </p:nvSpPr>
        <p:spPr bwMode="gray">
          <a:xfrm>
            <a:off x="-36513" y="4276725"/>
            <a:ext cx="2159001" cy="447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400" b="1">
                <a:latin typeface="宋体" panose="02010600030101010101" pitchFamily="2" charset="-122"/>
              </a:rPr>
              <a:t>表 </a:t>
            </a:r>
            <a:r>
              <a:rPr lang="en-US" altLang="zh-CN" sz="2400" b="1">
                <a:latin typeface="宋体" panose="02010600030101010101" pitchFamily="2" charset="-122"/>
              </a:rPr>
              <a:t>3.4</a:t>
            </a:r>
          </a:p>
        </p:txBody>
      </p:sp>
      <p:pic>
        <p:nvPicPr>
          <p:cNvPr id="21540"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163" y="1068892"/>
            <a:ext cx="4004872" cy="237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1" name="Text Box 6"/>
          <p:cNvSpPr txBox="1">
            <a:spLocks noChangeArrowheads="1"/>
          </p:cNvSpPr>
          <p:nvPr/>
        </p:nvSpPr>
        <p:spPr bwMode="gray">
          <a:xfrm>
            <a:off x="5105320" y="3566693"/>
            <a:ext cx="3816350"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dirty="0">
                <a:latin typeface="宋体" panose="02010600030101010101" pitchFamily="2" charset="-122"/>
              </a:rPr>
              <a:t>图</a:t>
            </a:r>
            <a:r>
              <a:rPr lang="en-US" altLang="zh-CN" sz="2400" b="1" dirty="0">
                <a:latin typeface="宋体" panose="02010600030101010101" pitchFamily="2" charset="-122"/>
              </a:rPr>
              <a:t>3.5(a)</a:t>
            </a:r>
            <a:r>
              <a:rPr lang="zh-CN" altLang="en-US" sz="2400" b="1" dirty="0">
                <a:latin typeface="宋体" panose="02010600030101010101" pitchFamily="2" charset="-122"/>
              </a:rPr>
              <a:t>正向测量电路</a:t>
            </a:r>
          </a:p>
        </p:txBody>
      </p:sp>
      <p:sp>
        <p:nvSpPr>
          <p:cNvPr id="21542"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B0DC64A4-A9A9-4ABF-B290-2B96299E8057}"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17</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1088517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6538"/>
                                        </p:tgtEl>
                                        <p:attrNameLst>
                                          <p:attrName>style.visibility</p:attrName>
                                        </p:attrNameLst>
                                      </p:cBhvr>
                                      <p:to>
                                        <p:strVal val="visible"/>
                                      </p:to>
                                    </p:set>
                                    <p:animEffect transition="in" filter="blinds(horizontal)">
                                      <p:cBhvr>
                                        <p:cTn id="7" dur="500"/>
                                        <p:tgtEl>
                                          <p:spTgt spid="1065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6537"/>
                                        </p:tgtEl>
                                        <p:attrNameLst>
                                          <p:attrName>style.visibility</p:attrName>
                                        </p:attrNameLst>
                                      </p:cBhvr>
                                      <p:to>
                                        <p:strVal val="visible"/>
                                      </p:to>
                                    </p:set>
                                    <p:animEffect transition="in" filter="blinds(horizontal)">
                                      <p:cBhvr>
                                        <p:cTn id="10" dur="500"/>
                                        <p:tgtEl>
                                          <p:spTgt spid="106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114311" y="1107281"/>
            <a:ext cx="4038600" cy="2844800"/>
          </a:xfrm>
        </p:spPr>
        <p:txBody>
          <a:bodyPr/>
          <a:lstStyle/>
          <a:p>
            <a:pPr eaLnBrk="1" hangingPunct="1">
              <a:lnSpc>
                <a:spcPct val="90000"/>
              </a:lnSpc>
            </a:pPr>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）按图</a:t>
            </a:r>
            <a:r>
              <a:rPr lang="en-US" altLang="zh-CN" sz="2800" b="1" dirty="0" smtClean="0">
                <a:latin typeface="楷体" panose="02010609060101010101" pitchFamily="49" charset="-122"/>
                <a:ea typeface="楷体" panose="02010609060101010101" pitchFamily="49" charset="-122"/>
              </a:rPr>
              <a:t>3.5(b)</a:t>
            </a:r>
            <a:r>
              <a:rPr lang="zh-CN" altLang="en-US" sz="2800" b="1" dirty="0" smtClean="0">
                <a:latin typeface="楷体" panose="02010609060101010101" pitchFamily="49" charset="-122"/>
                <a:ea typeface="楷体" panose="02010609060101010101" pitchFamily="49" charset="-122"/>
              </a:rPr>
              <a:t>电路接线，先按表</a:t>
            </a:r>
            <a:r>
              <a:rPr lang="en-US" altLang="zh-CN" sz="2800" b="1" dirty="0" smtClean="0">
                <a:latin typeface="楷体" panose="02010609060101010101" pitchFamily="49" charset="-122"/>
                <a:ea typeface="楷体" panose="02010609060101010101" pitchFamily="49" charset="-122"/>
              </a:rPr>
              <a:t>3.5</a:t>
            </a:r>
            <a:r>
              <a:rPr lang="zh-CN" altLang="en-US" sz="2800" b="1" dirty="0" smtClean="0">
                <a:latin typeface="楷体" panose="02010609060101010101" pitchFamily="49" charset="-122"/>
                <a:ea typeface="楷体" panose="02010609060101010101" pitchFamily="49" charset="-122"/>
              </a:rPr>
              <a:t>给定的电压值，测量稳压管的反向电流，然后按给定的电流值测量反向电压记录于表</a:t>
            </a:r>
            <a:r>
              <a:rPr lang="en-US" altLang="zh-CN" sz="2800" b="1" dirty="0" smtClean="0">
                <a:latin typeface="楷体" panose="02010609060101010101" pitchFamily="49" charset="-122"/>
                <a:ea typeface="楷体" panose="02010609060101010101" pitchFamily="49" charset="-122"/>
              </a:rPr>
              <a:t>3.5</a:t>
            </a:r>
            <a:r>
              <a:rPr lang="zh-CN" altLang="en-US" sz="2800" b="1" dirty="0" smtClean="0">
                <a:latin typeface="楷体" panose="02010609060101010101" pitchFamily="49" charset="-122"/>
                <a:ea typeface="楷体" panose="02010609060101010101" pitchFamily="49" charset="-122"/>
              </a:rPr>
              <a:t>中。</a:t>
            </a:r>
          </a:p>
        </p:txBody>
      </p:sp>
      <p:sp>
        <p:nvSpPr>
          <p:cNvPr id="20484" name="AutoShape 4"/>
          <p:cNvSpPr>
            <a:spLocks noChangeArrowheads="1"/>
          </p:cNvSpPr>
          <p:nvPr/>
        </p:nvSpPr>
        <p:spPr bwMode="gray">
          <a:xfrm>
            <a:off x="114311" y="236537"/>
            <a:ext cx="6119911" cy="617537"/>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altLang="zh-CN" sz="3200" b="1" dirty="0">
                <a:solidFill>
                  <a:srgbClr val="FFFF00"/>
                </a:solidFill>
                <a:latin typeface="微软雅黑" panose="020B0503020204020204" pitchFamily="34" charset="-122"/>
                <a:ea typeface="微软雅黑" panose="020B0503020204020204" pitchFamily="34" charset="-122"/>
                <a:cs typeface="+mj-cs"/>
              </a:rPr>
              <a:t>4. </a:t>
            </a:r>
            <a:r>
              <a:rPr lang="zh-CN" altLang="en-US" sz="3200" b="1" dirty="0">
                <a:solidFill>
                  <a:srgbClr val="FFFF00"/>
                </a:solidFill>
                <a:latin typeface="微软雅黑" panose="020B0503020204020204" pitchFamily="34" charset="-122"/>
                <a:ea typeface="微软雅黑" panose="020B0503020204020204" pitchFamily="34" charset="-122"/>
                <a:cs typeface="+mj-cs"/>
              </a:rPr>
              <a:t>测</a:t>
            </a:r>
            <a:r>
              <a:rPr lang="zh-CN" altLang="en-US" sz="3200" b="1" dirty="0">
                <a:solidFill>
                  <a:srgbClr val="FFFF00"/>
                </a:solidFill>
                <a:latin typeface="微软雅黑" panose="020B0503020204020204" pitchFamily="34" charset="-122"/>
                <a:ea typeface="微软雅黑" panose="020B0503020204020204" pitchFamily="34" charset="-122"/>
                <a:cs typeface="+mj-cs"/>
              </a:rPr>
              <a:t>稳压管的</a:t>
            </a:r>
            <a:r>
              <a:rPr lang="zh-CN" altLang="en-US" sz="3200" b="1" dirty="0">
                <a:solidFill>
                  <a:srgbClr val="FFFF00"/>
                </a:solidFill>
                <a:latin typeface="微软雅黑" panose="020B0503020204020204" pitchFamily="34" charset="-122"/>
                <a:ea typeface="微软雅黑" panose="020B0503020204020204" pitchFamily="34" charset="-122"/>
                <a:cs typeface="+mj-cs"/>
              </a:rPr>
              <a:t>伏安特性 </a:t>
            </a:r>
            <a:r>
              <a:rPr lang="en-US" altLang="zh-CN" sz="3200" b="1" dirty="0">
                <a:solidFill>
                  <a:srgbClr val="FFFF00"/>
                </a:solidFill>
                <a:latin typeface="微软雅黑" panose="020B0503020204020204" pitchFamily="34" charset="-122"/>
                <a:ea typeface="微软雅黑" panose="020B0503020204020204" pitchFamily="34" charset="-122"/>
                <a:cs typeface="+mj-cs"/>
              </a:rPr>
              <a:t>– </a:t>
            </a:r>
            <a:r>
              <a:rPr lang="zh-CN" altLang="en-US" sz="3200" b="1" dirty="0">
                <a:solidFill>
                  <a:srgbClr val="FFFF00"/>
                </a:solidFill>
                <a:latin typeface="微软雅黑" panose="020B0503020204020204" pitchFamily="34" charset="-122"/>
                <a:ea typeface="微软雅黑" panose="020B0503020204020204" pitchFamily="34" charset="-122"/>
                <a:cs typeface="+mj-cs"/>
              </a:rPr>
              <a:t>反向 </a:t>
            </a:r>
            <a:endParaRPr lang="zh-CN" altLang="en-US" sz="3200" b="1" dirty="0">
              <a:solidFill>
                <a:srgbClr val="FFFF00"/>
              </a:solidFill>
              <a:latin typeface="微软雅黑" panose="020B0503020204020204" pitchFamily="34" charset="-122"/>
              <a:ea typeface="微软雅黑" panose="020B0503020204020204" pitchFamily="34" charset="-122"/>
              <a:cs typeface="+mj-cs"/>
            </a:endParaRPr>
          </a:p>
        </p:txBody>
      </p:sp>
      <p:sp>
        <p:nvSpPr>
          <p:cNvPr id="22532" name="Text Box 6"/>
          <p:cNvSpPr txBox="1">
            <a:spLocks noChangeArrowheads="1"/>
          </p:cNvSpPr>
          <p:nvPr/>
        </p:nvSpPr>
        <p:spPr bwMode="gray">
          <a:xfrm>
            <a:off x="4716463" y="4149725"/>
            <a:ext cx="3781425"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宋体" panose="02010600030101010101" pitchFamily="2" charset="-122"/>
              </a:rPr>
              <a:t>图</a:t>
            </a:r>
            <a:r>
              <a:rPr lang="en-US" altLang="zh-CN" sz="2400" b="1">
                <a:latin typeface="宋体" panose="02010600030101010101" pitchFamily="2" charset="-122"/>
              </a:rPr>
              <a:t>3.4(b)</a:t>
            </a:r>
            <a:r>
              <a:rPr lang="zh-CN" altLang="en-US" sz="2400" b="1">
                <a:latin typeface="宋体" panose="02010600030101010101" pitchFamily="2" charset="-122"/>
              </a:rPr>
              <a:t>反向测量电路</a:t>
            </a:r>
          </a:p>
        </p:txBody>
      </p:sp>
      <p:sp>
        <p:nvSpPr>
          <p:cNvPr id="107527" name="Text Box 7"/>
          <p:cNvSpPr txBox="1">
            <a:spLocks noChangeArrowheads="1"/>
          </p:cNvSpPr>
          <p:nvPr/>
        </p:nvSpPr>
        <p:spPr bwMode="gray">
          <a:xfrm>
            <a:off x="251520" y="4222261"/>
            <a:ext cx="1990725" cy="565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b="1" dirty="0">
                <a:latin typeface="宋体" panose="02010600030101010101" pitchFamily="2" charset="-122"/>
              </a:rPr>
              <a:t>表 </a:t>
            </a:r>
            <a:r>
              <a:rPr lang="en-US" altLang="zh-CN" sz="2800" b="1" dirty="0">
                <a:latin typeface="宋体" panose="02010600030101010101" pitchFamily="2" charset="-122"/>
              </a:rPr>
              <a:t>3.5</a:t>
            </a:r>
          </a:p>
        </p:txBody>
      </p:sp>
      <p:graphicFrame>
        <p:nvGraphicFramePr>
          <p:cNvPr id="107582" name="Group 62"/>
          <p:cNvGraphicFramePr>
            <a:graphicFrameLocks noGrp="1"/>
          </p:cNvGraphicFramePr>
          <p:nvPr>
            <p:ph sz="half" idx="2"/>
            <p:extLst>
              <p:ext uri="{D42A27DB-BD31-4B8C-83A1-F6EECF244321}">
                <p14:modId xmlns:p14="http://schemas.microsoft.com/office/powerpoint/2010/main" val="2787370089"/>
              </p:ext>
            </p:extLst>
          </p:nvPr>
        </p:nvGraphicFramePr>
        <p:xfrm>
          <a:off x="576263" y="4723117"/>
          <a:ext cx="7921625" cy="1516177"/>
        </p:xfrm>
        <a:graphic>
          <a:graphicData uri="http://schemas.openxmlformats.org/drawingml/2006/table">
            <a:tbl>
              <a:tblPr>
                <a:tableStyleId>{16D9F66E-5EB9-4882-86FB-DCBF35E3C3E4}</a:tableStyleId>
              </a:tblPr>
              <a:tblGrid>
                <a:gridCol w="841375">
                  <a:extLst>
                    <a:ext uri="{9D8B030D-6E8A-4147-A177-3AD203B41FA5}">
                      <a16:colId xmlns:a16="http://schemas.microsoft.com/office/drawing/2014/main" val="20000"/>
                    </a:ext>
                  </a:extLst>
                </a:gridCol>
                <a:gridCol w="1020762">
                  <a:extLst>
                    <a:ext uri="{9D8B030D-6E8A-4147-A177-3AD203B41FA5}">
                      <a16:colId xmlns:a16="http://schemas.microsoft.com/office/drawing/2014/main" val="20001"/>
                    </a:ext>
                  </a:extLst>
                </a:gridCol>
                <a:gridCol w="750888">
                  <a:extLst>
                    <a:ext uri="{9D8B030D-6E8A-4147-A177-3AD203B41FA5}">
                      <a16:colId xmlns:a16="http://schemas.microsoft.com/office/drawing/2014/main" val="20002"/>
                    </a:ext>
                  </a:extLst>
                </a:gridCol>
                <a:gridCol w="700087">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792163">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792163">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gridCol w="720725">
                  <a:extLst>
                    <a:ext uri="{9D8B030D-6E8A-4147-A177-3AD203B41FA5}">
                      <a16:colId xmlns:a16="http://schemas.microsoft.com/office/drawing/2014/main" val="20009"/>
                    </a:ext>
                  </a:extLst>
                </a:gridCol>
              </a:tblGrid>
              <a:tr h="620147">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en-US" sz="2400" u="none" strike="noStrike" cap="none" normalizeH="0" baseline="0" dirty="0" smtClean="0">
                        <a:ln>
                          <a:noFill/>
                        </a:ln>
                        <a:effectLst/>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rPr>
                        <a:t>反向</a:t>
                      </a:r>
                    </a:p>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rPr>
                        <a:t>连接</a:t>
                      </a:r>
                      <a:endParaRPr kumimoji="0" lang="zh-CN" altLang="en-US"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V</a:t>
                      </a:r>
                      <a:r>
                        <a:rPr kumimoji="0" lang="en-US" altLang="zh-CN" sz="2400" u="none" strike="noStrike" cap="none" normalizeH="0" baseline="-30000" smtClean="0">
                          <a:ln>
                            <a:noFill/>
                          </a:ln>
                          <a:effectLst/>
                        </a:rPr>
                        <a:t>d</a:t>
                      </a:r>
                      <a:r>
                        <a:rPr kumimoji="0" lang="en-US" altLang="zh-CN" sz="2400" u="none" strike="noStrike" cap="none" normalizeH="0" baseline="0" smtClean="0">
                          <a:ln>
                            <a:noFill/>
                          </a:ln>
                          <a:effectLst/>
                        </a:rPr>
                        <a:t>(V)</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marT="45679" marB="45679" horzOverflow="overflow"/>
                </a:tc>
                <a:extLst>
                  <a:ext uri="{0D108BD9-81ED-4DB2-BD59-A6C34878D82A}">
                    <a16:rowId xmlns:a16="http://schemas.microsoft.com/office/drawing/2014/main" val="10000"/>
                  </a:ext>
                </a:extLst>
              </a:tr>
              <a:tr h="895915">
                <a:tc vMerge="1">
                  <a:txBody>
                    <a:bodyPr/>
                    <a:lstStyle/>
                    <a:p>
                      <a:endParaRPr lang="zh-CN" alt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I</a:t>
                      </a:r>
                      <a:r>
                        <a:rPr kumimoji="0" lang="en-US" altLang="zh-CN" sz="2400" u="none" strike="noStrike" cap="none" normalizeH="0" baseline="-30000" smtClean="0">
                          <a:ln>
                            <a:noFill/>
                          </a:ln>
                          <a:effectLst/>
                        </a:rPr>
                        <a:t>d</a:t>
                      </a:r>
                      <a:r>
                        <a:rPr kumimoji="0" lang="en-US" altLang="zh-CN" sz="2400" u="none" strike="noStrike" cap="none" normalizeH="0" baseline="0" smtClean="0">
                          <a:ln>
                            <a:noFill/>
                          </a:ln>
                          <a:effectLst/>
                        </a:rPr>
                        <a:t>(uA)</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-1</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-3</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-5</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-8</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79" marB="45679"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400" u="none" strike="noStrike" cap="none" normalizeH="0" baseline="0" smtClean="0">
                          <a:ln>
                            <a:noFill/>
                          </a:ln>
                          <a:effectLst/>
                        </a:rPr>
                        <a:t>-10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79" marB="4567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-15</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79" marB="45679" horzOverflow="overflow"/>
                </a:tc>
                <a:extLst>
                  <a:ext uri="{0D108BD9-81ED-4DB2-BD59-A6C34878D82A}">
                    <a16:rowId xmlns:a16="http://schemas.microsoft.com/office/drawing/2014/main" val="10001"/>
                  </a:ext>
                </a:extLst>
              </a:tr>
            </a:tbl>
          </a:graphicData>
        </a:graphic>
      </p:graphicFrame>
      <p:pic>
        <p:nvPicPr>
          <p:cNvPr id="22568"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9" y="981075"/>
            <a:ext cx="4360068"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9"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CA3FFD10-9668-4AC5-8186-3EE43C375D67}"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18</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97292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7527"/>
                                        </p:tgtEl>
                                        <p:attrNameLst>
                                          <p:attrName>style.visibility</p:attrName>
                                        </p:attrNameLst>
                                      </p:cBhvr>
                                      <p:to>
                                        <p:strVal val="visible"/>
                                      </p:to>
                                    </p:set>
                                    <p:animEffect transition="in" filter="blinds(horizontal)">
                                      <p:cBhvr>
                                        <p:cTn id="7" dur="500"/>
                                        <p:tgtEl>
                                          <p:spTgt spid="107527"/>
                                        </p:tgtEl>
                                      </p:cBhvr>
                                    </p:animEffect>
                                  </p:childTnLst>
                                </p:cTn>
                              </p:par>
                              <p:par>
                                <p:cTn id="8" presetID="3" presetClass="entr" presetSubtype="10" fill="hold" nodeType="withEffect">
                                  <p:stCondLst>
                                    <p:cond delay="0"/>
                                  </p:stCondLst>
                                  <p:childTnLst>
                                    <p:set>
                                      <p:cBhvr>
                                        <p:cTn id="9" dur="1" fill="hold">
                                          <p:stCondLst>
                                            <p:cond delay="0"/>
                                          </p:stCondLst>
                                        </p:cTn>
                                        <p:tgtEl>
                                          <p:spTgt spid="107582"/>
                                        </p:tgtEl>
                                        <p:attrNameLst>
                                          <p:attrName>style.visibility</p:attrName>
                                        </p:attrNameLst>
                                      </p:cBhvr>
                                      <p:to>
                                        <p:strVal val="visible"/>
                                      </p:to>
                                    </p:set>
                                    <p:animEffect transition="in" filter="blinds(horizontal)">
                                      <p:cBhvr>
                                        <p:cTn id="10" dur="500"/>
                                        <p:tgtEl>
                                          <p:spTgt spid="107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p:cNvSpPr>
            <a:spLocks noChangeArrowheads="1"/>
          </p:cNvSpPr>
          <p:nvPr/>
        </p:nvSpPr>
        <p:spPr bwMode="gray">
          <a:xfrm>
            <a:off x="179512" y="476672"/>
            <a:ext cx="5148263" cy="468313"/>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altLang="zh-CN" sz="3200" b="1" dirty="0">
                <a:solidFill>
                  <a:srgbClr val="FFFF00"/>
                </a:solidFill>
                <a:latin typeface="微软雅黑" panose="020B0503020204020204" pitchFamily="34" charset="-122"/>
                <a:ea typeface="微软雅黑" panose="020B0503020204020204" pitchFamily="34" charset="-122"/>
                <a:cs typeface="+mj-cs"/>
              </a:rPr>
              <a:t>5. </a:t>
            </a:r>
            <a:r>
              <a:rPr lang="zh-CN" altLang="en-US" sz="3200" b="1" dirty="0">
                <a:solidFill>
                  <a:srgbClr val="FFFF00"/>
                </a:solidFill>
                <a:latin typeface="微软雅黑" panose="020B0503020204020204" pitchFamily="34" charset="-122"/>
                <a:ea typeface="微软雅黑" panose="020B0503020204020204" pitchFamily="34" charset="-122"/>
                <a:cs typeface="+mj-cs"/>
              </a:rPr>
              <a:t>绘制</a:t>
            </a:r>
            <a:r>
              <a:rPr lang="zh-CN" altLang="en-US" sz="3200" b="1" dirty="0">
                <a:solidFill>
                  <a:srgbClr val="FFFF00"/>
                </a:solidFill>
                <a:latin typeface="微软雅黑" panose="020B0503020204020204" pitchFamily="34" charset="-122"/>
                <a:ea typeface="微软雅黑" panose="020B0503020204020204" pitchFamily="34" charset="-122"/>
                <a:cs typeface="+mj-cs"/>
              </a:rPr>
              <a:t>伏安特性曲线 </a:t>
            </a:r>
          </a:p>
        </p:txBody>
      </p:sp>
      <p:sp>
        <p:nvSpPr>
          <p:cNvPr id="108549" name="Text Box 5"/>
          <p:cNvSpPr>
            <a:spLocks noChangeArrowheads="1"/>
          </p:cNvSpPr>
          <p:nvPr>
            <p:ph type="body" idx="1"/>
          </p:nvPr>
        </p:nvSpPr>
        <p:spPr bwMode="gray">
          <a:xfrm>
            <a:off x="971550" y="1844674"/>
            <a:ext cx="6994525" cy="1728341"/>
          </a:xfrm>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a:spcBef>
                <a:spcPct val="0"/>
              </a:spcBef>
              <a:buFontTx/>
              <a:buNone/>
            </a:pPr>
            <a:r>
              <a:rPr lang="zh-CN" altLang="en-US" sz="3600" dirty="0" smtClean="0">
                <a:latin typeface="楷体" panose="02010609060101010101" pitchFamily="49" charset="-122"/>
                <a:ea typeface="楷体" panose="02010609060101010101" pitchFamily="49" charset="-122"/>
              </a:rPr>
              <a:t> </a:t>
            </a:r>
            <a:r>
              <a:rPr lang="zh-CN" altLang="en-US" sz="3600" b="1" dirty="0" smtClean="0">
                <a:latin typeface="楷体" panose="02010609060101010101" pitchFamily="49" charset="-122"/>
                <a:ea typeface="楷体" panose="02010609060101010101" pitchFamily="49" charset="-122"/>
              </a:rPr>
              <a:t>根据实际测量的数据，绘制发光二极管和稳压管的伏安特性曲线图。</a:t>
            </a:r>
            <a:r>
              <a:rPr lang="zh-CN" altLang="en-US" sz="3600" dirty="0" smtClean="0">
                <a:latin typeface="楷体" panose="02010609060101010101" pitchFamily="49" charset="-122"/>
                <a:ea typeface="楷体" panose="02010609060101010101" pitchFamily="49" charset="-122"/>
              </a:rPr>
              <a:t> </a:t>
            </a:r>
          </a:p>
        </p:txBody>
      </p:sp>
      <p:sp>
        <p:nvSpPr>
          <p:cNvPr id="23556"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5F266F12-D6F9-4E9A-BCEE-6D007EF482DE}"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19</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2483341571"/>
      </p:ext>
    </p:extLst>
  </p:cSld>
  <p:clrMapOvr>
    <a:masterClrMapping/>
  </p:clrMapOvr>
  <p:transition advClick="0" advTm="6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1000" fill="hold"/>
                                        <p:tgtEl>
                                          <p:spTgt spid="108549"/>
                                        </p:tgtEl>
                                        <p:attrNameLst>
                                          <p:attrName>ppt_x</p:attrName>
                                        </p:attrNameLst>
                                      </p:cBhvr>
                                      <p:tavLst>
                                        <p:tav tm="0">
                                          <p:val>
                                            <p:strVal val="1+#ppt_w/2"/>
                                          </p:val>
                                        </p:tav>
                                        <p:tav tm="100000">
                                          <p:val>
                                            <p:strVal val="#ppt_x"/>
                                          </p:val>
                                        </p:tav>
                                      </p:tavLst>
                                    </p:anim>
                                    <p:anim calcmode="lin" valueType="num">
                                      <p:cBhvr additive="base">
                                        <p:cTn id="8" dur="1000" fill="hold"/>
                                        <p:tgtEl>
                                          <p:spTgt spid="1085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79512" y="187903"/>
            <a:ext cx="70659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dirty="0">
                <a:solidFill>
                  <a:srgbClr val="FFFF00"/>
                </a:solidFill>
              </a:rPr>
              <a:t>一、G</a:t>
            </a:r>
            <a:r>
              <a:rPr lang="en-US" altLang="zh-CN" sz="4000" b="1" dirty="0">
                <a:solidFill>
                  <a:srgbClr val="FFFF00"/>
                </a:solidFill>
              </a:rPr>
              <a:t>PS-3303C</a:t>
            </a:r>
            <a:r>
              <a:rPr lang="zh-CN" altLang="en-US" sz="4000" b="1" dirty="0">
                <a:solidFill>
                  <a:srgbClr val="FFFF00"/>
                </a:solidFill>
              </a:rPr>
              <a:t>直流稳压电源</a:t>
            </a:r>
          </a:p>
        </p:txBody>
      </p:sp>
      <p:pic>
        <p:nvPicPr>
          <p:cNvPr id="6147" name="Picture 3" descr="GPS-3303C直流稳压电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49" y="2009775"/>
            <a:ext cx="5410200" cy="3148013"/>
          </a:xfrm>
          <a:prstGeom prst="rect">
            <a:avLst/>
          </a:prstGeom>
          <a:solidFill>
            <a:srgbClr val="92D050"/>
          </a:solidFill>
          <a:ln>
            <a:noFill/>
          </a:ln>
        </p:spPr>
      </p:pic>
      <p:sp>
        <p:nvSpPr>
          <p:cNvPr id="132100" name="AutoShape 4"/>
          <p:cNvSpPr>
            <a:spLocks noChangeArrowheads="1"/>
          </p:cNvSpPr>
          <p:nvPr/>
        </p:nvSpPr>
        <p:spPr bwMode="auto">
          <a:xfrm>
            <a:off x="1833563" y="5373688"/>
            <a:ext cx="936625" cy="863600"/>
          </a:xfrm>
          <a:prstGeom prst="wedgeRoundRectCallout">
            <a:avLst>
              <a:gd name="adj1" fmla="val 42713"/>
              <a:gd name="adj2" fmla="val -104778"/>
              <a:gd name="adj3" fmla="val 16667"/>
            </a:avLst>
          </a:prstGeom>
          <a:solidFill>
            <a:srgbClr val="92D050"/>
          </a:solidFill>
          <a:ln w="9525">
            <a:solidFill>
              <a:schemeClr val="tx1"/>
            </a:solidFill>
            <a:miter lim="800000"/>
            <a:headEnd/>
            <a:tailEnd/>
          </a:ln>
          <a:effectLst/>
          <a:extLst/>
        </p:spPr>
        <p:txBody>
          <a:bodyPr/>
          <a:lstStyle/>
          <a:p>
            <a:pPr algn="ctr">
              <a:defRPr/>
            </a:pPr>
            <a:r>
              <a:rPr lang="zh-CN" altLang="en-US" sz="2400" b="1">
                <a:latin typeface="Arial" charset="0"/>
              </a:rPr>
              <a:t>电源开关</a:t>
            </a:r>
          </a:p>
        </p:txBody>
      </p:sp>
      <p:sp>
        <p:nvSpPr>
          <p:cNvPr id="6149" name="AutoShape 5"/>
          <p:cNvSpPr>
            <a:spLocks noChangeArrowheads="1"/>
          </p:cNvSpPr>
          <p:nvPr/>
        </p:nvSpPr>
        <p:spPr bwMode="auto">
          <a:xfrm>
            <a:off x="539552" y="4652963"/>
            <a:ext cx="1222573" cy="1584325"/>
          </a:xfrm>
          <a:prstGeom prst="wedgeRoundRectCallout">
            <a:avLst>
              <a:gd name="adj1" fmla="val 238516"/>
              <a:gd name="adj2" fmla="val -91056"/>
              <a:gd name="adj3" fmla="val 16667"/>
            </a:avLst>
          </a:prstGeom>
          <a:solidFill>
            <a:srgbClr val="92D050"/>
          </a:solidFill>
          <a:ln w="9525">
            <a:solidFill>
              <a:schemeClr val="tx1"/>
            </a:solid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限流状态指示灯</a:t>
            </a:r>
          </a:p>
        </p:txBody>
      </p:sp>
      <p:sp>
        <p:nvSpPr>
          <p:cNvPr id="6150" name="AutoShape 6"/>
          <p:cNvSpPr>
            <a:spLocks noChangeArrowheads="1"/>
          </p:cNvSpPr>
          <p:nvPr/>
        </p:nvSpPr>
        <p:spPr bwMode="auto">
          <a:xfrm>
            <a:off x="4281488" y="5373688"/>
            <a:ext cx="1368425" cy="863600"/>
          </a:xfrm>
          <a:prstGeom prst="wedgeRoundRectCallout">
            <a:avLst>
              <a:gd name="adj1" fmla="val -8352"/>
              <a:gd name="adj2" fmla="val -108454"/>
              <a:gd name="adj3" fmla="val 16667"/>
            </a:avLst>
          </a:prstGeom>
          <a:solidFill>
            <a:srgbClr val="92D050"/>
          </a:solidFill>
          <a:ln w="9525">
            <a:solidFill>
              <a:schemeClr val="tx1"/>
            </a:solid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输出电压正端</a:t>
            </a:r>
          </a:p>
        </p:txBody>
      </p:sp>
      <p:sp>
        <p:nvSpPr>
          <p:cNvPr id="6151" name="AutoShape 7"/>
          <p:cNvSpPr>
            <a:spLocks noChangeArrowheads="1"/>
          </p:cNvSpPr>
          <p:nvPr/>
        </p:nvSpPr>
        <p:spPr bwMode="auto">
          <a:xfrm>
            <a:off x="2914650" y="5373688"/>
            <a:ext cx="1295400" cy="935037"/>
          </a:xfrm>
          <a:prstGeom prst="wedgeRoundRectCallout">
            <a:avLst>
              <a:gd name="adj1" fmla="val 60417"/>
              <a:gd name="adj2" fmla="val -103991"/>
              <a:gd name="adj3" fmla="val 16667"/>
            </a:avLst>
          </a:prstGeom>
          <a:solidFill>
            <a:srgbClr val="92D050"/>
          </a:solidFill>
          <a:ln w="9525">
            <a:solidFill>
              <a:schemeClr val="tx1"/>
            </a:solid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输出电压负端</a:t>
            </a:r>
          </a:p>
        </p:txBody>
      </p:sp>
      <p:sp>
        <p:nvSpPr>
          <p:cNvPr id="132104" name="AutoShape 8"/>
          <p:cNvSpPr>
            <a:spLocks noChangeArrowheads="1"/>
          </p:cNvSpPr>
          <p:nvPr/>
        </p:nvSpPr>
        <p:spPr bwMode="auto">
          <a:xfrm>
            <a:off x="5938838" y="5373688"/>
            <a:ext cx="1511300" cy="935037"/>
          </a:xfrm>
          <a:prstGeom prst="wedgeRoundRectCallout">
            <a:avLst>
              <a:gd name="adj1" fmla="val -92963"/>
              <a:gd name="adj2" fmla="val -109931"/>
              <a:gd name="adj3" fmla="val 16667"/>
            </a:avLst>
          </a:prstGeom>
          <a:solidFill>
            <a:srgbClr val="92D050"/>
          </a:solidFill>
          <a:ln w="9525">
            <a:solidFill>
              <a:schemeClr val="tx1"/>
            </a:solidFill>
            <a:miter lim="800000"/>
            <a:headEnd/>
            <a:tailEnd/>
          </a:ln>
          <a:effectLst/>
          <a:extLst/>
        </p:spPr>
        <p:txBody>
          <a:bodyPr/>
          <a:lstStyle/>
          <a:p>
            <a:pPr algn="ctr">
              <a:defRPr/>
            </a:pPr>
            <a:r>
              <a:rPr lang="zh-CN" altLang="en-US" sz="2400" b="1">
                <a:latin typeface="Arial" charset="0"/>
              </a:rPr>
              <a:t>仪器外壳接地端</a:t>
            </a:r>
          </a:p>
        </p:txBody>
      </p:sp>
      <p:sp>
        <p:nvSpPr>
          <p:cNvPr id="132105" name="AutoShape 9"/>
          <p:cNvSpPr>
            <a:spLocks noChangeArrowheads="1"/>
          </p:cNvSpPr>
          <p:nvPr/>
        </p:nvSpPr>
        <p:spPr bwMode="auto">
          <a:xfrm>
            <a:off x="7810500" y="3933825"/>
            <a:ext cx="1223963" cy="1223963"/>
          </a:xfrm>
          <a:prstGeom prst="wedgeRoundRectCallout">
            <a:avLst>
              <a:gd name="adj1" fmla="val -119778"/>
              <a:gd name="adj2" fmla="val -55060"/>
              <a:gd name="adj3" fmla="val 16667"/>
            </a:avLst>
          </a:prstGeom>
          <a:solidFill>
            <a:srgbClr val="92D050"/>
          </a:solidFill>
          <a:ln w="9525" algn="ctr">
            <a:solidFill>
              <a:schemeClr val="tx1"/>
            </a:solidFill>
            <a:miter lim="800000"/>
            <a:headEnd/>
            <a:tailEnd/>
          </a:ln>
          <a:effectLst/>
          <a:extLst/>
        </p:spPr>
        <p:txBody>
          <a:bodyPr/>
          <a:lstStyle/>
          <a:p>
            <a:pPr algn="ctr">
              <a:defRPr/>
            </a:pPr>
            <a:r>
              <a:rPr lang="zh-CN" altLang="en-US" sz="2400" b="1">
                <a:latin typeface="Arial" charset="0"/>
              </a:rPr>
              <a:t>输出电压调节旋钮</a:t>
            </a:r>
          </a:p>
        </p:txBody>
      </p:sp>
      <p:sp>
        <p:nvSpPr>
          <p:cNvPr id="6154" name="AutoShape 10"/>
          <p:cNvSpPr>
            <a:spLocks noChangeArrowheads="1"/>
          </p:cNvSpPr>
          <p:nvPr/>
        </p:nvSpPr>
        <p:spPr bwMode="auto">
          <a:xfrm>
            <a:off x="7739063" y="5229225"/>
            <a:ext cx="1296987" cy="936625"/>
          </a:xfrm>
          <a:prstGeom prst="wedgeRoundRectCallout">
            <a:avLst>
              <a:gd name="adj1" fmla="val -106546"/>
              <a:gd name="adj2" fmla="val -104069"/>
              <a:gd name="adj3" fmla="val 16667"/>
            </a:avLst>
          </a:prstGeom>
          <a:solidFill>
            <a:srgbClr val="92D050"/>
          </a:solidFill>
          <a:ln w="9525" algn="ctr">
            <a:solidFill>
              <a:schemeClr val="tx1"/>
            </a:solid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5V</a:t>
            </a:r>
            <a:r>
              <a:rPr lang="zh-CN" altLang="en-US" sz="2400" b="1"/>
              <a:t>输出端口</a:t>
            </a:r>
          </a:p>
        </p:txBody>
      </p:sp>
      <p:sp>
        <p:nvSpPr>
          <p:cNvPr id="6155" name="AutoShape 11"/>
          <p:cNvSpPr>
            <a:spLocks noChangeArrowheads="1"/>
          </p:cNvSpPr>
          <p:nvPr/>
        </p:nvSpPr>
        <p:spPr bwMode="auto">
          <a:xfrm>
            <a:off x="7666037" y="2708275"/>
            <a:ext cx="1368425" cy="936625"/>
          </a:xfrm>
          <a:prstGeom prst="wedgeRoundRectCallout">
            <a:avLst>
              <a:gd name="adj1" fmla="val -177005"/>
              <a:gd name="adj2" fmla="val 64574"/>
              <a:gd name="adj3" fmla="val 16667"/>
            </a:avLst>
          </a:prstGeom>
          <a:solidFill>
            <a:srgbClr val="92D050"/>
          </a:solidFill>
          <a:ln w="9525" algn="ctr">
            <a:solidFill>
              <a:schemeClr val="tx1"/>
            </a:solid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限流调节旋钮</a:t>
            </a:r>
          </a:p>
        </p:txBody>
      </p:sp>
      <p:sp>
        <p:nvSpPr>
          <p:cNvPr id="132108" name="AutoShape 12"/>
          <p:cNvSpPr>
            <a:spLocks noChangeArrowheads="1"/>
          </p:cNvSpPr>
          <p:nvPr/>
        </p:nvSpPr>
        <p:spPr bwMode="auto">
          <a:xfrm>
            <a:off x="467545" y="3500438"/>
            <a:ext cx="1439044" cy="897947"/>
          </a:xfrm>
          <a:prstGeom prst="wedgeRoundRectCallout">
            <a:avLst>
              <a:gd name="adj1" fmla="val 108269"/>
              <a:gd name="adj2" fmla="val -17875"/>
              <a:gd name="adj3" fmla="val 16667"/>
            </a:avLst>
          </a:prstGeom>
          <a:solidFill>
            <a:srgbClr val="92D050"/>
          </a:solidFill>
          <a:ln w="9525" algn="ctr">
            <a:solidFill>
              <a:schemeClr val="tx1"/>
            </a:solidFill>
            <a:miter lim="800000"/>
            <a:headEnd/>
            <a:tailEnd/>
          </a:ln>
          <a:effectLst/>
          <a:extLst/>
        </p:spPr>
        <p:txBody>
          <a:bodyPr/>
          <a:lstStyle/>
          <a:p>
            <a:pPr algn="ctr">
              <a:defRPr/>
            </a:pPr>
            <a:r>
              <a:rPr lang="zh-CN" altLang="en-US" sz="2400" b="1">
                <a:latin typeface="Arial" charset="0"/>
              </a:rPr>
              <a:t>输出开关</a:t>
            </a:r>
          </a:p>
        </p:txBody>
      </p:sp>
      <p:sp>
        <p:nvSpPr>
          <p:cNvPr id="132109" name="AutoShape 13"/>
          <p:cNvSpPr>
            <a:spLocks noChangeArrowheads="1"/>
          </p:cNvSpPr>
          <p:nvPr/>
        </p:nvSpPr>
        <p:spPr bwMode="auto">
          <a:xfrm>
            <a:off x="2265363" y="1196975"/>
            <a:ext cx="2232025" cy="503238"/>
          </a:xfrm>
          <a:prstGeom prst="wedgeRoundRectCallout">
            <a:avLst>
              <a:gd name="adj1" fmla="val 2491"/>
              <a:gd name="adj2" fmla="val 165458"/>
              <a:gd name="adj3" fmla="val 16667"/>
            </a:avLst>
          </a:prstGeom>
          <a:solidFill>
            <a:srgbClr val="92D050"/>
          </a:solidFill>
          <a:ln w="9525">
            <a:solidFill>
              <a:schemeClr val="tx1"/>
            </a:solidFill>
            <a:miter lim="800000"/>
            <a:headEnd/>
            <a:tailEnd/>
          </a:ln>
          <a:effectLst/>
          <a:extLst/>
        </p:spPr>
        <p:txBody>
          <a:bodyPr/>
          <a:lstStyle/>
          <a:p>
            <a:pPr algn="ctr">
              <a:defRPr/>
            </a:pPr>
            <a:r>
              <a:rPr lang="zh-CN" altLang="en-US" sz="2400" b="1">
                <a:latin typeface="Arial" charset="0"/>
              </a:rPr>
              <a:t>输出电流指示</a:t>
            </a:r>
          </a:p>
        </p:txBody>
      </p:sp>
      <p:sp>
        <p:nvSpPr>
          <p:cNvPr id="6158" name="AutoShape 14"/>
          <p:cNvSpPr>
            <a:spLocks noChangeArrowheads="1"/>
          </p:cNvSpPr>
          <p:nvPr/>
        </p:nvSpPr>
        <p:spPr bwMode="auto">
          <a:xfrm>
            <a:off x="4786313" y="1196975"/>
            <a:ext cx="2592387" cy="574675"/>
          </a:xfrm>
          <a:prstGeom prst="wedgeRoundRectCallout">
            <a:avLst>
              <a:gd name="adj1" fmla="val -53676"/>
              <a:gd name="adj2" fmla="val 134255"/>
              <a:gd name="adj3" fmla="val 16667"/>
            </a:avLst>
          </a:prstGeom>
          <a:solidFill>
            <a:srgbClr val="92D050"/>
          </a:solidFill>
          <a:ln w="9525">
            <a:solidFill>
              <a:schemeClr val="tx1"/>
            </a:solid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输出电压指示</a:t>
            </a:r>
          </a:p>
        </p:txBody>
      </p:sp>
      <p:sp>
        <p:nvSpPr>
          <p:cNvPr id="6159" name="AutoShape 15"/>
          <p:cNvSpPr>
            <a:spLocks noChangeArrowheads="1"/>
          </p:cNvSpPr>
          <p:nvPr/>
        </p:nvSpPr>
        <p:spPr bwMode="auto">
          <a:xfrm>
            <a:off x="467544" y="2009775"/>
            <a:ext cx="1510481" cy="1274763"/>
          </a:xfrm>
          <a:prstGeom prst="wedgeRoundRectCallout">
            <a:avLst>
              <a:gd name="adj1" fmla="val 247879"/>
              <a:gd name="adj2" fmla="val 83400"/>
              <a:gd name="adj3" fmla="val 16667"/>
            </a:avLst>
          </a:prstGeom>
          <a:solidFill>
            <a:srgbClr val="92D050"/>
          </a:solidFill>
          <a:ln w="9525" algn="ctr">
            <a:solidFill>
              <a:schemeClr val="tx1"/>
            </a:solid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输出方式控制开关</a:t>
            </a:r>
          </a:p>
        </p:txBody>
      </p:sp>
      <p:sp>
        <p:nvSpPr>
          <p:cNvPr id="6160" name="灯片编号占位符 3"/>
          <p:cNvSpPr>
            <a:spLocks noGrp="1"/>
          </p:cNvSpPr>
          <p:nvPr>
            <p:ph type="sldNum" sz="quarter" idx="12"/>
          </p:nvPr>
        </p:nvSpPr>
        <p:spPr>
          <a:xfrm>
            <a:off x="8159750" y="6376988"/>
            <a:ext cx="984250" cy="292100"/>
          </a:xfrm>
          <a:solidFill>
            <a:srgbClr val="92D050"/>
          </a:solid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82CA17B8-3877-4897-A35B-C5DEE761542F}"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632276725"/>
      </p:ext>
    </p:extLst>
  </p:cSld>
  <p:clrMapOvr>
    <a:masterClrMapping/>
  </p:clrMapOvr>
  <p:transition advClick="0" advTm="6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Text Box 4"/>
          <p:cNvSpPr txBox="1">
            <a:spLocks noGrp="1" noChangeArrowheads="1"/>
          </p:cNvSpPr>
          <p:nvPr>
            <p:ph type="body" idx="1"/>
          </p:nvPr>
        </p:nvSpPr>
        <p:spPr bwMode="gray">
          <a:xfrm>
            <a:off x="457200" y="1447800"/>
            <a:ext cx="8362950" cy="4678363"/>
          </a:xfrm>
          <a:extLst>
            <a:ext uri="{909E8E84-426E-40DD-AFC4-6F175D3DCCD1}">
              <a14:hiddenFill xmlns:a14="http://schemas.microsoft.com/office/drawing/2010/main">
                <a:gradFill rotWithShape="1">
                  <a:gsLst>
                    <a:gs pos="0">
                      <a:schemeClr val="hlink"/>
                    </a:gs>
                    <a:gs pos="50000">
                      <a:schemeClr val="hlink">
                        <a:gamma/>
                        <a:tint val="0"/>
                        <a:invGamma/>
                      </a:schemeClr>
                    </a:gs>
                    <a:gs pos="100000">
                      <a:schemeClr val="hlink"/>
                    </a:gs>
                  </a:gsLst>
                  <a:lin ang="0" scaled="1"/>
                </a:gra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lvl1pPr/>
            <a:lvl2pPr marL="800100" indent="-342900"/>
            <a:lvl3pPr marL="1257300" indent="-342900"/>
            <a:lvl4pPr marL="1714500" indent="-342900"/>
            <a:lvl5pPr marL="2171700" indent="-342900"/>
            <a:lvl6pPr marL="2628900" indent="-342900"/>
            <a:lvl7pPr marL="3086100" indent="-342900"/>
            <a:lvl8pPr marL="3543300" indent="-342900"/>
            <a:lvl9pPr marL="4000500" indent="-342900"/>
          </a:lstStyle>
          <a:p>
            <a:pPr eaLnBrk="1" hangingPunct="1">
              <a:buFont typeface="Arial" charset="0"/>
              <a:buChar char="•"/>
              <a:defRPr/>
            </a:pPr>
            <a:r>
              <a:rPr lang="zh-CN" altLang="en-US" sz="3600" b="1" dirty="0" smtClean="0">
                <a:latin typeface="楷体" panose="02010609060101010101" pitchFamily="49" charset="-122"/>
                <a:ea typeface="楷体" panose="02010609060101010101" pitchFamily="49" charset="-122"/>
              </a:rPr>
              <a:t>稳压电源调整</a:t>
            </a:r>
            <a:r>
              <a:rPr lang="zh-CN" altLang="en-US" sz="3600" b="1" dirty="0" smtClean="0">
                <a:solidFill>
                  <a:srgbClr val="FF0000"/>
                </a:solidFill>
                <a:latin typeface="楷体" panose="02010609060101010101" pitchFamily="49" charset="-122"/>
                <a:ea typeface="楷体" panose="02010609060101010101" pitchFamily="49" charset="-122"/>
              </a:rPr>
              <a:t>限流值</a:t>
            </a:r>
            <a:r>
              <a:rPr lang="en-US" altLang="zh-CN" sz="3600" b="1" dirty="0" smtClean="0">
                <a:solidFill>
                  <a:srgbClr val="FF0000"/>
                </a:solidFill>
                <a:latin typeface="楷体" panose="02010609060101010101" pitchFamily="49" charset="-122"/>
                <a:ea typeface="楷体" panose="02010609060101010101" pitchFamily="49" charset="-122"/>
              </a:rPr>
              <a:t>50mA</a:t>
            </a:r>
            <a:r>
              <a:rPr lang="zh-CN" altLang="en-US" sz="3600" b="1" dirty="0" smtClean="0">
                <a:latin typeface="楷体" panose="02010609060101010101" pitchFamily="49" charset="-122"/>
                <a:ea typeface="楷体" panose="02010609060101010101" pitchFamily="49" charset="-122"/>
              </a:rPr>
              <a:t>。</a:t>
            </a:r>
            <a:endParaRPr lang="en-US" altLang="zh-CN" sz="3600" b="1" dirty="0" smtClean="0">
              <a:latin typeface="楷体" panose="02010609060101010101" pitchFamily="49" charset="-122"/>
              <a:ea typeface="楷体" panose="02010609060101010101" pitchFamily="49" charset="-122"/>
            </a:endParaRPr>
          </a:p>
          <a:p>
            <a:pPr eaLnBrk="1" hangingPunct="1">
              <a:buFont typeface="Arial" charset="0"/>
              <a:buChar char="•"/>
              <a:defRPr/>
            </a:pPr>
            <a:endParaRPr lang="zh-CN" altLang="en-US" sz="1800" b="1" dirty="0" smtClean="0">
              <a:latin typeface="楷体" panose="02010609060101010101" pitchFamily="49" charset="-122"/>
              <a:ea typeface="楷体" panose="02010609060101010101" pitchFamily="49" charset="-122"/>
            </a:endParaRPr>
          </a:p>
          <a:p>
            <a:pPr eaLnBrk="1" hangingPunct="1">
              <a:buFont typeface="Arial" charset="0"/>
              <a:buChar char="•"/>
              <a:defRPr/>
            </a:pPr>
            <a:r>
              <a:rPr lang="zh-CN" altLang="en-US" sz="3600" b="1" dirty="0" smtClean="0">
                <a:latin typeface="楷体" panose="02010609060101010101" pitchFamily="49" charset="-122"/>
                <a:ea typeface="楷体" panose="02010609060101010101" pitchFamily="49" charset="-122"/>
              </a:rPr>
              <a:t>测量发光管和稳压二极管的正反向特性时，要弄清楚它们的正极和负极。</a:t>
            </a:r>
            <a:endParaRPr lang="en-US" altLang="zh-CN" sz="3600" b="1" dirty="0" smtClean="0">
              <a:latin typeface="楷体" panose="02010609060101010101" pitchFamily="49" charset="-122"/>
              <a:ea typeface="楷体" panose="02010609060101010101" pitchFamily="49" charset="-122"/>
            </a:endParaRPr>
          </a:p>
          <a:p>
            <a:pPr eaLnBrk="1" hangingPunct="1">
              <a:buFont typeface="Arial" charset="0"/>
              <a:buChar char="•"/>
              <a:defRPr/>
            </a:pPr>
            <a:endParaRPr lang="zh-CN" altLang="en-US" sz="1600" b="1" dirty="0" smtClean="0">
              <a:latin typeface="楷体" panose="02010609060101010101" pitchFamily="49" charset="-122"/>
              <a:ea typeface="楷体" panose="02010609060101010101" pitchFamily="49" charset="-122"/>
            </a:endParaRPr>
          </a:p>
          <a:p>
            <a:pPr eaLnBrk="1" hangingPunct="1">
              <a:buFont typeface="Arial" charset="0"/>
              <a:buChar char="•"/>
              <a:defRPr/>
            </a:pPr>
            <a:r>
              <a:rPr lang="zh-CN" altLang="en-US" sz="3600" b="1" dirty="0" smtClean="0">
                <a:latin typeface="楷体" panose="02010609060101010101" pitchFamily="49" charset="-122"/>
                <a:ea typeface="楷体" panose="02010609060101010101" pitchFamily="49" charset="-122"/>
              </a:rPr>
              <a:t>需用</a:t>
            </a:r>
            <a:r>
              <a:rPr lang="zh-CN" altLang="en-US" sz="3600" b="1" dirty="0" smtClean="0">
                <a:solidFill>
                  <a:srgbClr val="FF0000"/>
                </a:solidFill>
                <a:latin typeface="楷体" panose="02010609060101010101" pitchFamily="49" charset="-122"/>
                <a:ea typeface="楷体" panose="02010609060101010101" pitchFamily="49" charset="-122"/>
              </a:rPr>
              <a:t>两块万用表</a:t>
            </a:r>
            <a:r>
              <a:rPr lang="zh-CN" altLang="en-US" sz="3600" b="1" dirty="0" smtClean="0">
                <a:latin typeface="楷体" panose="02010609060101010101" pitchFamily="49" charset="-122"/>
                <a:ea typeface="楷体" panose="02010609060101010101" pitchFamily="49" charset="-122"/>
              </a:rPr>
              <a:t>，一块作为电流表串联在电路中，一块作为电压表，并联在电路中，要注意正、反向时的表的连接。</a:t>
            </a:r>
            <a:endParaRPr lang="en-US" altLang="zh-CN" sz="3600" b="1" dirty="0" smtClean="0">
              <a:latin typeface="楷体" panose="02010609060101010101" pitchFamily="49" charset="-122"/>
              <a:ea typeface="楷体" panose="02010609060101010101" pitchFamily="49" charset="-122"/>
            </a:endParaRPr>
          </a:p>
        </p:txBody>
      </p:sp>
      <p:sp>
        <p:nvSpPr>
          <p:cNvPr id="22531" name="AutoShape 5"/>
          <p:cNvSpPr>
            <a:spLocks noChangeArrowheads="1"/>
          </p:cNvSpPr>
          <p:nvPr/>
        </p:nvSpPr>
        <p:spPr bwMode="gray">
          <a:xfrm>
            <a:off x="323850" y="476250"/>
            <a:ext cx="3600450" cy="684213"/>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4000" b="1" dirty="0">
                <a:solidFill>
                  <a:srgbClr val="FFFF00"/>
                </a:solidFill>
                <a:latin typeface="微软雅黑" panose="020B0503020204020204" pitchFamily="34" charset="-122"/>
                <a:ea typeface="微软雅黑" panose="020B0503020204020204" pitchFamily="34" charset="-122"/>
                <a:cs typeface="+mj-cs"/>
              </a:rPr>
              <a:t>实验</a:t>
            </a:r>
            <a:r>
              <a:rPr lang="zh-CN" altLang="en-US" sz="4000" b="1" dirty="0">
                <a:solidFill>
                  <a:srgbClr val="FFFF00"/>
                </a:solidFill>
                <a:latin typeface="微软雅黑" panose="020B0503020204020204" pitchFamily="34" charset="-122"/>
                <a:ea typeface="微软雅黑" panose="020B0503020204020204" pitchFamily="34" charset="-122"/>
                <a:cs typeface="+mj-cs"/>
              </a:rPr>
              <a:t>注意事项 </a:t>
            </a:r>
          </a:p>
        </p:txBody>
      </p:sp>
      <p:sp>
        <p:nvSpPr>
          <p:cNvPr id="24580"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4B83A4B7-1696-44BC-9DD0-8D1FD4D139FF}"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20</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4228136640"/>
      </p:ext>
    </p:extLst>
  </p:cSld>
  <p:clrMapOvr>
    <a:masterClrMapping/>
  </p:clrMapOvr>
  <p:transition advClick="0" advTm="6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25413"/>
            <a:ext cx="7354888" cy="1143000"/>
          </a:xfrm>
        </p:spPr>
        <p:txBody>
          <a:bodyPr/>
          <a:lstStyle/>
          <a:p>
            <a:pPr eaLnBrk="1" hangingPunct="1"/>
            <a:r>
              <a:rPr lang="zh-CN" altLang="en-US" sz="3600" b="1" dirty="0" smtClean="0">
                <a:solidFill>
                  <a:srgbClr val="FFFF00"/>
                </a:solidFill>
                <a:latin typeface="微软雅黑" panose="020B0503020204020204" pitchFamily="34" charset="-122"/>
                <a:ea typeface="微软雅黑" panose="020B0503020204020204" pitchFamily="34" charset="-122"/>
              </a:rPr>
              <a:t>三、代维宁定理与诺顿定理（</a:t>
            </a:r>
            <a:r>
              <a:rPr lang="en-US" altLang="zh-CN" sz="3600" b="1" dirty="0" smtClean="0">
                <a:solidFill>
                  <a:srgbClr val="FFFF00"/>
                </a:solidFill>
                <a:latin typeface="微软雅黑" panose="020B0503020204020204" pitchFamily="34" charset="-122"/>
                <a:ea typeface="微软雅黑" panose="020B0503020204020204" pitchFamily="34" charset="-122"/>
              </a:rPr>
              <a:t>P33) </a:t>
            </a:r>
          </a:p>
        </p:txBody>
      </p:sp>
      <p:sp>
        <p:nvSpPr>
          <p:cNvPr id="25603" name="Rectangle 3"/>
          <p:cNvSpPr>
            <a:spLocks noGrp="1" noChangeArrowheads="1"/>
          </p:cNvSpPr>
          <p:nvPr>
            <p:ph type="body" idx="1"/>
          </p:nvPr>
        </p:nvSpPr>
        <p:spPr>
          <a:xfrm>
            <a:off x="179388" y="1268413"/>
            <a:ext cx="8713787" cy="3313112"/>
          </a:xfrm>
        </p:spPr>
        <p:txBody>
          <a:bodyPr/>
          <a:lstStyle/>
          <a:p>
            <a:pPr eaLnBrk="1" hangingPunct="1">
              <a:buFontTx/>
              <a:buNone/>
            </a:pPr>
            <a:r>
              <a:rPr lang="zh-CN" altLang="en-US" sz="2800" b="1" dirty="0" smtClean="0">
                <a:latin typeface="楷体" panose="02010609060101010101" pitchFamily="49" charset="-122"/>
                <a:ea typeface="楷体" panose="02010609060101010101" pitchFamily="49" charset="-122"/>
              </a:rPr>
              <a:t>（一）实验原理</a:t>
            </a:r>
          </a:p>
          <a:p>
            <a:pPr eaLnBrk="1" hangingPunct="1"/>
            <a:r>
              <a:rPr lang="zh-CN" altLang="en-US" sz="2800" b="1" dirty="0" smtClean="0">
                <a:latin typeface="楷体" panose="02010609060101010101" pitchFamily="49" charset="-122"/>
                <a:ea typeface="楷体" panose="02010609060101010101" pitchFamily="49" charset="-122"/>
              </a:rPr>
              <a:t>代维宁定理指出，任何一个</a:t>
            </a:r>
            <a:r>
              <a:rPr lang="zh-CN" altLang="en-US" b="1" dirty="0" smtClean="0">
                <a:solidFill>
                  <a:srgbClr val="00FF00"/>
                </a:solidFill>
                <a:latin typeface="楷体" panose="02010609060101010101" pitchFamily="49" charset="-122"/>
                <a:ea typeface="楷体" panose="02010609060101010101" pitchFamily="49" charset="-122"/>
              </a:rPr>
              <a:t>线性有源一端口网络</a:t>
            </a:r>
            <a:r>
              <a:rPr lang="zh-CN" altLang="en-US" sz="2800" b="1" dirty="0" smtClean="0">
                <a:latin typeface="楷体" panose="02010609060101010101" pitchFamily="49" charset="-122"/>
                <a:ea typeface="楷体" panose="02010609060101010101" pitchFamily="49" charset="-122"/>
              </a:rPr>
              <a:t>如图</a:t>
            </a:r>
            <a:r>
              <a:rPr lang="en-US" altLang="zh-CN" sz="2800" b="1" dirty="0" smtClean="0">
                <a:latin typeface="楷体" panose="02010609060101010101" pitchFamily="49" charset="-122"/>
                <a:ea typeface="楷体" panose="02010609060101010101" pitchFamily="49" charset="-122"/>
              </a:rPr>
              <a:t>5.15(a)</a:t>
            </a:r>
            <a:r>
              <a:rPr lang="zh-CN" altLang="en-US" sz="2800" b="1" dirty="0" smtClean="0">
                <a:latin typeface="楷体" panose="02010609060101010101" pitchFamily="49" charset="-122"/>
                <a:ea typeface="楷体" panose="02010609060101010101" pitchFamily="49" charset="-122"/>
              </a:rPr>
              <a:t>，对外部电路来说，总可以用</a:t>
            </a:r>
            <a:r>
              <a:rPr lang="zh-CN" altLang="en-US" b="1" dirty="0" smtClean="0">
                <a:solidFill>
                  <a:srgbClr val="00FF00"/>
                </a:solidFill>
                <a:latin typeface="楷体" panose="02010609060101010101" pitchFamily="49" charset="-122"/>
                <a:ea typeface="楷体" panose="02010609060101010101" pitchFamily="49" charset="-122"/>
              </a:rPr>
              <a:t>一个理想电压源与电阻串联组合</a:t>
            </a:r>
            <a:r>
              <a:rPr lang="zh-CN" altLang="en-US" sz="2800" b="1" dirty="0" smtClean="0">
                <a:latin typeface="楷体" panose="02010609060101010101" pitchFamily="49" charset="-122"/>
                <a:ea typeface="楷体" panose="02010609060101010101" pitchFamily="49" charset="-122"/>
              </a:rPr>
              <a:t>来代替，如图</a:t>
            </a:r>
            <a:r>
              <a:rPr lang="en-US" altLang="zh-CN" sz="2800" b="1" dirty="0" smtClean="0">
                <a:latin typeface="楷体" panose="02010609060101010101" pitchFamily="49" charset="-122"/>
                <a:ea typeface="楷体" panose="02010609060101010101" pitchFamily="49" charset="-122"/>
              </a:rPr>
              <a:t>5.15(b)</a:t>
            </a:r>
            <a:r>
              <a:rPr lang="zh-CN" altLang="en-US" sz="2800" b="1" dirty="0" smtClean="0">
                <a:latin typeface="楷体" panose="02010609060101010101" pitchFamily="49" charset="-122"/>
                <a:ea typeface="楷体" panose="02010609060101010101" pitchFamily="49" charset="-122"/>
              </a:rPr>
              <a:t>所示。其理想电压源的电压等于原网络端口的开路电压</a:t>
            </a:r>
            <a:r>
              <a:rPr lang="en-US" altLang="zh-CN" sz="2800" b="1" i="1" dirty="0" err="1" smtClean="0">
                <a:latin typeface="楷体" panose="02010609060101010101" pitchFamily="49" charset="-122"/>
                <a:ea typeface="楷体" panose="02010609060101010101" pitchFamily="49" charset="-122"/>
              </a:rPr>
              <a:t>V</a:t>
            </a:r>
            <a:r>
              <a:rPr lang="en-US" altLang="zh-CN" sz="2800" b="1" dirty="0" err="1" smtClean="0">
                <a:latin typeface="楷体" panose="02010609060101010101" pitchFamily="49" charset="-122"/>
                <a:ea typeface="楷体" panose="02010609060101010101" pitchFamily="49" charset="-122"/>
              </a:rPr>
              <a:t>oc</a:t>
            </a:r>
            <a:r>
              <a:rPr lang="zh-CN" altLang="en-US" sz="2800" b="1" dirty="0" smtClean="0">
                <a:latin typeface="楷体" panose="02010609060101010101" pitchFamily="49" charset="-122"/>
                <a:ea typeface="楷体" panose="02010609060101010101" pitchFamily="49" charset="-122"/>
              </a:rPr>
              <a:t>，电阻等于原网络中所有独立源为零值时的入端等效电阻</a:t>
            </a:r>
            <a:r>
              <a:rPr lang="en-US" altLang="zh-CN" sz="2800" b="1" i="1" dirty="0" smtClean="0">
                <a:latin typeface="楷体" panose="02010609060101010101" pitchFamily="49" charset="-122"/>
                <a:ea typeface="楷体" panose="02010609060101010101" pitchFamily="49" charset="-122"/>
              </a:rPr>
              <a:t>R</a:t>
            </a:r>
            <a:r>
              <a:rPr lang="en-US" altLang="zh-CN" sz="2800" b="1" dirty="0" smtClean="0">
                <a:latin typeface="楷体" panose="02010609060101010101" pitchFamily="49" charset="-122"/>
                <a:ea typeface="楷体" panose="02010609060101010101" pitchFamily="49" charset="-122"/>
              </a:rPr>
              <a:t>o </a:t>
            </a:r>
            <a:r>
              <a:rPr lang="zh-CN" altLang="en-US" sz="2800" b="1" dirty="0" smtClean="0">
                <a:latin typeface="楷体" panose="02010609060101010101" pitchFamily="49" charset="-122"/>
                <a:ea typeface="楷体" panose="02010609060101010101" pitchFamily="49" charset="-122"/>
              </a:rPr>
              <a:t>。 </a:t>
            </a:r>
          </a:p>
        </p:txBody>
      </p:sp>
      <p:sp>
        <p:nvSpPr>
          <p:cNvPr id="25604" name="Rectangle 5"/>
          <p:cNvSpPr>
            <a:spLocks noChangeArrowheads="1"/>
          </p:cNvSpPr>
          <p:nvPr/>
        </p:nvSpPr>
        <p:spPr bwMode="auto">
          <a:xfrm>
            <a:off x="3143250" y="4724400"/>
            <a:ext cx="420688" cy="12255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任意负载</a:t>
            </a:r>
            <a:endParaRPr lang="zh-CN" altLang="en-US" sz="2000" b="1"/>
          </a:p>
        </p:txBody>
      </p:sp>
      <p:sp>
        <p:nvSpPr>
          <p:cNvPr id="25605" name="Rectangle 6"/>
          <p:cNvSpPr>
            <a:spLocks noChangeArrowheads="1"/>
          </p:cNvSpPr>
          <p:nvPr/>
        </p:nvSpPr>
        <p:spPr bwMode="auto">
          <a:xfrm>
            <a:off x="6948488" y="4797425"/>
            <a:ext cx="719137" cy="9525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任意负载</a:t>
            </a:r>
            <a:endParaRPr lang="zh-CN" altLang="en-US" sz="2000" b="1"/>
          </a:p>
        </p:txBody>
      </p:sp>
      <p:sp>
        <p:nvSpPr>
          <p:cNvPr id="25606" name="Rectangle 8"/>
          <p:cNvSpPr>
            <a:spLocks noChangeArrowheads="1"/>
          </p:cNvSpPr>
          <p:nvPr/>
        </p:nvSpPr>
        <p:spPr bwMode="auto">
          <a:xfrm>
            <a:off x="1258888" y="4724400"/>
            <a:ext cx="865187" cy="108108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线性有源一端口网络</a:t>
            </a:r>
            <a:endParaRPr lang="zh-CN" altLang="en-US" sz="2000" b="1"/>
          </a:p>
        </p:txBody>
      </p:sp>
      <p:sp>
        <p:nvSpPr>
          <p:cNvPr id="25607" name="Oval 9"/>
          <p:cNvSpPr>
            <a:spLocks noChangeArrowheads="1"/>
          </p:cNvSpPr>
          <p:nvPr/>
        </p:nvSpPr>
        <p:spPr bwMode="auto">
          <a:xfrm>
            <a:off x="5003800" y="5157788"/>
            <a:ext cx="360363" cy="360362"/>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25608" name="Rectangle 11"/>
          <p:cNvSpPr>
            <a:spLocks noChangeArrowheads="1"/>
          </p:cNvSpPr>
          <p:nvPr/>
        </p:nvSpPr>
        <p:spPr bwMode="auto">
          <a:xfrm>
            <a:off x="6156325" y="4941888"/>
            <a:ext cx="360363" cy="1571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25609" name="Line 13"/>
          <p:cNvSpPr>
            <a:spLocks noChangeShapeType="1"/>
          </p:cNvSpPr>
          <p:nvPr/>
        </p:nvSpPr>
        <p:spPr bwMode="auto">
          <a:xfrm>
            <a:off x="2124075" y="4941888"/>
            <a:ext cx="604838" cy="1587"/>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0" name="Line 14"/>
          <p:cNvSpPr>
            <a:spLocks noChangeShapeType="1"/>
          </p:cNvSpPr>
          <p:nvPr/>
        </p:nvSpPr>
        <p:spPr bwMode="auto">
          <a:xfrm>
            <a:off x="2700338" y="4941888"/>
            <a:ext cx="471487" cy="1587"/>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1" name="Line 15"/>
          <p:cNvSpPr>
            <a:spLocks noChangeShapeType="1"/>
          </p:cNvSpPr>
          <p:nvPr/>
        </p:nvSpPr>
        <p:spPr bwMode="auto">
          <a:xfrm>
            <a:off x="2124075" y="5734050"/>
            <a:ext cx="1000125" cy="158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2" name="Line 16"/>
          <p:cNvSpPr>
            <a:spLocks noChangeShapeType="1"/>
          </p:cNvSpPr>
          <p:nvPr/>
        </p:nvSpPr>
        <p:spPr bwMode="auto">
          <a:xfrm flipV="1">
            <a:off x="5148263" y="5013325"/>
            <a:ext cx="20637" cy="677863"/>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3" name="Line 17"/>
          <p:cNvSpPr>
            <a:spLocks noChangeShapeType="1"/>
          </p:cNvSpPr>
          <p:nvPr/>
        </p:nvSpPr>
        <p:spPr bwMode="auto">
          <a:xfrm>
            <a:off x="5148263" y="5013325"/>
            <a:ext cx="503237" cy="0"/>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4" name="Line 18"/>
          <p:cNvSpPr>
            <a:spLocks noChangeShapeType="1"/>
          </p:cNvSpPr>
          <p:nvPr/>
        </p:nvSpPr>
        <p:spPr bwMode="auto">
          <a:xfrm>
            <a:off x="5651500" y="5013325"/>
            <a:ext cx="504825" cy="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5" name="Line 19"/>
          <p:cNvSpPr>
            <a:spLocks noChangeShapeType="1"/>
          </p:cNvSpPr>
          <p:nvPr/>
        </p:nvSpPr>
        <p:spPr bwMode="auto">
          <a:xfrm>
            <a:off x="6515100" y="5013325"/>
            <a:ext cx="438150" cy="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6" name="Line 20"/>
          <p:cNvSpPr>
            <a:spLocks noChangeShapeType="1"/>
          </p:cNvSpPr>
          <p:nvPr/>
        </p:nvSpPr>
        <p:spPr bwMode="auto">
          <a:xfrm>
            <a:off x="5148263" y="5661025"/>
            <a:ext cx="1809750" cy="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7" name="Rectangle 27"/>
          <p:cNvSpPr>
            <a:spLocks noChangeArrowheads="1"/>
          </p:cNvSpPr>
          <p:nvPr/>
        </p:nvSpPr>
        <p:spPr bwMode="auto">
          <a:xfrm>
            <a:off x="2339975" y="5734050"/>
            <a:ext cx="37782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2000" b="1"/>
          </a:p>
        </p:txBody>
      </p:sp>
      <p:sp>
        <p:nvSpPr>
          <p:cNvPr id="25618" name="Rectangle 28"/>
          <p:cNvSpPr>
            <a:spLocks noChangeArrowheads="1"/>
          </p:cNvSpPr>
          <p:nvPr/>
        </p:nvSpPr>
        <p:spPr bwMode="auto">
          <a:xfrm>
            <a:off x="2987675" y="5445125"/>
            <a:ext cx="2190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b</a:t>
            </a:r>
            <a:endParaRPr lang="en-US" altLang="zh-CN" sz="2000" b="1"/>
          </a:p>
        </p:txBody>
      </p:sp>
      <p:sp>
        <p:nvSpPr>
          <p:cNvPr id="25619" name="Rectangle 29"/>
          <p:cNvSpPr>
            <a:spLocks noChangeArrowheads="1"/>
          </p:cNvSpPr>
          <p:nvPr/>
        </p:nvSpPr>
        <p:spPr bwMode="auto">
          <a:xfrm>
            <a:off x="2916238" y="4652963"/>
            <a:ext cx="25400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2000" b="1"/>
          </a:p>
        </p:txBody>
      </p:sp>
      <p:sp>
        <p:nvSpPr>
          <p:cNvPr id="25620" name="Rectangle 30"/>
          <p:cNvSpPr>
            <a:spLocks noChangeArrowheads="1"/>
          </p:cNvSpPr>
          <p:nvPr/>
        </p:nvSpPr>
        <p:spPr bwMode="auto">
          <a:xfrm>
            <a:off x="2411413" y="4652963"/>
            <a:ext cx="22225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I</a:t>
            </a:r>
            <a:endParaRPr lang="en-US" altLang="zh-CN" sz="2000" b="1"/>
          </a:p>
        </p:txBody>
      </p:sp>
      <p:sp>
        <p:nvSpPr>
          <p:cNvPr id="25621" name="Rectangle 32"/>
          <p:cNvSpPr>
            <a:spLocks noChangeArrowheads="1"/>
          </p:cNvSpPr>
          <p:nvPr/>
        </p:nvSpPr>
        <p:spPr bwMode="auto">
          <a:xfrm>
            <a:off x="6732588" y="4941888"/>
            <a:ext cx="287337"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t>
            </a:r>
            <a:endParaRPr lang="en-US" altLang="zh-CN" sz="2000" b="1"/>
          </a:p>
        </p:txBody>
      </p:sp>
      <p:sp>
        <p:nvSpPr>
          <p:cNvPr id="25622" name="Rectangle 33"/>
          <p:cNvSpPr>
            <a:spLocks noChangeArrowheads="1"/>
          </p:cNvSpPr>
          <p:nvPr/>
        </p:nvSpPr>
        <p:spPr bwMode="auto">
          <a:xfrm>
            <a:off x="5364163" y="4941888"/>
            <a:ext cx="357187"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t>
            </a:r>
            <a:endParaRPr lang="en-US" altLang="zh-CN" sz="2000" b="1"/>
          </a:p>
        </p:txBody>
      </p:sp>
      <p:sp>
        <p:nvSpPr>
          <p:cNvPr id="25623" name="Rectangle 34"/>
          <p:cNvSpPr>
            <a:spLocks noChangeArrowheads="1"/>
          </p:cNvSpPr>
          <p:nvPr/>
        </p:nvSpPr>
        <p:spPr bwMode="auto">
          <a:xfrm>
            <a:off x="2124075" y="4868863"/>
            <a:ext cx="22225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t>
            </a:r>
            <a:endParaRPr lang="en-US" altLang="zh-CN" sz="2000" b="1"/>
          </a:p>
        </p:txBody>
      </p:sp>
      <p:sp>
        <p:nvSpPr>
          <p:cNvPr id="25624" name="Rectangle 36"/>
          <p:cNvSpPr>
            <a:spLocks noChangeArrowheads="1"/>
          </p:cNvSpPr>
          <p:nvPr/>
        </p:nvSpPr>
        <p:spPr bwMode="auto">
          <a:xfrm>
            <a:off x="5291138" y="5445125"/>
            <a:ext cx="2555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a:t>
            </a:r>
            <a:endParaRPr lang="zh-CN" altLang="en-US" sz="2000" b="1"/>
          </a:p>
        </p:txBody>
      </p:sp>
      <p:sp>
        <p:nvSpPr>
          <p:cNvPr id="25625" name="Rectangle 37"/>
          <p:cNvSpPr>
            <a:spLocks noChangeArrowheads="1"/>
          </p:cNvSpPr>
          <p:nvPr/>
        </p:nvSpPr>
        <p:spPr bwMode="auto">
          <a:xfrm>
            <a:off x="6659563" y="5445125"/>
            <a:ext cx="2508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a:t>
            </a:r>
            <a:endParaRPr lang="zh-CN" altLang="en-US" sz="2000" b="1"/>
          </a:p>
        </p:txBody>
      </p:sp>
      <p:sp>
        <p:nvSpPr>
          <p:cNvPr id="25626" name="Rectangle 38"/>
          <p:cNvSpPr>
            <a:spLocks noChangeArrowheads="1"/>
          </p:cNvSpPr>
          <p:nvPr/>
        </p:nvSpPr>
        <p:spPr bwMode="auto">
          <a:xfrm>
            <a:off x="2124075" y="5445125"/>
            <a:ext cx="5334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a:t>
            </a:r>
            <a:endParaRPr lang="zh-CN" altLang="en-US" sz="2000" b="1"/>
          </a:p>
        </p:txBody>
      </p:sp>
      <p:sp>
        <p:nvSpPr>
          <p:cNvPr id="25627" name="Rectangle 39"/>
          <p:cNvSpPr>
            <a:spLocks noChangeArrowheads="1"/>
          </p:cNvSpPr>
          <p:nvPr/>
        </p:nvSpPr>
        <p:spPr bwMode="auto">
          <a:xfrm>
            <a:off x="5507038" y="4724400"/>
            <a:ext cx="239712"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I</a:t>
            </a:r>
            <a:endParaRPr lang="en-US" altLang="zh-CN" sz="2000" b="1"/>
          </a:p>
        </p:txBody>
      </p:sp>
      <p:sp>
        <p:nvSpPr>
          <p:cNvPr id="25628" name="Rectangle 40"/>
          <p:cNvSpPr>
            <a:spLocks noChangeArrowheads="1"/>
          </p:cNvSpPr>
          <p:nvPr/>
        </p:nvSpPr>
        <p:spPr bwMode="auto">
          <a:xfrm>
            <a:off x="6083300" y="4581525"/>
            <a:ext cx="4318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R</a:t>
            </a:r>
            <a:r>
              <a:rPr lang="en-US" altLang="zh-CN" sz="2000" b="1" baseline="-25000">
                <a:latin typeface="Times New Roman" panose="02020603050405020304" pitchFamily="18" charset="0"/>
              </a:rPr>
              <a:t>o</a:t>
            </a:r>
            <a:endParaRPr lang="en-US" altLang="zh-CN" sz="2000" b="1"/>
          </a:p>
        </p:txBody>
      </p:sp>
      <p:sp>
        <p:nvSpPr>
          <p:cNvPr id="25629" name="Rectangle 41"/>
          <p:cNvSpPr>
            <a:spLocks noChangeArrowheads="1"/>
          </p:cNvSpPr>
          <p:nvPr/>
        </p:nvSpPr>
        <p:spPr bwMode="auto">
          <a:xfrm>
            <a:off x="5364163" y="5157788"/>
            <a:ext cx="4556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V</a:t>
            </a:r>
            <a:r>
              <a:rPr lang="en-US" altLang="zh-CN" sz="2000" b="1" baseline="-25000">
                <a:latin typeface="Times New Roman" panose="02020603050405020304" pitchFamily="18" charset="0"/>
              </a:rPr>
              <a:t>oc</a:t>
            </a:r>
            <a:endParaRPr lang="en-US" altLang="zh-CN" sz="2000" b="1"/>
          </a:p>
        </p:txBody>
      </p:sp>
      <p:sp>
        <p:nvSpPr>
          <p:cNvPr id="25630" name="Rectangle 42"/>
          <p:cNvSpPr>
            <a:spLocks noChangeArrowheads="1"/>
          </p:cNvSpPr>
          <p:nvPr/>
        </p:nvSpPr>
        <p:spPr bwMode="auto">
          <a:xfrm>
            <a:off x="6588125" y="5157788"/>
            <a:ext cx="5762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V</a:t>
            </a:r>
            <a:r>
              <a:rPr lang="en-US" altLang="zh-CN" sz="2000" b="1" baseline="-25000">
                <a:latin typeface="Times New Roman" panose="02020603050405020304" pitchFamily="18" charset="0"/>
              </a:rPr>
              <a:t>b</a:t>
            </a:r>
            <a:endParaRPr lang="en-US" altLang="zh-CN" sz="2000" b="1"/>
          </a:p>
        </p:txBody>
      </p:sp>
      <p:sp>
        <p:nvSpPr>
          <p:cNvPr id="25631" name="Rectangle 43"/>
          <p:cNvSpPr>
            <a:spLocks noChangeArrowheads="1"/>
          </p:cNvSpPr>
          <p:nvPr/>
        </p:nvSpPr>
        <p:spPr bwMode="auto">
          <a:xfrm>
            <a:off x="6731000" y="4652963"/>
            <a:ext cx="88900" cy="25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2000" b="1"/>
          </a:p>
        </p:txBody>
      </p:sp>
      <p:sp>
        <p:nvSpPr>
          <p:cNvPr id="25632" name="Rectangle 44"/>
          <p:cNvSpPr>
            <a:spLocks noChangeArrowheads="1"/>
          </p:cNvSpPr>
          <p:nvPr/>
        </p:nvSpPr>
        <p:spPr bwMode="auto">
          <a:xfrm>
            <a:off x="6731000" y="5589588"/>
            <a:ext cx="2174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b</a:t>
            </a:r>
            <a:endParaRPr lang="en-US" altLang="zh-CN" sz="2000" b="1"/>
          </a:p>
        </p:txBody>
      </p:sp>
      <p:sp>
        <p:nvSpPr>
          <p:cNvPr id="25633" name="Rectangle 45"/>
          <p:cNvSpPr>
            <a:spLocks noChangeArrowheads="1"/>
          </p:cNvSpPr>
          <p:nvPr/>
        </p:nvSpPr>
        <p:spPr bwMode="auto">
          <a:xfrm>
            <a:off x="5940425" y="5734050"/>
            <a:ext cx="5143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(b)</a:t>
            </a:r>
            <a:endParaRPr lang="en-US" altLang="zh-CN" sz="2000" b="1"/>
          </a:p>
        </p:txBody>
      </p:sp>
      <p:sp>
        <p:nvSpPr>
          <p:cNvPr id="25634" name="Rectangle 53"/>
          <p:cNvSpPr>
            <a:spLocks noChangeArrowheads="1"/>
          </p:cNvSpPr>
          <p:nvPr/>
        </p:nvSpPr>
        <p:spPr bwMode="auto">
          <a:xfrm>
            <a:off x="2124075" y="5157788"/>
            <a:ext cx="3603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V</a:t>
            </a:r>
            <a:endParaRPr lang="en-US" altLang="zh-CN" sz="2000" b="1"/>
          </a:p>
        </p:txBody>
      </p:sp>
      <p:sp>
        <p:nvSpPr>
          <p:cNvPr id="25635" name="Rectangle 57"/>
          <p:cNvSpPr>
            <a:spLocks noChangeArrowheads="1"/>
          </p:cNvSpPr>
          <p:nvPr/>
        </p:nvSpPr>
        <p:spPr bwMode="auto">
          <a:xfrm>
            <a:off x="2700338" y="6092825"/>
            <a:ext cx="44640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黑体" panose="02010609060101010101" pitchFamily="49" charset="-122"/>
                <a:ea typeface="黑体" panose="02010609060101010101" pitchFamily="49" charset="-122"/>
              </a:rPr>
              <a:t>图</a:t>
            </a:r>
            <a:r>
              <a:rPr lang="en-US" altLang="zh-CN" sz="2400" b="1">
                <a:latin typeface="黑体" panose="02010609060101010101" pitchFamily="49" charset="-122"/>
                <a:ea typeface="黑体" panose="02010609060101010101" pitchFamily="49" charset="-122"/>
              </a:rPr>
              <a:t>5.15  </a:t>
            </a:r>
            <a:r>
              <a:rPr lang="zh-CN" altLang="en-US" sz="2400" b="1">
                <a:latin typeface="黑体" panose="02010609060101010101" pitchFamily="49" charset="-122"/>
                <a:ea typeface="黑体" panose="02010609060101010101" pitchFamily="49" charset="-122"/>
              </a:rPr>
              <a:t>代维宁定理等效电路</a:t>
            </a:r>
            <a:endParaRPr lang="zh-CN" altLang="en-US" sz="2400" b="1"/>
          </a:p>
        </p:txBody>
      </p:sp>
      <p:sp>
        <p:nvSpPr>
          <p:cNvPr id="25636" name="AutoShape 60"/>
          <p:cNvSpPr>
            <a:spLocks noChangeArrowheads="1"/>
          </p:cNvSpPr>
          <p:nvPr/>
        </p:nvSpPr>
        <p:spPr bwMode="auto">
          <a:xfrm>
            <a:off x="3851275" y="5157788"/>
            <a:ext cx="936625" cy="358775"/>
          </a:xfrm>
          <a:prstGeom prst="rightArrow">
            <a:avLst>
              <a:gd name="adj1" fmla="val 50000"/>
              <a:gd name="adj2" fmla="val 652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37"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5B0C3A8F-1356-4B26-B3AC-A825084E705C}"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21</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4087608904"/>
      </p:ext>
    </p:extLst>
  </p:cSld>
  <p:clrMapOvr>
    <a:masterClrMapping/>
  </p:clrMapOvr>
  <p:transition advClick="0" advTm="6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836613"/>
            <a:ext cx="8229600" cy="2808287"/>
          </a:xfrm>
        </p:spPr>
        <p:txBody>
          <a:bodyPr/>
          <a:lstStyle/>
          <a:p>
            <a:pPr eaLnBrk="1" hangingPunct="1"/>
            <a:r>
              <a:rPr lang="zh-CN" altLang="en-US" sz="2800" b="1" dirty="0" smtClean="0">
                <a:latin typeface="楷体" panose="02010609060101010101" pitchFamily="49" charset="-122"/>
                <a:ea typeface="楷体" panose="02010609060101010101" pitchFamily="49" charset="-122"/>
              </a:rPr>
              <a:t>诺顿定理是代维宁定理的对偶形式，它指出任何一个</a:t>
            </a:r>
            <a:r>
              <a:rPr lang="zh-CN" altLang="en-US" sz="2800" b="1" dirty="0" smtClean="0">
                <a:solidFill>
                  <a:srgbClr val="00FF00"/>
                </a:solidFill>
                <a:latin typeface="楷体" panose="02010609060101010101" pitchFamily="49" charset="-122"/>
                <a:ea typeface="楷体" panose="02010609060101010101" pitchFamily="49" charset="-122"/>
              </a:rPr>
              <a:t>线性有源一端口网络</a:t>
            </a:r>
            <a:r>
              <a:rPr lang="zh-CN" altLang="en-US" sz="2800" b="1" dirty="0" smtClean="0">
                <a:latin typeface="楷体" panose="02010609060101010101" pitchFamily="49" charset="-122"/>
                <a:ea typeface="楷体" panose="02010609060101010101" pitchFamily="49" charset="-122"/>
              </a:rPr>
              <a:t>，对外部电路来说，总可以用</a:t>
            </a:r>
            <a:r>
              <a:rPr lang="zh-CN" altLang="en-US" sz="2800" b="1" dirty="0" smtClean="0">
                <a:solidFill>
                  <a:srgbClr val="00FF00"/>
                </a:solidFill>
                <a:latin typeface="楷体" panose="02010609060101010101" pitchFamily="49" charset="-122"/>
                <a:ea typeface="楷体" panose="02010609060101010101" pitchFamily="49" charset="-122"/>
              </a:rPr>
              <a:t>一个理想电流源与电导并联组合</a:t>
            </a:r>
            <a:r>
              <a:rPr lang="zh-CN" altLang="en-US" sz="2800" b="1" dirty="0" smtClean="0">
                <a:latin typeface="楷体" panose="02010609060101010101" pitchFamily="49" charset="-122"/>
                <a:ea typeface="楷体" panose="02010609060101010101" pitchFamily="49" charset="-122"/>
              </a:rPr>
              <a:t>来代替，如图</a:t>
            </a:r>
            <a:r>
              <a:rPr lang="en-US" altLang="zh-CN" sz="2800" b="1" dirty="0" smtClean="0">
                <a:latin typeface="楷体" panose="02010609060101010101" pitchFamily="49" charset="-122"/>
                <a:ea typeface="楷体" panose="02010609060101010101" pitchFamily="49" charset="-122"/>
              </a:rPr>
              <a:t>5.15(c)</a:t>
            </a:r>
            <a:r>
              <a:rPr lang="zh-CN" altLang="en-US" sz="2800" b="1" dirty="0" smtClean="0">
                <a:latin typeface="楷体" panose="02010609060101010101" pitchFamily="49" charset="-122"/>
                <a:ea typeface="楷体" panose="02010609060101010101" pitchFamily="49" charset="-122"/>
              </a:rPr>
              <a:t>所示。其理想电流源的电流等于原网络端口的短路电流</a:t>
            </a:r>
            <a:r>
              <a:rPr lang="en-US" altLang="zh-CN" sz="2800" b="1" i="1" dirty="0" err="1" smtClean="0">
                <a:latin typeface="楷体" panose="02010609060101010101" pitchFamily="49" charset="-122"/>
                <a:ea typeface="楷体" panose="02010609060101010101" pitchFamily="49" charset="-122"/>
              </a:rPr>
              <a:t>I</a:t>
            </a:r>
            <a:r>
              <a:rPr lang="en-US" altLang="zh-CN" sz="2800" b="1" dirty="0" err="1" smtClean="0">
                <a:latin typeface="楷体" panose="02010609060101010101" pitchFamily="49" charset="-122"/>
                <a:ea typeface="楷体" panose="02010609060101010101" pitchFamily="49" charset="-122"/>
              </a:rPr>
              <a:t>sc</a:t>
            </a:r>
            <a:r>
              <a:rPr lang="zh-CN" altLang="en-US" sz="2800" b="1" dirty="0" smtClean="0">
                <a:latin typeface="楷体" panose="02010609060101010101" pitchFamily="49" charset="-122"/>
                <a:ea typeface="楷体" panose="02010609060101010101" pitchFamily="49" charset="-122"/>
              </a:rPr>
              <a:t>，电导等于原网络中所有独立源为零值时的入端等值电导</a:t>
            </a:r>
            <a:r>
              <a:rPr lang="en-US" altLang="zh-CN" sz="2800" b="1" i="1" dirty="0" smtClean="0">
                <a:latin typeface="楷体" panose="02010609060101010101" pitchFamily="49" charset="-122"/>
                <a:ea typeface="楷体" panose="02010609060101010101" pitchFamily="49" charset="-122"/>
              </a:rPr>
              <a:t>G</a:t>
            </a:r>
            <a:r>
              <a:rPr lang="en-US" altLang="zh-CN" sz="2800" b="1" dirty="0" smtClean="0">
                <a:latin typeface="楷体" panose="02010609060101010101" pitchFamily="49" charset="-122"/>
                <a:ea typeface="楷体" panose="02010609060101010101" pitchFamily="49" charset="-122"/>
              </a:rPr>
              <a:t>o(</a:t>
            </a:r>
            <a:r>
              <a:rPr lang="en-US" altLang="zh-CN" sz="2800" b="1" i="1" dirty="0" smtClean="0">
                <a:latin typeface="楷体" panose="02010609060101010101" pitchFamily="49" charset="-122"/>
                <a:ea typeface="楷体" panose="02010609060101010101" pitchFamily="49" charset="-122"/>
              </a:rPr>
              <a:t>G</a:t>
            </a:r>
            <a:r>
              <a:rPr lang="en-US" altLang="zh-CN" sz="2800" b="1" dirty="0" smtClean="0">
                <a:latin typeface="楷体" panose="02010609060101010101" pitchFamily="49" charset="-122"/>
                <a:ea typeface="楷体" panose="02010609060101010101" pitchFamily="49" charset="-122"/>
              </a:rPr>
              <a:t>o=1/</a:t>
            </a:r>
            <a:r>
              <a:rPr lang="en-US" altLang="zh-CN" sz="2800" b="1" i="1" dirty="0" smtClean="0">
                <a:latin typeface="楷体" panose="02010609060101010101" pitchFamily="49" charset="-122"/>
                <a:ea typeface="楷体" panose="02010609060101010101" pitchFamily="49" charset="-122"/>
              </a:rPr>
              <a:t>R</a:t>
            </a:r>
            <a:r>
              <a:rPr lang="en-US" altLang="zh-CN" sz="2800" b="1" dirty="0" smtClean="0">
                <a:latin typeface="楷体" panose="02010609060101010101" pitchFamily="49" charset="-122"/>
                <a:ea typeface="楷体" panose="02010609060101010101" pitchFamily="49" charset="-122"/>
              </a:rPr>
              <a:t>o)</a:t>
            </a:r>
            <a:r>
              <a:rPr lang="zh-CN" altLang="en-US" sz="2800" b="1" dirty="0" smtClean="0">
                <a:latin typeface="楷体" panose="02010609060101010101" pitchFamily="49" charset="-122"/>
                <a:ea typeface="楷体" panose="02010609060101010101" pitchFamily="49" charset="-122"/>
              </a:rPr>
              <a:t>。 </a:t>
            </a:r>
          </a:p>
        </p:txBody>
      </p:sp>
      <p:sp>
        <p:nvSpPr>
          <p:cNvPr id="26627" name="Rectangle 7"/>
          <p:cNvSpPr>
            <a:spLocks noChangeArrowheads="1"/>
          </p:cNvSpPr>
          <p:nvPr/>
        </p:nvSpPr>
        <p:spPr bwMode="auto">
          <a:xfrm>
            <a:off x="7667625" y="3789363"/>
            <a:ext cx="433388" cy="12239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任意负载</a:t>
            </a:r>
            <a:endParaRPr lang="zh-CN" altLang="en-US" sz="2000" b="1"/>
          </a:p>
        </p:txBody>
      </p:sp>
      <p:sp>
        <p:nvSpPr>
          <p:cNvPr id="26628" name="Oval 10"/>
          <p:cNvSpPr>
            <a:spLocks noChangeArrowheads="1"/>
          </p:cNvSpPr>
          <p:nvPr/>
        </p:nvSpPr>
        <p:spPr bwMode="auto">
          <a:xfrm>
            <a:off x="5364163" y="4149725"/>
            <a:ext cx="363537" cy="35877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26629" name="Rectangle 12"/>
          <p:cNvSpPr>
            <a:spLocks noChangeArrowheads="1"/>
          </p:cNvSpPr>
          <p:nvPr/>
        </p:nvSpPr>
        <p:spPr bwMode="auto">
          <a:xfrm>
            <a:off x="6588125" y="4149725"/>
            <a:ext cx="144463" cy="36036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p>
        </p:txBody>
      </p:sp>
      <p:sp>
        <p:nvSpPr>
          <p:cNvPr id="26630" name="Line 21"/>
          <p:cNvSpPr>
            <a:spLocks noChangeShapeType="1"/>
          </p:cNvSpPr>
          <p:nvPr/>
        </p:nvSpPr>
        <p:spPr bwMode="auto">
          <a:xfrm>
            <a:off x="5364163" y="4365625"/>
            <a:ext cx="36036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1" name="Line 22"/>
          <p:cNvSpPr>
            <a:spLocks noChangeShapeType="1"/>
          </p:cNvSpPr>
          <p:nvPr/>
        </p:nvSpPr>
        <p:spPr bwMode="auto">
          <a:xfrm flipH="1">
            <a:off x="5508625" y="4510088"/>
            <a:ext cx="0" cy="307975"/>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2" name="Line 23"/>
          <p:cNvSpPr>
            <a:spLocks noChangeShapeType="1"/>
          </p:cNvSpPr>
          <p:nvPr/>
        </p:nvSpPr>
        <p:spPr bwMode="auto">
          <a:xfrm>
            <a:off x="5508625" y="4797425"/>
            <a:ext cx="2171700" cy="158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3" name="Line 24"/>
          <p:cNvSpPr>
            <a:spLocks noChangeShapeType="1"/>
          </p:cNvSpPr>
          <p:nvPr/>
        </p:nvSpPr>
        <p:spPr bwMode="auto">
          <a:xfrm flipH="1" flipV="1">
            <a:off x="5508625" y="3933825"/>
            <a:ext cx="12700" cy="26193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4" name="Line 25"/>
          <p:cNvSpPr>
            <a:spLocks noChangeShapeType="1"/>
          </p:cNvSpPr>
          <p:nvPr/>
        </p:nvSpPr>
        <p:spPr bwMode="auto">
          <a:xfrm>
            <a:off x="5508625" y="3933825"/>
            <a:ext cx="2143125" cy="1588"/>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5" name="Rectangle 31"/>
          <p:cNvSpPr>
            <a:spLocks noChangeArrowheads="1"/>
          </p:cNvSpPr>
          <p:nvPr/>
        </p:nvSpPr>
        <p:spPr bwMode="auto">
          <a:xfrm>
            <a:off x="7235825" y="3860800"/>
            <a:ext cx="24923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t>
            </a:r>
            <a:endParaRPr lang="en-US" altLang="zh-CN" sz="2000" b="1"/>
          </a:p>
        </p:txBody>
      </p:sp>
      <p:sp>
        <p:nvSpPr>
          <p:cNvPr id="26636" name="Rectangle 35"/>
          <p:cNvSpPr>
            <a:spLocks noChangeArrowheads="1"/>
          </p:cNvSpPr>
          <p:nvPr/>
        </p:nvSpPr>
        <p:spPr bwMode="auto">
          <a:xfrm>
            <a:off x="7164388" y="4437063"/>
            <a:ext cx="4318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a:t>
            </a:r>
            <a:endParaRPr lang="zh-CN" altLang="en-US" sz="2000" b="1"/>
          </a:p>
        </p:txBody>
      </p:sp>
      <p:sp>
        <p:nvSpPr>
          <p:cNvPr id="26637" name="Rectangle 46"/>
          <p:cNvSpPr>
            <a:spLocks noChangeArrowheads="1"/>
          </p:cNvSpPr>
          <p:nvPr/>
        </p:nvSpPr>
        <p:spPr bwMode="auto">
          <a:xfrm>
            <a:off x="5724525" y="4294188"/>
            <a:ext cx="46672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I</a:t>
            </a:r>
            <a:r>
              <a:rPr lang="en-US" altLang="zh-CN" sz="2000" b="1" baseline="-25000">
                <a:solidFill>
                  <a:srgbClr val="0000FF"/>
                </a:solidFill>
                <a:latin typeface="Times New Roman" panose="02020603050405020304" pitchFamily="18" charset="0"/>
              </a:rPr>
              <a:t>sc</a:t>
            </a:r>
            <a:endParaRPr lang="en-US" altLang="zh-CN" sz="2000" b="1"/>
          </a:p>
        </p:txBody>
      </p:sp>
      <p:sp>
        <p:nvSpPr>
          <p:cNvPr id="26638" name="Rectangle 47"/>
          <p:cNvSpPr>
            <a:spLocks noChangeArrowheads="1"/>
          </p:cNvSpPr>
          <p:nvPr/>
        </p:nvSpPr>
        <p:spPr bwMode="auto">
          <a:xfrm>
            <a:off x="6227763" y="4149725"/>
            <a:ext cx="4318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G</a:t>
            </a:r>
            <a:r>
              <a:rPr lang="en-US" altLang="zh-CN" sz="2000" b="1" baseline="-25000">
                <a:solidFill>
                  <a:srgbClr val="0000FF"/>
                </a:solidFill>
                <a:latin typeface="Times New Roman" panose="02020603050405020304" pitchFamily="18" charset="0"/>
              </a:rPr>
              <a:t>o</a:t>
            </a:r>
            <a:endParaRPr lang="en-US" altLang="zh-CN" sz="2000" b="1"/>
          </a:p>
        </p:txBody>
      </p:sp>
      <p:sp>
        <p:nvSpPr>
          <p:cNvPr id="26639" name="Rectangle 48"/>
          <p:cNvSpPr>
            <a:spLocks noChangeArrowheads="1"/>
          </p:cNvSpPr>
          <p:nvPr/>
        </p:nvSpPr>
        <p:spPr bwMode="auto">
          <a:xfrm>
            <a:off x="5867400" y="3573463"/>
            <a:ext cx="24923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I</a:t>
            </a:r>
            <a:endParaRPr lang="en-US" altLang="zh-CN" sz="2000" b="1"/>
          </a:p>
        </p:txBody>
      </p:sp>
      <p:sp>
        <p:nvSpPr>
          <p:cNvPr id="26640" name="Rectangle 49"/>
          <p:cNvSpPr>
            <a:spLocks noChangeArrowheads="1"/>
          </p:cNvSpPr>
          <p:nvPr/>
        </p:nvSpPr>
        <p:spPr bwMode="auto">
          <a:xfrm>
            <a:off x="7380288" y="3644900"/>
            <a:ext cx="2540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2000" b="1"/>
          </a:p>
        </p:txBody>
      </p:sp>
      <p:sp>
        <p:nvSpPr>
          <p:cNvPr id="26641" name="Rectangle 50"/>
          <p:cNvSpPr>
            <a:spLocks noChangeArrowheads="1"/>
          </p:cNvSpPr>
          <p:nvPr/>
        </p:nvSpPr>
        <p:spPr bwMode="auto">
          <a:xfrm>
            <a:off x="7451725" y="4510088"/>
            <a:ext cx="2492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b</a:t>
            </a:r>
            <a:endParaRPr lang="en-US" altLang="zh-CN" sz="2000" b="1"/>
          </a:p>
        </p:txBody>
      </p:sp>
      <p:sp>
        <p:nvSpPr>
          <p:cNvPr id="26642" name="Rectangle 51"/>
          <p:cNvSpPr>
            <a:spLocks noChangeArrowheads="1"/>
          </p:cNvSpPr>
          <p:nvPr/>
        </p:nvSpPr>
        <p:spPr bwMode="auto">
          <a:xfrm>
            <a:off x="6443663" y="4797425"/>
            <a:ext cx="431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(c)</a:t>
            </a:r>
            <a:endParaRPr lang="en-US" altLang="zh-CN" sz="2000" b="1"/>
          </a:p>
        </p:txBody>
      </p:sp>
      <p:sp>
        <p:nvSpPr>
          <p:cNvPr id="26643" name="Line 52"/>
          <p:cNvSpPr>
            <a:spLocks noChangeShapeType="1"/>
          </p:cNvSpPr>
          <p:nvPr/>
        </p:nvSpPr>
        <p:spPr bwMode="auto">
          <a:xfrm flipV="1">
            <a:off x="5292725" y="4149725"/>
            <a:ext cx="4763" cy="354013"/>
          </a:xfrm>
          <a:prstGeom prst="line">
            <a:avLst/>
          </a:prstGeom>
          <a:noFill/>
          <a:ln w="2857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4" name="Line 54"/>
          <p:cNvSpPr>
            <a:spLocks noChangeShapeType="1"/>
          </p:cNvSpPr>
          <p:nvPr/>
        </p:nvSpPr>
        <p:spPr bwMode="auto">
          <a:xfrm>
            <a:off x="6659563" y="3933825"/>
            <a:ext cx="0" cy="21590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5" name="Line 55"/>
          <p:cNvSpPr>
            <a:spLocks noChangeShapeType="1"/>
          </p:cNvSpPr>
          <p:nvPr/>
        </p:nvSpPr>
        <p:spPr bwMode="auto">
          <a:xfrm>
            <a:off x="6659563" y="4510088"/>
            <a:ext cx="0" cy="287337"/>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6" name="Rectangle 56"/>
          <p:cNvSpPr>
            <a:spLocks noChangeArrowheads="1"/>
          </p:cNvSpPr>
          <p:nvPr/>
        </p:nvSpPr>
        <p:spPr bwMode="auto">
          <a:xfrm>
            <a:off x="7164388" y="4149725"/>
            <a:ext cx="503237"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V</a:t>
            </a:r>
            <a:r>
              <a:rPr lang="en-US" altLang="zh-CN" sz="2000" b="1" baseline="-25000">
                <a:solidFill>
                  <a:srgbClr val="0000FF"/>
                </a:solidFill>
                <a:latin typeface="Times New Roman" panose="02020603050405020304" pitchFamily="18" charset="0"/>
              </a:rPr>
              <a:t>b</a:t>
            </a:r>
            <a:endParaRPr lang="en-US" altLang="zh-CN" sz="2000" b="1"/>
          </a:p>
        </p:txBody>
      </p:sp>
      <p:sp>
        <p:nvSpPr>
          <p:cNvPr id="26647" name="Rectangle 57"/>
          <p:cNvSpPr>
            <a:spLocks noChangeArrowheads="1"/>
          </p:cNvSpPr>
          <p:nvPr/>
        </p:nvSpPr>
        <p:spPr bwMode="auto">
          <a:xfrm>
            <a:off x="3203575" y="5229225"/>
            <a:ext cx="364331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黑体" panose="02010609060101010101" pitchFamily="49" charset="-122"/>
                <a:ea typeface="黑体" panose="02010609060101010101" pitchFamily="49" charset="-122"/>
              </a:rPr>
              <a:t>图</a:t>
            </a:r>
            <a:r>
              <a:rPr lang="en-US" altLang="zh-CN" sz="2000" b="1">
                <a:latin typeface="黑体" panose="02010609060101010101" pitchFamily="49" charset="-122"/>
                <a:ea typeface="黑体" panose="02010609060101010101" pitchFamily="49" charset="-122"/>
              </a:rPr>
              <a:t>5.15</a:t>
            </a:r>
            <a:r>
              <a:rPr lang="en-US" altLang="zh-CN" sz="2000">
                <a:latin typeface="黑体" panose="02010609060101010101" pitchFamily="49" charset="-122"/>
                <a:ea typeface="黑体" panose="02010609060101010101" pitchFamily="49" charset="-122"/>
              </a:rPr>
              <a:t>  </a:t>
            </a:r>
            <a:r>
              <a:rPr lang="zh-CN" altLang="en-US" sz="2000">
                <a:latin typeface="黑体" panose="02010609060101010101" pitchFamily="49" charset="-122"/>
                <a:ea typeface="黑体" panose="02010609060101010101" pitchFamily="49" charset="-122"/>
              </a:rPr>
              <a:t>诺顿定理等效电路</a:t>
            </a:r>
            <a:endParaRPr lang="zh-CN" altLang="en-US" sz="2000"/>
          </a:p>
        </p:txBody>
      </p:sp>
      <p:sp>
        <p:nvSpPr>
          <p:cNvPr id="26648" name="Rectangle 60"/>
          <p:cNvSpPr>
            <a:spLocks noChangeArrowheads="1"/>
          </p:cNvSpPr>
          <p:nvPr/>
        </p:nvSpPr>
        <p:spPr bwMode="auto">
          <a:xfrm>
            <a:off x="3359150" y="3860800"/>
            <a:ext cx="420688" cy="12255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任意负载</a:t>
            </a:r>
            <a:endParaRPr lang="zh-CN" altLang="en-US" sz="2000" b="1"/>
          </a:p>
        </p:txBody>
      </p:sp>
      <p:sp>
        <p:nvSpPr>
          <p:cNvPr id="26649" name="Rectangle 61"/>
          <p:cNvSpPr>
            <a:spLocks noChangeArrowheads="1"/>
          </p:cNvSpPr>
          <p:nvPr/>
        </p:nvSpPr>
        <p:spPr bwMode="auto">
          <a:xfrm>
            <a:off x="1474788" y="3860800"/>
            <a:ext cx="865187" cy="108108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线性有源一端口网络</a:t>
            </a:r>
            <a:endParaRPr lang="zh-CN" altLang="en-US" sz="2000" b="1"/>
          </a:p>
        </p:txBody>
      </p:sp>
      <p:sp>
        <p:nvSpPr>
          <p:cNvPr id="26650" name="Line 62"/>
          <p:cNvSpPr>
            <a:spLocks noChangeShapeType="1"/>
          </p:cNvSpPr>
          <p:nvPr/>
        </p:nvSpPr>
        <p:spPr bwMode="auto">
          <a:xfrm>
            <a:off x="2339975" y="4078288"/>
            <a:ext cx="604838" cy="1587"/>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1" name="Line 63"/>
          <p:cNvSpPr>
            <a:spLocks noChangeShapeType="1"/>
          </p:cNvSpPr>
          <p:nvPr/>
        </p:nvSpPr>
        <p:spPr bwMode="auto">
          <a:xfrm>
            <a:off x="2916238" y="4078288"/>
            <a:ext cx="471487" cy="1587"/>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2" name="Line 64"/>
          <p:cNvSpPr>
            <a:spLocks noChangeShapeType="1"/>
          </p:cNvSpPr>
          <p:nvPr/>
        </p:nvSpPr>
        <p:spPr bwMode="auto">
          <a:xfrm>
            <a:off x="2339975" y="4870450"/>
            <a:ext cx="1000125" cy="158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3" name="Rectangle 65"/>
          <p:cNvSpPr>
            <a:spLocks noChangeArrowheads="1"/>
          </p:cNvSpPr>
          <p:nvPr/>
        </p:nvSpPr>
        <p:spPr bwMode="auto">
          <a:xfrm>
            <a:off x="2555875" y="4870450"/>
            <a:ext cx="37782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2000" b="1"/>
          </a:p>
        </p:txBody>
      </p:sp>
      <p:sp>
        <p:nvSpPr>
          <p:cNvPr id="26654" name="Rectangle 66"/>
          <p:cNvSpPr>
            <a:spLocks noChangeArrowheads="1"/>
          </p:cNvSpPr>
          <p:nvPr/>
        </p:nvSpPr>
        <p:spPr bwMode="auto">
          <a:xfrm>
            <a:off x="3203575" y="4581525"/>
            <a:ext cx="2190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b</a:t>
            </a:r>
            <a:endParaRPr lang="en-US" altLang="zh-CN" sz="2000" b="1"/>
          </a:p>
        </p:txBody>
      </p:sp>
      <p:sp>
        <p:nvSpPr>
          <p:cNvPr id="26655" name="Rectangle 67"/>
          <p:cNvSpPr>
            <a:spLocks noChangeArrowheads="1"/>
          </p:cNvSpPr>
          <p:nvPr/>
        </p:nvSpPr>
        <p:spPr bwMode="auto">
          <a:xfrm>
            <a:off x="3132138" y="3789363"/>
            <a:ext cx="25400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2000" b="1"/>
          </a:p>
        </p:txBody>
      </p:sp>
      <p:sp>
        <p:nvSpPr>
          <p:cNvPr id="26656" name="Rectangle 68"/>
          <p:cNvSpPr>
            <a:spLocks noChangeArrowheads="1"/>
          </p:cNvSpPr>
          <p:nvPr/>
        </p:nvSpPr>
        <p:spPr bwMode="auto">
          <a:xfrm>
            <a:off x="2627313" y="3789363"/>
            <a:ext cx="22225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I</a:t>
            </a:r>
            <a:endParaRPr lang="en-US" altLang="zh-CN" sz="2000" b="1"/>
          </a:p>
        </p:txBody>
      </p:sp>
      <p:sp>
        <p:nvSpPr>
          <p:cNvPr id="26657" name="Rectangle 69"/>
          <p:cNvSpPr>
            <a:spLocks noChangeArrowheads="1"/>
          </p:cNvSpPr>
          <p:nvPr/>
        </p:nvSpPr>
        <p:spPr bwMode="auto">
          <a:xfrm>
            <a:off x="2339975" y="4005263"/>
            <a:ext cx="22225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t>
            </a:r>
            <a:endParaRPr lang="en-US" altLang="zh-CN" sz="2000" b="1"/>
          </a:p>
        </p:txBody>
      </p:sp>
      <p:sp>
        <p:nvSpPr>
          <p:cNvPr id="26658" name="Rectangle 70"/>
          <p:cNvSpPr>
            <a:spLocks noChangeArrowheads="1"/>
          </p:cNvSpPr>
          <p:nvPr/>
        </p:nvSpPr>
        <p:spPr bwMode="auto">
          <a:xfrm>
            <a:off x="2339975" y="4581525"/>
            <a:ext cx="5334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a:t>
            </a:r>
            <a:endParaRPr lang="zh-CN" altLang="en-US" sz="2000" b="1"/>
          </a:p>
        </p:txBody>
      </p:sp>
      <p:sp>
        <p:nvSpPr>
          <p:cNvPr id="26659" name="Rectangle 71"/>
          <p:cNvSpPr>
            <a:spLocks noChangeArrowheads="1"/>
          </p:cNvSpPr>
          <p:nvPr/>
        </p:nvSpPr>
        <p:spPr bwMode="auto">
          <a:xfrm>
            <a:off x="2339975" y="4294188"/>
            <a:ext cx="3603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i="1">
                <a:latin typeface="Times New Roman" panose="02020603050405020304" pitchFamily="18" charset="0"/>
              </a:rPr>
              <a:t>V</a:t>
            </a:r>
            <a:endParaRPr lang="en-US" altLang="zh-CN" sz="2000" b="1"/>
          </a:p>
        </p:txBody>
      </p:sp>
      <p:sp>
        <p:nvSpPr>
          <p:cNvPr id="26660" name="AutoShape 72"/>
          <p:cNvSpPr>
            <a:spLocks noChangeArrowheads="1"/>
          </p:cNvSpPr>
          <p:nvPr/>
        </p:nvSpPr>
        <p:spPr bwMode="auto">
          <a:xfrm>
            <a:off x="4067175" y="4294188"/>
            <a:ext cx="936625" cy="358775"/>
          </a:xfrm>
          <a:prstGeom prst="rightArrow">
            <a:avLst>
              <a:gd name="adj1" fmla="val 50000"/>
              <a:gd name="adj2" fmla="val 652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61" name="Line 73"/>
          <p:cNvSpPr>
            <a:spLocks noChangeShapeType="1"/>
          </p:cNvSpPr>
          <p:nvPr/>
        </p:nvSpPr>
        <p:spPr bwMode="auto">
          <a:xfrm>
            <a:off x="5724525" y="3933825"/>
            <a:ext cx="4333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2"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34337C5D-B9F4-462E-8C59-6399A65097D8}"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22</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1992110139"/>
      </p:ext>
    </p:extLst>
  </p:cSld>
  <p:clrMapOvr>
    <a:masterClrMapping/>
  </p:clrMapOvr>
  <p:transition advClick="0" advTm="6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560" y="404664"/>
            <a:ext cx="3455988" cy="777875"/>
          </a:xfrm>
        </p:spPr>
        <p:txBody>
          <a:bodyPr/>
          <a:lstStyle/>
          <a:p>
            <a:pPr eaLnBrk="1" hangingPunct="1"/>
            <a:r>
              <a:rPr lang="zh-CN" altLang="en-US" sz="3600" b="1" dirty="0" smtClean="0">
                <a:solidFill>
                  <a:srgbClr val="FFFF00"/>
                </a:solidFill>
                <a:latin typeface="微软雅黑" panose="020B0503020204020204" pitchFamily="34" charset="-122"/>
                <a:ea typeface="微软雅黑" panose="020B0503020204020204" pitchFamily="34" charset="-122"/>
              </a:rPr>
              <a:t>（二）实验方法</a:t>
            </a:r>
          </a:p>
        </p:txBody>
      </p:sp>
      <p:sp>
        <p:nvSpPr>
          <p:cNvPr id="27651" name="Rectangle 3"/>
          <p:cNvSpPr>
            <a:spLocks noGrp="1" noChangeArrowheads="1"/>
          </p:cNvSpPr>
          <p:nvPr>
            <p:ph type="body" idx="1"/>
          </p:nvPr>
        </p:nvSpPr>
        <p:spPr>
          <a:xfrm>
            <a:off x="468313" y="1412875"/>
            <a:ext cx="8424862" cy="4824413"/>
          </a:xfrm>
        </p:spPr>
        <p:txBody>
          <a:bodyPr/>
          <a:lstStyle/>
          <a:p>
            <a:pPr eaLnBrk="1" hangingPunct="1">
              <a:buFontTx/>
              <a:buNone/>
            </a:pPr>
            <a:r>
              <a:rPr lang="zh-CN" altLang="en-US" sz="2800" b="1" smtClean="0">
                <a:latin typeface="楷体" panose="02010609060101010101" pitchFamily="49" charset="-122"/>
                <a:ea typeface="楷体" panose="02010609060101010101" pitchFamily="49" charset="-122"/>
              </a:rPr>
              <a:t> 求得等效电源的方法很多。</a:t>
            </a:r>
          </a:p>
          <a:p>
            <a:pPr eaLnBrk="1" hangingPunct="1"/>
            <a:r>
              <a:rPr lang="zh-CN" altLang="en-US" sz="2800" b="1" smtClean="0">
                <a:latin typeface="楷体" panose="02010609060101010101" pitchFamily="49" charset="-122"/>
                <a:ea typeface="楷体" panose="02010609060101010101" pitchFamily="49" charset="-122"/>
              </a:rPr>
              <a:t>最简便的方法是用电压表直接测量图</a:t>
            </a:r>
            <a:r>
              <a:rPr lang="en-US" altLang="zh-CN" sz="2800" b="1" smtClean="0">
                <a:latin typeface="楷体" panose="02010609060101010101" pitchFamily="49" charset="-122"/>
                <a:ea typeface="楷体" panose="02010609060101010101" pitchFamily="49" charset="-122"/>
              </a:rPr>
              <a:t>5.16</a:t>
            </a:r>
            <a:r>
              <a:rPr lang="zh-CN" altLang="en-US" sz="2800" b="1" smtClean="0">
                <a:latin typeface="楷体" panose="02010609060101010101" pitchFamily="49" charset="-122"/>
                <a:ea typeface="楷体" panose="02010609060101010101" pitchFamily="49" charset="-122"/>
              </a:rPr>
              <a:t>电路</a:t>
            </a:r>
            <a:r>
              <a:rPr lang="en-US" altLang="zh-CN" sz="2800" b="1" smtClean="0">
                <a:latin typeface="楷体" panose="02010609060101010101" pitchFamily="49" charset="-122"/>
                <a:ea typeface="楷体" panose="02010609060101010101" pitchFamily="49" charset="-122"/>
              </a:rPr>
              <a:t>3,4</a:t>
            </a:r>
            <a:r>
              <a:rPr lang="zh-CN" altLang="en-US" sz="2800" b="1" smtClean="0">
                <a:latin typeface="楷体" panose="02010609060101010101" pitchFamily="49" charset="-122"/>
                <a:ea typeface="楷体" panose="02010609060101010101" pitchFamily="49" charset="-122"/>
              </a:rPr>
              <a:t>间的开路电压</a:t>
            </a:r>
            <a:r>
              <a:rPr lang="en-US" altLang="zh-CN" sz="2800" b="1" i="1" smtClean="0">
                <a:latin typeface="楷体" panose="02010609060101010101" pitchFamily="49" charset="-122"/>
                <a:ea typeface="楷体" panose="02010609060101010101" pitchFamily="49" charset="-122"/>
              </a:rPr>
              <a:t>V</a:t>
            </a:r>
            <a:r>
              <a:rPr lang="en-US" altLang="zh-CN" sz="2800" b="1" smtClean="0">
                <a:latin typeface="楷体" panose="02010609060101010101" pitchFamily="49" charset="-122"/>
                <a:ea typeface="楷体" panose="02010609060101010101" pitchFamily="49" charset="-122"/>
              </a:rPr>
              <a:t>oc</a:t>
            </a:r>
            <a:r>
              <a:rPr lang="zh-CN" altLang="en-US" sz="2800" b="1" smtClean="0">
                <a:latin typeface="楷体" panose="02010609060101010101" pitchFamily="49" charset="-122"/>
                <a:ea typeface="楷体" panose="02010609060101010101" pitchFamily="49" charset="-122"/>
              </a:rPr>
              <a:t>和用电流表测量</a:t>
            </a:r>
            <a:r>
              <a:rPr lang="en-US" altLang="zh-CN" sz="2800" b="1" smtClean="0">
                <a:latin typeface="楷体" panose="02010609060101010101" pitchFamily="49" charset="-122"/>
                <a:ea typeface="楷体" panose="02010609060101010101" pitchFamily="49" charset="-122"/>
              </a:rPr>
              <a:t>3,4</a:t>
            </a:r>
            <a:r>
              <a:rPr lang="zh-CN" altLang="en-US" sz="2800" b="1" smtClean="0">
                <a:latin typeface="楷体" panose="02010609060101010101" pitchFamily="49" charset="-122"/>
                <a:ea typeface="楷体" panose="02010609060101010101" pitchFamily="49" charset="-122"/>
              </a:rPr>
              <a:t>间的短路电流</a:t>
            </a:r>
            <a:r>
              <a:rPr lang="en-US" altLang="zh-CN" sz="2800" b="1" i="1" smtClean="0">
                <a:latin typeface="楷体" panose="02010609060101010101" pitchFamily="49" charset="-122"/>
                <a:ea typeface="楷体" panose="02010609060101010101" pitchFamily="49" charset="-122"/>
              </a:rPr>
              <a:t>I</a:t>
            </a:r>
            <a:r>
              <a:rPr lang="en-US" altLang="zh-CN" sz="2800" b="1" smtClean="0">
                <a:latin typeface="楷体" panose="02010609060101010101" pitchFamily="49" charset="-122"/>
                <a:ea typeface="楷体" panose="02010609060101010101" pitchFamily="49" charset="-122"/>
              </a:rPr>
              <a:t>sc</a:t>
            </a:r>
            <a:r>
              <a:rPr lang="zh-CN" altLang="en-US" sz="2800" b="1" smtClean="0">
                <a:latin typeface="楷体" panose="02010609060101010101" pitchFamily="49" charset="-122"/>
                <a:ea typeface="楷体" panose="02010609060101010101" pitchFamily="49" charset="-122"/>
              </a:rPr>
              <a:t>，再由</a:t>
            </a:r>
            <a:r>
              <a:rPr lang="en-US" altLang="zh-CN" sz="2800" b="1" i="1" smtClean="0">
                <a:latin typeface="楷体" panose="02010609060101010101" pitchFamily="49" charset="-122"/>
                <a:ea typeface="楷体" panose="02010609060101010101" pitchFamily="49" charset="-122"/>
              </a:rPr>
              <a:t>R</a:t>
            </a:r>
            <a:r>
              <a:rPr lang="en-US" altLang="zh-CN" sz="2800" b="1" smtClean="0">
                <a:latin typeface="楷体" panose="02010609060101010101" pitchFamily="49" charset="-122"/>
                <a:ea typeface="楷体" panose="02010609060101010101" pitchFamily="49" charset="-122"/>
              </a:rPr>
              <a:t>o=</a:t>
            </a:r>
            <a:r>
              <a:rPr lang="en-US" altLang="zh-CN" sz="2800" b="1" i="1" smtClean="0">
                <a:latin typeface="楷体" panose="02010609060101010101" pitchFamily="49" charset="-122"/>
                <a:ea typeface="楷体" panose="02010609060101010101" pitchFamily="49" charset="-122"/>
              </a:rPr>
              <a:t>V</a:t>
            </a:r>
            <a:r>
              <a:rPr lang="en-US" altLang="zh-CN" sz="2800" b="1" smtClean="0">
                <a:latin typeface="楷体" panose="02010609060101010101" pitchFamily="49" charset="-122"/>
                <a:ea typeface="楷体" panose="02010609060101010101" pitchFamily="49" charset="-122"/>
              </a:rPr>
              <a:t>oc/</a:t>
            </a:r>
            <a:r>
              <a:rPr lang="en-US" altLang="zh-CN" sz="2800" b="1" i="1" smtClean="0">
                <a:latin typeface="楷体" panose="02010609060101010101" pitchFamily="49" charset="-122"/>
                <a:ea typeface="楷体" panose="02010609060101010101" pitchFamily="49" charset="-122"/>
              </a:rPr>
              <a:t>I</a:t>
            </a:r>
            <a:r>
              <a:rPr lang="en-US" altLang="zh-CN" sz="2800" b="1" smtClean="0">
                <a:latin typeface="楷体" panose="02010609060101010101" pitchFamily="49" charset="-122"/>
                <a:ea typeface="楷体" panose="02010609060101010101" pitchFamily="49" charset="-122"/>
              </a:rPr>
              <a:t>sc</a:t>
            </a:r>
            <a:r>
              <a:rPr lang="zh-CN" altLang="en-US" sz="2800" b="1" smtClean="0">
                <a:latin typeface="楷体" panose="02010609060101010101" pitchFamily="49" charset="-122"/>
                <a:ea typeface="楷体" panose="02010609060101010101" pitchFamily="49" charset="-122"/>
              </a:rPr>
              <a:t>求得</a:t>
            </a:r>
            <a:r>
              <a:rPr lang="en-US" altLang="zh-CN" sz="2800" b="1" i="1" smtClean="0">
                <a:latin typeface="楷体" panose="02010609060101010101" pitchFamily="49" charset="-122"/>
                <a:ea typeface="楷体" panose="02010609060101010101" pitchFamily="49" charset="-122"/>
              </a:rPr>
              <a:t>R</a:t>
            </a:r>
            <a:r>
              <a:rPr lang="en-US" altLang="zh-CN" sz="2800" b="1" smtClean="0">
                <a:latin typeface="楷体" panose="02010609060101010101" pitchFamily="49" charset="-122"/>
                <a:ea typeface="楷体" panose="02010609060101010101" pitchFamily="49" charset="-122"/>
              </a:rPr>
              <a:t>o</a:t>
            </a:r>
            <a:r>
              <a:rPr lang="zh-CN" altLang="en-US" sz="2800" b="1" smtClean="0">
                <a:latin typeface="楷体" panose="02010609060101010101" pitchFamily="49" charset="-122"/>
                <a:ea typeface="楷体" panose="02010609060101010101" pitchFamily="49" charset="-122"/>
              </a:rPr>
              <a:t>。</a:t>
            </a:r>
          </a:p>
          <a:p>
            <a:pPr eaLnBrk="1" hangingPunct="1"/>
            <a:r>
              <a:rPr lang="zh-CN" altLang="en-US" sz="2800" b="1" smtClean="0">
                <a:latin typeface="楷体" panose="02010609060101010101" pitchFamily="49" charset="-122"/>
                <a:ea typeface="楷体" panose="02010609060101010101" pitchFamily="49" charset="-122"/>
              </a:rPr>
              <a:t>但各种方法都有一定的适用范围。要根据电路的实际情况，分析测试方法可能造成的误差。比如，用电压表直接测量开路电压时万用表的等效电阻应远大于电源的等效内阻，否则就称不上测开路电压，必须另想办法解决测试方法造成的误差。</a:t>
            </a:r>
          </a:p>
          <a:p>
            <a:pPr eaLnBrk="1" hangingPunct="1"/>
            <a:r>
              <a:rPr lang="zh-CN" altLang="en-US" sz="2800" b="1" smtClean="0">
                <a:latin typeface="楷体" panose="02010609060101010101" pitchFamily="49" charset="-122"/>
                <a:ea typeface="楷体" panose="02010609060101010101" pitchFamily="49" charset="-122"/>
              </a:rPr>
              <a:t>实验电路如教材</a:t>
            </a:r>
            <a:r>
              <a:rPr lang="en-US" altLang="zh-CN" sz="2800" b="1" smtClean="0">
                <a:latin typeface="楷体" panose="02010609060101010101" pitchFamily="49" charset="-122"/>
                <a:ea typeface="楷体" panose="02010609060101010101" pitchFamily="49" charset="-122"/>
              </a:rPr>
              <a:t>P85</a:t>
            </a:r>
            <a:r>
              <a:rPr lang="zh-CN" altLang="en-US" sz="2800" b="1" smtClean="0">
                <a:latin typeface="楷体" panose="02010609060101010101" pitchFamily="49" charset="-122"/>
                <a:ea typeface="楷体" panose="02010609060101010101" pitchFamily="49" charset="-122"/>
              </a:rPr>
              <a:t>图</a:t>
            </a:r>
            <a:r>
              <a:rPr lang="en-US" altLang="zh-CN" sz="2800" b="1" smtClean="0">
                <a:latin typeface="楷体" panose="02010609060101010101" pitchFamily="49" charset="-122"/>
                <a:ea typeface="楷体" panose="02010609060101010101" pitchFamily="49" charset="-122"/>
              </a:rPr>
              <a:t>5.14</a:t>
            </a:r>
            <a:r>
              <a:rPr lang="zh-CN" altLang="en-US" sz="2800" b="1" smtClean="0">
                <a:latin typeface="楷体" panose="02010609060101010101" pitchFamily="49" charset="-122"/>
                <a:ea typeface="楷体" panose="02010609060101010101" pitchFamily="49" charset="-122"/>
              </a:rPr>
              <a:t>，求</a:t>
            </a:r>
            <a:r>
              <a:rPr lang="en-US" altLang="zh-CN" sz="2800" b="1" smtClean="0">
                <a:latin typeface="楷体" panose="02010609060101010101" pitchFamily="49" charset="-122"/>
                <a:ea typeface="楷体" panose="02010609060101010101" pitchFamily="49" charset="-122"/>
              </a:rPr>
              <a:t>3</a:t>
            </a:r>
            <a:r>
              <a:rPr lang="zh-CN" altLang="en-US" sz="2800" b="1" smtClean="0">
                <a:latin typeface="楷体" panose="02010609060101010101" pitchFamily="49" charset="-122"/>
                <a:ea typeface="楷体" panose="02010609060101010101" pitchFamily="49" charset="-122"/>
              </a:rPr>
              <a:t>，</a:t>
            </a:r>
            <a:r>
              <a:rPr lang="en-US" altLang="zh-CN" sz="2800" b="1" smtClean="0">
                <a:latin typeface="楷体" panose="02010609060101010101" pitchFamily="49" charset="-122"/>
                <a:ea typeface="楷体" panose="02010609060101010101" pitchFamily="49" charset="-122"/>
              </a:rPr>
              <a:t>4</a:t>
            </a:r>
            <a:r>
              <a:rPr lang="zh-CN" altLang="en-US" sz="2800" b="1" smtClean="0">
                <a:latin typeface="楷体" panose="02010609060101010101" pitchFamily="49" charset="-122"/>
                <a:ea typeface="楷体" panose="02010609060101010101" pitchFamily="49" charset="-122"/>
              </a:rPr>
              <a:t>端的等效电源。 </a:t>
            </a:r>
          </a:p>
        </p:txBody>
      </p:sp>
      <p:sp>
        <p:nvSpPr>
          <p:cNvPr id="27652"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F13A6215-5DD9-478E-BFA6-F0FF54D79F91}"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23</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724806984"/>
      </p:ext>
    </p:extLst>
  </p:cSld>
  <p:clrMapOvr>
    <a:masterClrMapping/>
  </p:clrMapOvr>
  <p:transition advClick="0" advTm="6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1800" y="251766"/>
            <a:ext cx="5975350" cy="850900"/>
          </a:xfrm>
        </p:spPr>
        <p:txBody>
          <a:bodyPr/>
          <a:lstStyle/>
          <a:p>
            <a:pPr eaLnBrk="1" hangingPunct="1"/>
            <a:r>
              <a:rPr lang="zh-CN" altLang="en-US" sz="3600" b="1" dirty="0" smtClean="0">
                <a:solidFill>
                  <a:srgbClr val="FFFF00"/>
                </a:solidFill>
                <a:latin typeface="微软雅黑" panose="020B0503020204020204" pitchFamily="34" charset="-122"/>
                <a:ea typeface="微软雅黑" panose="020B0503020204020204" pitchFamily="34" charset="-122"/>
              </a:rPr>
              <a:t>（三）电路连接</a:t>
            </a:r>
            <a:r>
              <a:rPr lang="en-US" altLang="zh-CN" sz="3600" b="1" dirty="0" smtClean="0">
                <a:solidFill>
                  <a:srgbClr val="FFFF00"/>
                </a:solidFill>
                <a:latin typeface="微软雅黑" panose="020B0503020204020204" pitchFamily="34" charset="-122"/>
                <a:ea typeface="微软雅黑" panose="020B0503020204020204" pitchFamily="34" charset="-122"/>
              </a:rPr>
              <a:t>(</a:t>
            </a:r>
            <a:r>
              <a:rPr lang="zh-CN" altLang="en-US" sz="3600" b="1" dirty="0" smtClean="0">
                <a:solidFill>
                  <a:srgbClr val="FFFF00"/>
                </a:solidFill>
                <a:latin typeface="微软雅黑" panose="020B0503020204020204" pitchFamily="34" charset="-122"/>
                <a:ea typeface="微软雅黑" panose="020B0503020204020204" pitchFamily="34" charset="-122"/>
              </a:rPr>
              <a:t>参考电路</a:t>
            </a:r>
            <a:r>
              <a:rPr lang="en-US" altLang="zh-CN" sz="3600" b="1" dirty="0" smtClean="0">
                <a:solidFill>
                  <a:srgbClr val="FFFF00"/>
                </a:solidFill>
                <a:latin typeface="微软雅黑" panose="020B0503020204020204" pitchFamily="34" charset="-122"/>
                <a:ea typeface="微软雅黑" panose="020B0503020204020204" pitchFamily="34" charset="-122"/>
              </a:rPr>
              <a:t>)</a:t>
            </a:r>
            <a:endParaRPr lang="zh-CN" altLang="en-US" sz="3600" b="1" dirty="0" smtClean="0">
              <a:solidFill>
                <a:srgbClr val="FFFF00"/>
              </a:solidFill>
              <a:latin typeface="微软雅黑" panose="020B0503020204020204" pitchFamily="34" charset="-122"/>
              <a:ea typeface="微软雅黑" panose="020B0503020204020204" pitchFamily="34" charset="-122"/>
            </a:endParaRPr>
          </a:p>
        </p:txBody>
      </p:sp>
      <p:grpSp>
        <p:nvGrpSpPr>
          <p:cNvPr id="28675" name="Group 63"/>
          <p:cNvGrpSpPr>
            <a:grpSpLocks/>
          </p:cNvGrpSpPr>
          <p:nvPr/>
        </p:nvGrpSpPr>
        <p:grpSpPr bwMode="auto">
          <a:xfrm>
            <a:off x="3744913" y="4527550"/>
            <a:ext cx="2087562" cy="1800225"/>
            <a:chOff x="612" y="2205"/>
            <a:chExt cx="1315" cy="1134"/>
          </a:xfrm>
        </p:grpSpPr>
        <p:sp>
          <p:nvSpPr>
            <p:cNvPr id="28708" name="Rectangle 20"/>
            <p:cNvSpPr>
              <a:spLocks noChangeArrowheads="1"/>
            </p:cNvSpPr>
            <p:nvPr/>
          </p:nvSpPr>
          <p:spPr bwMode="auto">
            <a:xfrm>
              <a:off x="884" y="2296"/>
              <a:ext cx="771" cy="1043"/>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709" name="Text Box 21"/>
            <p:cNvSpPr txBox="1">
              <a:spLocks noChangeArrowheads="1"/>
            </p:cNvSpPr>
            <p:nvPr/>
          </p:nvSpPr>
          <p:spPr bwMode="auto">
            <a:xfrm>
              <a:off x="657"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1</a:t>
              </a:r>
            </a:p>
          </p:txBody>
        </p:sp>
        <p:sp>
          <p:nvSpPr>
            <p:cNvPr id="28710" name="Line 22"/>
            <p:cNvSpPr>
              <a:spLocks noChangeShapeType="1"/>
            </p:cNvSpPr>
            <p:nvPr/>
          </p:nvSpPr>
          <p:spPr bwMode="auto">
            <a:xfrm>
              <a:off x="612"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1" name="Line 23"/>
            <p:cNvSpPr>
              <a:spLocks noChangeShapeType="1"/>
            </p:cNvSpPr>
            <p:nvPr/>
          </p:nvSpPr>
          <p:spPr bwMode="auto">
            <a:xfrm>
              <a:off x="612"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2" name="Line 24"/>
            <p:cNvSpPr>
              <a:spLocks noChangeShapeType="1"/>
            </p:cNvSpPr>
            <p:nvPr/>
          </p:nvSpPr>
          <p:spPr bwMode="auto">
            <a:xfrm>
              <a:off x="1655"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3" name="Line 25"/>
            <p:cNvSpPr>
              <a:spLocks noChangeShapeType="1"/>
            </p:cNvSpPr>
            <p:nvPr/>
          </p:nvSpPr>
          <p:spPr bwMode="auto">
            <a:xfrm>
              <a:off x="1655"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4" name="Text Box 26"/>
            <p:cNvSpPr txBox="1">
              <a:spLocks noChangeArrowheads="1"/>
            </p:cNvSpPr>
            <p:nvPr/>
          </p:nvSpPr>
          <p:spPr bwMode="auto">
            <a:xfrm>
              <a:off x="612"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2</a:t>
              </a:r>
            </a:p>
          </p:txBody>
        </p:sp>
        <p:sp>
          <p:nvSpPr>
            <p:cNvPr id="28715" name="Text Box 27"/>
            <p:cNvSpPr txBox="1">
              <a:spLocks noChangeArrowheads="1"/>
            </p:cNvSpPr>
            <p:nvPr/>
          </p:nvSpPr>
          <p:spPr bwMode="auto">
            <a:xfrm>
              <a:off x="1655"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3</a:t>
              </a:r>
            </a:p>
          </p:txBody>
        </p:sp>
        <p:sp>
          <p:nvSpPr>
            <p:cNvPr id="28716" name="Text Box 28"/>
            <p:cNvSpPr txBox="1">
              <a:spLocks noChangeArrowheads="1"/>
            </p:cNvSpPr>
            <p:nvPr/>
          </p:nvSpPr>
          <p:spPr bwMode="auto">
            <a:xfrm>
              <a:off x="1655"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4</a:t>
              </a:r>
            </a:p>
          </p:txBody>
        </p:sp>
        <p:sp>
          <p:nvSpPr>
            <p:cNvPr id="28717" name="Text Box 29"/>
            <p:cNvSpPr txBox="1">
              <a:spLocks noChangeArrowheads="1"/>
            </p:cNvSpPr>
            <p:nvPr/>
          </p:nvSpPr>
          <p:spPr bwMode="auto">
            <a:xfrm>
              <a:off x="1111" y="2659"/>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a:latin typeface="Times New Roman" panose="02020603050405020304" pitchFamily="18" charset="0"/>
                </a:rPr>
                <a:t>N</a:t>
              </a:r>
              <a:r>
                <a:rPr lang="en-US" altLang="zh-CN" sz="2400" b="1" baseline="-10000">
                  <a:latin typeface="Times New Roman" panose="02020603050405020304" pitchFamily="18" charset="0"/>
                </a:rPr>
                <a:t>0</a:t>
              </a:r>
            </a:p>
          </p:txBody>
        </p:sp>
      </p:grpSp>
      <p:grpSp>
        <p:nvGrpSpPr>
          <p:cNvPr id="28676" name="Group 62"/>
          <p:cNvGrpSpPr>
            <a:grpSpLocks/>
          </p:cNvGrpSpPr>
          <p:nvPr/>
        </p:nvGrpSpPr>
        <p:grpSpPr bwMode="auto">
          <a:xfrm>
            <a:off x="2338388" y="1550988"/>
            <a:ext cx="4465637" cy="1878012"/>
            <a:chOff x="1156" y="890"/>
            <a:chExt cx="2813" cy="1183"/>
          </a:xfrm>
        </p:grpSpPr>
        <p:sp>
          <p:nvSpPr>
            <p:cNvPr id="28679" name="Rectangle 33"/>
            <p:cNvSpPr>
              <a:spLocks noChangeArrowheads="1"/>
            </p:cNvSpPr>
            <p:nvPr/>
          </p:nvSpPr>
          <p:spPr bwMode="auto">
            <a:xfrm>
              <a:off x="1655" y="1344"/>
              <a:ext cx="272" cy="9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80" name="Rectangle 34"/>
            <p:cNvSpPr>
              <a:spLocks noChangeArrowheads="1"/>
            </p:cNvSpPr>
            <p:nvPr/>
          </p:nvSpPr>
          <p:spPr bwMode="auto">
            <a:xfrm>
              <a:off x="2562" y="1071"/>
              <a:ext cx="272" cy="9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81" name="Rectangle 35"/>
            <p:cNvSpPr>
              <a:spLocks noChangeArrowheads="1"/>
            </p:cNvSpPr>
            <p:nvPr/>
          </p:nvSpPr>
          <p:spPr bwMode="auto">
            <a:xfrm>
              <a:off x="2245" y="1344"/>
              <a:ext cx="272" cy="9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82" name="Rectangle 36"/>
            <p:cNvSpPr>
              <a:spLocks noChangeArrowheads="1"/>
            </p:cNvSpPr>
            <p:nvPr/>
          </p:nvSpPr>
          <p:spPr bwMode="auto">
            <a:xfrm>
              <a:off x="2880" y="1344"/>
              <a:ext cx="272" cy="9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83" name="Rectangle 37"/>
            <p:cNvSpPr>
              <a:spLocks noChangeArrowheads="1"/>
            </p:cNvSpPr>
            <p:nvPr/>
          </p:nvSpPr>
          <p:spPr bwMode="auto">
            <a:xfrm>
              <a:off x="2653" y="1570"/>
              <a:ext cx="91" cy="2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84" name="Line 38"/>
            <p:cNvSpPr>
              <a:spLocks noChangeShapeType="1"/>
            </p:cNvSpPr>
            <p:nvPr/>
          </p:nvSpPr>
          <p:spPr bwMode="auto">
            <a:xfrm>
              <a:off x="1429" y="1389"/>
              <a:ext cx="2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Line 39"/>
            <p:cNvSpPr>
              <a:spLocks noChangeShapeType="1"/>
            </p:cNvSpPr>
            <p:nvPr/>
          </p:nvSpPr>
          <p:spPr bwMode="auto">
            <a:xfrm>
              <a:off x="1927" y="1389"/>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6" name="Line 40"/>
            <p:cNvSpPr>
              <a:spLocks noChangeShapeType="1"/>
            </p:cNvSpPr>
            <p:nvPr/>
          </p:nvSpPr>
          <p:spPr bwMode="auto">
            <a:xfrm>
              <a:off x="2517" y="1389"/>
              <a:ext cx="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7" name="Line 41"/>
            <p:cNvSpPr>
              <a:spLocks noChangeShapeType="1"/>
            </p:cNvSpPr>
            <p:nvPr/>
          </p:nvSpPr>
          <p:spPr bwMode="auto">
            <a:xfrm>
              <a:off x="1429" y="1979"/>
              <a:ext cx="21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8" name="Line 42"/>
            <p:cNvSpPr>
              <a:spLocks noChangeShapeType="1"/>
            </p:cNvSpPr>
            <p:nvPr/>
          </p:nvSpPr>
          <p:spPr bwMode="auto">
            <a:xfrm>
              <a:off x="2835" y="1117"/>
              <a:ext cx="49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9" name="Line 43"/>
            <p:cNvSpPr>
              <a:spLocks noChangeShapeType="1"/>
            </p:cNvSpPr>
            <p:nvPr/>
          </p:nvSpPr>
          <p:spPr bwMode="auto">
            <a:xfrm>
              <a:off x="2109" y="1117"/>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0" name="Line 44"/>
            <p:cNvSpPr>
              <a:spLocks noChangeShapeType="1"/>
            </p:cNvSpPr>
            <p:nvPr/>
          </p:nvSpPr>
          <p:spPr bwMode="auto">
            <a:xfrm>
              <a:off x="2699" y="1389"/>
              <a:ext cx="0"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1" name="Line 45"/>
            <p:cNvSpPr>
              <a:spLocks noChangeShapeType="1"/>
            </p:cNvSpPr>
            <p:nvPr/>
          </p:nvSpPr>
          <p:spPr bwMode="auto">
            <a:xfrm>
              <a:off x="3152" y="1389"/>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2" name="Line 46"/>
            <p:cNvSpPr>
              <a:spLocks noChangeShapeType="1"/>
            </p:cNvSpPr>
            <p:nvPr/>
          </p:nvSpPr>
          <p:spPr bwMode="auto">
            <a:xfrm>
              <a:off x="3334" y="1117"/>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3" name="Line 47"/>
            <p:cNvSpPr>
              <a:spLocks noChangeShapeType="1"/>
            </p:cNvSpPr>
            <p:nvPr/>
          </p:nvSpPr>
          <p:spPr bwMode="auto">
            <a:xfrm>
              <a:off x="2699" y="1797"/>
              <a:ext cx="0"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4" name="Line 48"/>
            <p:cNvSpPr>
              <a:spLocks noChangeShapeType="1"/>
            </p:cNvSpPr>
            <p:nvPr/>
          </p:nvSpPr>
          <p:spPr bwMode="auto">
            <a:xfrm>
              <a:off x="2109" y="1117"/>
              <a:ext cx="45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5" name="Oval 49"/>
            <p:cNvSpPr>
              <a:spLocks noChangeArrowheads="1"/>
            </p:cNvSpPr>
            <p:nvPr/>
          </p:nvSpPr>
          <p:spPr bwMode="auto">
            <a:xfrm>
              <a:off x="1338" y="1344"/>
              <a:ext cx="91" cy="91"/>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96" name="Oval 50"/>
            <p:cNvSpPr>
              <a:spLocks noChangeArrowheads="1"/>
            </p:cNvSpPr>
            <p:nvPr/>
          </p:nvSpPr>
          <p:spPr bwMode="auto">
            <a:xfrm>
              <a:off x="1338" y="1933"/>
              <a:ext cx="91" cy="91"/>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97" name="Oval 51"/>
            <p:cNvSpPr>
              <a:spLocks noChangeArrowheads="1"/>
            </p:cNvSpPr>
            <p:nvPr/>
          </p:nvSpPr>
          <p:spPr bwMode="auto">
            <a:xfrm>
              <a:off x="3560" y="1933"/>
              <a:ext cx="91" cy="91"/>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98" name="Oval 52"/>
            <p:cNvSpPr>
              <a:spLocks noChangeArrowheads="1"/>
            </p:cNvSpPr>
            <p:nvPr/>
          </p:nvSpPr>
          <p:spPr bwMode="auto">
            <a:xfrm>
              <a:off x="3560" y="1344"/>
              <a:ext cx="91" cy="91"/>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8699" name="Text Box 53"/>
            <p:cNvSpPr txBox="1">
              <a:spLocks noChangeArrowheads="1"/>
            </p:cNvSpPr>
            <p:nvPr/>
          </p:nvSpPr>
          <p:spPr bwMode="auto">
            <a:xfrm>
              <a:off x="2472" y="890"/>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620</a:t>
              </a:r>
              <a:r>
                <a:rPr lang="el-GR" altLang="zh-CN" b="1">
                  <a:cs typeface="Arial" panose="020B0604020202020204" pitchFamily="34" charset="0"/>
                </a:rPr>
                <a:t>Ω</a:t>
              </a:r>
            </a:p>
          </p:txBody>
        </p:sp>
        <p:sp>
          <p:nvSpPr>
            <p:cNvPr id="28700" name="Text Box 54"/>
            <p:cNvSpPr txBox="1">
              <a:spLocks noChangeArrowheads="1"/>
            </p:cNvSpPr>
            <p:nvPr/>
          </p:nvSpPr>
          <p:spPr bwMode="auto">
            <a:xfrm>
              <a:off x="2789" y="1162"/>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620</a:t>
              </a:r>
              <a:r>
                <a:rPr lang="el-GR" altLang="zh-CN" b="1">
                  <a:cs typeface="Arial" panose="020B0604020202020204" pitchFamily="34" charset="0"/>
                </a:rPr>
                <a:t>Ω</a:t>
              </a:r>
            </a:p>
          </p:txBody>
        </p:sp>
        <p:sp>
          <p:nvSpPr>
            <p:cNvPr id="28701" name="Text Box 55"/>
            <p:cNvSpPr txBox="1">
              <a:spLocks noChangeArrowheads="1"/>
            </p:cNvSpPr>
            <p:nvPr/>
          </p:nvSpPr>
          <p:spPr bwMode="auto">
            <a:xfrm>
              <a:off x="2154" y="1162"/>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620</a:t>
              </a:r>
              <a:r>
                <a:rPr lang="el-GR" altLang="zh-CN" b="1">
                  <a:cs typeface="Arial" panose="020B0604020202020204" pitchFamily="34" charset="0"/>
                </a:rPr>
                <a:t>Ω</a:t>
              </a:r>
            </a:p>
          </p:txBody>
        </p:sp>
        <p:sp>
          <p:nvSpPr>
            <p:cNvPr id="28702" name="Text Box 56"/>
            <p:cNvSpPr txBox="1">
              <a:spLocks noChangeArrowheads="1"/>
            </p:cNvSpPr>
            <p:nvPr/>
          </p:nvSpPr>
          <p:spPr bwMode="auto">
            <a:xfrm>
              <a:off x="1565" y="1162"/>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1k</a:t>
              </a:r>
              <a:r>
                <a:rPr lang="el-GR" altLang="zh-CN" b="1">
                  <a:cs typeface="Arial" panose="020B0604020202020204" pitchFamily="34" charset="0"/>
                </a:rPr>
                <a:t>Ω</a:t>
              </a:r>
            </a:p>
          </p:txBody>
        </p:sp>
        <p:sp>
          <p:nvSpPr>
            <p:cNvPr id="28703" name="Text Box 57"/>
            <p:cNvSpPr txBox="1">
              <a:spLocks noChangeArrowheads="1"/>
            </p:cNvSpPr>
            <p:nvPr/>
          </p:nvSpPr>
          <p:spPr bwMode="auto">
            <a:xfrm>
              <a:off x="2744" y="1570"/>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1.2k</a:t>
              </a:r>
              <a:r>
                <a:rPr lang="el-GR" altLang="zh-CN" b="1">
                  <a:cs typeface="Arial" panose="020B0604020202020204" pitchFamily="34" charset="0"/>
                </a:rPr>
                <a:t>Ω</a:t>
              </a:r>
            </a:p>
          </p:txBody>
        </p:sp>
        <p:sp>
          <p:nvSpPr>
            <p:cNvPr id="28704" name="Text Box 58"/>
            <p:cNvSpPr txBox="1">
              <a:spLocks noChangeArrowheads="1"/>
            </p:cNvSpPr>
            <p:nvPr/>
          </p:nvSpPr>
          <p:spPr bwMode="auto">
            <a:xfrm>
              <a:off x="3651" y="1298"/>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3</a:t>
              </a:r>
              <a:endParaRPr lang="el-GR" altLang="zh-CN" b="1">
                <a:cs typeface="Arial" panose="020B0604020202020204" pitchFamily="34" charset="0"/>
              </a:endParaRPr>
            </a:p>
          </p:txBody>
        </p:sp>
        <p:sp>
          <p:nvSpPr>
            <p:cNvPr id="28705" name="Text Box 59"/>
            <p:cNvSpPr txBox="1">
              <a:spLocks noChangeArrowheads="1"/>
            </p:cNvSpPr>
            <p:nvPr/>
          </p:nvSpPr>
          <p:spPr bwMode="auto">
            <a:xfrm>
              <a:off x="3651" y="1842"/>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4</a:t>
              </a:r>
              <a:endParaRPr lang="el-GR" altLang="zh-CN" b="1">
                <a:cs typeface="Arial" panose="020B0604020202020204" pitchFamily="34" charset="0"/>
              </a:endParaRPr>
            </a:p>
          </p:txBody>
        </p:sp>
        <p:sp>
          <p:nvSpPr>
            <p:cNvPr id="28706" name="Text Box 60"/>
            <p:cNvSpPr txBox="1">
              <a:spLocks noChangeArrowheads="1"/>
            </p:cNvSpPr>
            <p:nvPr/>
          </p:nvSpPr>
          <p:spPr bwMode="auto">
            <a:xfrm>
              <a:off x="1156" y="1298"/>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1</a:t>
              </a:r>
              <a:endParaRPr lang="el-GR" altLang="zh-CN" b="1">
                <a:cs typeface="Arial" panose="020B0604020202020204" pitchFamily="34" charset="0"/>
              </a:endParaRPr>
            </a:p>
          </p:txBody>
        </p:sp>
        <p:sp>
          <p:nvSpPr>
            <p:cNvPr id="28707" name="Text Box 61"/>
            <p:cNvSpPr txBox="1">
              <a:spLocks noChangeArrowheads="1"/>
            </p:cNvSpPr>
            <p:nvPr/>
          </p:nvSpPr>
          <p:spPr bwMode="auto">
            <a:xfrm>
              <a:off x="1156" y="1842"/>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2</a:t>
              </a:r>
              <a:endParaRPr lang="el-GR" altLang="zh-CN" b="1">
                <a:cs typeface="Arial" panose="020B0604020202020204" pitchFamily="34" charset="0"/>
              </a:endParaRPr>
            </a:p>
          </p:txBody>
        </p:sp>
      </p:grpSp>
      <p:sp>
        <p:nvSpPr>
          <p:cNvPr id="2" name="下箭头 1"/>
          <p:cNvSpPr/>
          <p:nvPr/>
        </p:nvSpPr>
        <p:spPr>
          <a:xfrm>
            <a:off x="4556125" y="3724275"/>
            <a:ext cx="322263" cy="5048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678"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953BB796-9499-44CC-A727-F5BDF5C05479}"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24</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721597085"/>
      </p:ext>
    </p:extLst>
  </p:cSld>
  <p:clrMapOvr>
    <a:masterClrMapping/>
  </p:clrMapOvr>
  <p:transition advClick="0" advTm="6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633412"/>
          </a:xfrm>
        </p:spPr>
        <p:txBody>
          <a:bodyPr/>
          <a:lstStyle/>
          <a:p>
            <a:pPr algn="l" eaLnBrk="1" hangingPunct="1"/>
            <a:r>
              <a:rPr lang="zh-CN" altLang="en-US" sz="3600" b="1" dirty="0" smtClean="0">
                <a:solidFill>
                  <a:srgbClr val="FFFF00"/>
                </a:solidFill>
                <a:latin typeface="微软雅黑" panose="020B0503020204020204" pitchFamily="34" charset="-122"/>
                <a:ea typeface="微软雅黑" panose="020B0503020204020204" pitchFamily="34" charset="-122"/>
              </a:rPr>
              <a:t>（四）测量</a:t>
            </a:r>
          </a:p>
        </p:txBody>
      </p:sp>
      <p:sp>
        <p:nvSpPr>
          <p:cNvPr id="29699" name="Rectangle 3"/>
          <p:cNvSpPr>
            <a:spLocks noGrp="1" noChangeArrowheads="1"/>
          </p:cNvSpPr>
          <p:nvPr>
            <p:ph type="body" idx="1"/>
          </p:nvPr>
        </p:nvSpPr>
        <p:spPr>
          <a:xfrm>
            <a:off x="735013" y="1052513"/>
            <a:ext cx="8229600" cy="1333500"/>
          </a:xfrm>
        </p:spPr>
        <p:txBody>
          <a:bodyPr/>
          <a:lstStyle/>
          <a:p>
            <a:pPr eaLnBrk="1" hangingPunct="1">
              <a:buFontTx/>
              <a:buNone/>
            </a:pPr>
            <a:r>
              <a:rPr lang="en-US" altLang="zh-CN" sz="2800" b="1" dirty="0" smtClean="0">
                <a:latin typeface="楷体_GB2312" pitchFamily="1" charset="-122"/>
                <a:ea typeface="楷体_GB2312" pitchFamily="1" charset="-122"/>
              </a:rPr>
              <a:t>1</a:t>
            </a:r>
            <a:r>
              <a:rPr lang="zh-CN" altLang="en-US" sz="2800" b="1" dirty="0" smtClean="0">
                <a:latin typeface="楷体_GB2312" pitchFamily="1" charset="-122"/>
                <a:ea typeface="楷体_GB2312" pitchFamily="1" charset="-122"/>
              </a:rPr>
              <a:t>、</a:t>
            </a:r>
            <a:r>
              <a:rPr lang="zh-CN" altLang="en-US" sz="2800" b="1" dirty="0" smtClean="0">
                <a:solidFill>
                  <a:srgbClr val="00FF00"/>
                </a:solidFill>
                <a:latin typeface="楷体_GB2312" pitchFamily="1" charset="-122"/>
                <a:ea typeface="楷体_GB2312" pitchFamily="1" charset="-122"/>
              </a:rPr>
              <a:t>直接测量： </a:t>
            </a:r>
            <a:r>
              <a:rPr lang="en-US" altLang="zh-CN" sz="2800" b="1" dirty="0" smtClean="0">
                <a:latin typeface="楷体_GB2312" pitchFamily="1" charset="-122"/>
                <a:ea typeface="楷体_GB2312" pitchFamily="1" charset="-122"/>
              </a:rPr>
              <a:t>1</a:t>
            </a:r>
            <a:r>
              <a:rPr lang="zh-CN" altLang="en-US" sz="2800" b="1" dirty="0" smtClean="0">
                <a:latin typeface="楷体_GB2312" pitchFamily="1" charset="-122"/>
                <a:ea typeface="楷体_GB2312" pitchFamily="1" charset="-122"/>
              </a:rPr>
              <a:t>，</a:t>
            </a:r>
            <a:r>
              <a:rPr lang="en-US" altLang="zh-CN" sz="2800" b="1" dirty="0" smtClean="0">
                <a:latin typeface="楷体_GB2312" pitchFamily="1" charset="-122"/>
                <a:ea typeface="楷体_GB2312" pitchFamily="1" charset="-122"/>
              </a:rPr>
              <a:t>2</a:t>
            </a:r>
            <a:r>
              <a:rPr lang="zh-CN" altLang="en-US" sz="2800" b="1" dirty="0" smtClean="0">
                <a:latin typeface="楷体_GB2312" pitchFamily="1" charset="-122"/>
                <a:ea typeface="楷体_GB2312" pitchFamily="1" charset="-122"/>
              </a:rPr>
              <a:t>端不接电源、连接短路线。用万用表欧姆档适当量程测</a:t>
            </a:r>
            <a:r>
              <a:rPr lang="en-US" altLang="zh-CN" sz="2800" b="1" dirty="0" smtClean="0">
                <a:latin typeface="楷体_GB2312" pitchFamily="1" charset="-122"/>
                <a:ea typeface="楷体_GB2312" pitchFamily="1" charset="-122"/>
              </a:rPr>
              <a:t>3</a:t>
            </a:r>
            <a:r>
              <a:rPr lang="zh-CN" altLang="en-US" sz="2800" b="1" dirty="0" smtClean="0">
                <a:latin typeface="楷体_GB2312" pitchFamily="1" charset="-122"/>
                <a:ea typeface="楷体_GB2312" pitchFamily="1" charset="-122"/>
              </a:rPr>
              <a:t>，</a:t>
            </a:r>
            <a:r>
              <a:rPr lang="en-US" altLang="zh-CN" sz="2800" b="1" dirty="0" smtClean="0">
                <a:latin typeface="楷体_GB2312" pitchFamily="1" charset="-122"/>
                <a:ea typeface="楷体_GB2312" pitchFamily="1" charset="-122"/>
              </a:rPr>
              <a:t>4</a:t>
            </a:r>
            <a:r>
              <a:rPr lang="zh-CN" altLang="en-US" sz="2800" b="1" dirty="0" smtClean="0">
                <a:latin typeface="楷体_GB2312" pitchFamily="1" charset="-122"/>
                <a:ea typeface="楷体_GB2312" pitchFamily="1" charset="-122"/>
              </a:rPr>
              <a:t>端电阻 </a:t>
            </a:r>
            <a:r>
              <a:rPr lang="en-US" altLang="zh-CN" sz="2800" b="1" dirty="0" err="1" smtClean="0">
                <a:latin typeface="楷体_GB2312" pitchFamily="1" charset="-122"/>
                <a:ea typeface="楷体_GB2312" pitchFamily="1" charset="-122"/>
              </a:rPr>
              <a:t>Roa</a:t>
            </a:r>
            <a:r>
              <a:rPr lang="en-US" altLang="zh-CN" sz="2800" b="1" dirty="0" smtClean="0">
                <a:latin typeface="楷体_GB2312" pitchFamily="1" charset="-122"/>
                <a:ea typeface="楷体_GB2312" pitchFamily="1" charset="-122"/>
              </a:rPr>
              <a:t>=________Ω</a:t>
            </a:r>
            <a:r>
              <a:rPr lang="zh-CN" altLang="en-US" sz="2800" b="1" dirty="0" smtClean="0">
                <a:latin typeface="楷体_GB2312" pitchFamily="1" charset="-122"/>
                <a:ea typeface="楷体_GB2312" pitchFamily="1" charset="-122"/>
              </a:rPr>
              <a:t>。 </a:t>
            </a:r>
            <a:endParaRPr lang="en-US" altLang="zh-CN" sz="2800" b="1" dirty="0" smtClean="0">
              <a:latin typeface="楷体_GB2312" pitchFamily="1" charset="-122"/>
              <a:ea typeface="楷体_GB2312" pitchFamily="1" charset="-122"/>
            </a:endParaRPr>
          </a:p>
        </p:txBody>
      </p:sp>
      <p:sp>
        <p:nvSpPr>
          <p:cNvPr id="29700" name="Text Box 16"/>
          <p:cNvSpPr txBox="1">
            <a:spLocks noChangeArrowheads="1"/>
          </p:cNvSpPr>
          <p:nvPr/>
        </p:nvSpPr>
        <p:spPr bwMode="auto">
          <a:xfrm>
            <a:off x="7235825" y="3500438"/>
            <a:ext cx="1081088"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欧姆档</a:t>
            </a:r>
          </a:p>
        </p:txBody>
      </p:sp>
      <p:sp>
        <p:nvSpPr>
          <p:cNvPr id="29701" name="Line 17"/>
          <p:cNvSpPr>
            <a:spLocks noChangeShapeType="1"/>
          </p:cNvSpPr>
          <p:nvPr/>
        </p:nvSpPr>
        <p:spPr bwMode="auto">
          <a:xfrm flipH="1" flipV="1">
            <a:off x="4789488" y="3448050"/>
            <a:ext cx="2446337" cy="268288"/>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2" name="Line 18"/>
          <p:cNvSpPr>
            <a:spLocks noChangeShapeType="1"/>
          </p:cNvSpPr>
          <p:nvPr/>
        </p:nvSpPr>
        <p:spPr bwMode="auto">
          <a:xfrm flipH="1">
            <a:off x="4789488" y="4076700"/>
            <a:ext cx="2446337" cy="5953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03" name="Group 63"/>
          <p:cNvGrpSpPr>
            <a:grpSpLocks/>
          </p:cNvGrpSpPr>
          <p:nvPr/>
        </p:nvGrpSpPr>
        <p:grpSpPr bwMode="auto">
          <a:xfrm>
            <a:off x="2701925" y="3087688"/>
            <a:ext cx="2087563" cy="1800225"/>
            <a:chOff x="612" y="2205"/>
            <a:chExt cx="1315" cy="1134"/>
          </a:xfrm>
        </p:grpSpPr>
        <p:sp>
          <p:nvSpPr>
            <p:cNvPr id="29706" name="Rectangle 20"/>
            <p:cNvSpPr>
              <a:spLocks noChangeArrowheads="1"/>
            </p:cNvSpPr>
            <p:nvPr/>
          </p:nvSpPr>
          <p:spPr bwMode="auto">
            <a:xfrm>
              <a:off x="884" y="2296"/>
              <a:ext cx="771" cy="1043"/>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9707" name="Text Box 21"/>
            <p:cNvSpPr txBox="1">
              <a:spLocks noChangeArrowheads="1"/>
            </p:cNvSpPr>
            <p:nvPr/>
          </p:nvSpPr>
          <p:spPr bwMode="auto">
            <a:xfrm>
              <a:off x="657"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1</a:t>
              </a:r>
            </a:p>
          </p:txBody>
        </p:sp>
        <p:sp>
          <p:nvSpPr>
            <p:cNvPr id="29708" name="Line 22"/>
            <p:cNvSpPr>
              <a:spLocks noChangeShapeType="1"/>
            </p:cNvSpPr>
            <p:nvPr/>
          </p:nvSpPr>
          <p:spPr bwMode="auto">
            <a:xfrm>
              <a:off x="612"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9" name="Line 23"/>
            <p:cNvSpPr>
              <a:spLocks noChangeShapeType="1"/>
            </p:cNvSpPr>
            <p:nvPr/>
          </p:nvSpPr>
          <p:spPr bwMode="auto">
            <a:xfrm>
              <a:off x="612"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24"/>
            <p:cNvSpPr>
              <a:spLocks noChangeShapeType="1"/>
            </p:cNvSpPr>
            <p:nvPr/>
          </p:nvSpPr>
          <p:spPr bwMode="auto">
            <a:xfrm>
              <a:off x="1655"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25"/>
            <p:cNvSpPr>
              <a:spLocks noChangeShapeType="1"/>
            </p:cNvSpPr>
            <p:nvPr/>
          </p:nvSpPr>
          <p:spPr bwMode="auto">
            <a:xfrm>
              <a:off x="1655"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Text Box 26"/>
            <p:cNvSpPr txBox="1">
              <a:spLocks noChangeArrowheads="1"/>
            </p:cNvSpPr>
            <p:nvPr/>
          </p:nvSpPr>
          <p:spPr bwMode="auto">
            <a:xfrm>
              <a:off x="612"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2</a:t>
              </a:r>
            </a:p>
          </p:txBody>
        </p:sp>
        <p:sp>
          <p:nvSpPr>
            <p:cNvPr id="29713" name="Text Box 27"/>
            <p:cNvSpPr txBox="1">
              <a:spLocks noChangeArrowheads="1"/>
            </p:cNvSpPr>
            <p:nvPr/>
          </p:nvSpPr>
          <p:spPr bwMode="auto">
            <a:xfrm>
              <a:off x="1655"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3</a:t>
              </a:r>
            </a:p>
          </p:txBody>
        </p:sp>
        <p:sp>
          <p:nvSpPr>
            <p:cNvPr id="29714" name="Text Box 28"/>
            <p:cNvSpPr txBox="1">
              <a:spLocks noChangeArrowheads="1"/>
            </p:cNvSpPr>
            <p:nvPr/>
          </p:nvSpPr>
          <p:spPr bwMode="auto">
            <a:xfrm>
              <a:off x="1655"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4</a:t>
              </a:r>
            </a:p>
          </p:txBody>
        </p:sp>
        <p:sp>
          <p:nvSpPr>
            <p:cNvPr id="29715" name="Text Box 29"/>
            <p:cNvSpPr txBox="1">
              <a:spLocks noChangeArrowheads="1"/>
            </p:cNvSpPr>
            <p:nvPr/>
          </p:nvSpPr>
          <p:spPr bwMode="auto">
            <a:xfrm>
              <a:off x="1111" y="2659"/>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a:latin typeface="Times New Roman" panose="02020603050405020304" pitchFamily="18" charset="0"/>
                </a:rPr>
                <a:t>N</a:t>
              </a:r>
              <a:r>
                <a:rPr lang="en-US" altLang="zh-CN" sz="2400" b="1" baseline="-10000">
                  <a:latin typeface="Times New Roman" panose="02020603050405020304" pitchFamily="18" charset="0"/>
                </a:rPr>
                <a:t>0</a:t>
              </a:r>
            </a:p>
          </p:txBody>
        </p:sp>
      </p:grpSp>
      <p:cxnSp>
        <p:nvCxnSpPr>
          <p:cNvPr id="3" name="直接连接符 2"/>
          <p:cNvCxnSpPr>
            <a:stCxn id="29708" idx="0"/>
          </p:cNvCxnSpPr>
          <p:nvPr/>
        </p:nvCxnSpPr>
        <p:spPr>
          <a:xfrm>
            <a:off x="2701925" y="3448050"/>
            <a:ext cx="0" cy="1223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705"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F6B9DEEC-1583-4B61-A80F-E9923C18C42B}"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25</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2536472409"/>
      </p:ext>
    </p:extLst>
  </p:cSld>
  <p:clrMapOvr>
    <a:masterClrMapping/>
  </p:clrMapOvr>
  <p:transition advClick="0" advTm="6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600" b="1" dirty="0" smtClean="0">
                <a:solidFill>
                  <a:srgbClr val="FFFF00"/>
                </a:solidFill>
                <a:latin typeface="微软雅黑" panose="020B0503020204020204" pitchFamily="34" charset="-122"/>
                <a:ea typeface="微软雅黑" panose="020B0503020204020204" pitchFamily="34" charset="-122"/>
              </a:rPr>
              <a:t>2</a:t>
            </a:r>
            <a:r>
              <a:rPr lang="zh-CN" altLang="en-US" sz="3600" b="1" dirty="0" smtClean="0">
                <a:solidFill>
                  <a:srgbClr val="FFFF00"/>
                </a:solidFill>
                <a:latin typeface="微软雅黑" panose="020B0503020204020204" pitchFamily="34" charset="-122"/>
                <a:ea typeface="微软雅黑" panose="020B0503020204020204" pitchFamily="34" charset="-122"/>
              </a:rPr>
              <a:t>．加压定流：</a:t>
            </a:r>
          </a:p>
        </p:txBody>
      </p:sp>
      <p:sp>
        <p:nvSpPr>
          <p:cNvPr id="30723" name="Rectangle 3"/>
          <p:cNvSpPr>
            <a:spLocks noGrp="1" noChangeArrowheads="1"/>
          </p:cNvSpPr>
          <p:nvPr>
            <p:ph type="body" idx="1"/>
          </p:nvPr>
        </p:nvSpPr>
        <p:spPr>
          <a:xfrm>
            <a:off x="457200" y="1447800"/>
            <a:ext cx="8229600" cy="1476375"/>
          </a:xfrm>
        </p:spPr>
        <p:txBody>
          <a:bodyPr/>
          <a:lstStyle/>
          <a:p>
            <a:pPr eaLnBrk="1" hangingPunct="1">
              <a:buFontTx/>
              <a:buNone/>
            </a:pPr>
            <a:r>
              <a:rPr lang="en-US" altLang="zh-CN" sz="2800" b="1" smtClean="0">
                <a:latin typeface="Times New Roman" panose="02020603050405020304" pitchFamily="18" charset="0"/>
                <a:ea typeface="楷体_GB2312" pitchFamily="1" charset="-122"/>
              </a:rPr>
              <a:t>3</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4</a:t>
            </a:r>
            <a:r>
              <a:rPr lang="zh-CN" altLang="en-US" sz="2800" b="1" smtClean="0">
                <a:latin typeface="Times New Roman" panose="02020603050405020304" pitchFamily="18" charset="0"/>
                <a:ea typeface="楷体_GB2312" pitchFamily="1" charset="-122"/>
              </a:rPr>
              <a:t>端接上电流表、电压表和电源，调整电源电压，使电流表读数为</a:t>
            </a:r>
            <a:r>
              <a:rPr lang="en-US" altLang="zh-CN" sz="2800" b="1" smtClean="0">
                <a:latin typeface="Times New Roman" panose="02020603050405020304" pitchFamily="18" charset="0"/>
                <a:ea typeface="楷体_GB2312" pitchFamily="1" charset="-122"/>
              </a:rPr>
              <a:t>10mA</a:t>
            </a:r>
            <a:r>
              <a:rPr lang="zh-CN" altLang="en-US" sz="2800" b="1" smtClean="0">
                <a:latin typeface="Times New Roman" panose="02020603050405020304" pitchFamily="18" charset="0"/>
                <a:ea typeface="楷体_GB2312" pitchFamily="1" charset="-122"/>
              </a:rPr>
              <a:t>。记录电压表读数</a:t>
            </a:r>
            <a:r>
              <a:rPr lang="en-US" altLang="zh-CN" sz="2800" b="1" smtClean="0">
                <a:latin typeface="Times New Roman" panose="02020603050405020304" pitchFamily="18" charset="0"/>
                <a:ea typeface="楷体_GB2312" pitchFamily="1" charset="-122"/>
              </a:rPr>
              <a:t>V</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V=_______V</a:t>
            </a:r>
            <a:r>
              <a:rPr lang="zh-CN" altLang="en-US" sz="2800" b="1" smtClean="0">
                <a:latin typeface="Times New Roman" panose="02020603050405020304" pitchFamily="18" charset="0"/>
                <a:ea typeface="楷体_GB2312" pitchFamily="1" charset="-122"/>
              </a:rPr>
              <a:t>。计算</a:t>
            </a:r>
            <a:r>
              <a:rPr lang="en-US" altLang="zh-CN" sz="2800" b="1" smtClean="0">
                <a:latin typeface="Times New Roman" panose="02020603050405020304" pitchFamily="18" charset="0"/>
                <a:ea typeface="楷体_GB2312" pitchFamily="1" charset="-122"/>
              </a:rPr>
              <a:t>Rob=V/10mA=_____Ω</a:t>
            </a:r>
            <a:r>
              <a:rPr lang="zh-CN" altLang="en-US" sz="2800" b="1" smtClean="0">
                <a:latin typeface="Times New Roman" panose="02020603050405020304" pitchFamily="18" charset="0"/>
                <a:ea typeface="楷体_GB2312" pitchFamily="1" charset="-122"/>
              </a:rPr>
              <a:t>。 </a:t>
            </a:r>
          </a:p>
        </p:txBody>
      </p:sp>
      <p:sp>
        <p:nvSpPr>
          <p:cNvPr id="30724" name="Text Box 16"/>
          <p:cNvSpPr txBox="1">
            <a:spLocks noChangeArrowheads="1"/>
          </p:cNvSpPr>
          <p:nvPr/>
        </p:nvSpPr>
        <p:spPr bwMode="auto">
          <a:xfrm>
            <a:off x="6011863" y="4292600"/>
            <a:ext cx="1081087"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电压档</a:t>
            </a:r>
          </a:p>
        </p:txBody>
      </p:sp>
      <p:sp>
        <p:nvSpPr>
          <p:cNvPr id="30725" name="Text Box 17"/>
          <p:cNvSpPr txBox="1">
            <a:spLocks noChangeArrowheads="1"/>
          </p:cNvSpPr>
          <p:nvPr/>
        </p:nvSpPr>
        <p:spPr bwMode="auto">
          <a:xfrm>
            <a:off x="6300788" y="3141663"/>
            <a:ext cx="1081087"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电流档</a:t>
            </a:r>
          </a:p>
        </p:txBody>
      </p:sp>
      <p:sp>
        <p:nvSpPr>
          <p:cNvPr id="30726" name="Text Box 18"/>
          <p:cNvSpPr txBox="1">
            <a:spLocks noChangeArrowheads="1"/>
          </p:cNvSpPr>
          <p:nvPr/>
        </p:nvSpPr>
        <p:spPr bwMode="auto">
          <a:xfrm>
            <a:off x="7380288" y="4292600"/>
            <a:ext cx="1081087"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稳压源</a:t>
            </a:r>
          </a:p>
        </p:txBody>
      </p:sp>
      <p:sp>
        <p:nvSpPr>
          <p:cNvPr id="30727" name="Freeform 19"/>
          <p:cNvSpPr>
            <a:spLocks/>
          </p:cNvSpPr>
          <p:nvPr/>
        </p:nvSpPr>
        <p:spPr bwMode="auto">
          <a:xfrm>
            <a:off x="7380288" y="3573463"/>
            <a:ext cx="600075" cy="719137"/>
          </a:xfrm>
          <a:custGeom>
            <a:avLst/>
            <a:gdLst>
              <a:gd name="T0" fmla="*/ 0 w 378"/>
              <a:gd name="T1" fmla="*/ 0 h 453"/>
              <a:gd name="T2" fmla="*/ 2147483647 w 378"/>
              <a:gd name="T3" fmla="*/ 2147483647 h 453"/>
              <a:gd name="T4" fmla="*/ 2147483647 w 378"/>
              <a:gd name="T5" fmla="*/ 2147483647 h 453"/>
              <a:gd name="T6" fmla="*/ 0 60000 65536"/>
              <a:gd name="T7" fmla="*/ 0 60000 65536"/>
              <a:gd name="T8" fmla="*/ 0 60000 65536"/>
            </a:gdLst>
            <a:ahLst/>
            <a:cxnLst>
              <a:cxn ang="T6">
                <a:pos x="T0" y="T1"/>
              </a:cxn>
              <a:cxn ang="T7">
                <a:pos x="T2" y="T3"/>
              </a:cxn>
              <a:cxn ang="T8">
                <a:pos x="T4" y="T5"/>
              </a:cxn>
            </a:cxnLst>
            <a:rect l="0" t="0" r="r" b="b"/>
            <a:pathLst>
              <a:path w="378" h="453">
                <a:moveTo>
                  <a:pt x="0" y="0"/>
                </a:moveTo>
                <a:cubicBezTo>
                  <a:pt x="129" y="7"/>
                  <a:pt x="258" y="15"/>
                  <a:pt x="318" y="90"/>
                </a:cubicBezTo>
                <a:cubicBezTo>
                  <a:pt x="378" y="165"/>
                  <a:pt x="355" y="393"/>
                  <a:pt x="363" y="453"/>
                </a:cubicBezTo>
              </a:path>
            </a:pathLst>
          </a:custGeom>
          <a:noFill/>
          <a:ln w="28575"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Freeform 22"/>
          <p:cNvSpPr>
            <a:spLocks/>
          </p:cNvSpPr>
          <p:nvPr/>
        </p:nvSpPr>
        <p:spPr bwMode="auto">
          <a:xfrm>
            <a:off x="4643438" y="3573463"/>
            <a:ext cx="1657350" cy="77787"/>
          </a:xfrm>
          <a:custGeom>
            <a:avLst/>
            <a:gdLst>
              <a:gd name="T0" fmla="*/ 2147483647 w 635"/>
              <a:gd name="T1" fmla="*/ 0 h 90"/>
              <a:gd name="T2" fmla="*/ 0 w 635"/>
              <a:gd name="T3" fmla="*/ 2147483647 h 90"/>
              <a:gd name="T4" fmla="*/ 0 60000 65536"/>
              <a:gd name="T5" fmla="*/ 0 60000 65536"/>
            </a:gdLst>
            <a:ahLst/>
            <a:cxnLst>
              <a:cxn ang="T4">
                <a:pos x="T0" y="T1"/>
              </a:cxn>
              <a:cxn ang="T5">
                <a:pos x="T2" y="T3"/>
              </a:cxn>
            </a:cxnLst>
            <a:rect l="0" t="0" r="r" b="b"/>
            <a:pathLst>
              <a:path w="635" h="90">
                <a:moveTo>
                  <a:pt x="635" y="0"/>
                </a:moveTo>
                <a:cubicBezTo>
                  <a:pt x="635" y="0"/>
                  <a:pt x="317" y="45"/>
                  <a:pt x="0" y="9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9" name="Freeform 23"/>
          <p:cNvSpPr>
            <a:spLocks/>
          </p:cNvSpPr>
          <p:nvPr/>
        </p:nvSpPr>
        <p:spPr bwMode="auto">
          <a:xfrm>
            <a:off x="4787900" y="3651250"/>
            <a:ext cx="1584325" cy="641350"/>
          </a:xfrm>
          <a:custGeom>
            <a:avLst/>
            <a:gdLst>
              <a:gd name="T0" fmla="*/ 2147483647 w 680"/>
              <a:gd name="T1" fmla="*/ 2147483647 h 363"/>
              <a:gd name="T2" fmla="*/ 2147483647 w 680"/>
              <a:gd name="T3" fmla="*/ 2147483647 h 363"/>
              <a:gd name="T4" fmla="*/ 0 w 680"/>
              <a:gd name="T5" fmla="*/ 0 h 363"/>
              <a:gd name="T6" fmla="*/ 0 60000 65536"/>
              <a:gd name="T7" fmla="*/ 0 60000 65536"/>
              <a:gd name="T8" fmla="*/ 0 60000 65536"/>
            </a:gdLst>
            <a:ahLst/>
            <a:cxnLst>
              <a:cxn ang="T6">
                <a:pos x="T0" y="T1"/>
              </a:cxn>
              <a:cxn ang="T7">
                <a:pos x="T2" y="T3"/>
              </a:cxn>
              <a:cxn ang="T8">
                <a:pos x="T4" y="T5"/>
              </a:cxn>
            </a:cxnLst>
            <a:rect l="0" t="0" r="r" b="b"/>
            <a:pathLst>
              <a:path w="680" h="363">
                <a:moveTo>
                  <a:pt x="680" y="363"/>
                </a:moveTo>
                <a:cubicBezTo>
                  <a:pt x="646" y="280"/>
                  <a:pt x="612" y="197"/>
                  <a:pt x="499" y="137"/>
                </a:cubicBezTo>
                <a:cubicBezTo>
                  <a:pt x="386" y="77"/>
                  <a:pt x="193" y="38"/>
                  <a:pt x="0" y="0"/>
                </a:cubicBezTo>
              </a:path>
            </a:pathLst>
          </a:custGeom>
          <a:noFill/>
          <a:ln w="28575" cmpd="sng">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0" name="Text Box 24"/>
          <p:cNvSpPr txBox="1">
            <a:spLocks noChangeArrowheads="1"/>
          </p:cNvSpPr>
          <p:nvPr/>
        </p:nvSpPr>
        <p:spPr bwMode="auto">
          <a:xfrm>
            <a:off x="7956550" y="40052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0731" name="Text Box 25"/>
          <p:cNvSpPr txBox="1">
            <a:spLocks noChangeArrowheads="1"/>
          </p:cNvSpPr>
          <p:nvPr/>
        </p:nvSpPr>
        <p:spPr bwMode="auto">
          <a:xfrm>
            <a:off x="7380288" y="3213100"/>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0732" name="Text Box 26"/>
          <p:cNvSpPr txBox="1">
            <a:spLocks noChangeArrowheads="1"/>
          </p:cNvSpPr>
          <p:nvPr/>
        </p:nvSpPr>
        <p:spPr bwMode="auto">
          <a:xfrm>
            <a:off x="6011863" y="3998913"/>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0733" name="Text Box 27"/>
          <p:cNvSpPr txBox="1">
            <a:spLocks noChangeArrowheads="1"/>
          </p:cNvSpPr>
          <p:nvPr/>
        </p:nvSpPr>
        <p:spPr bwMode="auto">
          <a:xfrm>
            <a:off x="6011863" y="3284538"/>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0734" name="Text Box 29"/>
          <p:cNvSpPr txBox="1">
            <a:spLocks noChangeArrowheads="1"/>
          </p:cNvSpPr>
          <p:nvPr/>
        </p:nvSpPr>
        <p:spPr bwMode="auto">
          <a:xfrm>
            <a:off x="7956550" y="46529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0735" name="Text Box 30"/>
          <p:cNvSpPr txBox="1">
            <a:spLocks noChangeArrowheads="1"/>
          </p:cNvSpPr>
          <p:nvPr/>
        </p:nvSpPr>
        <p:spPr bwMode="auto">
          <a:xfrm>
            <a:off x="6084888" y="50133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grpSp>
        <p:nvGrpSpPr>
          <p:cNvPr id="30736" name="Group 63"/>
          <p:cNvGrpSpPr>
            <a:grpSpLocks/>
          </p:cNvGrpSpPr>
          <p:nvPr/>
        </p:nvGrpSpPr>
        <p:grpSpPr bwMode="auto">
          <a:xfrm>
            <a:off x="2555875" y="3287713"/>
            <a:ext cx="2087563" cy="1800225"/>
            <a:chOff x="612" y="2205"/>
            <a:chExt cx="1315" cy="1134"/>
          </a:xfrm>
        </p:grpSpPr>
        <p:sp>
          <p:nvSpPr>
            <p:cNvPr id="30741" name="Rectangle 20"/>
            <p:cNvSpPr>
              <a:spLocks noChangeArrowheads="1"/>
            </p:cNvSpPr>
            <p:nvPr/>
          </p:nvSpPr>
          <p:spPr bwMode="auto">
            <a:xfrm>
              <a:off x="884" y="2296"/>
              <a:ext cx="771" cy="1043"/>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0742" name="Text Box 21"/>
            <p:cNvSpPr txBox="1">
              <a:spLocks noChangeArrowheads="1"/>
            </p:cNvSpPr>
            <p:nvPr/>
          </p:nvSpPr>
          <p:spPr bwMode="auto">
            <a:xfrm>
              <a:off x="657"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1</a:t>
              </a:r>
            </a:p>
          </p:txBody>
        </p:sp>
        <p:sp>
          <p:nvSpPr>
            <p:cNvPr id="30743" name="Line 22"/>
            <p:cNvSpPr>
              <a:spLocks noChangeShapeType="1"/>
            </p:cNvSpPr>
            <p:nvPr/>
          </p:nvSpPr>
          <p:spPr bwMode="auto">
            <a:xfrm>
              <a:off x="612"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4" name="Line 23"/>
            <p:cNvSpPr>
              <a:spLocks noChangeShapeType="1"/>
            </p:cNvSpPr>
            <p:nvPr/>
          </p:nvSpPr>
          <p:spPr bwMode="auto">
            <a:xfrm>
              <a:off x="612"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5" name="Line 24"/>
            <p:cNvSpPr>
              <a:spLocks noChangeShapeType="1"/>
            </p:cNvSpPr>
            <p:nvPr/>
          </p:nvSpPr>
          <p:spPr bwMode="auto">
            <a:xfrm>
              <a:off x="1655"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6" name="Line 25"/>
            <p:cNvSpPr>
              <a:spLocks noChangeShapeType="1"/>
            </p:cNvSpPr>
            <p:nvPr/>
          </p:nvSpPr>
          <p:spPr bwMode="auto">
            <a:xfrm>
              <a:off x="1655"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7" name="Text Box 26"/>
            <p:cNvSpPr txBox="1">
              <a:spLocks noChangeArrowheads="1"/>
            </p:cNvSpPr>
            <p:nvPr/>
          </p:nvSpPr>
          <p:spPr bwMode="auto">
            <a:xfrm>
              <a:off x="612"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2</a:t>
              </a:r>
            </a:p>
          </p:txBody>
        </p:sp>
        <p:sp>
          <p:nvSpPr>
            <p:cNvPr id="30748" name="Text Box 27"/>
            <p:cNvSpPr txBox="1">
              <a:spLocks noChangeArrowheads="1"/>
            </p:cNvSpPr>
            <p:nvPr/>
          </p:nvSpPr>
          <p:spPr bwMode="auto">
            <a:xfrm>
              <a:off x="1655"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3</a:t>
              </a:r>
            </a:p>
          </p:txBody>
        </p:sp>
        <p:sp>
          <p:nvSpPr>
            <p:cNvPr id="30749" name="Text Box 28"/>
            <p:cNvSpPr txBox="1">
              <a:spLocks noChangeArrowheads="1"/>
            </p:cNvSpPr>
            <p:nvPr/>
          </p:nvSpPr>
          <p:spPr bwMode="auto">
            <a:xfrm>
              <a:off x="1655"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4</a:t>
              </a:r>
            </a:p>
          </p:txBody>
        </p:sp>
        <p:sp>
          <p:nvSpPr>
            <p:cNvPr id="30750" name="Text Box 29"/>
            <p:cNvSpPr txBox="1">
              <a:spLocks noChangeArrowheads="1"/>
            </p:cNvSpPr>
            <p:nvPr/>
          </p:nvSpPr>
          <p:spPr bwMode="auto">
            <a:xfrm>
              <a:off x="1111" y="2659"/>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a:latin typeface="Times New Roman" panose="02020603050405020304" pitchFamily="18" charset="0"/>
                </a:rPr>
                <a:t>N</a:t>
              </a:r>
              <a:r>
                <a:rPr lang="en-US" altLang="zh-CN" sz="2400" b="1" baseline="-10000">
                  <a:latin typeface="Times New Roman" panose="02020603050405020304" pitchFamily="18" charset="0"/>
                </a:rPr>
                <a:t>0</a:t>
              </a:r>
            </a:p>
          </p:txBody>
        </p:sp>
      </p:grpSp>
      <p:cxnSp>
        <p:nvCxnSpPr>
          <p:cNvPr id="16" name="直接连接符 15"/>
          <p:cNvCxnSpPr>
            <a:stCxn id="30743" idx="0"/>
          </p:cNvCxnSpPr>
          <p:nvPr/>
        </p:nvCxnSpPr>
        <p:spPr>
          <a:xfrm>
            <a:off x="2555875" y="3649663"/>
            <a:ext cx="0" cy="1223962"/>
          </a:xfrm>
          <a:prstGeom prst="line">
            <a:avLst/>
          </a:prstGeom>
        </p:spPr>
        <p:style>
          <a:lnRef idx="1">
            <a:schemeClr val="accent1"/>
          </a:lnRef>
          <a:fillRef idx="0">
            <a:schemeClr val="accent1"/>
          </a:fillRef>
          <a:effectRef idx="0">
            <a:schemeClr val="accent1"/>
          </a:effectRef>
          <a:fontRef idx="minor">
            <a:schemeClr val="tx1"/>
          </a:fontRef>
        </p:style>
      </p:cxnSp>
      <p:sp>
        <p:nvSpPr>
          <p:cNvPr id="30738" name="任意多边形 20"/>
          <p:cNvSpPr>
            <a:spLocks/>
          </p:cNvSpPr>
          <p:nvPr/>
        </p:nvSpPr>
        <p:spPr bwMode="auto">
          <a:xfrm>
            <a:off x="4640263" y="4887913"/>
            <a:ext cx="1862137" cy="576262"/>
          </a:xfrm>
          <a:custGeom>
            <a:avLst/>
            <a:gdLst>
              <a:gd name="T0" fmla="*/ 0 w 1862667"/>
              <a:gd name="T1" fmla="*/ 0 h 575733"/>
              <a:gd name="T2" fmla="*/ 33867 w 1862667"/>
              <a:gd name="T3" fmla="*/ 56444 h 575733"/>
              <a:gd name="T4" fmla="*/ 67734 w 1862667"/>
              <a:gd name="T5" fmla="*/ 67733 h 575733"/>
              <a:gd name="T6" fmla="*/ 135467 w 1862667"/>
              <a:gd name="T7" fmla="*/ 112889 h 575733"/>
              <a:gd name="T8" fmla="*/ 169334 w 1862667"/>
              <a:gd name="T9" fmla="*/ 124178 h 575733"/>
              <a:gd name="T10" fmla="*/ 203200 w 1862667"/>
              <a:gd name="T11" fmla="*/ 146755 h 575733"/>
              <a:gd name="T12" fmla="*/ 248356 w 1862667"/>
              <a:gd name="T13" fmla="*/ 169333 h 575733"/>
              <a:gd name="T14" fmla="*/ 361245 w 1862667"/>
              <a:gd name="T15" fmla="*/ 237067 h 575733"/>
              <a:gd name="T16" fmla="*/ 474134 w 1862667"/>
              <a:gd name="T17" fmla="*/ 293511 h 575733"/>
              <a:gd name="T18" fmla="*/ 564445 w 1862667"/>
              <a:gd name="T19" fmla="*/ 338667 h 575733"/>
              <a:gd name="T20" fmla="*/ 598311 w 1862667"/>
              <a:gd name="T21" fmla="*/ 361244 h 575733"/>
              <a:gd name="T22" fmla="*/ 654756 w 1862667"/>
              <a:gd name="T23" fmla="*/ 372533 h 575733"/>
              <a:gd name="T24" fmla="*/ 711200 w 1862667"/>
              <a:gd name="T25" fmla="*/ 395111 h 575733"/>
              <a:gd name="T26" fmla="*/ 812800 w 1862667"/>
              <a:gd name="T27" fmla="*/ 428978 h 575733"/>
              <a:gd name="T28" fmla="*/ 914400 w 1862667"/>
              <a:gd name="T29" fmla="*/ 485422 h 575733"/>
              <a:gd name="T30" fmla="*/ 948267 w 1862667"/>
              <a:gd name="T31" fmla="*/ 496711 h 575733"/>
              <a:gd name="T32" fmla="*/ 993423 w 1862667"/>
              <a:gd name="T33" fmla="*/ 519289 h 575733"/>
              <a:gd name="T34" fmla="*/ 1117600 w 1862667"/>
              <a:gd name="T35" fmla="*/ 553155 h 575733"/>
              <a:gd name="T36" fmla="*/ 1185334 w 1862667"/>
              <a:gd name="T37" fmla="*/ 575733 h 575733"/>
              <a:gd name="T38" fmla="*/ 1422400 w 1862667"/>
              <a:gd name="T39" fmla="*/ 564444 h 575733"/>
              <a:gd name="T40" fmla="*/ 1456267 w 1862667"/>
              <a:gd name="T41" fmla="*/ 553155 h 575733"/>
              <a:gd name="T42" fmla="*/ 1524000 w 1862667"/>
              <a:gd name="T43" fmla="*/ 496711 h 575733"/>
              <a:gd name="T44" fmla="*/ 1603023 w 1862667"/>
              <a:gd name="T45" fmla="*/ 440267 h 575733"/>
              <a:gd name="T46" fmla="*/ 1636889 w 1862667"/>
              <a:gd name="T47" fmla="*/ 428978 h 575733"/>
              <a:gd name="T48" fmla="*/ 1715911 w 1862667"/>
              <a:gd name="T49" fmla="*/ 395111 h 575733"/>
              <a:gd name="T50" fmla="*/ 1772356 w 1862667"/>
              <a:gd name="T51" fmla="*/ 327378 h 575733"/>
              <a:gd name="T52" fmla="*/ 1862667 w 1862667"/>
              <a:gd name="T53" fmla="*/ 282222 h 5757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62667" h="575733">
                <a:moveTo>
                  <a:pt x="0" y="0"/>
                </a:moveTo>
                <a:cubicBezTo>
                  <a:pt x="11289" y="18815"/>
                  <a:pt x="18352" y="40929"/>
                  <a:pt x="33867" y="56444"/>
                </a:cubicBezTo>
                <a:cubicBezTo>
                  <a:pt x="42281" y="64858"/>
                  <a:pt x="57332" y="61954"/>
                  <a:pt x="67734" y="67733"/>
                </a:cubicBezTo>
                <a:cubicBezTo>
                  <a:pt x="91454" y="80911"/>
                  <a:pt x="109724" y="104308"/>
                  <a:pt x="135467" y="112889"/>
                </a:cubicBezTo>
                <a:cubicBezTo>
                  <a:pt x="146756" y="116652"/>
                  <a:pt x="158691" y="118856"/>
                  <a:pt x="169334" y="124178"/>
                </a:cubicBezTo>
                <a:cubicBezTo>
                  <a:pt x="181469" y="130245"/>
                  <a:pt x="191420" y="140024"/>
                  <a:pt x="203200" y="146755"/>
                </a:cubicBezTo>
                <a:cubicBezTo>
                  <a:pt x="217811" y="155104"/>
                  <a:pt x="233304" y="161807"/>
                  <a:pt x="248356" y="169333"/>
                </a:cubicBezTo>
                <a:cubicBezTo>
                  <a:pt x="315540" y="276828"/>
                  <a:pt x="271839" y="272828"/>
                  <a:pt x="361245" y="237067"/>
                </a:cubicBezTo>
                <a:cubicBezTo>
                  <a:pt x="441887" y="290828"/>
                  <a:pt x="402653" y="275641"/>
                  <a:pt x="474134" y="293511"/>
                </a:cubicBezTo>
                <a:cubicBezTo>
                  <a:pt x="504238" y="308563"/>
                  <a:pt x="536441" y="319998"/>
                  <a:pt x="564445" y="338667"/>
                </a:cubicBezTo>
                <a:cubicBezTo>
                  <a:pt x="575734" y="346193"/>
                  <a:pt x="585608" y="356480"/>
                  <a:pt x="598311" y="361244"/>
                </a:cubicBezTo>
                <a:cubicBezTo>
                  <a:pt x="616277" y="367981"/>
                  <a:pt x="635941" y="368770"/>
                  <a:pt x="654756" y="372533"/>
                </a:cubicBezTo>
                <a:cubicBezTo>
                  <a:pt x="673571" y="380059"/>
                  <a:pt x="692117" y="388295"/>
                  <a:pt x="711200" y="395111"/>
                </a:cubicBezTo>
                <a:cubicBezTo>
                  <a:pt x="744819" y="407118"/>
                  <a:pt x="782188" y="410612"/>
                  <a:pt x="812800" y="428978"/>
                </a:cubicBezTo>
                <a:cubicBezTo>
                  <a:pt x="848475" y="450382"/>
                  <a:pt x="876617" y="469229"/>
                  <a:pt x="914400" y="485422"/>
                </a:cubicBezTo>
                <a:cubicBezTo>
                  <a:pt x="925337" y="490110"/>
                  <a:pt x="937329" y="492023"/>
                  <a:pt x="948267" y="496711"/>
                </a:cubicBezTo>
                <a:cubicBezTo>
                  <a:pt x="963735" y="503340"/>
                  <a:pt x="977955" y="512660"/>
                  <a:pt x="993423" y="519289"/>
                </a:cubicBezTo>
                <a:cubicBezTo>
                  <a:pt x="1027608" y="533940"/>
                  <a:pt x="1091679" y="544515"/>
                  <a:pt x="1117600" y="553155"/>
                </a:cubicBezTo>
                <a:lnTo>
                  <a:pt x="1185334" y="575733"/>
                </a:lnTo>
                <a:cubicBezTo>
                  <a:pt x="1264356" y="571970"/>
                  <a:pt x="1343562" y="571014"/>
                  <a:pt x="1422400" y="564444"/>
                </a:cubicBezTo>
                <a:cubicBezTo>
                  <a:pt x="1434259" y="563456"/>
                  <a:pt x="1445624" y="558477"/>
                  <a:pt x="1456267" y="553155"/>
                </a:cubicBezTo>
                <a:cubicBezTo>
                  <a:pt x="1496192" y="533193"/>
                  <a:pt x="1489043" y="526674"/>
                  <a:pt x="1524000" y="496711"/>
                </a:cubicBezTo>
                <a:cubicBezTo>
                  <a:pt x="1531163" y="490571"/>
                  <a:pt x="1588724" y="447416"/>
                  <a:pt x="1603023" y="440267"/>
                </a:cubicBezTo>
                <a:cubicBezTo>
                  <a:pt x="1613666" y="434946"/>
                  <a:pt x="1626246" y="434300"/>
                  <a:pt x="1636889" y="428978"/>
                </a:cubicBezTo>
                <a:cubicBezTo>
                  <a:pt x="1714848" y="389998"/>
                  <a:pt x="1621936" y="418605"/>
                  <a:pt x="1715911" y="395111"/>
                </a:cubicBezTo>
                <a:cubicBezTo>
                  <a:pt x="1729964" y="374031"/>
                  <a:pt x="1749346" y="340161"/>
                  <a:pt x="1772356" y="327378"/>
                </a:cubicBezTo>
                <a:cubicBezTo>
                  <a:pt x="1889099" y="262521"/>
                  <a:pt x="1805858" y="339031"/>
                  <a:pt x="1862667" y="282222"/>
                </a:cubicBezTo>
              </a:path>
            </a:pathLst>
          </a:custGeom>
          <a:noFill/>
          <a:ln w="28575" cmpd="sng">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9" name="任意多边形 21"/>
          <p:cNvSpPr>
            <a:spLocks/>
          </p:cNvSpPr>
          <p:nvPr/>
        </p:nvSpPr>
        <p:spPr bwMode="auto">
          <a:xfrm>
            <a:off x="4640263" y="4706938"/>
            <a:ext cx="3227387" cy="1152525"/>
          </a:xfrm>
          <a:custGeom>
            <a:avLst/>
            <a:gdLst>
              <a:gd name="T0" fmla="*/ 0 w 3228623"/>
              <a:gd name="T1" fmla="*/ 180622 h 1151466"/>
              <a:gd name="T2" fmla="*/ 33867 w 3228623"/>
              <a:gd name="T3" fmla="*/ 440266 h 1151466"/>
              <a:gd name="T4" fmla="*/ 67734 w 3228623"/>
              <a:gd name="T5" fmla="*/ 530577 h 1151466"/>
              <a:gd name="T6" fmla="*/ 79023 w 3228623"/>
              <a:gd name="T7" fmla="*/ 564444 h 1151466"/>
              <a:gd name="T8" fmla="*/ 124178 w 3228623"/>
              <a:gd name="T9" fmla="*/ 643466 h 1151466"/>
              <a:gd name="T10" fmla="*/ 158045 w 3228623"/>
              <a:gd name="T11" fmla="*/ 711200 h 1151466"/>
              <a:gd name="T12" fmla="*/ 225778 w 3228623"/>
              <a:gd name="T13" fmla="*/ 745066 h 1151466"/>
              <a:gd name="T14" fmla="*/ 383823 w 3228623"/>
              <a:gd name="T15" fmla="*/ 812800 h 1151466"/>
              <a:gd name="T16" fmla="*/ 474134 w 3228623"/>
              <a:gd name="T17" fmla="*/ 869244 h 1151466"/>
              <a:gd name="T18" fmla="*/ 553156 w 3228623"/>
              <a:gd name="T19" fmla="*/ 925689 h 1151466"/>
              <a:gd name="T20" fmla="*/ 632178 w 3228623"/>
              <a:gd name="T21" fmla="*/ 948266 h 1151466"/>
              <a:gd name="T22" fmla="*/ 756356 w 3228623"/>
              <a:gd name="T23" fmla="*/ 1004711 h 1151466"/>
              <a:gd name="T24" fmla="*/ 824089 w 3228623"/>
              <a:gd name="T25" fmla="*/ 1016000 h 1151466"/>
              <a:gd name="T26" fmla="*/ 903111 w 3228623"/>
              <a:gd name="T27" fmla="*/ 1038577 h 1151466"/>
              <a:gd name="T28" fmla="*/ 970845 w 3228623"/>
              <a:gd name="T29" fmla="*/ 1061155 h 1151466"/>
              <a:gd name="T30" fmla="*/ 1083734 w 3228623"/>
              <a:gd name="T31" fmla="*/ 1072444 h 1151466"/>
              <a:gd name="T32" fmla="*/ 1117600 w 3228623"/>
              <a:gd name="T33" fmla="*/ 1083733 h 1151466"/>
              <a:gd name="T34" fmla="*/ 1309511 w 3228623"/>
              <a:gd name="T35" fmla="*/ 1117600 h 1151466"/>
              <a:gd name="T36" fmla="*/ 1354667 w 3228623"/>
              <a:gd name="T37" fmla="*/ 1128889 h 1151466"/>
              <a:gd name="T38" fmla="*/ 1501423 w 3228623"/>
              <a:gd name="T39" fmla="*/ 1151466 h 1151466"/>
              <a:gd name="T40" fmla="*/ 1670756 w 3228623"/>
              <a:gd name="T41" fmla="*/ 1140177 h 1151466"/>
              <a:gd name="T42" fmla="*/ 1715911 w 3228623"/>
              <a:gd name="T43" fmla="*/ 1083733 h 1151466"/>
              <a:gd name="T44" fmla="*/ 1749778 w 3228623"/>
              <a:gd name="T45" fmla="*/ 1061155 h 1151466"/>
              <a:gd name="T46" fmla="*/ 1772356 w 3228623"/>
              <a:gd name="T47" fmla="*/ 1027289 h 1151466"/>
              <a:gd name="T48" fmla="*/ 1862667 w 3228623"/>
              <a:gd name="T49" fmla="*/ 970844 h 1151466"/>
              <a:gd name="T50" fmla="*/ 1919111 w 3228623"/>
              <a:gd name="T51" fmla="*/ 936977 h 1151466"/>
              <a:gd name="T52" fmla="*/ 2032000 w 3228623"/>
              <a:gd name="T53" fmla="*/ 914400 h 1151466"/>
              <a:gd name="T54" fmla="*/ 2088445 w 3228623"/>
              <a:gd name="T55" fmla="*/ 891822 h 1151466"/>
              <a:gd name="T56" fmla="*/ 2212623 w 3228623"/>
              <a:gd name="T57" fmla="*/ 869244 h 1151466"/>
              <a:gd name="T58" fmla="*/ 2336800 w 3228623"/>
              <a:gd name="T59" fmla="*/ 801511 h 1151466"/>
              <a:gd name="T60" fmla="*/ 2438400 w 3228623"/>
              <a:gd name="T61" fmla="*/ 722489 h 1151466"/>
              <a:gd name="T62" fmla="*/ 2472267 w 3228623"/>
              <a:gd name="T63" fmla="*/ 699911 h 1151466"/>
              <a:gd name="T64" fmla="*/ 2551289 w 3228623"/>
              <a:gd name="T65" fmla="*/ 598311 h 1151466"/>
              <a:gd name="T66" fmla="*/ 2630311 w 3228623"/>
              <a:gd name="T67" fmla="*/ 530577 h 1151466"/>
              <a:gd name="T68" fmla="*/ 2675467 w 3228623"/>
              <a:gd name="T69" fmla="*/ 508000 h 1151466"/>
              <a:gd name="T70" fmla="*/ 2754489 w 3228623"/>
              <a:gd name="T71" fmla="*/ 462844 h 1151466"/>
              <a:gd name="T72" fmla="*/ 2844800 w 3228623"/>
              <a:gd name="T73" fmla="*/ 395111 h 1151466"/>
              <a:gd name="T74" fmla="*/ 2923823 w 3228623"/>
              <a:gd name="T75" fmla="*/ 349955 h 1151466"/>
              <a:gd name="T76" fmla="*/ 2957689 w 3228623"/>
              <a:gd name="T77" fmla="*/ 316089 h 1151466"/>
              <a:gd name="T78" fmla="*/ 3036711 w 3228623"/>
              <a:gd name="T79" fmla="*/ 270933 h 1151466"/>
              <a:gd name="T80" fmla="*/ 3059289 w 3228623"/>
              <a:gd name="T81" fmla="*/ 237066 h 1151466"/>
              <a:gd name="T82" fmla="*/ 3093156 w 3228623"/>
              <a:gd name="T83" fmla="*/ 203200 h 1151466"/>
              <a:gd name="T84" fmla="*/ 3138311 w 3228623"/>
              <a:gd name="T85" fmla="*/ 135466 h 1151466"/>
              <a:gd name="T86" fmla="*/ 3194756 w 3228623"/>
              <a:gd name="T87" fmla="*/ 22577 h 1151466"/>
              <a:gd name="T88" fmla="*/ 3228623 w 3228623"/>
              <a:gd name="T89" fmla="*/ 0 h 11514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228623" h="1151466">
                <a:moveTo>
                  <a:pt x="0" y="180622"/>
                </a:moveTo>
                <a:cubicBezTo>
                  <a:pt x="21500" y="567621"/>
                  <a:pt x="-16620" y="271977"/>
                  <a:pt x="33867" y="440266"/>
                </a:cubicBezTo>
                <a:cubicBezTo>
                  <a:pt x="60499" y="529037"/>
                  <a:pt x="25545" y="467296"/>
                  <a:pt x="67734" y="530577"/>
                </a:cubicBezTo>
                <a:cubicBezTo>
                  <a:pt x="71497" y="541866"/>
                  <a:pt x="74336" y="553506"/>
                  <a:pt x="79023" y="564444"/>
                </a:cubicBezTo>
                <a:cubicBezTo>
                  <a:pt x="96212" y="604552"/>
                  <a:pt x="101501" y="609451"/>
                  <a:pt x="124178" y="643466"/>
                </a:cubicBezTo>
                <a:cubicBezTo>
                  <a:pt x="133360" y="671011"/>
                  <a:pt x="136161" y="689316"/>
                  <a:pt x="158045" y="711200"/>
                </a:cubicBezTo>
                <a:cubicBezTo>
                  <a:pt x="181423" y="734578"/>
                  <a:pt x="196923" y="734573"/>
                  <a:pt x="225778" y="745066"/>
                </a:cubicBezTo>
                <a:cubicBezTo>
                  <a:pt x="291248" y="768873"/>
                  <a:pt x="325394" y="779412"/>
                  <a:pt x="383823" y="812800"/>
                </a:cubicBezTo>
                <a:cubicBezTo>
                  <a:pt x="414645" y="830413"/>
                  <a:pt x="444597" y="849552"/>
                  <a:pt x="474134" y="869244"/>
                </a:cubicBezTo>
                <a:cubicBezTo>
                  <a:pt x="501068" y="887200"/>
                  <a:pt x="524203" y="911213"/>
                  <a:pt x="553156" y="925689"/>
                </a:cubicBezTo>
                <a:cubicBezTo>
                  <a:pt x="577659" y="937940"/>
                  <a:pt x="606609" y="938432"/>
                  <a:pt x="632178" y="948266"/>
                </a:cubicBezTo>
                <a:cubicBezTo>
                  <a:pt x="693396" y="971811"/>
                  <a:pt x="696254" y="988319"/>
                  <a:pt x="756356" y="1004711"/>
                </a:cubicBezTo>
                <a:cubicBezTo>
                  <a:pt x="778439" y="1010734"/>
                  <a:pt x="801786" y="1010853"/>
                  <a:pt x="824089" y="1016000"/>
                </a:cubicBezTo>
                <a:cubicBezTo>
                  <a:pt x="850782" y="1022160"/>
                  <a:pt x="876928" y="1030521"/>
                  <a:pt x="903111" y="1038577"/>
                </a:cubicBezTo>
                <a:cubicBezTo>
                  <a:pt x="925858" y="1045576"/>
                  <a:pt x="947453" y="1056769"/>
                  <a:pt x="970845" y="1061155"/>
                </a:cubicBezTo>
                <a:cubicBezTo>
                  <a:pt x="1008015" y="1068124"/>
                  <a:pt x="1046104" y="1068681"/>
                  <a:pt x="1083734" y="1072444"/>
                </a:cubicBezTo>
                <a:cubicBezTo>
                  <a:pt x="1095023" y="1076207"/>
                  <a:pt x="1105932" y="1081399"/>
                  <a:pt x="1117600" y="1083733"/>
                </a:cubicBezTo>
                <a:cubicBezTo>
                  <a:pt x="1181297" y="1096473"/>
                  <a:pt x="1246492" y="1101845"/>
                  <a:pt x="1309511" y="1117600"/>
                </a:cubicBezTo>
                <a:cubicBezTo>
                  <a:pt x="1324563" y="1121363"/>
                  <a:pt x="1339363" y="1126338"/>
                  <a:pt x="1354667" y="1128889"/>
                </a:cubicBezTo>
                <a:cubicBezTo>
                  <a:pt x="1600692" y="1169892"/>
                  <a:pt x="1328788" y="1116939"/>
                  <a:pt x="1501423" y="1151466"/>
                </a:cubicBezTo>
                <a:cubicBezTo>
                  <a:pt x="1557867" y="1147703"/>
                  <a:pt x="1616812" y="1157212"/>
                  <a:pt x="1670756" y="1140177"/>
                </a:cubicBezTo>
                <a:cubicBezTo>
                  <a:pt x="1693732" y="1132921"/>
                  <a:pt x="1698874" y="1100770"/>
                  <a:pt x="1715911" y="1083733"/>
                </a:cubicBezTo>
                <a:cubicBezTo>
                  <a:pt x="1725505" y="1074139"/>
                  <a:pt x="1738489" y="1068681"/>
                  <a:pt x="1749778" y="1061155"/>
                </a:cubicBezTo>
                <a:cubicBezTo>
                  <a:pt x="1757304" y="1049866"/>
                  <a:pt x="1762762" y="1036883"/>
                  <a:pt x="1772356" y="1027289"/>
                </a:cubicBezTo>
                <a:cubicBezTo>
                  <a:pt x="1806666" y="992979"/>
                  <a:pt x="1822424" y="993201"/>
                  <a:pt x="1862667" y="970844"/>
                </a:cubicBezTo>
                <a:cubicBezTo>
                  <a:pt x="1881847" y="960188"/>
                  <a:pt x="1898295" y="943916"/>
                  <a:pt x="1919111" y="936977"/>
                </a:cubicBezTo>
                <a:cubicBezTo>
                  <a:pt x="1955517" y="924842"/>
                  <a:pt x="1996370" y="928652"/>
                  <a:pt x="2032000" y="914400"/>
                </a:cubicBezTo>
                <a:cubicBezTo>
                  <a:pt x="2050815" y="906874"/>
                  <a:pt x="2069035" y="897645"/>
                  <a:pt x="2088445" y="891822"/>
                </a:cubicBezTo>
                <a:cubicBezTo>
                  <a:pt x="2108169" y="885905"/>
                  <a:pt x="2196544" y="871924"/>
                  <a:pt x="2212623" y="869244"/>
                </a:cubicBezTo>
                <a:cubicBezTo>
                  <a:pt x="2263920" y="843596"/>
                  <a:pt x="2295549" y="832450"/>
                  <a:pt x="2336800" y="801511"/>
                </a:cubicBezTo>
                <a:cubicBezTo>
                  <a:pt x="2371123" y="775768"/>
                  <a:pt x="2402701" y="746288"/>
                  <a:pt x="2438400" y="722489"/>
                </a:cubicBezTo>
                <a:cubicBezTo>
                  <a:pt x="2449689" y="714963"/>
                  <a:pt x="2461844" y="708597"/>
                  <a:pt x="2472267" y="699911"/>
                </a:cubicBezTo>
                <a:cubicBezTo>
                  <a:pt x="2567602" y="620465"/>
                  <a:pt x="2425416" y="724184"/>
                  <a:pt x="2551289" y="598311"/>
                </a:cubicBezTo>
                <a:cubicBezTo>
                  <a:pt x="2582073" y="567527"/>
                  <a:pt x="2591696" y="554711"/>
                  <a:pt x="2630311" y="530577"/>
                </a:cubicBezTo>
                <a:cubicBezTo>
                  <a:pt x="2644582" y="521658"/>
                  <a:pt x="2661196" y="516919"/>
                  <a:pt x="2675467" y="508000"/>
                </a:cubicBezTo>
                <a:cubicBezTo>
                  <a:pt x="2753579" y="459181"/>
                  <a:pt x="2687952" y="485024"/>
                  <a:pt x="2754489" y="462844"/>
                </a:cubicBezTo>
                <a:cubicBezTo>
                  <a:pt x="2784593" y="440266"/>
                  <a:pt x="2811143" y="411939"/>
                  <a:pt x="2844800" y="395111"/>
                </a:cubicBezTo>
                <a:cubicBezTo>
                  <a:pt x="2872404" y="381309"/>
                  <a:pt x="2899888" y="369901"/>
                  <a:pt x="2923823" y="349955"/>
                </a:cubicBezTo>
                <a:cubicBezTo>
                  <a:pt x="2936087" y="339735"/>
                  <a:pt x="2945425" y="326309"/>
                  <a:pt x="2957689" y="316089"/>
                </a:cubicBezTo>
                <a:cubicBezTo>
                  <a:pt x="2981623" y="296144"/>
                  <a:pt x="3009108" y="284735"/>
                  <a:pt x="3036711" y="270933"/>
                </a:cubicBezTo>
                <a:cubicBezTo>
                  <a:pt x="3044237" y="259644"/>
                  <a:pt x="3050603" y="247489"/>
                  <a:pt x="3059289" y="237066"/>
                </a:cubicBezTo>
                <a:cubicBezTo>
                  <a:pt x="3069510" y="224802"/>
                  <a:pt x="3084300" y="216483"/>
                  <a:pt x="3093156" y="203200"/>
                </a:cubicBezTo>
                <a:cubicBezTo>
                  <a:pt x="3158512" y="105168"/>
                  <a:pt x="3030267" y="243513"/>
                  <a:pt x="3138311" y="135466"/>
                </a:cubicBezTo>
                <a:cubicBezTo>
                  <a:pt x="3148496" y="94726"/>
                  <a:pt x="3154435" y="49456"/>
                  <a:pt x="3194756" y="22577"/>
                </a:cubicBezTo>
                <a:lnTo>
                  <a:pt x="3228623" y="0"/>
                </a:ln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0"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91877421-FA75-43E2-8BB2-E55D9842F1FA}"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26</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765724467"/>
      </p:ext>
    </p:extLst>
  </p:cSld>
  <p:clrMapOvr>
    <a:masterClrMapping/>
  </p:clrMapOvr>
  <p:transition advClick="0" advTm="6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1188" y="260350"/>
            <a:ext cx="5194300" cy="865188"/>
          </a:xfrm>
        </p:spPr>
        <p:txBody>
          <a:bodyPr/>
          <a:lstStyle/>
          <a:p>
            <a:pPr eaLnBrk="1" hangingPunct="1"/>
            <a:r>
              <a:rPr lang="en-US" altLang="zh-CN" sz="3600" b="1" dirty="0" smtClean="0">
                <a:solidFill>
                  <a:srgbClr val="FFFF00"/>
                </a:solidFill>
                <a:latin typeface="微软雅黑" panose="020B0503020204020204" pitchFamily="34" charset="-122"/>
                <a:ea typeface="微软雅黑" panose="020B0503020204020204" pitchFamily="34" charset="-122"/>
              </a:rPr>
              <a:t>3</a:t>
            </a:r>
            <a:r>
              <a:rPr lang="zh-CN" altLang="en-US" sz="3600" b="1" dirty="0" smtClean="0">
                <a:solidFill>
                  <a:srgbClr val="FFFF00"/>
                </a:solidFill>
                <a:latin typeface="微软雅黑" panose="020B0503020204020204" pitchFamily="34" charset="-122"/>
                <a:ea typeface="微软雅黑" panose="020B0503020204020204" pitchFamily="34" charset="-122"/>
              </a:rPr>
              <a:t>．开、短路法： </a:t>
            </a:r>
          </a:p>
        </p:txBody>
      </p:sp>
      <p:sp>
        <p:nvSpPr>
          <p:cNvPr id="31747" name="Rectangle 3"/>
          <p:cNvSpPr>
            <a:spLocks noGrp="1" noChangeArrowheads="1"/>
          </p:cNvSpPr>
          <p:nvPr>
            <p:ph type="body" idx="1"/>
          </p:nvPr>
        </p:nvSpPr>
        <p:spPr>
          <a:xfrm>
            <a:off x="457200" y="1447800"/>
            <a:ext cx="8229600" cy="1909763"/>
          </a:xfrm>
        </p:spPr>
        <p:txBody>
          <a:bodyPr/>
          <a:lstStyle/>
          <a:p>
            <a:pPr eaLnBrk="1" hangingPunct="1">
              <a:buFontTx/>
              <a:buNone/>
            </a:pPr>
            <a:r>
              <a:rPr lang="en-US" altLang="zh-CN" sz="2800" b="1" smtClean="0">
                <a:latin typeface="Times New Roman" panose="02020603050405020304" pitchFamily="18" charset="0"/>
                <a:ea typeface="楷体_GB2312" pitchFamily="1" charset="-122"/>
              </a:rPr>
              <a:t>1</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2</a:t>
            </a:r>
            <a:r>
              <a:rPr lang="zh-CN" altLang="en-US" sz="2800" b="1" smtClean="0">
                <a:latin typeface="Times New Roman" panose="02020603050405020304" pitchFamily="18" charset="0"/>
                <a:ea typeface="楷体_GB2312" pitchFamily="1" charset="-122"/>
              </a:rPr>
              <a:t>端去掉短路线后加</a:t>
            </a:r>
            <a:r>
              <a:rPr lang="en-US" altLang="zh-CN" sz="2800" b="1" i="1" smtClean="0">
                <a:latin typeface="Times New Roman" panose="02020603050405020304" pitchFamily="18" charset="0"/>
                <a:ea typeface="楷体_GB2312" pitchFamily="1" charset="-122"/>
              </a:rPr>
              <a:t>V</a:t>
            </a:r>
            <a:r>
              <a:rPr lang="en-US" altLang="zh-CN" sz="2800" b="1" smtClean="0">
                <a:latin typeface="Times New Roman" panose="02020603050405020304" pitchFamily="18" charset="0"/>
                <a:ea typeface="楷体_GB2312" pitchFamily="1" charset="-122"/>
              </a:rPr>
              <a:t>s=8V</a:t>
            </a:r>
            <a:r>
              <a:rPr lang="zh-CN" altLang="en-US" sz="2800" b="1" smtClean="0">
                <a:latin typeface="Times New Roman" panose="02020603050405020304" pitchFamily="18" charset="0"/>
                <a:ea typeface="楷体_GB2312" pitchFamily="1" charset="-122"/>
              </a:rPr>
              <a:t>，测</a:t>
            </a:r>
            <a:r>
              <a:rPr lang="en-US" altLang="zh-CN" sz="2800" b="1" smtClean="0">
                <a:latin typeface="Times New Roman" panose="02020603050405020304" pitchFamily="18" charset="0"/>
                <a:ea typeface="楷体_GB2312" pitchFamily="1" charset="-122"/>
              </a:rPr>
              <a:t>3</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4</a:t>
            </a:r>
            <a:r>
              <a:rPr lang="zh-CN" altLang="en-US" sz="2800" b="1" smtClean="0">
                <a:latin typeface="Times New Roman" panose="02020603050405020304" pitchFamily="18" charset="0"/>
                <a:ea typeface="楷体_GB2312" pitchFamily="1" charset="-122"/>
              </a:rPr>
              <a:t>端开路电压</a:t>
            </a:r>
            <a:r>
              <a:rPr lang="en-US" altLang="zh-CN" sz="2800" b="1" smtClean="0">
                <a:latin typeface="Times New Roman" panose="02020603050405020304" pitchFamily="18" charset="0"/>
                <a:ea typeface="楷体_GB2312" pitchFamily="1" charset="-122"/>
              </a:rPr>
              <a:t>(</a:t>
            </a:r>
            <a:r>
              <a:rPr lang="zh-CN" altLang="en-US" sz="2800" b="1" smtClean="0">
                <a:latin typeface="Times New Roman" panose="02020603050405020304" pitchFamily="18" charset="0"/>
                <a:ea typeface="楷体_GB2312" pitchFamily="1" charset="-122"/>
              </a:rPr>
              <a:t>用直流电压</a:t>
            </a:r>
            <a:r>
              <a:rPr lang="en-US" altLang="zh-CN" sz="2800" b="1" smtClean="0">
                <a:latin typeface="Times New Roman" panose="02020603050405020304" pitchFamily="18" charset="0"/>
                <a:ea typeface="楷体_GB2312" pitchFamily="1" charset="-122"/>
              </a:rPr>
              <a:t>10V</a:t>
            </a:r>
            <a:r>
              <a:rPr lang="zh-CN" altLang="en-US" sz="2800" b="1" smtClean="0">
                <a:latin typeface="Times New Roman" panose="02020603050405020304" pitchFamily="18" charset="0"/>
                <a:ea typeface="楷体_GB2312" pitchFamily="1" charset="-122"/>
              </a:rPr>
              <a:t>档</a:t>
            </a:r>
            <a:r>
              <a:rPr lang="en-US" altLang="zh-CN" sz="2800" b="1" smtClean="0">
                <a:latin typeface="Times New Roman" panose="02020603050405020304" pitchFamily="18" charset="0"/>
                <a:ea typeface="楷体_GB2312" pitchFamily="1" charset="-122"/>
              </a:rPr>
              <a:t>) </a:t>
            </a:r>
            <a:r>
              <a:rPr lang="en-US" altLang="zh-CN" sz="2800" b="1" i="1" smtClean="0">
                <a:latin typeface="Times New Roman" panose="02020603050405020304" pitchFamily="18" charset="0"/>
                <a:ea typeface="楷体_GB2312" pitchFamily="1" charset="-122"/>
              </a:rPr>
              <a:t>V</a:t>
            </a:r>
            <a:r>
              <a:rPr lang="en-US" altLang="zh-CN" sz="2800" b="1" smtClean="0">
                <a:latin typeface="Times New Roman" panose="02020603050405020304" pitchFamily="18" charset="0"/>
                <a:ea typeface="楷体_GB2312" pitchFamily="1" charset="-122"/>
              </a:rPr>
              <a:t>oca=______V</a:t>
            </a:r>
            <a:r>
              <a:rPr lang="zh-CN" altLang="en-US" sz="2800" b="1" smtClean="0">
                <a:latin typeface="Times New Roman" panose="02020603050405020304" pitchFamily="18" charset="0"/>
                <a:ea typeface="楷体_GB2312" pitchFamily="1" charset="-122"/>
              </a:rPr>
              <a:t>，测</a:t>
            </a:r>
            <a:r>
              <a:rPr lang="en-US" altLang="zh-CN" sz="2800" b="1" smtClean="0">
                <a:latin typeface="Times New Roman" panose="02020603050405020304" pitchFamily="18" charset="0"/>
                <a:ea typeface="楷体_GB2312" pitchFamily="1" charset="-122"/>
              </a:rPr>
              <a:t>3</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4</a:t>
            </a:r>
            <a:r>
              <a:rPr lang="zh-CN" altLang="en-US" sz="2800" b="1" smtClean="0">
                <a:latin typeface="Times New Roman" panose="02020603050405020304" pitchFamily="18" charset="0"/>
                <a:ea typeface="楷体_GB2312" pitchFamily="1" charset="-122"/>
              </a:rPr>
              <a:t>端短路电流</a:t>
            </a:r>
            <a:r>
              <a:rPr lang="en-US" altLang="zh-CN" sz="2800" b="1" smtClean="0">
                <a:latin typeface="Times New Roman" panose="02020603050405020304" pitchFamily="18" charset="0"/>
                <a:ea typeface="楷体_GB2312" pitchFamily="1" charset="-122"/>
              </a:rPr>
              <a:t>(</a:t>
            </a:r>
            <a:r>
              <a:rPr lang="zh-CN" altLang="en-US" sz="2800" b="1" smtClean="0">
                <a:latin typeface="Times New Roman" panose="02020603050405020304" pitchFamily="18" charset="0"/>
                <a:ea typeface="楷体_GB2312" pitchFamily="1" charset="-122"/>
              </a:rPr>
              <a:t>用直流电流</a:t>
            </a:r>
            <a:r>
              <a:rPr lang="en-US" altLang="zh-CN" sz="2800" b="1" smtClean="0">
                <a:latin typeface="Times New Roman" panose="02020603050405020304" pitchFamily="18" charset="0"/>
                <a:ea typeface="楷体_GB2312" pitchFamily="1" charset="-122"/>
              </a:rPr>
              <a:t>25mA</a:t>
            </a:r>
            <a:r>
              <a:rPr lang="zh-CN" altLang="en-US" sz="2800" b="1" smtClean="0">
                <a:latin typeface="Times New Roman" panose="02020603050405020304" pitchFamily="18" charset="0"/>
                <a:ea typeface="楷体_GB2312" pitchFamily="1" charset="-122"/>
              </a:rPr>
              <a:t>档</a:t>
            </a:r>
            <a:r>
              <a:rPr lang="en-US" altLang="zh-CN" sz="2800" b="1" smtClean="0">
                <a:latin typeface="Times New Roman" panose="02020603050405020304" pitchFamily="18" charset="0"/>
                <a:ea typeface="楷体_GB2312" pitchFamily="1" charset="-122"/>
              </a:rPr>
              <a:t>) </a:t>
            </a:r>
            <a:r>
              <a:rPr lang="en-US" altLang="zh-CN" sz="2800" b="1" i="1" smtClean="0">
                <a:latin typeface="Times New Roman" panose="02020603050405020304" pitchFamily="18" charset="0"/>
                <a:ea typeface="楷体_GB2312" pitchFamily="1" charset="-122"/>
              </a:rPr>
              <a:t>I</a:t>
            </a:r>
            <a:r>
              <a:rPr lang="en-US" altLang="zh-CN" sz="2800" b="1" smtClean="0">
                <a:latin typeface="Times New Roman" panose="02020603050405020304" pitchFamily="18" charset="0"/>
                <a:ea typeface="楷体_GB2312" pitchFamily="1" charset="-122"/>
              </a:rPr>
              <a:t>sca=______mA </a:t>
            </a:r>
            <a:r>
              <a:rPr lang="zh-CN" altLang="en-US" sz="2800" b="1" smtClean="0">
                <a:latin typeface="Times New Roman" panose="02020603050405020304" pitchFamily="18" charset="0"/>
                <a:ea typeface="楷体_GB2312" pitchFamily="1" charset="-122"/>
              </a:rPr>
              <a:t>；计算 等效电阻</a:t>
            </a:r>
            <a:r>
              <a:rPr lang="en-US" altLang="zh-CN" sz="2800" b="1" i="1" smtClean="0">
                <a:latin typeface="Times New Roman" panose="02020603050405020304" pitchFamily="18" charset="0"/>
                <a:ea typeface="楷体_GB2312" pitchFamily="1" charset="-122"/>
              </a:rPr>
              <a:t>R</a:t>
            </a:r>
            <a:r>
              <a:rPr lang="en-US" altLang="zh-CN" sz="2800" b="1" smtClean="0">
                <a:latin typeface="Times New Roman" panose="02020603050405020304" pitchFamily="18" charset="0"/>
                <a:ea typeface="楷体_GB2312" pitchFamily="1" charset="-122"/>
              </a:rPr>
              <a:t>oc=</a:t>
            </a:r>
            <a:r>
              <a:rPr lang="en-US" altLang="zh-CN" sz="2800" b="1" i="1" smtClean="0">
                <a:latin typeface="Times New Roman" panose="02020603050405020304" pitchFamily="18" charset="0"/>
                <a:ea typeface="楷体_GB2312" pitchFamily="1" charset="-122"/>
              </a:rPr>
              <a:t>V</a:t>
            </a:r>
            <a:r>
              <a:rPr lang="en-US" altLang="zh-CN" sz="2800" b="1" smtClean="0">
                <a:latin typeface="Times New Roman" panose="02020603050405020304" pitchFamily="18" charset="0"/>
                <a:ea typeface="楷体_GB2312" pitchFamily="1" charset="-122"/>
              </a:rPr>
              <a:t>oca </a:t>
            </a:r>
            <a:r>
              <a:rPr lang="en-US" altLang="zh-CN" sz="2800" b="1" smtClean="0">
                <a:latin typeface="Times New Roman" panose="02020603050405020304" pitchFamily="18" charset="0"/>
                <a:ea typeface="楷体_GB2312" pitchFamily="1" charset="-122"/>
                <a:sym typeface="Symbol" panose="05050102010706020507" pitchFamily="18" charset="2"/>
              </a:rPr>
              <a:t></a:t>
            </a:r>
            <a:r>
              <a:rPr lang="en-US" altLang="zh-CN" sz="2800" b="1" smtClean="0">
                <a:latin typeface="Times New Roman" panose="02020603050405020304" pitchFamily="18" charset="0"/>
                <a:ea typeface="楷体_GB2312" pitchFamily="1" charset="-122"/>
              </a:rPr>
              <a:t> </a:t>
            </a:r>
            <a:r>
              <a:rPr lang="en-US" altLang="zh-CN" sz="2800" b="1" i="1" smtClean="0">
                <a:latin typeface="Times New Roman" panose="02020603050405020304" pitchFamily="18" charset="0"/>
                <a:ea typeface="楷体_GB2312" pitchFamily="1" charset="-122"/>
              </a:rPr>
              <a:t>I</a:t>
            </a:r>
            <a:r>
              <a:rPr lang="en-US" altLang="zh-CN" sz="2800" b="1" smtClean="0">
                <a:latin typeface="Times New Roman" panose="02020603050405020304" pitchFamily="18" charset="0"/>
                <a:ea typeface="楷体_GB2312" pitchFamily="1" charset="-122"/>
              </a:rPr>
              <a:t>sca=_______Ω</a:t>
            </a:r>
            <a:r>
              <a:rPr lang="zh-CN" altLang="en-US" sz="2800" b="1" smtClean="0">
                <a:latin typeface="Times New Roman" panose="02020603050405020304" pitchFamily="18" charset="0"/>
                <a:ea typeface="楷体_GB2312" pitchFamily="1" charset="-122"/>
              </a:rPr>
              <a:t>。 </a:t>
            </a:r>
          </a:p>
        </p:txBody>
      </p:sp>
      <p:sp>
        <p:nvSpPr>
          <p:cNvPr id="31748" name="Text Box 16"/>
          <p:cNvSpPr txBox="1">
            <a:spLocks noChangeArrowheads="1"/>
          </p:cNvSpPr>
          <p:nvPr/>
        </p:nvSpPr>
        <p:spPr bwMode="auto">
          <a:xfrm>
            <a:off x="6300788" y="4437063"/>
            <a:ext cx="1081087"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电压档</a:t>
            </a:r>
          </a:p>
        </p:txBody>
      </p:sp>
      <p:sp>
        <p:nvSpPr>
          <p:cNvPr id="31749" name="Text Box 17"/>
          <p:cNvSpPr txBox="1">
            <a:spLocks noChangeArrowheads="1"/>
          </p:cNvSpPr>
          <p:nvPr/>
        </p:nvSpPr>
        <p:spPr bwMode="auto">
          <a:xfrm>
            <a:off x="7596188" y="4437063"/>
            <a:ext cx="1081087"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电流档</a:t>
            </a:r>
          </a:p>
        </p:txBody>
      </p:sp>
      <p:sp>
        <p:nvSpPr>
          <p:cNvPr id="31750" name="Freeform 18"/>
          <p:cNvSpPr>
            <a:spLocks/>
          </p:cNvSpPr>
          <p:nvPr/>
        </p:nvSpPr>
        <p:spPr bwMode="auto">
          <a:xfrm>
            <a:off x="5292725" y="4216400"/>
            <a:ext cx="1631950" cy="369888"/>
          </a:xfrm>
          <a:custGeom>
            <a:avLst/>
            <a:gdLst>
              <a:gd name="T0" fmla="*/ 2147483647 w 802"/>
              <a:gd name="T1" fmla="*/ 2147483647 h 363"/>
              <a:gd name="T2" fmla="*/ 2147483647 w 802"/>
              <a:gd name="T3" fmla="*/ 2147483647 h 363"/>
              <a:gd name="T4" fmla="*/ 0 w 802"/>
              <a:gd name="T5" fmla="*/ 0 h 363"/>
              <a:gd name="T6" fmla="*/ 0 60000 65536"/>
              <a:gd name="T7" fmla="*/ 0 60000 65536"/>
              <a:gd name="T8" fmla="*/ 0 60000 65536"/>
            </a:gdLst>
            <a:ahLst/>
            <a:cxnLst>
              <a:cxn ang="T6">
                <a:pos x="T0" y="T1"/>
              </a:cxn>
              <a:cxn ang="T7">
                <a:pos x="T2" y="T3"/>
              </a:cxn>
              <a:cxn ang="T8">
                <a:pos x="T4" y="T5"/>
              </a:cxn>
            </a:cxnLst>
            <a:rect l="0" t="0" r="r" b="b"/>
            <a:pathLst>
              <a:path w="802" h="363">
                <a:moveTo>
                  <a:pt x="726" y="363"/>
                </a:moveTo>
                <a:cubicBezTo>
                  <a:pt x="764" y="279"/>
                  <a:pt x="802" y="196"/>
                  <a:pt x="681" y="136"/>
                </a:cubicBezTo>
                <a:cubicBezTo>
                  <a:pt x="560" y="76"/>
                  <a:pt x="280" y="38"/>
                  <a:pt x="0"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1" name="Freeform 19"/>
          <p:cNvSpPr>
            <a:spLocks/>
          </p:cNvSpPr>
          <p:nvPr/>
        </p:nvSpPr>
        <p:spPr bwMode="auto">
          <a:xfrm>
            <a:off x="5292725" y="5300663"/>
            <a:ext cx="1619250" cy="160337"/>
          </a:xfrm>
          <a:custGeom>
            <a:avLst/>
            <a:gdLst>
              <a:gd name="T0" fmla="*/ 2147483647 w 748"/>
              <a:gd name="T1" fmla="*/ 0 h 409"/>
              <a:gd name="T2" fmla="*/ 2147483647 w 748"/>
              <a:gd name="T3" fmla="*/ 2147483647 h 409"/>
              <a:gd name="T4" fmla="*/ 0 w 748"/>
              <a:gd name="T5" fmla="*/ 2147483647 h 409"/>
              <a:gd name="T6" fmla="*/ 0 60000 65536"/>
              <a:gd name="T7" fmla="*/ 0 60000 65536"/>
              <a:gd name="T8" fmla="*/ 0 60000 65536"/>
            </a:gdLst>
            <a:ahLst/>
            <a:cxnLst>
              <a:cxn ang="T6">
                <a:pos x="T0" y="T1"/>
              </a:cxn>
              <a:cxn ang="T7">
                <a:pos x="T2" y="T3"/>
              </a:cxn>
              <a:cxn ang="T8">
                <a:pos x="T4" y="T5"/>
              </a:cxn>
            </a:cxnLst>
            <a:rect l="0" t="0" r="r" b="b"/>
            <a:pathLst>
              <a:path w="748" h="409">
                <a:moveTo>
                  <a:pt x="680" y="0"/>
                </a:moveTo>
                <a:cubicBezTo>
                  <a:pt x="714" y="125"/>
                  <a:pt x="748" y="250"/>
                  <a:pt x="635" y="318"/>
                </a:cubicBezTo>
                <a:cubicBezTo>
                  <a:pt x="522" y="386"/>
                  <a:pt x="261" y="397"/>
                  <a:pt x="0" y="409"/>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2" name="Freeform 21"/>
          <p:cNvSpPr>
            <a:spLocks/>
          </p:cNvSpPr>
          <p:nvPr/>
        </p:nvSpPr>
        <p:spPr bwMode="auto">
          <a:xfrm>
            <a:off x="5292725" y="5300663"/>
            <a:ext cx="2808288" cy="160337"/>
          </a:xfrm>
          <a:custGeom>
            <a:avLst/>
            <a:gdLst>
              <a:gd name="T0" fmla="*/ 2147483647 w 1497"/>
              <a:gd name="T1" fmla="*/ 0 h 431"/>
              <a:gd name="T2" fmla="*/ 2147483647 w 1497"/>
              <a:gd name="T3" fmla="*/ 2147483647 h 431"/>
              <a:gd name="T4" fmla="*/ 0 w 1497"/>
              <a:gd name="T5" fmla="*/ 2147483647 h 431"/>
              <a:gd name="T6" fmla="*/ 0 60000 65536"/>
              <a:gd name="T7" fmla="*/ 0 60000 65536"/>
              <a:gd name="T8" fmla="*/ 0 60000 65536"/>
            </a:gdLst>
            <a:ahLst/>
            <a:cxnLst>
              <a:cxn ang="T6">
                <a:pos x="T0" y="T1"/>
              </a:cxn>
              <a:cxn ang="T7">
                <a:pos x="T2" y="T3"/>
              </a:cxn>
              <a:cxn ang="T8">
                <a:pos x="T4" y="T5"/>
              </a:cxn>
            </a:cxnLst>
            <a:rect l="0" t="0" r="r" b="b"/>
            <a:pathLst>
              <a:path w="1497" h="431">
                <a:moveTo>
                  <a:pt x="1497" y="0"/>
                </a:moveTo>
                <a:cubicBezTo>
                  <a:pt x="1485" y="147"/>
                  <a:pt x="1474" y="295"/>
                  <a:pt x="1224" y="363"/>
                </a:cubicBezTo>
                <a:cubicBezTo>
                  <a:pt x="974" y="431"/>
                  <a:pt x="487" y="420"/>
                  <a:pt x="0" y="409"/>
                </a:cubicBezTo>
              </a:path>
            </a:pathLst>
          </a:custGeom>
          <a:noFill/>
          <a:ln w="28575" cap="flat" cmpd="sng">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3" name="Freeform 22"/>
          <p:cNvSpPr>
            <a:spLocks/>
          </p:cNvSpPr>
          <p:nvPr/>
        </p:nvSpPr>
        <p:spPr bwMode="auto">
          <a:xfrm>
            <a:off x="5292725" y="4216400"/>
            <a:ext cx="2832100" cy="220663"/>
          </a:xfrm>
          <a:custGeom>
            <a:avLst/>
            <a:gdLst>
              <a:gd name="T0" fmla="*/ 2147483647 w 1467"/>
              <a:gd name="T1" fmla="*/ 2147483647 h 363"/>
              <a:gd name="T2" fmla="*/ 2147483647 w 1467"/>
              <a:gd name="T3" fmla="*/ 2147483647 h 363"/>
              <a:gd name="T4" fmla="*/ 0 w 1467"/>
              <a:gd name="T5" fmla="*/ 0 h 363"/>
              <a:gd name="T6" fmla="*/ 0 60000 65536"/>
              <a:gd name="T7" fmla="*/ 0 60000 65536"/>
              <a:gd name="T8" fmla="*/ 0 60000 65536"/>
            </a:gdLst>
            <a:ahLst/>
            <a:cxnLst>
              <a:cxn ang="T6">
                <a:pos x="T0" y="T1"/>
              </a:cxn>
              <a:cxn ang="T7">
                <a:pos x="T2" y="T3"/>
              </a:cxn>
              <a:cxn ang="T8">
                <a:pos x="T4" y="T5"/>
              </a:cxn>
            </a:cxnLst>
            <a:rect l="0" t="0" r="r" b="b"/>
            <a:pathLst>
              <a:path w="1467" h="363">
                <a:moveTo>
                  <a:pt x="1452" y="363"/>
                </a:moveTo>
                <a:cubicBezTo>
                  <a:pt x="1459" y="257"/>
                  <a:pt x="1467" y="151"/>
                  <a:pt x="1225" y="91"/>
                </a:cubicBezTo>
                <a:cubicBezTo>
                  <a:pt x="983" y="31"/>
                  <a:pt x="491" y="15"/>
                  <a:pt x="0" y="0"/>
                </a:cubicBezTo>
              </a:path>
            </a:pathLst>
          </a:custGeom>
          <a:noFill/>
          <a:ln w="28575" cap="flat" cmpd="sng">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4" name="Text Box 26"/>
          <p:cNvSpPr txBox="1">
            <a:spLocks noChangeArrowheads="1"/>
          </p:cNvSpPr>
          <p:nvPr/>
        </p:nvSpPr>
        <p:spPr bwMode="auto">
          <a:xfrm>
            <a:off x="8101013" y="41497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1755" name="Text Box 27"/>
          <p:cNvSpPr txBox="1">
            <a:spLocks noChangeArrowheads="1"/>
          </p:cNvSpPr>
          <p:nvPr/>
        </p:nvSpPr>
        <p:spPr bwMode="auto">
          <a:xfrm>
            <a:off x="6877050" y="4149725"/>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grpSp>
        <p:nvGrpSpPr>
          <p:cNvPr id="31756" name="组合 1"/>
          <p:cNvGrpSpPr>
            <a:grpSpLocks/>
          </p:cNvGrpSpPr>
          <p:nvPr/>
        </p:nvGrpSpPr>
        <p:grpSpPr bwMode="auto">
          <a:xfrm rot="5400000" flipV="1">
            <a:off x="1152526" y="4278312"/>
            <a:ext cx="1079500" cy="1158875"/>
            <a:chOff x="1547813" y="3933825"/>
            <a:chExt cx="1079500" cy="1157288"/>
          </a:xfrm>
        </p:grpSpPr>
        <p:sp>
          <p:nvSpPr>
            <p:cNvPr id="31773" name="Text Box 15"/>
            <p:cNvSpPr txBox="1">
              <a:spLocks noChangeArrowheads="1"/>
            </p:cNvSpPr>
            <p:nvPr/>
          </p:nvSpPr>
          <p:spPr bwMode="auto">
            <a:xfrm>
              <a:off x="1619250" y="3933825"/>
              <a:ext cx="1008063"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稳压源</a:t>
              </a:r>
            </a:p>
            <a:p>
              <a:pPr eaLnBrk="1" hangingPunct="1">
                <a:spcBef>
                  <a:spcPct val="50000"/>
                </a:spcBef>
              </a:pPr>
              <a:r>
                <a:rPr lang="en-US" altLang="zh-CN" sz="2000" b="1" i="1">
                  <a:solidFill>
                    <a:srgbClr val="253327"/>
                  </a:solidFill>
                  <a:latin typeface="Times New Roman" panose="02020603050405020304" pitchFamily="18" charset="0"/>
                  <a:ea typeface="楷体_GB2312" pitchFamily="1" charset="-122"/>
                </a:rPr>
                <a:t>V</a:t>
              </a:r>
              <a:r>
                <a:rPr lang="en-US" altLang="zh-CN" sz="2000" b="1">
                  <a:solidFill>
                    <a:srgbClr val="253327"/>
                  </a:solidFill>
                  <a:latin typeface="Times New Roman" panose="02020603050405020304" pitchFamily="18" charset="0"/>
                  <a:ea typeface="楷体_GB2312" pitchFamily="1" charset="-122"/>
                </a:rPr>
                <a:t>s=8V</a:t>
              </a:r>
              <a:endParaRPr lang="zh-CN" altLang="en-US" sz="2000" b="1">
                <a:solidFill>
                  <a:srgbClr val="253327"/>
                </a:solidFill>
                <a:latin typeface="Times New Roman" panose="02020603050405020304" pitchFamily="18" charset="0"/>
                <a:ea typeface="楷体_GB2312" pitchFamily="1" charset="-122"/>
              </a:endParaRPr>
            </a:p>
          </p:txBody>
        </p:sp>
        <p:sp>
          <p:nvSpPr>
            <p:cNvPr id="31774" name="Text Box 28"/>
            <p:cNvSpPr txBox="1">
              <a:spLocks noChangeArrowheads="1"/>
            </p:cNvSpPr>
            <p:nvPr/>
          </p:nvSpPr>
          <p:spPr bwMode="auto">
            <a:xfrm>
              <a:off x="1547813" y="4724400"/>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1775" name="Text Box 29"/>
            <p:cNvSpPr txBox="1">
              <a:spLocks noChangeArrowheads="1"/>
            </p:cNvSpPr>
            <p:nvPr/>
          </p:nvSpPr>
          <p:spPr bwMode="auto">
            <a:xfrm>
              <a:off x="2124075" y="47244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grpSp>
      <p:sp>
        <p:nvSpPr>
          <p:cNvPr id="31757" name="Text Box 30"/>
          <p:cNvSpPr txBox="1">
            <a:spLocks noChangeArrowheads="1"/>
          </p:cNvSpPr>
          <p:nvPr/>
        </p:nvSpPr>
        <p:spPr bwMode="auto">
          <a:xfrm>
            <a:off x="6516688" y="52292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1758" name="Text Box 31"/>
          <p:cNvSpPr txBox="1">
            <a:spLocks noChangeArrowheads="1"/>
          </p:cNvSpPr>
          <p:nvPr/>
        </p:nvSpPr>
        <p:spPr bwMode="auto">
          <a:xfrm>
            <a:off x="7812088" y="52292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grpSp>
        <p:nvGrpSpPr>
          <p:cNvPr id="31759" name="Group 63"/>
          <p:cNvGrpSpPr>
            <a:grpSpLocks/>
          </p:cNvGrpSpPr>
          <p:nvPr/>
        </p:nvGrpSpPr>
        <p:grpSpPr bwMode="auto">
          <a:xfrm>
            <a:off x="3205163" y="3860800"/>
            <a:ext cx="2087562" cy="1800225"/>
            <a:chOff x="612" y="2205"/>
            <a:chExt cx="1315" cy="1134"/>
          </a:xfrm>
        </p:grpSpPr>
        <p:sp>
          <p:nvSpPr>
            <p:cNvPr id="31763" name="Rectangle 20"/>
            <p:cNvSpPr>
              <a:spLocks noChangeArrowheads="1"/>
            </p:cNvSpPr>
            <p:nvPr/>
          </p:nvSpPr>
          <p:spPr bwMode="auto">
            <a:xfrm>
              <a:off x="884" y="2296"/>
              <a:ext cx="771" cy="1043"/>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1764" name="Text Box 21"/>
            <p:cNvSpPr txBox="1">
              <a:spLocks noChangeArrowheads="1"/>
            </p:cNvSpPr>
            <p:nvPr/>
          </p:nvSpPr>
          <p:spPr bwMode="auto">
            <a:xfrm>
              <a:off x="657"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1</a:t>
              </a:r>
            </a:p>
          </p:txBody>
        </p:sp>
        <p:sp>
          <p:nvSpPr>
            <p:cNvPr id="31765" name="Line 22"/>
            <p:cNvSpPr>
              <a:spLocks noChangeShapeType="1"/>
            </p:cNvSpPr>
            <p:nvPr/>
          </p:nvSpPr>
          <p:spPr bwMode="auto">
            <a:xfrm>
              <a:off x="612"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6" name="Line 23"/>
            <p:cNvSpPr>
              <a:spLocks noChangeShapeType="1"/>
            </p:cNvSpPr>
            <p:nvPr/>
          </p:nvSpPr>
          <p:spPr bwMode="auto">
            <a:xfrm>
              <a:off x="612"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7" name="Line 24"/>
            <p:cNvSpPr>
              <a:spLocks noChangeShapeType="1"/>
            </p:cNvSpPr>
            <p:nvPr/>
          </p:nvSpPr>
          <p:spPr bwMode="auto">
            <a:xfrm>
              <a:off x="1655"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8" name="Line 25"/>
            <p:cNvSpPr>
              <a:spLocks noChangeShapeType="1"/>
            </p:cNvSpPr>
            <p:nvPr/>
          </p:nvSpPr>
          <p:spPr bwMode="auto">
            <a:xfrm>
              <a:off x="1655"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9" name="Text Box 26"/>
            <p:cNvSpPr txBox="1">
              <a:spLocks noChangeArrowheads="1"/>
            </p:cNvSpPr>
            <p:nvPr/>
          </p:nvSpPr>
          <p:spPr bwMode="auto">
            <a:xfrm>
              <a:off x="612"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2</a:t>
              </a:r>
            </a:p>
          </p:txBody>
        </p:sp>
        <p:sp>
          <p:nvSpPr>
            <p:cNvPr id="31770" name="Text Box 27"/>
            <p:cNvSpPr txBox="1">
              <a:spLocks noChangeArrowheads="1"/>
            </p:cNvSpPr>
            <p:nvPr/>
          </p:nvSpPr>
          <p:spPr bwMode="auto">
            <a:xfrm>
              <a:off x="1655"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3</a:t>
              </a:r>
            </a:p>
          </p:txBody>
        </p:sp>
        <p:sp>
          <p:nvSpPr>
            <p:cNvPr id="31771" name="Text Box 28"/>
            <p:cNvSpPr txBox="1">
              <a:spLocks noChangeArrowheads="1"/>
            </p:cNvSpPr>
            <p:nvPr/>
          </p:nvSpPr>
          <p:spPr bwMode="auto">
            <a:xfrm>
              <a:off x="1655"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4</a:t>
              </a:r>
            </a:p>
          </p:txBody>
        </p:sp>
        <p:sp>
          <p:nvSpPr>
            <p:cNvPr id="31772" name="Text Box 29"/>
            <p:cNvSpPr txBox="1">
              <a:spLocks noChangeArrowheads="1"/>
            </p:cNvSpPr>
            <p:nvPr/>
          </p:nvSpPr>
          <p:spPr bwMode="auto">
            <a:xfrm>
              <a:off x="1111" y="2659"/>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a:latin typeface="Times New Roman" panose="02020603050405020304" pitchFamily="18" charset="0"/>
                </a:rPr>
                <a:t>N</a:t>
              </a:r>
              <a:r>
                <a:rPr lang="en-US" altLang="zh-CN" sz="2400" b="1" baseline="-10000">
                  <a:latin typeface="Times New Roman" panose="02020603050405020304" pitchFamily="18" charset="0"/>
                </a:rPr>
                <a:t>0</a:t>
              </a:r>
            </a:p>
          </p:txBody>
        </p:sp>
      </p:grpSp>
      <p:sp>
        <p:nvSpPr>
          <p:cNvPr id="4" name="任意多边形 3"/>
          <p:cNvSpPr/>
          <p:nvPr/>
        </p:nvSpPr>
        <p:spPr>
          <a:xfrm>
            <a:off x="2108200" y="4216400"/>
            <a:ext cx="1143000" cy="304800"/>
          </a:xfrm>
          <a:custGeom>
            <a:avLst/>
            <a:gdLst>
              <a:gd name="connsiteX0" fmla="*/ 1143000 w 1143000"/>
              <a:gd name="connsiteY0" fmla="*/ 0 h 304800"/>
              <a:gd name="connsiteX1" fmla="*/ 0 w 1143000"/>
              <a:gd name="connsiteY1" fmla="*/ 304800 h 304800"/>
              <a:gd name="connsiteX2" fmla="*/ 0 w 1143000"/>
              <a:gd name="connsiteY2" fmla="*/ 304800 h 304800"/>
            </a:gdLst>
            <a:ahLst/>
            <a:cxnLst>
              <a:cxn ang="0">
                <a:pos x="connsiteX0" y="connsiteY0"/>
              </a:cxn>
              <a:cxn ang="0">
                <a:pos x="connsiteX1" y="connsiteY1"/>
              </a:cxn>
              <a:cxn ang="0">
                <a:pos x="connsiteX2" y="connsiteY2"/>
              </a:cxn>
            </a:cxnLst>
            <a:rect l="l" t="t" r="r" b="b"/>
            <a:pathLst>
              <a:path w="1143000" h="304800">
                <a:moveTo>
                  <a:pt x="1143000" y="0"/>
                </a:moveTo>
                <a:lnTo>
                  <a:pt x="0" y="304800"/>
                </a:lnTo>
                <a:lnTo>
                  <a:pt x="0" y="3048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
          <p:cNvSpPr/>
          <p:nvPr/>
        </p:nvSpPr>
        <p:spPr>
          <a:xfrm>
            <a:off x="2133600" y="5156200"/>
            <a:ext cx="1066800" cy="304800"/>
          </a:xfrm>
          <a:custGeom>
            <a:avLst/>
            <a:gdLst>
              <a:gd name="connsiteX0" fmla="*/ 1066800 w 1066800"/>
              <a:gd name="connsiteY0" fmla="*/ 304800 h 304800"/>
              <a:gd name="connsiteX1" fmla="*/ 0 w 1066800"/>
              <a:gd name="connsiteY1" fmla="*/ 0 h 304800"/>
              <a:gd name="connsiteX2" fmla="*/ 0 w 1066800"/>
              <a:gd name="connsiteY2" fmla="*/ 0 h 304800"/>
            </a:gdLst>
            <a:ahLst/>
            <a:cxnLst>
              <a:cxn ang="0">
                <a:pos x="connsiteX0" y="connsiteY0"/>
              </a:cxn>
              <a:cxn ang="0">
                <a:pos x="connsiteX1" y="connsiteY1"/>
              </a:cxn>
              <a:cxn ang="0">
                <a:pos x="connsiteX2" y="connsiteY2"/>
              </a:cxn>
            </a:cxnLst>
            <a:rect l="l" t="t" r="r" b="b"/>
            <a:pathLst>
              <a:path w="1066800" h="304800">
                <a:moveTo>
                  <a:pt x="1066800" y="304800"/>
                </a:moveTo>
                <a:lnTo>
                  <a:pt x="0" y="0"/>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62"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1AF59438-087D-4ACC-9C4A-46F3ECA72210}"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27</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272925451"/>
      </p:ext>
    </p:extLst>
  </p:cSld>
  <p:clrMapOvr>
    <a:masterClrMapping/>
  </p:clrMapOvr>
  <p:transition advClick="0" advTm="6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777875"/>
          </a:xfrm>
        </p:spPr>
        <p:txBody>
          <a:bodyPr/>
          <a:lstStyle/>
          <a:p>
            <a:pPr eaLnBrk="1" hangingPunct="1"/>
            <a:r>
              <a:rPr lang="en-US" altLang="zh-CN" sz="3600" b="1" dirty="0" smtClean="0">
                <a:solidFill>
                  <a:srgbClr val="FFFF00"/>
                </a:solidFill>
                <a:latin typeface="微软雅黑" panose="020B0503020204020204" pitchFamily="34" charset="-122"/>
                <a:ea typeface="微软雅黑" panose="020B0503020204020204" pitchFamily="34" charset="-122"/>
              </a:rPr>
              <a:t>4</a:t>
            </a:r>
            <a:r>
              <a:rPr lang="zh-CN" altLang="en-US" sz="3600" b="1" dirty="0" smtClean="0">
                <a:solidFill>
                  <a:srgbClr val="FFFF00"/>
                </a:solidFill>
                <a:latin typeface="微软雅黑" panose="020B0503020204020204" pitchFamily="34" charset="-122"/>
                <a:ea typeface="微软雅黑" panose="020B0503020204020204" pitchFamily="34" charset="-122"/>
              </a:rPr>
              <a:t>．半电压法： </a:t>
            </a:r>
          </a:p>
        </p:txBody>
      </p:sp>
      <p:sp>
        <p:nvSpPr>
          <p:cNvPr id="32771" name="Rectangle 3"/>
          <p:cNvSpPr>
            <a:spLocks noGrp="1" noChangeArrowheads="1"/>
          </p:cNvSpPr>
          <p:nvPr>
            <p:ph type="body" idx="1"/>
          </p:nvPr>
        </p:nvSpPr>
        <p:spPr>
          <a:xfrm>
            <a:off x="323850" y="1052513"/>
            <a:ext cx="8445500" cy="1981200"/>
          </a:xfrm>
        </p:spPr>
        <p:txBody>
          <a:bodyPr/>
          <a:lstStyle/>
          <a:p>
            <a:pPr eaLnBrk="1" hangingPunct="1">
              <a:buFontTx/>
              <a:buNone/>
            </a:pPr>
            <a:r>
              <a:rPr lang="zh-CN" altLang="en-US" sz="2800" b="1" smtClean="0">
                <a:latin typeface="Times New Roman" panose="02020603050405020304" pitchFamily="18" charset="0"/>
                <a:ea typeface="楷体_GB2312" pitchFamily="1" charset="-122"/>
              </a:rPr>
              <a:t>接续步骤</a:t>
            </a:r>
            <a:r>
              <a:rPr lang="en-US" altLang="zh-CN" sz="2800" b="1" smtClean="0">
                <a:latin typeface="Times New Roman" panose="02020603050405020304" pitchFamily="18" charset="0"/>
                <a:ea typeface="楷体_GB2312" pitchFamily="1" charset="-122"/>
              </a:rPr>
              <a:t>3</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3</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4</a:t>
            </a:r>
            <a:r>
              <a:rPr lang="zh-CN" altLang="en-US" sz="2800" b="1" smtClean="0">
                <a:latin typeface="Times New Roman" panose="02020603050405020304" pitchFamily="18" charset="0"/>
                <a:ea typeface="楷体_GB2312" pitchFamily="1" charset="-122"/>
              </a:rPr>
              <a:t>端接上电位器，作为负载电阻，调整阻值，使负载上的电压等于</a:t>
            </a:r>
            <a:r>
              <a:rPr lang="en-US" altLang="zh-CN" sz="2800" b="1" i="1" smtClean="0">
                <a:latin typeface="Times New Roman" panose="02020603050405020304" pitchFamily="18" charset="0"/>
                <a:ea typeface="楷体_GB2312" pitchFamily="1" charset="-122"/>
              </a:rPr>
              <a:t>V</a:t>
            </a:r>
            <a:r>
              <a:rPr lang="en-US" altLang="zh-CN" sz="2800" b="1" smtClean="0">
                <a:latin typeface="Times New Roman" panose="02020603050405020304" pitchFamily="18" charset="0"/>
                <a:ea typeface="楷体_GB2312" pitchFamily="1" charset="-122"/>
              </a:rPr>
              <a:t>oca/2</a:t>
            </a:r>
            <a:r>
              <a:rPr lang="zh-CN" altLang="en-US" sz="2800" b="1" smtClean="0">
                <a:latin typeface="Times New Roman" panose="02020603050405020304" pitchFamily="18" charset="0"/>
                <a:ea typeface="楷体_GB2312" pitchFamily="1" charset="-122"/>
              </a:rPr>
              <a:t>；断开电位器连线，测量电位器的阻值，该阻值就等于等效电源的内阻。记录 </a:t>
            </a:r>
            <a:r>
              <a:rPr lang="en-US" altLang="zh-CN" sz="2800" b="1" i="1" smtClean="0">
                <a:latin typeface="Times New Roman" panose="02020603050405020304" pitchFamily="18" charset="0"/>
                <a:ea typeface="楷体_GB2312" pitchFamily="1" charset="-122"/>
              </a:rPr>
              <a:t>R</a:t>
            </a:r>
            <a:r>
              <a:rPr lang="en-US" altLang="zh-CN" sz="2800" b="1" smtClean="0">
                <a:latin typeface="Times New Roman" panose="02020603050405020304" pitchFamily="18" charset="0"/>
                <a:ea typeface="楷体_GB2312" pitchFamily="1" charset="-122"/>
              </a:rPr>
              <a:t>od=_______Ω</a:t>
            </a:r>
            <a:r>
              <a:rPr lang="zh-CN" altLang="en-US" sz="2800" b="1" smtClean="0">
                <a:latin typeface="Times New Roman" panose="02020603050405020304" pitchFamily="18" charset="0"/>
                <a:ea typeface="楷体_GB2312" pitchFamily="1" charset="-122"/>
              </a:rPr>
              <a:t>。 </a:t>
            </a:r>
          </a:p>
        </p:txBody>
      </p:sp>
      <p:sp>
        <p:nvSpPr>
          <p:cNvPr id="32772" name="Text Box 14"/>
          <p:cNvSpPr txBox="1">
            <a:spLocks noChangeArrowheads="1"/>
          </p:cNvSpPr>
          <p:nvPr/>
        </p:nvSpPr>
        <p:spPr bwMode="auto">
          <a:xfrm>
            <a:off x="7019925" y="5445125"/>
            <a:ext cx="1081088"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电压档</a:t>
            </a:r>
          </a:p>
        </p:txBody>
      </p:sp>
      <p:sp>
        <p:nvSpPr>
          <p:cNvPr id="32773" name="Text Box 23"/>
          <p:cNvSpPr txBox="1">
            <a:spLocks noChangeArrowheads="1"/>
          </p:cNvSpPr>
          <p:nvPr/>
        </p:nvSpPr>
        <p:spPr bwMode="auto">
          <a:xfrm>
            <a:off x="6948488" y="5157788"/>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2774" name="Text Box 26"/>
          <p:cNvSpPr txBox="1">
            <a:spLocks noChangeArrowheads="1"/>
          </p:cNvSpPr>
          <p:nvPr/>
        </p:nvSpPr>
        <p:spPr bwMode="auto">
          <a:xfrm>
            <a:off x="7667625" y="50847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pic>
        <p:nvPicPr>
          <p:cNvPr id="32775"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3213100"/>
            <a:ext cx="16859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Freeform 29"/>
          <p:cNvSpPr>
            <a:spLocks/>
          </p:cNvSpPr>
          <p:nvPr/>
        </p:nvSpPr>
        <p:spPr bwMode="auto">
          <a:xfrm>
            <a:off x="4573588" y="4229100"/>
            <a:ext cx="2374900" cy="639763"/>
          </a:xfrm>
          <a:custGeom>
            <a:avLst/>
            <a:gdLst>
              <a:gd name="T0" fmla="*/ 0 w 771"/>
              <a:gd name="T1" fmla="*/ 0 h 635"/>
              <a:gd name="T2" fmla="*/ 2147483647 w 771"/>
              <a:gd name="T3" fmla="*/ 2147483647 h 635"/>
              <a:gd name="T4" fmla="*/ 0 60000 65536"/>
              <a:gd name="T5" fmla="*/ 0 60000 65536"/>
            </a:gdLst>
            <a:ahLst/>
            <a:cxnLst>
              <a:cxn ang="T4">
                <a:pos x="T0" y="T1"/>
              </a:cxn>
              <a:cxn ang="T5">
                <a:pos x="T2" y="T3"/>
              </a:cxn>
            </a:cxnLst>
            <a:rect l="0" t="0" r="r" b="b"/>
            <a:pathLst>
              <a:path w="771" h="635">
                <a:moveTo>
                  <a:pt x="0" y="0"/>
                </a:moveTo>
                <a:cubicBezTo>
                  <a:pt x="0" y="0"/>
                  <a:pt x="385" y="317"/>
                  <a:pt x="771" y="635"/>
                </a:cubicBezTo>
              </a:path>
            </a:pathLst>
          </a:custGeom>
          <a:noFill/>
          <a:ln w="28575"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7" name="Line 31"/>
          <p:cNvSpPr>
            <a:spLocks noChangeShapeType="1"/>
          </p:cNvSpPr>
          <p:nvPr/>
        </p:nvSpPr>
        <p:spPr bwMode="auto">
          <a:xfrm flipH="1">
            <a:off x="4573588" y="4868863"/>
            <a:ext cx="2878137" cy="6032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 name="Line 34"/>
          <p:cNvSpPr>
            <a:spLocks noChangeShapeType="1"/>
          </p:cNvSpPr>
          <p:nvPr/>
        </p:nvSpPr>
        <p:spPr bwMode="auto">
          <a:xfrm flipH="1" flipV="1">
            <a:off x="6877050" y="4868863"/>
            <a:ext cx="431800" cy="57626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9" name="Line 35"/>
          <p:cNvSpPr>
            <a:spLocks noChangeShapeType="1"/>
          </p:cNvSpPr>
          <p:nvPr/>
        </p:nvSpPr>
        <p:spPr bwMode="auto">
          <a:xfrm flipH="1" flipV="1">
            <a:off x="7451725" y="4868863"/>
            <a:ext cx="288925"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780" name="Group 63"/>
          <p:cNvGrpSpPr>
            <a:grpSpLocks/>
          </p:cNvGrpSpPr>
          <p:nvPr/>
        </p:nvGrpSpPr>
        <p:grpSpPr bwMode="auto">
          <a:xfrm>
            <a:off x="2486025" y="3868738"/>
            <a:ext cx="2087563" cy="1800225"/>
            <a:chOff x="612" y="2205"/>
            <a:chExt cx="1315" cy="1134"/>
          </a:xfrm>
        </p:grpSpPr>
        <p:sp>
          <p:nvSpPr>
            <p:cNvPr id="32788" name="Rectangle 20"/>
            <p:cNvSpPr>
              <a:spLocks noChangeArrowheads="1"/>
            </p:cNvSpPr>
            <p:nvPr/>
          </p:nvSpPr>
          <p:spPr bwMode="auto">
            <a:xfrm>
              <a:off x="884" y="2296"/>
              <a:ext cx="771" cy="1043"/>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2789" name="Text Box 21"/>
            <p:cNvSpPr txBox="1">
              <a:spLocks noChangeArrowheads="1"/>
            </p:cNvSpPr>
            <p:nvPr/>
          </p:nvSpPr>
          <p:spPr bwMode="auto">
            <a:xfrm>
              <a:off x="657"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1</a:t>
              </a:r>
            </a:p>
          </p:txBody>
        </p:sp>
        <p:sp>
          <p:nvSpPr>
            <p:cNvPr id="32790" name="Line 22"/>
            <p:cNvSpPr>
              <a:spLocks noChangeShapeType="1"/>
            </p:cNvSpPr>
            <p:nvPr/>
          </p:nvSpPr>
          <p:spPr bwMode="auto">
            <a:xfrm>
              <a:off x="612"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1" name="Line 23"/>
            <p:cNvSpPr>
              <a:spLocks noChangeShapeType="1"/>
            </p:cNvSpPr>
            <p:nvPr/>
          </p:nvSpPr>
          <p:spPr bwMode="auto">
            <a:xfrm>
              <a:off x="612"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2" name="Line 24"/>
            <p:cNvSpPr>
              <a:spLocks noChangeShapeType="1"/>
            </p:cNvSpPr>
            <p:nvPr/>
          </p:nvSpPr>
          <p:spPr bwMode="auto">
            <a:xfrm>
              <a:off x="1655"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3" name="Line 25"/>
            <p:cNvSpPr>
              <a:spLocks noChangeShapeType="1"/>
            </p:cNvSpPr>
            <p:nvPr/>
          </p:nvSpPr>
          <p:spPr bwMode="auto">
            <a:xfrm>
              <a:off x="1655"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4" name="Text Box 26"/>
            <p:cNvSpPr txBox="1">
              <a:spLocks noChangeArrowheads="1"/>
            </p:cNvSpPr>
            <p:nvPr/>
          </p:nvSpPr>
          <p:spPr bwMode="auto">
            <a:xfrm>
              <a:off x="612"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2</a:t>
              </a:r>
            </a:p>
          </p:txBody>
        </p:sp>
        <p:sp>
          <p:nvSpPr>
            <p:cNvPr id="32795" name="Text Box 27"/>
            <p:cNvSpPr txBox="1">
              <a:spLocks noChangeArrowheads="1"/>
            </p:cNvSpPr>
            <p:nvPr/>
          </p:nvSpPr>
          <p:spPr bwMode="auto">
            <a:xfrm>
              <a:off x="1655"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3</a:t>
              </a:r>
            </a:p>
          </p:txBody>
        </p:sp>
        <p:sp>
          <p:nvSpPr>
            <p:cNvPr id="32796" name="Text Box 28"/>
            <p:cNvSpPr txBox="1">
              <a:spLocks noChangeArrowheads="1"/>
            </p:cNvSpPr>
            <p:nvPr/>
          </p:nvSpPr>
          <p:spPr bwMode="auto">
            <a:xfrm>
              <a:off x="1655"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4</a:t>
              </a:r>
            </a:p>
          </p:txBody>
        </p:sp>
        <p:sp>
          <p:nvSpPr>
            <p:cNvPr id="32797" name="Text Box 29"/>
            <p:cNvSpPr txBox="1">
              <a:spLocks noChangeArrowheads="1"/>
            </p:cNvSpPr>
            <p:nvPr/>
          </p:nvSpPr>
          <p:spPr bwMode="auto">
            <a:xfrm>
              <a:off x="1111" y="2659"/>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dirty="0">
                  <a:latin typeface="Times New Roman" panose="02020603050405020304" pitchFamily="18" charset="0"/>
                </a:rPr>
                <a:t>N</a:t>
              </a:r>
              <a:r>
                <a:rPr lang="en-US" altLang="zh-CN" sz="2400" b="1" baseline="-10000" dirty="0">
                  <a:latin typeface="Times New Roman" panose="02020603050405020304" pitchFamily="18" charset="0"/>
                </a:rPr>
                <a:t>0</a:t>
              </a:r>
            </a:p>
          </p:txBody>
        </p:sp>
      </p:grpSp>
      <p:grpSp>
        <p:nvGrpSpPr>
          <p:cNvPr id="32781" name="组合 37"/>
          <p:cNvGrpSpPr>
            <a:grpSpLocks/>
          </p:cNvGrpSpPr>
          <p:nvPr/>
        </p:nvGrpSpPr>
        <p:grpSpPr bwMode="auto">
          <a:xfrm rot="5400000" flipV="1">
            <a:off x="478632" y="4290219"/>
            <a:ext cx="1079500" cy="1157287"/>
            <a:chOff x="1547813" y="3933825"/>
            <a:chExt cx="1079500" cy="1157288"/>
          </a:xfrm>
        </p:grpSpPr>
        <p:sp>
          <p:nvSpPr>
            <p:cNvPr id="32785" name="Text Box 15"/>
            <p:cNvSpPr txBox="1">
              <a:spLocks noChangeArrowheads="1"/>
            </p:cNvSpPr>
            <p:nvPr/>
          </p:nvSpPr>
          <p:spPr bwMode="auto">
            <a:xfrm>
              <a:off x="1619250" y="3933825"/>
              <a:ext cx="1008063"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稳压源</a:t>
              </a:r>
            </a:p>
            <a:p>
              <a:pPr eaLnBrk="1" hangingPunct="1">
                <a:spcBef>
                  <a:spcPct val="50000"/>
                </a:spcBef>
              </a:pPr>
              <a:r>
                <a:rPr lang="en-US" altLang="zh-CN" sz="2000" b="1" i="1">
                  <a:solidFill>
                    <a:srgbClr val="253327"/>
                  </a:solidFill>
                  <a:latin typeface="Times New Roman" panose="02020603050405020304" pitchFamily="18" charset="0"/>
                  <a:ea typeface="楷体_GB2312" pitchFamily="1" charset="-122"/>
                </a:rPr>
                <a:t>V</a:t>
              </a:r>
              <a:r>
                <a:rPr lang="en-US" altLang="zh-CN" sz="2000" b="1">
                  <a:solidFill>
                    <a:srgbClr val="253327"/>
                  </a:solidFill>
                  <a:latin typeface="Times New Roman" panose="02020603050405020304" pitchFamily="18" charset="0"/>
                  <a:ea typeface="楷体_GB2312" pitchFamily="1" charset="-122"/>
                </a:rPr>
                <a:t>s=8V</a:t>
              </a:r>
              <a:endParaRPr lang="zh-CN" altLang="en-US" sz="2000" b="1">
                <a:solidFill>
                  <a:srgbClr val="253327"/>
                </a:solidFill>
                <a:latin typeface="Times New Roman" panose="02020603050405020304" pitchFamily="18" charset="0"/>
                <a:ea typeface="楷体_GB2312" pitchFamily="1" charset="-122"/>
              </a:endParaRPr>
            </a:p>
          </p:txBody>
        </p:sp>
        <p:sp>
          <p:nvSpPr>
            <p:cNvPr id="32786" name="Text Box 28"/>
            <p:cNvSpPr txBox="1">
              <a:spLocks noChangeArrowheads="1"/>
            </p:cNvSpPr>
            <p:nvPr/>
          </p:nvSpPr>
          <p:spPr bwMode="auto">
            <a:xfrm>
              <a:off x="1547813" y="4724400"/>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2787" name="Text Box 29"/>
            <p:cNvSpPr txBox="1">
              <a:spLocks noChangeArrowheads="1"/>
            </p:cNvSpPr>
            <p:nvPr/>
          </p:nvSpPr>
          <p:spPr bwMode="auto">
            <a:xfrm>
              <a:off x="2124075" y="47244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grpSp>
      <p:sp>
        <p:nvSpPr>
          <p:cNvPr id="42" name="任意多边形 41"/>
          <p:cNvSpPr/>
          <p:nvPr/>
        </p:nvSpPr>
        <p:spPr>
          <a:xfrm>
            <a:off x="1435100" y="4227513"/>
            <a:ext cx="1143000" cy="304800"/>
          </a:xfrm>
          <a:custGeom>
            <a:avLst/>
            <a:gdLst>
              <a:gd name="connsiteX0" fmla="*/ 1143000 w 1143000"/>
              <a:gd name="connsiteY0" fmla="*/ 0 h 304800"/>
              <a:gd name="connsiteX1" fmla="*/ 0 w 1143000"/>
              <a:gd name="connsiteY1" fmla="*/ 304800 h 304800"/>
              <a:gd name="connsiteX2" fmla="*/ 0 w 1143000"/>
              <a:gd name="connsiteY2" fmla="*/ 304800 h 304800"/>
            </a:gdLst>
            <a:ahLst/>
            <a:cxnLst>
              <a:cxn ang="0">
                <a:pos x="connsiteX0" y="connsiteY0"/>
              </a:cxn>
              <a:cxn ang="0">
                <a:pos x="connsiteX1" y="connsiteY1"/>
              </a:cxn>
              <a:cxn ang="0">
                <a:pos x="connsiteX2" y="connsiteY2"/>
              </a:cxn>
            </a:cxnLst>
            <a:rect l="l" t="t" r="r" b="b"/>
            <a:pathLst>
              <a:path w="1143000" h="304800">
                <a:moveTo>
                  <a:pt x="1143000" y="0"/>
                </a:moveTo>
                <a:lnTo>
                  <a:pt x="0" y="304800"/>
                </a:lnTo>
                <a:lnTo>
                  <a:pt x="0" y="3048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任意多边形 42"/>
          <p:cNvSpPr/>
          <p:nvPr/>
        </p:nvSpPr>
        <p:spPr>
          <a:xfrm>
            <a:off x="1460500" y="5167313"/>
            <a:ext cx="1066800" cy="304800"/>
          </a:xfrm>
          <a:custGeom>
            <a:avLst/>
            <a:gdLst>
              <a:gd name="connsiteX0" fmla="*/ 1066800 w 1066800"/>
              <a:gd name="connsiteY0" fmla="*/ 304800 h 304800"/>
              <a:gd name="connsiteX1" fmla="*/ 0 w 1066800"/>
              <a:gd name="connsiteY1" fmla="*/ 0 h 304800"/>
              <a:gd name="connsiteX2" fmla="*/ 0 w 1066800"/>
              <a:gd name="connsiteY2" fmla="*/ 0 h 304800"/>
            </a:gdLst>
            <a:ahLst/>
            <a:cxnLst>
              <a:cxn ang="0">
                <a:pos x="connsiteX0" y="connsiteY0"/>
              </a:cxn>
              <a:cxn ang="0">
                <a:pos x="connsiteX1" y="connsiteY1"/>
              </a:cxn>
              <a:cxn ang="0">
                <a:pos x="connsiteX2" y="connsiteY2"/>
              </a:cxn>
            </a:cxnLst>
            <a:rect l="l" t="t" r="r" b="b"/>
            <a:pathLst>
              <a:path w="1066800" h="304800">
                <a:moveTo>
                  <a:pt x="1066800" y="304800"/>
                </a:moveTo>
                <a:lnTo>
                  <a:pt x="0" y="0"/>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784"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E2AEECE5-5877-438E-A0A7-14A6FEAE0482}"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28</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776572176"/>
      </p:ext>
    </p:extLst>
  </p:cSld>
  <p:clrMapOvr>
    <a:masterClrMapping/>
  </p:clrMapOvr>
  <p:transition advClick="0" advTm="6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91513" cy="633412"/>
          </a:xfrm>
        </p:spPr>
        <p:txBody>
          <a:bodyPr/>
          <a:lstStyle/>
          <a:p>
            <a:pPr eaLnBrk="1" hangingPunct="1"/>
            <a:r>
              <a:rPr lang="en-US" altLang="zh-CN" sz="3600" b="1" dirty="0" smtClean="0">
                <a:solidFill>
                  <a:srgbClr val="FFFF00"/>
                </a:solidFill>
                <a:latin typeface="微软雅黑" panose="020B0503020204020204" pitchFamily="34" charset="-122"/>
                <a:ea typeface="微软雅黑" panose="020B0503020204020204" pitchFamily="34" charset="-122"/>
              </a:rPr>
              <a:t>5</a:t>
            </a:r>
            <a:r>
              <a:rPr lang="zh-CN" altLang="en-US" sz="3600" b="1" dirty="0" smtClean="0">
                <a:solidFill>
                  <a:srgbClr val="FFFF00"/>
                </a:solidFill>
                <a:latin typeface="微软雅黑" panose="020B0503020204020204" pitchFamily="34" charset="-122"/>
                <a:ea typeface="微软雅黑" panose="020B0503020204020204" pitchFamily="34" charset="-122"/>
              </a:rPr>
              <a:t>．消除电表内阻影响的测量方法：</a:t>
            </a:r>
          </a:p>
        </p:txBody>
      </p:sp>
      <p:sp>
        <p:nvSpPr>
          <p:cNvPr id="33795" name="Rectangle 3"/>
          <p:cNvSpPr>
            <a:spLocks noGrp="1" noChangeArrowheads="1"/>
          </p:cNvSpPr>
          <p:nvPr>
            <p:ph type="body" idx="1"/>
          </p:nvPr>
        </p:nvSpPr>
        <p:spPr>
          <a:xfrm>
            <a:off x="395288" y="944563"/>
            <a:ext cx="8435975" cy="4679950"/>
          </a:xfrm>
        </p:spPr>
        <p:txBody>
          <a:bodyPr/>
          <a:lstStyle/>
          <a:p>
            <a:pPr eaLnBrk="1" hangingPunct="1">
              <a:buFontTx/>
              <a:buNone/>
            </a:pPr>
            <a:r>
              <a:rPr lang="zh-CN" altLang="en-US" sz="2800" b="1" smtClean="0">
                <a:latin typeface="Times New Roman" panose="02020603050405020304" pitchFamily="18" charset="0"/>
                <a:ea typeface="楷体_GB2312" pitchFamily="1" charset="-122"/>
              </a:rPr>
              <a:t>稳压电源置双路工作方式，按下图接线</a:t>
            </a:r>
            <a:r>
              <a:rPr lang="en-US" altLang="zh-CN" sz="2800" b="1" smtClean="0">
                <a:latin typeface="Times New Roman" panose="02020603050405020304" pitchFamily="18" charset="0"/>
                <a:ea typeface="楷体_GB2312" pitchFamily="1" charset="-122"/>
              </a:rPr>
              <a:t>(3</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4</a:t>
            </a:r>
            <a:r>
              <a:rPr lang="zh-CN" altLang="en-US" sz="2800" b="1" smtClean="0">
                <a:latin typeface="Times New Roman" panose="02020603050405020304" pitchFamily="18" charset="0"/>
                <a:ea typeface="楷体_GB2312" pitchFamily="1" charset="-122"/>
              </a:rPr>
              <a:t>端接上电流表，电压表和另一路直流电压</a:t>
            </a:r>
            <a:r>
              <a:rPr lang="en-US" altLang="zh-CN" sz="2800" b="1" i="1" smtClean="0">
                <a:latin typeface="Times New Roman" panose="02020603050405020304" pitchFamily="18" charset="0"/>
                <a:ea typeface="楷体_GB2312" pitchFamily="1" charset="-122"/>
              </a:rPr>
              <a:t>Vs</a:t>
            </a:r>
            <a:r>
              <a:rPr lang="en-US" altLang="zh-CN" sz="2800" baseline="-10000" smtClean="0">
                <a:latin typeface="Times New Roman" panose="02020603050405020304" pitchFamily="18" charset="0"/>
                <a:ea typeface="楷体_GB2312" pitchFamily="1" charset="-122"/>
              </a:rPr>
              <a:t>2</a:t>
            </a:r>
            <a:r>
              <a:rPr lang="en-US" altLang="zh-CN" sz="2800" b="1" smtClean="0">
                <a:latin typeface="Times New Roman" panose="02020603050405020304" pitchFamily="18" charset="0"/>
                <a:ea typeface="楷体_GB2312" pitchFamily="1" charset="-122"/>
              </a:rPr>
              <a:t>)</a:t>
            </a:r>
            <a:r>
              <a:rPr lang="zh-CN" altLang="en-US" sz="2800" b="1" smtClean="0">
                <a:latin typeface="Times New Roman" panose="02020603050405020304" pitchFamily="18" charset="0"/>
                <a:ea typeface="楷体_GB2312" pitchFamily="1" charset="-122"/>
              </a:rPr>
              <a:t>，调整</a:t>
            </a:r>
            <a:r>
              <a:rPr lang="en-US" altLang="zh-CN" sz="2800" b="1" i="1" smtClean="0">
                <a:latin typeface="Times New Roman" panose="02020603050405020304" pitchFamily="18" charset="0"/>
                <a:ea typeface="楷体_GB2312" pitchFamily="1" charset="-122"/>
              </a:rPr>
              <a:t>Vs</a:t>
            </a:r>
            <a:r>
              <a:rPr lang="en-US" altLang="zh-CN" sz="2800" baseline="-10000" smtClean="0">
                <a:latin typeface="Times New Roman" panose="02020603050405020304" pitchFamily="18" charset="0"/>
                <a:ea typeface="楷体_GB2312" pitchFamily="1" charset="-122"/>
              </a:rPr>
              <a:t>2</a:t>
            </a:r>
            <a:r>
              <a:rPr lang="zh-CN" altLang="en-US" sz="2800" b="1" smtClean="0">
                <a:latin typeface="Times New Roman" panose="02020603050405020304" pitchFamily="18" charset="0"/>
                <a:ea typeface="楷体_GB2312" pitchFamily="1" charset="-122"/>
              </a:rPr>
              <a:t> ，使得电流表读数为零</a:t>
            </a:r>
            <a:r>
              <a:rPr lang="en-US" altLang="zh-CN" sz="2800" b="1" smtClean="0">
                <a:latin typeface="Times New Roman" panose="02020603050405020304" pitchFamily="18" charset="0"/>
                <a:ea typeface="楷体_GB2312" pitchFamily="1" charset="-122"/>
              </a:rPr>
              <a:t>(</a:t>
            </a:r>
            <a:r>
              <a:rPr lang="zh-CN" altLang="en-US" sz="2800" b="1" smtClean="0">
                <a:latin typeface="Times New Roman" panose="02020603050405020304" pitchFamily="18" charset="0"/>
                <a:ea typeface="楷体_GB2312" pitchFamily="1" charset="-122"/>
              </a:rPr>
              <a:t>最小量程档</a:t>
            </a:r>
            <a:r>
              <a:rPr lang="en-US" altLang="zh-CN" sz="2800" b="1" smtClean="0">
                <a:latin typeface="Times New Roman" panose="02020603050405020304" pitchFamily="18" charset="0"/>
                <a:ea typeface="楷体_GB2312" pitchFamily="1" charset="-122"/>
              </a:rPr>
              <a:t>)</a:t>
            </a:r>
            <a:r>
              <a:rPr lang="zh-CN" altLang="en-US" sz="2800" b="1" smtClean="0">
                <a:latin typeface="Times New Roman" panose="02020603050405020304" pitchFamily="18" charset="0"/>
                <a:ea typeface="楷体_GB2312" pitchFamily="1" charset="-122"/>
              </a:rPr>
              <a:t>，这时电压表的读数即为开路电压</a:t>
            </a:r>
            <a:r>
              <a:rPr lang="en-US" altLang="zh-CN" sz="2800" b="1" i="1" smtClean="0">
                <a:latin typeface="Times New Roman" panose="02020603050405020304" pitchFamily="18" charset="0"/>
                <a:ea typeface="楷体_GB2312" pitchFamily="1" charset="-122"/>
              </a:rPr>
              <a:t>V</a:t>
            </a:r>
            <a:r>
              <a:rPr lang="en-US" altLang="zh-CN" sz="2800" b="1" smtClean="0">
                <a:latin typeface="Times New Roman" panose="02020603050405020304" pitchFamily="18" charset="0"/>
                <a:ea typeface="楷体_GB2312" pitchFamily="1" charset="-122"/>
              </a:rPr>
              <a:t>ocb =________V </a:t>
            </a:r>
            <a:r>
              <a:rPr lang="zh-CN" altLang="en-US" sz="2800" b="1" smtClean="0">
                <a:latin typeface="Times New Roman" panose="02020603050405020304" pitchFamily="18" charset="0"/>
                <a:ea typeface="楷体_GB2312" pitchFamily="1" charset="-122"/>
              </a:rPr>
              <a:t>。</a:t>
            </a:r>
          </a:p>
        </p:txBody>
      </p:sp>
      <p:sp>
        <p:nvSpPr>
          <p:cNvPr id="33796" name="Text Box 15"/>
          <p:cNvSpPr txBox="1">
            <a:spLocks noChangeArrowheads="1"/>
          </p:cNvSpPr>
          <p:nvPr/>
        </p:nvSpPr>
        <p:spPr bwMode="auto">
          <a:xfrm>
            <a:off x="6011863" y="4292600"/>
            <a:ext cx="1081087"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电压档</a:t>
            </a:r>
          </a:p>
        </p:txBody>
      </p:sp>
      <p:sp>
        <p:nvSpPr>
          <p:cNvPr id="33797" name="Text Box 16"/>
          <p:cNvSpPr txBox="1">
            <a:spLocks noChangeArrowheads="1"/>
          </p:cNvSpPr>
          <p:nvPr/>
        </p:nvSpPr>
        <p:spPr bwMode="auto">
          <a:xfrm>
            <a:off x="6203950" y="2787650"/>
            <a:ext cx="1081088"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万用表</a:t>
            </a:r>
          </a:p>
          <a:p>
            <a:pPr eaLnBrk="1" hangingPunct="1">
              <a:spcBef>
                <a:spcPct val="50000"/>
              </a:spcBef>
            </a:pPr>
            <a:r>
              <a:rPr lang="zh-CN" altLang="en-US" sz="2000" b="1"/>
              <a:t>电流档</a:t>
            </a:r>
          </a:p>
        </p:txBody>
      </p:sp>
      <p:sp>
        <p:nvSpPr>
          <p:cNvPr id="33798" name="Text Box 17"/>
          <p:cNvSpPr txBox="1">
            <a:spLocks noChangeArrowheads="1"/>
          </p:cNvSpPr>
          <p:nvPr/>
        </p:nvSpPr>
        <p:spPr bwMode="auto">
          <a:xfrm>
            <a:off x="7380288" y="4292600"/>
            <a:ext cx="1584325" cy="400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稳压源</a:t>
            </a:r>
            <a:r>
              <a:rPr lang="en-US" altLang="zh-CN" sz="2000" b="1"/>
              <a:t>Vs2</a:t>
            </a:r>
          </a:p>
        </p:txBody>
      </p:sp>
      <p:sp>
        <p:nvSpPr>
          <p:cNvPr id="33799" name="Freeform 18"/>
          <p:cNvSpPr>
            <a:spLocks/>
          </p:cNvSpPr>
          <p:nvPr/>
        </p:nvSpPr>
        <p:spPr bwMode="auto">
          <a:xfrm>
            <a:off x="7285038" y="3141663"/>
            <a:ext cx="671512" cy="1150937"/>
          </a:xfrm>
          <a:custGeom>
            <a:avLst/>
            <a:gdLst>
              <a:gd name="T0" fmla="*/ 0 w 378"/>
              <a:gd name="T1" fmla="*/ 0 h 453"/>
              <a:gd name="T2" fmla="*/ 2147483647 w 378"/>
              <a:gd name="T3" fmla="*/ 2147483647 h 453"/>
              <a:gd name="T4" fmla="*/ 2147483647 w 378"/>
              <a:gd name="T5" fmla="*/ 2147483647 h 453"/>
              <a:gd name="T6" fmla="*/ 0 60000 65536"/>
              <a:gd name="T7" fmla="*/ 0 60000 65536"/>
              <a:gd name="T8" fmla="*/ 0 60000 65536"/>
            </a:gdLst>
            <a:ahLst/>
            <a:cxnLst>
              <a:cxn ang="T6">
                <a:pos x="T0" y="T1"/>
              </a:cxn>
              <a:cxn ang="T7">
                <a:pos x="T2" y="T3"/>
              </a:cxn>
              <a:cxn ang="T8">
                <a:pos x="T4" y="T5"/>
              </a:cxn>
            </a:cxnLst>
            <a:rect l="0" t="0" r="r" b="b"/>
            <a:pathLst>
              <a:path w="378" h="453">
                <a:moveTo>
                  <a:pt x="0" y="0"/>
                </a:moveTo>
                <a:cubicBezTo>
                  <a:pt x="129" y="7"/>
                  <a:pt x="258" y="15"/>
                  <a:pt x="318" y="90"/>
                </a:cubicBezTo>
                <a:cubicBezTo>
                  <a:pt x="378" y="165"/>
                  <a:pt x="355" y="393"/>
                  <a:pt x="363" y="453"/>
                </a:cubicBezTo>
              </a:path>
            </a:pathLst>
          </a:custGeom>
          <a:noFill/>
          <a:ln w="28575"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0" name="Text Box 23"/>
          <p:cNvSpPr txBox="1">
            <a:spLocks noChangeArrowheads="1"/>
          </p:cNvSpPr>
          <p:nvPr/>
        </p:nvSpPr>
        <p:spPr bwMode="auto">
          <a:xfrm>
            <a:off x="7956550" y="40052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3801" name="Text Box 24"/>
          <p:cNvSpPr txBox="1">
            <a:spLocks noChangeArrowheads="1"/>
          </p:cNvSpPr>
          <p:nvPr/>
        </p:nvSpPr>
        <p:spPr bwMode="auto">
          <a:xfrm>
            <a:off x="6402388" y="39338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3802" name="Text Box 27"/>
          <p:cNvSpPr txBox="1">
            <a:spLocks noChangeArrowheads="1"/>
          </p:cNvSpPr>
          <p:nvPr/>
        </p:nvSpPr>
        <p:spPr bwMode="auto">
          <a:xfrm>
            <a:off x="7956550" y="46529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3803" name="Text Box 28"/>
          <p:cNvSpPr txBox="1">
            <a:spLocks noChangeArrowheads="1"/>
          </p:cNvSpPr>
          <p:nvPr/>
        </p:nvSpPr>
        <p:spPr bwMode="auto">
          <a:xfrm>
            <a:off x="7278688" y="2852738"/>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grpSp>
        <p:nvGrpSpPr>
          <p:cNvPr id="33804" name="Group 63"/>
          <p:cNvGrpSpPr>
            <a:grpSpLocks/>
          </p:cNvGrpSpPr>
          <p:nvPr/>
        </p:nvGrpSpPr>
        <p:grpSpPr bwMode="auto">
          <a:xfrm>
            <a:off x="2368550" y="3573463"/>
            <a:ext cx="2087563" cy="1800225"/>
            <a:chOff x="612" y="2205"/>
            <a:chExt cx="1315" cy="1134"/>
          </a:xfrm>
        </p:grpSpPr>
        <p:sp>
          <p:nvSpPr>
            <p:cNvPr id="33817" name="Rectangle 20"/>
            <p:cNvSpPr>
              <a:spLocks noChangeArrowheads="1"/>
            </p:cNvSpPr>
            <p:nvPr/>
          </p:nvSpPr>
          <p:spPr bwMode="auto">
            <a:xfrm>
              <a:off x="884" y="2296"/>
              <a:ext cx="771" cy="1043"/>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3818" name="Text Box 21"/>
            <p:cNvSpPr txBox="1">
              <a:spLocks noChangeArrowheads="1"/>
            </p:cNvSpPr>
            <p:nvPr/>
          </p:nvSpPr>
          <p:spPr bwMode="auto">
            <a:xfrm>
              <a:off x="657"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1</a:t>
              </a:r>
            </a:p>
          </p:txBody>
        </p:sp>
        <p:sp>
          <p:nvSpPr>
            <p:cNvPr id="33819" name="Line 22"/>
            <p:cNvSpPr>
              <a:spLocks noChangeShapeType="1"/>
            </p:cNvSpPr>
            <p:nvPr/>
          </p:nvSpPr>
          <p:spPr bwMode="auto">
            <a:xfrm>
              <a:off x="612"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0" name="Line 23"/>
            <p:cNvSpPr>
              <a:spLocks noChangeShapeType="1"/>
            </p:cNvSpPr>
            <p:nvPr/>
          </p:nvSpPr>
          <p:spPr bwMode="auto">
            <a:xfrm>
              <a:off x="612"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1" name="Line 24"/>
            <p:cNvSpPr>
              <a:spLocks noChangeShapeType="1"/>
            </p:cNvSpPr>
            <p:nvPr/>
          </p:nvSpPr>
          <p:spPr bwMode="auto">
            <a:xfrm>
              <a:off x="1655" y="2432"/>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2" name="Line 25"/>
            <p:cNvSpPr>
              <a:spLocks noChangeShapeType="1"/>
            </p:cNvSpPr>
            <p:nvPr/>
          </p:nvSpPr>
          <p:spPr bwMode="auto">
            <a:xfrm>
              <a:off x="1655" y="3203"/>
              <a:ext cx="2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3" name="Text Box 26"/>
            <p:cNvSpPr txBox="1">
              <a:spLocks noChangeArrowheads="1"/>
            </p:cNvSpPr>
            <p:nvPr/>
          </p:nvSpPr>
          <p:spPr bwMode="auto">
            <a:xfrm>
              <a:off x="612"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2</a:t>
              </a:r>
            </a:p>
          </p:txBody>
        </p:sp>
        <p:sp>
          <p:nvSpPr>
            <p:cNvPr id="33824" name="Text Box 27"/>
            <p:cNvSpPr txBox="1">
              <a:spLocks noChangeArrowheads="1"/>
            </p:cNvSpPr>
            <p:nvPr/>
          </p:nvSpPr>
          <p:spPr bwMode="auto">
            <a:xfrm>
              <a:off x="1655" y="2205"/>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3</a:t>
              </a:r>
            </a:p>
          </p:txBody>
        </p:sp>
        <p:sp>
          <p:nvSpPr>
            <p:cNvPr id="33825" name="Text Box 28"/>
            <p:cNvSpPr txBox="1">
              <a:spLocks noChangeArrowheads="1"/>
            </p:cNvSpPr>
            <p:nvPr/>
          </p:nvSpPr>
          <p:spPr bwMode="auto">
            <a:xfrm>
              <a:off x="1655" y="2976"/>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4</a:t>
              </a:r>
            </a:p>
          </p:txBody>
        </p:sp>
        <p:sp>
          <p:nvSpPr>
            <p:cNvPr id="33826" name="Text Box 29"/>
            <p:cNvSpPr txBox="1">
              <a:spLocks noChangeArrowheads="1"/>
            </p:cNvSpPr>
            <p:nvPr/>
          </p:nvSpPr>
          <p:spPr bwMode="auto">
            <a:xfrm>
              <a:off x="1111" y="2659"/>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a:latin typeface="Times New Roman" panose="02020603050405020304" pitchFamily="18" charset="0"/>
                </a:rPr>
                <a:t>N</a:t>
              </a:r>
              <a:r>
                <a:rPr lang="en-US" altLang="zh-CN" sz="2400" b="1" baseline="-10000">
                  <a:latin typeface="Times New Roman" panose="02020603050405020304" pitchFamily="18" charset="0"/>
                </a:rPr>
                <a:t>0</a:t>
              </a:r>
            </a:p>
          </p:txBody>
        </p:sp>
      </p:grpSp>
      <p:grpSp>
        <p:nvGrpSpPr>
          <p:cNvPr id="33805" name="组合 43"/>
          <p:cNvGrpSpPr>
            <a:grpSpLocks/>
          </p:cNvGrpSpPr>
          <p:nvPr/>
        </p:nvGrpSpPr>
        <p:grpSpPr bwMode="auto">
          <a:xfrm rot="5400000" flipV="1">
            <a:off x="362744" y="3994944"/>
            <a:ext cx="1079500" cy="1157288"/>
            <a:chOff x="1547813" y="3933825"/>
            <a:chExt cx="1079500" cy="1157288"/>
          </a:xfrm>
        </p:grpSpPr>
        <p:sp>
          <p:nvSpPr>
            <p:cNvPr id="33814" name="Text Box 15"/>
            <p:cNvSpPr txBox="1">
              <a:spLocks noChangeArrowheads="1"/>
            </p:cNvSpPr>
            <p:nvPr/>
          </p:nvSpPr>
          <p:spPr bwMode="auto">
            <a:xfrm>
              <a:off x="1619250" y="3933825"/>
              <a:ext cx="1008063"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稳压源</a:t>
              </a:r>
            </a:p>
            <a:p>
              <a:pPr eaLnBrk="1" hangingPunct="1">
                <a:spcBef>
                  <a:spcPct val="50000"/>
                </a:spcBef>
              </a:pPr>
              <a:r>
                <a:rPr lang="en-US" altLang="zh-CN" sz="2000" b="1" i="1">
                  <a:solidFill>
                    <a:srgbClr val="253327"/>
                  </a:solidFill>
                  <a:latin typeface="Times New Roman" panose="02020603050405020304" pitchFamily="18" charset="0"/>
                  <a:ea typeface="楷体_GB2312" pitchFamily="1" charset="-122"/>
                </a:rPr>
                <a:t>V</a:t>
              </a:r>
              <a:r>
                <a:rPr lang="en-US" altLang="zh-CN" sz="2000" b="1">
                  <a:solidFill>
                    <a:srgbClr val="253327"/>
                  </a:solidFill>
                  <a:latin typeface="Times New Roman" panose="02020603050405020304" pitchFamily="18" charset="0"/>
                  <a:ea typeface="楷体_GB2312" pitchFamily="1" charset="-122"/>
                </a:rPr>
                <a:t>s=8V</a:t>
              </a:r>
              <a:endParaRPr lang="zh-CN" altLang="en-US" sz="2000" b="1">
                <a:solidFill>
                  <a:srgbClr val="253327"/>
                </a:solidFill>
                <a:latin typeface="Times New Roman" panose="02020603050405020304" pitchFamily="18" charset="0"/>
                <a:ea typeface="楷体_GB2312" pitchFamily="1" charset="-122"/>
              </a:endParaRPr>
            </a:p>
          </p:txBody>
        </p:sp>
        <p:sp>
          <p:nvSpPr>
            <p:cNvPr id="33815" name="Text Box 28"/>
            <p:cNvSpPr txBox="1">
              <a:spLocks noChangeArrowheads="1"/>
            </p:cNvSpPr>
            <p:nvPr/>
          </p:nvSpPr>
          <p:spPr bwMode="auto">
            <a:xfrm>
              <a:off x="1547813" y="4724400"/>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3816" name="Text Box 29"/>
            <p:cNvSpPr txBox="1">
              <a:spLocks noChangeArrowheads="1"/>
            </p:cNvSpPr>
            <p:nvPr/>
          </p:nvSpPr>
          <p:spPr bwMode="auto">
            <a:xfrm>
              <a:off x="2124075" y="47244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grpSp>
      <p:sp>
        <p:nvSpPr>
          <p:cNvPr id="48" name="任意多边形 47"/>
          <p:cNvSpPr/>
          <p:nvPr/>
        </p:nvSpPr>
        <p:spPr>
          <a:xfrm>
            <a:off x="1317625" y="3932238"/>
            <a:ext cx="1143000" cy="304800"/>
          </a:xfrm>
          <a:custGeom>
            <a:avLst/>
            <a:gdLst>
              <a:gd name="connsiteX0" fmla="*/ 1143000 w 1143000"/>
              <a:gd name="connsiteY0" fmla="*/ 0 h 304800"/>
              <a:gd name="connsiteX1" fmla="*/ 0 w 1143000"/>
              <a:gd name="connsiteY1" fmla="*/ 304800 h 304800"/>
              <a:gd name="connsiteX2" fmla="*/ 0 w 1143000"/>
              <a:gd name="connsiteY2" fmla="*/ 304800 h 304800"/>
            </a:gdLst>
            <a:ahLst/>
            <a:cxnLst>
              <a:cxn ang="0">
                <a:pos x="connsiteX0" y="connsiteY0"/>
              </a:cxn>
              <a:cxn ang="0">
                <a:pos x="connsiteX1" y="connsiteY1"/>
              </a:cxn>
              <a:cxn ang="0">
                <a:pos x="connsiteX2" y="connsiteY2"/>
              </a:cxn>
            </a:cxnLst>
            <a:rect l="l" t="t" r="r" b="b"/>
            <a:pathLst>
              <a:path w="1143000" h="304800">
                <a:moveTo>
                  <a:pt x="1143000" y="0"/>
                </a:moveTo>
                <a:lnTo>
                  <a:pt x="0" y="304800"/>
                </a:lnTo>
                <a:lnTo>
                  <a:pt x="0" y="3048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任意多边形 48"/>
          <p:cNvSpPr/>
          <p:nvPr/>
        </p:nvSpPr>
        <p:spPr>
          <a:xfrm>
            <a:off x="1343025" y="4872038"/>
            <a:ext cx="1066800" cy="304800"/>
          </a:xfrm>
          <a:custGeom>
            <a:avLst/>
            <a:gdLst>
              <a:gd name="connsiteX0" fmla="*/ 1066800 w 1066800"/>
              <a:gd name="connsiteY0" fmla="*/ 304800 h 304800"/>
              <a:gd name="connsiteX1" fmla="*/ 0 w 1066800"/>
              <a:gd name="connsiteY1" fmla="*/ 0 h 304800"/>
              <a:gd name="connsiteX2" fmla="*/ 0 w 1066800"/>
              <a:gd name="connsiteY2" fmla="*/ 0 h 304800"/>
            </a:gdLst>
            <a:ahLst/>
            <a:cxnLst>
              <a:cxn ang="0">
                <a:pos x="connsiteX0" y="connsiteY0"/>
              </a:cxn>
              <a:cxn ang="0">
                <a:pos x="connsiteX1" y="connsiteY1"/>
              </a:cxn>
              <a:cxn ang="0">
                <a:pos x="connsiteX2" y="connsiteY2"/>
              </a:cxn>
            </a:cxnLst>
            <a:rect l="l" t="t" r="r" b="b"/>
            <a:pathLst>
              <a:path w="1066800" h="304800">
                <a:moveTo>
                  <a:pt x="1066800" y="304800"/>
                </a:moveTo>
                <a:lnTo>
                  <a:pt x="0" y="0"/>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808" name="Freeform 18"/>
          <p:cNvSpPr>
            <a:spLocks/>
          </p:cNvSpPr>
          <p:nvPr/>
        </p:nvSpPr>
        <p:spPr bwMode="auto">
          <a:xfrm flipV="1">
            <a:off x="4400550" y="3284538"/>
            <a:ext cx="1865313" cy="647700"/>
          </a:xfrm>
          <a:custGeom>
            <a:avLst/>
            <a:gdLst>
              <a:gd name="T0" fmla="*/ 0 w 378"/>
              <a:gd name="T1" fmla="*/ 0 h 453"/>
              <a:gd name="T2" fmla="*/ 2147483647 w 378"/>
              <a:gd name="T3" fmla="*/ 2147483647 h 453"/>
              <a:gd name="T4" fmla="*/ 2147483647 w 378"/>
              <a:gd name="T5" fmla="*/ 2147483647 h 453"/>
              <a:gd name="T6" fmla="*/ 0 60000 65536"/>
              <a:gd name="T7" fmla="*/ 0 60000 65536"/>
              <a:gd name="T8" fmla="*/ 0 60000 65536"/>
            </a:gdLst>
            <a:ahLst/>
            <a:cxnLst>
              <a:cxn ang="T6">
                <a:pos x="T0" y="T1"/>
              </a:cxn>
              <a:cxn ang="T7">
                <a:pos x="T2" y="T3"/>
              </a:cxn>
              <a:cxn ang="T8">
                <a:pos x="T4" y="T5"/>
              </a:cxn>
            </a:cxnLst>
            <a:rect l="0" t="0" r="r" b="b"/>
            <a:pathLst>
              <a:path w="378" h="453">
                <a:moveTo>
                  <a:pt x="0" y="0"/>
                </a:moveTo>
                <a:cubicBezTo>
                  <a:pt x="129" y="7"/>
                  <a:pt x="258" y="15"/>
                  <a:pt x="318" y="90"/>
                </a:cubicBezTo>
                <a:cubicBezTo>
                  <a:pt x="378" y="165"/>
                  <a:pt x="355" y="393"/>
                  <a:pt x="363" y="453"/>
                </a:cubicBezTo>
              </a:path>
            </a:pathLst>
          </a:custGeom>
          <a:noFill/>
          <a:ln w="28575"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弧形 1"/>
          <p:cNvSpPr/>
          <p:nvPr/>
        </p:nvSpPr>
        <p:spPr>
          <a:xfrm rot="16879076">
            <a:off x="6728619" y="3671094"/>
            <a:ext cx="893762" cy="1073150"/>
          </a:xfrm>
          <a:prstGeom prst="arc">
            <a:avLst>
              <a:gd name="adj1" fmla="val 14927279"/>
              <a:gd name="adj2" fmla="val 5270762"/>
            </a:avLst>
          </a:prstGeom>
          <a:noFill/>
          <a:ln w="28575"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FFFF00"/>
              </a:solidFill>
              <a:latin typeface="Arial" charset="0"/>
            </a:endParaRPr>
          </a:p>
        </p:txBody>
      </p:sp>
      <p:sp>
        <p:nvSpPr>
          <p:cNvPr id="4" name="任意多边形 3"/>
          <p:cNvSpPr/>
          <p:nvPr/>
        </p:nvSpPr>
        <p:spPr>
          <a:xfrm>
            <a:off x="4425950" y="5159375"/>
            <a:ext cx="2359025" cy="676275"/>
          </a:xfrm>
          <a:custGeom>
            <a:avLst/>
            <a:gdLst>
              <a:gd name="connsiteX0" fmla="*/ 0 w 2359378"/>
              <a:gd name="connsiteY0" fmla="*/ 0 h 677350"/>
              <a:gd name="connsiteX1" fmla="*/ 1061156 w 2359378"/>
              <a:gd name="connsiteY1" fmla="*/ 677334 h 677350"/>
              <a:gd name="connsiteX2" fmla="*/ 2359378 w 2359378"/>
              <a:gd name="connsiteY2" fmla="*/ 22578 h 677350"/>
              <a:gd name="connsiteX3" fmla="*/ 2359378 w 2359378"/>
              <a:gd name="connsiteY3" fmla="*/ 22578 h 677350"/>
            </a:gdLst>
            <a:ahLst/>
            <a:cxnLst>
              <a:cxn ang="0">
                <a:pos x="connsiteX0" y="connsiteY0"/>
              </a:cxn>
              <a:cxn ang="0">
                <a:pos x="connsiteX1" y="connsiteY1"/>
              </a:cxn>
              <a:cxn ang="0">
                <a:pos x="connsiteX2" y="connsiteY2"/>
              </a:cxn>
              <a:cxn ang="0">
                <a:pos x="connsiteX3" y="connsiteY3"/>
              </a:cxn>
            </a:cxnLst>
            <a:rect l="l" t="t" r="r" b="b"/>
            <a:pathLst>
              <a:path w="2359378" h="677350">
                <a:moveTo>
                  <a:pt x="0" y="0"/>
                </a:moveTo>
                <a:cubicBezTo>
                  <a:pt x="333963" y="336785"/>
                  <a:pt x="667926" y="673571"/>
                  <a:pt x="1061156" y="677334"/>
                </a:cubicBezTo>
                <a:cubicBezTo>
                  <a:pt x="1454386" y="681097"/>
                  <a:pt x="2359378" y="22578"/>
                  <a:pt x="2359378" y="22578"/>
                </a:cubicBezTo>
                <a:lnTo>
                  <a:pt x="2359378" y="22578"/>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811" name="任意多边形 4"/>
          <p:cNvSpPr>
            <a:spLocks/>
          </p:cNvSpPr>
          <p:nvPr/>
        </p:nvSpPr>
        <p:spPr bwMode="auto">
          <a:xfrm>
            <a:off x="4437063" y="4718050"/>
            <a:ext cx="3430587" cy="1127125"/>
          </a:xfrm>
          <a:custGeom>
            <a:avLst/>
            <a:gdLst>
              <a:gd name="T0" fmla="*/ 0 w 3431823"/>
              <a:gd name="T1" fmla="*/ 451555 h 1126439"/>
              <a:gd name="T2" fmla="*/ 1919111 w 3431823"/>
              <a:gd name="T3" fmla="*/ 1117600 h 1126439"/>
              <a:gd name="T4" fmla="*/ 2889956 w 3431823"/>
              <a:gd name="T5" fmla="*/ 812800 h 1126439"/>
              <a:gd name="T6" fmla="*/ 3183467 w 3431823"/>
              <a:gd name="T7" fmla="*/ 508000 h 1126439"/>
              <a:gd name="T8" fmla="*/ 3431823 w 3431823"/>
              <a:gd name="T9" fmla="*/ 0 h 1126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1823" h="1126439">
                <a:moveTo>
                  <a:pt x="0" y="451555"/>
                </a:moveTo>
                <a:cubicBezTo>
                  <a:pt x="718726" y="754473"/>
                  <a:pt x="1437452" y="1057392"/>
                  <a:pt x="1919111" y="1117600"/>
                </a:cubicBezTo>
                <a:cubicBezTo>
                  <a:pt x="2400770" y="1177808"/>
                  <a:pt x="2679230" y="914400"/>
                  <a:pt x="2889956" y="812800"/>
                </a:cubicBezTo>
                <a:cubicBezTo>
                  <a:pt x="3100682" y="711200"/>
                  <a:pt x="3093156" y="643467"/>
                  <a:pt x="3183467" y="508000"/>
                </a:cubicBezTo>
                <a:cubicBezTo>
                  <a:pt x="3273778" y="372533"/>
                  <a:pt x="3352800" y="186266"/>
                  <a:pt x="3431823" y="0"/>
                </a:cubicBezTo>
              </a:path>
            </a:pathLst>
          </a:custGeom>
          <a:noFill/>
          <a:ln w="28575"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2" name="Text Box 27"/>
          <p:cNvSpPr txBox="1">
            <a:spLocks noChangeArrowheads="1"/>
          </p:cNvSpPr>
          <p:nvPr/>
        </p:nvSpPr>
        <p:spPr bwMode="auto">
          <a:xfrm>
            <a:off x="6673850" y="5146675"/>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a:t>
            </a:r>
          </a:p>
        </p:txBody>
      </p:sp>
      <p:sp>
        <p:nvSpPr>
          <p:cNvPr id="33813"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71D329A7-7A2C-4985-8183-F08B7022862C}"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29</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687931960"/>
      </p:ext>
    </p:extLst>
  </p:cSld>
  <p:clrMapOvr>
    <a:masterClrMapping/>
  </p:clrMapOvr>
  <p:transition advClick="0" advTm="6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33375"/>
            <a:ext cx="6419850" cy="1084263"/>
          </a:xfrm>
        </p:spPr>
        <p:txBody>
          <a:bodyPr/>
          <a:lstStyle/>
          <a:p>
            <a:pPr eaLnBrk="1" hangingPunct="1"/>
            <a:r>
              <a:rPr lang="zh-CN" altLang="en-US" sz="4000" b="1" dirty="0" smtClean="0">
                <a:solidFill>
                  <a:srgbClr val="FFFF00"/>
                </a:solidFill>
              </a:rPr>
              <a:t>G</a:t>
            </a:r>
            <a:r>
              <a:rPr lang="en-US" altLang="zh-CN" sz="4000" b="1" dirty="0" smtClean="0">
                <a:solidFill>
                  <a:srgbClr val="FFFF00"/>
                </a:solidFill>
              </a:rPr>
              <a:t>PS-3303C</a:t>
            </a:r>
            <a:r>
              <a:rPr lang="zh-CN" altLang="en-US" sz="4000" b="1" dirty="0" smtClean="0">
                <a:solidFill>
                  <a:srgbClr val="FFFF00"/>
                </a:solidFill>
              </a:rPr>
              <a:t>直流稳压电源</a:t>
            </a:r>
          </a:p>
        </p:txBody>
      </p:sp>
      <p:sp>
        <p:nvSpPr>
          <p:cNvPr id="7171" name="Rectangle 3"/>
          <p:cNvSpPr>
            <a:spLocks noGrp="1" noChangeArrowheads="1"/>
          </p:cNvSpPr>
          <p:nvPr>
            <p:ph type="body" idx="1"/>
          </p:nvPr>
        </p:nvSpPr>
        <p:spPr>
          <a:xfrm>
            <a:off x="447506" y="1425456"/>
            <a:ext cx="8372966" cy="4608537"/>
          </a:xfrm>
        </p:spPr>
        <p:txBody>
          <a:bodyPr/>
          <a:lstStyle/>
          <a:p>
            <a:pPr marL="457200" indent="-457200" eaLnBrk="1" hangingPunct="1">
              <a:buClr>
                <a:srgbClr val="800000"/>
              </a:buClr>
              <a:buFont typeface="Wingdings" panose="05000000000000000000" pitchFamily="2" charset="2"/>
              <a:buChar char="Ø"/>
            </a:pPr>
            <a:r>
              <a:rPr lang="zh-CN" altLang="en-US" sz="3600" b="1" dirty="0" smtClean="0">
                <a:solidFill>
                  <a:schemeClr val="tx1">
                    <a:lumMod val="95000"/>
                  </a:schemeClr>
                </a:solidFill>
              </a:rPr>
              <a:t>使用注意事项：</a:t>
            </a:r>
            <a:endParaRPr lang="zh-CN" altLang="en-US" sz="3600" dirty="0" smtClean="0">
              <a:solidFill>
                <a:schemeClr val="tx1">
                  <a:lumMod val="95000"/>
                </a:schemeClr>
              </a:solidFill>
            </a:endParaRPr>
          </a:p>
          <a:p>
            <a:pPr marL="838200" lvl="1" indent="-381000" eaLnBrk="1" hangingPunct="1">
              <a:lnSpc>
                <a:spcPct val="150000"/>
              </a:lnSpc>
              <a:buClr>
                <a:srgbClr val="FF0000"/>
              </a:buClr>
              <a:buFont typeface="Wingdings" panose="05000000000000000000" pitchFamily="2" charset="2"/>
              <a:buChar char="ü"/>
            </a:pPr>
            <a:r>
              <a:rPr lang="zh-CN" altLang="en-US" sz="3200" b="1" dirty="0" smtClean="0">
                <a:solidFill>
                  <a:schemeClr val="tx1">
                    <a:lumMod val="95000"/>
                  </a:schemeClr>
                </a:solidFill>
              </a:rPr>
              <a:t>输出端</a:t>
            </a:r>
            <a:r>
              <a:rPr lang="zh-CN" altLang="en-US" sz="3200" b="1" dirty="0" smtClean="0">
                <a:solidFill>
                  <a:srgbClr val="FF0000"/>
                </a:solidFill>
              </a:rPr>
              <a:t>应避免短路</a:t>
            </a:r>
            <a:r>
              <a:rPr lang="zh-CN" altLang="en-US" sz="3200" b="1" dirty="0" smtClean="0">
                <a:solidFill>
                  <a:schemeClr val="tx1">
                    <a:lumMod val="95000"/>
                  </a:schemeClr>
                </a:solidFill>
              </a:rPr>
              <a:t>。</a:t>
            </a:r>
          </a:p>
          <a:p>
            <a:pPr marL="838200" lvl="1" indent="-381000" eaLnBrk="1" hangingPunct="1">
              <a:lnSpc>
                <a:spcPct val="150000"/>
              </a:lnSpc>
              <a:buClr>
                <a:srgbClr val="FF0000"/>
              </a:buClr>
              <a:buFont typeface="Wingdings" panose="05000000000000000000" pitchFamily="2" charset="2"/>
              <a:buChar char="ü"/>
            </a:pPr>
            <a:r>
              <a:rPr lang="zh-CN" altLang="en-US" sz="3200" b="1" dirty="0" smtClean="0">
                <a:solidFill>
                  <a:schemeClr val="tx1">
                    <a:lumMod val="95000"/>
                  </a:schemeClr>
                </a:solidFill>
              </a:rPr>
              <a:t>接入电路时不可接错极性，务必认清接线柱上方的“</a:t>
            </a:r>
            <a:r>
              <a:rPr lang="en-US" altLang="zh-CN" sz="3200" b="1" dirty="0" smtClean="0">
                <a:solidFill>
                  <a:schemeClr val="tx1">
                    <a:lumMod val="95000"/>
                  </a:schemeClr>
                </a:solidFill>
              </a:rPr>
              <a:t>+”</a:t>
            </a:r>
            <a:r>
              <a:rPr lang="zh-CN" altLang="en-US" sz="3200" b="1" dirty="0" smtClean="0">
                <a:solidFill>
                  <a:schemeClr val="tx1">
                    <a:lumMod val="95000"/>
                  </a:schemeClr>
                </a:solidFill>
              </a:rPr>
              <a:t>、“</a:t>
            </a:r>
            <a:r>
              <a:rPr lang="en-US" altLang="zh-CN" sz="3200" b="1" dirty="0" smtClean="0">
                <a:solidFill>
                  <a:schemeClr val="tx1">
                    <a:lumMod val="95000"/>
                  </a:schemeClr>
                </a:solidFill>
              </a:rPr>
              <a:t>-”</a:t>
            </a:r>
            <a:r>
              <a:rPr lang="zh-CN" altLang="en-US" sz="3200" b="1" dirty="0" smtClean="0">
                <a:solidFill>
                  <a:schemeClr val="tx1">
                    <a:lumMod val="95000"/>
                  </a:schemeClr>
                </a:solidFill>
              </a:rPr>
              <a:t>号。</a:t>
            </a:r>
          </a:p>
          <a:p>
            <a:pPr marL="838200" lvl="1" indent="-381000" eaLnBrk="1" hangingPunct="1">
              <a:lnSpc>
                <a:spcPct val="150000"/>
              </a:lnSpc>
              <a:buClr>
                <a:srgbClr val="FF0000"/>
              </a:buClr>
              <a:buFont typeface="Wingdings" panose="05000000000000000000" pitchFamily="2" charset="2"/>
              <a:buChar char="ü"/>
            </a:pPr>
            <a:r>
              <a:rPr lang="en-US" altLang="zh-CN" sz="3200" b="1" dirty="0" smtClean="0">
                <a:solidFill>
                  <a:schemeClr val="tx1">
                    <a:lumMod val="95000"/>
                  </a:schemeClr>
                </a:solidFill>
              </a:rPr>
              <a:t>CC</a:t>
            </a:r>
            <a:r>
              <a:rPr lang="zh-CN" altLang="en-US" sz="3200" b="1" dirty="0" smtClean="0">
                <a:solidFill>
                  <a:schemeClr val="tx1">
                    <a:lumMod val="95000"/>
                  </a:schemeClr>
                </a:solidFill>
              </a:rPr>
              <a:t>灯亮（</a:t>
            </a:r>
            <a:r>
              <a:rPr lang="zh-CN" altLang="en-US" sz="3200" b="1" dirty="0" smtClean="0">
                <a:solidFill>
                  <a:srgbClr val="FF0000"/>
                </a:solidFill>
              </a:rPr>
              <a:t>红色</a:t>
            </a:r>
            <a:r>
              <a:rPr lang="zh-CN" altLang="en-US" sz="3200" b="1" dirty="0" smtClean="0">
                <a:solidFill>
                  <a:schemeClr val="tx1">
                    <a:lumMod val="95000"/>
                  </a:schemeClr>
                </a:solidFill>
              </a:rPr>
              <a:t>）时，已进入</a:t>
            </a:r>
            <a:r>
              <a:rPr lang="zh-CN" altLang="en-US" sz="3200" b="1" dirty="0" smtClean="0">
                <a:solidFill>
                  <a:srgbClr val="FF0000"/>
                </a:solidFill>
              </a:rPr>
              <a:t>限流</a:t>
            </a:r>
            <a:r>
              <a:rPr lang="zh-CN" altLang="en-US" sz="3200" b="1" dirty="0" smtClean="0">
                <a:solidFill>
                  <a:schemeClr val="tx1">
                    <a:lumMod val="95000"/>
                  </a:schemeClr>
                </a:solidFill>
              </a:rPr>
              <a:t>状态，输出电压将下降。</a:t>
            </a:r>
          </a:p>
        </p:txBody>
      </p:sp>
      <p:sp>
        <p:nvSpPr>
          <p:cNvPr id="7172"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F2E42F3E-1E65-4817-814A-88DC792A1981}"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3</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2346157348"/>
      </p:ext>
    </p:extLst>
  </p:cSld>
  <p:clrMapOvr>
    <a:masterClrMapping/>
  </p:clrMapOvr>
  <p:transition advClick="0" advTm="6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0" y="3573463"/>
            <a:ext cx="9144000" cy="3095625"/>
          </a:xfrm>
          <a:prstGeom prst="rect">
            <a:avLst/>
          </a:prstGeom>
          <a:solidFill>
            <a:schemeClr val="bg1">
              <a:lumMod val="65000"/>
            </a:schemeClr>
          </a:solidFill>
          <a:ln>
            <a:noFill/>
          </a:ln>
        </p:spPr>
        <p:txBody>
          <a:bodyPr anchor="ctr"/>
          <a:lstStyle/>
          <a:p>
            <a:pPr algn="ctr">
              <a:defRPr/>
            </a:pPr>
            <a:endParaRPr lang="zh-CN" altLang="zh-CN">
              <a:solidFill>
                <a:srgbClr val="FFFFFF"/>
              </a:solidFill>
              <a:latin typeface="宋体" pitchFamily="2" charset="-122"/>
              <a:sym typeface="宋体" pitchFamily="2" charset="-122"/>
            </a:endParaRPr>
          </a:p>
        </p:txBody>
      </p:sp>
      <p:sp>
        <p:nvSpPr>
          <p:cNvPr id="9219" name="矩形 4"/>
          <p:cNvSpPr>
            <a:spLocks noChangeArrowheads="1"/>
          </p:cNvSpPr>
          <p:nvPr/>
        </p:nvSpPr>
        <p:spPr bwMode="auto">
          <a:xfrm>
            <a:off x="0" y="6669088"/>
            <a:ext cx="9144000" cy="188912"/>
          </a:xfrm>
          <a:prstGeom prst="rect">
            <a:avLst/>
          </a:prstGeom>
          <a:solidFill>
            <a:schemeClr val="accent2">
              <a:lumMod val="75000"/>
            </a:schemeClr>
          </a:solidFill>
          <a:ln>
            <a:noFill/>
          </a:ln>
        </p:spPr>
        <p:txBody>
          <a:bodyPr anchor="ctr"/>
          <a:lstStyle/>
          <a:p>
            <a:pPr algn="ctr">
              <a:defRPr/>
            </a:pPr>
            <a:endParaRPr lang="zh-CN" altLang="zh-CN">
              <a:solidFill>
                <a:srgbClr val="FFFFFF"/>
              </a:solidFill>
              <a:latin typeface="宋体" pitchFamily="2" charset="-122"/>
              <a:sym typeface="宋体" pitchFamily="2" charset="-122"/>
            </a:endParaRPr>
          </a:p>
        </p:txBody>
      </p:sp>
      <p:sp>
        <p:nvSpPr>
          <p:cNvPr id="34820" name="矩形 11"/>
          <p:cNvSpPr>
            <a:spLocks noChangeArrowheads="1"/>
          </p:cNvSpPr>
          <p:nvPr/>
        </p:nvSpPr>
        <p:spPr bwMode="auto">
          <a:xfrm>
            <a:off x="323850" y="260350"/>
            <a:ext cx="223678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5763"/>
              </a:lnSpc>
            </a:pPr>
            <a:r>
              <a:rPr lang="zh-CN" altLang="en-US" sz="3200" b="1">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下一次实验</a:t>
            </a:r>
            <a:endParaRPr lang="zh-CN" altLang="en-US" sz="700">
              <a:latin typeface="Calibri" panose="020F0502020204030204" pitchFamily="34" charset="0"/>
            </a:endParaRPr>
          </a:p>
        </p:txBody>
      </p:sp>
      <p:sp>
        <p:nvSpPr>
          <p:cNvPr id="34821" name="Rectangle 3"/>
          <p:cNvSpPr txBox="1">
            <a:spLocks noChangeArrowheads="1"/>
          </p:cNvSpPr>
          <p:nvPr/>
        </p:nvSpPr>
        <p:spPr bwMode="auto">
          <a:xfrm>
            <a:off x="395288" y="1341438"/>
            <a:ext cx="8435975"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sz="2800" b="1" dirty="0">
              <a:latin typeface="Times New Roman" panose="02020603050405020304" pitchFamily="18" charset="0"/>
              <a:ea typeface="楷体_GB2312" pitchFamily="1" charset="-122"/>
            </a:endParaRPr>
          </a:p>
        </p:txBody>
      </p:sp>
    </p:spTree>
    <p:extLst>
      <p:ext uri="{BB962C8B-B14F-4D97-AF65-F5344CB8AC3E}">
        <p14:creationId xmlns:p14="http://schemas.microsoft.com/office/powerpoint/2010/main" val="4274263913"/>
      </p:ext>
    </p:extLst>
  </p:cSld>
  <p:clrMapOvr>
    <a:masterClrMapping/>
  </p:clrMapOvr>
  <p:transition advClick="0" advTm="6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68313" y="620713"/>
            <a:ext cx="7772400" cy="936625"/>
          </a:xfrm>
        </p:spPr>
        <p:txBody>
          <a:bodyPr/>
          <a:lstStyle/>
          <a:p>
            <a:pPr algn="l"/>
            <a:r>
              <a:rPr lang="zh-CN" altLang="en-US" sz="4000" smtClean="0">
                <a:latin typeface="微软雅黑" panose="020B0503020204020204" pitchFamily="34" charset="-122"/>
              </a:rPr>
              <a:t>下一次课内容</a:t>
            </a:r>
            <a:endParaRPr lang="zh-CN" altLang="en-US" sz="2800" smtClean="0">
              <a:latin typeface="微软雅黑" panose="020B0503020204020204" pitchFamily="34" charset="-122"/>
            </a:endParaRPr>
          </a:p>
        </p:txBody>
      </p:sp>
      <p:sp>
        <p:nvSpPr>
          <p:cNvPr id="5" name="内容占位符 4"/>
          <p:cNvSpPr>
            <a:spLocks noGrp="1"/>
          </p:cNvSpPr>
          <p:nvPr>
            <p:ph idx="1"/>
          </p:nvPr>
        </p:nvSpPr>
        <p:spPr>
          <a:xfrm>
            <a:off x="539750" y="1773238"/>
            <a:ext cx="7772400" cy="4114800"/>
          </a:xfrm>
        </p:spPr>
        <p:txBody>
          <a:bodyPr/>
          <a:lstStyle/>
          <a:p>
            <a:r>
              <a:rPr lang="zh-CN" altLang="en-US" b="1" dirty="0">
                <a:latin typeface="Times New Roman" panose="02020603050405020304" pitchFamily="18" charset="0"/>
                <a:ea typeface="楷体_GB2312" pitchFamily="1" charset="-122"/>
              </a:rPr>
              <a:t>常用仪器的使用 </a:t>
            </a:r>
            <a:endParaRPr lang="en-US" altLang="zh-CN" b="1" dirty="0">
              <a:latin typeface="Times New Roman" panose="02020603050405020304" pitchFamily="18" charset="0"/>
              <a:ea typeface="楷体_GB2312" pitchFamily="1" charset="-122"/>
            </a:endParaRPr>
          </a:p>
          <a:p>
            <a:r>
              <a:rPr lang="en-US" altLang="zh-CN" b="1" dirty="0">
                <a:latin typeface="Times New Roman" panose="02020603050405020304" pitchFamily="18" charset="0"/>
                <a:ea typeface="楷体_GB2312" pitchFamily="1" charset="-122"/>
              </a:rPr>
              <a:t>P41 – 1,2,3,4</a:t>
            </a:r>
            <a:r>
              <a:rPr lang="zh-CN" altLang="en-US" b="1" dirty="0">
                <a:latin typeface="Times New Roman" panose="02020603050405020304" pitchFamily="18" charset="0"/>
                <a:ea typeface="楷体_GB2312" pitchFamily="1" charset="-122"/>
              </a:rPr>
              <a:t>必做，</a:t>
            </a:r>
            <a:r>
              <a:rPr lang="en-US" altLang="zh-CN" b="1" dirty="0">
                <a:latin typeface="Times New Roman" panose="02020603050405020304" pitchFamily="18" charset="0"/>
                <a:ea typeface="楷体_GB2312" pitchFamily="1" charset="-122"/>
              </a:rPr>
              <a:t>6</a:t>
            </a:r>
            <a:r>
              <a:rPr lang="zh-CN" altLang="en-US" b="1" dirty="0">
                <a:latin typeface="Times New Roman" panose="02020603050405020304" pitchFamily="18" charset="0"/>
                <a:ea typeface="楷体_GB2312" pitchFamily="1" charset="-122"/>
              </a:rPr>
              <a:t>选做</a:t>
            </a:r>
            <a:endParaRPr lang="zh-CN" altLang="en-US" b="1" dirty="0">
              <a:latin typeface="Times New Roman" panose="02020603050405020304" pitchFamily="18" charset="0"/>
              <a:ea typeface="楷体_GB2312" pitchFamily="1" charset="-122"/>
            </a:endParaRPr>
          </a:p>
        </p:txBody>
      </p:sp>
      <p:sp>
        <p:nvSpPr>
          <p:cNvPr id="52228" name="灯片编号占位符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BCB675D-3750-4FC9-A0BB-9CD6E205E63C}" type="slidenum">
              <a:rPr lang="en-US" altLang="zh-CN" sz="1400"/>
              <a:pPr>
                <a:spcBef>
                  <a:spcPct val="0"/>
                </a:spcBef>
                <a:buFontTx/>
                <a:buNone/>
              </a:pPr>
              <a:t>31</a:t>
            </a:fld>
            <a:endParaRPr lang="en-US" altLang="zh-CN" sz="1400"/>
          </a:p>
        </p:txBody>
      </p:sp>
    </p:spTree>
    <p:extLst>
      <p:ext uri="{BB962C8B-B14F-4D97-AF65-F5344CB8AC3E}">
        <p14:creationId xmlns:p14="http://schemas.microsoft.com/office/powerpoint/2010/main" val="256907741"/>
      </p:ext>
    </p:extLst>
  </p:cSld>
  <p:clrMapOvr>
    <a:masterClrMapping/>
  </p:clrMapOvr>
  <p:transition advClick="0" advTm="6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4797152"/>
            <a:ext cx="9144000" cy="2062436"/>
          </a:xfrm>
          <a:prstGeom prst="rect">
            <a:avLst/>
          </a:prstGeom>
          <a:solidFill>
            <a:srgbClr val="061F4C">
              <a:alpha val="84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2"/>
              </a:solidFill>
              <a:latin typeface="Calibri" panose="020F0502020204030204" pitchFamily="34" charset="0"/>
            </a:endParaRPr>
          </a:p>
        </p:txBody>
      </p:sp>
      <p:sp>
        <p:nvSpPr>
          <p:cNvPr id="8195" name="Text Box 3"/>
          <p:cNvSpPr txBox="1">
            <a:spLocks noChangeArrowheads="1"/>
          </p:cNvSpPr>
          <p:nvPr/>
        </p:nvSpPr>
        <p:spPr bwMode="auto">
          <a:xfrm>
            <a:off x="396875" y="1412875"/>
            <a:ext cx="5762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6000" b="1" i="1" dirty="0" smtClean="0">
                <a:solidFill>
                  <a:srgbClr val="5F5F5F"/>
                </a:solidFill>
                <a:latin typeface="Calibri" panose="020F0502020204030204" pitchFamily="34" charset="0"/>
                <a:ea typeface="微软雅黑" panose="020B0503020204020204" pitchFamily="34" charset="-122"/>
              </a:rPr>
              <a:t>谢谢</a:t>
            </a:r>
            <a:endParaRPr lang="zh-CN" altLang="en-US" sz="6000" b="1" i="1" dirty="0">
              <a:solidFill>
                <a:schemeClr val="tx2"/>
              </a:solidFill>
              <a:latin typeface="Calibri" panose="020F050202020403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09658"/>
            <a:ext cx="8229600" cy="1143000"/>
          </a:xfrm>
        </p:spPr>
        <p:txBody>
          <a:bodyPr/>
          <a:lstStyle/>
          <a:p>
            <a:pPr eaLnBrk="1" hangingPunct="1"/>
            <a:r>
              <a:rPr lang="zh-CN" altLang="en-US" sz="4000" b="1" dirty="0" smtClean="0">
                <a:solidFill>
                  <a:srgbClr val="FFFF00"/>
                </a:solidFill>
              </a:rPr>
              <a:t>G</a:t>
            </a:r>
            <a:r>
              <a:rPr lang="en-US" altLang="zh-CN" sz="4000" b="1" dirty="0" smtClean="0">
                <a:solidFill>
                  <a:srgbClr val="FFFF00"/>
                </a:solidFill>
              </a:rPr>
              <a:t>PS-3303C</a:t>
            </a:r>
            <a:r>
              <a:rPr lang="zh-CN" altLang="en-US" sz="4000" b="1" dirty="0" smtClean="0">
                <a:solidFill>
                  <a:srgbClr val="FFFF00"/>
                </a:solidFill>
              </a:rPr>
              <a:t>直流稳压电源</a:t>
            </a:r>
          </a:p>
        </p:txBody>
      </p:sp>
      <p:sp>
        <p:nvSpPr>
          <p:cNvPr id="8195" name="Rectangle 3"/>
          <p:cNvSpPr>
            <a:spLocks noGrp="1" noChangeArrowheads="1"/>
          </p:cNvSpPr>
          <p:nvPr>
            <p:ph type="body" idx="1"/>
          </p:nvPr>
        </p:nvSpPr>
        <p:spPr>
          <a:xfrm>
            <a:off x="390525" y="1052736"/>
            <a:ext cx="8362950" cy="5583014"/>
          </a:xfrm>
        </p:spPr>
        <p:txBody>
          <a:bodyPr/>
          <a:lstStyle/>
          <a:p>
            <a:pPr eaLnBrk="1" hangingPunct="1">
              <a:buClr>
                <a:srgbClr val="800000"/>
              </a:buClr>
              <a:buFont typeface="Wingdings" panose="05000000000000000000" pitchFamily="2" charset="2"/>
              <a:buChar char="Ø"/>
            </a:pPr>
            <a:r>
              <a:rPr lang="zh-CN" altLang="en-US" b="1" dirty="0" smtClean="0"/>
              <a:t>调节限流的方法</a:t>
            </a:r>
          </a:p>
          <a:p>
            <a:pPr marL="971550" lvl="1" indent="-514350" eaLnBrk="1" hangingPunct="1">
              <a:lnSpc>
                <a:spcPts val="4000"/>
              </a:lnSpc>
              <a:buClr>
                <a:srgbClr val="FF0000"/>
              </a:buClr>
              <a:buFont typeface="Calibri" panose="020F0502020204030204" pitchFamily="34" charset="0"/>
              <a:buAutoNum type="arabicPeriod"/>
            </a:pPr>
            <a:r>
              <a:rPr lang="zh-CN" altLang="en-US" b="1" dirty="0" smtClean="0"/>
              <a:t>调节“</a:t>
            </a:r>
            <a:r>
              <a:rPr lang="en-US" altLang="zh-CN" b="1" dirty="0" smtClean="0"/>
              <a:t>VOLTAGE”</a:t>
            </a:r>
            <a:r>
              <a:rPr lang="zh-CN" altLang="en-US" b="1" dirty="0" smtClean="0"/>
              <a:t>钮，使输出电压为</a:t>
            </a:r>
            <a:r>
              <a:rPr lang="en-US" altLang="zh-CN" b="1" dirty="0" smtClean="0"/>
              <a:t>2~3V</a:t>
            </a:r>
            <a:r>
              <a:rPr lang="zh-CN" altLang="en-US" b="1" dirty="0" smtClean="0"/>
              <a:t>。</a:t>
            </a:r>
          </a:p>
          <a:p>
            <a:pPr marL="971550" lvl="1" indent="-514350" eaLnBrk="1" hangingPunct="1">
              <a:lnSpc>
                <a:spcPts val="4000"/>
              </a:lnSpc>
              <a:buClr>
                <a:srgbClr val="FF0000"/>
              </a:buClr>
              <a:buFont typeface="Calibri" panose="020F0502020204030204" pitchFamily="34" charset="0"/>
              <a:buAutoNum type="arabicPeriod"/>
            </a:pPr>
            <a:r>
              <a:rPr lang="en-US" altLang="zh-CN" b="1" dirty="0" smtClean="0"/>
              <a:t>“CURRENT”</a:t>
            </a:r>
            <a:r>
              <a:rPr lang="zh-CN" altLang="en-US" b="1" dirty="0" smtClean="0"/>
              <a:t>钮逆时针旋转到底（“限流状态”灯为红色，此时输出电流</a:t>
            </a:r>
            <a:r>
              <a:rPr lang="en-US" altLang="zh-CN" b="1" dirty="0" smtClean="0"/>
              <a:t>=0</a:t>
            </a:r>
            <a:r>
              <a:rPr lang="zh-CN" altLang="en-US" b="1" dirty="0" smtClean="0"/>
              <a:t>）。</a:t>
            </a:r>
          </a:p>
          <a:p>
            <a:pPr marL="971550" lvl="1" indent="-514350" eaLnBrk="1" hangingPunct="1">
              <a:lnSpc>
                <a:spcPts val="4000"/>
              </a:lnSpc>
              <a:buClr>
                <a:srgbClr val="FF0000"/>
              </a:buClr>
              <a:buFont typeface="Calibri" panose="020F0502020204030204" pitchFamily="34" charset="0"/>
              <a:buAutoNum type="arabicPeriod"/>
            </a:pPr>
            <a:r>
              <a:rPr lang="zh-CN" altLang="en-US" b="1" dirty="0" smtClean="0"/>
              <a:t>短路输出端口</a:t>
            </a:r>
          </a:p>
          <a:p>
            <a:pPr marL="971550" lvl="1" indent="-514350" eaLnBrk="1" hangingPunct="1">
              <a:lnSpc>
                <a:spcPts val="4000"/>
              </a:lnSpc>
              <a:buClr>
                <a:srgbClr val="FF0000"/>
              </a:buClr>
              <a:buFont typeface="Calibri" panose="020F0502020204030204" pitchFamily="34" charset="0"/>
              <a:buAutoNum type="arabicPeriod"/>
            </a:pPr>
            <a:r>
              <a:rPr lang="zh-CN" altLang="en-US" b="1" dirty="0" smtClean="0"/>
              <a:t>顺时针调节</a:t>
            </a:r>
            <a:r>
              <a:rPr lang="en-US" altLang="zh-CN" b="1" dirty="0" smtClean="0"/>
              <a:t>“CURRENT”</a:t>
            </a:r>
            <a:r>
              <a:rPr lang="zh-CN" altLang="en-US" b="1" dirty="0" smtClean="0"/>
              <a:t>钮，使电流表读数为所需限流值后取下输出端口短路线（“限流状态”灯转为绿色）。</a:t>
            </a:r>
          </a:p>
          <a:p>
            <a:pPr marL="971550" lvl="1" indent="-514350" eaLnBrk="1" hangingPunct="1">
              <a:lnSpc>
                <a:spcPts val="4000"/>
              </a:lnSpc>
              <a:buClr>
                <a:srgbClr val="FF0000"/>
              </a:buClr>
              <a:buFont typeface="Calibri" panose="020F0502020204030204" pitchFamily="34" charset="0"/>
              <a:buAutoNum type="arabicPeriod"/>
            </a:pPr>
            <a:r>
              <a:rPr lang="zh-CN" altLang="en-US" b="1" dirty="0" smtClean="0"/>
              <a:t>重调“</a:t>
            </a:r>
            <a:r>
              <a:rPr lang="en-US" altLang="zh-CN" b="1" dirty="0" smtClean="0"/>
              <a:t>VOLTAGE”</a:t>
            </a:r>
            <a:r>
              <a:rPr lang="zh-CN" altLang="en-US" b="1" dirty="0" smtClean="0"/>
              <a:t>钮，使输出电压符合实验所需电压值。</a:t>
            </a:r>
          </a:p>
        </p:txBody>
      </p:sp>
      <p:sp>
        <p:nvSpPr>
          <p:cNvPr id="8196"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83581359-FD48-4595-B124-9917FF69DCEB}"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4</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1287374714"/>
      </p:ext>
    </p:extLst>
  </p:cSld>
  <p:clrMapOvr>
    <a:masterClrMapping/>
  </p:clrMapOvr>
  <p:transition advClick="0" advTm="6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565400"/>
            <a:ext cx="5472113"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type="title"/>
          </p:nvPr>
        </p:nvSpPr>
        <p:spPr>
          <a:xfrm>
            <a:off x="395288" y="188913"/>
            <a:ext cx="8229600" cy="706437"/>
          </a:xfrm>
        </p:spPr>
        <p:txBody>
          <a:bodyPr/>
          <a:lstStyle/>
          <a:p>
            <a:pPr eaLnBrk="1" hangingPunct="1"/>
            <a:r>
              <a:rPr lang="zh-CN" altLang="en-US" sz="4000" b="1" dirty="0" smtClean="0">
                <a:solidFill>
                  <a:srgbClr val="FFFF00"/>
                </a:solidFill>
              </a:rPr>
              <a:t>二</a:t>
            </a:r>
            <a:r>
              <a:rPr lang="zh-CN" altLang="en-US" b="1" dirty="0" smtClean="0">
                <a:solidFill>
                  <a:srgbClr val="FFFF00"/>
                </a:solidFill>
              </a:rPr>
              <a:t>、 </a:t>
            </a:r>
            <a:r>
              <a:rPr lang="en-US" altLang="zh-CN" sz="4000" b="1" dirty="0" smtClean="0">
                <a:solidFill>
                  <a:srgbClr val="FFFF00"/>
                </a:solidFill>
              </a:rPr>
              <a:t>GDM-8342</a:t>
            </a:r>
            <a:r>
              <a:rPr lang="zh-CN" altLang="en-US" sz="4000" b="1" dirty="0" smtClean="0">
                <a:solidFill>
                  <a:srgbClr val="FFFF00"/>
                </a:solidFill>
              </a:rPr>
              <a:t>台式数字万用表</a:t>
            </a:r>
          </a:p>
        </p:txBody>
      </p:sp>
      <p:sp>
        <p:nvSpPr>
          <p:cNvPr id="9220" name="AutoShape 4"/>
          <p:cNvSpPr>
            <a:spLocks noChangeArrowheads="1"/>
          </p:cNvSpPr>
          <p:nvPr/>
        </p:nvSpPr>
        <p:spPr bwMode="auto">
          <a:xfrm>
            <a:off x="4932363" y="1412875"/>
            <a:ext cx="1008062" cy="936625"/>
          </a:xfrm>
          <a:prstGeom prst="wedgeRoundRectCallout">
            <a:avLst>
              <a:gd name="adj1" fmla="val -53778"/>
              <a:gd name="adj2" fmla="val 126102"/>
              <a:gd name="adj3" fmla="val 16667"/>
            </a:avLst>
          </a:prstGeom>
          <a:gradFill rotWithShape="1">
            <a:gsLst>
              <a:gs pos="0">
                <a:srgbClr val="99FF99">
                  <a:alpha val="50000"/>
                </a:srgbClr>
              </a:gs>
              <a:gs pos="100000">
                <a:srgbClr val="477647">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量程显示</a:t>
            </a:r>
          </a:p>
        </p:txBody>
      </p:sp>
      <p:sp>
        <p:nvSpPr>
          <p:cNvPr id="9221" name="AutoShape 5"/>
          <p:cNvSpPr>
            <a:spLocks noChangeArrowheads="1"/>
          </p:cNvSpPr>
          <p:nvPr/>
        </p:nvSpPr>
        <p:spPr bwMode="auto">
          <a:xfrm>
            <a:off x="2268538" y="1412875"/>
            <a:ext cx="1295400" cy="863600"/>
          </a:xfrm>
          <a:prstGeom prst="wedgeRoundRectCallout">
            <a:avLst>
              <a:gd name="adj1" fmla="val 31861"/>
              <a:gd name="adj2" fmla="val 147241"/>
              <a:gd name="adj3" fmla="val 16667"/>
            </a:avLst>
          </a:prstGeom>
          <a:gradFill rotWithShape="1">
            <a:gsLst>
              <a:gs pos="0">
                <a:srgbClr val="FFFF00">
                  <a:alpha val="50000"/>
                </a:srgbClr>
              </a:gs>
              <a:gs pos="100000">
                <a:srgbClr val="767600">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测量值显示</a:t>
            </a:r>
          </a:p>
        </p:txBody>
      </p:sp>
      <p:sp>
        <p:nvSpPr>
          <p:cNvPr id="9222" name="AutoShape 6"/>
          <p:cNvSpPr>
            <a:spLocks noChangeArrowheads="1"/>
          </p:cNvSpPr>
          <p:nvPr/>
        </p:nvSpPr>
        <p:spPr bwMode="auto">
          <a:xfrm>
            <a:off x="7019925" y="1125538"/>
            <a:ext cx="2124075" cy="1655762"/>
          </a:xfrm>
          <a:prstGeom prst="wedgeRoundRectCallout">
            <a:avLst>
              <a:gd name="adj1" fmla="val -58519"/>
              <a:gd name="adj2" fmla="val 79912"/>
              <a:gd name="adj3" fmla="val 16667"/>
            </a:avLst>
          </a:prstGeom>
          <a:solidFill>
            <a:srgbClr val="FF000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电压，欧姆，二极管，电容测量插孔</a:t>
            </a:r>
          </a:p>
        </p:txBody>
      </p:sp>
      <p:sp>
        <p:nvSpPr>
          <p:cNvPr id="9223" name="AutoShape 7"/>
          <p:cNvSpPr>
            <a:spLocks noChangeArrowheads="1"/>
          </p:cNvSpPr>
          <p:nvPr/>
        </p:nvSpPr>
        <p:spPr bwMode="auto">
          <a:xfrm>
            <a:off x="7380288" y="3573463"/>
            <a:ext cx="1763712" cy="935037"/>
          </a:xfrm>
          <a:prstGeom prst="wedgeRoundRectCallout">
            <a:avLst>
              <a:gd name="adj1" fmla="val -77542"/>
              <a:gd name="adj2" fmla="val 32514"/>
              <a:gd name="adj3" fmla="val 16667"/>
            </a:avLst>
          </a:prstGeom>
          <a:gradFill rotWithShape="1">
            <a:gsLst>
              <a:gs pos="0">
                <a:srgbClr val="0033CC">
                  <a:alpha val="49001"/>
                </a:srgbClr>
              </a:gs>
              <a:gs pos="100000">
                <a:srgbClr val="00185E">
                  <a:alpha val="0"/>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12A</a:t>
            </a:r>
            <a:r>
              <a:rPr lang="zh-CN" altLang="en-US" sz="2400" b="1"/>
              <a:t>电流插孔</a:t>
            </a:r>
          </a:p>
        </p:txBody>
      </p:sp>
      <p:sp>
        <p:nvSpPr>
          <p:cNvPr id="135176" name="AutoShape 8"/>
          <p:cNvSpPr>
            <a:spLocks noChangeArrowheads="1"/>
          </p:cNvSpPr>
          <p:nvPr/>
        </p:nvSpPr>
        <p:spPr bwMode="auto">
          <a:xfrm>
            <a:off x="7308850" y="2852738"/>
            <a:ext cx="1835150" cy="576262"/>
          </a:xfrm>
          <a:prstGeom prst="wedgeRoundRectCallout">
            <a:avLst>
              <a:gd name="adj1" fmla="val -70417"/>
              <a:gd name="adj2" fmla="val 108954"/>
              <a:gd name="adj3" fmla="val 16667"/>
            </a:avLst>
          </a:prstGeom>
          <a:gradFill rotWithShape="1">
            <a:gsLst>
              <a:gs pos="0">
                <a:schemeClr val="accent1">
                  <a:alpha val="48000"/>
                </a:schemeClr>
              </a:gs>
              <a:gs pos="100000">
                <a:schemeClr val="accent1">
                  <a:gamma/>
                  <a:shade val="46275"/>
                  <a:invGamma/>
                  <a:alpha val="2000"/>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1">
                <a:latin typeface="Arial" charset="0"/>
              </a:rPr>
              <a:t>公共插孔</a:t>
            </a:r>
          </a:p>
        </p:txBody>
      </p:sp>
      <p:sp>
        <p:nvSpPr>
          <p:cNvPr id="9225" name="AutoShape 9"/>
          <p:cNvSpPr>
            <a:spLocks noChangeArrowheads="1"/>
          </p:cNvSpPr>
          <p:nvPr/>
        </p:nvSpPr>
        <p:spPr bwMode="auto">
          <a:xfrm>
            <a:off x="7380288" y="4652963"/>
            <a:ext cx="1584325" cy="1008062"/>
          </a:xfrm>
          <a:prstGeom prst="wedgeRoundRectCallout">
            <a:avLst>
              <a:gd name="adj1" fmla="val -115833"/>
              <a:gd name="adj2" fmla="val -132204"/>
              <a:gd name="adj3" fmla="val 16667"/>
            </a:avLst>
          </a:prstGeom>
          <a:gradFill rotWithShape="1">
            <a:gsLst>
              <a:gs pos="0">
                <a:srgbClr val="FFFF00">
                  <a:alpha val="50000"/>
                </a:srgbClr>
              </a:gs>
              <a:gs pos="100000">
                <a:srgbClr val="767600">
                  <a:alpha val="0"/>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０</a:t>
            </a:r>
            <a:r>
              <a:rPr lang="en-US" altLang="zh-CN" sz="2400" b="1"/>
              <a:t>.</a:t>
            </a:r>
            <a:r>
              <a:rPr lang="zh-CN" altLang="en-US" sz="2400" b="1"/>
              <a:t>５</a:t>
            </a:r>
            <a:r>
              <a:rPr lang="en-US" altLang="zh-CN" sz="2400" b="1"/>
              <a:t>A</a:t>
            </a:r>
            <a:r>
              <a:rPr lang="zh-CN" altLang="en-US" sz="2400" b="1"/>
              <a:t>电流插孔</a:t>
            </a:r>
          </a:p>
        </p:txBody>
      </p:sp>
      <p:sp>
        <p:nvSpPr>
          <p:cNvPr id="9226" name="AutoShape 10"/>
          <p:cNvSpPr>
            <a:spLocks noChangeArrowheads="1"/>
          </p:cNvSpPr>
          <p:nvPr/>
        </p:nvSpPr>
        <p:spPr bwMode="auto">
          <a:xfrm>
            <a:off x="468313" y="1844675"/>
            <a:ext cx="1079500" cy="935038"/>
          </a:xfrm>
          <a:prstGeom prst="wedgeRoundRectCallout">
            <a:avLst>
              <a:gd name="adj1" fmla="val 104412"/>
              <a:gd name="adj2" fmla="val 170375"/>
              <a:gd name="adj3" fmla="val 16667"/>
            </a:avLst>
          </a:prstGeom>
          <a:gradFill rotWithShape="1">
            <a:gsLst>
              <a:gs pos="0">
                <a:srgbClr val="FFFF00">
                  <a:alpha val="50000"/>
                </a:srgbClr>
              </a:gs>
              <a:gs pos="100000">
                <a:srgbClr val="767600">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电源开关</a:t>
            </a:r>
          </a:p>
        </p:txBody>
      </p:sp>
      <p:sp>
        <p:nvSpPr>
          <p:cNvPr id="9227" name="AutoShape 11"/>
          <p:cNvSpPr>
            <a:spLocks noChangeArrowheads="1"/>
          </p:cNvSpPr>
          <p:nvPr/>
        </p:nvSpPr>
        <p:spPr bwMode="auto">
          <a:xfrm>
            <a:off x="7019925" y="5734050"/>
            <a:ext cx="1582738" cy="863600"/>
          </a:xfrm>
          <a:prstGeom prst="wedgeRoundRectCallout">
            <a:avLst>
              <a:gd name="adj1" fmla="val -147292"/>
              <a:gd name="adj2" fmla="val -208824"/>
              <a:gd name="adj3" fmla="val 16667"/>
            </a:avLst>
          </a:prstGeom>
          <a:gradFill rotWithShape="1">
            <a:gsLst>
              <a:gs pos="0">
                <a:srgbClr val="0033CC">
                  <a:alpha val="49001"/>
                </a:srgbClr>
              </a:gs>
              <a:gs pos="100000">
                <a:srgbClr val="00185E">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量程自动选择</a:t>
            </a:r>
          </a:p>
        </p:txBody>
      </p:sp>
      <p:sp>
        <p:nvSpPr>
          <p:cNvPr id="9228" name="AutoShape 12"/>
          <p:cNvSpPr>
            <a:spLocks noChangeArrowheads="1"/>
          </p:cNvSpPr>
          <p:nvPr/>
        </p:nvSpPr>
        <p:spPr bwMode="auto">
          <a:xfrm>
            <a:off x="468313" y="2852738"/>
            <a:ext cx="1152525" cy="936625"/>
          </a:xfrm>
          <a:prstGeom prst="wedgeRoundRectCallout">
            <a:avLst>
              <a:gd name="adj1" fmla="val 98620"/>
              <a:gd name="adj2" fmla="val 125426"/>
              <a:gd name="adj3" fmla="val 16667"/>
            </a:avLst>
          </a:prstGeom>
          <a:gradFill rotWithShape="1">
            <a:gsLst>
              <a:gs pos="0">
                <a:srgbClr val="99FF99">
                  <a:alpha val="50000"/>
                </a:srgbClr>
              </a:gs>
              <a:gs pos="100000">
                <a:srgbClr val="477647">
                  <a:alpha val="0"/>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USB</a:t>
            </a:r>
            <a:r>
              <a:rPr lang="zh-CN" altLang="en-US" sz="2400" b="1"/>
              <a:t>接口</a:t>
            </a:r>
          </a:p>
        </p:txBody>
      </p:sp>
      <p:sp>
        <p:nvSpPr>
          <p:cNvPr id="9229" name="AutoShape 13"/>
          <p:cNvSpPr>
            <a:spLocks noChangeArrowheads="1"/>
          </p:cNvSpPr>
          <p:nvPr/>
        </p:nvSpPr>
        <p:spPr bwMode="auto">
          <a:xfrm>
            <a:off x="468313" y="3860800"/>
            <a:ext cx="1152525" cy="936625"/>
          </a:xfrm>
          <a:prstGeom prst="wedgeRoundRectCallout">
            <a:avLst>
              <a:gd name="adj1" fmla="val 171486"/>
              <a:gd name="adj2" fmla="val -23222"/>
              <a:gd name="adj3" fmla="val 16667"/>
            </a:avLst>
          </a:prstGeom>
          <a:gradFill rotWithShape="1">
            <a:gsLst>
              <a:gs pos="0">
                <a:srgbClr val="FFFF00">
                  <a:alpha val="50000"/>
                </a:srgbClr>
              </a:gs>
              <a:gs pos="100000">
                <a:srgbClr val="767600">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交流电压</a:t>
            </a:r>
          </a:p>
        </p:txBody>
      </p:sp>
      <p:sp>
        <p:nvSpPr>
          <p:cNvPr id="9230" name="AutoShape 14"/>
          <p:cNvSpPr>
            <a:spLocks noChangeArrowheads="1"/>
          </p:cNvSpPr>
          <p:nvPr/>
        </p:nvSpPr>
        <p:spPr bwMode="auto">
          <a:xfrm>
            <a:off x="3924300" y="5300663"/>
            <a:ext cx="1944688" cy="1557337"/>
          </a:xfrm>
          <a:prstGeom prst="wedgeRoundRectCallout">
            <a:avLst>
              <a:gd name="adj1" fmla="val -4532"/>
              <a:gd name="adj2" fmla="val -100458"/>
              <a:gd name="adj3" fmla="val 16667"/>
            </a:avLst>
          </a:prstGeom>
          <a:gradFill rotWithShape="1">
            <a:gsLst>
              <a:gs pos="0">
                <a:srgbClr val="0033CC">
                  <a:alpha val="49001"/>
                </a:srgbClr>
              </a:gs>
              <a:gs pos="100000">
                <a:srgbClr val="00185E">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上挡切换键</a:t>
            </a:r>
          </a:p>
          <a:p>
            <a:pPr algn="ctr" eaLnBrk="1" hangingPunct="1"/>
            <a:r>
              <a:rPr lang="en-US" altLang="zh-CN" sz="2400" b="1"/>
              <a:t>DCi,ACi,dB,dBm,</a:t>
            </a:r>
          </a:p>
          <a:p>
            <a:pPr algn="ctr" eaLnBrk="1" hangingPunct="1"/>
            <a:r>
              <a:rPr lang="en-US" altLang="zh-CN" sz="2400" b="1"/>
              <a:t>TEMP</a:t>
            </a:r>
          </a:p>
        </p:txBody>
      </p:sp>
      <p:sp>
        <p:nvSpPr>
          <p:cNvPr id="9231" name="AutoShape 15"/>
          <p:cNvSpPr>
            <a:spLocks noChangeArrowheads="1"/>
          </p:cNvSpPr>
          <p:nvPr/>
        </p:nvSpPr>
        <p:spPr bwMode="auto">
          <a:xfrm>
            <a:off x="5867400" y="5516563"/>
            <a:ext cx="1079500" cy="1008062"/>
          </a:xfrm>
          <a:prstGeom prst="wedgeRoundRectCallout">
            <a:avLst>
              <a:gd name="adj1" fmla="val -95588"/>
              <a:gd name="adj2" fmla="val -135829"/>
              <a:gd name="adj3" fmla="val 16667"/>
            </a:avLst>
          </a:prstGeom>
          <a:gradFill rotWithShape="1">
            <a:gsLst>
              <a:gs pos="0">
                <a:srgbClr val="99FF99">
                  <a:alpha val="50000"/>
                </a:srgbClr>
              </a:gs>
              <a:gs pos="100000">
                <a:srgbClr val="477647">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400" b="1"/>
          </a:p>
        </p:txBody>
      </p:sp>
      <p:sp>
        <p:nvSpPr>
          <p:cNvPr id="9232" name="AutoShape 16"/>
          <p:cNvSpPr>
            <a:spLocks noChangeArrowheads="1"/>
          </p:cNvSpPr>
          <p:nvPr/>
        </p:nvSpPr>
        <p:spPr bwMode="auto">
          <a:xfrm>
            <a:off x="5867400" y="5516563"/>
            <a:ext cx="1079500" cy="1008062"/>
          </a:xfrm>
          <a:prstGeom prst="wedgeRoundRectCallout">
            <a:avLst>
              <a:gd name="adj1" fmla="val -101324"/>
              <a:gd name="adj2" fmla="val -188583"/>
              <a:gd name="adj3" fmla="val 16667"/>
            </a:avLst>
          </a:prstGeom>
          <a:gradFill rotWithShape="1">
            <a:gsLst>
              <a:gs pos="0">
                <a:srgbClr val="99FF99">
                  <a:alpha val="50000"/>
                </a:srgbClr>
              </a:gs>
              <a:gs pos="100000">
                <a:srgbClr val="477647">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量程调整</a:t>
            </a:r>
            <a:endParaRPr lang="en-US" altLang="zh-CN" sz="2400" b="1"/>
          </a:p>
        </p:txBody>
      </p:sp>
      <p:sp>
        <p:nvSpPr>
          <p:cNvPr id="9233" name="AutoShape 17"/>
          <p:cNvSpPr>
            <a:spLocks noChangeArrowheads="1"/>
          </p:cNvSpPr>
          <p:nvPr/>
        </p:nvSpPr>
        <p:spPr bwMode="auto">
          <a:xfrm>
            <a:off x="6011863" y="1412875"/>
            <a:ext cx="1008062" cy="936625"/>
          </a:xfrm>
          <a:prstGeom prst="wedgeRoundRectCallout">
            <a:avLst>
              <a:gd name="adj1" fmla="val -106222"/>
              <a:gd name="adj2" fmla="val 145426"/>
              <a:gd name="adj3" fmla="val 16667"/>
            </a:avLst>
          </a:prstGeom>
          <a:gradFill rotWithShape="1">
            <a:gsLst>
              <a:gs pos="0">
                <a:srgbClr val="FFFF00">
                  <a:alpha val="50000"/>
                </a:srgbClr>
              </a:gs>
              <a:gs pos="100000">
                <a:srgbClr val="767600">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量程单位</a:t>
            </a:r>
          </a:p>
        </p:txBody>
      </p:sp>
      <p:sp>
        <p:nvSpPr>
          <p:cNvPr id="9234" name="AutoShape 18"/>
          <p:cNvSpPr>
            <a:spLocks noChangeArrowheads="1"/>
          </p:cNvSpPr>
          <p:nvPr/>
        </p:nvSpPr>
        <p:spPr bwMode="auto">
          <a:xfrm>
            <a:off x="3635375" y="1412875"/>
            <a:ext cx="1295400" cy="863600"/>
          </a:xfrm>
          <a:prstGeom prst="wedgeRoundRectCallout">
            <a:avLst>
              <a:gd name="adj1" fmla="val -14829"/>
              <a:gd name="adj2" fmla="val 169671"/>
              <a:gd name="adj3" fmla="val 16667"/>
            </a:avLst>
          </a:prstGeom>
          <a:gradFill rotWithShape="1">
            <a:gsLst>
              <a:gs pos="0">
                <a:srgbClr val="0033CC">
                  <a:alpha val="49001"/>
                </a:srgbClr>
              </a:gs>
              <a:gs pos="100000">
                <a:srgbClr val="00185E">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测量值单位</a:t>
            </a:r>
          </a:p>
        </p:txBody>
      </p:sp>
      <p:sp>
        <p:nvSpPr>
          <p:cNvPr id="9235" name="AutoShape 19"/>
          <p:cNvSpPr>
            <a:spLocks noChangeArrowheads="1"/>
          </p:cNvSpPr>
          <p:nvPr/>
        </p:nvSpPr>
        <p:spPr bwMode="auto">
          <a:xfrm>
            <a:off x="395288" y="1341438"/>
            <a:ext cx="1800225" cy="503237"/>
          </a:xfrm>
          <a:prstGeom prst="wedgeRoundRectCallout">
            <a:avLst>
              <a:gd name="adj1" fmla="val 75574"/>
              <a:gd name="adj2" fmla="val 479023"/>
              <a:gd name="adj3" fmla="val 16667"/>
            </a:avLst>
          </a:prstGeom>
          <a:gradFill rotWithShape="1">
            <a:gsLst>
              <a:gs pos="0">
                <a:srgbClr val="0033CC">
                  <a:alpha val="49001"/>
                </a:srgbClr>
              </a:gs>
              <a:gs pos="100000">
                <a:srgbClr val="00185E">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直流电压</a:t>
            </a:r>
          </a:p>
        </p:txBody>
      </p:sp>
      <p:sp>
        <p:nvSpPr>
          <p:cNvPr id="9236" name="AutoShape 20"/>
          <p:cNvSpPr>
            <a:spLocks noChangeArrowheads="1"/>
          </p:cNvSpPr>
          <p:nvPr/>
        </p:nvSpPr>
        <p:spPr bwMode="auto">
          <a:xfrm>
            <a:off x="395288" y="4797425"/>
            <a:ext cx="1295400" cy="936625"/>
          </a:xfrm>
          <a:prstGeom prst="wedgeRoundRectCallout">
            <a:avLst>
              <a:gd name="adj1" fmla="val 186764"/>
              <a:gd name="adj2" fmla="val -119491"/>
              <a:gd name="adj3" fmla="val 16667"/>
            </a:avLst>
          </a:prstGeom>
          <a:gradFill rotWithShape="1">
            <a:gsLst>
              <a:gs pos="0">
                <a:srgbClr val="0033CC">
                  <a:alpha val="49001"/>
                </a:srgbClr>
              </a:gs>
              <a:gs pos="100000">
                <a:srgbClr val="00185E">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电阻／</a:t>
            </a:r>
          </a:p>
          <a:p>
            <a:pPr algn="ctr" eaLnBrk="1" hangingPunct="1"/>
            <a:r>
              <a:rPr lang="zh-CN" altLang="en-US" sz="2400" b="1"/>
              <a:t>蜂鸣器</a:t>
            </a:r>
          </a:p>
        </p:txBody>
      </p:sp>
      <p:sp>
        <p:nvSpPr>
          <p:cNvPr id="9237" name="AutoShape 21"/>
          <p:cNvSpPr>
            <a:spLocks noChangeArrowheads="1"/>
          </p:cNvSpPr>
          <p:nvPr/>
        </p:nvSpPr>
        <p:spPr bwMode="auto">
          <a:xfrm>
            <a:off x="1403350" y="5516563"/>
            <a:ext cx="1295400" cy="936625"/>
          </a:xfrm>
          <a:prstGeom prst="wedgeRoundRectCallout">
            <a:avLst>
              <a:gd name="adj1" fmla="val 140810"/>
              <a:gd name="adj2" fmla="val -202542"/>
              <a:gd name="adj3" fmla="val 16667"/>
            </a:avLst>
          </a:prstGeom>
          <a:gradFill rotWithShape="1">
            <a:gsLst>
              <a:gs pos="0">
                <a:srgbClr val="99FF99">
                  <a:alpha val="50000"/>
                </a:srgbClr>
              </a:gs>
              <a:gs pos="100000">
                <a:srgbClr val="477647">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二极管</a:t>
            </a:r>
          </a:p>
          <a:p>
            <a:pPr algn="ctr" eaLnBrk="1" hangingPunct="1"/>
            <a:r>
              <a:rPr lang="zh-CN" altLang="en-US" sz="2400" b="1"/>
              <a:t>／电容</a:t>
            </a:r>
          </a:p>
        </p:txBody>
      </p:sp>
      <p:sp>
        <p:nvSpPr>
          <p:cNvPr id="9238" name="AutoShape 22"/>
          <p:cNvSpPr>
            <a:spLocks noChangeArrowheads="1"/>
          </p:cNvSpPr>
          <p:nvPr/>
        </p:nvSpPr>
        <p:spPr bwMode="auto">
          <a:xfrm>
            <a:off x="2700338" y="5157788"/>
            <a:ext cx="1295400" cy="936625"/>
          </a:xfrm>
          <a:prstGeom prst="wedgeRoundRectCallout">
            <a:avLst>
              <a:gd name="adj1" fmla="val 72181"/>
              <a:gd name="adj2" fmla="val -153051"/>
              <a:gd name="adj3" fmla="val 16667"/>
            </a:avLst>
          </a:prstGeom>
          <a:gradFill rotWithShape="1">
            <a:gsLst>
              <a:gs pos="0">
                <a:srgbClr val="FFFF00">
                  <a:alpha val="50000"/>
                </a:srgbClr>
              </a:gs>
              <a:gs pos="100000">
                <a:srgbClr val="767600">
                  <a:alpha val="0"/>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频率</a:t>
            </a:r>
          </a:p>
          <a:p>
            <a:pPr algn="ctr" eaLnBrk="1" hangingPunct="1"/>
            <a:r>
              <a:rPr lang="zh-CN" altLang="en-US" sz="2400" b="1"/>
              <a:t>／周期</a:t>
            </a:r>
          </a:p>
        </p:txBody>
      </p:sp>
      <p:sp>
        <p:nvSpPr>
          <p:cNvPr id="9239"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8F3A83E2-C7C6-4476-B15D-CA2D7C89FA38}"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5</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1813375829"/>
      </p:ext>
    </p:extLst>
  </p:cSld>
  <p:clrMapOvr>
    <a:masterClrMapping/>
  </p:clrMapOvr>
  <p:transition advClick="0" advTm="6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850900"/>
          </a:xfrm>
        </p:spPr>
        <p:txBody>
          <a:bodyPr/>
          <a:lstStyle/>
          <a:p>
            <a:pPr eaLnBrk="1" hangingPunct="1"/>
            <a:r>
              <a:rPr lang="zh-CN" altLang="en-US" sz="4000" b="1" dirty="0" smtClean="0">
                <a:solidFill>
                  <a:srgbClr val="FFFF00"/>
                </a:solidFill>
              </a:rPr>
              <a:t>基本测量方法</a:t>
            </a:r>
          </a:p>
        </p:txBody>
      </p:sp>
      <p:sp>
        <p:nvSpPr>
          <p:cNvPr id="8195" name="Rectangle 3"/>
          <p:cNvSpPr>
            <a:spLocks noGrp="1" noChangeArrowheads="1"/>
          </p:cNvSpPr>
          <p:nvPr>
            <p:ph type="body" idx="1"/>
          </p:nvPr>
        </p:nvSpPr>
        <p:spPr>
          <a:xfrm>
            <a:off x="250825" y="1125538"/>
            <a:ext cx="8497888" cy="5076825"/>
          </a:xfrm>
        </p:spPr>
        <p:txBody>
          <a:bodyPr/>
          <a:lstStyle/>
          <a:p>
            <a:pPr marL="622350" indent="-514350" eaLnBrk="1" hangingPunct="1">
              <a:buFont typeface="+mj-lt"/>
              <a:buAutoNum type="arabicPeriod"/>
              <a:defRPr/>
            </a:pPr>
            <a:r>
              <a:rPr lang="zh-CN" altLang="en-US" b="1" dirty="0" smtClean="0">
                <a:solidFill>
                  <a:srgbClr val="FFFF00"/>
                </a:solidFill>
              </a:rPr>
              <a:t>插入表棒</a:t>
            </a:r>
          </a:p>
          <a:p>
            <a:pPr marL="108000" lvl="1" indent="0" eaLnBrk="1" hangingPunct="1">
              <a:buClr>
                <a:srgbClr val="FF0000"/>
              </a:buClr>
              <a:buFont typeface="Arial" charset="0"/>
              <a:buChar char="–"/>
              <a:defRPr/>
            </a:pPr>
            <a:r>
              <a:rPr lang="zh-CN" altLang="en-US" sz="2400" b="1" dirty="0" smtClean="0"/>
              <a:t>  黑表棒插入</a:t>
            </a:r>
            <a:r>
              <a:rPr lang="en-US" altLang="zh-CN" sz="2400" b="1" dirty="0" smtClean="0"/>
              <a:t>COM</a:t>
            </a:r>
            <a:r>
              <a:rPr lang="zh-CN" altLang="en-US" sz="2400" b="1" dirty="0" smtClean="0"/>
              <a:t>插孔。</a:t>
            </a:r>
            <a:endParaRPr lang="en-US" altLang="zh-CN" sz="2400" b="1" dirty="0" smtClean="0"/>
          </a:p>
          <a:p>
            <a:pPr marL="108000" lvl="1" indent="0" eaLnBrk="1" hangingPunct="1">
              <a:buClr>
                <a:srgbClr val="FF0000"/>
              </a:buClr>
              <a:buFont typeface="Arial" charset="0"/>
              <a:buChar char="–"/>
              <a:defRPr/>
            </a:pPr>
            <a:r>
              <a:rPr lang="zh-CN" altLang="en-US" sz="2400" b="1" dirty="0" smtClean="0"/>
              <a:t>  红表棒根据被测类型要求（</a:t>
            </a:r>
            <a:r>
              <a:rPr lang="en-US" altLang="zh-CN" sz="2400" b="1" dirty="0" smtClean="0"/>
              <a:t>0.5A</a:t>
            </a:r>
            <a:r>
              <a:rPr lang="zh-CN" altLang="en-US" sz="2400" b="1" dirty="0" smtClean="0"/>
              <a:t>电流，</a:t>
            </a:r>
            <a:r>
              <a:rPr lang="en-US" altLang="zh-CN" sz="2400" b="1" dirty="0" smtClean="0"/>
              <a:t>12</a:t>
            </a:r>
            <a:r>
              <a:rPr lang="zh-CN" altLang="en-US" sz="2400" b="1" dirty="0" smtClean="0"/>
              <a:t>电流，电压、电阻、二极管、电容</a:t>
            </a:r>
            <a:r>
              <a:rPr lang="en-US" altLang="zh-CN" sz="2400" b="1" dirty="0" smtClean="0"/>
              <a:t> </a:t>
            </a:r>
            <a:r>
              <a:rPr lang="zh-CN" altLang="en-US" sz="2400" b="1" dirty="0" smtClean="0"/>
              <a:t>）插入对应的三个插孔之一。</a:t>
            </a:r>
            <a:endParaRPr lang="en-US" altLang="zh-CN" sz="2400" b="1" dirty="0" smtClean="0"/>
          </a:p>
          <a:p>
            <a:pPr marL="108000" lvl="1" indent="0" eaLnBrk="1" hangingPunct="1">
              <a:buClr>
                <a:srgbClr val="FF0000"/>
              </a:buClr>
              <a:buFont typeface="Arial" charset="0"/>
              <a:buChar char="–"/>
              <a:defRPr/>
            </a:pPr>
            <a:endParaRPr lang="zh-CN" altLang="en-US" sz="2400" b="1" dirty="0" smtClean="0"/>
          </a:p>
          <a:p>
            <a:pPr marL="622350" indent="-514350" eaLnBrk="1" hangingPunct="1">
              <a:buFont typeface="+mj-lt"/>
              <a:buAutoNum type="arabicPeriod"/>
              <a:defRPr/>
            </a:pPr>
            <a:r>
              <a:rPr lang="zh-CN" altLang="en-US" b="1" dirty="0" smtClean="0">
                <a:solidFill>
                  <a:srgbClr val="FFFF00"/>
                </a:solidFill>
              </a:rPr>
              <a:t>选择测量类型之一</a:t>
            </a:r>
          </a:p>
          <a:p>
            <a:pPr marL="108000" lvl="1" indent="0" eaLnBrk="1" hangingPunct="1">
              <a:buClr>
                <a:srgbClr val="FF0000"/>
              </a:buClr>
              <a:buFont typeface="Arial" charset="0"/>
              <a:buChar char="–"/>
              <a:defRPr/>
            </a:pPr>
            <a:r>
              <a:rPr lang="zh-CN" altLang="en-US" sz="2400" b="1" dirty="0" smtClean="0"/>
              <a:t>  直接按一次各键可选择对应的测量类型：（</a:t>
            </a:r>
            <a:r>
              <a:rPr lang="en-US" altLang="zh-CN" sz="2400" b="1" dirty="0" smtClean="0"/>
              <a:t>DCV</a:t>
            </a:r>
            <a:r>
              <a:rPr lang="zh-CN" altLang="en-US" sz="2400" b="1" dirty="0" smtClean="0"/>
              <a:t>）直流电压、（</a:t>
            </a:r>
            <a:r>
              <a:rPr lang="en-US" altLang="zh-CN" sz="2400" b="1" dirty="0" smtClean="0"/>
              <a:t>ACV</a:t>
            </a:r>
            <a:r>
              <a:rPr lang="zh-CN" altLang="en-US" sz="2400" b="1" dirty="0" smtClean="0"/>
              <a:t>）交流电压、（</a:t>
            </a:r>
            <a:r>
              <a:rPr lang="el-GR" altLang="zh-CN" sz="2400" b="1" dirty="0" smtClean="0">
                <a:cs typeface="Arial" charset="0"/>
              </a:rPr>
              <a:t>Ω</a:t>
            </a:r>
            <a:r>
              <a:rPr lang="zh-CN" altLang="en-US" sz="2400" b="1" dirty="0" smtClean="0"/>
              <a:t>／蜂鸣器）电阻、（二极管／电容）二极管、（</a:t>
            </a:r>
            <a:r>
              <a:rPr lang="en-US" altLang="zh-CN" sz="2400" b="1" dirty="0" smtClean="0"/>
              <a:t>HZ/P</a:t>
            </a:r>
            <a:r>
              <a:rPr lang="zh-CN" altLang="en-US" sz="2400" b="1" dirty="0" smtClean="0"/>
              <a:t>）频率。</a:t>
            </a:r>
          </a:p>
          <a:p>
            <a:pPr marL="108000" lvl="1" indent="0" eaLnBrk="1" hangingPunct="1">
              <a:buClr>
                <a:srgbClr val="FF0000"/>
              </a:buClr>
              <a:buFont typeface="Arial" charset="0"/>
              <a:buChar char="–"/>
              <a:defRPr/>
            </a:pPr>
            <a:r>
              <a:rPr lang="zh-CN" altLang="en-US" sz="2400" b="1" dirty="0" smtClean="0"/>
              <a:t>  连按二次各键可选择（</a:t>
            </a:r>
            <a:r>
              <a:rPr lang="el-GR" altLang="zh-CN" sz="2400" b="1" dirty="0" smtClean="0"/>
              <a:t>Ω</a:t>
            </a:r>
            <a:r>
              <a:rPr lang="zh-CN" altLang="en-US" sz="2400" b="1" dirty="0" smtClean="0"/>
              <a:t>／蜂鸣器）蜂鸣器、（二极管／电容）电容、（</a:t>
            </a:r>
            <a:r>
              <a:rPr lang="en-US" altLang="zh-CN" sz="2400" b="1" dirty="0" smtClean="0"/>
              <a:t>HZ/P</a:t>
            </a:r>
            <a:r>
              <a:rPr lang="zh-CN" altLang="en-US" sz="2400" b="1" dirty="0" smtClean="0"/>
              <a:t>）周期。</a:t>
            </a:r>
          </a:p>
          <a:p>
            <a:pPr lvl="1" eaLnBrk="1" hangingPunct="1">
              <a:lnSpc>
                <a:spcPct val="80000"/>
              </a:lnSpc>
              <a:buFont typeface="Arial" charset="0"/>
              <a:buChar char="–"/>
              <a:defRPr/>
            </a:pPr>
            <a:endParaRPr lang="zh-CN" altLang="en-US" b="1" dirty="0" smtClean="0"/>
          </a:p>
        </p:txBody>
      </p:sp>
      <p:sp>
        <p:nvSpPr>
          <p:cNvPr id="10244"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FA0E4C13-3029-4B7E-B98F-842E62B9EA44}"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6</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350765231"/>
      </p:ext>
    </p:extLst>
  </p:cSld>
  <p:clrMapOvr>
    <a:masterClrMapping/>
  </p:clrMapOvr>
  <p:transition advClick="0" advTm="6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50900"/>
          </a:xfrm>
        </p:spPr>
        <p:txBody>
          <a:bodyPr/>
          <a:lstStyle/>
          <a:p>
            <a:pPr eaLnBrk="1" hangingPunct="1"/>
            <a:r>
              <a:rPr lang="zh-CN" altLang="en-US" sz="4000" b="1" dirty="0" smtClean="0">
                <a:solidFill>
                  <a:srgbClr val="FFFF00"/>
                </a:solidFill>
              </a:rPr>
              <a:t>基本测量方法</a:t>
            </a:r>
          </a:p>
        </p:txBody>
      </p:sp>
      <p:sp>
        <p:nvSpPr>
          <p:cNvPr id="9219" name="Rectangle 3"/>
          <p:cNvSpPr>
            <a:spLocks noGrp="1" noChangeArrowheads="1"/>
          </p:cNvSpPr>
          <p:nvPr>
            <p:ph type="body" idx="1"/>
          </p:nvPr>
        </p:nvSpPr>
        <p:spPr>
          <a:xfrm>
            <a:off x="468313" y="1412875"/>
            <a:ext cx="8229600" cy="4678363"/>
          </a:xfrm>
        </p:spPr>
        <p:txBody>
          <a:bodyPr/>
          <a:lstStyle/>
          <a:p>
            <a:pPr marL="108000" lvl="1" indent="0" eaLnBrk="1" hangingPunct="1">
              <a:lnSpc>
                <a:spcPct val="90000"/>
              </a:lnSpc>
              <a:buClr>
                <a:srgbClr val="FF0000"/>
              </a:buClr>
              <a:buFont typeface="Arial" charset="0"/>
              <a:buChar char="–"/>
              <a:defRPr/>
            </a:pPr>
            <a:r>
              <a:rPr lang="zh-CN" altLang="en-US" sz="2400" b="1" dirty="0" smtClean="0"/>
              <a:t>   按</a:t>
            </a:r>
            <a:r>
              <a:rPr lang="zh-CN" altLang="en-US" sz="2400" b="1" dirty="0"/>
              <a:t>过“</a:t>
            </a:r>
            <a:r>
              <a:rPr lang="en-US" altLang="zh-CN" sz="2400" b="1" dirty="0"/>
              <a:t>SHIFT”</a:t>
            </a:r>
            <a:r>
              <a:rPr lang="zh-CN" altLang="en-US" sz="2400" b="1" dirty="0"/>
              <a:t>键后，再按</a:t>
            </a:r>
            <a:r>
              <a:rPr lang="en-US" altLang="zh-CN" sz="2400" b="1" dirty="0"/>
              <a:t>(DCI)</a:t>
            </a:r>
            <a:r>
              <a:rPr lang="zh-CN" altLang="en-US" sz="2400" b="1" dirty="0"/>
              <a:t>直流电流，</a:t>
            </a:r>
            <a:r>
              <a:rPr lang="en-US" altLang="zh-CN" sz="2400" b="1" dirty="0"/>
              <a:t>(ACI)</a:t>
            </a:r>
            <a:r>
              <a:rPr lang="zh-CN" altLang="en-US" sz="2400" b="1" dirty="0"/>
              <a:t>交流电流，</a:t>
            </a:r>
            <a:r>
              <a:rPr lang="en-US" altLang="zh-CN" sz="2400" b="1" dirty="0"/>
              <a:t>(dB)</a:t>
            </a:r>
            <a:r>
              <a:rPr lang="zh-CN" altLang="en-US" sz="2400" b="1" dirty="0"/>
              <a:t>电压电平，</a:t>
            </a:r>
            <a:r>
              <a:rPr lang="en-US" altLang="zh-CN" sz="2400" b="1" dirty="0"/>
              <a:t>(</a:t>
            </a:r>
            <a:r>
              <a:rPr lang="en-US" altLang="zh-CN" sz="2400" b="1" dirty="0" err="1"/>
              <a:t>dBm</a:t>
            </a:r>
            <a:r>
              <a:rPr lang="en-US" altLang="zh-CN" sz="2400" b="1" dirty="0"/>
              <a:t>)</a:t>
            </a:r>
            <a:r>
              <a:rPr lang="zh-CN" altLang="en-US" sz="2400" b="1" dirty="0"/>
              <a:t>电压电平，</a:t>
            </a:r>
            <a:r>
              <a:rPr lang="en-US" altLang="zh-CN" sz="2400" b="1" dirty="0"/>
              <a:t>(TEMP)</a:t>
            </a:r>
            <a:r>
              <a:rPr lang="zh-CN" altLang="en-US" sz="2400" b="1" dirty="0"/>
              <a:t>温度可选择对应的测量类型</a:t>
            </a:r>
            <a:r>
              <a:rPr lang="zh-CN" altLang="en-US" sz="2400" b="1" dirty="0" smtClean="0"/>
              <a:t>。</a:t>
            </a:r>
            <a:endParaRPr lang="en-US" altLang="zh-CN" sz="2400" b="1" dirty="0" smtClean="0"/>
          </a:p>
          <a:p>
            <a:pPr marL="108000" lvl="1" indent="0" eaLnBrk="1" hangingPunct="1">
              <a:lnSpc>
                <a:spcPct val="90000"/>
              </a:lnSpc>
              <a:buClr>
                <a:srgbClr val="FF0000"/>
              </a:buClr>
              <a:buFont typeface="Arial" charset="0"/>
              <a:buChar char="–"/>
              <a:defRPr/>
            </a:pPr>
            <a:endParaRPr lang="zh-CN" altLang="en-US" sz="2400" b="1" dirty="0"/>
          </a:p>
          <a:p>
            <a:pPr marL="514350" indent="-514350" eaLnBrk="1" hangingPunct="1">
              <a:lnSpc>
                <a:spcPct val="90000"/>
              </a:lnSpc>
              <a:buFont typeface="+mj-lt"/>
              <a:buAutoNum type="arabicPeriod" startAt="3"/>
              <a:defRPr/>
            </a:pPr>
            <a:r>
              <a:rPr lang="zh-CN" altLang="en-US" b="1" dirty="0" smtClean="0">
                <a:solidFill>
                  <a:srgbClr val="FFFF00"/>
                </a:solidFill>
              </a:rPr>
              <a:t>选择量程</a:t>
            </a:r>
          </a:p>
          <a:p>
            <a:pPr lvl="1" eaLnBrk="1" hangingPunct="1">
              <a:lnSpc>
                <a:spcPct val="90000"/>
              </a:lnSpc>
              <a:buFont typeface="Arial" charset="0"/>
              <a:buChar char="–"/>
              <a:defRPr/>
            </a:pPr>
            <a:r>
              <a:rPr lang="zh-CN" altLang="en-US" b="1" dirty="0" smtClean="0"/>
              <a:t>按动“</a:t>
            </a:r>
            <a:r>
              <a:rPr lang="en-US" altLang="zh-CN" b="1" dirty="0" smtClean="0"/>
              <a:t>RANGE</a:t>
            </a:r>
            <a:r>
              <a:rPr lang="zh-CN" altLang="en-US" b="1" dirty="0" smtClean="0"/>
              <a:t>＋”键或“</a:t>
            </a:r>
            <a:r>
              <a:rPr lang="en-US" altLang="zh-CN" b="1" dirty="0" smtClean="0"/>
              <a:t>RANGE</a:t>
            </a:r>
            <a:r>
              <a:rPr lang="zh-CN" altLang="en-US" b="1" dirty="0" smtClean="0"/>
              <a:t>－”键可手动调整量程</a:t>
            </a:r>
          </a:p>
          <a:p>
            <a:pPr lvl="1" eaLnBrk="1" hangingPunct="1">
              <a:lnSpc>
                <a:spcPct val="90000"/>
              </a:lnSpc>
              <a:buFont typeface="Arial" charset="0"/>
              <a:buChar char="–"/>
              <a:defRPr/>
            </a:pPr>
            <a:r>
              <a:rPr lang="zh-CN" altLang="en-US" b="1" dirty="0" smtClean="0"/>
              <a:t>按动“</a:t>
            </a:r>
            <a:r>
              <a:rPr lang="en-US" altLang="zh-CN" b="1" dirty="0" smtClean="0"/>
              <a:t>Auto</a:t>
            </a:r>
            <a:r>
              <a:rPr lang="zh-CN" altLang="en-US" b="1" dirty="0" smtClean="0"/>
              <a:t>” 可自动调整量程 </a:t>
            </a:r>
            <a:r>
              <a:rPr lang="en-US" altLang="zh-CN" b="1" dirty="0" smtClean="0"/>
              <a:t>(</a:t>
            </a:r>
            <a:r>
              <a:rPr lang="zh-CN" altLang="en-US" b="1" dirty="0" smtClean="0"/>
              <a:t>需连接被测电量） 。</a:t>
            </a:r>
          </a:p>
          <a:p>
            <a:pPr marL="514350" indent="-514350" eaLnBrk="1" hangingPunct="1">
              <a:lnSpc>
                <a:spcPct val="90000"/>
              </a:lnSpc>
              <a:buFont typeface="+mj-lt"/>
              <a:buAutoNum type="arabicPeriod" startAt="4"/>
              <a:defRPr/>
            </a:pPr>
            <a:r>
              <a:rPr lang="zh-CN" altLang="en-US" b="1" dirty="0" smtClean="0">
                <a:solidFill>
                  <a:srgbClr val="FFFF00"/>
                </a:solidFill>
              </a:rPr>
              <a:t>测量</a:t>
            </a:r>
          </a:p>
          <a:p>
            <a:pPr lvl="1" eaLnBrk="1" hangingPunct="1">
              <a:lnSpc>
                <a:spcPct val="90000"/>
              </a:lnSpc>
              <a:buFont typeface="Arial" charset="0"/>
              <a:buChar char="–"/>
              <a:defRPr/>
            </a:pPr>
            <a:r>
              <a:rPr lang="zh-CN" altLang="en-US" b="1" dirty="0" smtClean="0"/>
              <a:t>表棒接触被测电量，即可进行测量</a:t>
            </a:r>
          </a:p>
        </p:txBody>
      </p:sp>
      <p:sp>
        <p:nvSpPr>
          <p:cNvPr id="11268"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C7396992-9C6D-4538-AD15-BA7548D7E43B}"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7</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2926268756"/>
      </p:ext>
    </p:extLst>
  </p:cSld>
  <p:clrMapOvr>
    <a:masterClrMapping/>
  </p:clrMapOvr>
  <p:transition advClick="0" advTm="6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50900"/>
          </a:xfrm>
        </p:spPr>
        <p:txBody>
          <a:bodyPr/>
          <a:lstStyle/>
          <a:p>
            <a:pPr eaLnBrk="1" hangingPunct="1"/>
            <a:r>
              <a:rPr lang="zh-CN" altLang="en-US" sz="3600" dirty="0" smtClean="0">
                <a:solidFill>
                  <a:srgbClr val="FFFF00"/>
                </a:solidFill>
                <a:latin typeface="微软雅黑" panose="020B0503020204020204" pitchFamily="34" charset="-122"/>
                <a:ea typeface="微软雅黑" panose="020B0503020204020204" pitchFamily="34" charset="-122"/>
              </a:rPr>
              <a:t>２</a:t>
            </a:r>
            <a:r>
              <a:rPr lang="en-US" altLang="zh-CN" sz="3600" dirty="0" smtClean="0">
                <a:solidFill>
                  <a:srgbClr val="FFFF00"/>
                </a:solidFill>
                <a:latin typeface="微软雅黑" panose="020B0503020204020204" pitchFamily="34" charset="-122"/>
                <a:ea typeface="微软雅黑" panose="020B0503020204020204" pitchFamily="34" charset="-122"/>
              </a:rPr>
              <a:t>ND</a:t>
            </a:r>
            <a:r>
              <a:rPr lang="zh-CN" altLang="en-US" sz="3600" dirty="0" smtClean="0">
                <a:solidFill>
                  <a:srgbClr val="FFFF00"/>
                </a:solidFill>
                <a:latin typeface="微软雅黑" panose="020B0503020204020204" pitchFamily="34" charset="-122"/>
                <a:ea typeface="微软雅黑" panose="020B0503020204020204" pitchFamily="34" charset="-122"/>
              </a:rPr>
              <a:t> ， </a:t>
            </a:r>
            <a:r>
              <a:rPr lang="en-US" altLang="zh-CN" sz="3600" dirty="0" smtClean="0">
                <a:solidFill>
                  <a:srgbClr val="FFFF00"/>
                </a:solidFill>
                <a:latin typeface="微软雅黑" panose="020B0503020204020204" pitchFamily="34" charset="-122"/>
                <a:ea typeface="微软雅黑" panose="020B0503020204020204" pitchFamily="34" charset="-122"/>
              </a:rPr>
              <a:t>LOCAL</a:t>
            </a:r>
            <a:r>
              <a:rPr lang="zh-CN" altLang="en-US" sz="3600" dirty="0" smtClean="0">
                <a:solidFill>
                  <a:srgbClr val="FFFF00"/>
                </a:solidFill>
                <a:latin typeface="微软雅黑" panose="020B0503020204020204" pitchFamily="34" charset="-122"/>
                <a:ea typeface="微软雅黑" panose="020B0503020204020204" pitchFamily="34" charset="-122"/>
              </a:rPr>
              <a:t>键的使用</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4688"/>
            <a:ext cx="7343775"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Rectangle 4"/>
          <p:cNvSpPr>
            <a:spLocks noChangeArrowheads="1"/>
          </p:cNvSpPr>
          <p:nvPr/>
        </p:nvSpPr>
        <p:spPr bwMode="auto">
          <a:xfrm>
            <a:off x="3057525" y="2695575"/>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990000"/>
                </a:solidFill>
              </a:rPr>
              <a:t>支持双显示的项目</a:t>
            </a:r>
          </a:p>
        </p:txBody>
      </p:sp>
      <p:sp>
        <p:nvSpPr>
          <p:cNvPr id="12293" name="Rectangle 5"/>
          <p:cNvSpPr>
            <a:spLocks noChangeArrowheads="1"/>
          </p:cNvSpPr>
          <p:nvPr/>
        </p:nvSpPr>
        <p:spPr bwMode="auto">
          <a:xfrm>
            <a:off x="107950" y="1341438"/>
            <a:ext cx="864076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zh-CN" altLang="en-US" sz="2600" b="1"/>
              <a:t>按动“２</a:t>
            </a:r>
            <a:r>
              <a:rPr lang="en-US" altLang="zh-CN" sz="2600" b="1"/>
              <a:t>ND”</a:t>
            </a:r>
            <a:r>
              <a:rPr lang="zh-CN" altLang="en-US" sz="2600" b="1"/>
              <a:t>键，可选择双显示方式（同时显示被测电量的两个参数），显示的第二参数可选择。</a:t>
            </a:r>
          </a:p>
          <a:p>
            <a:pPr lvl="1" eaLnBrk="1" hangingPunct="1"/>
            <a:r>
              <a:rPr lang="zh-CN" altLang="en-US" sz="2600" b="1"/>
              <a:t>按住“２</a:t>
            </a:r>
            <a:r>
              <a:rPr lang="en-US" altLang="zh-CN" sz="2600" b="1"/>
              <a:t>ND”</a:t>
            </a:r>
            <a:r>
              <a:rPr lang="zh-CN" altLang="en-US" sz="2600" b="1"/>
              <a:t>键，保持１秒以上，退出双显示方式。</a:t>
            </a:r>
          </a:p>
        </p:txBody>
      </p:sp>
      <p:sp>
        <p:nvSpPr>
          <p:cNvPr id="12294"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342EAF67-1EA8-4C9C-9080-59BBEBCA387B}"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8</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1555885827"/>
      </p:ext>
    </p:extLst>
  </p:cSld>
  <p:clrMapOvr>
    <a:masterClrMapping/>
  </p:clrMapOvr>
  <p:transition advClick="0" advTm="6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404813"/>
            <a:ext cx="7416800" cy="863600"/>
          </a:xfrm>
        </p:spPr>
        <p:txBody>
          <a:bodyPr/>
          <a:lstStyle/>
          <a:p>
            <a:pPr eaLnBrk="1" hangingPunct="1"/>
            <a:r>
              <a:rPr lang="zh-CN" altLang="en-US" sz="4000" b="1" dirty="0" smtClean="0">
                <a:solidFill>
                  <a:srgbClr val="FFFF00"/>
                </a:solidFill>
                <a:latin typeface="微软雅黑" panose="020B0503020204020204" pitchFamily="34" charset="-122"/>
                <a:ea typeface="微软雅黑" panose="020B0503020204020204" pitchFamily="34" charset="-122"/>
              </a:rPr>
              <a:t>三、非线性电阻伏安特性（</a:t>
            </a:r>
            <a:r>
              <a:rPr lang="en-US" altLang="zh-CN" sz="4000" b="1" dirty="0" smtClean="0">
                <a:solidFill>
                  <a:srgbClr val="FFFF00"/>
                </a:solidFill>
                <a:latin typeface="微软雅黑" panose="020B0503020204020204" pitchFamily="34" charset="-122"/>
                <a:ea typeface="微软雅黑" panose="020B0503020204020204" pitchFamily="34" charset="-122"/>
              </a:rPr>
              <a:t>P27</a:t>
            </a:r>
            <a:r>
              <a:rPr lang="zh-CN" altLang="en-US" sz="4000" b="1" dirty="0" smtClean="0">
                <a:solidFill>
                  <a:srgbClr val="FFFF00"/>
                </a:solidFill>
                <a:latin typeface="微软雅黑" panose="020B0503020204020204" pitchFamily="34" charset="-122"/>
                <a:ea typeface="微软雅黑" panose="020B0503020204020204" pitchFamily="34" charset="-122"/>
              </a:rPr>
              <a:t>）</a:t>
            </a:r>
          </a:p>
        </p:txBody>
      </p:sp>
      <p:sp>
        <p:nvSpPr>
          <p:cNvPr id="13315" name="Rectangle 3"/>
          <p:cNvSpPr>
            <a:spLocks noGrp="1" noChangeArrowheads="1"/>
          </p:cNvSpPr>
          <p:nvPr>
            <p:ph type="body" idx="1"/>
          </p:nvPr>
        </p:nvSpPr>
        <p:spPr>
          <a:xfrm>
            <a:off x="323850" y="1341438"/>
            <a:ext cx="8569325" cy="5111750"/>
          </a:xfrm>
        </p:spPr>
        <p:txBody>
          <a:bodyPr/>
          <a:lstStyle/>
          <a:p>
            <a:pPr eaLnBrk="1" hangingPunct="1">
              <a:lnSpc>
                <a:spcPct val="110000"/>
              </a:lnSpc>
              <a:spcBef>
                <a:spcPct val="10000"/>
              </a:spcBef>
              <a:buClr>
                <a:srgbClr val="800000"/>
              </a:buClr>
              <a:buFont typeface="Wingdings" panose="05000000000000000000" pitchFamily="2" charset="2"/>
              <a:buChar char="Ø"/>
            </a:pPr>
            <a:r>
              <a:rPr lang="zh-CN" altLang="en-US" sz="3600" b="1" smtClean="0">
                <a:latin typeface="微软雅黑" panose="020B0503020204020204" pitchFamily="34" charset="-122"/>
                <a:ea typeface="微软雅黑" panose="020B0503020204020204" pitchFamily="34" charset="-122"/>
              </a:rPr>
              <a:t>实 验 原 理</a:t>
            </a:r>
          </a:p>
          <a:p>
            <a:pPr lvl="1" eaLnBrk="1" hangingPunct="1">
              <a:lnSpc>
                <a:spcPct val="150000"/>
              </a:lnSpc>
              <a:spcBef>
                <a:spcPts val="600"/>
              </a:spcBef>
              <a:buClr>
                <a:srgbClr val="FF0000"/>
              </a:buClr>
              <a:buFont typeface="Wingdings" panose="05000000000000000000" pitchFamily="2" charset="2"/>
              <a:buChar char="l"/>
            </a:pPr>
            <a:r>
              <a:rPr lang="zh-CN" altLang="en-US" sz="3200" smtClean="0">
                <a:latin typeface="微软雅黑" panose="020B0503020204020204" pitchFamily="34" charset="-122"/>
                <a:ea typeface="微软雅黑" panose="020B0503020204020204" pitchFamily="34" charset="-122"/>
              </a:rPr>
              <a:t> 在以电压为横坐标，电流为纵坐标的平面上，非线性器件的伏安特性曲线不是一条通过</a:t>
            </a:r>
            <a:r>
              <a:rPr lang="zh-CN" altLang="en-US" sz="3200" smtClean="0">
                <a:solidFill>
                  <a:srgbClr val="FF0000"/>
                </a:solidFill>
                <a:latin typeface="微软雅黑" panose="020B0503020204020204" pitchFamily="34" charset="-122"/>
                <a:ea typeface="微软雅黑" panose="020B0503020204020204" pitchFamily="34" charset="-122"/>
              </a:rPr>
              <a:t>坐标原点</a:t>
            </a:r>
            <a:r>
              <a:rPr lang="zh-CN" altLang="en-US" sz="3200" smtClean="0">
                <a:latin typeface="微软雅黑" panose="020B0503020204020204" pitchFamily="34" charset="-122"/>
                <a:ea typeface="微软雅黑" panose="020B0503020204020204" pitchFamily="34" charset="-122"/>
              </a:rPr>
              <a:t>的</a:t>
            </a:r>
            <a:r>
              <a:rPr lang="zh-CN" altLang="en-US" sz="3200" smtClean="0">
                <a:solidFill>
                  <a:srgbClr val="FF0000"/>
                </a:solidFill>
                <a:latin typeface="微软雅黑" panose="020B0503020204020204" pitchFamily="34" charset="-122"/>
                <a:ea typeface="微软雅黑" panose="020B0503020204020204" pitchFamily="34" charset="-122"/>
              </a:rPr>
              <a:t>直线</a:t>
            </a:r>
            <a:r>
              <a:rPr lang="zh-CN" altLang="en-US" sz="3200" smtClean="0">
                <a:latin typeface="微软雅黑" panose="020B0503020204020204" pitchFamily="34" charset="-122"/>
                <a:ea typeface="微软雅黑" panose="020B0503020204020204" pitchFamily="34" charset="-122"/>
              </a:rPr>
              <a:t>。即其电压与电流的比值不是常数。因此，通常情况下用它的伏安特性曲线来表示其特性。线性和非线性伏安特性曲线分别如图</a:t>
            </a:r>
            <a:r>
              <a:rPr lang="en-US" altLang="zh-CN" sz="3200" smtClean="0">
                <a:latin typeface="微软雅黑" panose="020B0503020204020204" pitchFamily="34" charset="-122"/>
                <a:ea typeface="微软雅黑" panose="020B0503020204020204" pitchFamily="34" charset="-122"/>
              </a:rPr>
              <a:t>a</a:t>
            </a:r>
            <a:r>
              <a:rPr lang="zh-CN" altLang="en-US" sz="3200" smtClean="0">
                <a:latin typeface="微软雅黑" panose="020B0503020204020204" pitchFamily="34" charset="-122"/>
                <a:ea typeface="微软雅黑" panose="020B0503020204020204" pitchFamily="34" charset="-122"/>
              </a:rPr>
              <a:t>和</a:t>
            </a:r>
            <a:r>
              <a:rPr lang="en-US" altLang="zh-CN" sz="3200" smtClean="0">
                <a:latin typeface="微软雅黑" panose="020B0503020204020204" pitchFamily="34" charset="-122"/>
                <a:ea typeface="微软雅黑" panose="020B0503020204020204" pitchFamily="34" charset="-122"/>
              </a:rPr>
              <a:t>b</a:t>
            </a:r>
            <a:r>
              <a:rPr lang="zh-CN" altLang="en-US" sz="3200" smtClean="0">
                <a:latin typeface="微软雅黑" panose="020B0503020204020204" pitchFamily="34" charset="-122"/>
                <a:ea typeface="微软雅黑" panose="020B0503020204020204" pitchFamily="34" charset="-122"/>
              </a:rPr>
              <a:t>所示。</a:t>
            </a:r>
            <a:endParaRPr lang="en-US" altLang="zh-CN" sz="3200" smtClean="0">
              <a:latin typeface="微软雅黑" panose="020B0503020204020204" pitchFamily="34" charset="-122"/>
              <a:ea typeface="微软雅黑" panose="020B0503020204020204" pitchFamily="34" charset="-122"/>
            </a:endParaRPr>
          </a:p>
        </p:txBody>
      </p:sp>
      <p:sp>
        <p:nvSpPr>
          <p:cNvPr id="13316" name="灯片编号占位符 3"/>
          <p:cNvSpPr>
            <a:spLocks noGrp="1"/>
          </p:cNvSpPr>
          <p:nvPr>
            <p:ph type="sldNum" sz="quarter" idx="12"/>
          </p:nvPr>
        </p:nvSpPr>
        <p:spPr>
          <a:xfrm>
            <a:off x="8159750" y="6343650"/>
            <a:ext cx="984250" cy="292100"/>
          </a:xfrm>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a:solidFill>
                  <a:srgbClr val="898989"/>
                </a:solidFill>
                <a:latin typeface="微软雅黑" panose="020B0503020204020204" pitchFamily="34" charset="-122"/>
                <a:ea typeface="微软雅黑" panose="020B0503020204020204" pitchFamily="34" charset="-122"/>
              </a:rPr>
              <a:t>第 </a:t>
            </a:r>
            <a:fld id="{A160959F-07F8-4B43-A17F-88C5BC70FBEA}" type="slidenum">
              <a:rPr lang="zh-CN" altLang="en-US" sz="1300">
                <a:solidFill>
                  <a:srgbClr val="898989"/>
                </a:solidFill>
                <a:latin typeface="微软雅黑" panose="020B0503020204020204" pitchFamily="34" charset="-122"/>
                <a:ea typeface="微软雅黑" panose="020B0503020204020204" pitchFamily="34" charset="-122"/>
              </a:rPr>
              <a:pPr algn="ctr" eaLnBrk="1" hangingPunct="1"/>
              <a:t>9</a:t>
            </a:fld>
            <a:r>
              <a:rPr lang="zh-CN" altLang="en-US" sz="1300">
                <a:solidFill>
                  <a:srgbClr val="898989"/>
                </a:solidFill>
                <a:latin typeface="微软雅黑" panose="020B0503020204020204" pitchFamily="34" charset="-122"/>
                <a:ea typeface="微软雅黑" panose="020B0503020204020204" pitchFamily="34" charset="-122"/>
              </a:rPr>
              <a:t> 页</a:t>
            </a:r>
          </a:p>
        </p:txBody>
      </p:sp>
    </p:spTree>
    <p:extLst>
      <p:ext uri="{BB962C8B-B14F-4D97-AF65-F5344CB8AC3E}">
        <p14:creationId xmlns:p14="http://schemas.microsoft.com/office/powerpoint/2010/main" val="2415309073"/>
      </p:ext>
    </p:extLst>
  </p:cSld>
  <p:clrMapOvr>
    <a:masterClrMapping/>
  </p:clrMapOvr>
  <p:transition advClick="0" advTm="6000"/>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1F497D"/>
      </a:dk1>
      <a:lt1>
        <a:srgbClr val="FFFFFF"/>
      </a:lt1>
      <a:dk2>
        <a:srgbClr val="000000"/>
      </a:dk2>
      <a:lt2>
        <a:srgbClr val="EEECE1"/>
      </a:lt2>
      <a:accent1>
        <a:srgbClr val="4F81BD"/>
      </a:accent1>
      <a:accent2>
        <a:srgbClr val="C0504D"/>
      </a:accent2>
      <a:accent3>
        <a:srgbClr val="AAAAAA"/>
      </a:accent3>
      <a:accent4>
        <a:srgbClr val="DADADA"/>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主题 1">
        <a:dk1>
          <a:srgbClr val="1F497D"/>
        </a:dk1>
        <a:lt1>
          <a:srgbClr val="FFFFFF"/>
        </a:lt1>
        <a:dk2>
          <a:srgbClr val="000000"/>
        </a:dk2>
        <a:lt2>
          <a:srgbClr val="EEECE1"/>
        </a:lt2>
        <a:accent1>
          <a:srgbClr val="4F81BD"/>
        </a:accent1>
        <a:accent2>
          <a:srgbClr val="C0504D"/>
        </a:accent2>
        <a:accent3>
          <a:srgbClr val="AAAAAA"/>
        </a:accent3>
        <a:accent4>
          <a:srgbClr val="DADADA"/>
        </a:accent4>
        <a:accent5>
          <a:srgbClr val="B2C1DB"/>
        </a:accent5>
        <a:accent6>
          <a:srgbClr val="AE4845"/>
        </a:accent6>
        <a:hlink>
          <a:srgbClr val="0000FF"/>
        </a:hlink>
        <a:folHlink>
          <a:srgbClr val="800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Pages>0</Pages>
  <Words>2092</Words>
  <Characters>0</Characters>
  <Application>Microsoft Office PowerPoint</Application>
  <DocSecurity>0</DocSecurity>
  <PresentationFormat>全屏显示(4:3)</PresentationFormat>
  <Lines>0</Lines>
  <Paragraphs>367</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32</vt:i4>
      </vt:variant>
    </vt:vector>
  </HeadingPairs>
  <TitlesOfParts>
    <vt:vector size="46" baseType="lpstr">
      <vt:lpstr>方正兰亭超细黑简体</vt:lpstr>
      <vt:lpstr>黑体</vt:lpstr>
      <vt:lpstr>楷体</vt:lpstr>
      <vt:lpstr>楷体_GB2312</vt:lpstr>
      <vt:lpstr>宋体</vt:lpstr>
      <vt:lpstr>微软雅黑</vt:lpstr>
      <vt:lpstr>Arial</vt:lpstr>
      <vt:lpstr>Calibri</vt:lpstr>
      <vt:lpstr>Simplified Arabic</vt:lpstr>
      <vt:lpstr>Symbol</vt:lpstr>
      <vt:lpstr>Times New Roman</vt:lpstr>
      <vt:lpstr>Wingdings</vt:lpstr>
      <vt:lpstr>Office 主题</vt:lpstr>
      <vt:lpstr>默认设计模板</vt:lpstr>
      <vt:lpstr>PowerPoint 演示文稿</vt:lpstr>
      <vt:lpstr>PowerPoint 演示文稿</vt:lpstr>
      <vt:lpstr>GPS-3303C直流稳压电源</vt:lpstr>
      <vt:lpstr>GPS-3303C直流稳压电源</vt:lpstr>
      <vt:lpstr>二、 GDM-8342台式数字万用表</vt:lpstr>
      <vt:lpstr>基本测量方法</vt:lpstr>
      <vt:lpstr>基本测量方法</vt:lpstr>
      <vt:lpstr>２ND ， LOCAL键的使用</vt:lpstr>
      <vt:lpstr>三、非线性电阻伏安特性（P27）</vt:lpstr>
      <vt:lpstr>非线性电阻伏安特性</vt:lpstr>
      <vt:lpstr>稳压管正、反向连接</vt:lpstr>
      <vt:lpstr>实 验 步 骤</vt:lpstr>
      <vt:lpstr>PowerPoint 演示文稿</vt:lpstr>
      <vt:lpstr>PowerPoint 演示文稿</vt:lpstr>
      <vt:lpstr>PowerPoint 演示文稿</vt:lpstr>
      <vt:lpstr>稳压管正、反向特性</vt:lpstr>
      <vt:lpstr>PowerPoint 演示文稿</vt:lpstr>
      <vt:lpstr>PowerPoint 演示文稿</vt:lpstr>
      <vt:lpstr>PowerPoint 演示文稿</vt:lpstr>
      <vt:lpstr>PowerPoint 演示文稿</vt:lpstr>
      <vt:lpstr>三、代维宁定理与诺顿定理（P33) </vt:lpstr>
      <vt:lpstr>PowerPoint 演示文稿</vt:lpstr>
      <vt:lpstr>（二）实验方法</vt:lpstr>
      <vt:lpstr>（三）电路连接(参考电路)</vt:lpstr>
      <vt:lpstr>（四）测量</vt:lpstr>
      <vt:lpstr>2．加压定流：</vt:lpstr>
      <vt:lpstr>3．开、短路法： </vt:lpstr>
      <vt:lpstr>4．半电压法： </vt:lpstr>
      <vt:lpstr>5．消除电表内阻影响的测量方法：</vt:lpstr>
      <vt:lpstr>PowerPoint 演示文稿</vt:lpstr>
      <vt:lpstr>下一次课内容</vt:lpstr>
      <vt:lpstr>PowerPoint 演示文稿</vt:lpstr>
    </vt:vector>
  </TitlesOfParts>
  <Manager/>
  <Company>WwW.YlmF.CoM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微软用户</dc:creator>
  <cp:keywords/>
  <dc:description/>
  <cp:lastModifiedBy>Windows</cp:lastModifiedBy>
  <cp:revision>185</cp:revision>
  <cp:lastPrinted>1899-12-30T00:00:00Z</cp:lastPrinted>
  <dcterms:created xsi:type="dcterms:W3CDTF">2011-03-28T07:15:46Z</dcterms:created>
  <dcterms:modified xsi:type="dcterms:W3CDTF">2017-03-27T07:02:59Z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