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60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75" r:id="rId56"/>
    <p:sldId id="376" r:id="rId57"/>
    <p:sldId id="377" r:id="rId58"/>
    <p:sldId id="378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FF00"/>
    <a:srgbClr val="FFFFFF"/>
    <a:srgbClr val="FF99FF"/>
    <a:srgbClr val="FF0066"/>
    <a:srgbClr val="3333FF"/>
    <a:srgbClr val="FFCCCC"/>
    <a:srgbClr val="060D4C"/>
    <a:srgbClr val="042B6C"/>
    <a:srgbClr val="3366CC"/>
    <a:srgbClr val="33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A9F8A9C-6116-4124-9DF7-34A25AD14388}" type="datetimeFigureOut">
              <a:rPr lang="zh-CN" altLang="en-US"/>
              <a:pPr/>
              <a:t>2017-4-6</a:t>
            </a:fld>
            <a:endParaRPr lang="en-US" altLang="zh-CN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AD65599-DA2F-453F-A52B-C0AAB420021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3D6ED7-CFC4-40D3-9494-5B87DCF23242}" type="datetimeFigureOut">
              <a:rPr lang="zh-CN" altLang="en-US"/>
              <a:pPr/>
              <a:t>2017-4-6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BF1D7-B95A-4C6F-87B7-B12EF4389A2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368422770"/>
      </p:ext>
    </p:extLst>
  </p:cSld>
  <p:clrMapOvr>
    <a:masterClrMapping/>
  </p:clrMapOvr>
  <p:transition advClick="0" advTm="6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985D9A-A647-4CB2-837F-E233473D248B}" type="datetimeFigureOut">
              <a:rPr lang="zh-CN" altLang="en-US"/>
              <a:pPr/>
              <a:t>2017-4-6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1575C-C396-4286-A301-A4CC911EF7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53512094"/>
      </p:ext>
    </p:extLst>
  </p:cSld>
  <p:clrMapOvr>
    <a:masterClrMapping/>
  </p:clrMapOvr>
  <p:transition advClick="0" advTm="6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2E804-02B2-4231-A7F1-B526AC9A9B7A}" type="datetimeFigureOut">
              <a:rPr lang="zh-CN" altLang="en-US"/>
              <a:pPr/>
              <a:t>2017-4-6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D50CE-345E-44CA-B612-711862C73B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92045585"/>
      </p:ext>
    </p:extLst>
  </p:cSld>
  <p:clrMapOvr>
    <a:masterClrMapping/>
  </p:clrMapOvr>
  <p:transition advClick="0" advTm="6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66818B-9E62-4244-AE89-745ED5BB9718}" type="datetimeFigureOut">
              <a:rPr lang="zh-CN" altLang="en-US"/>
              <a:pPr/>
              <a:t>2017-4-6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86503-6E9A-4565-88B2-84A2598862B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63890586"/>
      </p:ext>
    </p:extLst>
  </p:cSld>
  <p:clrMapOvr>
    <a:masterClrMapping/>
  </p:clrMapOvr>
  <p:transition advClick="0" advTm="6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EBA3A-1EF2-42BB-ABBE-EFC034402D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87939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4E5FD-9137-4AEE-A00D-D349DBAE1E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69278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2390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48676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295400" y="381000"/>
            <a:ext cx="72390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901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76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76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6AC01-5558-4594-9FBE-CD8C971AC5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24883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C84F61-535F-4B02-998A-6E8CCCAE8C4B}" type="datetimeFigureOut">
              <a:rPr lang="zh-CN" altLang="en-US"/>
              <a:pPr/>
              <a:t>2017-4-6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59221-9863-44B1-8405-D494E062268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65496012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C4C326-DDB9-48BC-8412-45F3B76691CD}" type="datetimeFigureOut">
              <a:rPr lang="zh-CN" altLang="en-US"/>
              <a:pPr/>
              <a:t>2017-4-6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A1E8A-EFFE-4574-8E04-03A0529BDD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89227173"/>
      </p:ext>
    </p:extLst>
  </p:cSld>
  <p:clrMapOvr>
    <a:masterClrMapping/>
  </p:clrMapOvr>
  <p:transition advClick="0" advTm="6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59ACC-5DCE-4E3D-A186-B0F146435509}" type="datetimeFigureOut">
              <a:rPr lang="zh-CN" altLang="en-US"/>
              <a:pPr/>
              <a:t>2017-4-6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DAC03-64E6-4B3E-93BE-3BDE2D72A9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54602535"/>
      </p:ext>
    </p:extLst>
  </p:cSld>
  <p:clrMapOvr>
    <a:masterClrMapping/>
  </p:clrMapOvr>
  <p:transition advClick="0" advTm="6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B6B3F9-C376-4A90-8BE7-73EB48CEFBBE}" type="datetimeFigureOut">
              <a:rPr lang="zh-CN" altLang="en-US"/>
              <a:pPr/>
              <a:t>2017-4-6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63D92-1A4F-41D0-9CDE-FE5AE0882B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5782547"/>
      </p:ext>
    </p:extLst>
  </p:cSld>
  <p:clrMapOvr>
    <a:masterClrMapping/>
  </p:clrMapOvr>
  <p:transition advClick="0" advTm="6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3D864C-8530-4D88-B78F-35666CCECAF8}" type="datetimeFigureOut">
              <a:rPr lang="zh-CN" altLang="en-US"/>
              <a:pPr/>
              <a:t>2017-4-6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9D604-6EA3-4FFE-BB6D-73ED9C5D40A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46685071"/>
      </p:ext>
    </p:extLst>
  </p:cSld>
  <p:clrMapOvr>
    <a:masterClrMapping/>
  </p:clrMapOvr>
  <p:transition advClick="0" advTm="6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4E06D3-BF4D-4F98-A754-FACC7884851F}" type="datetimeFigureOut">
              <a:rPr lang="zh-CN" altLang="en-US"/>
              <a:pPr/>
              <a:t>2017-4-6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8ACD4-A236-4F57-A8D0-905C014E937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043358"/>
            <a:ext cx="2734050" cy="689597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179512" y="188640"/>
            <a:ext cx="36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baseline="0" dirty="0" smtClean="0">
                <a:latin typeface="Times New Roman" panose="02020603050405020304" pitchFamily="18" charset="0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■▐ </a:t>
            </a:r>
            <a:r>
              <a:rPr lang="zh-CN" altLang="en-US" b="1" spc="300" baseline="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电工电子实验中心 </a:t>
            </a:r>
            <a:r>
              <a:rPr lang="zh-CN" altLang="en-US" b="1" spc="300" baseline="0" dirty="0" smtClean="0">
                <a:latin typeface="Times New Roman" panose="02020603050405020304" pitchFamily="18" charset="0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▌■</a:t>
            </a:r>
            <a:endParaRPr lang="zh-CN" altLang="en-US" b="1" spc="300" baseline="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2013466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 txBox="1">
            <a:spLocks/>
          </p:cNvSpPr>
          <p:nvPr userDrawn="1"/>
        </p:nvSpPr>
        <p:spPr bwMode="auto">
          <a:xfrm>
            <a:off x="8113650" y="6453336"/>
            <a:ext cx="100652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lvl="0"/>
            <a:r>
              <a:rPr lang="zh-CN" altLang="en-US" dirty="0" smtClean="0"/>
              <a:t>第</a:t>
            </a:r>
            <a:fld id="{2E49D604-6EA3-4FFE-BB6D-73ED9C5D40A3}" type="slidenum">
              <a:rPr lang="zh-CN" altLang="en-US" smtClean="0"/>
              <a:pPr lvl="0"/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456735874"/>
      </p:ext>
    </p:extLst>
  </p:cSld>
  <p:clrMapOvr>
    <a:masterClrMapping/>
  </p:clrMapOvr>
  <p:transition advClick="0" advTm="6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E4A0C4-0665-4ABC-8C10-5C0EFB3ACEF2}" type="datetimeFigureOut">
              <a:rPr lang="zh-CN" altLang="en-US" smtClean="0"/>
              <a:pPr/>
              <a:t>2017-4-6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457D450-E368-4683-A7CB-5839825184F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63568498"/>
      </p:ext>
    </p:extLst>
  </p:cSld>
  <p:clrMapOvr>
    <a:masterClrMapping/>
  </p:clrMapOvr>
  <p:transition advClick="0" advTm="6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fld id="{2B638C25-B035-428C-B77D-2E792F3E6CDA}" type="datetimeFigureOut">
              <a:rPr lang="zh-CN" altLang="en-US"/>
              <a:pPr/>
              <a:t>2017-4-6</a:t>
            </a:fld>
            <a:endParaRPr lang="en-US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fld id="{9D3AB086-98CE-4DB6-AD9C-93C429FE3F1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77" r:id="rId8"/>
    <p:sldLayoutId id="2147483657" r:id="rId9"/>
    <p:sldLayoutId id="2147483658" r:id="rId10"/>
    <p:sldLayoutId id="2147483659" r:id="rId11"/>
    <p:sldLayoutId id="2147483660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transition advClick="0" advTm="600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0"/>
          <p:cNvSpPr>
            <a:spLocks noChangeArrowheads="1"/>
          </p:cNvSpPr>
          <p:nvPr/>
        </p:nvSpPr>
        <p:spPr bwMode="auto">
          <a:xfrm rot="5400000">
            <a:off x="4087688" y="3126457"/>
            <a:ext cx="287338" cy="249238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099" name="Line 19"/>
          <p:cNvSpPr>
            <a:spLocks noChangeShapeType="1"/>
          </p:cNvSpPr>
          <p:nvPr/>
        </p:nvSpPr>
        <p:spPr bwMode="auto">
          <a:xfrm>
            <a:off x="4106738" y="908720"/>
            <a:ext cx="0" cy="4895850"/>
          </a:xfrm>
          <a:prstGeom prst="line">
            <a:avLst/>
          </a:prstGeom>
          <a:noFill/>
          <a:ln w="9525" cmpd="sng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" name="直接连接符 4"/>
          <p:cNvCxnSpPr>
            <a:cxnSpLocks noChangeShapeType="1"/>
          </p:cNvCxnSpPr>
          <p:nvPr/>
        </p:nvCxnSpPr>
        <p:spPr bwMode="auto">
          <a:xfrm>
            <a:off x="0" y="1844824"/>
            <a:ext cx="396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5"/>
          <p:cNvCxnSpPr>
            <a:cxnSpLocks noChangeShapeType="1"/>
          </p:cNvCxnSpPr>
          <p:nvPr/>
        </p:nvCxnSpPr>
        <p:spPr bwMode="auto">
          <a:xfrm flipV="1">
            <a:off x="3742810" y="1050311"/>
            <a:ext cx="0" cy="792000"/>
          </a:xfrm>
          <a:prstGeom prst="line">
            <a:avLst/>
          </a:prstGeom>
          <a:noFill/>
          <a:ln w="3810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7"/>
          <p:cNvCxnSpPr>
            <a:cxnSpLocks noChangeShapeType="1"/>
          </p:cNvCxnSpPr>
          <p:nvPr/>
        </p:nvCxnSpPr>
        <p:spPr bwMode="auto">
          <a:xfrm flipV="1">
            <a:off x="3826948" y="1264048"/>
            <a:ext cx="0" cy="5760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7"/>
          <p:cNvCxnSpPr>
            <a:cxnSpLocks noChangeShapeType="1"/>
          </p:cNvCxnSpPr>
          <p:nvPr/>
        </p:nvCxnSpPr>
        <p:spPr bwMode="auto">
          <a:xfrm flipV="1">
            <a:off x="3923928" y="1446773"/>
            <a:ext cx="0" cy="396000"/>
          </a:xfrm>
          <a:prstGeom prst="line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文本框 3"/>
          <p:cNvSpPr txBox="1"/>
          <p:nvPr/>
        </p:nvSpPr>
        <p:spPr>
          <a:xfrm>
            <a:off x="4644008" y="1070607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次课</a:t>
            </a:r>
            <a:endParaRPr lang="zh-CN" altLang="en-US" sz="4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4465129" y="2132856"/>
            <a:ext cx="4324377" cy="352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FFFF00"/>
                </a:solidFill>
                <a:latin typeface="Calibri" panose="020F0502020204030204" pitchFamily="34" charset="0"/>
              </a:rPr>
              <a:t>常用仪表的使用方法</a:t>
            </a:r>
            <a:br>
              <a:rPr lang="zh-CN" altLang="en-US" sz="3200" b="1" dirty="0">
                <a:solidFill>
                  <a:srgbClr val="FFFF00"/>
                </a:solidFill>
                <a:latin typeface="Calibri" panose="020F0502020204030204" pitchFamily="34" charset="0"/>
              </a:rPr>
            </a:br>
            <a:endParaRPr lang="en-US" altLang="zh-CN" sz="3200" b="1" dirty="0" smtClean="0">
              <a:solidFill>
                <a:srgbClr val="FFFF00"/>
              </a:solidFill>
              <a:latin typeface="Calibri" panose="020F05020202040302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交流</a:t>
            </a:r>
            <a:r>
              <a:rPr lang="zh-CN" altLang="en-US" sz="3200" b="1" dirty="0">
                <a:solidFill>
                  <a:srgbClr val="FFFF00"/>
                </a:solidFill>
                <a:latin typeface="Calibri" panose="020F0502020204030204" pitchFamily="34" charset="0"/>
              </a:rPr>
              <a:t>参数的</a:t>
            </a:r>
            <a:r>
              <a:rPr lang="zh-CN" altLang="en-US" sz="32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测量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5496" y="4365625"/>
            <a:ext cx="4249737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3663" indent="-63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tabLst>
                <a:tab pos="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tabLst>
                <a:tab pos="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FFFF"/>
                </a:solidFill>
                <a:latin typeface="Simplified Arabic" panose="02020603050405020304" pitchFamily="18" charset="-78"/>
                <a:ea typeface="微软雅黑" panose="020B0503020204020204" pitchFamily="34" charset="-122"/>
              </a:rPr>
              <a:t>E-MAIL</a:t>
            </a:r>
            <a:r>
              <a:rPr lang="zh-CN" altLang="en-US" sz="2800" b="1">
                <a:solidFill>
                  <a:srgbClr val="FFFFFF"/>
                </a:solidFill>
                <a:latin typeface="Simplified Arabic" panose="02020603050405020304" pitchFamily="18" charset="-78"/>
                <a:ea typeface="微软雅黑" panose="020B0503020204020204" pitchFamily="34" charset="-122"/>
              </a:rPr>
              <a:t>：</a:t>
            </a:r>
            <a:r>
              <a:rPr lang="en-US" altLang="zh-CN" sz="2800" b="1">
                <a:solidFill>
                  <a:srgbClr val="FFFFFF"/>
                </a:solidFill>
                <a:latin typeface="Simplified Arabic" panose="02020603050405020304" pitchFamily="18" charset="-78"/>
                <a:ea typeface="微软雅黑" panose="020B0503020204020204" pitchFamily="34" charset="-122"/>
              </a:rPr>
              <a:t>changym@njupt.edu.cn</a:t>
            </a:r>
          </a:p>
        </p:txBody>
      </p:sp>
      <p:sp>
        <p:nvSpPr>
          <p:cNvPr id="14" name="Rectangle 5"/>
          <p:cNvSpPr>
            <a:spLocks noRot="1" noChangeArrowheads="1"/>
          </p:cNvSpPr>
          <p:nvPr/>
        </p:nvSpPr>
        <p:spPr bwMode="auto">
          <a:xfrm>
            <a:off x="35496" y="2924175"/>
            <a:ext cx="42497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Simplified Arabic" panose="02020603050405020304" pitchFamily="18" charset="-78"/>
                <a:ea typeface="微软雅黑" panose="020B0503020204020204" pitchFamily="34" charset="-122"/>
              </a:rPr>
              <a:t>任课教师：常玉梅</a:t>
            </a:r>
            <a:endParaRPr lang="en-US" altLang="zh-CN" sz="2800" b="1" dirty="0">
              <a:solidFill>
                <a:srgbClr val="FFFFFF"/>
              </a:solidFill>
              <a:latin typeface="Simplified Arabic" panose="02020603050405020304" pitchFamily="18" charset="-78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2875"/>
            <a:ext cx="3311525" cy="928688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（三）后面板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36" y="1249362"/>
            <a:ext cx="8064500" cy="510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77575792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8516" y="476672"/>
            <a:ext cx="6859788" cy="747291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0033CC"/>
                </a:solidFill>
                <a:ea typeface="微软雅黑" pitchFamily="34" charset="-122"/>
              </a:rPr>
              <a:t>（四）</a:t>
            </a:r>
            <a:r>
              <a:rPr lang="en-US" altLang="zh-CN" sz="4000" b="1" dirty="0" smtClean="0">
                <a:solidFill>
                  <a:srgbClr val="0033CC"/>
                </a:solidFill>
                <a:ea typeface="微软雅黑" pitchFamily="34" charset="-122"/>
              </a:rPr>
              <a:t>3 </a:t>
            </a:r>
            <a:r>
              <a:rPr lang="zh-CN" altLang="en-US" sz="4000" b="1" dirty="0" smtClean="0">
                <a:solidFill>
                  <a:srgbClr val="0033CC"/>
                </a:solidFill>
                <a:ea typeface="微软雅黑" pitchFamily="34" charset="-122"/>
              </a:rPr>
              <a:t>种用户界面显示模式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71625"/>
            <a:ext cx="8751888" cy="1266825"/>
          </a:xfrm>
        </p:spPr>
        <p:txBody>
          <a:bodyPr/>
          <a:lstStyle/>
          <a:p>
            <a:pPr marL="179388" eaLnBrk="1" hangingPunct="1">
              <a:buFontTx/>
              <a:buNone/>
            </a:pPr>
            <a:r>
              <a:rPr lang="zh-CN" altLang="en-US" b="1" dirty="0" smtClean="0">
                <a:ea typeface="微软雅黑" panose="020B0503020204020204" pitchFamily="34" charset="-122"/>
              </a:rPr>
              <a:t>    可通过前面板左侧的 </a:t>
            </a:r>
            <a:r>
              <a:rPr lang="en-US" altLang="zh-CN" b="1" dirty="0" smtClean="0">
                <a:ea typeface="微软雅黑" panose="020B0503020204020204" pitchFamily="34" charset="-122"/>
              </a:rPr>
              <a:t>View </a:t>
            </a:r>
            <a:r>
              <a:rPr lang="zh-CN" altLang="en-US" b="1" dirty="0" smtClean="0">
                <a:ea typeface="微软雅黑" panose="020B0503020204020204" pitchFamily="34" charset="-122"/>
              </a:rPr>
              <a:t>按键切换：单通道常规模式、通道图形模式、双通道常规模式。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6" y="3025378"/>
            <a:ext cx="81375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2339975" y="5516563"/>
            <a:ext cx="41767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Times New Roman" panose="02020603050405020304" pitchFamily="18" charset="0"/>
                <a:ea typeface="微软雅黑" panose="020B0503020204020204" pitchFamily="34" charset="-122"/>
              </a:rPr>
              <a:t>单通道常规显示模式 </a:t>
            </a:r>
          </a:p>
        </p:txBody>
      </p:sp>
    </p:spTree>
    <p:extLst>
      <p:ext uri="{BB962C8B-B14F-4D97-AF65-F5344CB8AC3E}">
        <p14:creationId xmlns="" xmlns:p14="http://schemas.microsoft.com/office/powerpoint/2010/main" val="3916796557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571500"/>
            <a:ext cx="5886450" cy="747713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0033CC"/>
                </a:solidFill>
                <a:ea typeface="微软雅黑" pitchFamily="34" charset="-122"/>
              </a:rPr>
              <a:t>3 </a:t>
            </a:r>
            <a:r>
              <a:rPr lang="zh-CN" altLang="en-US" sz="4000" b="1" dirty="0" smtClean="0">
                <a:solidFill>
                  <a:srgbClr val="0033CC"/>
                </a:solidFill>
                <a:ea typeface="微软雅黑" pitchFamily="34" charset="-122"/>
              </a:rPr>
              <a:t>种用户界面显示模式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75"/>
            <a:ext cx="8004175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2268538" y="4797425"/>
            <a:ext cx="4248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单通道图形显示模式 </a:t>
            </a:r>
          </a:p>
        </p:txBody>
      </p:sp>
    </p:spTree>
    <p:extLst>
      <p:ext uri="{BB962C8B-B14F-4D97-AF65-F5344CB8AC3E}">
        <p14:creationId xmlns="" xmlns:p14="http://schemas.microsoft.com/office/powerpoint/2010/main" val="1711108625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5529262" cy="819150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0033CC"/>
                </a:solidFill>
                <a:ea typeface="微软雅黑" pitchFamily="34" charset="-122"/>
              </a:rPr>
              <a:t>3 </a:t>
            </a:r>
            <a:r>
              <a:rPr lang="zh-CN" altLang="en-US" sz="4000" b="1" dirty="0" smtClean="0">
                <a:solidFill>
                  <a:srgbClr val="0033CC"/>
                </a:solidFill>
                <a:ea typeface="微软雅黑" pitchFamily="34" charset="-122"/>
              </a:rPr>
              <a:t>种用户界面显示模式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928813"/>
            <a:ext cx="828198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357438" y="4429125"/>
            <a:ext cx="4392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双通道常规显示模式 </a:t>
            </a:r>
          </a:p>
        </p:txBody>
      </p:sp>
    </p:spTree>
    <p:extLst>
      <p:ext uri="{BB962C8B-B14F-4D97-AF65-F5344CB8AC3E}">
        <p14:creationId xmlns="" xmlns:p14="http://schemas.microsoft.com/office/powerpoint/2010/main" val="4202308442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571500"/>
            <a:ext cx="3888432" cy="714375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0033CC"/>
                </a:solidFill>
                <a:ea typeface="微软雅黑" pitchFamily="34" charset="-122"/>
              </a:rPr>
              <a:t>（五）波形设置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643063"/>
            <a:ext cx="8353177" cy="41148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微软雅黑" panose="020B0503020204020204" pitchFamily="34" charset="-122"/>
              </a:rPr>
              <a:t>在操作面板左侧下方有一系列带有波形显示的按键，可分别选择：</a:t>
            </a:r>
            <a:r>
              <a:rPr lang="zh-CN" altLang="en-US" dirty="0" smtClean="0">
                <a:ea typeface="微软雅黑" panose="020B0503020204020204" pitchFamily="34" charset="-122"/>
              </a:rPr>
              <a:t>正弦波、方波、锯齿波、脉冲波、噪声波、任意波输出。还有两个常用按键：通道选择和视图切换键</a:t>
            </a:r>
            <a:r>
              <a:rPr lang="zh-CN" altLang="en-US" b="1" dirty="0" smtClean="0">
                <a:ea typeface="微软雅黑" panose="020B0503020204020204" pitchFamily="34" charset="-122"/>
              </a:rPr>
              <a:t>。 </a:t>
            </a: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933825"/>
            <a:ext cx="8280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09765958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571500"/>
            <a:ext cx="4176464" cy="774700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0033CC"/>
                </a:solidFill>
                <a:ea typeface="微软雅黑" pitchFamily="34" charset="-122"/>
              </a:rPr>
              <a:t>（六）输出控制</a:t>
            </a:r>
          </a:p>
        </p:txBody>
      </p:sp>
      <p:pic>
        <p:nvPicPr>
          <p:cNvPr id="20484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0152" y="1714500"/>
            <a:ext cx="2835275" cy="3600450"/>
          </a:xfrm>
        </p:spPr>
      </p:pic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684213" y="1714500"/>
            <a:ext cx="2592387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微软雅黑" panose="020B0503020204020204" pitchFamily="34" charset="-122"/>
              </a:rPr>
              <a:t>前面板右侧有两个按键，用于通道输出、频率计输入的控制。 </a:t>
            </a:r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3357563" y="1643063"/>
            <a:ext cx="2149475" cy="2286000"/>
          </a:xfrm>
          <a:prstGeom prst="wedgeRoundRectCallout">
            <a:avLst>
              <a:gd name="adj1" fmla="val 70912"/>
              <a:gd name="adj2" fmla="val -7338"/>
              <a:gd name="adj3" fmla="val 16667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400" dirty="0">
                <a:ea typeface="微软雅黑" panose="020B0503020204020204" pitchFamily="34" charset="-122"/>
              </a:rPr>
              <a:t>启用或禁用前面板的输出连接器输出信号 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684213" y="4508500"/>
            <a:ext cx="48958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  <a:ea typeface="微软雅黑" panose="020B0503020204020204" pitchFamily="34" charset="-122"/>
              </a:rPr>
              <a:t>在频率计模式下，</a:t>
            </a:r>
            <a:r>
              <a:rPr kumimoji="1" lang="en-US" altLang="zh-CN" sz="3200" b="1">
                <a:latin typeface="Times New Roman" panose="02020603050405020304" pitchFamily="18" charset="0"/>
                <a:ea typeface="微软雅黑" panose="020B0503020204020204" pitchFamily="34" charset="-122"/>
              </a:rPr>
              <a:t>CH2 </a:t>
            </a:r>
            <a:r>
              <a:rPr kumimoji="1" lang="zh-CN" altLang="en-US" sz="3200" b="1">
                <a:latin typeface="Times New Roman" panose="02020603050405020304" pitchFamily="18" charset="0"/>
                <a:ea typeface="微软雅黑" panose="020B0503020204020204" pitchFamily="34" charset="-122"/>
              </a:rPr>
              <a:t>对应的 </a:t>
            </a:r>
            <a:r>
              <a:rPr kumimoji="1" lang="en-US" altLang="zh-CN" sz="3200" b="1">
                <a:latin typeface="Times New Roman" panose="02020603050405020304" pitchFamily="18" charset="0"/>
                <a:ea typeface="微软雅黑" panose="020B0503020204020204" pitchFamily="34" charset="-122"/>
              </a:rPr>
              <a:t>Output </a:t>
            </a:r>
            <a:r>
              <a:rPr kumimoji="1" lang="zh-CN" altLang="en-US" sz="3200" b="1">
                <a:latin typeface="Times New Roman" panose="02020603050405020304" pitchFamily="18" charset="0"/>
                <a:ea typeface="微软雅黑" panose="020B0503020204020204" pitchFamily="34" charset="-122"/>
              </a:rPr>
              <a:t>连接器作为频率计的信号输入端。 </a:t>
            </a:r>
          </a:p>
        </p:txBody>
      </p:sp>
    </p:spTree>
    <p:extLst>
      <p:ext uri="{BB962C8B-B14F-4D97-AF65-F5344CB8AC3E}">
        <p14:creationId xmlns="" xmlns:p14="http://schemas.microsoft.com/office/powerpoint/2010/main" val="11838447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428625"/>
            <a:ext cx="6840760" cy="796925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0033CC"/>
                </a:solidFill>
                <a:ea typeface="微软雅黑" pitchFamily="34" charset="-122"/>
              </a:rPr>
              <a:t>（七）调制</a:t>
            </a:r>
            <a:r>
              <a:rPr lang="en-US" altLang="zh-CN" sz="4000" b="1" dirty="0" smtClean="0">
                <a:solidFill>
                  <a:srgbClr val="0033CC"/>
                </a:solidFill>
                <a:ea typeface="微软雅黑" pitchFamily="34" charset="-122"/>
              </a:rPr>
              <a:t>/</a:t>
            </a:r>
            <a:r>
              <a:rPr lang="zh-CN" altLang="en-US" sz="4000" b="1" dirty="0" smtClean="0">
                <a:solidFill>
                  <a:srgbClr val="0033CC"/>
                </a:solidFill>
                <a:ea typeface="微软雅黑" pitchFamily="34" charset="-122"/>
              </a:rPr>
              <a:t>扫描</a:t>
            </a:r>
            <a:r>
              <a:rPr lang="en-US" altLang="zh-CN" sz="4000" b="1" dirty="0" smtClean="0">
                <a:solidFill>
                  <a:srgbClr val="0033CC"/>
                </a:solidFill>
                <a:ea typeface="微软雅黑" pitchFamily="34" charset="-122"/>
              </a:rPr>
              <a:t>/</a:t>
            </a:r>
            <a:r>
              <a:rPr lang="zh-CN" altLang="en-US" sz="4000" b="1" dirty="0" smtClean="0">
                <a:solidFill>
                  <a:srgbClr val="0033CC"/>
                </a:solidFill>
                <a:ea typeface="微软雅黑" pitchFamily="34" charset="-122"/>
              </a:rPr>
              <a:t>脉冲串设置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2916238" cy="46783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b="1" dirty="0" smtClean="0">
                <a:ea typeface="微软雅黑" panose="020B0503020204020204" pitchFamily="34" charset="-122"/>
              </a:rPr>
              <a:t>前面板右侧上方有三个按键，分别用于调制、扫描及脉冲串的设置。这三个功能只适用于通道 </a:t>
            </a:r>
            <a:r>
              <a:rPr lang="en-US" altLang="zh-CN" b="1" dirty="0" smtClean="0">
                <a:ea typeface="微软雅黑" panose="020B0503020204020204" pitchFamily="34" charset="-122"/>
              </a:rPr>
              <a:t>1 </a:t>
            </a:r>
            <a:endParaRPr lang="zh-CN" altLang="en-US" b="1" dirty="0" smtClean="0">
              <a:ea typeface="微软雅黑" panose="020B0503020204020204" pitchFamily="34" charset="-122"/>
            </a:endParaRP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773238"/>
            <a:ext cx="1652588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AutoShape 5"/>
          <p:cNvSpPr>
            <a:spLocks noChangeArrowheads="1"/>
          </p:cNvSpPr>
          <p:nvPr/>
        </p:nvSpPr>
        <p:spPr bwMode="auto">
          <a:xfrm>
            <a:off x="3203575" y="1484313"/>
            <a:ext cx="3529013" cy="2232025"/>
          </a:xfrm>
          <a:prstGeom prst="wedgeRoundRectCallout">
            <a:avLst>
              <a:gd name="adj1" fmla="val 62144"/>
              <a:gd name="adj2" fmla="val -10667"/>
              <a:gd name="adj3" fmla="val 16667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ea typeface="微软雅黑" panose="020B0503020204020204" pitchFamily="34" charset="-122"/>
              </a:rPr>
              <a:t>可输出经过调制的波形。并可以通过改变类型、内调制</a:t>
            </a:r>
            <a:r>
              <a:rPr lang="en-US" altLang="zh-CN" sz="2600">
                <a:ea typeface="微软雅黑" panose="020B0503020204020204" pitchFamily="34" charset="-122"/>
              </a:rPr>
              <a:t>/</a:t>
            </a:r>
            <a:r>
              <a:rPr lang="zh-CN" altLang="en-US" sz="2600">
                <a:ea typeface="微软雅黑" panose="020B0503020204020204" pitchFamily="34" charset="-122"/>
              </a:rPr>
              <a:t>外调制、深度、频率、调制波等参数</a:t>
            </a:r>
          </a:p>
        </p:txBody>
      </p:sp>
      <p:sp>
        <p:nvSpPr>
          <p:cNvPr id="21511" name="AutoShape 6"/>
          <p:cNvSpPr>
            <a:spLocks noChangeArrowheads="1"/>
          </p:cNvSpPr>
          <p:nvPr/>
        </p:nvSpPr>
        <p:spPr bwMode="auto">
          <a:xfrm>
            <a:off x="3276600" y="3789363"/>
            <a:ext cx="3240088" cy="1439862"/>
          </a:xfrm>
          <a:prstGeom prst="wedgeRoundRectCallout">
            <a:avLst>
              <a:gd name="adj1" fmla="val 72736"/>
              <a:gd name="adj2" fmla="val -651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00">
                <a:ea typeface="微软雅黑" panose="020B0503020204020204" pitchFamily="34" charset="-122"/>
              </a:rPr>
              <a:t>对正弦波、方波、锯齿波或任意波形产生扫频信号 </a:t>
            </a:r>
          </a:p>
        </p:txBody>
      </p:sp>
      <p:sp>
        <p:nvSpPr>
          <p:cNvPr id="21512" name="AutoShape 7"/>
          <p:cNvSpPr>
            <a:spLocks noChangeArrowheads="1"/>
          </p:cNvSpPr>
          <p:nvPr/>
        </p:nvSpPr>
        <p:spPr bwMode="auto">
          <a:xfrm>
            <a:off x="3214688" y="5373688"/>
            <a:ext cx="5462587" cy="936625"/>
          </a:xfrm>
          <a:prstGeom prst="wedgeRoundRectCallout">
            <a:avLst>
              <a:gd name="adj1" fmla="val 31940"/>
              <a:gd name="adj2" fmla="val -112880"/>
              <a:gd name="adj3" fmla="val 16667"/>
            </a:avLst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ea typeface="微软雅黑" panose="020B0503020204020204" pitchFamily="34" charset="-122"/>
              </a:rPr>
              <a:t>产生正弦波、方波、锯齿波、脉冲波或任意波形的脉冲串波形输出 </a:t>
            </a:r>
          </a:p>
        </p:txBody>
      </p:sp>
    </p:spTree>
    <p:extLst>
      <p:ext uri="{BB962C8B-B14F-4D97-AF65-F5344CB8AC3E}">
        <p14:creationId xmlns="" xmlns:p14="http://schemas.microsoft.com/office/powerpoint/2010/main" val="2789080058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4" y="500063"/>
            <a:ext cx="5401295" cy="785812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0033CC"/>
                </a:solidFill>
                <a:ea typeface="微软雅黑" pitchFamily="34" charset="-122"/>
              </a:rPr>
              <a:t>（八）数字输入的使用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71625"/>
            <a:ext cx="3071813" cy="2409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ea typeface="微软雅黑" panose="020B0503020204020204" pitchFamily="34" charset="-122"/>
              </a:rPr>
              <a:t>前面板上有两组按键，分别是左右方向键和旋钮、数字键盘 </a:t>
            </a:r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484313"/>
            <a:ext cx="5278437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AutoShape 5"/>
          <p:cNvSpPr>
            <a:spLocks noChangeArrowheads="1"/>
          </p:cNvSpPr>
          <p:nvPr/>
        </p:nvSpPr>
        <p:spPr bwMode="auto">
          <a:xfrm>
            <a:off x="250825" y="4625975"/>
            <a:ext cx="5688013" cy="2017713"/>
          </a:xfrm>
          <a:prstGeom prst="wedgeRoundRectCallout">
            <a:avLst>
              <a:gd name="adj1" fmla="val 10574"/>
              <a:gd name="adj2" fmla="val -91681"/>
              <a:gd name="adj3" fmla="val 16667"/>
            </a:avLst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ea typeface="微软雅黑" panose="020B0503020204020204" pitchFamily="34" charset="-122"/>
              </a:rPr>
              <a:t>左右方向键，用于数值不同数位的切换；旋钮，用于改变波形参数的某一数位数值的大小，旋钮的输入范围是 </a:t>
            </a:r>
            <a:r>
              <a:rPr lang="en-US" altLang="zh-CN" sz="2600">
                <a:ea typeface="微软雅黑" panose="020B0503020204020204" pitchFamily="34" charset="-122"/>
              </a:rPr>
              <a:t>0</a:t>
            </a:r>
            <a:r>
              <a:rPr lang="zh-CN" altLang="en-US" sz="2600">
                <a:ea typeface="微软雅黑" panose="020B0503020204020204" pitchFamily="34" charset="-122"/>
              </a:rPr>
              <a:t>～</a:t>
            </a:r>
            <a:r>
              <a:rPr lang="en-US" altLang="zh-CN" sz="2600">
                <a:ea typeface="微软雅黑" panose="020B0503020204020204" pitchFamily="34" charset="-122"/>
              </a:rPr>
              <a:t>9</a:t>
            </a:r>
            <a:r>
              <a:rPr lang="zh-CN" altLang="en-US" sz="2600">
                <a:ea typeface="微软雅黑" panose="020B0503020204020204" pitchFamily="34" charset="-122"/>
              </a:rPr>
              <a:t>，旋钮顺时针旋一格，数值增 </a:t>
            </a:r>
            <a:r>
              <a:rPr lang="en-US" altLang="zh-CN" sz="2600">
                <a:ea typeface="微软雅黑" panose="020B0503020204020204" pitchFamily="34" charset="-122"/>
              </a:rPr>
              <a:t>1</a:t>
            </a:r>
            <a:r>
              <a:rPr lang="zh-CN" altLang="en-US" sz="2600">
                <a:ea typeface="微软雅黑" panose="020B0503020204020204" pitchFamily="34" charset="-122"/>
              </a:rPr>
              <a:t>。 </a:t>
            </a:r>
          </a:p>
        </p:txBody>
      </p:sp>
      <p:sp>
        <p:nvSpPr>
          <p:cNvPr id="22535" name="AutoShape 6"/>
          <p:cNvSpPr>
            <a:spLocks noChangeArrowheads="1"/>
          </p:cNvSpPr>
          <p:nvPr/>
        </p:nvSpPr>
        <p:spPr bwMode="auto">
          <a:xfrm>
            <a:off x="6118225" y="4724400"/>
            <a:ext cx="2811463" cy="1873250"/>
          </a:xfrm>
          <a:prstGeom prst="wedgeRoundRectCallout">
            <a:avLst>
              <a:gd name="adj1" fmla="val 18417"/>
              <a:gd name="adj2" fmla="val -97458"/>
              <a:gd name="adj3" fmla="val 16667"/>
            </a:avLst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00">
                <a:ea typeface="微软雅黑" panose="020B0503020204020204" pitchFamily="34" charset="-122"/>
              </a:rPr>
              <a:t>数字键盘，用于波形参数值的设置，直接改变参数值的大小 </a:t>
            </a:r>
          </a:p>
        </p:txBody>
      </p:sp>
    </p:spTree>
    <p:extLst>
      <p:ext uri="{BB962C8B-B14F-4D97-AF65-F5344CB8AC3E}">
        <p14:creationId xmlns="" xmlns:p14="http://schemas.microsoft.com/office/powerpoint/2010/main" val="1736808256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285728"/>
            <a:ext cx="8964488" cy="796925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solidFill>
                  <a:srgbClr val="0033CC"/>
                </a:solidFill>
                <a:ea typeface="微软雅黑" pitchFamily="34" charset="-122"/>
              </a:rPr>
              <a:t>（九）存储和调出</a:t>
            </a:r>
            <a:r>
              <a:rPr lang="en-US" altLang="zh-CN" sz="3600" b="1" dirty="0" smtClean="0">
                <a:solidFill>
                  <a:srgbClr val="0033CC"/>
                </a:solidFill>
                <a:ea typeface="微软雅黑" pitchFamily="34" charset="-122"/>
              </a:rPr>
              <a:t>/</a:t>
            </a:r>
            <a:r>
              <a:rPr lang="zh-CN" altLang="en-US" sz="3600" b="1" dirty="0" smtClean="0">
                <a:solidFill>
                  <a:srgbClr val="0033CC"/>
                </a:solidFill>
                <a:ea typeface="微软雅黑" pitchFamily="34" charset="-122"/>
              </a:rPr>
              <a:t>辅助系统功能</a:t>
            </a:r>
            <a:r>
              <a:rPr lang="en-US" altLang="zh-CN" sz="3600" b="1" dirty="0" smtClean="0">
                <a:solidFill>
                  <a:srgbClr val="0033CC"/>
                </a:solidFill>
                <a:ea typeface="微软雅黑" pitchFamily="34" charset="-122"/>
              </a:rPr>
              <a:t>/</a:t>
            </a:r>
            <a:r>
              <a:rPr lang="zh-CN" altLang="en-US" sz="3600" b="1" dirty="0" smtClean="0">
                <a:solidFill>
                  <a:srgbClr val="0033CC"/>
                </a:solidFill>
                <a:ea typeface="微软雅黑" pitchFamily="34" charset="-122"/>
              </a:rPr>
              <a:t>帮助功能 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12875"/>
            <a:ext cx="2233613" cy="493395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微软雅黑" panose="020B0503020204020204" pitchFamily="34" charset="-122"/>
              </a:rPr>
              <a:t>在操作面板上有三个按键，分别用于存储和调出、辅助系统功能及帮助功能的设置 </a:t>
            </a: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412875"/>
            <a:ext cx="1655763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AutoShape 5"/>
          <p:cNvSpPr>
            <a:spLocks noChangeArrowheads="1"/>
          </p:cNvSpPr>
          <p:nvPr/>
        </p:nvSpPr>
        <p:spPr bwMode="auto">
          <a:xfrm>
            <a:off x="2627313" y="1268413"/>
            <a:ext cx="3744912" cy="1008062"/>
          </a:xfrm>
          <a:prstGeom prst="wedgeRoundRectCallout">
            <a:avLst>
              <a:gd name="adj1" fmla="val 66532"/>
              <a:gd name="adj2" fmla="val 622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00">
                <a:ea typeface="微软雅黑" panose="020B0503020204020204" pitchFamily="34" charset="-122"/>
              </a:rPr>
              <a:t>存储或调出波形数据和配置信息 </a:t>
            </a:r>
          </a:p>
        </p:txBody>
      </p:sp>
      <p:sp>
        <p:nvSpPr>
          <p:cNvPr id="23559" name="AutoShape 6"/>
          <p:cNvSpPr>
            <a:spLocks noChangeArrowheads="1"/>
          </p:cNvSpPr>
          <p:nvPr/>
        </p:nvSpPr>
        <p:spPr bwMode="auto">
          <a:xfrm>
            <a:off x="2571750" y="2357438"/>
            <a:ext cx="4143375" cy="2303462"/>
          </a:xfrm>
          <a:prstGeom prst="wedgeRoundRectCallout">
            <a:avLst>
              <a:gd name="adj1" fmla="val 54759"/>
              <a:gd name="adj2" fmla="val -23468"/>
              <a:gd name="adj3" fmla="val 16667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00">
                <a:ea typeface="微软雅黑" panose="020B0503020204020204" pitchFamily="34" charset="-122"/>
              </a:rPr>
              <a:t>设置同步输出开</a:t>
            </a:r>
            <a:r>
              <a:rPr lang="en-US" altLang="zh-CN" sz="2600">
                <a:ea typeface="微软雅黑" panose="020B0503020204020204" pitchFamily="34" charset="-122"/>
              </a:rPr>
              <a:t>/</a:t>
            </a:r>
            <a:r>
              <a:rPr lang="zh-CN" altLang="en-US" sz="2600">
                <a:ea typeface="微软雅黑" panose="020B0503020204020204" pitchFamily="34" charset="-122"/>
              </a:rPr>
              <a:t>关、输出参数、通道耦合、通道复制、频率计测量；查看接口设置、系统设置信息；执行仪器自检和校准操作 </a:t>
            </a:r>
          </a:p>
        </p:txBody>
      </p:sp>
      <p:sp>
        <p:nvSpPr>
          <p:cNvPr id="23560" name="AutoShape 7"/>
          <p:cNvSpPr>
            <a:spLocks noChangeArrowheads="1"/>
          </p:cNvSpPr>
          <p:nvPr/>
        </p:nvSpPr>
        <p:spPr bwMode="auto">
          <a:xfrm>
            <a:off x="7092950" y="5013325"/>
            <a:ext cx="1655763" cy="987425"/>
          </a:xfrm>
          <a:prstGeom prst="wedgeRoundRectCallout">
            <a:avLst>
              <a:gd name="adj1" fmla="val -5227"/>
              <a:gd name="adj2" fmla="val -67861"/>
              <a:gd name="adj3" fmla="val 16667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00">
                <a:ea typeface="微软雅黑" panose="020B0503020204020204" pitchFamily="34" charset="-122"/>
              </a:rPr>
              <a:t>查看帮助信息列表 </a:t>
            </a:r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2643188" y="4929188"/>
            <a:ext cx="4175125" cy="16922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ea typeface="微软雅黑" panose="020B0503020204020204" pitchFamily="34" charset="-122"/>
              </a:rPr>
              <a:t>要获得任何按键或菜单按键的帮助信息，按下并按住该键</a:t>
            </a:r>
            <a:r>
              <a:rPr lang="en-US" altLang="zh-CN" sz="2600">
                <a:ea typeface="微软雅黑" panose="020B0503020204020204" pitchFamily="34" charset="-122"/>
              </a:rPr>
              <a:t>2~3</a:t>
            </a:r>
            <a:r>
              <a:rPr lang="zh-CN" altLang="en-US" sz="2600">
                <a:ea typeface="微软雅黑" panose="020B0503020204020204" pitchFamily="34" charset="-122"/>
              </a:rPr>
              <a:t>秒，可显示相关帮助信息 </a:t>
            </a:r>
          </a:p>
        </p:txBody>
      </p:sp>
    </p:spTree>
    <p:extLst>
      <p:ext uri="{BB962C8B-B14F-4D97-AF65-F5344CB8AC3E}">
        <p14:creationId xmlns="" xmlns:p14="http://schemas.microsoft.com/office/powerpoint/2010/main" val="1195167691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428625"/>
            <a:ext cx="7416824" cy="846138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0033CC"/>
                </a:solidFill>
                <a:ea typeface="微软雅黑" pitchFamily="34" charset="-122"/>
              </a:rPr>
              <a:t>（十）使用实例一：输出正弦波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016" y="1500188"/>
            <a:ext cx="8892480" cy="1496763"/>
          </a:xfrm>
          <a:solidFill>
            <a:srgbClr val="7030A0"/>
          </a:solidFill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输出一个频率为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20kHz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，幅值为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2.5V</a:t>
            </a:r>
            <a:r>
              <a:rPr lang="en-US" altLang="zh-CN" sz="2800" b="1" baseline="-10000" dirty="0" smtClean="0">
                <a:ea typeface="微软雅黑" panose="020B0503020204020204" pitchFamily="34" charset="-122"/>
              </a:rPr>
              <a:t>PP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，偏移量为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500mVDC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，初始相位为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10°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的正弦波形</a:t>
            </a:r>
            <a:r>
              <a:rPr lang="zh-CN" altLang="en-US" b="1" dirty="0" smtClean="0"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428625" y="3138488"/>
            <a:ext cx="82867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71550" indent="-514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ea typeface="微软雅黑" panose="020B0503020204020204" pitchFamily="34" charset="-122"/>
              </a:rPr>
              <a:t>操作步骤：</a:t>
            </a:r>
          </a:p>
          <a:p>
            <a:pPr eaLnBrk="1" hangingPunct="1">
              <a:spcBef>
                <a:spcPts val="1200"/>
              </a:spcBef>
              <a:buClr>
                <a:srgbClr val="C71B09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ea typeface="微软雅黑" panose="020B0503020204020204" pitchFamily="34" charset="-122"/>
              </a:rPr>
              <a:t>1.</a:t>
            </a:r>
            <a:r>
              <a:rPr lang="zh-CN" altLang="en-US" sz="3200" b="1" dirty="0">
                <a:ea typeface="微软雅黑" panose="020B0503020204020204" pitchFamily="34" charset="-122"/>
              </a:rPr>
              <a:t>设置频率值</a:t>
            </a:r>
            <a:endParaRPr lang="en-US" altLang="zh-CN" sz="3200" b="1" dirty="0">
              <a:ea typeface="微软雅黑" panose="020B0503020204020204" pitchFamily="34" charset="-122"/>
            </a:endParaRPr>
          </a:p>
          <a:p>
            <a:pPr lvl="1" eaLnBrk="1" hangingPunct="1">
              <a:buFont typeface="Times New Roman" panose="02020603050405020304" pitchFamily="18" charset="0"/>
              <a:buAutoNum type="arabicPeriod"/>
            </a:pPr>
            <a:r>
              <a:rPr lang="en-US" altLang="zh-CN" sz="3200" b="1" dirty="0"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ea typeface="微软雅黑" panose="020B0503020204020204" pitchFamily="34" charset="-122"/>
              </a:rPr>
              <a:t>按 </a:t>
            </a:r>
            <a:r>
              <a:rPr lang="en-US" altLang="zh-CN" sz="3200" b="1" dirty="0">
                <a:solidFill>
                  <a:srgbClr val="00FF00"/>
                </a:solidFill>
                <a:ea typeface="微软雅黑" panose="020B0503020204020204" pitchFamily="34" charset="-122"/>
              </a:rPr>
              <a:t>Sine</a:t>
            </a:r>
            <a:r>
              <a:rPr lang="en-US" altLang="zh-CN" sz="3200" b="1" dirty="0"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ea typeface="微软雅黑" panose="020B0503020204020204" pitchFamily="34" charset="-122"/>
                <a:cs typeface="Arial" panose="020B0604020202020204" pitchFamily="34" charset="0"/>
              </a:rPr>
              <a:t>→</a:t>
            </a:r>
            <a:r>
              <a:rPr lang="en-US" altLang="zh-CN" sz="3200" b="1" dirty="0"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ea typeface="微软雅黑" panose="020B0503020204020204" pitchFamily="34" charset="-122"/>
              </a:rPr>
              <a:t>按 </a:t>
            </a:r>
            <a:r>
              <a:rPr lang="zh-CN" altLang="en-US" sz="3200" b="1" dirty="0">
                <a:solidFill>
                  <a:srgbClr val="00FF00"/>
                </a:solidFill>
                <a:ea typeface="微软雅黑" panose="020B0503020204020204" pitchFamily="34" charset="-122"/>
              </a:rPr>
              <a:t>频率</a:t>
            </a:r>
            <a:r>
              <a:rPr lang="en-US" altLang="zh-CN" sz="3200" b="1" dirty="0">
                <a:solidFill>
                  <a:srgbClr val="00FF00"/>
                </a:solidFill>
                <a:ea typeface="微软雅黑" panose="020B0503020204020204" pitchFamily="34" charset="-122"/>
              </a:rPr>
              <a:t>/</a:t>
            </a:r>
            <a:r>
              <a:rPr lang="zh-CN" altLang="en-US" sz="3200" b="1" dirty="0">
                <a:solidFill>
                  <a:srgbClr val="00FF00"/>
                </a:solidFill>
                <a:ea typeface="微软雅黑" panose="020B0503020204020204" pitchFamily="34" charset="-122"/>
              </a:rPr>
              <a:t>周期 </a:t>
            </a:r>
            <a:r>
              <a:rPr lang="zh-CN" altLang="en-US" sz="3200" b="1" dirty="0">
                <a:ea typeface="微软雅黑" panose="020B0503020204020204" pitchFamily="34" charset="-122"/>
              </a:rPr>
              <a:t>软键切换，软键菜单</a:t>
            </a:r>
            <a:r>
              <a:rPr lang="zh-CN" altLang="en-US" sz="3200" b="1" dirty="0">
                <a:solidFill>
                  <a:srgbClr val="C71B09"/>
                </a:solidFill>
                <a:ea typeface="微软雅黑" panose="020B0503020204020204" pitchFamily="34" charset="-122"/>
              </a:rPr>
              <a:t>频率</a:t>
            </a:r>
            <a:r>
              <a:rPr lang="zh-CN" altLang="en-US" sz="3200" b="1" dirty="0">
                <a:ea typeface="微软雅黑" panose="020B0503020204020204" pitchFamily="34" charset="-122"/>
              </a:rPr>
              <a:t>反色显示；</a:t>
            </a:r>
            <a:endParaRPr lang="en-US" altLang="zh-CN" sz="3200" b="1" dirty="0">
              <a:ea typeface="微软雅黑" panose="020B0503020204020204" pitchFamily="34" charset="-122"/>
            </a:endParaRPr>
          </a:p>
          <a:p>
            <a:pPr lvl="1" eaLnBrk="1" hangingPunct="1">
              <a:buFont typeface="Times New Roman" panose="02020603050405020304" pitchFamily="18" charset="0"/>
              <a:buAutoNum type="arabicPeriod"/>
            </a:pPr>
            <a:r>
              <a:rPr lang="zh-CN" altLang="en-US" sz="3200" b="1" dirty="0">
                <a:ea typeface="微软雅黑" panose="020B0503020204020204" pitchFamily="34" charset="-122"/>
              </a:rPr>
              <a:t>使用</a:t>
            </a:r>
            <a:r>
              <a:rPr lang="zh-CN" altLang="en-US" sz="3200" b="1" dirty="0">
                <a:solidFill>
                  <a:srgbClr val="00FF00"/>
                </a:solidFill>
                <a:ea typeface="微软雅黑" panose="020B0503020204020204" pitchFamily="34" charset="-122"/>
              </a:rPr>
              <a:t>数字键盘</a:t>
            </a:r>
            <a:r>
              <a:rPr lang="zh-CN" altLang="en-US" sz="3200" b="1" dirty="0">
                <a:ea typeface="微软雅黑" panose="020B0503020204020204" pitchFamily="34" charset="-122"/>
              </a:rPr>
              <a:t>输入“</a:t>
            </a:r>
            <a:r>
              <a:rPr lang="en-US" altLang="zh-CN" sz="3200" b="1" dirty="0">
                <a:ea typeface="微软雅黑" panose="020B0503020204020204" pitchFamily="34" charset="-122"/>
              </a:rPr>
              <a:t>20”</a:t>
            </a:r>
            <a:r>
              <a:rPr lang="zh-CN" altLang="en-US" sz="3200" b="1" dirty="0">
                <a:ea typeface="微软雅黑" panose="020B0503020204020204" pitchFamily="34" charset="-122"/>
              </a:rPr>
              <a:t>，选择单位“</a:t>
            </a:r>
            <a:r>
              <a:rPr lang="en-US" altLang="zh-CN" sz="3200" b="1" dirty="0">
                <a:ea typeface="微软雅黑" panose="020B0503020204020204" pitchFamily="34" charset="-122"/>
              </a:rPr>
              <a:t>kHz”</a:t>
            </a:r>
            <a:r>
              <a:rPr lang="zh-CN" altLang="en-US" sz="3200" b="1" dirty="0">
                <a:ea typeface="微软雅黑" panose="020B0503020204020204" pitchFamily="34" charset="-122"/>
              </a:rPr>
              <a:t>，   设置频率为 </a:t>
            </a:r>
            <a:r>
              <a:rPr lang="en-US" altLang="zh-CN" sz="3200" b="1" dirty="0">
                <a:ea typeface="微软雅黑" panose="020B0503020204020204" pitchFamily="34" charset="-122"/>
              </a:rPr>
              <a:t>20kHZ</a:t>
            </a:r>
            <a:r>
              <a:rPr lang="zh-CN" altLang="en-US" sz="3200" b="1" dirty="0"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3899811462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2" y="549275"/>
            <a:ext cx="8352160" cy="1655589"/>
          </a:xfrm>
          <a:noFill/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常用仪表的使用方法</a:t>
            </a:r>
            <a:br>
              <a:rPr lang="zh-CN" altLang="en-US" sz="4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交流参数的测量</a:t>
            </a:r>
            <a:endParaRPr lang="zh-CN" altLang="en-US" sz="4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13"/>
          <p:cNvSpPr>
            <a:spLocks noChangeArrowheads="1"/>
          </p:cNvSpPr>
          <p:nvPr/>
        </p:nvSpPr>
        <p:spPr bwMode="auto">
          <a:xfrm>
            <a:off x="1285875" y="2571750"/>
            <a:ext cx="6572250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endParaRPr lang="zh-CN" altLang="en-US" sz="3200" b="1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0125" y="2630488"/>
            <a:ext cx="7643813" cy="35544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5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周期信号的参数</a:t>
            </a:r>
            <a:endParaRPr lang="en-US" altLang="zh-CN" sz="3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DG1022</a:t>
            </a:r>
            <a:r>
              <a:rPr lang="zh-CN" altLang="en-US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双通道 函数</a:t>
            </a:r>
            <a:r>
              <a:rPr lang="en-US" altLang="zh-CN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任意波形发生器</a:t>
            </a:r>
          </a:p>
          <a:p>
            <a:pPr>
              <a:lnSpc>
                <a:spcPts val="35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SDS-1102</a:t>
            </a:r>
            <a:r>
              <a:rPr lang="zh-CN" altLang="en-US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数字存储示波器</a:t>
            </a:r>
            <a:endParaRPr lang="en-US" altLang="zh-CN" sz="3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SX2172</a:t>
            </a:r>
            <a:r>
              <a:rPr lang="zh-CN" altLang="en-US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型交流毫伏表</a:t>
            </a:r>
          </a:p>
          <a:p>
            <a:pPr>
              <a:lnSpc>
                <a:spcPts val="35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电平的基本概念</a:t>
            </a:r>
          </a:p>
          <a:p>
            <a:pPr>
              <a:lnSpc>
                <a:spcPts val="35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实验内容</a:t>
            </a:r>
          </a:p>
        </p:txBody>
      </p:sp>
      <p:sp>
        <p:nvSpPr>
          <p:cNvPr id="717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59750" y="6308725"/>
            <a:ext cx="984250" cy="2921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E82526DA-530C-4C23-8742-F650268BEDBB}" type="slidenum">
              <a:rPr lang="zh-CN" altLang="en-US"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eaLnBrk="1" hangingPunct="1"/>
              <a:t>2</a:t>
            </a:fld>
            <a:r>
              <a:rPr lang="zh-CN" altLang="en-US"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</p:spTree>
    <p:extLst>
      <p:ext uri="{BB962C8B-B14F-4D97-AF65-F5344CB8AC3E}">
        <p14:creationId xmlns="" xmlns:p14="http://schemas.microsoft.com/office/powerpoint/2010/main" val="1706916387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571500"/>
            <a:ext cx="5992688" cy="676275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0033CC"/>
                </a:solidFill>
                <a:ea typeface="微软雅黑" pitchFamily="34" charset="-122"/>
              </a:rPr>
              <a:t>使用实例一：输出正弦波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8229600" cy="4860925"/>
          </a:xfrm>
        </p:spPr>
        <p:txBody>
          <a:bodyPr/>
          <a:lstStyle/>
          <a:p>
            <a:pPr eaLnBrk="1" hangingPunct="1">
              <a:buClr>
                <a:srgbClr val="C71B09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2.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设置幅度值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   (1)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按 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幅值</a:t>
            </a:r>
            <a:r>
              <a:rPr lang="en-US" altLang="zh-CN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/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高电平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软键切换，软键菜单</a:t>
            </a:r>
            <a:r>
              <a:rPr lang="zh-CN" altLang="en-US" sz="2800" b="1" dirty="0" smtClean="0">
                <a:solidFill>
                  <a:srgbClr val="C71B09"/>
                </a:solidFill>
                <a:ea typeface="微软雅黑" panose="020B0503020204020204" pitchFamily="34" charset="-122"/>
              </a:rPr>
              <a:t>幅值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反色显示。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   (2)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使用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数字键盘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输入“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2.5”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，选择单位“</a:t>
            </a:r>
            <a:r>
              <a:rPr lang="en-US" altLang="zh-CN" sz="2800" b="1" dirty="0" smtClean="0">
                <a:solidFill>
                  <a:srgbClr val="C71B09"/>
                </a:solidFill>
                <a:ea typeface="微软雅黑" panose="020B0503020204020204" pitchFamily="34" charset="-122"/>
              </a:rPr>
              <a:t>VPP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”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，设置幅值为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2.5VPP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spcBef>
                <a:spcPts val="1200"/>
              </a:spcBef>
              <a:buClr>
                <a:srgbClr val="C71B09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3.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设置偏移量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   (1)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按 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偏移</a:t>
            </a:r>
            <a:r>
              <a:rPr lang="en-US" altLang="zh-CN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/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低电平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软键切换，软键菜单 </a:t>
            </a:r>
            <a:r>
              <a:rPr lang="zh-CN" altLang="en-US" sz="2800" b="1" dirty="0" smtClean="0">
                <a:solidFill>
                  <a:srgbClr val="C71B09"/>
                </a:solidFill>
                <a:ea typeface="微软雅黑" panose="020B0503020204020204" pitchFamily="34" charset="-122"/>
              </a:rPr>
              <a:t>偏移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 反色显示。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   (2)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使用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数字键盘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输入“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500”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，选择单位“</a:t>
            </a:r>
            <a:r>
              <a:rPr lang="en-US" altLang="zh-CN" sz="2800" b="1" dirty="0" err="1" smtClean="0">
                <a:solidFill>
                  <a:srgbClr val="C71B09"/>
                </a:solidFill>
                <a:ea typeface="微软雅黑" panose="020B0503020204020204" pitchFamily="34" charset="-122"/>
              </a:rPr>
              <a:t>mVDC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”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，设置偏移量为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500mVDC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。 </a:t>
            </a:r>
          </a:p>
        </p:txBody>
      </p:sp>
    </p:spTree>
    <p:extLst>
      <p:ext uri="{BB962C8B-B14F-4D97-AF65-F5344CB8AC3E}">
        <p14:creationId xmlns="" xmlns:p14="http://schemas.microsoft.com/office/powerpoint/2010/main" val="2438500798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609600"/>
            <a:ext cx="6135563" cy="676275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0033CC"/>
                </a:solidFill>
                <a:ea typeface="微软雅黑" pitchFamily="34" charset="-122"/>
              </a:rPr>
              <a:t>使用实例一：输出正弦波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00188"/>
            <a:ext cx="7772400" cy="4114800"/>
          </a:xfrm>
        </p:spPr>
        <p:txBody>
          <a:bodyPr/>
          <a:lstStyle/>
          <a:p>
            <a:pPr eaLnBrk="1" hangingPunct="1">
              <a:buClr>
                <a:srgbClr val="C71B09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4.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设置相位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   (1)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按 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相位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软键使其反色显示。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   (2)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使用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数字键盘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输入“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10”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，选择单位“</a:t>
            </a:r>
            <a:r>
              <a:rPr lang="en-US" altLang="zh-CN" sz="2800" b="1" dirty="0" smtClean="0">
                <a:solidFill>
                  <a:srgbClr val="C71B09"/>
                </a:solidFill>
                <a:ea typeface="微软雅黑" panose="020B0503020204020204" pitchFamily="34" charset="-122"/>
              </a:rPr>
              <a:t>°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”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，设置初始相位为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10°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buClr>
                <a:srgbClr val="C71B09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上述设置完成后，按</a:t>
            </a:r>
            <a:r>
              <a:rPr lang="zh-CN" altLang="en-US" sz="2800" b="1" dirty="0" smtClean="0">
                <a:solidFill>
                  <a:srgbClr val="2206CA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rgbClr val="2206CA"/>
                </a:solidFill>
                <a:ea typeface="微软雅黑" panose="020B0503020204020204" pitchFamily="34" charset="-122"/>
              </a:rPr>
              <a:t>View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键切换为图形显示模式，信号发生器输出下图所示正弦波。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4500563"/>
            <a:ext cx="7272338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25922888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157730-5BBF-4472-93BB-A0DC0CD52A57}" type="slidenum">
              <a:rPr kumimoji="1" lang="zh-CN" altLang="en-US" sz="1400">
                <a:latin typeface="Times New Roman" panose="02020603050405020304" pitchFamily="18" charset="0"/>
                <a:ea typeface="微软雅黑" panose="020B0503020204020204" pitchFamily="34" charset="-122"/>
              </a:rPr>
              <a:pPr eaLnBrk="1" hangingPunct="1"/>
              <a:t>22</a:t>
            </a:fld>
            <a:endParaRPr kumimoji="1" lang="en-US" altLang="zh-CN" sz="1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357188"/>
            <a:ext cx="7392863" cy="785812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0033CC"/>
                </a:solidFill>
                <a:ea typeface="微软雅黑" pitchFamily="34" charset="-122"/>
              </a:rPr>
              <a:t>（十一）使用实例二：输出方波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9054" y="1395537"/>
            <a:ext cx="8805433" cy="1404937"/>
          </a:xfrm>
          <a:solidFill>
            <a:srgbClr val="7030A0"/>
          </a:solidFill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输出一个频率为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1MHz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，幅值为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2.0VPP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，偏移量为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10mVDC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，占空比为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30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％，初始相位为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45°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的方波。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95536" y="3114675"/>
            <a:ext cx="8568951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 dirty="0">
                <a:solidFill>
                  <a:srgbClr val="FFFFFF"/>
                </a:solidFill>
                <a:ea typeface="微软雅黑" panose="020B0503020204020204" pitchFamily="34" charset="-122"/>
              </a:rPr>
              <a:t>操作步骤：</a:t>
            </a:r>
          </a:p>
          <a:p>
            <a:pPr eaLnBrk="1" hangingPunct="1">
              <a:spcBef>
                <a:spcPct val="20000"/>
              </a:spcBef>
              <a:buClr>
                <a:srgbClr val="C71B09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FFFFFF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3200" b="1" dirty="0">
                <a:solidFill>
                  <a:srgbClr val="FFFFFF"/>
                </a:solidFill>
                <a:ea typeface="微软雅黑" panose="020B0503020204020204" pitchFamily="34" charset="-122"/>
              </a:rPr>
              <a:t>设置频率值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  (1) </a:t>
            </a:r>
            <a:r>
              <a:rPr lang="zh-CN" altLang="en-US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按 </a:t>
            </a:r>
            <a:r>
              <a:rPr lang="en-US" altLang="zh-CN" sz="2800" b="1" dirty="0">
                <a:solidFill>
                  <a:srgbClr val="2206CA"/>
                </a:solidFill>
                <a:ea typeface="微软雅黑" panose="020B0503020204020204" pitchFamily="34" charset="-122"/>
              </a:rPr>
              <a:t>Square</a:t>
            </a:r>
            <a:r>
              <a:rPr lang="en-US" altLang="zh-CN" sz="2800" b="1" dirty="0">
                <a:solidFill>
                  <a:srgbClr val="253327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ea typeface="微软雅黑" panose="020B0503020204020204" pitchFamily="34" charset="-122"/>
              </a:rPr>
              <a:t>→</a:t>
            </a:r>
            <a:r>
              <a:rPr lang="en-US" altLang="zh-CN" sz="2800" b="1" dirty="0">
                <a:solidFill>
                  <a:srgbClr val="253327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2206CA"/>
                </a:solidFill>
                <a:ea typeface="微软雅黑" panose="020B0503020204020204" pitchFamily="34" charset="-122"/>
              </a:rPr>
              <a:t>频率</a:t>
            </a:r>
            <a:r>
              <a:rPr lang="en-US" altLang="zh-CN" sz="2800" b="1" dirty="0">
                <a:solidFill>
                  <a:srgbClr val="2206CA"/>
                </a:solidFill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rgbClr val="2206CA"/>
                </a:solidFill>
                <a:ea typeface="微软雅黑" panose="020B0503020204020204" pitchFamily="34" charset="-122"/>
              </a:rPr>
              <a:t>周期</a:t>
            </a:r>
            <a:r>
              <a:rPr lang="zh-CN" altLang="en-US" sz="2800" b="1" dirty="0">
                <a:solidFill>
                  <a:srgbClr val="253327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软键切换，软键菜单 </a:t>
            </a:r>
            <a:r>
              <a:rPr lang="zh-CN" altLang="en-US" sz="2800" b="1" dirty="0">
                <a:solidFill>
                  <a:srgbClr val="C71B09"/>
                </a:solidFill>
                <a:ea typeface="微软雅黑" panose="020B0503020204020204" pitchFamily="34" charset="-122"/>
              </a:rPr>
              <a:t>频率</a:t>
            </a:r>
            <a:r>
              <a:rPr lang="zh-CN" altLang="en-US" sz="2800" b="1" dirty="0">
                <a:solidFill>
                  <a:srgbClr val="253327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反色显示；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253327"/>
                </a:solidFill>
                <a:ea typeface="微软雅黑" panose="020B0503020204020204" pitchFamily="34" charset="-122"/>
              </a:rPr>
              <a:t>  </a:t>
            </a: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(2) </a:t>
            </a:r>
            <a:r>
              <a:rPr lang="zh-CN" altLang="en-US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使用</a:t>
            </a:r>
            <a:r>
              <a:rPr lang="zh-CN" altLang="en-US" sz="2800" b="1" dirty="0">
                <a:solidFill>
                  <a:srgbClr val="2206CA"/>
                </a:solidFill>
                <a:ea typeface="微软雅黑" panose="020B0503020204020204" pitchFamily="34" charset="-122"/>
              </a:rPr>
              <a:t>数字键盘</a:t>
            </a:r>
            <a:r>
              <a:rPr lang="zh-CN" altLang="en-US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输入“</a:t>
            </a: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1”</a:t>
            </a:r>
            <a:r>
              <a:rPr lang="zh-CN" altLang="en-US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，选择单位</a:t>
            </a:r>
            <a:r>
              <a:rPr lang="zh-CN" altLang="en-US" sz="2800" b="1" dirty="0">
                <a:solidFill>
                  <a:srgbClr val="253327"/>
                </a:solidFill>
                <a:ea typeface="微软雅黑" panose="020B0503020204020204" pitchFamily="34" charset="-122"/>
              </a:rPr>
              <a:t>“</a:t>
            </a:r>
            <a:r>
              <a:rPr lang="en-US" altLang="zh-CN" sz="2800" b="1" dirty="0">
                <a:solidFill>
                  <a:srgbClr val="C71B09"/>
                </a:solidFill>
                <a:ea typeface="微软雅黑" panose="020B0503020204020204" pitchFamily="34" charset="-122"/>
              </a:rPr>
              <a:t>MHz</a:t>
            </a:r>
            <a:r>
              <a:rPr lang="en-US" altLang="zh-CN" sz="2800" b="1" dirty="0">
                <a:solidFill>
                  <a:srgbClr val="253327"/>
                </a:solidFill>
                <a:ea typeface="微软雅黑" panose="020B0503020204020204" pitchFamily="34" charset="-122"/>
              </a:rPr>
              <a:t>”</a:t>
            </a:r>
            <a:r>
              <a:rPr lang="zh-CN" altLang="en-US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，设置频率为 </a:t>
            </a: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1MHz</a:t>
            </a:r>
            <a:r>
              <a:rPr lang="zh-CN" altLang="en-US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515221700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500063"/>
            <a:ext cx="5778376" cy="747712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0033CC"/>
                </a:solidFill>
                <a:ea typeface="微软雅黑" pitchFamily="34" charset="-122"/>
              </a:rPr>
              <a:t>使用实例二：输出方波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467768"/>
            <a:ext cx="8712968" cy="4857750"/>
          </a:xfrm>
        </p:spPr>
        <p:txBody>
          <a:bodyPr/>
          <a:lstStyle/>
          <a:p>
            <a:pPr eaLnBrk="1" hangingPunct="1">
              <a:buClr>
                <a:srgbClr val="C71B09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ea typeface="微软雅黑" panose="020B0503020204020204" pitchFamily="34" charset="-122"/>
              </a:rPr>
              <a:t>2.</a:t>
            </a:r>
            <a:r>
              <a:rPr lang="zh-CN" altLang="en-US" b="1" dirty="0" smtClean="0">
                <a:ea typeface="微软雅黑" panose="020B0503020204020204" pitchFamily="34" charset="-122"/>
              </a:rPr>
              <a:t>设置幅度值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   (1)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按 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幅值</a:t>
            </a:r>
            <a:r>
              <a:rPr lang="en-US" altLang="zh-CN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/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高电平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软键切换，软键菜单 </a:t>
            </a:r>
            <a:r>
              <a:rPr lang="zh-CN" altLang="en-US" sz="2800" b="1" dirty="0" smtClean="0">
                <a:solidFill>
                  <a:srgbClr val="C71B09"/>
                </a:solidFill>
                <a:ea typeface="微软雅黑" panose="020B0503020204020204" pitchFamily="34" charset="-122"/>
              </a:rPr>
              <a:t>幅值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 反色显示；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   (2)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使用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数字键盘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输入“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2”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，选择单位“</a:t>
            </a:r>
            <a:r>
              <a:rPr lang="en-US" altLang="zh-CN" sz="2800" b="1" dirty="0" smtClean="0">
                <a:solidFill>
                  <a:srgbClr val="C71B09"/>
                </a:solidFill>
                <a:ea typeface="微软雅黑" panose="020B0503020204020204" pitchFamily="34" charset="-122"/>
              </a:rPr>
              <a:t>VPP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”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，设置幅值为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2VPP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spcBef>
                <a:spcPts val="1200"/>
              </a:spcBef>
              <a:buClr>
                <a:srgbClr val="C71B09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ea typeface="微软雅黑" panose="020B0503020204020204" pitchFamily="34" charset="-122"/>
              </a:rPr>
              <a:t>3.</a:t>
            </a:r>
            <a:r>
              <a:rPr lang="zh-CN" altLang="en-US" b="1" dirty="0" smtClean="0">
                <a:ea typeface="微软雅黑" panose="020B0503020204020204" pitchFamily="34" charset="-122"/>
              </a:rPr>
              <a:t>设置偏移量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   (1)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按 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偏移</a:t>
            </a:r>
            <a:r>
              <a:rPr lang="en-US" altLang="zh-CN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/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低电平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软键切换，软键菜单 </a:t>
            </a:r>
            <a:r>
              <a:rPr lang="zh-CN" altLang="en-US" sz="2800" b="1" dirty="0" smtClean="0">
                <a:solidFill>
                  <a:srgbClr val="C71B09"/>
                </a:solidFill>
                <a:ea typeface="微软雅黑" panose="020B0503020204020204" pitchFamily="34" charset="-122"/>
              </a:rPr>
              <a:t>偏移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 反色显示；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   (2)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使用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数字键盘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输入“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10”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，选择单位“</a:t>
            </a:r>
            <a:r>
              <a:rPr lang="en-US" altLang="zh-CN" sz="2800" b="1" dirty="0" err="1" smtClean="0">
                <a:solidFill>
                  <a:srgbClr val="C71B09"/>
                </a:solidFill>
                <a:ea typeface="微软雅黑" panose="020B0503020204020204" pitchFamily="34" charset="-122"/>
              </a:rPr>
              <a:t>mVDC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”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，设置偏移量为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10mVDC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1960520059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571500"/>
            <a:ext cx="5635501" cy="676275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0033CC"/>
                </a:solidFill>
                <a:ea typeface="微软雅黑" pitchFamily="34" charset="-122"/>
              </a:rPr>
              <a:t>使用实例二：输出方波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447800"/>
            <a:ext cx="8640960" cy="4933950"/>
          </a:xfrm>
        </p:spPr>
        <p:txBody>
          <a:bodyPr/>
          <a:lstStyle/>
          <a:p>
            <a:pPr eaLnBrk="1" hangingPunct="1">
              <a:buClr>
                <a:srgbClr val="C71B09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ea typeface="微软雅黑" panose="020B0503020204020204" pitchFamily="34" charset="-122"/>
              </a:rPr>
              <a:t>4.</a:t>
            </a:r>
            <a:r>
              <a:rPr lang="zh-CN" altLang="en-US" b="1" dirty="0" smtClean="0">
                <a:ea typeface="微软雅黑" panose="020B0503020204020204" pitchFamily="34" charset="-122"/>
              </a:rPr>
              <a:t>设置占空比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   (1)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按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 占空比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软键菜单 占空比 反色显示；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   (2)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使用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数字键盘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输入“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30”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，选择单位“</a:t>
            </a:r>
            <a:r>
              <a:rPr lang="en-US" altLang="zh-CN" sz="2800" b="1" dirty="0" smtClean="0">
                <a:solidFill>
                  <a:srgbClr val="C71B09"/>
                </a:solidFill>
                <a:ea typeface="微软雅黑" panose="020B0503020204020204" pitchFamily="34" charset="-122"/>
              </a:rPr>
              <a:t>%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”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，设置占空比为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30%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buClr>
                <a:srgbClr val="C71B09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ea typeface="微软雅黑" panose="020B0503020204020204" pitchFamily="34" charset="-122"/>
              </a:rPr>
              <a:t>5.</a:t>
            </a:r>
            <a:r>
              <a:rPr lang="zh-CN" altLang="en-US" b="1" dirty="0" smtClean="0">
                <a:ea typeface="微软雅黑" panose="020B0503020204020204" pitchFamily="34" charset="-122"/>
              </a:rPr>
              <a:t>设置相位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ea typeface="微软雅黑" panose="020B0503020204020204" pitchFamily="34" charset="-122"/>
              </a:rPr>
              <a:t>  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(1)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按 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相位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软键使其反色显示。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   (2)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使用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数字键盘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输入“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45”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，选择单位“</a:t>
            </a:r>
            <a:r>
              <a:rPr lang="en-US" altLang="zh-CN" sz="2800" b="1" dirty="0" smtClean="0">
                <a:solidFill>
                  <a:srgbClr val="C71B09"/>
                </a:solidFill>
                <a:ea typeface="微软雅黑" panose="020B0503020204020204" pitchFamily="34" charset="-122"/>
              </a:rPr>
              <a:t>°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”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，设置初始相位为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45°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1100755067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512762"/>
            <a:ext cx="5386388" cy="819150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0033CC"/>
                </a:solidFill>
                <a:ea typeface="微软雅黑" pitchFamily="34" charset="-122"/>
              </a:rPr>
              <a:t>使用实例二：输出方波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5236" y="1571625"/>
            <a:ext cx="8667244" cy="1117600"/>
          </a:xfrm>
        </p:spPr>
        <p:txBody>
          <a:bodyPr/>
          <a:lstStyle/>
          <a:p>
            <a:pPr eaLnBrk="1" hangingPunct="1">
              <a:buClr>
                <a:srgbClr val="C71B09"/>
              </a:buClr>
              <a:buFont typeface="Wingdings" panose="05000000000000000000" pitchFamily="2" charset="2"/>
              <a:buChar char="Ø"/>
            </a:pPr>
            <a:r>
              <a:rPr lang="zh-CN" altLang="en-US" sz="3000" b="1" dirty="0" smtClean="0">
                <a:ea typeface="微软雅黑" panose="020B0503020204020204" pitchFamily="34" charset="-122"/>
              </a:rPr>
              <a:t>上述设置完成后，按 </a:t>
            </a:r>
            <a:r>
              <a:rPr lang="en-US" altLang="zh-CN" sz="30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View</a:t>
            </a:r>
            <a:r>
              <a:rPr lang="en-US" altLang="zh-CN" sz="3000" b="1" dirty="0" smtClean="0">
                <a:ea typeface="微软雅黑" panose="020B0503020204020204" pitchFamily="34" charset="-122"/>
              </a:rPr>
              <a:t> </a:t>
            </a:r>
            <a:r>
              <a:rPr lang="zh-CN" altLang="en-US" sz="3000" b="1" dirty="0" smtClean="0">
                <a:ea typeface="微软雅黑" panose="020B0503020204020204" pitchFamily="34" charset="-122"/>
              </a:rPr>
              <a:t>键切换为图形显示模式，信号发生器输出如下图所示方波</a:t>
            </a:r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928938"/>
            <a:ext cx="7705725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38840560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428625"/>
            <a:ext cx="8136904" cy="890588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0033CC"/>
                </a:solidFill>
                <a:ea typeface="微软雅黑" pitchFamily="34" charset="-122"/>
              </a:rPr>
              <a:t>（十二）使用实例三：输出脉冲波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6712" y="1447800"/>
            <a:ext cx="8655768" cy="1981200"/>
          </a:xfrm>
          <a:solidFill>
            <a:srgbClr val="7030A0"/>
          </a:solidFill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输出一个频率为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5kHz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，幅值为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50mVPP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，偏移量为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5mVDC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，脉宽为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20 </a:t>
            </a:r>
            <a:r>
              <a:rPr lang="en-US" altLang="zh-CN" sz="2800" b="1" dirty="0" err="1" smtClean="0">
                <a:ea typeface="微软雅黑" panose="020B0503020204020204" pitchFamily="34" charset="-122"/>
              </a:rPr>
              <a:t>μs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（占空比为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10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％），延时为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200μs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的脉冲波形。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395361" y="3523129"/>
            <a:ext cx="8497119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 dirty="0">
                <a:solidFill>
                  <a:srgbClr val="FFFFFF"/>
                </a:solidFill>
                <a:ea typeface="微软雅黑" panose="020B0503020204020204" pitchFamily="34" charset="-122"/>
              </a:rPr>
              <a:t>操作步骤：</a:t>
            </a:r>
          </a:p>
          <a:p>
            <a:pPr eaLnBrk="1" hangingPunct="1">
              <a:spcBef>
                <a:spcPct val="20000"/>
              </a:spcBef>
              <a:buClr>
                <a:srgbClr val="C71B09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FFFFFF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3200" b="1" dirty="0">
                <a:solidFill>
                  <a:srgbClr val="FFFFFF"/>
                </a:solidFill>
                <a:ea typeface="微软雅黑" panose="020B0503020204020204" pitchFamily="34" charset="-122"/>
              </a:rPr>
              <a:t>设置频率值</a:t>
            </a:r>
            <a:endParaRPr lang="en-US" altLang="zh-CN" sz="32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  (1) </a:t>
            </a:r>
            <a:r>
              <a:rPr lang="zh-CN" altLang="en-US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按 </a:t>
            </a:r>
            <a:r>
              <a:rPr lang="en-US" altLang="zh-CN" sz="2800" b="1" dirty="0">
                <a:solidFill>
                  <a:srgbClr val="00FF00"/>
                </a:solidFill>
                <a:ea typeface="微软雅黑" panose="020B0503020204020204" pitchFamily="34" charset="-122"/>
              </a:rPr>
              <a:t>Pulse</a:t>
            </a:r>
            <a:r>
              <a:rPr lang="en-US" altLang="zh-CN" sz="2800" b="1" dirty="0">
                <a:solidFill>
                  <a:srgbClr val="253327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ea typeface="微软雅黑" panose="020B0503020204020204" pitchFamily="34" charset="-122"/>
              </a:rPr>
              <a:t>→</a:t>
            </a:r>
            <a:r>
              <a:rPr lang="en-US" altLang="zh-CN" sz="2800" b="1" dirty="0">
                <a:solidFill>
                  <a:srgbClr val="253327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按</a:t>
            </a:r>
            <a:r>
              <a:rPr lang="zh-CN" altLang="en-US" sz="2800" b="1" dirty="0">
                <a:solidFill>
                  <a:srgbClr val="00FF00"/>
                </a:solidFill>
                <a:ea typeface="微软雅黑" panose="020B0503020204020204" pitchFamily="34" charset="-122"/>
              </a:rPr>
              <a:t> 频率</a:t>
            </a:r>
            <a:r>
              <a:rPr lang="en-US" altLang="zh-CN" sz="2800" b="1" dirty="0">
                <a:solidFill>
                  <a:srgbClr val="00FF00"/>
                </a:solidFill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rgbClr val="00FF00"/>
                </a:solidFill>
                <a:ea typeface="微软雅黑" panose="020B0503020204020204" pitchFamily="34" charset="-122"/>
              </a:rPr>
              <a:t>周期 </a:t>
            </a:r>
            <a:r>
              <a:rPr lang="zh-CN" altLang="en-US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软键切换，软键菜单 </a:t>
            </a:r>
            <a:r>
              <a:rPr lang="zh-CN" altLang="en-US" sz="2800" b="1" dirty="0">
                <a:solidFill>
                  <a:srgbClr val="C71B09"/>
                </a:solidFill>
                <a:ea typeface="微软雅黑" panose="020B0503020204020204" pitchFamily="34" charset="-122"/>
              </a:rPr>
              <a:t>频率</a:t>
            </a:r>
            <a:r>
              <a:rPr lang="zh-CN" altLang="en-US" sz="2800" b="1" dirty="0">
                <a:solidFill>
                  <a:srgbClr val="253327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反色显示；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  (2) </a:t>
            </a:r>
            <a:r>
              <a:rPr lang="zh-CN" altLang="en-US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使用</a:t>
            </a:r>
            <a:r>
              <a:rPr lang="zh-CN" altLang="en-US" sz="2800" b="1" dirty="0">
                <a:solidFill>
                  <a:srgbClr val="00FF00"/>
                </a:solidFill>
                <a:ea typeface="微软雅黑" panose="020B0503020204020204" pitchFamily="34" charset="-122"/>
              </a:rPr>
              <a:t>数字键盘</a:t>
            </a:r>
            <a:r>
              <a:rPr lang="zh-CN" altLang="en-US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输入“</a:t>
            </a: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5”</a:t>
            </a:r>
            <a:r>
              <a:rPr lang="zh-CN" altLang="en-US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，选择单位</a:t>
            </a:r>
            <a:r>
              <a:rPr lang="zh-CN" altLang="en-US" sz="2800" b="1" dirty="0">
                <a:solidFill>
                  <a:srgbClr val="253327"/>
                </a:solidFill>
                <a:ea typeface="微软雅黑" panose="020B0503020204020204" pitchFamily="34" charset="-122"/>
              </a:rPr>
              <a:t>“</a:t>
            </a:r>
            <a:r>
              <a:rPr lang="en-US" altLang="zh-CN" sz="2800" b="1" dirty="0">
                <a:solidFill>
                  <a:srgbClr val="C71B09"/>
                </a:solidFill>
                <a:ea typeface="微软雅黑" panose="020B0503020204020204" pitchFamily="34" charset="-122"/>
              </a:rPr>
              <a:t>kHz</a:t>
            </a:r>
            <a:r>
              <a:rPr lang="en-US" altLang="zh-CN" sz="2800" b="1" dirty="0">
                <a:solidFill>
                  <a:srgbClr val="253327"/>
                </a:solidFill>
                <a:ea typeface="微软雅黑" panose="020B0503020204020204" pitchFamily="34" charset="-122"/>
              </a:rPr>
              <a:t>”</a:t>
            </a:r>
            <a:r>
              <a:rPr lang="zh-CN" altLang="en-US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，设置频率为 </a:t>
            </a:r>
            <a:r>
              <a:rPr lang="en-US" altLang="zh-CN" sz="2800" b="1" dirty="0">
                <a:solidFill>
                  <a:srgbClr val="FFFFFF"/>
                </a:solidFill>
                <a:ea typeface="微软雅黑" panose="020B0503020204020204" pitchFamily="34" charset="-122"/>
              </a:rPr>
              <a:t>5kHz</a:t>
            </a:r>
            <a:r>
              <a:rPr lang="zh-CN" altLang="en-US" sz="3200" b="1" dirty="0">
                <a:solidFill>
                  <a:srgbClr val="FFFFFF"/>
                </a:solidFill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4069192190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571500"/>
            <a:ext cx="6064126" cy="747713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0033CC"/>
                </a:solidFill>
                <a:ea typeface="微软雅黑" pitchFamily="34" charset="-122"/>
              </a:rPr>
              <a:t>使用实例三：输出脉冲波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571625"/>
            <a:ext cx="8856984" cy="4929188"/>
          </a:xfrm>
        </p:spPr>
        <p:txBody>
          <a:bodyPr/>
          <a:lstStyle/>
          <a:p>
            <a:pPr eaLnBrk="1" hangingPunct="1">
              <a:buClr>
                <a:srgbClr val="C71B09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ea typeface="微软雅黑" panose="020B0503020204020204" pitchFamily="34" charset="-122"/>
              </a:rPr>
              <a:t>2.</a:t>
            </a:r>
            <a:r>
              <a:rPr lang="zh-CN" altLang="en-US" b="1" dirty="0" smtClean="0">
                <a:ea typeface="微软雅黑" panose="020B0503020204020204" pitchFamily="34" charset="-122"/>
              </a:rPr>
              <a:t>设置幅度值</a:t>
            </a:r>
            <a:endParaRPr lang="en-US" altLang="zh-CN" b="1" dirty="0" smtClean="0">
              <a:ea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  (1)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按 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幅值</a:t>
            </a:r>
            <a:r>
              <a:rPr lang="en-US" altLang="zh-CN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/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高电平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软键切换，软键菜单 </a:t>
            </a:r>
            <a:r>
              <a:rPr lang="zh-CN" altLang="en-US" sz="2800" b="1" dirty="0" smtClean="0">
                <a:solidFill>
                  <a:srgbClr val="C71B09"/>
                </a:solidFill>
                <a:ea typeface="微软雅黑" panose="020B0503020204020204" pitchFamily="34" charset="-122"/>
              </a:rPr>
              <a:t>幅值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 反色显示；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  (2)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使用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数字键盘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输入“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50”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，选择单位“</a:t>
            </a:r>
            <a:r>
              <a:rPr lang="en-US" altLang="zh-CN" sz="2800" b="1" dirty="0" err="1" smtClean="0">
                <a:solidFill>
                  <a:srgbClr val="C71B09"/>
                </a:solidFill>
                <a:ea typeface="微软雅黑" panose="020B0503020204020204" pitchFamily="34" charset="-122"/>
              </a:rPr>
              <a:t>mVPP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”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，设置幅值为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50mVPP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spcBef>
                <a:spcPts val="1200"/>
              </a:spcBef>
              <a:buClr>
                <a:srgbClr val="C71B09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ea typeface="微软雅黑" panose="020B0503020204020204" pitchFamily="34" charset="-122"/>
              </a:rPr>
              <a:t>3.</a:t>
            </a:r>
            <a:r>
              <a:rPr lang="zh-CN" altLang="en-US" b="1" dirty="0" smtClean="0">
                <a:ea typeface="微软雅黑" panose="020B0503020204020204" pitchFamily="34" charset="-122"/>
              </a:rPr>
              <a:t>设置偏移量</a:t>
            </a:r>
            <a:endParaRPr lang="en-US" altLang="zh-CN" b="1" dirty="0" smtClean="0">
              <a:ea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  (1)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按 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偏移</a:t>
            </a:r>
            <a:r>
              <a:rPr lang="en-US" altLang="zh-CN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/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低电平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软键切换，软键菜单 </a:t>
            </a:r>
            <a:r>
              <a:rPr lang="zh-CN" altLang="en-US" sz="2800" b="1" dirty="0" smtClean="0">
                <a:solidFill>
                  <a:srgbClr val="C71B09"/>
                </a:solidFill>
                <a:ea typeface="微软雅黑" panose="020B0503020204020204" pitchFamily="34" charset="-122"/>
              </a:rPr>
              <a:t>偏移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 反色显示；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  (2)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使用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数字键盘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输入“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5”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，选择单位“</a:t>
            </a:r>
            <a:r>
              <a:rPr lang="en-US" altLang="zh-CN" sz="2800" b="1" dirty="0" err="1" smtClean="0">
                <a:solidFill>
                  <a:srgbClr val="C71B09"/>
                </a:solidFill>
                <a:ea typeface="微软雅黑" panose="020B0503020204020204" pitchFamily="34" charset="-122"/>
              </a:rPr>
              <a:t>mVDC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”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，设置偏移量为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5mVDC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755445223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500063"/>
            <a:ext cx="6421313" cy="819150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0033CC"/>
                </a:solidFill>
                <a:ea typeface="微软雅黑" pitchFamily="34" charset="-122"/>
              </a:rPr>
              <a:t>使用实例三：输出脉冲波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447800"/>
            <a:ext cx="8784976" cy="4678363"/>
          </a:xfrm>
        </p:spPr>
        <p:txBody>
          <a:bodyPr/>
          <a:lstStyle/>
          <a:p>
            <a:pPr eaLnBrk="1" hangingPunct="1">
              <a:buClr>
                <a:srgbClr val="C71B09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ea typeface="微软雅黑" panose="020B0503020204020204" pitchFamily="34" charset="-122"/>
              </a:rPr>
              <a:t>4.</a:t>
            </a:r>
            <a:r>
              <a:rPr lang="zh-CN" altLang="en-US" b="1" dirty="0" smtClean="0">
                <a:ea typeface="微软雅黑" panose="020B0503020204020204" pitchFamily="34" charset="-122"/>
              </a:rPr>
              <a:t>设置脉宽（占空比）</a:t>
            </a:r>
            <a:endParaRPr lang="en-US" altLang="zh-CN" b="1" dirty="0" smtClean="0">
              <a:ea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  (1)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按 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脉宽（ 占空比 ），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软键菜单 </a:t>
            </a:r>
            <a:r>
              <a:rPr lang="zh-CN" altLang="en-US" sz="2800" b="1" dirty="0" smtClean="0">
                <a:solidFill>
                  <a:srgbClr val="C71B09"/>
                </a:solidFill>
                <a:ea typeface="微软雅黑" panose="020B0503020204020204" pitchFamily="34" charset="-122"/>
              </a:rPr>
              <a:t>脉宽 （ 占空比 ）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反色显示；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  (2)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使用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数字键盘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输入“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20”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（“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10”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），设置</a:t>
            </a:r>
            <a:r>
              <a:rPr lang="zh-CN" altLang="en-US" sz="2800" b="1" dirty="0" smtClean="0">
                <a:solidFill>
                  <a:srgbClr val="C71B09"/>
                </a:solidFill>
                <a:ea typeface="微软雅黑" panose="020B0503020204020204" pitchFamily="34" charset="-122"/>
              </a:rPr>
              <a:t>脉宽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20μs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（占空比为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10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％），选择单位“</a:t>
            </a:r>
            <a:r>
              <a:rPr lang="en-US" altLang="zh-CN" sz="2800" b="1" dirty="0" err="1" smtClean="0">
                <a:solidFill>
                  <a:srgbClr val="C71B09"/>
                </a:solidFill>
                <a:ea typeface="微软雅黑" panose="020B0503020204020204" pitchFamily="34" charset="-122"/>
              </a:rPr>
              <a:t>μs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”</a:t>
            </a:r>
            <a:r>
              <a:rPr lang="zh-CN" altLang="en-US" sz="2800" b="1" dirty="0" smtClean="0">
                <a:solidFill>
                  <a:srgbClr val="C71B09"/>
                </a:solidFill>
                <a:ea typeface="微软雅黑" panose="020B0503020204020204" pitchFamily="34" charset="-122"/>
              </a:rPr>
              <a:t>（“％”）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spcBef>
                <a:spcPts val="1200"/>
              </a:spcBef>
              <a:buClr>
                <a:srgbClr val="C71B09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ea typeface="微软雅黑" panose="020B0503020204020204" pitchFamily="34" charset="-122"/>
              </a:rPr>
              <a:t>5.</a:t>
            </a:r>
            <a:r>
              <a:rPr lang="zh-CN" altLang="en-US" b="1" dirty="0" smtClean="0">
                <a:ea typeface="微软雅黑" panose="020B0503020204020204" pitchFamily="34" charset="-122"/>
              </a:rPr>
              <a:t>设置延时</a:t>
            </a:r>
            <a:endParaRPr lang="en-US" altLang="zh-CN" b="1" dirty="0" smtClean="0">
              <a:ea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  (1)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按 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延时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，软键菜单 </a:t>
            </a:r>
            <a:r>
              <a:rPr lang="zh-CN" altLang="en-US" sz="2800" b="1" dirty="0" smtClean="0">
                <a:solidFill>
                  <a:srgbClr val="C71B09"/>
                </a:solidFill>
                <a:ea typeface="微软雅黑" panose="020B0503020204020204" pitchFamily="34" charset="-122"/>
              </a:rPr>
              <a:t>延时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 反色显示；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  (2)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使用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数字键盘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输入“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200”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，选择单位“</a:t>
            </a:r>
            <a:r>
              <a:rPr lang="en-US" altLang="zh-CN" sz="2800" b="1" dirty="0" err="1" smtClean="0">
                <a:solidFill>
                  <a:srgbClr val="C71B09"/>
                </a:solidFill>
                <a:ea typeface="微软雅黑" panose="020B0503020204020204" pitchFamily="34" charset="-122"/>
              </a:rPr>
              <a:t>μs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”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，设置延时为 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200μs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2467858467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436900"/>
            <a:ext cx="5815013" cy="747713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0033CC"/>
                </a:solidFill>
                <a:ea typeface="微软雅黑" pitchFamily="34" charset="-122"/>
              </a:rPr>
              <a:t>使用实例三：输出脉冲波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3810" y="1628800"/>
            <a:ext cx="8760678" cy="4114800"/>
          </a:xfrm>
        </p:spPr>
        <p:txBody>
          <a:bodyPr/>
          <a:lstStyle/>
          <a:p>
            <a:pPr eaLnBrk="1" hangingPunct="1">
              <a:buClr>
                <a:srgbClr val="C71B09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微软雅黑" panose="020B0503020204020204" pitchFamily="34" charset="-122"/>
              </a:rPr>
              <a:t>上述设置完成后，按 </a:t>
            </a:r>
            <a:r>
              <a:rPr lang="en-US" altLang="zh-CN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View</a:t>
            </a:r>
            <a:r>
              <a:rPr lang="en-US" altLang="zh-CN" b="1" dirty="0" smtClean="0"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ea typeface="微软雅黑" panose="020B0503020204020204" pitchFamily="34" charset="-122"/>
              </a:rPr>
              <a:t>键切换为图形显示模式，信号发生器输出下图所示脉冲波</a:t>
            </a:r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357563"/>
            <a:ext cx="77771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12661929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44463" y="389731"/>
            <a:ext cx="49672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00FF00"/>
                </a:solidFill>
                <a:ea typeface="微软雅黑" panose="020B0503020204020204" pitchFamily="34" charset="-122"/>
              </a:rPr>
              <a:t>一、周期信号的参数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95288" y="1341438"/>
            <a:ext cx="52482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3600" b="1">
                <a:latin typeface="Times New Roman" panose="02020603050405020304" pitchFamily="18" charset="0"/>
                <a:ea typeface="微软雅黑" panose="020B0503020204020204" pitchFamily="34" charset="-122"/>
              </a:rPr>
              <a:t>时间参数</a:t>
            </a: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b="1">
                <a:latin typeface="Times New Roman" panose="02020603050405020304" pitchFamily="18" charset="0"/>
                <a:ea typeface="微软雅黑" panose="020B0503020204020204" pitchFamily="34" charset="-122"/>
              </a:rPr>
              <a:t>周期</a:t>
            </a:r>
            <a:r>
              <a:rPr lang="en-US" altLang="zh-CN" sz="3200" b="1" i="1"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b="1">
                <a:latin typeface="Times New Roman" panose="02020603050405020304" pitchFamily="18" charset="0"/>
                <a:ea typeface="微软雅黑" panose="020B0503020204020204" pitchFamily="34" charset="-122"/>
              </a:rPr>
              <a:t>频率</a:t>
            </a:r>
            <a:r>
              <a:rPr lang="en-US" altLang="zh-CN" sz="3200" b="1" i="1">
                <a:latin typeface="Times New Roman" panose="02020603050405020304" pitchFamily="18" charset="0"/>
                <a:ea typeface="微软雅黑" panose="020B0503020204020204" pitchFamily="34" charset="-122"/>
              </a:rPr>
              <a:t>f </a:t>
            </a:r>
            <a:r>
              <a:rPr lang="en-US" altLang="zh-CN" sz="3200" b="1">
                <a:latin typeface="Times New Roman" panose="02020603050405020304" pitchFamily="18" charset="0"/>
                <a:ea typeface="微软雅黑" panose="020B0503020204020204" pitchFamily="34" charset="-122"/>
              </a:rPr>
              <a:t>=1/ </a:t>
            </a:r>
            <a:r>
              <a:rPr lang="en-US" altLang="zh-CN" sz="3200" b="1" i="1"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b="1">
                <a:latin typeface="Times New Roman" panose="02020603050405020304" pitchFamily="18" charset="0"/>
                <a:ea typeface="微软雅黑" panose="020B0503020204020204" pitchFamily="34" charset="-122"/>
              </a:rPr>
              <a:t>占空比</a:t>
            </a:r>
            <a:r>
              <a:rPr lang="el-GR" altLang="zh-CN" sz="3200" b="1" i="1"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θ</a:t>
            </a:r>
            <a:r>
              <a:rPr lang="en-US" altLang="zh-CN" sz="3200" b="1" i="1"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=</a:t>
            </a:r>
            <a:r>
              <a:rPr lang="el-GR" altLang="zh-CN" sz="3200" b="1" i="1">
                <a:latin typeface="Times New Roman" panose="02020603050405020304" pitchFamily="18" charset="0"/>
                <a:ea typeface="微软雅黑" panose="020B0503020204020204" pitchFamily="34" charset="-122"/>
              </a:rPr>
              <a:t>τ</a:t>
            </a:r>
            <a:r>
              <a:rPr lang="en-US" altLang="zh-CN" sz="3200" b="1">
                <a:latin typeface="Times New Roman" panose="02020603050405020304" pitchFamily="18" charset="0"/>
                <a:ea typeface="微软雅黑" panose="020B0503020204020204" pitchFamily="34" charset="-122"/>
              </a:rPr>
              <a:t>/</a:t>
            </a:r>
            <a:r>
              <a:rPr lang="en-US" altLang="zh-CN" sz="3200" b="1" i="1"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3200" b="1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l-GR" altLang="zh-CN" sz="3200" b="1">
                <a:latin typeface="Times New Roman" panose="02020603050405020304" pitchFamily="18" charset="0"/>
                <a:ea typeface="微软雅黑" panose="020B0503020204020204" pitchFamily="34" charset="-122"/>
              </a:rPr>
              <a:t>×</a:t>
            </a:r>
            <a:r>
              <a:rPr lang="en-US" altLang="zh-CN" sz="3200" b="1">
                <a:latin typeface="Times New Roman" panose="02020603050405020304" pitchFamily="18" charset="0"/>
                <a:ea typeface="微软雅黑" panose="020B0503020204020204" pitchFamily="34" charset="-122"/>
              </a:rPr>
              <a:t>100%</a:t>
            </a:r>
            <a:endParaRPr lang="el-GR" altLang="zh-CN" sz="3200" b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5111750" y="1276640"/>
            <a:ext cx="4032250" cy="3100388"/>
            <a:chOff x="3107" y="1162"/>
            <a:chExt cx="2540" cy="1953"/>
          </a:xfrm>
        </p:grpSpPr>
        <p:pic>
          <p:nvPicPr>
            <p:cNvPr id="8199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1477"/>
              <a:ext cx="2178" cy="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0" name="Rectangle 6"/>
            <p:cNvSpPr>
              <a:spLocks noChangeArrowheads="1"/>
            </p:cNvSpPr>
            <p:nvPr/>
          </p:nvSpPr>
          <p:spPr bwMode="auto">
            <a:xfrm>
              <a:off x="3425" y="1162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l-GR" altLang="zh-CN" sz="3200" b="1" i="1">
                  <a:ea typeface="微软雅黑" panose="020B0503020204020204" pitchFamily="34" charset="-122"/>
                  <a:cs typeface="Times New Roman" panose="02020603050405020304" pitchFamily="18" charset="0"/>
                </a:rPr>
                <a:t>τ</a:t>
              </a:r>
              <a:endParaRPr lang="en-US" altLang="zh-CN" sz="3200" b="1" i="1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1" name="Line 7"/>
            <p:cNvSpPr>
              <a:spLocks noChangeShapeType="1"/>
            </p:cNvSpPr>
            <p:nvPr/>
          </p:nvSpPr>
          <p:spPr bwMode="auto">
            <a:xfrm>
              <a:off x="3380" y="1298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Line 8"/>
            <p:cNvSpPr>
              <a:spLocks noChangeShapeType="1"/>
            </p:cNvSpPr>
            <p:nvPr/>
          </p:nvSpPr>
          <p:spPr bwMode="auto">
            <a:xfrm>
              <a:off x="3697" y="1298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Line 9"/>
            <p:cNvSpPr>
              <a:spLocks noChangeShapeType="1"/>
            </p:cNvSpPr>
            <p:nvPr/>
          </p:nvSpPr>
          <p:spPr bwMode="auto">
            <a:xfrm>
              <a:off x="3380" y="2795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10"/>
            <p:cNvSpPr>
              <a:spLocks noChangeShapeType="1"/>
            </p:cNvSpPr>
            <p:nvPr/>
          </p:nvSpPr>
          <p:spPr bwMode="auto">
            <a:xfrm>
              <a:off x="4604" y="2795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Rectangle 11"/>
            <p:cNvSpPr>
              <a:spLocks noChangeArrowheads="1"/>
            </p:cNvSpPr>
            <p:nvPr/>
          </p:nvSpPr>
          <p:spPr bwMode="auto">
            <a:xfrm>
              <a:off x="3878" y="2750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 i="1">
                  <a:ea typeface="微软雅黑" panose="020B0503020204020204" pitchFamily="34" charset="-122"/>
                </a:rPr>
                <a:t>T</a:t>
              </a:r>
            </a:p>
          </p:txBody>
        </p:sp>
        <p:sp>
          <p:nvSpPr>
            <p:cNvPr id="8206" name="Line 12"/>
            <p:cNvSpPr>
              <a:spLocks noChangeShapeType="1"/>
            </p:cNvSpPr>
            <p:nvPr/>
          </p:nvSpPr>
          <p:spPr bwMode="auto">
            <a:xfrm>
              <a:off x="4196" y="2931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Line 13"/>
            <p:cNvSpPr>
              <a:spLocks noChangeShapeType="1"/>
            </p:cNvSpPr>
            <p:nvPr/>
          </p:nvSpPr>
          <p:spPr bwMode="auto">
            <a:xfrm>
              <a:off x="3380" y="2931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Rectangle 14"/>
            <p:cNvSpPr>
              <a:spLocks noChangeArrowheads="1"/>
            </p:cNvSpPr>
            <p:nvPr/>
          </p:nvSpPr>
          <p:spPr bwMode="auto">
            <a:xfrm>
              <a:off x="3878" y="2296"/>
              <a:ext cx="53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 i="1"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3200" b="1">
                  <a:ea typeface="微软雅黑" panose="020B0503020204020204" pitchFamily="34" charset="-122"/>
                  <a:cs typeface="Times New Roman" panose="02020603050405020304" pitchFamily="18" charset="0"/>
                </a:rPr>
                <a:t>- </a:t>
              </a:r>
              <a:r>
                <a:rPr lang="el-GR" altLang="zh-CN" sz="3200" b="1" i="1">
                  <a:ea typeface="微软雅黑" panose="020B0503020204020204" pitchFamily="34" charset="-122"/>
                  <a:cs typeface="Times New Roman" panose="02020603050405020304" pitchFamily="18" charset="0"/>
                </a:rPr>
                <a:t>τ</a:t>
              </a:r>
              <a:endParaRPr lang="en-US" altLang="zh-CN" sz="3200" b="1" i="1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9" name="Line 15"/>
            <p:cNvSpPr>
              <a:spLocks noChangeShapeType="1"/>
            </p:cNvSpPr>
            <p:nvPr/>
          </p:nvSpPr>
          <p:spPr bwMode="auto">
            <a:xfrm>
              <a:off x="4423" y="2523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3697" y="2523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17"/>
            <p:cNvSpPr>
              <a:spLocks noChangeShapeType="1"/>
            </p:cNvSpPr>
            <p:nvPr/>
          </p:nvSpPr>
          <p:spPr bwMode="auto">
            <a:xfrm>
              <a:off x="3107" y="1389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18"/>
            <p:cNvSpPr>
              <a:spLocks noChangeShapeType="1"/>
            </p:cNvSpPr>
            <p:nvPr/>
          </p:nvSpPr>
          <p:spPr bwMode="auto">
            <a:xfrm>
              <a:off x="3696" y="1389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Text Box 19"/>
            <p:cNvSpPr txBox="1">
              <a:spLocks noChangeArrowheads="1"/>
            </p:cNvSpPr>
            <p:nvPr/>
          </p:nvSpPr>
          <p:spPr bwMode="auto">
            <a:xfrm>
              <a:off x="5284" y="2115"/>
              <a:ext cx="36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i="1">
                  <a:latin typeface="Times New Roman" panose="02020603050405020304" pitchFamily="18" charset="0"/>
                  <a:ea typeface="微软雅黑" panose="020B0503020204020204" pitchFamily="34" charset="-122"/>
                </a:rPr>
                <a:t>t</a:t>
              </a:r>
            </a:p>
          </p:txBody>
        </p:sp>
      </p:grpSp>
      <p:sp>
        <p:nvSpPr>
          <p:cNvPr id="8197" name="Text Box 20"/>
          <p:cNvSpPr txBox="1">
            <a:spLocks noChangeArrowheads="1"/>
          </p:cNvSpPr>
          <p:nvPr/>
        </p:nvSpPr>
        <p:spPr bwMode="auto">
          <a:xfrm>
            <a:off x="611188" y="4797425"/>
            <a:ext cx="76327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通常将占空比为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50%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的矩形波称为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方波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将占空比小于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50%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的矩形波称为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脉冲波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198" name="灯片编号占位符 3"/>
          <p:cNvSpPr txBox="1">
            <a:spLocks/>
          </p:cNvSpPr>
          <p:nvPr/>
        </p:nvSpPr>
        <p:spPr bwMode="auto">
          <a:xfrm>
            <a:off x="8159750" y="6343650"/>
            <a:ext cx="984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7A622B34-FA18-412A-A695-16CA8B540326}" type="slidenum">
              <a:rPr lang="zh-CN" altLang="en-US"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eaLnBrk="1" hangingPunct="1"/>
              <a:t>3</a:t>
            </a:fld>
            <a:r>
              <a:rPr lang="zh-CN" altLang="en-US"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</p:spTree>
    <p:extLst>
      <p:ext uri="{BB962C8B-B14F-4D97-AF65-F5344CB8AC3E}">
        <p14:creationId xmlns="" xmlns:p14="http://schemas.microsoft.com/office/powerpoint/2010/main" val="2310524095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04664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三、</a:t>
            </a:r>
            <a:r>
              <a:rPr lang="en-US" altLang="zh-CN" sz="40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SDS1102</a:t>
            </a:r>
            <a:r>
              <a:rPr lang="zh-CN" altLang="en-US" sz="40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数字存储示波器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630288"/>
            <a:ext cx="8712968" cy="4643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微软雅黑" panose="020B0503020204020204" pitchFamily="34" charset="-122"/>
              </a:rPr>
              <a:t>示波器的作用是</a:t>
            </a:r>
            <a:r>
              <a:rPr lang="zh-CN" altLang="en-US" sz="2400" b="1" dirty="0" smtClean="0">
                <a:solidFill>
                  <a:srgbClr val="FFFF00"/>
                </a:solidFill>
                <a:ea typeface="微软雅黑" panose="020B0503020204020204" pitchFamily="34" charset="-122"/>
              </a:rPr>
              <a:t>将不可见的电信号以图形的方式显现出来并可测量、读取相关的电压和时间参数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50000"/>
              </a:lnSpc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微软雅黑" panose="020B0503020204020204" pitchFamily="34" charset="-122"/>
              </a:rPr>
              <a:t>常用的示波器有两类：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ea typeface="微软雅黑" panose="020B0503020204020204" pitchFamily="34" charset="-122"/>
              </a:rPr>
              <a:t>模拟（阴极射线管）示波器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：实时跟随被测信号的变化，由电子束在荧光屏上运动，描绘出被测信号波形。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ea typeface="微软雅黑" panose="020B0503020204020204" pitchFamily="34" charset="-122"/>
              </a:rPr>
              <a:t>数字式存储示波器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：对被测信号进行采样，变成数字信号后在液晶屏上以点（离散的采样点）或矢量（采样点间有连线）方式描绘出被测信号波形。</a:t>
            </a:r>
          </a:p>
        </p:txBody>
      </p:sp>
    </p:spTree>
    <p:extLst>
      <p:ext uri="{BB962C8B-B14F-4D97-AF65-F5344CB8AC3E}">
        <p14:creationId xmlns="" xmlns:p14="http://schemas.microsoft.com/office/powerpoint/2010/main" val="826137225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4D5F69-DA4C-479F-8A1C-FDAFDEBADD84}" type="slidenum">
              <a:rPr kumimoji="1" lang="zh-CN" altLang="en-US" sz="1400">
                <a:latin typeface="Times New Roman" panose="02020603050405020304" pitchFamily="18" charset="0"/>
              </a:rPr>
              <a:pPr eaLnBrk="1" hangingPunct="1"/>
              <a:t>31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0043" y="385763"/>
            <a:ext cx="6048375" cy="811212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示波器面板图</a:t>
            </a: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96975"/>
            <a:ext cx="8497887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42020926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0D5BA3-E415-457B-B386-794CCFBA96AD}" type="slidenum">
              <a:rPr kumimoji="1" lang="zh-CN" altLang="en-US" sz="1400">
                <a:latin typeface="Times New Roman" panose="02020603050405020304" pitchFamily="18" charset="0"/>
                <a:ea typeface="微软雅黑" panose="020B0503020204020204" pitchFamily="34" charset="-122"/>
              </a:rPr>
              <a:pPr eaLnBrk="1" hangingPunct="1"/>
              <a:t>32</a:t>
            </a:fld>
            <a:endParaRPr kumimoji="1" lang="en-US" altLang="zh-CN" sz="1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80433" y="210656"/>
            <a:ext cx="4429125" cy="714375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solidFill>
                  <a:srgbClr val="FFFF00"/>
                </a:solidFill>
                <a:ea typeface="微软雅黑" pitchFamily="34" charset="-122"/>
              </a:rPr>
              <a:t>显示界面说明图</a:t>
            </a:r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57338"/>
            <a:ext cx="7896225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403350" y="1484313"/>
            <a:ext cx="1152525" cy="33655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触发状态 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2627313" y="1268413"/>
            <a:ext cx="1727200" cy="581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当前波形窗口在内存中的位置 </a:t>
            </a: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4356100" y="981075"/>
            <a:ext cx="792163" cy="8255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水平触发位置 </a:t>
            </a:r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5724525" y="1268413"/>
            <a:ext cx="647700" cy="581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选项选择 </a:t>
            </a:r>
          </a:p>
        </p:txBody>
      </p:sp>
      <p:sp>
        <p:nvSpPr>
          <p:cNvPr id="37897" name="Text Box 8"/>
          <p:cNvSpPr txBox="1">
            <a:spLocks noChangeArrowheads="1"/>
          </p:cNvSpPr>
          <p:nvPr/>
        </p:nvSpPr>
        <p:spPr bwMode="auto">
          <a:xfrm>
            <a:off x="6372225" y="1196975"/>
            <a:ext cx="936625" cy="581025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后</a:t>
            </a:r>
            <a:r>
              <a:rPr kumimoji="1" lang="en-US" altLang="zh-CN" sz="16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USB </a:t>
            </a:r>
            <a:r>
              <a:rPr kumimoji="1" lang="zh-CN" alt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口设置 </a:t>
            </a:r>
          </a:p>
        </p:txBody>
      </p:sp>
      <p:sp>
        <p:nvSpPr>
          <p:cNvPr id="37898" name="Text Box 9"/>
          <p:cNvSpPr txBox="1">
            <a:spLocks noChangeArrowheads="1"/>
          </p:cNvSpPr>
          <p:nvPr/>
        </p:nvSpPr>
        <p:spPr bwMode="auto">
          <a:xfrm>
            <a:off x="323850" y="2852738"/>
            <a:ext cx="431800" cy="18034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波形的通道标志 </a:t>
            </a:r>
          </a:p>
        </p:txBody>
      </p:sp>
      <p:sp>
        <p:nvSpPr>
          <p:cNvPr id="37899" name="Text Box 10"/>
          <p:cNvSpPr txBox="1">
            <a:spLocks noChangeArrowheads="1"/>
          </p:cNvSpPr>
          <p:nvPr/>
        </p:nvSpPr>
        <p:spPr bwMode="auto">
          <a:xfrm>
            <a:off x="971550" y="5805488"/>
            <a:ext cx="649288" cy="825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信号耦合标志 </a:t>
            </a:r>
          </a:p>
        </p:txBody>
      </p:sp>
      <p:sp>
        <p:nvSpPr>
          <p:cNvPr id="37900" name="Text Box 11"/>
          <p:cNvSpPr txBox="1">
            <a:spLocks noChangeArrowheads="1"/>
          </p:cNvSpPr>
          <p:nvPr/>
        </p:nvSpPr>
        <p:spPr bwMode="auto">
          <a:xfrm>
            <a:off x="1547813" y="5805488"/>
            <a:ext cx="647700" cy="8255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垂直刻度系数 </a:t>
            </a:r>
          </a:p>
        </p:txBody>
      </p:sp>
      <p:sp>
        <p:nvSpPr>
          <p:cNvPr id="37901" name="Text Box 12"/>
          <p:cNvSpPr txBox="1">
            <a:spLocks noChangeArrowheads="1"/>
          </p:cNvSpPr>
          <p:nvPr/>
        </p:nvSpPr>
        <p:spPr bwMode="auto">
          <a:xfrm>
            <a:off x="2051050" y="5805488"/>
            <a:ext cx="1223963" cy="336550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带宽限制 </a:t>
            </a:r>
          </a:p>
        </p:txBody>
      </p:sp>
      <p:sp>
        <p:nvSpPr>
          <p:cNvPr id="37902" name="Text Box 13"/>
          <p:cNvSpPr txBox="1">
            <a:spLocks noChangeArrowheads="1"/>
          </p:cNvSpPr>
          <p:nvPr/>
        </p:nvSpPr>
        <p:spPr bwMode="auto">
          <a:xfrm>
            <a:off x="4427538" y="5805488"/>
            <a:ext cx="647700" cy="825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主时基设置 </a:t>
            </a:r>
          </a:p>
        </p:txBody>
      </p:sp>
      <p:sp>
        <p:nvSpPr>
          <p:cNvPr id="37903" name="Text Box 14"/>
          <p:cNvSpPr txBox="1">
            <a:spLocks noChangeArrowheads="1"/>
          </p:cNvSpPr>
          <p:nvPr/>
        </p:nvSpPr>
        <p:spPr bwMode="auto">
          <a:xfrm>
            <a:off x="5508625" y="5805488"/>
            <a:ext cx="1081088" cy="581025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波形的水平位置 </a:t>
            </a:r>
          </a:p>
        </p:txBody>
      </p:sp>
      <p:sp>
        <p:nvSpPr>
          <p:cNvPr id="37904" name="Text Box 15"/>
          <p:cNvSpPr txBox="1">
            <a:spLocks noChangeArrowheads="1"/>
          </p:cNvSpPr>
          <p:nvPr/>
        </p:nvSpPr>
        <p:spPr bwMode="auto">
          <a:xfrm>
            <a:off x="6659563" y="5805488"/>
            <a:ext cx="649287" cy="581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触发类型 </a:t>
            </a:r>
          </a:p>
        </p:txBody>
      </p:sp>
      <p:sp>
        <p:nvSpPr>
          <p:cNvPr id="37905" name="Text Box 16"/>
          <p:cNvSpPr txBox="1">
            <a:spLocks noChangeArrowheads="1"/>
          </p:cNvSpPr>
          <p:nvPr/>
        </p:nvSpPr>
        <p:spPr bwMode="auto">
          <a:xfrm>
            <a:off x="8101013" y="5157788"/>
            <a:ext cx="865187" cy="825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触发电平线位置 </a:t>
            </a:r>
          </a:p>
        </p:txBody>
      </p:sp>
      <p:sp>
        <p:nvSpPr>
          <p:cNvPr id="37906" name="Text Box 17"/>
          <p:cNvSpPr txBox="1">
            <a:spLocks noChangeArrowheads="1"/>
          </p:cNvSpPr>
          <p:nvPr/>
        </p:nvSpPr>
        <p:spPr bwMode="auto">
          <a:xfrm>
            <a:off x="8172450" y="4365625"/>
            <a:ext cx="720725" cy="8255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当前信号频率 </a:t>
            </a:r>
          </a:p>
        </p:txBody>
      </p:sp>
      <p:sp>
        <p:nvSpPr>
          <p:cNvPr id="37907" name="Line 18"/>
          <p:cNvSpPr>
            <a:spLocks noChangeShapeType="1"/>
          </p:cNvSpPr>
          <p:nvPr/>
        </p:nvSpPr>
        <p:spPr bwMode="auto">
          <a:xfrm flipV="1">
            <a:off x="7740650" y="1844675"/>
            <a:ext cx="144463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8" name="Text Box 19"/>
          <p:cNvSpPr txBox="1">
            <a:spLocks noChangeArrowheads="1"/>
          </p:cNvSpPr>
          <p:nvPr/>
        </p:nvSpPr>
        <p:spPr bwMode="auto">
          <a:xfrm>
            <a:off x="7596188" y="1484313"/>
            <a:ext cx="1150937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菜单窗口</a:t>
            </a:r>
          </a:p>
        </p:txBody>
      </p:sp>
    </p:spTree>
    <p:extLst>
      <p:ext uri="{BB962C8B-B14F-4D97-AF65-F5344CB8AC3E}">
        <p14:creationId xmlns="" xmlns:p14="http://schemas.microsoft.com/office/powerpoint/2010/main" val="370297427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98713" y="115094"/>
            <a:ext cx="4333875" cy="78581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ea typeface="微软雅黑" pitchFamily="34" charset="-122"/>
              </a:rPr>
              <a:t>面板操作键分布图 </a:t>
            </a: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628775"/>
            <a:ext cx="4392613" cy="4414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179388" y="3716338"/>
            <a:ext cx="1584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显示通道</a:t>
            </a:r>
            <a:r>
              <a:rPr kumimoji="1"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kumimoji="1"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、通道</a:t>
            </a:r>
            <a:r>
              <a:rPr kumimoji="1"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 </a:t>
            </a:r>
            <a:r>
              <a:rPr kumimoji="1"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设置菜单 </a:t>
            </a:r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 flipV="1">
            <a:off x="1692275" y="3933825"/>
            <a:ext cx="719138" cy="14287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 flipV="1">
            <a:off x="1763713" y="4005263"/>
            <a:ext cx="1800225" cy="7143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0" y="3429000"/>
            <a:ext cx="197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显示数学计算菜单</a:t>
            </a:r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>
            <a:off x="1763713" y="3644900"/>
            <a:ext cx="1223962" cy="714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0" y="4221163"/>
            <a:ext cx="187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显示参考波形菜单 </a:t>
            </a:r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 flipV="1">
            <a:off x="1763713" y="4292600"/>
            <a:ext cx="1223962" cy="73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24" name="Rectangle 11"/>
          <p:cNvSpPr>
            <a:spLocks noChangeArrowheads="1"/>
          </p:cNvSpPr>
          <p:nvPr/>
        </p:nvSpPr>
        <p:spPr bwMode="auto">
          <a:xfrm>
            <a:off x="4140200" y="3644900"/>
            <a:ext cx="647700" cy="825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显示水平菜单 </a:t>
            </a:r>
          </a:p>
        </p:txBody>
      </p:sp>
      <p:sp>
        <p:nvSpPr>
          <p:cNvPr id="38925" name="Line 12"/>
          <p:cNvSpPr>
            <a:spLocks noChangeShapeType="1"/>
          </p:cNvSpPr>
          <p:nvPr/>
        </p:nvSpPr>
        <p:spPr bwMode="auto">
          <a:xfrm>
            <a:off x="4643438" y="4005263"/>
            <a:ext cx="215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26" name="Rectangle 13"/>
          <p:cNvSpPr>
            <a:spLocks noChangeArrowheads="1"/>
          </p:cNvSpPr>
          <p:nvPr/>
        </p:nvSpPr>
        <p:spPr bwMode="auto">
          <a:xfrm>
            <a:off x="6854825" y="3068638"/>
            <a:ext cx="2289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显示</a:t>
            </a:r>
            <a:r>
              <a:rPr lang="en-US" altLang="zh-CN" sz="1600" b="1">
                <a:solidFill>
                  <a:srgbClr val="FFFF00"/>
                </a:solidFill>
                <a:ea typeface="微软雅黑" panose="020B0503020204020204" pitchFamily="34" charset="-122"/>
              </a:rPr>
              <a:t>【</a:t>
            </a:r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触发</a:t>
            </a:r>
            <a:r>
              <a:rPr lang="en-US" altLang="zh-CN" sz="1600" b="1">
                <a:solidFill>
                  <a:srgbClr val="FFFF00"/>
                </a:solidFill>
                <a:ea typeface="微软雅黑" panose="020B0503020204020204" pitchFamily="34" charset="-122"/>
              </a:rPr>
              <a:t>】</a:t>
            </a:r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控制菜单 </a:t>
            </a:r>
          </a:p>
        </p:txBody>
      </p:sp>
      <p:sp>
        <p:nvSpPr>
          <p:cNvPr id="38927" name="Line 14"/>
          <p:cNvSpPr>
            <a:spLocks noChangeShapeType="1"/>
          </p:cNvSpPr>
          <p:nvPr/>
        </p:nvSpPr>
        <p:spPr bwMode="auto">
          <a:xfrm flipH="1">
            <a:off x="6300788" y="3284538"/>
            <a:ext cx="647700" cy="730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28" name="Rectangle 15"/>
          <p:cNvSpPr>
            <a:spLocks noChangeArrowheads="1"/>
          </p:cNvSpPr>
          <p:nvPr/>
        </p:nvSpPr>
        <p:spPr bwMode="auto">
          <a:xfrm>
            <a:off x="6804025" y="3644900"/>
            <a:ext cx="1800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设置触发电平为信号幅度的中点 </a:t>
            </a:r>
          </a:p>
        </p:txBody>
      </p:sp>
      <p:sp>
        <p:nvSpPr>
          <p:cNvPr id="38929" name="Line 16"/>
          <p:cNvSpPr>
            <a:spLocks noChangeShapeType="1"/>
          </p:cNvSpPr>
          <p:nvPr/>
        </p:nvSpPr>
        <p:spPr bwMode="auto">
          <a:xfrm flipH="1" flipV="1">
            <a:off x="6300788" y="3789363"/>
            <a:ext cx="576262" cy="2159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30" name="Rectangle 17"/>
          <p:cNvSpPr>
            <a:spLocks noChangeArrowheads="1"/>
          </p:cNvSpPr>
          <p:nvPr/>
        </p:nvSpPr>
        <p:spPr bwMode="auto">
          <a:xfrm>
            <a:off x="6804025" y="4221163"/>
            <a:ext cx="1333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单次触发</a:t>
            </a:r>
            <a:endParaRPr lang="en-US" altLang="zh-CN" sz="1600" b="1">
              <a:solidFill>
                <a:srgbClr val="FFFF00"/>
              </a:solidFill>
              <a:ea typeface="微软雅黑" panose="020B0503020204020204" pitchFamily="34" charset="-122"/>
            </a:endParaRPr>
          </a:p>
        </p:txBody>
      </p:sp>
      <p:sp>
        <p:nvSpPr>
          <p:cNvPr id="38931" name="Line 18"/>
          <p:cNvSpPr>
            <a:spLocks noChangeShapeType="1"/>
          </p:cNvSpPr>
          <p:nvPr/>
        </p:nvSpPr>
        <p:spPr bwMode="auto">
          <a:xfrm flipH="1" flipV="1">
            <a:off x="6227763" y="4149725"/>
            <a:ext cx="792162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32" name="Rectangle 19"/>
          <p:cNvSpPr>
            <a:spLocks noChangeArrowheads="1"/>
          </p:cNvSpPr>
          <p:nvPr/>
        </p:nvSpPr>
        <p:spPr bwMode="auto">
          <a:xfrm>
            <a:off x="0" y="1700213"/>
            <a:ext cx="190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显示辅助系统菜单</a:t>
            </a:r>
            <a:r>
              <a:rPr lang="zh-CN" altLang="en-US" sz="1600">
                <a:solidFill>
                  <a:srgbClr val="FFFF00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8933" name="Line 20"/>
          <p:cNvSpPr>
            <a:spLocks noChangeShapeType="1"/>
          </p:cNvSpPr>
          <p:nvPr/>
        </p:nvSpPr>
        <p:spPr bwMode="auto">
          <a:xfrm flipH="1">
            <a:off x="4716463" y="1557338"/>
            <a:ext cx="71437" cy="28733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34" name="Rectangle 21"/>
          <p:cNvSpPr>
            <a:spLocks noChangeArrowheads="1"/>
          </p:cNvSpPr>
          <p:nvPr/>
        </p:nvSpPr>
        <p:spPr bwMode="auto">
          <a:xfrm>
            <a:off x="3563938" y="981075"/>
            <a:ext cx="863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显示采样菜单 </a:t>
            </a:r>
          </a:p>
        </p:txBody>
      </p:sp>
      <p:sp>
        <p:nvSpPr>
          <p:cNvPr id="38935" name="Line 22"/>
          <p:cNvSpPr>
            <a:spLocks noChangeShapeType="1"/>
          </p:cNvSpPr>
          <p:nvPr/>
        </p:nvSpPr>
        <p:spPr bwMode="auto">
          <a:xfrm flipH="1">
            <a:off x="3924300" y="1484313"/>
            <a:ext cx="0" cy="431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36" name="Rectangle 23"/>
          <p:cNvSpPr>
            <a:spLocks noChangeArrowheads="1"/>
          </p:cNvSpPr>
          <p:nvPr/>
        </p:nvSpPr>
        <p:spPr bwMode="auto">
          <a:xfrm>
            <a:off x="1331913" y="1052513"/>
            <a:ext cx="10080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显示自动测量菜单 </a:t>
            </a:r>
          </a:p>
        </p:txBody>
      </p:sp>
      <p:sp>
        <p:nvSpPr>
          <p:cNvPr id="38937" name="Line 24"/>
          <p:cNvSpPr>
            <a:spLocks noChangeShapeType="1"/>
          </p:cNvSpPr>
          <p:nvPr/>
        </p:nvSpPr>
        <p:spPr bwMode="auto">
          <a:xfrm>
            <a:off x="2268538" y="1557338"/>
            <a:ext cx="935037" cy="86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38" name="Rectangle 25"/>
          <p:cNvSpPr>
            <a:spLocks noChangeArrowheads="1"/>
          </p:cNvSpPr>
          <p:nvPr/>
        </p:nvSpPr>
        <p:spPr bwMode="auto">
          <a:xfrm>
            <a:off x="2555875" y="981075"/>
            <a:ext cx="1004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显示光标测量菜单 </a:t>
            </a:r>
          </a:p>
        </p:txBody>
      </p:sp>
      <p:sp>
        <p:nvSpPr>
          <p:cNvPr id="38939" name="Line 26"/>
          <p:cNvSpPr>
            <a:spLocks noChangeShapeType="1"/>
          </p:cNvSpPr>
          <p:nvPr/>
        </p:nvSpPr>
        <p:spPr bwMode="auto">
          <a:xfrm>
            <a:off x="3276600" y="1484313"/>
            <a:ext cx="71438" cy="431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40" name="Rectangle 27"/>
          <p:cNvSpPr>
            <a:spLocks noChangeArrowheads="1"/>
          </p:cNvSpPr>
          <p:nvPr/>
        </p:nvSpPr>
        <p:spPr bwMode="auto">
          <a:xfrm>
            <a:off x="179388" y="2636838"/>
            <a:ext cx="187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显示</a:t>
            </a:r>
            <a:r>
              <a:rPr lang="en-US" altLang="zh-CN" sz="1600" b="1">
                <a:solidFill>
                  <a:srgbClr val="FFFF00"/>
                </a:solidFill>
                <a:ea typeface="微软雅黑" panose="020B0503020204020204" pitchFamily="34" charset="-122"/>
              </a:rPr>
              <a:t>【</a:t>
            </a:r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显示</a:t>
            </a:r>
            <a:r>
              <a:rPr lang="en-US" altLang="zh-CN" sz="1600" b="1">
                <a:solidFill>
                  <a:srgbClr val="FFFF00"/>
                </a:solidFill>
                <a:ea typeface="微软雅黑" panose="020B0503020204020204" pitchFamily="34" charset="-122"/>
              </a:rPr>
              <a:t>】</a:t>
            </a:r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菜单 </a:t>
            </a:r>
          </a:p>
        </p:txBody>
      </p:sp>
      <p:sp>
        <p:nvSpPr>
          <p:cNvPr id="38941" name="Line 28"/>
          <p:cNvSpPr>
            <a:spLocks noChangeShapeType="1"/>
          </p:cNvSpPr>
          <p:nvPr/>
        </p:nvSpPr>
        <p:spPr bwMode="auto">
          <a:xfrm flipV="1">
            <a:off x="1908175" y="2565400"/>
            <a:ext cx="2016125" cy="2873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42" name="Line 29"/>
          <p:cNvSpPr>
            <a:spLocks noChangeShapeType="1"/>
          </p:cNvSpPr>
          <p:nvPr/>
        </p:nvSpPr>
        <p:spPr bwMode="auto">
          <a:xfrm>
            <a:off x="1692275" y="1916113"/>
            <a:ext cx="2736850" cy="504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43" name="Rectangle 30"/>
          <p:cNvSpPr>
            <a:spLocks noChangeArrowheads="1"/>
          </p:cNvSpPr>
          <p:nvPr/>
        </p:nvSpPr>
        <p:spPr bwMode="auto">
          <a:xfrm>
            <a:off x="5219700" y="981075"/>
            <a:ext cx="936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调出厂家设置 </a:t>
            </a:r>
          </a:p>
        </p:txBody>
      </p:sp>
      <p:sp>
        <p:nvSpPr>
          <p:cNvPr id="38944" name="Line 31"/>
          <p:cNvSpPr>
            <a:spLocks noChangeShapeType="1"/>
          </p:cNvSpPr>
          <p:nvPr/>
        </p:nvSpPr>
        <p:spPr bwMode="auto">
          <a:xfrm>
            <a:off x="5364163" y="1557338"/>
            <a:ext cx="0" cy="2873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45" name="Rectangle 32"/>
          <p:cNvSpPr>
            <a:spLocks noChangeArrowheads="1"/>
          </p:cNvSpPr>
          <p:nvPr/>
        </p:nvSpPr>
        <p:spPr bwMode="auto">
          <a:xfrm>
            <a:off x="4284663" y="981075"/>
            <a:ext cx="115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显示存储</a:t>
            </a:r>
            <a:r>
              <a:rPr lang="en-US" altLang="zh-CN" sz="1600" b="1">
                <a:solidFill>
                  <a:srgbClr val="FFFF00"/>
                </a:solidFill>
                <a:ea typeface="微软雅黑" panose="020B0503020204020204" pitchFamily="34" charset="-122"/>
              </a:rPr>
              <a:t>/</a:t>
            </a:r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调出菜单 </a:t>
            </a:r>
          </a:p>
        </p:txBody>
      </p:sp>
      <p:sp>
        <p:nvSpPr>
          <p:cNvPr id="38946" name="Rectangle 33"/>
          <p:cNvSpPr>
            <a:spLocks noChangeArrowheads="1"/>
          </p:cNvSpPr>
          <p:nvPr/>
        </p:nvSpPr>
        <p:spPr bwMode="auto">
          <a:xfrm>
            <a:off x="6011863" y="981075"/>
            <a:ext cx="1079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进入在线帮助系统 </a:t>
            </a:r>
          </a:p>
        </p:txBody>
      </p:sp>
      <p:sp>
        <p:nvSpPr>
          <p:cNvPr id="38947" name="Line 34"/>
          <p:cNvSpPr>
            <a:spLocks noChangeShapeType="1"/>
          </p:cNvSpPr>
          <p:nvPr/>
        </p:nvSpPr>
        <p:spPr bwMode="auto">
          <a:xfrm flipH="1">
            <a:off x="5435600" y="1484313"/>
            <a:ext cx="576263" cy="936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48" name="Rectangle 35"/>
          <p:cNvSpPr>
            <a:spLocks noChangeArrowheads="1"/>
          </p:cNvSpPr>
          <p:nvPr/>
        </p:nvSpPr>
        <p:spPr bwMode="auto">
          <a:xfrm>
            <a:off x="6650038" y="2349500"/>
            <a:ext cx="249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连续采集波形或停止采集 </a:t>
            </a:r>
          </a:p>
        </p:txBody>
      </p:sp>
      <p:sp>
        <p:nvSpPr>
          <p:cNvPr id="38949" name="Line 36"/>
          <p:cNvSpPr>
            <a:spLocks noChangeShapeType="1"/>
          </p:cNvSpPr>
          <p:nvPr/>
        </p:nvSpPr>
        <p:spPr bwMode="auto">
          <a:xfrm flipH="1">
            <a:off x="6227763" y="2492375"/>
            <a:ext cx="431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50" name="Rectangle 37"/>
          <p:cNvSpPr>
            <a:spLocks noChangeArrowheads="1"/>
          </p:cNvSpPr>
          <p:nvPr/>
        </p:nvSpPr>
        <p:spPr bwMode="auto">
          <a:xfrm>
            <a:off x="6667500" y="1844675"/>
            <a:ext cx="249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采集单个波形，然后停止 </a:t>
            </a:r>
          </a:p>
        </p:txBody>
      </p:sp>
      <p:sp>
        <p:nvSpPr>
          <p:cNvPr id="38951" name="Line 38"/>
          <p:cNvSpPr>
            <a:spLocks noChangeShapeType="1"/>
          </p:cNvSpPr>
          <p:nvPr/>
        </p:nvSpPr>
        <p:spPr bwMode="auto">
          <a:xfrm flipH="1">
            <a:off x="6300788" y="1989138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52" name="Rectangle 39"/>
          <p:cNvSpPr>
            <a:spLocks noChangeArrowheads="1"/>
          </p:cNvSpPr>
          <p:nvPr/>
        </p:nvSpPr>
        <p:spPr bwMode="auto">
          <a:xfrm>
            <a:off x="6650038" y="2781300"/>
            <a:ext cx="249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自动设置示波器控制状态 </a:t>
            </a:r>
          </a:p>
        </p:txBody>
      </p:sp>
      <p:sp>
        <p:nvSpPr>
          <p:cNvPr id="38953" name="Line 40"/>
          <p:cNvSpPr>
            <a:spLocks noChangeShapeType="1"/>
          </p:cNvSpPr>
          <p:nvPr/>
        </p:nvSpPr>
        <p:spPr bwMode="auto">
          <a:xfrm flipH="1">
            <a:off x="6227763" y="2924175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54" name="Rectangle 41"/>
          <p:cNvSpPr>
            <a:spLocks noChangeArrowheads="1"/>
          </p:cNvSpPr>
          <p:nvPr/>
        </p:nvSpPr>
        <p:spPr bwMode="auto">
          <a:xfrm>
            <a:off x="1908175" y="6021388"/>
            <a:ext cx="1584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用于显示波形的输入连接器 </a:t>
            </a:r>
          </a:p>
        </p:txBody>
      </p:sp>
      <p:sp>
        <p:nvSpPr>
          <p:cNvPr id="38955" name="Rectangle 42"/>
          <p:cNvSpPr>
            <a:spLocks noChangeArrowheads="1"/>
          </p:cNvSpPr>
          <p:nvPr/>
        </p:nvSpPr>
        <p:spPr bwMode="auto">
          <a:xfrm>
            <a:off x="4572000" y="6021388"/>
            <a:ext cx="10810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外触发输入连接器 </a:t>
            </a:r>
          </a:p>
        </p:txBody>
      </p:sp>
      <p:sp>
        <p:nvSpPr>
          <p:cNvPr id="38956" name="Rectangle 43"/>
          <p:cNvSpPr>
            <a:spLocks noChangeArrowheads="1"/>
          </p:cNvSpPr>
          <p:nvPr/>
        </p:nvSpPr>
        <p:spPr bwMode="auto">
          <a:xfrm>
            <a:off x="611188" y="2205038"/>
            <a:ext cx="1060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万能旋钮 </a:t>
            </a:r>
          </a:p>
        </p:txBody>
      </p:sp>
      <p:sp>
        <p:nvSpPr>
          <p:cNvPr id="38957" name="Line 44"/>
          <p:cNvSpPr>
            <a:spLocks noChangeShapeType="1"/>
          </p:cNvSpPr>
          <p:nvPr/>
        </p:nvSpPr>
        <p:spPr bwMode="auto">
          <a:xfrm>
            <a:off x="1619250" y="2349500"/>
            <a:ext cx="792163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58" name="Rectangle 45"/>
          <p:cNvSpPr>
            <a:spLocks noChangeArrowheads="1"/>
          </p:cNvSpPr>
          <p:nvPr/>
        </p:nvSpPr>
        <p:spPr bwMode="auto">
          <a:xfrm>
            <a:off x="323850" y="3068638"/>
            <a:ext cx="1470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调整垂直刻度 </a:t>
            </a:r>
          </a:p>
        </p:txBody>
      </p:sp>
      <p:sp>
        <p:nvSpPr>
          <p:cNvPr id="38959" name="Line 46"/>
          <p:cNvSpPr>
            <a:spLocks noChangeShapeType="1"/>
          </p:cNvSpPr>
          <p:nvPr/>
        </p:nvSpPr>
        <p:spPr bwMode="auto">
          <a:xfrm flipV="1">
            <a:off x="1763713" y="3068638"/>
            <a:ext cx="576262" cy="14446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60" name="Line 47"/>
          <p:cNvSpPr>
            <a:spLocks noChangeShapeType="1"/>
          </p:cNvSpPr>
          <p:nvPr/>
        </p:nvSpPr>
        <p:spPr bwMode="auto">
          <a:xfrm>
            <a:off x="1763713" y="3213100"/>
            <a:ext cx="1944687" cy="14446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61" name="Rectangle 48"/>
          <p:cNvSpPr>
            <a:spLocks noChangeArrowheads="1"/>
          </p:cNvSpPr>
          <p:nvPr/>
        </p:nvSpPr>
        <p:spPr bwMode="auto">
          <a:xfrm>
            <a:off x="827088" y="4652963"/>
            <a:ext cx="1003300" cy="336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垂直移位</a:t>
            </a:r>
          </a:p>
        </p:txBody>
      </p:sp>
      <p:sp>
        <p:nvSpPr>
          <p:cNvPr id="38962" name="Rectangle 49"/>
          <p:cNvSpPr>
            <a:spLocks noChangeArrowheads="1"/>
          </p:cNvSpPr>
          <p:nvPr/>
        </p:nvSpPr>
        <p:spPr bwMode="auto">
          <a:xfrm>
            <a:off x="6659563" y="4941888"/>
            <a:ext cx="1003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水平移位</a:t>
            </a:r>
          </a:p>
        </p:txBody>
      </p:sp>
      <p:sp>
        <p:nvSpPr>
          <p:cNvPr id="38963" name="Line 50"/>
          <p:cNvSpPr>
            <a:spLocks noChangeShapeType="1"/>
          </p:cNvSpPr>
          <p:nvPr/>
        </p:nvSpPr>
        <p:spPr bwMode="auto">
          <a:xfrm flipH="1" flipV="1">
            <a:off x="5292725" y="4797425"/>
            <a:ext cx="1295400" cy="3603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64" name="Rectangle 51"/>
          <p:cNvSpPr>
            <a:spLocks noChangeArrowheads="1"/>
          </p:cNvSpPr>
          <p:nvPr/>
        </p:nvSpPr>
        <p:spPr bwMode="auto">
          <a:xfrm>
            <a:off x="6804025" y="3357563"/>
            <a:ext cx="187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调整水平时间刻度 </a:t>
            </a:r>
          </a:p>
        </p:txBody>
      </p:sp>
      <p:sp>
        <p:nvSpPr>
          <p:cNvPr id="38965" name="Line 52"/>
          <p:cNvSpPr>
            <a:spLocks noChangeShapeType="1"/>
          </p:cNvSpPr>
          <p:nvPr/>
        </p:nvSpPr>
        <p:spPr bwMode="auto">
          <a:xfrm flipV="1">
            <a:off x="1763713" y="4652963"/>
            <a:ext cx="576262" cy="14446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66" name="Line 53"/>
          <p:cNvSpPr>
            <a:spLocks noChangeShapeType="1"/>
          </p:cNvSpPr>
          <p:nvPr/>
        </p:nvSpPr>
        <p:spPr bwMode="auto">
          <a:xfrm flipV="1">
            <a:off x="1763713" y="4652963"/>
            <a:ext cx="1871662" cy="14446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67" name="Line 54"/>
          <p:cNvSpPr>
            <a:spLocks noChangeShapeType="1"/>
          </p:cNvSpPr>
          <p:nvPr/>
        </p:nvSpPr>
        <p:spPr bwMode="auto">
          <a:xfrm flipH="1" flipV="1">
            <a:off x="5364163" y="3429000"/>
            <a:ext cx="1512887" cy="1444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68" name="Rectangle 55"/>
          <p:cNvSpPr>
            <a:spLocks noChangeArrowheads="1"/>
          </p:cNvSpPr>
          <p:nvPr/>
        </p:nvSpPr>
        <p:spPr bwMode="auto">
          <a:xfrm>
            <a:off x="6804025" y="4581525"/>
            <a:ext cx="1470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触发电平调整 </a:t>
            </a:r>
          </a:p>
        </p:txBody>
      </p:sp>
      <p:sp>
        <p:nvSpPr>
          <p:cNvPr id="38969" name="Line 56"/>
          <p:cNvSpPr>
            <a:spLocks noChangeShapeType="1"/>
          </p:cNvSpPr>
          <p:nvPr/>
        </p:nvSpPr>
        <p:spPr bwMode="auto">
          <a:xfrm flipH="1" flipV="1">
            <a:off x="6227763" y="4652963"/>
            <a:ext cx="576262" cy="7143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70" name="Rectangle 57"/>
          <p:cNvSpPr>
            <a:spLocks noChangeArrowheads="1"/>
          </p:cNvSpPr>
          <p:nvPr/>
        </p:nvSpPr>
        <p:spPr bwMode="auto">
          <a:xfrm>
            <a:off x="6732588" y="5445125"/>
            <a:ext cx="1470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00"/>
                </a:solidFill>
                <a:ea typeface="微软雅黑" panose="020B0503020204020204" pitchFamily="34" charset="-122"/>
              </a:rPr>
              <a:t>探头补偿信号 </a:t>
            </a:r>
          </a:p>
        </p:txBody>
      </p:sp>
      <p:sp>
        <p:nvSpPr>
          <p:cNvPr id="38971" name="Line 58"/>
          <p:cNvSpPr>
            <a:spLocks noChangeShapeType="1"/>
          </p:cNvSpPr>
          <p:nvPr/>
        </p:nvSpPr>
        <p:spPr bwMode="auto">
          <a:xfrm flipH="1" flipV="1">
            <a:off x="6156325" y="5516563"/>
            <a:ext cx="503238" cy="14446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72" name="Line 59"/>
          <p:cNvSpPr>
            <a:spLocks noChangeShapeType="1"/>
          </p:cNvSpPr>
          <p:nvPr/>
        </p:nvSpPr>
        <p:spPr bwMode="auto">
          <a:xfrm flipV="1">
            <a:off x="5003800" y="5734050"/>
            <a:ext cx="0" cy="358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73" name="Line 60"/>
          <p:cNvSpPr>
            <a:spLocks noChangeShapeType="1"/>
          </p:cNvSpPr>
          <p:nvPr/>
        </p:nvSpPr>
        <p:spPr bwMode="auto">
          <a:xfrm flipH="1" flipV="1">
            <a:off x="2771775" y="5589588"/>
            <a:ext cx="71438" cy="36036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74" name="Line 61"/>
          <p:cNvSpPr>
            <a:spLocks noChangeShapeType="1"/>
          </p:cNvSpPr>
          <p:nvPr/>
        </p:nvSpPr>
        <p:spPr bwMode="auto">
          <a:xfrm flipV="1">
            <a:off x="2916238" y="5661025"/>
            <a:ext cx="647700" cy="2889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3505574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15816" y="260648"/>
            <a:ext cx="2743200" cy="676275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ea typeface="微软雅黑" pitchFamily="34" charset="-122"/>
              </a:rPr>
              <a:t>简单测量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268760"/>
            <a:ext cx="8001000" cy="485775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微软雅黑" panose="020B0503020204020204" pitchFamily="34" charset="-122"/>
              </a:rPr>
              <a:t>要快速显示信号，可按如下步骤进行：</a:t>
            </a:r>
          </a:p>
          <a:p>
            <a:pPr eaLnBrk="1" hangingPunct="1"/>
            <a:r>
              <a:rPr lang="en-US" altLang="zh-CN" b="1" dirty="0" smtClean="0">
                <a:ea typeface="微软雅黑" panose="020B0503020204020204" pitchFamily="34" charset="-122"/>
              </a:rPr>
              <a:t>1. </a:t>
            </a:r>
            <a:r>
              <a:rPr lang="zh-CN" altLang="en-US" b="1" dirty="0" smtClean="0">
                <a:ea typeface="微软雅黑" panose="020B0503020204020204" pitchFamily="34" charset="-122"/>
              </a:rPr>
              <a:t>按</a:t>
            </a:r>
            <a:r>
              <a:rPr lang="en-US" altLang="zh-CN" b="1" dirty="0" smtClean="0">
                <a:ea typeface="微软雅黑" panose="020B0503020204020204" pitchFamily="34" charset="-122"/>
              </a:rPr>
              <a:t>【CH1】</a:t>
            </a:r>
            <a:r>
              <a:rPr lang="zh-CN" altLang="en-US" b="1" dirty="0" smtClean="0">
                <a:ea typeface="微软雅黑" panose="020B0503020204020204" pitchFamily="34" charset="-122"/>
              </a:rPr>
              <a:t>或</a:t>
            </a:r>
            <a:r>
              <a:rPr lang="en-US" altLang="zh-CN" b="1" dirty="0" smtClean="0">
                <a:ea typeface="微软雅黑" panose="020B0503020204020204" pitchFamily="34" charset="-122"/>
              </a:rPr>
              <a:t>【CH2】</a:t>
            </a:r>
            <a:r>
              <a:rPr lang="zh-CN" altLang="en-US" b="1" dirty="0" smtClean="0">
                <a:ea typeface="微软雅黑" panose="020B0503020204020204" pitchFamily="34" charset="-122"/>
              </a:rPr>
              <a:t>按钮。</a:t>
            </a:r>
          </a:p>
          <a:p>
            <a:pPr eaLnBrk="1" hangingPunct="1"/>
            <a:r>
              <a:rPr lang="en-US" altLang="zh-CN" b="1" dirty="0" smtClean="0">
                <a:ea typeface="微软雅黑" panose="020B0503020204020204" pitchFamily="34" charset="-122"/>
              </a:rPr>
              <a:t>2. </a:t>
            </a:r>
            <a:r>
              <a:rPr lang="zh-CN" altLang="en-US" b="1" dirty="0" smtClean="0">
                <a:ea typeface="微软雅黑" panose="020B0503020204020204" pitchFamily="34" charset="-122"/>
              </a:rPr>
              <a:t>将对应通道</a:t>
            </a:r>
            <a:r>
              <a:rPr lang="en-US" altLang="zh-CN" b="1" dirty="0" smtClean="0"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ea typeface="微软雅黑" panose="020B0503020204020204" pitchFamily="34" charset="-122"/>
              </a:rPr>
              <a:t>的探头连接到电路被测点。</a:t>
            </a:r>
          </a:p>
          <a:p>
            <a:pPr eaLnBrk="1" hangingPunct="1"/>
            <a:r>
              <a:rPr lang="en-US" altLang="zh-CN" b="1" dirty="0" smtClean="0">
                <a:ea typeface="微软雅黑" panose="020B0503020204020204" pitchFamily="34" charset="-122"/>
              </a:rPr>
              <a:t>3. </a:t>
            </a:r>
            <a:r>
              <a:rPr lang="zh-CN" altLang="en-US" b="1" dirty="0" smtClean="0">
                <a:ea typeface="微软雅黑" panose="020B0503020204020204" pitchFamily="34" charset="-122"/>
              </a:rPr>
              <a:t>按</a:t>
            </a:r>
            <a:r>
              <a:rPr lang="en-US" altLang="zh-CN" b="1" dirty="0" smtClean="0">
                <a:ea typeface="微软雅黑" panose="020B0503020204020204" pitchFamily="34" charset="-122"/>
              </a:rPr>
              <a:t>【AUTO】</a:t>
            </a:r>
            <a:r>
              <a:rPr lang="zh-CN" altLang="en-US" b="1" dirty="0" smtClean="0">
                <a:ea typeface="微软雅黑" panose="020B0503020204020204" pitchFamily="34" charset="-122"/>
              </a:rPr>
              <a:t>按钮。</a:t>
            </a:r>
          </a:p>
          <a:p>
            <a:pPr eaLnBrk="1" hangingPunct="1"/>
            <a:r>
              <a:rPr lang="zh-CN" altLang="en-US" b="1" dirty="0" smtClean="0">
                <a:ea typeface="微软雅黑" panose="020B0503020204020204" pitchFamily="34" charset="-122"/>
              </a:rPr>
              <a:t>示波器将自动设置垂直、水平、触发控制，显示相应的波形。若要优化波形的显示，您可在此基础上手动调整垂直、水平、触发控制，直至波形的显示符合您的要求。</a:t>
            </a:r>
          </a:p>
        </p:txBody>
      </p:sp>
    </p:spTree>
    <p:extLst>
      <p:ext uri="{BB962C8B-B14F-4D97-AF65-F5344CB8AC3E}">
        <p14:creationId xmlns="" xmlns:p14="http://schemas.microsoft.com/office/powerpoint/2010/main" val="3041745687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1760" y="332656"/>
            <a:ext cx="4357687" cy="85725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ea typeface="微软雅黑" pitchFamily="34" charset="-122"/>
              </a:rPr>
              <a:t>测量信号的频率 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395536" y="1484784"/>
            <a:ext cx="8424936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zh-CN" sz="3200" b="1" dirty="0">
                <a:ea typeface="微软雅黑" panose="020B0503020204020204" pitchFamily="34" charset="-122"/>
              </a:rPr>
              <a:t>1. </a:t>
            </a:r>
            <a:r>
              <a:rPr lang="zh-CN" altLang="en-US" sz="3200" b="1" dirty="0">
                <a:ea typeface="微软雅黑" panose="020B0503020204020204" pitchFamily="34" charset="-122"/>
              </a:rPr>
              <a:t>按</a:t>
            </a:r>
            <a:r>
              <a:rPr lang="en-US" altLang="zh-CN" sz="3200" b="1" dirty="0">
                <a:ea typeface="微软雅黑" panose="020B0503020204020204" pitchFamily="34" charset="-122"/>
              </a:rPr>
              <a:t>【MEASURE】</a:t>
            </a:r>
            <a:r>
              <a:rPr lang="zh-CN" altLang="en-US" sz="3200" b="1" dirty="0">
                <a:ea typeface="微软雅黑" panose="020B0503020204020204" pitchFamily="34" charset="-122"/>
              </a:rPr>
              <a:t>按钮，显示自动测量菜单。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3200" b="1" dirty="0">
                <a:ea typeface="微软雅黑" panose="020B0503020204020204" pitchFamily="34" charset="-122"/>
              </a:rPr>
              <a:t>2. </a:t>
            </a:r>
            <a:r>
              <a:rPr lang="zh-CN" altLang="en-US" sz="3200" b="1" dirty="0">
                <a:ea typeface="微软雅黑" panose="020B0503020204020204" pitchFamily="34" charset="-122"/>
              </a:rPr>
              <a:t>按顶部的选项按钮。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3200" b="1" dirty="0">
                <a:ea typeface="微软雅黑" panose="020B0503020204020204" pitchFamily="34" charset="-122"/>
              </a:rPr>
              <a:t>3. </a:t>
            </a:r>
            <a:r>
              <a:rPr lang="zh-CN" altLang="en-US" sz="3200" b="1" dirty="0">
                <a:ea typeface="微软雅黑" panose="020B0503020204020204" pitchFamily="34" charset="-122"/>
              </a:rPr>
              <a:t>按</a:t>
            </a:r>
            <a:r>
              <a:rPr lang="en-US" altLang="zh-CN" sz="3200" b="1" dirty="0">
                <a:ea typeface="微软雅黑" panose="020B0503020204020204" pitchFamily="34" charset="-122"/>
              </a:rPr>
              <a:t>【</a:t>
            </a:r>
            <a:r>
              <a:rPr lang="zh-CN" altLang="en-US" sz="3200" b="1" dirty="0">
                <a:ea typeface="微软雅黑" panose="020B0503020204020204" pitchFamily="34" charset="-122"/>
              </a:rPr>
              <a:t>时间测试</a:t>
            </a:r>
            <a:r>
              <a:rPr lang="en-US" altLang="zh-CN" sz="3200" b="1" dirty="0">
                <a:ea typeface="微软雅黑" panose="020B0503020204020204" pitchFamily="34" charset="-122"/>
              </a:rPr>
              <a:t>】</a:t>
            </a:r>
            <a:r>
              <a:rPr lang="zh-CN" altLang="en-US" sz="3200" b="1" dirty="0">
                <a:ea typeface="微软雅黑" panose="020B0503020204020204" pitchFamily="34" charset="-122"/>
              </a:rPr>
              <a:t>选项按钮，进入时间测量菜单。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3200" b="1" dirty="0">
                <a:ea typeface="微软雅黑" panose="020B0503020204020204" pitchFamily="34" charset="-122"/>
              </a:rPr>
              <a:t>4. </a:t>
            </a:r>
            <a:r>
              <a:rPr lang="zh-CN" altLang="en-US" sz="3200" b="1" dirty="0">
                <a:ea typeface="微软雅黑" panose="020B0503020204020204" pitchFamily="34" charset="-122"/>
              </a:rPr>
              <a:t>按</a:t>
            </a:r>
            <a:r>
              <a:rPr lang="en-US" altLang="zh-CN" sz="3200" b="1" dirty="0">
                <a:ea typeface="微软雅黑" panose="020B0503020204020204" pitchFamily="34" charset="-122"/>
              </a:rPr>
              <a:t>【</a:t>
            </a:r>
            <a:r>
              <a:rPr lang="zh-CN" altLang="en-US" sz="3200" b="1" dirty="0">
                <a:ea typeface="微软雅黑" panose="020B0503020204020204" pitchFamily="34" charset="-122"/>
              </a:rPr>
              <a:t>信源</a:t>
            </a:r>
            <a:r>
              <a:rPr lang="en-US" altLang="zh-CN" sz="3200" b="1" dirty="0">
                <a:ea typeface="微软雅黑" panose="020B0503020204020204" pitchFamily="34" charset="-122"/>
              </a:rPr>
              <a:t>】</a:t>
            </a:r>
            <a:r>
              <a:rPr lang="zh-CN" altLang="en-US" sz="3200" b="1" dirty="0">
                <a:ea typeface="微软雅黑" panose="020B0503020204020204" pitchFamily="34" charset="-122"/>
              </a:rPr>
              <a:t>选项按钮选择信号输入通道。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3200" b="1" dirty="0">
                <a:ea typeface="微软雅黑" panose="020B0503020204020204" pitchFamily="34" charset="-122"/>
              </a:rPr>
              <a:t>5. </a:t>
            </a:r>
            <a:r>
              <a:rPr lang="zh-CN" altLang="en-US" sz="3200" b="1" dirty="0">
                <a:ea typeface="微软雅黑" panose="020B0503020204020204" pitchFamily="34" charset="-122"/>
              </a:rPr>
              <a:t>按</a:t>
            </a:r>
            <a:r>
              <a:rPr lang="en-US" altLang="zh-CN" sz="3200" b="1" dirty="0">
                <a:ea typeface="微软雅黑" panose="020B0503020204020204" pitchFamily="34" charset="-122"/>
              </a:rPr>
              <a:t>【</a:t>
            </a:r>
            <a:r>
              <a:rPr lang="zh-CN" altLang="en-US" sz="3200" b="1" dirty="0">
                <a:ea typeface="微软雅黑" panose="020B0503020204020204" pitchFamily="34" charset="-122"/>
              </a:rPr>
              <a:t>类型</a:t>
            </a:r>
            <a:r>
              <a:rPr lang="en-US" altLang="zh-CN" sz="3200" b="1" dirty="0">
                <a:ea typeface="微软雅黑" panose="020B0503020204020204" pitchFamily="34" charset="-122"/>
              </a:rPr>
              <a:t>】</a:t>
            </a:r>
            <a:r>
              <a:rPr lang="zh-CN" altLang="en-US" sz="3200" b="1" dirty="0">
                <a:ea typeface="微软雅黑" panose="020B0503020204020204" pitchFamily="34" charset="-122"/>
              </a:rPr>
              <a:t>选项按钮选择</a:t>
            </a:r>
            <a:r>
              <a:rPr lang="en-US" altLang="zh-CN" sz="3200" b="1" dirty="0">
                <a:ea typeface="微软雅黑" panose="020B0503020204020204" pitchFamily="34" charset="-122"/>
              </a:rPr>
              <a:t>【</a:t>
            </a:r>
            <a:r>
              <a:rPr lang="zh-CN" altLang="en-US" sz="3200" b="1" dirty="0">
                <a:ea typeface="微软雅黑" panose="020B0503020204020204" pitchFamily="34" charset="-122"/>
              </a:rPr>
              <a:t>频率</a:t>
            </a:r>
            <a:r>
              <a:rPr lang="en-US" altLang="zh-CN" sz="3200" b="1" dirty="0">
                <a:ea typeface="微软雅黑" panose="020B0503020204020204" pitchFamily="34" charset="-122"/>
              </a:rPr>
              <a:t>】</a:t>
            </a:r>
            <a:r>
              <a:rPr lang="zh-CN" altLang="en-US" sz="3200" b="1" dirty="0"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3200" b="1" dirty="0">
                <a:ea typeface="微软雅黑" panose="020B0503020204020204" pitchFamily="34" charset="-122"/>
              </a:rPr>
              <a:t>相应的图标和测量值将会显示</a:t>
            </a:r>
          </a:p>
        </p:txBody>
      </p:sp>
    </p:spTree>
    <p:extLst>
      <p:ext uri="{BB962C8B-B14F-4D97-AF65-F5344CB8AC3E}">
        <p14:creationId xmlns="" xmlns:p14="http://schemas.microsoft.com/office/powerpoint/2010/main" val="1430048611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39752" y="260648"/>
            <a:ext cx="4414837" cy="81915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ea typeface="微软雅黑" pitchFamily="34" charset="-122"/>
              </a:rPr>
              <a:t>测量信号的峰峰值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315689" y="1484784"/>
            <a:ext cx="8462962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sz="3200" b="1" dirty="0">
                <a:ea typeface="微软雅黑" panose="020B0503020204020204" pitchFamily="34" charset="-122"/>
              </a:rPr>
              <a:t>1. </a:t>
            </a:r>
            <a:r>
              <a:rPr lang="zh-CN" altLang="en-US" sz="3200" b="1" dirty="0">
                <a:ea typeface="微软雅黑" panose="020B0503020204020204" pitchFamily="34" charset="-122"/>
              </a:rPr>
              <a:t>按</a:t>
            </a:r>
            <a:r>
              <a:rPr lang="en-US" altLang="zh-CN" sz="3200" b="1" dirty="0">
                <a:ea typeface="微软雅黑" panose="020B0503020204020204" pitchFamily="34" charset="-122"/>
              </a:rPr>
              <a:t>【MEASURE】</a:t>
            </a:r>
            <a:r>
              <a:rPr lang="zh-CN" altLang="en-US" sz="3200" b="1" dirty="0">
                <a:ea typeface="微软雅黑" panose="020B0503020204020204" pitchFamily="34" charset="-122"/>
              </a:rPr>
              <a:t>按钮，显示自动测量菜单。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3200" b="1" dirty="0">
                <a:ea typeface="微软雅黑" panose="020B0503020204020204" pitchFamily="34" charset="-122"/>
              </a:rPr>
              <a:t>2. </a:t>
            </a:r>
            <a:r>
              <a:rPr lang="zh-CN" altLang="en-US" sz="3200" b="1" dirty="0">
                <a:ea typeface="微软雅黑" panose="020B0503020204020204" pitchFamily="34" charset="-122"/>
              </a:rPr>
              <a:t>按顶部的选项按钮。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3200" b="1" dirty="0">
                <a:ea typeface="微软雅黑" panose="020B0503020204020204" pitchFamily="34" charset="-122"/>
              </a:rPr>
              <a:t>3. </a:t>
            </a:r>
            <a:r>
              <a:rPr lang="zh-CN" altLang="en-US" sz="3200" b="1" dirty="0">
                <a:ea typeface="微软雅黑" panose="020B0503020204020204" pitchFamily="34" charset="-122"/>
              </a:rPr>
              <a:t>按</a:t>
            </a:r>
            <a:r>
              <a:rPr lang="en-US" altLang="zh-CN" sz="3200" b="1" dirty="0">
                <a:ea typeface="微软雅黑" panose="020B0503020204020204" pitchFamily="34" charset="-122"/>
              </a:rPr>
              <a:t>【</a:t>
            </a:r>
            <a:r>
              <a:rPr lang="zh-CN" altLang="en-US" sz="3200" b="1" dirty="0">
                <a:ea typeface="微软雅黑" panose="020B0503020204020204" pitchFamily="34" charset="-122"/>
              </a:rPr>
              <a:t>电压测试</a:t>
            </a:r>
            <a:r>
              <a:rPr lang="en-US" altLang="zh-CN" sz="3200" b="1" dirty="0">
                <a:ea typeface="微软雅黑" panose="020B0503020204020204" pitchFamily="34" charset="-122"/>
              </a:rPr>
              <a:t>】</a:t>
            </a:r>
            <a:r>
              <a:rPr lang="zh-CN" altLang="en-US" sz="3200" b="1" dirty="0">
                <a:ea typeface="微软雅黑" panose="020B0503020204020204" pitchFamily="34" charset="-122"/>
              </a:rPr>
              <a:t>选项按钮，进电压测量菜单。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3200" b="1" dirty="0">
                <a:ea typeface="微软雅黑" panose="020B0503020204020204" pitchFamily="34" charset="-122"/>
              </a:rPr>
              <a:t>4. </a:t>
            </a:r>
            <a:r>
              <a:rPr lang="zh-CN" altLang="en-US" sz="3200" b="1" dirty="0">
                <a:ea typeface="微软雅黑" panose="020B0503020204020204" pitchFamily="34" charset="-122"/>
              </a:rPr>
              <a:t>按</a:t>
            </a:r>
            <a:r>
              <a:rPr lang="en-US" altLang="zh-CN" sz="3200" b="1" dirty="0">
                <a:ea typeface="微软雅黑" panose="020B0503020204020204" pitchFamily="34" charset="-122"/>
              </a:rPr>
              <a:t>【</a:t>
            </a:r>
            <a:r>
              <a:rPr lang="zh-CN" altLang="en-US" sz="3200" b="1" dirty="0">
                <a:ea typeface="微软雅黑" panose="020B0503020204020204" pitchFamily="34" charset="-122"/>
              </a:rPr>
              <a:t>信源</a:t>
            </a:r>
            <a:r>
              <a:rPr lang="en-US" altLang="zh-CN" sz="3200" b="1" dirty="0">
                <a:ea typeface="微软雅黑" panose="020B0503020204020204" pitchFamily="34" charset="-122"/>
              </a:rPr>
              <a:t>】</a:t>
            </a:r>
            <a:r>
              <a:rPr lang="zh-CN" altLang="en-US" sz="3200" b="1" dirty="0">
                <a:ea typeface="微软雅黑" panose="020B0503020204020204" pitchFamily="34" charset="-122"/>
              </a:rPr>
              <a:t>选项按钮选择信号输入通道。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3200" b="1" dirty="0">
                <a:ea typeface="微软雅黑" panose="020B0503020204020204" pitchFamily="34" charset="-122"/>
              </a:rPr>
              <a:t>5. </a:t>
            </a:r>
            <a:r>
              <a:rPr lang="zh-CN" altLang="en-US" sz="3200" b="1" dirty="0">
                <a:ea typeface="微软雅黑" panose="020B0503020204020204" pitchFamily="34" charset="-122"/>
              </a:rPr>
              <a:t>按</a:t>
            </a:r>
            <a:r>
              <a:rPr lang="en-US" altLang="zh-CN" sz="3200" b="1" dirty="0">
                <a:ea typeface="微软雅黑" panose="020B0503020204020204" pitchFamily="34" charset="-122"/>
              </a:rPr>
              <a:t>【</a:t>
            </a:r>
            <a:r>
              <a:rPr lang="zh-CN" altLang="en-US" sz="3200" b="1" dirty="0">
                <a:ea typeface="微软雅黑" panose="020B0503020204020204" pitchFamily="34" charset="-122"/>
              </a:rPr>
              <a:t>类型</a:t>
            </a:r>
            <a:r>
              <a:rPr lang="en-US" altLang="zh-CN" sz="3200" b="1" dirty="0">
                <a:ea typeface="微软雅黑" panose="020B0503020204020204" pitchFamily="34" charset="-122"/>
              </a:rPr>
              <a:t>】</a:t>
            </a:r>
            <a:r>
              <a:rPr lang="zh-CN" altLang="en-US" sz="3200" b="1" dirty="0">
                <a:ea typeface="微软雅黑" panose="020B0503020204020204" pitchFamily="34" charset="-122"/>
              </a:rPr>
              <a:t>选项按钮选择</a:t>
            </a:r>
            <a:r>
              <a:rPr lang="en-US" altLang="zh-CN" sz="3200" b="1" dirty="0">
                <a:ea typeface="微软雅黑" panose="020B0503020204020204" pitchFamily="34" charset="-122"/>
              </a:rPr>
              <a:t>【</a:t>
            </a:r>
            <a:r>
              <a:rPr lang="zh-CN" altLang="en-US" sz="3200" b="1" dirty="0">
                <a:ea typeface="微软雅黑" panose="020B0503020204020204" pitchFamily="34" charset="-122"/>
              </a:rPr>
              <a:t>峰峰值</a:t>
            </a:r>
            <a:r>
              <a:rPr lang="en-US" altLang="zh-CN" sz="3200" b="1" dirty="0">
                <a:ea typeface="微软雅黑" panose="020B0503020204020204" pitchFamily="34" charset="-122"/>
              </a:rPr>
              <a:t>】</a:t>
            </a:r>
            <a:r>
              <a:rPr lang="zh-CN" altLang="en-US" sz="3200" b="1" dirty="0"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3200" b="1" dirty="0">
                <a:ea typeface="微软雅黑" panose="020B0503020204020204" pitchFamily="34" charset="-122"/>
              </a:rPr>
              <a:t>将显示相应的图标和测量值</a:t>
            </a:r>
            <a:r>
              <a:rPr lang="zh-CN" altLang="en-US" sz="3200" b="1" dirty="0" smtClean="0">
                <a:ea typeface="微软雅黑" panose="020B0503020204020204" pitchFamily="34" charset="-122"/>
              </a:rPr>
              <a:t>。</a:t>
            </a:r>
            <a:endParaRPr lang="en-US" altLang="zh-CN" sz="3200" b="1" dirty="0" smtClean="0"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</a:pPr>
            <a:endParaRPr lang="zh-CN" altLang="en-US" sz="3200" b="1" dirty="0"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b="1" dirty="0">
                <a:solidFill>
                  <a:srgbClr val="FFFF00"/>
                </a:solidFill>
                <a:ea typeface="微软雅黑" panose="020B0503020204020204" pitchFamily="34" charset="-122"/>
              </a:rPr>
              <a:t>注：测量结果在屏幕上的显示会因为被测量信号的变化而改变。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b="1" dirty="0">
                <a:solidFill>
                  <a:srgbClr val="FFFF00"/>
                </a:solidFill>
                <a:ea typeface="微软雅黑" panose="020B0503020204020204" pitchFamily="34" charset="-122"/>
              </a:rPr>
              <a:t> 如果“值”读数中显示为</a:t>
            </a:r>
            <a:r>
              <a:rPr lang="en-US" altLang="zh-CN" b="1" dirty="0">
                <a:solidFill>
                  <a:srgbClr val="FFFF00"/>
                </a:solidFill>
                <a:ea typeface="微软雅黑" panose="020B0503020204020204" pitchFamily="34" charset="-122"/>
              </a:rPr>
              <a:t>【****】</a:t>
            </a:r>
            <a:r>
              <a:rPr lang="zh-CN" altLang="en-US" b="1" dirty="0">
                <a:solidFill>
                  <a:srgbClr val="FFFF00"/>
                </a:solidFill>
                <a:ea typeface="微软雅黑" panose="020B0503020204020204" pitchFamily="34" charset="-122"/>
              </a:rPr>
              <a:t>，请尝试</a:t>
            </a:r>
            <a:r>
              <a:rPr lang="en-US" altLang="zh-CN" b="1" dirty="0">
                <a:solidFill>
                  <a:srgbClr val="FFFF00"/>
                </a:solidFill>
                <a:ea typeface="微软雅黑" panose="020B0503020204020204" pitchFamily="34" charset="-122"/>
              </a:rPr>
              <a:t>【Volt/div】</a:t>
            </a:r>
            <a:r>
              <a:rPr lang="zh-CN" altLang="en-US" b="1" dirty="0">
                <a:solidFill>
                  <a:srgbClr val="FFFF00"/>
                </a:solidFill>
                <a:ea typeface="微软雅黑" panose="020B0503020204020204" pitchFamily="34" charset="-122"/>
              </a:rPr>
              <a:t>旋钮旋转到适当的位置或改变</a:t>
            </a:r>
            <a:r>
              <a:rPr lang="en-US" altLang="zh-CN" b="1" dirty="0">
                <a:solidFill>
                  <a:srgbClr val="FFFF00"/>
                </a:solidFill>
                <a:ea typeface="微软雅黑" panose="020B0503020204020204" pitchFamily="34" charset="-122"/>
              </a:rPr>
              <a:t>【S/div】</a:t>
            </a:r>
            <a:r>
              <a:rPr lang="zh-CN" altLang="en-US" b="1" dirty="0">
                <a:solidFill>
                  <a:srgbClr val="FFFF00"/>
                </a:solidFill>
                <a:ea typeface="微软雅黑" panose="020B0503020204020204" pitchFamily="34" charset="-122"/>
              </a:rPr>
              <a:t>设定。</a:t>
            </a:r>
          </a:p>
        </p:txBody>
      </p:sp>
    </p:spTree>
    <p:extLst>
      <p:ext uri="{BB962C8B-B14F-4D97-AF65-F5344CB8AC3E}">
        <p14:creationId xmlns="" xmlns:p14="http://schemas.microsoft.com/office/powerpoint/2010/main" val="3433102325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3728" y="188640"/>
            <a:ext cx="5122862" cy="88265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ea typeface="微软雅黑" pitchFamily="34" charset="-122"/>
              </a:rPr>
              <a:t>光标测量</a:t>
            </a:r>
            <a:r>
              <a:rPr lang="en-US" altLang="zh-CN" sz="4000" dirty="0" smtClean="0">
                <a:ea typeface="微软雅黑" pitchFamily="34" charset="-122"/>
              </a:rPr>
              <a:t>-</a:t>
            </a:r>
            <a:r>
              <a:rPr lang="zh-CN" altLang="en-US" sz="4000" dirty="0" smtClean="0">
                <a:ea typeface="微软雅黑" pitchFamily="34" charset="-122"/>
              </a:rPr>
              <a:t>测量频率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323528" y="1071290"/>
            <a:ext cx="864096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ea typeface="微软雅黑" panose="020B0503020204020204" pitchFamily="34" charset="-122"/>
              </a:rPr>
              <a:t>按</a:t>
            </a:r>
            <a:r>
              <a:rPr lang="en-US" altLang="zh-CN" sz="2400" b="1" dirty="0">
                <a:solidFill>
                  <a:srgbClr val="FFFF00"/>
                </a:solidFill>
                <a:ea typeface="微软雅黑" panose="020B0503020204020204" pitchFamily="34" charset="-122"/>
              </a:rPr>
              <a:t>【CURSORS】</a:t>
            </a:r>
            <a:r>
              <a:rPr lang="zh-CN" altLang="en-US" sz="2400" b="1" dirty="0">
                <a:ea typeface="微软雅黑" panose="020B0503020204020204" pitchFamily="34" charset="-122"/>
              </a:rPr>
              <a:t>按钮，显示光标菜单。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ea typeface="微软雅黑" panose="020B0503020204020204" pitchFamily="34" charset="-122"/>
              </a:rPr>
              <a:t>按</a:t>
            </a:r>
            <a:r>
              <a:rPr lang="en-US" altLang="zh-CN" sz="2400" b="1" dirty="0">
                <a:solidFill>
                  <a:srgbClr val="FFFF00"/>
                </a:solidFill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solidFill>
                  <a:srgbClr val="FFFF00"/>
                </a:solidFill>
                <a:ea typeface="微软雅黑" panose="020B0503020204020204" pitchFamily="34" charset="-122"/>
              </a:rPr>
              <a:t>光标模式</a:t>
            </a:r>
            <a:r>
              <a:rPr lang="en-US" altLang="zh-CN" sz="2400" b="1" dirty="0">
                <a:solidFill>
                  <a:srgbClr val="FFFF00"/>
                </a:solidFill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ea typeface="微软雅黑" panose="020B0503020204020204" pitchFamily="34" charset="-122"/>
              </a:rPr>
              <a:t>按钮选择</a:t>
            </a:r>
            <a:r>
              <a:rPr lang="en-US" altLang="zh-CN" sz="2400" b="1" dirty="0">
                <a:solidFill>
                  <a:srgbClr val="00FF00"/>
                </a:solidFill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solidFill>
                  <a:srgbClr val="00FF00"/>
                </a:solidFill>
                <a:ea typeface="微软雅黑" panose="020B0503020204020204" pitchFamily="34" charset="-122"/>
              </a:rPr>
              <a:t>手动</a:t>
            </a:r>
            <a:r>
              <a:rPr lang="en-US" altLang="zh-CN" sz="2400" b="1" dirty="0">
                <a:solidFill>
                  <a:srgbClr val="00FF00"/>
                </a:solidFill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ea typeface="微软雅黑" panose="020B0503020204020204" pitchFamily="34" charset="-122"/>
              </a:rPr>
              <a:t>按</a:t>
            </a:r>
            <a:r>
              <a:rPr lang="en-US" altLang="zh-CN" sz="2400" b="1" dirty="0">
                <a:solidFill>
                  <a:srgbClr val="FFFF00"/>
                </a:solidFill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solidFill>
                  <a:srgbClr val="FFFF00"/>
                </a:solidFill>
                <a:ea typeface="微软雅黑" panose="020B0503020204020204" pitchFamily="34" charset="-122"/>
              </a:rPr>
              <a:t>类型</a:t>
            </a:r>
            <a:r>
              <a:rPr lang="en-US" altLang="zh-CN" sz="2400" b="1" dirty="0">
                <a:solidFill>
                  <a:srgbClr val="FFFF00"/>
                </a:solidFill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ea typeface="微软雅黑" panose="020B0503020204020204" pitchFamily="34" charset="-122"/>
              </a:rPr>
              <a:t>选项按钮，选择</a:t>
            </a:r>
            <a:r>
              <a:rPr lang="en-US" altLang="zh-CN" sz="2400" b="1" dirty="0">
                <a:solidFill>
                  <a:srgbClr val="00FF00"/>
                </a:solidFill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solidFill>
                  <a:srgbClr val="00FF00"/>
                </a:solidFill>
                <a:ea typeface="微软雅黑" panose="020B0503020204020204" pitchFamily="34" charset="-122"/>
              </a:rPr>
              <a:t>时间</a:t>
            </a:r>
            <a:r>
              <a:rPr lang="en-US" altLang="zh-CN" sz="2400" b="1" dirty="0">
                <a:solidFill>
                  <a:srgbClr val="00FF00"/>
                </a:solidFill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ea typeface="微软雅黑" panose="020B0503020204020204" pitchFamily="34" charset="-122"/>
              </a:rPr>
              <a:t>4. </a:t>
            </a:r>
            <a:r>
              <a:rPr lang="zh-CN" altLang="en-US" sz="2400" b="1" dirty="0">
                <a:ea typeface="微软雅黑" panose="020B0503020204020204" pitchFamily="34" charset="-122"/>
              </a:rPr>
              <a:t>按</a:t>
            </a:r>
            <a:r>
              <a:rPr lang="en-US" altLang="zh-CN" sz="2400" b="1" dirty="0">
                <a:solidFill>
                  <a:srgbClr val="FFFF00"/>
                </a:solidFill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solidFill>
                  <a:srgbClr val="FFFF00"/>
                </a:solidFill>
                <a:ea typeface="微软雅黑" panose="020B0503020204020204" pitchFamily="34" charset="-122"/>
              </a:rPr>
              <a:t>信源</a:t>
            </a:r>
            <a:r>
              <a:rPr lang="en-US" altLang="zh-CN" sz="2400" b="1" dirty="0">
                <a:solidFill>
                  <a:srgbClr val="FFFF00"/>
                </a:solidFill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ea typeface="微软雅黑" panose="020B0503020204020204" pitchFamily="34" charset="-122"/>
              </a:rPr>
              <a:t>选项按钮，选择</a:t>
            </a:r>
            <a:r>
              <a:rPr lang="zh-CN" altLang="en-US" sz="2400" b="1" dirty="0">
                <a:solidFill>
                  <a:srgbClr val="00FF00"/>
                </a:solidFill>
                <a:ea typeface="微软雅黑" panose="020B0503020204020204" pitchFamily="34" charset="-122"/>
              </a:rPr>
              <a:t>被测信号通道</a:t>
            </a:r>
            <a:r>
              <a:rPr lang="zh-CN" altLang="en-US" sz="2400" b="1" dirty="0"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ea typeface="微软雅黑" panose="020B0503020204020204" pitchFamily="34" charset="-122"/>
              </a:rPr>
              <a:t>5. </a:t>
            </a:r>
            <a:r>
              <a:rPr lang="zh-CN" altLang="en-US" sz="2400" b="1" dirty="0">
                <a:ea typeface="微软雅黑" panose="020B0503020204020204" pitchFamily="34" charset="-122"/>
              </a:rPr>
              <a:t>按</a:t>
            </a:r>
            <a:r>
              <a:rPr lang="en-US" altLang="zh-CN" sz="2400" b="1" dirty="0">
                <a:solidFill>
                  <a:srgbClr val="FFFF00"/>
                </a:solidFill>
                <a:ea typeface="微软雅黑" panose="020B0503020204020204" pitchFamily="34" charset="-122"/>
              </a:rPr>
              <a:t>【</a:t>
            </a:r>
            <a:r>
              <a:rPr lang="en-US" altLang="zh-CN" sz="2400" b="1" dirty="0" err="1">
                <a:solidFill>
                  <a:srgbClr val="FFFF00"/>
                </a:solidFill>
                <a:ea typeface="微软雅黑" panose="020B0503020204020204" pitchFamily="34" charset="-122"/>
              </a:rPr>
              <a:t>CurA</a:t>
            </a:r>
            <a:r>
              <a:rPr lang="en-US" altLang="zh-CN" sz="2400" b="1" dirty="0">
                <a:solidFill>
                  <a:srgbClr val="FFFF00"/>
                </a:solidFill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ea typeface="微软雅黑" panose="020B0503020204020204" pitchFamily="34" charset="-122"/>
              </a:rPr>
              <a:t>选项按钮，旋转万能旋钮将</a:t>
            </a:r>
            <a:r>
              <a:rPr lang="zh-CN" altLang="en-US" sz="2400" b="1" dirty="0">
                <a:solidFill>
                  <a:srgbClr val="00FF00"/>
                </a:solidFill>
                <a:ea typeface="微软雅黑" panose="020B0503020204020204" pitchFamily="34" charset="-122"/>
              </a:rPr>
              <a:t>光标</a:t>
            </a:r>
            <a:r>
              <a:rPr lang="en-US" altLang="zh-CN" sz="2400" b="1" dirty="0">
                <a:solidFill>
                  <a:srgbClr val="00FF00"/>
                </a:solidFill>
                <a:ea typeface="微软雅黑" panose="020B0503020204020204" pitchFamily="34" charset="-122"/>
              </a:rPr>
              <a:t>A</a:t>
            </a:r>
            <a:r>
              <a:rPr lang="en-US" altLang="zh-CN" sz="2400" b="1" dirty="0"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ea typeface="微软雅黑" panose="020B0503020204020204" pitchFamily="34" charset="-122"/>
              </a:rPr>
              <a:t>置于振荡的一个波峰处。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ea typeface="微软雅黑" panose="020B0503020204020204" pitchFamily="34" charset="-122"/>
              </a:rPr>
              <a:t>6. </a:t>
            </a:r>
            <a:r>
              <a:rPr lang="zh-CN" altLang="en-US" sz="2400" b="1" dirty="0">
                <a:ea typeface="微软雅黑" panose="020B0503020204020204" pitchFamily="34" charset="-122"/>
              </a:rPr>
              <a:t>按</a:t>
            </a:r>
            <a:r>
              <a:rPr lang="en-US" altLang="zh-CN" sz="2400" b="1" dirty="0">
                <a:solidFill>
                  <a:srgbClr val="FFFF00"/>
                </a:solidFill>
                <a:ea typeface="微软雅黑" panose="020B0503020204020204" pitchFamily="34" charset="-122"/>
              </a:rPr>
              <a:t>【</a:t>
            </a:r>
            <a:r>
              <a:rPr lang="en-US" altLang="zh-CN" sz="2400" b="1" dirty="0" err="1">
                <a:solidFill>
                  <a:srgbClr val="FFFF00"/>
                </a:solidFill>
                <a:ea typeface="微软雅黑" panose="020B0503020204020204" pitchFamily="34" charset="-122"/>
              </a:rPr>
              <a:t>CurB</a:t>
            </a:r>
            <a:r>
              <a:rPr lang="en-US" altLang="zh-CN" sz="2400" b="1" dirty="0">
                <a:solidFill>
                  <a:srgbClr val="FFFF00"/>
                </a:solidFill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ea typeface="微软雅黑" panose="020B0503020204020204" pitchFamily="34" charset="-122"/>
              </a:rPr>
              <a:t>选项按钮，旋转万能旋钮将</a:t>
            </a:r>
            <a:r>
              <a:rPr lang="zh-CN" altLang="en-US" sz="2400" b="1" dirty="0">
                <a:solidFill>
                  <a:srgbClr val="00FF00"/>
                </a:solidFill>
                <a:ea typeface="微软雅黑" panose="020B0503020204020204" pitchFamily="34" charset="-122"/>
              </a:rPr>
              <a:t>光标</a:t>
            </a:r>
            <a:r>
              <a:rPr lang="en-US" altLang="zh-CN" sz="2400" b="1" dirty="0">
                <a:solidFill>
                  <a:srgbClr val="00FF00"/>
                </a:solidFill>
                <a:ea typeface="微软雅黑" panose="020B0503020204020204" pitchFamily="34" charset="-122"/>
              </a:rPr>
              <a:t>B</a:t>
            </a:r>
            <a:r>
              <a:rPr lang="en-US" altLang="zh-CN" sz="2400" b="1" dirty="0"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ea typeface="微软雅黑" panose="020B0503020204020204" pitchFamily="34" charset="-122"/>
              </a:rPr>
              <a:t>置于振荡的相邻最近的波峰处。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ea typeface="微软雅黑" panose="020B0503020204020204" pitchFamily="34" charset="-122"/>
              </a:rPr>
              <a:t>在显示屏的左上角将显示时间增量和频率增量（测量所得的振荡频率）</a:t>
            </a:r>
          </a:p>
        </p:txBody>
      </p:sp>
    </p:spTree>
    <p:extLst>
      <p:ext uri="{BB962C8B-B14F-4D97-AF65-F5344CB8AC3E}">
        <p14:creationId xmlns="" xmlns:p14="http://schemas.microsoft.com/office/powerpoint/2010/main" val="2915079564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2627784" y="260648"/>
            <a:ext cx="4006850" cy="6413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rPr>
              <a:t>光标测量</a:t>
            </a:r>
            <a:r>
              <a:rPr lang="en-US" altLang="zh-CN" sz="36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rPr>
              <a:t>-</a:t>
            </a:r>
            <a:r>
              <a:rPr lang="zh-CN" altLang="en-US" sz="36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rPr>
              <a:t>测量幅值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23528" y="1001496"/>
            <a:ext cx="8820472" cy="53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sz="2800" b="1" dirty="0"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ea typeface="微软雅黑" panose="020B0503020204020204" pitchFamily="34" charset="-122"/>
              </a:rPr>
              <a:t>按</a:t>
            </a:r>
            <a:r>
              <a:rPr lang="en-US" altLang="zh-CN" sz="2800" b="1" dirty="0">
                <a:ea typeface="微软雅黑" panose="020B0503020204020204" pitchFamily="34" charset="-122"/>
              </a:rPr>
              <a:t>【CURSORS】</a:t>
            </a:r>
            <a:r>
              <a:rPr lang="zh-CN" altLang="en-US" sz="2800" b="1" dirty="0">
                <a:ea typeface="微软雅黑" panose="020B0503020204020204" pitchFamily="34" charset="-122"/>
              </a:rPr>
              <a:t>按钮，显示光标菜单。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800" b="1" dirty="0"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ea typeface="微软雅黑" panose="020B0503020204020204" pitchFamily="34" charset="-122"/>
              </a:rPr>
              <a:t>按</a:t>
            </a:r>
            <a:r>
              <a:rPr lang="en-US" altLang="zh-CN" sz="2800" b="1" dirty="0">
                <a:ea typeface="微软雅黑" panose="020B0503020204020204" pitchFamily="34" charset="-122"/>
              </a:rPr>
              <a:t>【</a:t>
            </a:r>
            <a:r>
              <a:rPr lang="zh-CN" altLang="en-US" sz="2800" b="1" dirty="0">
                <a:ea typeface="微软雅黑" panose="020B0503020204020204" pitchFamily="34" charset="-122"/>
              </a:rPr>
              <a:t>光标模式</a:t>
            </a:r>
            <a:r>
              <a:rPr lang="en-US" altLang="zh-CN" sz="2800" b="1" dirty="0">
                <a:ea typeface="微软雅黑" panose="020B0503020204020204" pitchFamily="34" charset="-122"/>
              </a:rPr>
              <a:t>】</a:t>
            </a:r>
            <a:r>
              <a:rPr lang="zh-CN" altLang="en-US" sz="2800" b="1" dirty="0">
                <a:ea typeface="微软雅黑" panose="020B0503020204020204" pitchFamily="34" charset="-122"/>
              </a:rPr>
              <a:t>选项按钮选择</a:t>
            </a:r>
            <a:r>
              <a:rPr lang="en-US" altLang="zh-CN" sz="2800" b="1" dirty="0">
                <a:ea typeface="微软雅黑" panose="020B0503020204020204" pitchFamily="34" charset="-122"/>
              </a:rPr>
              <a:t>【</a:t>
            </a:r>
            <a:r>
              <a:rPr lang="zh-CN" altLang="en-US" sz="2800" b="1" dirty="0">
                <a:ea typeface="微软雅黑" panose="020B0503020204020204" pitchFamily="34" charset="-122"/>
              </a:rPr>
              <a:t>手动</a:t>
            </a:r>
            <a:r>
              <a:rPr lang="en-US" altLang="zh-CN" sz="2800" b="1" dirty="0">
                <a:ea typeface="微软雅黑" panose="020B0503020204020204" pitchFamily="34" charset="-122"/>
              </a:rPr>
              <a:t>】</a:t>
            </a:r>
            <a:r>
              <a:rPr lang="zh-CN" altLang="en-US" sz="2800" b="1" dirty="0"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800" b="1" dirty="0">
                <a:ea typeface="微软雅黑" panose="020B0503020204020204" pitchFamily="34" charset="-122"/>
              </a:rPr>
              <a:t>3. </a:t>
            </a:r>
            <a:r>
              <a:rPr lang="zh-CN" altLang="en-US" sz="2800" b="1" dirty="0">
                <a:ea typeface="微软雅黑" panose="020B0503020204020204" pitchFamily="34" charset="-122"/>
              </a:rPr>
              <a:t>按</a:t>
            </a:r>
            <a:r>
              <a:rPr lang="en-US" altLang="zh-CN" sz="2800" b="1" dirty="0">
                <a:ea typeface="微软雅黑" panose="020B0503020204020204" pitchFamily="34" charset="-122"/>
              </a:rPr>
              <a:t>【</a:t>
            </a:r>
            <a:r>
              <a:rPr lang="zh-CN" altLang="en-US" sz="2800" b="1" dirty="0">
                <a:ea typeface="微软雅黑" panose="020B0503020204020204" pitchFamily="34" charset="-122"/>
              </a:rPr>
              <a:t>类型</a:t>
            </a:r>
            <a:r>
              <a:rPr lang="en-US" altLang="zh-CN" sz="2800" b="1" dirty="0">
                <a:ea typeface="微软雅黑" panose="020B0503020204020204" pitchFamily="34" charset="-122"/>
              </a:rPr>
              <a:t>】</a:t>
            </a:r>
            <a:r>
              <a:rPr lang="zh-CN" altLang="en-US" sz="2800" b="1" dirty="0">
                <a:ea typeface="微软雅黑" panose="020B0503020204020204" pitchFamily="34" charset="-122"/>
              </a:rPr>
              <a:t>选项按钮，选择</a:t>
            </a:r>
            <a:r>
              <a:rPr lang="en-US" altLang="zh-CN" sz="2800" b="1" dirty="0">
                <a:ea typeface="微软雅黑" panose="020B0503020204020204" pitchFamily="34" charset="-122"/>
              </a:rPr>
              <a:t>【</a:t>
            </a:r>
            <a:r>
              <a:rPr lang="zh-CN" altLang="en-US" sz="2800" b="1" dirty="0">
                <a:ea typeface="微软雅黑" panose="020B0503020204020204" pitchFamily="34" charset="-122"/>
              </a:rPr>
              <a:t>电压</a:t>
            </a:r>
            <a:r>
              <a:rPr lang="en-US" altLang="zh-CN" sz="2800" b="1" dirty="0">
                <a:ea typeface="微软雅黑" panose="020B0503020204020204" pitchFamily="34" charset="-122"/>
              </a:rPr>
              <a:t>】</a:t>
            </a:r>
            <a:r>
              <a:rPr lang="zh-CN" altLang="en-US" sz="2800" b="1" dirty="0"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800" b="1" dirty="0">
                <a:ea typeface="微软雅黑" panose="020B0503020204020204" pitchFamily="34" charset="-122"/>
              </a:rPr>
              <a:t>4. </a:t>
            </a:r>
            <a:r>
              <a:rPr lang="zh-CN" altLang="en-US" sz="2800" b="1" dirty="0">
                <a:ea typeface="微软雅黑" panose="020B0503020204020204" pitchFamily="34" charset="-122"/>
              </a:rPr>
              <a:t>按</a:t>
            </a:r>
            <a:r>
              <a:rPr lang="en-US" altLang="zh-CN" sz="2800" b="1" dirty="0">
                <a:ea typeface="微软雅黑" panose="020B0503020204020204" pitchFamily="34" charset="-122"/>
              </a:rPr>
              <a:t>【</a:t>
            </a:r>
            <a:r>
              <a:rPr lang="zh-CN" altLang="en-US" sz="2800" b="1" dirty="0">
                <a:ea typeface="微软雅黑" panose="020B0503020204020204" pitchFamily="34" charset="-122"/>
              </a:rPr>
              <a:t>信源</a:t>
            </a:r>
            <a:r>
              <a:rPr lang="en-US" altLang="zh-CN" sz="2800" b="1" dirty="0">
                <a:ea typeface="微软雅黑" panose="020B0503020204020204" pitchFamily="34" charset="-122"/>
              </a:rPr>
              <a:t>】</a:t>
            </a:r>
            <a:r>
              <a:rPr lang="zh-CN" altLang="en-US" sz="2800" b="1" dirty="0">
                <a:ea typeface="微软雅黑" panose="020B0503020204020204" pitchFamily="34" charset="-122"/>
              </a:rPr>
              <a:t>选项按钮，选择被测信号通道。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800" b="1" dirty="0">
                <a:ea typeface="微软雅黑" panose="020B0503020204020204" pitchFamily="34" charset="-122"/>
              </a:rPr>
              <a:t>5. </a:t>
            </a:r>
            <a:r>
              <a:rPr lang="zh-CN" altLang="en-US" sz="2800" b="1" dirty="0">
                <a:ea typeface="微软雅黑" panose="020B0503020204020204" pitchFamily="34" charset="-122"/>
              </a:rPr>
              <a:t>按</a:t>
            </a:r>
            <a:r>
              <a:rPr lang="en-US" altLang="zh-CN" sz="2800" b="1" dirty="0">
                <a:ea typeface="微软雅黑" panose="020B0503020204020204" pitchFamily="34" charset="-122"/>
              </a:rPr>
              <a:t>【</a:t>
            </a:r>
            <a:r>
              <a:rPr lang="en-US" altLang="zh-CN" sz="2800" b="1" dirty="0" err="1">
                <a:ea typeface="微软雅黑" panose="020B0503020204020204" pitchFamily="34" charset="-122"/>
              </a:rPr>
              <a:t>CurA</a:t>
            </a:r>
            <a:r>
              <a:rPr lang="en-US" altLang="zh-CN" sz="2800" b="1" dirty="0">
                <a:ea typeface="微软雅黑" panose="020B0503020204020204" pitchFamily="34" charset="-122"/>
              </a:rPr>
              <a:t>】</a:t>
            </a:r>
            <a:r>
              <a:rPr lang="zh-CN" altLang="en-US" sz="2800" b="1" dirty="0">
                <a:ea typeface="微软雅黑" panose="020B0503020204020204" pitchFamily="34" charset="-122"/>
              </a:rPr>
              <a:t>选项按钮，旋转万能旋钮将光标</a:t>
            </a:r>
            <a:r>
              <a:rPr lang="en-US" altLang="zh-CN" sz="2800" b="1" dirty="0">
                <a:ea typeface="微软雅黑" panose="020B0503020204020204" pitchFamily="34" charset="-122"/>
              </a:rPr>
              <a:t>A </a:t>
            </a:r>
            <a:r>
              <a:rPr lang="zh-CN" altLang="en-US" sz="2800" b="1" dirty="0">
                <a:ea typeface="微软雅黑" panose="020B0503020204020204" pitchFamily="34" charset="-122"/>
              </a:rPr>
              <a:t>置于振荡的最高波峰处。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800" b="1" dirty="0">
                <a:ea typeface="微软雅黑" panose="020B0503020204020204" pitchFamily="34" charset="-122"/>
              </a:rPr>
              <a:t>6. </a:t>
            </a:r>
            <a:r>
              <a:rPr lang="zh-CN" altLang="en-US" sz="2800" b="1" dirty="0">
                <a:ea typeface="微软雅黑" panose="020B0503020204020204" pitchFamily="34" charset="-122"/>
              </a:rPr>
              <a:t>按</a:t>
            </a:r>
            <a:r>
              <a:rPr lang="en-US" altLang="zh-CN" sz="2800" b="1" dirty="0">
                <a:ea typeface="微软雅黑" panose="020B0503020204020204" pitchFamily="34" charset="-122"/>
              </a:rPr>
              <a:t>【</a:t>
            </a:r>
            <a:r>
              <a:rPr lang="en-US" altLang="zh-CN" sz="2800" b="1" dirty="0" err="1">
                <a:ea typeface="微软雅黑" panose="020B0503020204020204" pitchFamily="34" charset="-122"/>
              </a:rPr>
              <a:t>CurB</a:t>
            </a:r>
            <a:r>
              <a:rPr lang="en-US" altLang="zh-CN" sz="2800" b="1" dirty="0">
                <a:ea typeface="微软雅黑" panose="020B0503020204020204" pitchFamily="34" charset="-122"/>
              </a:rPr>
              <a:t>】</a:t>
            </a:r>
            <a:r>
              <a:rPr lang="zh-CN" altLang="en-US" sz="2800" b="1" dirty="0">
                <a:ea typeface="微软雅黑" panose="020B0503020204020204" pitchFamily="34" charset="-122"/>
              </a:rPr>
              <a:t>选项按钮，旋转万能旋钮将光标</a:t>
            </a:r>
            <a:r>
              <a:rPr lang="en-US" altLang="zh-CN" sz="2800" b="1" dirty="0">
                <a:ea typeface="微软雅黑" panose="020B0503020204020204" pitchFamily="34" charset="-122"/>
              </a:rPr>
              <a:t>B </a:t>
            </a:r>
            <a:r>
              <a:rPr lang="zh-CN" altLang="en-US" sz="2800" b="1" dirty="0">
                <a:ea typeface="微软雅黑" panose="020B0503020204020204" pitchFamily="34" charset="-122"/>
              </a:rPr>
              <a:t>置于振荡的最低点处。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800" b="1" dirty="0">
                <a:ea typeface="微软雅黑" panose="020B0503020204020204" pitchFamily="34" charset="-122"/>
              </a:rPr>
              <a:t>此时显示屏的左上角将显示下列测量结果：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800" b="1" dirty="0">
                <a:ea typeface="微软雅黑" panose="020B0503020204020204" pitchFamily="34" charset="-122"/>
              </a:rPr>
              <a:t></a:t>
            </a:r>
            <a:r>
              <a:rPr lang="zh-CN" altLang="en-US" sz="2400" b="1" dirty="0">
                <a:solidFill>
                  <a:srgbClr val="00B0F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FF00"/>
                </a:solidFill>
                <a:ea typeface="微软雅黑" panose="020B0503020204020204" pitchFamily="34" charset="-122"/>
              </a:rPr>
              <a:t>电压增量（振荡的峰峰值），光标</a:t>
            </a:r>
            <a:r>
              <a:rPr lang="en-US" altLang="zh-CN" sz="2400" b="1" dirty="0">
                <a:solidFill>
                  <a:srgbClr val="00FF00"/>
                </a:solidFill>
                <a:ea typeface="微软雅黑" panose="020B0503020204020204" pitchFamily="34" charset="-122"/>
              </a:rPr>
              <a:t>A </a:t>
            </a:r>
            <a:r>
              <a:rPr lang="zh-CN" altLang="en-US" sz="2400" b="1" dirty="0">
                <a:solidFill>
                  <a:srgbClr val="00FF00"/>
                </a:solidFill>
                <a:ea typeface="微软雅黑" panose="020B0503020204020204" pitchFamily="34" charset="-122"/>
              </a:rPr>
              <a:t>处的电压，光标</a:t>
            </a:r>
            <a:r>
              <a:rPr lang="en-US" altLang="zh-CN" sz="2400" b="1" dirty="0">
                <a:solidFill>
                  <a:srgbClr val="00FF00"/>
                </a:solidFill>
                <a:ea typeface="微软雅黑" panose="020B0503020204020204" pitchFamily="34" charset="-122"/>
              </a:rPr>
              <a:t>B </a:t>
            </a:r>
            <a:r>
              <a:rPr lang="zh-CN" altLang="en-US" sz="2400" b="1" dirty="0">
                <a:solidFill>
                  <a:srgbClr val="00FF00"/>
                </a:solidFill>
                <a:ea typeface="微软雅黑" panose="020B0503020204020204" pitchFamily="34" charset="-122"/>
              </a:rPr>
              <a:t>处的电压</a:t>
            </a:r>
            <a:endParaRPr lang="zh-CN" altLang="en-US" sz="2800" b="1" dirty="0">
              <a:solidFill>
                <a:srgbClr val="00FF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0923729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410" y="260648"/>
            <a:ext cx="4929187" cy="85725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ea typeface="微软雅黑" pitchFamily="34" charset="-122"/>
              </a:rPr>
              <a:t>输入耦合方式的选择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323528" y="1314992"/>
            <a:ext cx="8568952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</a:rPr>
              <a:t>直流</a:t>
            </a:r>
            <a:r>
              <a:rPr lang="zh-CN" altLang="en-US" sz="3200" dirty="0"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ea typeface="微软雅黑" panose="020B0503020204020204" pitchFamily="34" charset="-122"/>
              </a:rPr>
              <a:t>全耦合，既通过输入信号的交流分量，又通过它的直流分量。</a:t>
            </a:r>
            <a:r>
              <a:rPr lang="zh-CN" altLang="en-US" sz="2800" dirty="0">
                <a:solidFill>
                  <a:srgbClr val="00FF00"/>
                </a:solidFill>
                <a:ea typeface="微软雅黑" panose="020B0503020204020204" pitchFamily="34" charset="-122"/>
              </a:rPr>
              <a:t>可用于观察平均值不为</a:t>
            </a:r>
            <a:r>
              <a:rPr lang="en-US" altLang="zh-CN" sz="2800" dirty="0">
                <a:solidFill>
                  <a:srgbClr val="00FF00"/>
                </a:solidFill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rgbClr val="00FF00"/>
                </a:solidFill>
                <a:ea typeface="微软雅黑" panose="020B0503020204020204" pitchFamily="34" charset="-122"/>
              </a:rPr>
              <a:t>的电压信号。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</a:rPr>
              <a:t>交流</a:t>
            </a:r>
            <a:r>
              <a:rPr lang="zh-CN" altLang="en-US" sz="3200" dirty="0"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ea typeface="微软雅黑" panose="020B0503020204020204" pitchFamily="34" charset="-122"/>
              </a:rPr>
              <a:t>阻止输入信号的直流分量和衰减低于</a:t>
            </a:r>
            <a:r>
              <a:rPr lang="en-US" altLang="zh-CN" sz="2800" dirty="0">
                <a:ea typeface="微软雅黑" panose="020B0503020204020204" pitchFamily="34" charset="-122"/>
              </a:rPr>
              <a:t>10HZ </a:t>
            </a:r>
            <a:r>
              <a:rPr lang="zh-CN" altLang="en-US" sz="2800" dirty="0">
                <a:ea typeface="微软雅黑" panose="020B0503020204020204" pitchFamily="34" charset="-122"/>
              </a:rPr>
              <a:t>的信号。</a:t>
            </a:r>
            <a:r>
              <a:rPr lang="zh-CN" altLang="en-US" sz="2800" dirty="0">
                <a:solidFill>
                  <a:srgbClr val="00FF00"/>
                </a:solidFill>
                <a:ea typeface="微软雅黑" panose="020B0503020204020204" pitchFamily="34" charset="-122"/>
              </a:rPr>
              <a:t>可用于观察平均值为</a:t>
            </a:r>
            <a:r>
              <a:rPr lang="en-US" altLang="zh-CN" sz="2800" dirty="0">
                <a:solidFill>
                  <a:srgbClr val="00FF00"/>
                </a:solidFill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rgbClr val="00FF00"/>
                </a:solidFill>
                <a:ea typeface="微软雅黑" panose="020B0503020204020204" pitchFamily="34" charset="-122"/>
              </a:rPr>
              <a:t>的电压信号。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</a:rPr>
              <a:t>接地</a:t>
            </a:r>
            <a:r>
              <a:rPr lang="zh-CN" altLang="en-US" sz="3200" dirty="0"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ea typeface="微软雅黑" panose="020B0503020204020204" pitchFamily="34" charset="-122"/>
              </a:rPr>
              <a:t>断开输入信号并将输入端接地。</a:t>
            </a:r>
            <a:r>
              <a:rPr lang="zh-CN" altLang="en-US" sz="2800" dirty="0">
                <a:solidFill>
                  <a:srgbClr val="00FF00"/>
                </a:solidFill>
                <a:ea typeface="微软雅黑" panose="020B0503020204020204" pitchFamily="34" charset="-122"/>
              </a:rPr>
              <a:t>可用于观察电压为</a:t>
            </a:r>
            <a:r>
              <a:rPr lang="en-US" altLang="zh-CN" sz="2800" dirty="0">
                <a:solidFill>
                  <a:srgbClr val="00FF00"/>
                </a:solidFill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rgbClr val="00FF00"/>
                </a:solidFill>
                <a:ea typeface="微软雅黑" panose="020B0503020204020204" pitchFamily="34" charset="-122"/>
              </a:rPr>
              <a:t>的水平基线</a:t>
            </a:r>
            <a:r>
              <a:rPr lang="zh-CN" altLang="en-US" sz="3200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。</a:t>
            </a:r>
            <a:endParaRPr lang="zh-CN" altLang="en-US" sz="3200" dirty="0">
              <a:solidFill>
                <a:srgbClr val="00FF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1890725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3242" y="277814"/>
            <a:ext cx="45720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周期信号的参数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7188" y="1773238"/>
            <a:ext cx="3814762" cy="4114800"/>
          </a:xfrm>
        </p:spPr>
        <p:txBody>
          <a:bodyPr/>
          <a:lstStyle/>
          <a:p>
            <a:pPr eaLnBrk="1" hangingPunct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b="1" smtClean="0">
                <a:ea typeface="微软雅黑" panose="020B0503020204020204" pitchFamily="34" charset="-122"/>
              </a:rPr>
              <a:t>电压参数</a:t>
            </a:r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b="1" smtClean="0">
                <a:ea typeface="微软雅黑" panose="020B0503020204020204" pitchFamily="34" charset="-122"/>
              </a:rPr>
              <a:t>正峰值</a:t>
            </a:r>
            <a:r>
              <a:rPr lang="en-US" altLang="zh-CN" sz="3200" b="1" i="1" smtClean="0">
                <a:ea typeface="微软雅黑" panose="020B0503020204020204" pitchFamily="34" charset="-122"/>
              </a:rPr>
              <a:t>U</a:t>
            </a:r>
            <a:r>
              <a:rPr lang="en-US" altLang="zh-CN" sz="3200" b="1" baseline="-10000" smtClean="0">
                <a:ea typeface="微软雅黑" panose="020B0503020204020204" pitchFamily="34" charset="-122"/>
              </a:rPr>
              <a:t>P</a:t>
            </a:r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b="1" smtClean="0">
                <a:ea typeface="微软雅黑" panose="020B0503020204020204" pitchFamily="34" charset="-122"/>
              </a:rPr>
              <a:t>负峰值</a:t>
            </a:r>
            <a:r>
              <a:rPr lang="en-US" altLang="zh-CN" sz="3200" b="1" i="1" smtClean="0">
                <a:ea typeface="微软雅黑" panose="020B0503020204020204" pitchFamily="34" charset="-122"/>
              </a:rPr>
              <a:t>U</a:t>
            </a:r>
            <a:r>
              <a:rPr lang="en-US" altLang="zh-CN" sz="3200" b="1" baseline="-10000" smtClean="0">
                <a:ea typeface="微软雅黑" panose="020B0503020204020204" pitchFamily="34" charset="-122"/>
              </a:rPr>
              <a:t>-P</a:t>
            </a:r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b="1" smtClean="0">
                <a:ea typeface="微软雅黑" panose="020B0503020204020204" pitchFamily="34" charset="-122"/>
              </a:rPr>
              <a:t>峰峰值</a:t>
            </a:r>
            <a:r>
              <a:rPr lang="en-US" altLang="zh-CN" sz="3200" b="1" i="1" smtClean="0">
                <a:ea typeface="微软雅黑" panose="020B0503020204020204" pitchFamily="34" charset="-122"/>
              </a:rPr>
              <a:t>U</a:t>
            </a:r>
            <a:r>
              <a:rPr lang="en-US" altLang="zh-CN" sz="3200" b="1" baseline="-10000" smtClean="0">
                <a:ea typeface="微软雅黑" panose="020B0503020204020204" pitchFamily="34" charset="-122"/>
              </a:rPr>
              <a:t>PP</a:t>
            </a:r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b="1" smtClean="0">
                <a:ea typeface="微软雅黑" panose="020B0503020204020204" pitchFamily="34" charset="-122"/>
              </a:rPr>
              <a:t>平均值</a:t>
            </a:r>
            <a:r>
              <a:rPr lang="en-US" altLang="zh-CN" sz="3200" b="1" i="1" smtClean="0">
                <a:ea typeface="微软雅黑" panose="020B0503020204020204" pitchFamily="34" charset="-122"/>
              </a:rPr>
              <a:t>U</a:t>
            </a:r>
            <a:endParaRPr lang="en-US" altLang="zh-CN" sz="3200" b="1" smtClean="0">
              <a:ea typeface="微软雅黑" panose="020B0503020204020204" pitchFamily="34" charset="-122"/>
            </a:endParaRPr>
          </a:p>
          <a:p>
            <a:pPr eaLnBrk="1" hangingPunct="1">
              <a:buClr>
                <a:srgbClr val="800000"/>
              </a:buClr>
              <a:buFont typeface="Wingdings" panose="05000000000000000000" pitchFamily="2" charset="2"/>
              <a:buChar char="Ø"/>
            </a:pPr>
            <a:endParaRPr lang="en-US" altLang="zh-CN" b="1" smtClean="0">
              <a:ea typeface="微软雅黑" panose="020B0503020204020204" pitchFamily="34" charset="-122"/>
            </a:endParaRPr>
          </a:p>
        </p:txBody>
      </p:sp>
      <p:graphicFrame>
        <p:nvGraphicFramePr>
          <p:cNvPr id="922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44944547"/>
              </p:ext>
            </p:extLst>
          </p:nvPr>
        </p:nvGraphicFramePr>
        <p:xfrm>
          <a:off x="1665287" y="4704748"/>
          <a:ext cx="2651125" cy="969962"/>
        </p:xfrm>
        <a:graphic>
          <a:graphicData uri="http://schemas.openxmlformats.org/presentationml/2006/ole">
            <p:oleObj spid="_x0000_s21509" name="Equation" r:id="rId3" imgW="1002865" imgH="393529" progId="Equation.DSMT4">
              <p:embed/>
            </p:oleObj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004888" y="5734050"/>
            <a:ext cx="51133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平均值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亦称作直流分量</a:t>
            </a:r>
          </a:p>
        </p:txBody>
      </p: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3500438" y="1500188"/>
            <a:ext cx="5364162" cy="3543300"/>
            <a:chOff x="2381" y="935"/>
            <a:chExt cx="3379" cy="2232"/>
          </a:xfrm>
        </p:grpSpPr>
        <p:pic>
          <p:nvPicPr>
            <p:cNvPr id="9224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1480"/>
              <a:ext cx="2404" cy="1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5" name="Line 8"/>
            <p:cNvSpPr>
              <a:spLocks noChangeShapeType="1"/>
            </p:cNvSpPr>
            <p:nvPr/>
          </p:nvSpPr>
          <p:spPr bwMode="auto">
            <a:xfrm flipV="1">
              <a:off x="3107" y="1026"/>
              <a:ext cx="0" cy="21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" name="Line 9"/>
            <p:cNvSpPr>
              <a:spLocks noChangeShapeType="1"/>
            </p:cNvSpPr>
            <p:nvPr/>
          </p:nvSpPr>
          <p:spPr bwMode="auto">
            <a:xfrm flipH="1">
              <a:off x="2835" y="2432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Line 10"/>
            <p:cNvSpPr>
              <a:spLocks noChangeShapeType="1"/>
            </p:cNvSpPr>
            <p:nvPr/>
          </p:nvSpPr>
          <p:spPr bwMode="auto">
            <a:xfrm flipH="1">
              <a:off x="2517" y="1616"/>
              <a:ext cx="59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Line 11"/>
            <p:cNvSpPr>
              <a:spLocks noChangeShapeType="1"/>
            </p:cNvSpPr>
            <p:nvPr/>
          </p:nvSpPr>
          <p:spPr bwMode="auto">
            <a:xfrm flipH="1">
              <a:off x="2517" y="2750"/>
              <a:ext cx="59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Rectangle 12"/>
            <p:cNvSpPr>
              <a:spLocks noChangeArrowheads="1"/>
            </p:cNvSpPr>
            <p:nvPr/>
          </p:nvSpPr>
          <p:spPr bwMode="auto">
            <a:xfrm>
              <a:off x="2789" y="1888"/>
              <a:ext cx="3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253327"/>
                  </a:solidFill>
                  <a:ea typeface="微软雅黑" panose="020B0503020204020204" pitchFamily="34" charset="-122"/>
                </a:rPr>
                <a:t>U</a:t>
              </a:r>
              <a:r>
                <a:rPr lang="en-US" altLang="zh-CN" b="1" baseline="-10000">
                  <a:solidFill>
                    <a:srgbClr val="253327"/>
                  </a:solidFill>
                  <a:ea typeface="微软雅黑" panose="020B0503020204020204" pitchFamily="34" charset="-122"/>
                </a:rPr>
                <a:t>P</a:t>
              </a:r>
            </a:p>
          </p:txBody>
        </p:sp>
        <p:sp>
          <p:nvSpPr>
            <p:cNvPr id="9230" name="Rectangle 13"/>
            <p:cNvSpPr>
              <a:spLocks noChangeArrowheads="1"/>
            </p:cNvSpPr>
            <p:nvPr/>
          </p:nvSpPr>
          <p:spPr bwMode="auto">
            <a:xfrm>
              <a:off x="2744" y="2432"/>
              <a:ext cx="3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253327"/>
                  </a:solidFill>
                  <a:ea typeface="微软雅黑" panose="020B0503020204020204" pitchFamily="34" charset="-122"/>
                </a:rPr>
                <a:t>U</a:t>
              </a:r>
              <a:r>
                <a:rPr lang="en-US" altLang="zh-CN" b="1" i="1" baseline="-10000">
                  <a:solidFill>
                    <a:srgbClr val="253327"/>
                  </a:solidFill>
                  <a:ea typeface="微软雅黑" panose="020B0503020204020204" pitchFamily="34" charset="-122"/>
                </a:rPr>
                <a:t>-</a:t>
              </a:r>
              <a:r>
                <a:rPr lang="en-US" altLang="zh-CN" b="1" baseline="-10000">
                  <a:solidFill>
                    <a:srgbClr val="253327"/>
                  </a:solidFill>
                  <a:ea typeface="微软雅黑" panose="020B0503020204020204" pitchFamily="34" charset="-122"/>
                </a:rPr>
                <a:t>P</a:t>
              </a:r>
            </a:p>
          </p:txBody>
        </p:sp>
        <p:sp>
          <p:nvSpPr>
            <p:cNvPr id="9231" name="Rectangle 14"/>
            <p:cNvSpPr>
              <a:spLocks noChangeArrowheads="1"/>
            </p:cNvSpPr>
            <p:nvPr/>
          </p:nvSpPr>
          <p:spPr bwMode="auto">
            <a:xfrm>
              <a:off x="2381" y="2069"/>
              <a:ext cx="4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253327"/>
                  </a:solidFill>
                  <a:ea typeface="微软雅黑" panose="020B0503020204020204" pitchFamily="34" charset="-122"/>
                </a:rPr>
                <a:t>U</a:t>
              </a:r>
              <a:r>
                <a:rPr lang="en-US" altLang="zh-CN" b="1" baseline="-10000">
                  <a:solidFill>
                    <a:srgbClr val="253327"/>
                  </a:solidFill>
                  <a:ea typeface="微软雅黑" panose="020B0503020204020204" pitchFamily="34" charset="-122"/>
                </a:rPr>
                <a:t>PP</a:t>
              </a:r>
            </a:p>
          </p:txBody>
        </p: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 flipV="1">
              <a:off x="2925" y="1616"/>
              <a:ext cx="0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Line 16"/>
            <p:cNvSpPr>
              <a:spLocks noChangeShapeType="1"/>
            </p:cNvSpPr>
            <p:nvPr/>
          </p:nvSpPr>
          <p:spPr bwMode="auto">
            <a:xfrm flipV="1">
              <a:off x="2925" y="2160"/>
              <a:ext cx="0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Line 17"/>
            <p:cNvSpPr>
              <a:spLocks noChangeShapeType="1"/>
            </p:cNvSpPr>
            <p:nvPr/>
          </p:nvSpPr>
          <p:spPr bwMode="auto">
            <a:xfrm flipV="1">
              <a:off x="3016" y="2296"/>
              <a:ext cx="0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Line 18"/>
            <p:cNvSpPr>
              <a:spLocks noChangeShapeType="1"/>
            </p:cNvSpPr>
            <p:nvPr/>
          </p:nvSpPr>
          <p:spPr bwMode="auto">
            <a:xfrm flipV="1">
              <a:off x="3016" y="2750"/>
              <a:ext cx="0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19"/>
            <p:cNvSpPr>
              <a:spLocks noChangeShapeType="1"/>
            </p:cNvSpPr>
            <p:nvPr/>
          </p:nvSpPr>
          <p:spPr bwMode="auto">
            <a:xfrm flipV="1">
              <a:off x="2608" y="1616"/>
              <a:ext cx="0" cy="49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20"/>
            <p:cNvSpPr>
              <a:spLocks noChangeShapeType="1"/>
            </p:cNvSpPr>
            <p:nvPr/>
          </p:nvSpPr>
          <p:spPr bwMode="auto">
            <a:xfrm flipV="1">
              <a:off x="2608" y="2341"/>
              <a:ext cx="0" cy="4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21"/>
            <p:cNvSpPr>
              <a:spLocks noChangeShapeType="1"/>
            </p:cNvSpPr>
            <p:nvPr/>
          </p:nvSpPr>
          <p:spPr bwMode="auto">
            <a:xfrm>
              <a:off x="3379" y="2886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22"/>
            <p:cNvSpPr>
              <a:spLocks noChangeShapeType="1"/>
            </p:cNvSpPr>
            <p:nvPr/>
          </p:nvSpPr>
          <p:spPr bwMode="auto">
            <a:xfrm>
              <a:off x="4785" y="2886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Text Box 23"/>
            <p:cNvSpPr txBox="1">
              <a:spLocks noChangeArrowheads="1"/>
            </p:cNvSpPr>
            <p:nvPr/>
          </p:nvSpPr>
          <p:spPr bwMode="auto">
            <a:xfrm>
              <a:off x="3969" y="2840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ea typeface="微软雅黑" panose="020B0503020204020204" pitchFamily="34" charset="-122"/>
                </a:rPr>
                <a:t>T</a:t>
              </a:r>
            </a:p>
          </p:txBody>
        </p:sp>
        <p:sp>
          <p:nvSpPr>
            <p:cNvPr id="9241" name="Line 24"/>
            <p:cNvSpPr>
              <a:spLocks noChangeShapeType="1"/>
            </p:cNvSpPr>
            <p:nvPr/>
          </p:nvSpPr>
          <p:spPr bwMode="auto">
            <a:xfrm>
              <a:off x="4195" y="2976"/>
              <a:ext cx="59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25"/>
            <p:cNvSpPr>
              <a:spLocks noChangeShapeType="1"/>
            </p:cNvSpPr>
            <p:nvPr/>
          </p:nvSpPr>
          <p:spPr bwMode="auto">
            <a:xfrm>
              <a:off x="3379" y="2976"/>
              <a:ext cx="59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Rectangle 26" descr="浅色下对角线"/>
            <p:cNvSpPr>
              <a:spLocks noChangeArrowheads="1"/>
            </p:cNvSpPr>
            <p:nvPr/>
          </p:nvSpPr>
          <p:spPr bwMode="auto">
            <a:xfrm>
              <a:off x="3742" y="2432"/>
              <a:ext cx="1043" cy="318"/>
            </a:xfrm>
            <a:prstGeom prst="rect">
              <a:avLst/>
            </a:prstGeom>
            <a:pattFill prst="ltDnDiag">
              <a:fgClr>
                <a:srgbClr val="CCFF99">
                  <a:alpha val="50195"/>
                </a:srgbClr>
              </a:fgClr>
              <a:bgClr>
                <a:srgbClr val="5E7647">
                  <a:alpha val="50195"/>
                </a:srgbClr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ea typeface="微软雅黑" panose="020B0503020204020204" pitchFamily="34" charset="-122"/>
              </a:endParaRPr>
            </a:p>
          </p:txBody>
        </p:sp>
        <p:sp>
          <p:nvSpPr>
            <p:cNvPr id="9244" name="Rectangle 27" descr="浅色上对角线"/>
            <p:cNvSpPr>
              <a:spLocks noChangeArrowheads="1"/>
            </p:cNvSpPr>
            <p:nvPr/>
          </p:nvSpPr>
          <p:spPr bwMode="auto">
            <a:xfrm>
              <a:off x="3424" y="1616"/>
              <a:ext cx="318" cy="816"/>
            </a:xfrm>
            <a:prstGeom prst="rect">
              <a:avLst/>
            </a:prstGeom>
            <a:pattFill prst="ltUpDiag">
              <a:fgClr>
                <a:srgbClr val="CCFF99">
                  <a:alpha val="50195"/>
                </a:srgbClr>
              </a:fgClr>
              <a:bgClr>
                <a:srgbClr val="5E7647">
                  <a:alpha val="50195"/>
                </a:srgbClr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ea typeface="微软雅黑" panose="020B0503020204020204" pitchFamily="34" charset="-122"/>
              </a:endParaRPr>
            </a:p>
          </p:txBody>
        </p:sp>
        <p:sp>
          <p:nvSpPr>
            <p:cNvPr id="9245" name="Text Box 28"/>
            <p:cNvSpPr txBox="1">
              <a:spLocks noChangeArrowheads="1"/>
            </p:cNvSpPr>
            <p:nvPr/>
          </p:nvSpPr>
          <p:spPr bwMode="auto">
            <a:xfrm>
              <a:off x="2835" y="935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微软雅黑" panose="020B0503020204020204" pitchFamily="34" charset="-122"/>
                </a:rPr>
                <a:t>V</a:t>
              </a:r>
            </a:p>
          </p:txBody>
        </p:sp>
        <p:sp>
          <p:nvSpPr>
            <p:cNvPr id="9246" name="Text Box 29"/>
            <p:cNvSpPr txBox="1">
              <a:spLocks noChangeArrowheads="1"/>
            </p:cNvSpPr>
            <p:nvPr/>
          </p:nvSpPr>
          <p:spPr bwMode="auto">
            <a:xfrm>
              <a:off x="5578" y="2251"/>
              <a:ext cx="1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t</a:t>
              </a:r>
            </a:p>
          </p:txBody>
        </p:sp>
      </p:grpSp>
      <p:sp>
        <p:nvSpPr>
          <p:cNvPr id="92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59750" y="6308725"/>
            <a:ext cx="984250" cy="2921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99866285-F899-44DF-8FC0-4BB84E7642CF}" type="slidenum">
              <a:rPr lang="zh-CN" altLang="en-US"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eaLnBrk="1" hangingPunct="1"/>
              <a:t>4</a:t>
            </a:fld>
            <a:r>
              <a:rPr lang="zh-CN" altLang="en-US"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</p:spTree>
    <p:extLst>
      <p:ext uri="{BB962C8B-B14F-4D97-AF65-F5344CB8AC3E}">
        <p14:creationId xmlns="" xmlns:p14="http://schemas.microsoft.com/office/powerpoint/2010/main" val="24912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99792" y="188640"/>
            <a:ext cx="4073525" cy="7747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ea typeface="微软雅黑" pitchFamily="34" charset="-122"/>
              </a:rPr>
              <a:t>触发类型的选择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251520" y="1196752"/>
            <a:ext cx="856895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</a:rPr>
              <a:t>边沿</a:t>
            </a:r>
            <a:r>
              <a:rPr lang="zh-CN" altLang="en-US" sz="3200" dirty="0"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ea typeface="微软雅黑" panose="020B0503020204020204" pitchFamily="34" charset="-122"/>
              </a:rPr>
              <a:t>输入信号的上升或下降边沿用于触发。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</a:rPr>
              <a:t>脉冲</a:t>
            </a:r>
            <a:r>
              <a:rPr lang="zh-CN" altLang="en-US" sz="3200" dirty="0"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ea typeface="微软雅黑" panose="020B0503020204020204" pitchFamily="34" charset="-122"/>
              </a:rPr>
              <a:t>将触发符合触发条件的脉冲。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</a:rPr>
              <a:t>视频</a:t>
            </a:r>
            <a:r>
              <a:rPr lang="zh-CN" altLang="en-US" sz="3200" dirty="0"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ea typeface="微软雅黑" panose="020B0503020204020204" pitchFamily="34" charset="-122"/>
              </a:rPr>
              <a:t>将触发</a:t>
            </a:r>
            <a:r>
              <a:rPr lang="en-US" altLang="zh-CN" sz="2800" dirty="0">
                <a:ea typeface="微软雅黑" panose="020B0503020204020204" pitchFamily="34" charset="-122"/>
              </a:rPr>
              <a:t>NTSC</a:t>
            </a:r>
            <a:r>
              <a:rPr lang="zh-CN" altLang="en-US" sz="2800" dirty="0"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ea typeface="微软雅黑" panose="020B0503020204020204" pitchFamily="34" charset="-122"/>
              </a:rPr>
              <a:t>PAL </a:t>
            </a:r>
            <a:r>
              <a:rPr lang="zh-CN" altLang="en-US" sz="2800" dirty="0">
                <a:ea typeface="微软雅黑" panose="020B0503020204020204" pitchFamily="34" charset="-122"/>
              </a:rPr>
              <a:t>或</a:t>
            </a:r>
            <a:r>
              <a:rPr lang="en-US" altLang="zh-CN" sz="2800" dirty="0">
                <a:ea typeface="微软雅黑" panose="020B0503020204020204" pitchFamily="34" charset="-122"/>
              </a:rPr>
              <a:t>SECMM </a:t>
            </a:r>
            <a:r>
              <a:rPr lang="zh-CN" altLang="en-US" sz="2800" dirty="0">
                <a:ea typeface="微软雅黑" panose="020B0503020204020204" pitchFamily="34" charset="-122"/>
              </a:rPr>
              <a:t>标准视频信号，触发耦合预设为交流。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</a:rPr>
              <a:t>斜率</a:t>
            </a:r>
            <a:r>
              <a:rPr lang="zh-CN" altLang="en-US" sz="3200" dirty="0"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ea typeface="微软雅黑" panose="020B0503020204020204" pitchFamily="34" charset="-122"/>
              </a:rPr>
              <a:t>对示波器设置的指定时间的正斜率或负斜率触发。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</a:rPr>
              <a:t>交替</a:t>
            </a:r>
            <a:r>
              <a:rPr lang="zh-CN" altLang="en-US" sz="3200" dirty="0"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ea typeface="微软雅黑" panose="020B0503020204020204" pitchFamily="34" charset="-122"/>
              </a:rPr>
              <a:t>触发信号来自于两个垂直通道，此方式可用于同时观察两个不相关的信号。可为两个通道信号选择不同的触发类型。</a:t>
            </a:r>
          </a:p>
        </p:txBody>
      </p:sp>
    </p:spTree>
    <p:extLst>
      <p:ext uri="{BB962C8B-B14F-4D97-AF65-F5344CB8AC3E}">
        <p14:creationId xmlns="" xmlns:p14="http://schemas.microsoft.com/office/powerpoint/2010/main" val="3450803535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B8634E-B73C-433C-88E2-21599E37FB56}" type="slidenum">
              <a:rPr kumimoji="1" lang="zh-CN" altLang="en-US" sz="1400">
                <a:latin typeface="Times New Roman" panose="02020603050405020304" pitchFamily="18" charset="0"/>
              </a:rPr>
              <a:pPr eaLnBrk="1" hangingPunct="1"/>
              <a:t>41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13050" y="203345"/>
            <a:ext cx="4197350" cy="83185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ea typeface="微软雅黑" pitchFamily="34" charset="-122"/>
              </a:rPr>
              <a:t>触发方式的选择 </a:t>
            </a: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395536" y="1412776"/>
            <a:ext cx="8424936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</a:rPr>
              <a:t>自动</a:t>
            </a:r>
            <a:r>
              <a:rPr lang="zh-CN" altLang="en-US" sz="3200" b="1" dirty="0"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ea typeface="微软雅黑" panose="020B0503020204020204" pitchFamily="34" charset="-122"/>
              </a:rPr>
              <a:t>使用此模式可以在没有有效触发时自由运行采集。允许在</a:t>
            </a:r>
            <a:r>
              <a:rPr lang="en-US" altLang="zh-CN" sz="2800" dirty="0">
                <a:ea typeface="微软雅黑" panose="020B0503020204020204" pitchFamily="34" charset="-122"/>
              </a:rPr>
              <a:t>100ms/div </a:t>
            </a:r>
            <a:r>
              <a:rPr lang="zh-CN" altLang="en-US" sz="2800" dirty="0">
                <a:ea typeface="微软雅黑" panose="020B0503020204020204" pitchFamily="34" charset="-122"/>
              </a:rPr>
              <a:t>或更慢的时基设置下处理未触发的、扫描波形。为常用选项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</a:rPr>
              <a:t>正常</a:t>
            </a:r>
            <a:r>
              <a:rPr lang="zh-CN" altLang="en-US" sz="3200" b="1" dirty="0"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ea typeface="微软雅黑" panose="020B0503020204020204" pitchFamily="34" charset="-122"/>
              </a:rPr>
              <a:t>当仅想查看有效触发的波形时，才用此模式。只有满足触发条件才采集波形</a:t>
            </a:r>
            <a:r>
              <a:rPr lang="zh-CN" altLang="en-US" sz="3200" dirty="0"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</a:rPr>
              <a:t>单次</a:t>
            </a:r>
            <a:r>
              <a:rPr lang="zh-CN" altLang="en-US" sz="3200" b="1" dirty="0">
                <a:ea typeface="微软雅黑" panose="020B0503020204020204" pitchFamily="34" charset="-122"/>
              </a:rPr>
              <a:t>： </a:t>
            </a:r>
            <a:r>
              <a:rPr lang="zh-CN" altLang="en-US" sz="2800" dirty="0">
                <a:ea typeface="微软雅黑" panose="020B0503020204020204" pitchFamily="34" charset="-122"/>
              </a:rPr>
              <a:t>设置检测到一次触发时采集一个波形，然后停止。</a:t>
            </a:r>
          </a:p>
        </p:txBody>
      </p:sp>
    </p:spTree>
    <p:extLst>
      <p:ext uri="{BB962C8B-B14F-4D97-AF65-F5344CB8AC3E}">
        <p14:creationId xmlns="" xmlns:p14="http://schemas.microsoft.com/office/powerpoint/2010/main" val="4039950529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623D2C-2EBC-41D6-8187-EBF1EA862F11}" type="slidenum">
              <a:rPr kumimoji="1" lang="zh-CN" altLang="en-US" sz="1400">
                <a:latin typeface="Times New Roman" panose="02020603050405020304" pitchFamily="18" charset="0"/>
              </a:rPr>
              <a:pPr eaLnBrk="1" hangingPunct="1"/>
              <a:t>42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3768" y="188640"/>
            <a:ext cx="4330700" cy="8509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ea typeface="微软雅黑" pitchFamily="34" charset="-122"/>
              </a:rPr>
              <a:t>触发信源的选择</a:t>
            </a: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467544" y="1340768"/>
            <a:ext cx="8352928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altLang="zh-CN" sz="3600" b="1" dirty="0">
                <a:solidFill>
                  <a:srgbClr val="FF0000"/>
                </a:solidFill>
                <a:ea typeface="微软雅黑" panose="020B0503020204020204" pitchFamily="34" charset="-122"/>
              </a:rPr>
              <a:t>CH1</a:t>
            </a:r>
            <a:r>
              <a:rPr lang="en-US" altLang="zh-CN" sz="3600" dirty="0">
                <a:ea typeface="微软雅黑" panose="020B0503020204020204" pitchFamily="34" charset="-122"/>
              </a:rPr>
              <a:t> </a:t>
            </a:r>
            <a:r>
              <a:rPr lang="zh-CN" altLang="en-US" sz="3600" dirty="0">
                <a:ea typeface="微软雅黑" panose="020B0503020204020204" pitchFamily="34" charset="-122"/>
              </a:rPr>
              <a:t>：</a:t>
            </a:r>
            <a:r>
              <a:rPr lang="zh-CN" altLang="en-US" sz="3200" dirty="0">
                <a:ea typeface="微软雅黑" panose="020B0503020204020204" pitchFamily="34" charset="-122"/>
              </a:rPr>
              <a:t>将输入</a:t>
            </a:r>
            <a:r>
              <a:rPr lang="en-US" altLang="zh-CN" sz="3200" dirty="0">
                <a:ea typeface="微软雅黑" panose="020B0503020204020204" pitchFamily="34" charset="-122"/>
              </a:rPr>
              <a:t>CH1</a:t>
            </a:r>
            <a:r>
              <a:rPr lang="zh-CN" altLang="en-US" sz="3200" dirty="0">
                <a:ea typeface="微软雅黑" panose="020B0503020204020204" pitchFamily="34" charset="-122"/>
              </a:rPr>
              <a:t>的信号选为触发信源。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altLang="zh-CN" sz="3600" b="1" dirty="0">
                <a:solidFill>
                  <a:srgbClr val="FF0000"/>
                </a:solidFill>
                <a:ea typeface="微软雅黑" panose="020B0503020204020204" pitchFamily="34" charset="-122"/>
              </a:rPr>
              <a:t>CH2</a:t>
            </a:r>
            <a:r>
              <a:rPr lang="en-US" altLang="zh-CN" sz="3600" dirty="0">
                <a:ea typeface="微软雅黑" panose="020B0503020204020204" pitchFamily="34" charset="-122"/>
              </a:rPr>
              <a:t> </a:t>
            </a:r>
            <a:r>
              <a:rPr lang="zh-CN" altLang="en-US" sz="3600" dirty="0">
                <a:ea typeface="微软雅黑" panose="020B0503020204020204" pitchFamily="34" charset="-122"/>
              </a:rPr>
              <a:t>：</a:t>
            </a:r>
            <a:r>
              <a:rPr lang="zh-CN" altLang="en-US" sz="3200" dirty="0">
                <a:ea typeface="微软雅黑" panose="020B0503020204020204" pitchFamily="34" charset="-122"/>
              </a:rPr>
              <a:t>将输入</a:t>
            </a:r>
            <a:r>
              <a:rPr lang="en-US" altLang="zh-CN" sz="3200" dirty="0">
                <a:ea typeface="微软雅黑" panose="020B0503020204020204" pitchFamily="34" charset="-122"/>
              </a:rPr>
              <a:t>CH2</a:t>
            </a:r>
            <a:r>
              <a:rPr lang="zh-CN" altLang="en-US" sz="3200" dirty="0">
                <a:ea typeface="微软雅黑" panose="020B0503020204020204" pitchFamily="34" charset="-122"/>
              </a:rPr>
              <a:t>的信号选为触发信源。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altLang="zh-CN" sz="3600" b="1" dirty="0">
                <a:solidFill>
                  <a:srgbClr val="FF0000"/>
                </a:solidFill>
                <a:ea typeface="微软雅黑" panose="020B0503020204020204" pitchFamily="34" charset="-122"/>
              </a:rPr>
              <a:t>EXT EXT/5</a:t>
            </a:r>
            <a:r>
              <a:rPr lang="en-US" altLang="zh-CN" sz="3600" b="1" dirty="0">
                <a:ea typeface="微软雅黑" panose="020B0503020204020204" pitchFamily="34" charset="-122"/>
              </a:rPr>
              <a:t> </a:t>
            </a:r>
            <a:r>
              <a:rPr lang="zh-CN" altLang="en-US" sz="3600" dirty="0">
                <a:ea typeface="微软雅黑" panose="020B0503020204020204" pitchFamily="34" charset="-122"/>
              </a:rPr>
              <a:t>：</a:t>
            </a:r>
            <a:r>
              <a:rPr lang="zh-CN" altLang="en-US" sz="3200" dirty="0">
                <a:ea typeface="微软雅黑" panose="020B0503020204020204" pitchFamily="34" charset="-122"/>
              </a:rPr>
              <a:t>把外加在</a:t>
            </a:r>
            <a:r>
              <a:rPr lang="en-US" altLang="zh-CN" sz="3200" dirty="0">
                <a:ea typeface="微软雅黑" panose="020B0503020204020204" pitchFamily="34" charset="-122"/>
              </a:rPr>
              <a:t>【EXT TRIG】</a:t>
            </a:r>
            <a:r>
              <a:rPr lang="zh-CN" altLang="en-US" sz="3200" dirty="0">
                <a:ea typeface="微软雅黑" panose="020B0503020204020204" pitchFamily="34" charset="-122"/>
              </a:rPr>
              <a:t>连接器上的信号用作触发信源。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altLang="zh-CN" sz="3600" b="1" dirty="0">
                <a:solidFill>
                  <a:srgbClr val="FF0000"/>
                </a:solidFill>
                <a:ea typeface="微软雅黑" panose="020B0503020204020204" pitchFamily="34" charset="-122"/>
              </a:rPr>
              <a:t>AC Line</a:t>
            </a:r>
            <a:r>
              <a:rPr lang="zh-CN" altLang="en-US" sz="3600" dirty="0">
                <a:ea typeface="微软雅黑" panose="020B0503020204020204" pitchFamily="34" charset="-122"/>
              </a:rPr>
              <a:t>：</a:t>
            </a:r>
            <a:r>
              <a:rPr lang="zh-CN" altLang="en-US" sz="3200" dirty="0">
                <a:ea typeface="微软雅黑" panose="020B0503020204020204" pitchFamily="34" charset="-122"/>
              </a:rPr>
              <a:t>将市电用作触发信源。</a:t>
            </a:r>
          </a:p>
        </p:txBody>
      </p:sp>
    </p:spTree>
    <p:extLst>
      <p:ext uri="{BB962C8B-B14F-4D97-AF65-F5344CB8AC3E}">
        <p14:creationId xmlns="" xmlns:p14="http://schemas.microsoft.com/office/powerpoint/2010/main" val="3896530054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1F6A00-BD67-4770-96EC-DAE2894F8B7D}" type="slidenum">
              <a:rPr kumimoji="1" lang="zh-CN" altLang="en-US" sz="1400">
                <a:latin typeface="Times New Roman" panose="02020603050405020304" pitchFamily="18" charset="0"/>
                <a:ea typeface="微软雅黑" panose="020B0503020204020204" pitchFamily="34" charset="-122"/>
              </a:rPr>
              <a:pPr eaLnBrk="1" hangingPunct="1"/>
              <a:t>43</a:t>
            </a:fld>
            <a:endParaRPr kumimoji="1" lang="en-US" altLang="zh-CN" sz="1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51720" y="216695"/>
            <a:ext cx="5226050" cy="796925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ea typeface="微软雅黑" pitchFamily="34" charset="-122"/>
              </a:rPr>
              <a:t>中点触发和强制触发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268413"/>
            <a:ext cx="1693862" cy="528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467544" y="1484313"/>
            <a:ext cx="6118994" cy="1152599"/>
          </a:xfrm>
          <a:prstGeom prst="wedgeRoundRectCallout">
            <a:avLst>
              <a:gd name="adj1" fmla="val 65868"/>
              <a:gd name="adj2" fmla="val 103651"/>
              <a:gd name="adj3" fmla="val 16667"/>
            </a:avLst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微软雅黑" panose="020B0503020204020204" pitchFamily="34" charset="-122"/>
              </a:rPr>
              <a:t>按 </a:t>
            </a:r>
            <a:r>
              <a:rPr lang="en-US" altLang="zh-CN" sz="2800">
                <a:ea typeface="微软雅黑" panose="020B0503020204020204" pitchFamily="34" charset="-122"/>
              </a:rPr>
              <a:t>50% </a:t>
            </a:r>
            <a:r>
              <a:rPr lang="zh-CN" altLang="en-US" sz="2800">
                <a:ea typeface="微软雅黑" panose="020B0503020204020204" pitchFamily="34" charset="-122"/>
              </a:rPr>
              <a:t>按钮，设定触发电平在触发信号幅值的垂直中点。 </a:t>
            </a:r>
          </a:p>
        </p:txBody>
      </p:sp>
      <p:sp>
        <p:nvSpPr>
          <p:cNvPr id="49158" name="AutoShape 5"/>
          <p:cNvSpPr>
            <a:spLocks noChangeArrowheads="1"/>
          </p:cNvSpPr>
          <p:nvPr/>
        </p:nvSpPr>
        <p:spPr bwMode="auto">
          <a:xfrm>
            <a:off x="467544" y="5013176"/>
            <a:ext cx="6193606" cy="1080120"/>
          </a:xfrm>
          <a:prstGeom prst="wedgeRoundRectCallout">
            <a:avLst>
              <a:gd name="adj1" fmla="val 57435"/>
              <a:gd name="adj2" fmla="val -2528"/>
              <a:gd name="adj3" fmla="val 16667"/>
            </a:avLst>
          </a:prstGeom>
          <a:solidFill>
            <a:srgbClr val="FF006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微软雅黑" panose="020B0503020204020204" pitchFamily="34" charset="-122"/>
              </a:rPr>
              <a:t>触发电平调节钮，用于调节触发电平，使波形能稳定显示。 </a:t>
            </a:r>
          </a:p>
        </p:txBody>
      </p:sp>
      <p:sp>
        <p:nvSpPr>
          <p:cNvPr id="49159" name="AutoShape 6"/>
          <p:cNvSpPr>
            <a:spLocks noChangeArrowheads="1"/>
          </p:cNvSpPr>
          <p:nvPr/>
        </p:nvSpPr>
        <p:spPr bwMode="auto">
          <a:xfrm>
            <a:off x="467544" y="3154846"/>
            <a:ext cx="6265044" cy="1511920"/>
          </a:xfrm>
          <a:prstGeom prst="wedgeRoundRectCallout">
            <a:avLst>
              <a:gd name="adj1" fmla="val 60042"/>
              <a:gd name="adj2" fmla="val 18870"/>
              <a:gd name="adj3" fmla="val 16667"/>
            </a:avLst>
          </a:prstGeom>
          <a:solidFill>
            <a:srgbClr val="7030A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微软雅黑" panose="020B0503020204020204" pitchFamily="34" charset="-122"/>
              </a:rPr>
              <a:t>按 </a:t>
            </a:r>
            <a:r>
              <a:rPr lang="en-US" altLang="zh-CN" sz="2800">
                <a:ea typeface="微软雅黑" panose="020B0503020204020204" pitchFamily="34" charset="-122"/>
              </a:rPr>
              <a:t>FORCE </a:t>
            </a:r>
            <a:r>
              <a:rPr lang="zh-CN" altLang="en-US" sz="2800">
                <a:ea typeface="微软雅黑" panose="020B0503020204020204" pitchFamily="34" charset="-122"/>
              </a:rPr>
              <a:t>按钮，强制产生一触发信号，主要应用于触发方式中的 “单次”模式。 </a:t>
            </a:r>
          </a:p>
        </p:txBody>
      </p:sp>
    </p:spTree>
    <p:extLst>
      <p:ext uri="{BB962C8B-B14F-4D97-AF65-F5344CB8AC3E}">
        <p14:creationId xmlns="" xmlns:p14="http://schemas.microsoft.com/office/powerpoint/2010/main" val="832459405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71800" y="123825"/>
            <a:ext cx="3857625" cy="81121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ea typeface="微软雅黑" pitchFamily="34" charset="-122"/>
              </a:rPr>
              <a:t>触发操作说明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23850" y="1196975"/>
            <a:ext cx="8424863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设置类型</a:t>
            </a:r>
            <a:r>
              <a:rPr lang="zh-CN" altLang="en-US" sz="2400" b="1" dirty="0"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ea typeface="微软雅黑" panose="020B0503020204020204" pitchFamily="34" charset="-122"/>
              </a:rPr>
              <a:t>【TRIG MENU】</a:t>
            </a:r>
            <a:r>
              <a:rPr lang="zh-CN" altLang="en-US" sz="2400" b="1" dirty="0">
                <a:ea typeface="微软雅黑" panose="020B0503020204020204" pitchFamily="34" charset="-122"/>
              </a:rPr>
              <a:t>按钮显示触发菜单，按</a:t>
            </a:r>
            <a:r>
              <a:rPr lang="en-US" altLang="zh-CN" sz="2400" b="1" dirty="0"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ea typeface="微软雅黑" panose="020B0503020204020204" pitchFamily="34" charset="-122"/>
              </a:rPr>
              <a:t>类型</a:t>
            </a:r>
            <a:r>
              <a:rPr lang="en-US" altLang="zh-CN" sz="2400" b="1" dirty="0"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ea typeface="微软雅黑" panose="020B0503020204020204" pitchFamily="34" charset="-122"/>
              </a:rPr>
              <a:t>选项按钮后，一般选择</a:t>
            </a:r>
            <a:r>
              <a:rPr lang="en-US" altLang="zh-CN" sz="2400" b="1" dirty="0"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ea typeface="微软雅黑" panose="020B0503020204020204" pitchFamily="34" charset="-122"/>
              </a:rPr>
              <a:t>边沿</a:t>
            </a:r>
            <a:r>
              <a:rPr lang="en-US" altLang="zh-CN" sz="2400" b="1" dirty="0"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ea typeface="微软雅黑" panose="020B0503020204020204" pitchFamily="34" charset="-122"/>
              </a:rPr>
              <a:t>。</a:t>
            </a:r>
          </a:p>
          <a:p>
            <a:pPr eaLnBrk="1" hangingPunct="1"/>
            <a:r>
              <a:rPr lang="en-US" altLang="zh-CN" sz="2400" b="1" dirty="0"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设置信源</a:t>
            </a:r>
            <a:r>
              <a:rPr lang="zh-CN" altLang="en-US" sz="2400" b="1" dirty="0">
                <a:ea typeface="微软雅黑" panose="020B0503020204020204" pitchFamily="34" charset="-122"/>
              </a:rPr>
              <a:t>：根据信号输入，按</a:t>
            </a:r>
            <a:r>
              <a:rPr lang="en-US" altLang="zh-CN" sz="2400" b="1" dirty="0"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ea typeface="微软雅黑" panose="020B0503020204020204" pitchFamily="34" charset="-122"/>
              </a:rPr>
              <a:t>信源</a:t>
            </a:r>
            <a:r>
              <a:rPr lang="en-US" altLang="zh-CN" sz="2400" b="1" dirty="0"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ea typeface="微软雅黑" panose="020B0503020204020204" pitchFamily="34" charset="-122"/>
              </a:rPr>
              <a:t>选项按钮选择</a:t>
            </a:r>
            <a:r>
              <a:rPr lang="en-US" altLang="zh-CN" sz="2400" b="1" dirty="0">
                <a:ea typeface="微软雅黑" panose="020B0503020204020204" pitchFamily="34" charset="-122"/>
              </a:rPr>
              <a:t>【CH1】/【CH2】/ 【EXT】/“EXT/5”</a:t>
            </a:r>
            <a:r>
              <a:rPr lang="zh-CN" altLang="en-US" sz="2400" b="1" dirty="0">
                <a:ea typeface="微软雅黑" panose="020B0503020204020204" pitchFamily="34" charset="-122"/>
              </a:rPr>
              <a:t>或 </a:t>
            </a:r>
            <a:r>
              <a:rPr lang="en-US" altLang="zh-CN" sz="2400" b="1" dirty="0">
                <a:ea typeface="微软雅黑" panose="020B0503020204020204" pitchFamily="34" charset="-122"/>
              </a:rPr>
              <a:t>【AC Line】</a:t>
            </a:r>
            <a:r>
              <a:rPr lang="zh-CN" altLang="en-US" sz="2400" b="1" dirty="0">
                <a:ea typeface="微软雅黑" panose="020B0503020204020204" pitchFamily="34" charset="-122"/>
              </a:rPr>
              <a:t>。</a:t>
            </a:r>
          </a:p>
          <a:p>
            <a:pPr eaLnBrk="1" hangingPunct="1"/>
            <a:r>
              <a:rPr lang="en-US" altLang="zh-CN" sz="2400" b="1" dirty="0"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设置斜率</a:t>
            </a:r>
            <a:r>
              <a:rPr lang="zh-CN" altLang="en-US" sz="2400" b="1" dirty="0">
                <a:ea typeface="微软雅黑" panose="020B0503020204020204" pitchFamily="34" charset="-122"/>
              </a:rPr>
              <a:t>：按</a:t>
            </a:r>
            <a:r>
              <a:rPr lang="en-US" altLang="zh-CN" sz="2400" b="1" dirty="0"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ea typeface="微软雅黑" panose="020B0503020204020204" pitchFamily="34" charset="-122"/>
              </a:rPr>
              <a:t>斜率</a:t>
            </a:r>
            <a:r>
              <a:rPr lang="en-US" altLang="zh-CN" sz="2400" b="1" dirty="0"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ea typeface="微软雅黑" panose="020B0503020204020204" pitchFamily="34" charset="-122"/>
              </a:rPr>
              <a:t>选项按钮选择，一般选择上升沿或下降沿。</a:t>
            </a:r>
          </a:p>
          <a:p>
            <a:pPr eaLnBrk="1" hangingPunct="1"/>
            <a:r>
              <a:rPr lang="en-US" altLang="zh-CN" sz="2400" b="1" dirty="0">
                <a:ea typeface="微软雅黑" panose="020B0503020204020204" pitchFamily="34" charset="-122"/>
              </a:rPr>
              <a:t>4. </a:t>
            </a:r>
            <a:r>
              <a:rPr lang="zh-CN" alt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设置触发方式</a:t>
            </a:r>
            <a:r>
              <a:rPr lang="zh-CN" altLang="en-US" sz="2400" b="1" dirty="0">
                <a:ea typeface="微软雅黑" panose="020B0503020204020204" pitchFamily="34" charset="-122"/>
              </a:rPr>
              <a:t>：按</a:t>
            </a:r>
            <a:r>
              <a:rPr lang="en-US" altLang="zh-CN" sz="2400" b="1" dirty="0"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ea typeface="微软雅黑" panose="020B0503020204020204" pitchFamily="34" charset="-122"/>
              </a:rPr>
              <a:t>触发方式</a:t>
            </a:r>
            <a:r>
              <a:rPr lang="en-US" altLang="zh-CN" sz="2400" b="1" dirty="0"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ea typeface="微软雅黑" panose="020B0503020204020204" pitchFamily="34" charset="-122"/>
              </a:rPr>
              <a:t>选项按钮选择</a:t>
            </a:r>
            <a:r>
              <a:rPr lang="en-US" altLang="zh-CN" sz="2400" b="1" dirty="0"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ea typeface="微软雅黑" panose="020B0503020204020204" pitchFamily="34" charset="-122"/>
              </a:rPr>
              <a:t>自动</a:t>
            </a:r>
            <a:r>
              <a:rPr lang="en-US" altLang="zh-CN" sz="2400" b="1" dirty="0"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ea typeface="微软雅黑" panose="020B0503020204020204" pitchFamily="34" charset="-122"/>
              </a:rPr>
              <a:t>正常</a:t>
            </a:r>
            <a:r>
              <a:rPr lang="en-US" altLang="zh-CN" sz="2400" b="1" dirty="0"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ea typeface="微软雅黑" panose="020B0503020204020204" pitchFamily="34" charset="-122"/>
              </a:rPr>
              <a:t>或</a:t>
            </a:r>
            <a:r>
              <a:rPr lang="en-US" altLang="zh-CN" sz="2400" b="1" dirty="0"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ea typeface="微软雅黑" panose="020B0503020204020204" pitchFamily="34" charset="-122"/>
              </a:rPr>
              <a:t>单次</a:t>
            </a:r>
            <a:r>
              <a:rPr lang="en-US" altLang="zh-CN" sz="2400" b="1" dirty="0"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ea typeface="微软雅黑" panose="020B0503020204020204" pitchFamily="34" charset="-122"/>
              </a:rPr>
              <a:t>。</a:t>
            </a:r>
          </a:p>
          <a:p>
            <a:pPr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        自动：波形在不管是否满足触发条件下都刷新。</a:t>
            </a:r>
          </a:p>
          <a:p>
            <a:pPr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        正常：波形在满足触发条件下刷新。</a:t>
            </a:r>
          </a:p>
          <a:p>
            <a:pPr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        单次：在满足触发条件下采集一次波形，然后停止。</a:t>
            </a:r>
          </a:p>
          <a:p>
            <a:pPr eaLnBrk="1" hangingPunct="1"/>
            <a:r>
              <a:rPr lang="en-US" altLang="zh-CN" sz="2400" b="1" dirty="0">
                <a:ea typeface="微软雅黑" panose="020B0503020204020204" pitchFamily="34" charset="-122"/>
              </a:rPr>
              <a:t>5. </a:t>
            </a:r>
            <a:r>
              <a:rPr lang="zh-CN" alt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设置触发耦合</a:t>
            </a:r>
            <a:r>
              <a:rPr lang="zh-CN" altLang="en-US" sz="2400" b="1" dirty="0">
                <a:ea typeface="微软雅黑" panose="020B0503020204020204" pitchFamily="34" charset="-122"/>
              </a:rPr>
              <a:t>：按</a:t>
            </a:r>
            <a:r>
              <a:rPr lang="en-US" altLang="zh-CN" sz="2400" b="1" dirty="0"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ea typeface="微软雅黑" panose="020B0503020204020204" pitchFamily="34" charset="-122"/>
              </a:rPr>
              <a:t>触发设置</a:t>
            </a:r>
            <a:r>
              <a:rPr lang="en-US" altLang="zh-CN" sz="2400" b="1" dirty="0"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ea typeface="微软雅黑" panose="020B0503020204020204" pitchFamily="34" charset="-122"/>
              </a:rPr>
              <a:t>按钮进入触发设置菜单。 按</a:t>
            </a:r>
            <a:r>
              <a:rPr lang="en-US" altLang="zh-CN" sz="2400" b="1" dirty="0"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ea typeface="微软雅黑" panose="020B0503020204020204" pitchFamily="34" charset="-122"/>
              </a:rPr>
              <a:t>耦合</a:t>
            </a:r>
            <a:r>
              <a:rPr lang="en-US" altLang="zh-CN" sz="2400" b="1" dirty="0"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ea typeface="微软雅黑" panose="020B0503020204020204" pitchFamily="34" charset="-122"/>
              </a:rPr>
              <a:t>选项按钮选择“直流</a:t>
            </a:r>
            <a:r>
              <a:rPr lang="en-US" altLang="zh-CN" sz="2400" b="1" dirty="0"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ea typeface="微软雅黑" panose="020B0503020204020204" pitchFamily="34" charset="-122"/>
              </a:rPr>
              <a:t>交流</a:t>
            </a:r>
            <a:r>
              <a:rPr lang="en-US" altLang="zh-CN" sz="2400" b="1" dirty="0"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ea typeface="微软雅黑" panose="020B0503020204020204" pitchFamily="34" charset="-122"/>
              </a:rPr>
              <a:t>高频抑制</a:t>
            </a:r>
            <a:r>
              <a:rPr lang="en-US" altLang="zh-CN" sz="2400" b="1" dirty="0"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ea typeface="微软雅黑" panose="020B0503020204020204" pitchFamily="34" charset="-122"/>
              </a:rPr>
              <a:t>或</a:t>
            </a:r>
            <a:r>
              <a:rPr lang="en-US" altLang="zh-CN" sz="2400" b="1" dirty="0"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ea typeface="微软雅黑" panose="020B0503020204020204" pitchFamily="34" charset="-122"/>
              </a:rPr>
              <a:t>低频抑制</a:t>
            </a:r>
            <a:r>
              <a:rPr lang="en-US" altLang="zh-CN" sz="2400" b="1" dirty="0">
                <a:ea typeface="微软雅黑" panose="020B0503020204020204" pitchFamily="34" charset="-122"/>
              </a:rPr>
              <a:t>】</a:t>
            </a:r>
            <a:r>
              <a:rPr lang="zh-CN" altLang="en-US" sz="2400" b="1" dirty="0"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2265218336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75111" y="116632"/>
            <a:ext cx="4340225" cy="646113"/>
          </a:xfr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zh-CN" altLang="en-US" sz="3600" b="1" kern="1200" dirty="0" smtClean="0">
                <a:solidFill>
                  <a:schemeClr val="tx2">
                    <a:lumMod val="85000"/>
                    <a:lumOff val="15000"/>
                  </a:schemeClr>
                </a:solidFill>
                <a:ea typeface="微软雅黑" pitchFamily="34" charset="-122"/>
                <a:cs typeface="+mn-cs"/>
              </a:rPr>
              <a:t>如何让显示波形稳定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773655"/>
            <a:ext cx="8712968" cy="558269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Tx/>
              <a:buNone/>
              <a:defRPr/>
            </a:pPr>
            <a:r>
              <a:rPr lang="zh-CN" alt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显示波形不稳定</a:t>
            </a:r>
            <a:r>
              <a:rPr lang="en-US" altLang="zh-CN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(</a:t>
            </a:r>
            <a:r>
              <a:rPr lang="zh-CN" alt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左右跑动）一般与触发调整不当有关：</a:t>
            </a:r>
          </a:p>
          <a:p>
            <a:pPr eaLnBrk="1" hangingPunct="1">
              <a:spcBef>
                <a:spcPts val="1200"/>
              </a:spcBef>
              <a:buFont typeface="Arial" charset="0"/>
              <a:buChar char="•"/>
              <a:defRPr/>
            </a:pPr>
            <a:r>
              <a:rPr lang="zh-CN" altLang="en-US" sz="2600" b="1" dirty="0" smtClean="0">
                <a:solidFill>
                  <a:srgbClr val="FF99FF"/>
                </a:solidFill>
                <a:ea typeface="微软雅黑" pitchFamily="34" charset="-122"/>
              </a:rPr>
              <a:t>只观察一路波形时</a:t>
            </a:r>
            <a:r>
              <a:rPr lang="zh-CN" altLang="en-US" sz="2600" b="1" dirty="0" smtClean="0">
                <a:ea typeface="微软雅黑" pitchFamily="34" charset="-122"/>
              </a:rPr>
              <a:t>，触发信源应选择被测信号所在通道。</a:t>
            </a:r>
          </a:p>
          <a:p>
            <a:pPr eaLnBrk="1" hangingPunct="1">
              <a:spcBef>
                <a:spcPts val="1200"/>
              </a:spcBef>
              <a:buFont typeface="Arial" charset="0"/>
              <a:buChar char="•"/>
              <a:defRPr/>
            </a:pPr>
            <a:r>
              <a:rPr lang="zh-CN" altLang="en-US" sz="2600" b="1" dirty="0" smtClean="0">
                <a:solidFill>
                  <a:srgbClr val="FF99FF"/>
                </a:solidFill>
                <a:ea typeface="微软雅黑" pitchFamily="34" charset="-122"/>
              </a:rPr>
              <a:t>同时观察两路波形时</a:t>
            </a:r>
          </a:p>
          <a:p>
            <a:pPr lvl="1" eaLnBrk="1" hangingPunct="1">
              <a:spcBef>
                <a:spcPts val="1200"/>
              </a:spcBef>
              <a:buFont typeface="Arial" charset="0"/>
              <a:buChar char="–"/>
              <a:defRPr/>
            </a:pPr>
            <a:r>
              <a:rPr lang="zh-CN" altLang="en-US" sz="2000" b="1" dirty="0" smtClean="0">
                <a:solidFill>
                  <a:srgbClr val="00FF00"/>
                </a:solidFill>
                <a:ea typeface="微软雅黑" pitchFamily="34" charset="-122"/>
              </a:rPr>
              <a:t>被测信号同频率</a:t>
            </a:r>
            <a:r>
              <a:rPr lang="zh-CN" altLang="en-US" sz="2000" b="1" dirty="0" smtClean="0">
                <a:ea typeface="微软雅黑" pitchFamily="34" charset="-122"/>
              </a:rPr>
              <a:t>：触发信源应选择被测</a:t>
            </a:r>
            <a:r>
              <a:rPr lang="zh-CN" altLang="en-US" sz="2400" b="1" dirty="0" smtClean="0">
                <a:solidFill>
                  <a:srgbClr val="FFFF00"/>
                </a:solidFill>
                <a:ea typeface="微软雅黑" pitchFamily="34" charset="-122"/>
              </a:rPr>
              <a:t>信号中幅度大</a:t>
            </a:r>
            <a:r>
              <a:rPr lang="zh-CN" altLang="en-US" sz="2000" b="1" dirty="0" smtClean="0">
                <a:ea typeface="微软雅黑" pitchFamily="34" charset="-122"/>
              </a:rPr>
              <a:t>的通道。</a:t>
            </a:r>
          </a:p>
          <a:p>
            <a:pPr lvl="1" eaLnBrk="1" hangingPunct="1">
              <a:spcBef>
                <a:spcPts val="1200"/>
              </a:spcBef>
              <a:buFont typeface="Arial" charset="0"/>
              <a:buChar char="–"/>
              <a:defRPr/>
            </a:pPr>
            <a:r>
              <a:rPr lang="zh-CN" altLang="en-US" sz="2000" b="1" dirty="0" smtClean="0">
                <a:solidFill>
                  <a:srgbClr val="00FF00"/>
                </a:solidFill>
                <a:ea typeface="微软雅黑" pitchFamily="34" charset="-122"/>
              </a:rPr>
              <a:t>被测信号不同频率，但成整数倍：</a:t>
            </a:r>
            <a:r>
              <a:rPr lang="zh-CN" altLang="en-US" sz="2000" b="1" dirty="0" smtClean="0">
                <a:ea typeface="微软雅黑" pitchFamily="34" charset="-122"/>
              </a:rPr>
              <a:t>触发信源应选择被测</a:t>
            </a:r>
            <a:r>
              <a:rPr lang="zh-CN" altLang="en-US" sz="2400" b="1" dirty="0" smtClean="0">
                <a:solidFill>
                  <a:srgbClr val="FFFF00"/>
                </a:solidFill>
                <a:ea typeface="微软雅黑" pitchFamily="34" charset="-122"/>
              </a:rPr>
              <a:t>信号周期大</a:t>
            </a:r>
            <a:r>
              <a:rPr lang="zh-CN" altLang="en-US" sz="2000" b="1" dirty="0" smtClean="0">
                <a:ea typeface="微软雅黑" pitchFamily="34" charset="-122"/>
              </a:rPr>
              <a:t>的通道。</a:t>
            </a:r>
          </a:p>
          <a:p>
            <a:pPr lvl="1" eaLnBrk="1" hangingPunct="1">
              <a:spcBef>
                <a:spcPts val="1200"/>
              </a:spcBef>
              <a:buFont typeface="Arial" charset="0"/>
              <a:buChar char="–"/>
              <a:defRPr/>
            </a:pPr>
            <a:r>
              <a:rPr lang="zh-CN" altLang="en-US" sz="2000" b="1" dirty="0" smtClean="0">
                <a:solidFill>
                  <a:srgbClr val="00FF00"/>
                </a:solidFill>
                <a:ea typeface="微软雅黑" pitchFamily="34" charset="-122"/>
              </a:rPr>
              <a:t>被测信号不同频率，也不成整数倍：</a:t>
            </a:r>
            <a:r>
              <a:rPr lang="zh-CN" altLang="en-US" sz="2000" b="1" dirty="0" smtClean="0">
                <a:ea typeface="微软雅黑" pitchFamily="34" charset="-122"/>
              </a:rPr>
              <a:t>触发类型应选择</a:t>
            </a:r>
            <a:r>
              <a:rPr lang="zh-CN" altLang="en-US" sz="2400" b="1" dirty="0" smtClean="0">
                <a:solidFill>
                  <a:srgbClr val="FFFF00"/>
                </a:solidFill>
                <a:ea typeface="微软雅黑" pitchFamily="34" charset="-122"/>
              </a:rPr>
              <a:t>“交替”</a:t>
            </a:r>
            <a:r>
              <a:rPr lang="zh-CN" altLang="en-US" sz="2000" b="1" dirty="0" smtClean="0">
                <a:ea typeface="微软雅黑" pitchFamily="34" charset="-122"/>
              </a:rPr>
              <a:t>。此时两路波形不能比较相位（或时间）关系。</a:t>
            </a:r>
          </a:p>
          <a:p>
            <a:pPr eaLnBrk="1" hangingPunct="1">
              <a:spcBef>
                <a:spcPts val="1200"/>
              </a:spcBef>
              <a:buFont typeface="Arial" charset="0"/>
              <a:buChar char="•"/>
              <a:defRPr/>
            </a:pPr>
            <a:r>
              <a:rPr lang="zh-CN" altLang="en-US" sz="2600" b="1" dirty="0" smtClean="0">
                <a:solidFill>
                  <a:srgbClr val="FFFF00"/>
                </a:solidFill>
                <a:ea typeface="微软雅黑" pitchFamily="34" charset="-122"/>
              </a:rPr>
              <a:t>正确选择触发信源和触发类型后，一般还需调整触发电平旋钮（</a:t>
            </a:r>
            <a:r>
              <a:rPr lang="en-US" altLang="zh-CN" sz="2600" b="1" dirty="0" smtClean="0">
                <a:solidFill>
                  <a:srgbClr val="FFFF00"/>
                </a:solidFill>
                <a:ea typeface="微软雅黑" pitchFamily="34" charset="-122"/>
              </a:rPr>
              <a:t>LEVEL</a:t>
            </a:r>
            <a:r>
              <a:rPr lang="zh-CN" altLang="en-US" sz="2600" b="1" dirty="0" smtClean="0">
                <a:solidFill>
                  <a:srgbClr val="FFFF00"/>
                </a:solidFill>
                <a:ea typeface="微软雅黑" pitchFamily="34" charset="-122"/>
              </a:rPr>
              <a:t>）方可使波形稳定显示。</a:t>
            </a:r>
          </a:p>
          <a:p>
            <a:pPr eaLnBrk="1" hangingPunct="1">
              <a:spcBef>
                <a:spcPts val="1200"/>
              </a:spcBef>
              <a:buFont typeface="Arial" charset="0"/>
              <a:buChar char="•"/>
              <a:defRPr/>
            </a:pPr>
            <a:r>
              <a:rPr lang="zh-CN" altLang="en-US" sz="2600" b="1" dirty="0" smtClean="0">
                <a:ea typeface="微软雅黑" pitchFamily="34" charset="-122"/>
              </a:rPr>
              <a:t>单次触发和</a:t>
            </a:r>
            <a:r>
              <a:rPr lang="en-US" altLang="zh-CN" sz="2600" b="1" dirty="0" smtClean="0">
                <a:ea typeface="微软雅黑" pitchFamily="34" charset="-122"/>
              </a:rPr>
              <a:t>STOP</a:t>
            </a:r>
            <a:r>
              <a:rPr lang="zh-CN" altLang="en-US" sz="2600" b="1" dirty="0" smtClean="0">
                <a:ea typeface="微软雅黑" pitchFamily="34" charset="-122"/>
              </a:rPr>
              <a:t>键亦能使波形稳定显示，但不提倡使用。</a:t>
            </a:r>
          </a:p>
        </p:txBody>
      </p:sp>
    </p:spTree>
    <p:extLst>
      <p:ext uri="{BB962C8B-B14F-4D97-AF65-F5344CB8AC3E}">
        <p14:creationId xmlns="" xmlns:p14="http://schemas.microsoft.com/office/powerpoint/2010/main" val="1262658675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3744" y="46038"/>
            <a:ext cx="6742112" cy="954088"/>
          </a:xfrm>
        </p:spPr>
        <p:txBody>
          <a:bodyPr/>
          <a:lstStyle/>
          <a:p>
            <a:pPr algn="r" eaLnBrk="1" hangingPunct="1"/>
            <a:r>
              <a:rPr lang="zh-CN" altLang="en-US" sz="40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四、</a:t>
            </a:r>
            <a:r>
              <a:rPr lang="en-US" altLang="en-US" sz="40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SX2172型交流毫伏表</a:t>
            </a:r>
            <a:endParaRPr lang="zh-CN" altLang="en-US" sz="4000" b="1" dirty="0" smtClean="0">
              <a:solidFill>
                <a:srgbClr val="00FF00"/>
              </a:solidFill>
              <a:ea typeface="微软雅黑" panose="020B0503020204020204" pitchFamily="34" charset="-122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052513"/>
            <a:ext cx="8568952" cy="5616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微软雅黑" panose="020B0503020204020204" pitchFamily="34" charset="-122"/>
              </a:rPr>
              <a:t>用于测量频率为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5Hz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～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2MHz,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电压为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100μV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～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300V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的</a:t>
            </a:r>
            <a:r>
              <a:rPr lang="zh-CN" altLang="en-US" sz="26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正弦波有效值电压和有效值电平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600" b="1" dirty="0" smtClean="0">
                <a:ea typeface="微软雅黑" panose="020B0503020204020204" pitchFamily="34" charset="-122"/>
              </a:rPr>
              <a:t>交流电压测量范围：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100μV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～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300V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，十二档量程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600" b="1" dirty="0" smtClean="0">
                <a:ea typeface="微软雅黑" panose="020B0503020204020204" pitchFamily="34" charset="-122"/>
              </a:rPr>
              <a:t>电平测量范围：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―60dB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～＋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50dB 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，十二档量程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600" b="1" dirty="0" smtClean="0">
                <a:ea typeface="微软雅黑" panose="020B0503020204020204" pitchFamily="34" charset="-122"/>
              </a:rPr>
              <a:t>测量电压固有误差：满刻度的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±2%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（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1KHz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）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600" b="1" dirty="0" smtClean="0">
                <a:ea typeface="微软雅黑" panose="020B0503020204020204" pitchFamily="34" charset="-122"/>
              </a:rPr>
              <a:t>基本条件下的频率误差：（以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1KHz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为基准）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zh-CN" altLang="en-US" sz="2600" b="1" dirty="0" smtClean="0">
                <a:ea typeface="微软雅黑" panose="020B0503020204020204" pitchFamily="34" charset="-122"/>
              </a:rPr>
              <a:t>        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5Hz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～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2MHz                          ±10%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600" b="1" dirty="0" smtClean="0">
                <a:ea typeface="微软雅黑" panose="020B0503020204020204" pitchFamily="34" charset="-122"/>
              </a:rPr>
              <a:t>        10Hz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～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500KHz                     ±5%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600" b="1" dirty="0" smtClean="0">
                <a:ea typeface="微软雅黑" panose="020B0503020204020204" pitchFamily="34" charset="-122"/>
              </a:rPr>
              <a:t>        20Hz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～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100KHz                     ±2%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600" b="1" dirty="0" smtClean="0">
                <a:ea typeface="微软雅黑" panose="020B0503020204020204" pitchFamily="34" charset="-122"/>
              </a:rPr>
              <a:t>输入电阻：     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1mV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～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300mV        8MΩ±10%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600" b="1" dirty="0" smtClean="0">
                <a:ea typeface="微软雅黑" panose="020B0503020204020204" pitchFamily="34" charset="-122"/>
              </a:rPr>
              <a:t>                             1V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～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300V              10MΩ±10%  </a:t>
            </a:r>
          </a:p>
        </p:txBody>
      </p:sp>
    </p:spTree>
    <p:extLst>
      <p:ext uri="{BB962C8B-B14F-4D97-AF65-F5344CB8AC3E}">
        <p14:creationId xmlns="" xmlns:p14="http://schemas.microsoft.com/office/powerpoint/2010/main" val="2622452303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C62C8A-D801-43CB-BC85-2BB63CAB23DD}" type="slidenum">
              <a:rPr kumimoji="1" lang="en-US" altLang="zh-CN" sz="1400">
                <a:latin typeface="Times New Roman" panose="02020603050405020304" pitchFamily="18" charset="0"/>
                <a:ea typeface="微软雅黑" panose="020B0503020204020204" pitchFamily="34" charset="-122"/>
              </a:rPr>
              <a:pPr eaLnBrk="1" hangingPunct="1"/>
              <a:t>47</a:t>
            </a:fld>
            <a:endParaRPr kumimoji="1" lang="en-US" altLang="zh-CN" sz="1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151327"/>
            <a:ext cx="7772400" cy="954088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ea typeface="微软雅黑" panose="020B0503020204020204" pitchFamily="34" charset="-122"/>
              </a:rPr>
              <a:t>SX2172型交流毫伏表</a:t>
            </a:r>
            <a:r>
              <a:rPr lang="zh-CN" altLang="en-US" sz="4000" b="1" dirty="0" smtClean="0">
                <a:ea typeface="微软雅黑" panose="020B0503020204020204" pitchFamily="34" charset="-122"/>
              </a:rPr>
              <a:t>面板</a:t>
            </a:r>
          </a:p>
        </p:txBody>
      </p:sp>
      <p:pic>
        <p:nvPicPr>
          <p:cNvPr id="53252" name="Picture 3" descr="SX217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341438"/>
            <a:ext cx="37369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AutoShape 4"/>
          <p:cNvSpPr>
            <a:spLocks noChangeArrowheads="1"/>
          </p:cNvSpPr>
          <p:nvPr/>
        </p:nvSpPr>
        <p:spPr bwMode="auto">
          <a:xfrm>
            <a:off x="1187450" y="3213100"/>
            <a:ext cx="1223963" cy="1008063"/>
          </a:xfrm>
          <a:prstGeom prst="wedgeEllipseCallout">
            <a:avLst>
              <a:gd name="adj1" fmla="val 102528"/>
              <a:gd name="adj2" fmla="val 47167"/>
            </a:avLst>
          </a:prstGeom>
          <a:solidFill>
            <a:srgbClr val="FFFF00">
              <a:alpha val="30196"/>
            </a:srgbClr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b="1">
                <a:latin typeface="Arial" charset="0"/>
                <a:ea typeface="微软雅黑" pitchFamily="34" charset="-122"/>
              </a:rPr>
              <a:t>电源指示</a:t>
            </a:r>
          </a:p>
        </p:txBody>
      </p:sp>
      <p:sp>
        <p:nvSpPr>
          <p:cNvPr id="109574" name="AutoShape 5"/>
          <p:cNvSpPr>
            <a:spLocks noChangeArrowheads="1"/>
          </p:cNvSpPr>
          <p:nvPr/>
        </p:nvSpPr>
        <p:spPr bwMode="auto">
          <a:xfrm>
            <a:off x="6732588" y="3644900"/>
            <a:ext cx="1368425" cy="1008063"/>
          </a:xfrm>
          <a:prstGeom prst="wedgeEllipseCallout">
            <a:avLst>
              <a:gd name="adj1" fmla="val -105685"/>
              <a:gd name="adj2" fmla="val 12676"/>
            </a:avLst>
          </a:prstGeom>
          <a:solidFill>
            <a:srgbClr val="FFFF00">
              <a:alpha val="30196"/>
            </a:srgbClr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b="1">
                <a:latin typeface="Arial" charset="0"/>
                <a:ea typeface="微软雅黑" pitchFamily="34" charset="-122"/>
              </a:rPr>
              <a:t>电源开关</a:t>
            </a:r>
          </a:p>
        </p:txBody>
      </p:sp>
      <p:sp>
        <p:nvSpPr>
          <p:cNvPr id="109575" name="AutoShape 6"/>
          <p:cNvSpPr>
            <a:spLocks noChangeArrowheads="1"/>
          </p:cNvSpPr>
          <p:nvPr/>
        </p:nvSpPr>
        <p:spPr bwMode="auto">
          <a:xfrm>
            <a:off x="357188" y="1268413"/>
            <a:ext cx="1982787" cy="1008062"/>
          </a:xfrm>
          <a:prstGeom prst="wedgeEllipseCallout">
            <a:avLst>
              <a:gd name="adj1" fmla="val 108954"/>
              <a:gd name="adj2" fmla="val 24171"/>
            </a:avLst>
          </a:prstGeom>
          <a:solidFill>
            <a:srgbClr val="FFFF00">
              <a:alpha val="30196"/>
            </a:srgbClr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b="1">
                <a:latin typeface="Arial" charset="0"/>
                <a:ea typeface="微软雅黑" pitchFamily="34" charset="-122"/>
              </a:rPr>
              <a:t>1</a:t>
            </a:r>
            <a:r>
              <a:rPr lang="zh-CN" altLang="en-US" b="1">
                <a:latin typeface="Arial" charset="0"/>
                <a:ea typeface="微软雅黑" pitchFamily="34" charset="-122"/>
              </a:rPr>
              <a:t>字头档位刻度</a:t>
            </a:r>
          </a:p>
        </p:txBody>
      </p:sp>
      <p:sp>
        <p:nvSpPr>
          <p:cNvPr id="109576" name="AutoShape 7"/>
          <p:cNvSpPr>
            <a:spLocks noChangeArrowheads="1"/>
          </p:cNvSpPr>
          <p:nvPr/>
        </p:nvSpPr>
        <p:spPr bwMode="auto">
          <a:xfrm>
            <a:off x="428625" y="2276475"/>
            <a:ext cx="1911350" cy="936625"/>
          </a:xfrm>
          <a:prstGeom prst="wedgeEllipseCallout">
            <a:avLst>
              <a:gd name="adj1" fmla="val 117310"/>
              <a:gd name="adj2" fmla="val -26440"/>
            </a:avLst>
          </a:prstGeom>
          <a:solidFill>
            <a:srgbClr val="FFFF00">
              <a:alpha val="30196"/>
            </a:srgbClr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b="1" dirty="0">
                <a:latin typeface="Arial" charset="0"/>
                <a:ea typeface="微软雅黑" pitchFamily="34" charset="-122"/>
              </a:rPr>
              <a:t>3</a:t>
            </a:r>
            <a:r>
              <a:rPr lang="zh-CN" altLang="en-US" b="1" dirty="0">
                <a:latin typeface="Arial" charset="0"/>
                <a:ea typeface="微软雅黑" pitchFamily="34" charset="-122"/>
              </a:rPr>
              <a:t>字头档位刻度</a:t>
            </a:r>
          </a:p>
        </p:txBody>
      </p:sp>
      <p:sp>
        <p:nvSpPr>
          <p:cNvPr id="109577" name="AutoShape 8"/>
          <p:cNvSpPr>
            <a:spLocks noChangeArrowheads="1"/>
          </p:cNvSpPr>
          <p:nvPr/>
        </p:nvSpPr>
        <p:spPr bwMode="auto">
          <a:xfrm>
            <a:off x="323850" y="4221163"/>
            <a:ext cx="2160588" cy="1008062"/>
          </a:xfrm>
          <a:prstGeom prst="wedgeEllipseCallout">
            <a:avLst>
              <a:gd name="adj1" fmla="val 74468"/>
              <a:gd name="adj2" fmla="val 58662"/>
            </a:avLst>
          </a:prstGeom>
          <a:solidFill>
            <a:srgbClr val="FFFF00">
              <a:alpha val="30196"/>
            </a:srgbClr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b="1">
                <a:latin typeface="Arial" charset="0"/>
                <a:ea typeface="微软雅黑" pitchFamily="34" charset="-122"/>
              </a:rPr>
              <a:t>被测信号输入插孔</a:t>
            </a:r>
          </a:p>
        </p:txBody>
      </p:sp>
      <p:sp>
        <p:nvSpPr>
          <p:cNvPr id="109578" name="AutoShape 9"/>
          <p:cNvSpPr>
            <a:spLocks noChangeArrowheads="1"/>
          </p:cNvSpPr>
          <p:nvPr/>
        </p:nvSpPr>
        <p:spPr bwMode="auto">
          <a:xfrm>
            <a:off x="6443663" y="4868863"/>
            <a:ext cx="2700337" cy="1008062"/>
          </a:xfrm>
          <a:prstGeom prst="wedgeEllipseCallout">
            <a:avLst>
              <a:gd name="adj1" fmla="val -67500"/>
              <a:gd name="adj2" fmla="val -23542"/>
            </a:avLst>
          </a:prstGeom>
          <a:solidFill>
            <a:srgbClr val="FFFF00">
              <a:alpha val="30196"/>
            </a:srgbClr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b="1" dirty="0">
                <a:latin typeface="Arial" charset="0"/>
                <a:ea typeface="微软雅黑" pitchFamily="34" charset="-122"/>
              </a:rPr>
              <a:t>被测信号输出接线柱</a:t>
            </a:r>
          </a:p>
        </p:txBody>
      </p:sp>
      <p:sp>
        <p:nvSpPr>
          <p:cNvPr id="109579" name="AutoShape 10"/>
          <p:cNvSpPr>
            <a:spLocks noChangeArrowheads="1"/>
          </p:cNvSpPr>
          <p:nvPr/>
        </p:nvSpPr>
        <p:spPr bwMode="auto">
          <a:xfrm>
            <a:off x="755650" y="5445125"/>
            <a:ext cx="1873250" cy="1008063"/>
          </a:xfrm>
          <a:prstGeom prst="wedgeEllipseCallout">
            <a:avLst>
              <a:gd name="adj1" fmla="val 136273"/>
              <a:gd name="adj2" fmla="val -59449"/>
            </a:avLst>
          </a:prstGeom>
          <a:solidFill>
            <a:srgbClr val="FFFF00">
              <a:alpha val="30196"/>
            </a:srgbClr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b="1">
                <a:latin typeface="Arial" charset="0"/>
                <a:ea typeface="微软雅黑" pitchFamily="34" charset="-122"/>
              </a:rPr>
              <a:t>量程转换开关</a:t>
            </a:r>
          </a:p>
        </p:txBody>
      </p:sp>
      <p:sp>
        <p:nvSpPr>
          <p:cNvPr id="109580" name="AutoShape 11"/>
          <p:cNvSpPr>
            <a:spLocks noChangeArrowheads="1"/>
          </p:cNvSpPr>
          <p:nvPr/>
        </p:nvSpPr>
        <p:spPr bwMode="auto">
          <a:xfrm>
            <a:off x="6588125" y="1844675"/>
            <a:ext cx="1728788" cy="649288"/>
          </a:xfrm>
          <a:prstGeom prst="wedgeEllipseCallout">
            <a:avLst>
              <a:gd name="adj1" fmla="val -105190"/>
              <a:gd name="adj2" fmla="val 100856"/>
            </a:avLst>
          </a:prstGeom>
          <a:solidFill>
            <a:srgbClr val="FFFF00">
              <a:alpha val="30196"/>
            </a:srgbClr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b="1">
                <a:latin typeface="Arial" charset="0"/>
                <a:ea typeface="微软雅黑" pitchFamily="34" charset="-122"/>
              </a:rPr>
              <a:t>dB</a:t>
            </a:r>
            <a:r>
              <a:rPr lang="zh-CN" altLang="en-US" b="1">
                <a:latin typeface="Arial" charset="0"/>
                <a:ea typeface="微软雅黑" pitchFamily="34" charset="-122"/>
              </a:rPr>
              <a:t>刻度</a:t>
            </a:r>
          </a:p>
        </p:txBody>
      </p:sp>
      <p:sp>
        <p:nvSpPr>
          <p:cNvPr id="109581" name="AutoShape 12"/>
          <p:cNvSpPr>
            <a:spLocks noChangeArrowheads="1"/>
          </p:cNvSpPr>
          <p:nvPr/>
        </p:nvSpPr>
        <p:spPr bwMode="auto">
          <a:xfrm>
            <a:off x="6516688" y="2781300"/>
            <a:ext cx="2087562" cy="649288"/>
          </a:xfrm>
          <a:prstGeom prst="wedgeEllipseCallout">
            <a:avLst>
              <a:gd name="adj1" fmla="val -104755"/>
              <a:gd name="adj2" fmla="val -17481"/>
            </a:avLst>
          </a:prstGeom>
          <a:solidFill>
            <a:srgbClr val="FFFF00">
              <a:alpha val="30196"/>
            </a:srgbClr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b="1">
                <a:latin typeface="Arial" charset="0"/>
                <a:ea typeface="微软雅黑" pitchFamily="34" charset="-122"/>
              </a:rPr>
              <a:t>dBm</a:t>
            </a:r>
            <a:r>
              <a:rPr lang="zh-CN" altLang="en-US" b="1">
                <a:latin typeface="Arial" charset="0"/>
                <a:ea typeface="微软雅黑" pitchFamily="34" charset="-122"/>
              </a:rPr>
              <a:t>刻度</a:t>
            </a:r>
          </a:p>
        </p:txBody>
      </p:sp>
    </p:spTree>
    <p:extLst>
      <p:ext uri="{BB962C8B-B14F-4D97-AF65-F5344CB8AC3E}">
        <p14:creationId xmlns="" xmlns:p14="http://schemas.microsoft.com/office/powerpoint/2010/main" val="956391573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71700" y="131556"/>
            <a:ext cx="4892080" cy="11430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eaLnBrk="1" hangingPunct="1"/>
            <a:r>
              <a:rPr lang="zh-CN" altLang="en-US" sz="4000" b="1" dirty="0" smtClean="0">
                <a:ea typeface="微软雅黑" panose="020B0503020204020204" pitchFamily="34" charset="-122"/>
              </a:rPr>
              <a:t>使用前的检查与操作 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268760"/>
            <a:ext cx="8532440" cy="46783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ea typeface="微软雅黑" panose="020B0503020204020204" pitchFamily="34" charset="-122"/>
              </a:rPr>
              <a:t>接通电源前应先检查指针是否处在零位 不在零位，需调整到零位。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ea typeface="微软雅黑" panose="020B0503020204020204" pitchFamily="34" charset="-122"/>
              </a:rPr>
              <a:t>该仪器只适用于正弦波，且最大输入电压不得超过</a:t>
            </a:r>
            <a:r>
              <a:rPr lang="en-US" altLang="zh-CN" b="1" dirty="0" smtClean="0">
                <a:ea typeface="微软雅黑" panose="020B0503020204020204" pitchFamily="34" charset="-122"/>
              </a:rPr>
              <a:t>AC</a:t>
            </a:r>
            <a:r>
              <a:rPr lang="zh-CN" altLang="en-US" b="1" dirty="0" smtClean="0">
                <a:ea typeface="微软雅黑" panose="020B0503020204020204" pitchFamily="34" charset="-122"/>
              </a:rPr>
              <a:t>峰峰值＋</a:t>
            </a:r>
            <a:r>
              <a:rPr lang="en-US" altLang="zh-CN" b="1" dirty="0" smtClean="0">
                <a:ea typeface="微软雅黑" panose="020B0503020204020204" pitchFamily="34" charset="-122"/>
              </a:rPr>
              <a:t>DC=600V</a:t>
            </a:r>
            <a:r>
              <a:rPr lang="zh-CN" altLang="en-US" b="1" dirty="0" smtClean="0"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ea typeface="微软雅黑" panose="020B0503020204020204" pitchFamily="34" charset="-122"/>
              </a:rPr>
              <a:t>预先把量程转换开关置于</a:t>
            </a:r>
            <a:r>
              <a:rPr lang="en-US" altLang="zh-CN" b="1" dirty="0" smtClean="0">
                <a:ea typeface="微软雅黑" panose="020B0503020204020204" pitchFamily="34" charset="-122"/>
              </a:rPr>
              <a:t>300V</a:t>
            </a:r>
            <a:r>
              <a:rPr lang="zh-CN" altLang="en-US" b="1" dirty="0" smtClean="0">
                <a:ea typeface="微软雅黑" panose="020B0503020204020204" pitchFamily="34" charset="-122"/>
              </a:rPr>
              <a:t>量程上。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ea typeface="微软雅黑" panose="020B0503020204020204" pitchFamily="34" charset="-122"/>
              </a:rPr>
              <a:t>打开电源开关，预热</a:t>
            </a:r>
            <a:r>
              <a:rPr lang="en-US" altLang="zh-CN" b="1" dirty="0" smtClean="0"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ea typeface="微软雅黑" panose="020B0503020204020204" pitchFamily="34" charset="-122"/>
              </a:rPr>
              <a:t>分钟就可使用。</a:t>
            </a:r>
          </a:p>
        </p:txBody>
      </p:sp>
    </p:spTree>
    <p:extLst>
      <p:ext uri="{BB962C8B-B14F-4D97-AF65-F5344CB8AC3E}">
        <p14:creationId xmlns="" xmlns:p14="http://schemas.microsoft.com/office/powerpoint/2010/main" val="4204987530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3688" y="548680"/>
            <a:ext cx="5000625" cy="688975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eaLnBrk="1" hangingPunct="1"/>
            <a:r>
              <a:rPr lang="zh-CN" altLang="en-US" sz="4000" b="1" dirty="0" smtClean="0">
                <a:ea typeface="微软雅黑" panose="020B0503020204020204" pitchFamily="34" charset="-122"/>
              </a:rPr>
              <a:t>正弦交流电压测量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412776"/>
            <a:ext cx="8568952" cy="475252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ea typeface="微软雅黑" panose="020B0503020204020204" pitchFamily="34" charset="-122"/>
              </a:rPr>
              <a:t>当输入端加上测量电压时，表头将有指示。如果读数小于满刻度</a:t>
            </a:r>
            <a:r>
              <a:rPr lang="en-US" altLang="zh-CN" sz="2400" b="1" dirty="0" smtClean="0">
                <a:ea typeface="微软雅黑" panose="020B0503020204020204" pitchFamily="34" charset="-122"/>
              </a:rPr>
              <a:t>30%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，逆时针方向转动量程旋钮逐渐地减小电压量程，使指针指示在大于满刻度</a:t>
            </a:r>
            <a:r>
              <a:rPr lang="en-US" altLang="zh-CN" sz="2400" b="1" dirty="0" smtClean="0">
                <a:ea typeface="微软雅黑" panose="020B0503020204020204" pitchFamily="34" charset="-122"/>
              </a:rPr>
              <a:t>30%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又小于满刻度值的范围之内。此时读出的示值精度较高。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ea typeface="微软雅黑" panose="020B0503020204020204" pitchFamily="34" charset="-122"/>
              </a:rPr>
              <a:t>量程旋钮处在“</a:t>
            </a:r>
            <a:r>
              <a:rPr lang="en-US" altLang="zh-CN" sz="2400" b="1" dirty="0" smtClean="0">
                <a:ea typeface="微软雅黑" panose="020B0503020204020204" pitchFamily="34" charset="-122"/>
              </a:rPr>
              <a:t>1”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打头的档位时，在</a:t>
            </a:r>
            <a:r>
              <a:rPr lang="en-US" altLang="zh-CN" sz="2400" b="1" dirty="0" smtClean="0"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字头档位刻度线上读数，满偏值。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ea typeface="微软雅黑" panose="020B0503020204020204" pitchFamily="34" charset="-122"/>
              </a:rPr>
              <a:t>量程旋钮处在“</a:t>
            </a:r>
            <a:r>
              <a:rPr lang="en-US" altLang="zh-CN" sz="2400" b="1" dirty="0" smtClean="0">
                <a:ea typeface="微软雅黑" panose="020B0503020204020204" pitchFamily="34" charset="-122"/>
              </a:rPr>
              <a:t>3”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打头的档位时，在</a:t>
            </a:r>
            <a:r>
              <a:rPr lang="en-US" altLang="zh-CN" sz="2400" b="1" dirty="0" smtClean="0"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字头档位刻度线上读数，满偏值。</a:t>
            </a:r>
          </a:p>
        </p:txBody>
      </p:sp>
    </p:spTree>
    <p:extLst>
      <p:ext uri="{BB962C8B-B14F-4D97-AF65-F5344CB8AC3E}">
        <p14:creationId xmlns="" xmlns:p14="http://schemas.microsoft.com/office/powerpoint/2010/main" val="2664242031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42" y="307677"/>
            <a:ext cx="4786313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周期信号的参数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785938"/>
            <a:ext cx="4552950" cy="4114800"/>
          </a:xfrm>
        </p:spPr>
        <p:txBody>
          <a:bodyPr/>
          <a:lstStyle/>
          <a:p>
            <a:pPr eaLnBrk="1" hangingPunct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b="1" smtClean="0">
                <a:ea typeface="微软雅黑" panose="020B0503020204020204" pitchFamily="34" charset="-122"/>
              </a:rPr>
              <a:t>对称于横坐标的正弦波</a:t>
            </a:r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b="1" smtClean="0">
                <a:ea typeface="微软雅黑" panose="020B0503020204020204" pitchFamily="34" charset="-122"/>
              </a:rPr>
              <a:t>最大值</a:t>
            </a:r>
            <a:r>
              <a:rPr lang="en-US" altLang="zh-CN" sz="3200" b="1" i="1" smtClean="0">
                <a:ea typeface="微软雅黑" panose="020B0503020204020204" pitchFamily="34" charset="-122"/>
              </a:rPr>
              <a:t>U</a:t>
            </a:r>
            <a:r>
              <a:rPr lang="en-US" altLang="zh-CN" sz="3200" b="1" baseline="-10000" smtClean="0">
                <a:ea typeface="微软雅黑" panose="020B0503020204020204" pitchFamily="34" charset="-122"/>
              </a:rPr>
              <a:t>m</a:t>
            </a:r>
            <a:r>
              <a:rPr lang="en-US" altLang="zh-CN" sz="3200" b="1" smtClean="0">
                <a:ea typeface="微软雅黑" panose="020B0503020204020204" pitchFamily="34" charset="-122"/>
              </a:rPr>
              <a:t>=</a:t>
            </a:r>
            <a:r>
              <a:rPr lang="en-US" altLang="zh-CN" sz="3200" b="1" i="1" smtClean="0">
                <a:ea typeface="微软雅黑" panose="020B0503020204020204" pitchFamily="34" charset="-122"/>
              </a:rPr>
              <a:t>U</a:t>
            </a:r>
            <a:r>
              <a:rPr lang="en-US" altLang="zh-CN" sz="3200" b="1" baseline="-10000" smtClean="0">
                <a:ea typeface="微软雅黑" panose="020B0503020204020204" pitchFamily="34" charset="-122"/>
              </a:rPr>
              <a:t>P</a:t>
            </a:r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b="1" smtClean="0">
                <a:ea typeface="微软雅黑" panose="020B0503020204020204" pitchFamily="34" charset="-122"/>
              </a:rPr>
              <a:t>瞬时值</a:t>
            </a:r>
            <a:r>
              <a:rPr lang="en-US" altLang="zh-CN" sz="3200" b="1" i="1" smtClean="0">
                <a:ea typeface="微软雅黑" panose="020B0503020204020204" pitchFamily="34" charset="-122"/>
              </a:rPr>
              <a:t>u</a:t>
            </a:r>
            <a:r>
              <a:rPr lang="en-US" altLang="zh-CN" sz="3200" b="1" smtClean="0">
                <a:ea typeface="微软雅黑" panose="020B0503020204020204" pitchFamily="34" charset="-122"/>
              </a:rPr>
              <a:t>(t)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b="1" smtClean="0"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3200" b="1" smtClean="0">
                <a:ea typeface="微软雅黑" panose="020B0503020204020204" pitchFamily="34" charset="-122"/>
              </a:rPr>
              <a:t>有效值</a:t>
            </a:r>
            <a:r>
              <a:rPr lang="en-US" altLang="zh-CN" sz="3200" b="1" i="1" smtClean="0">
                <a:ea typeface="微软雅黑" panose="020B0503020204020204" pitchFamily="34" charset="-122"/>
              </a:rPr>
              <a:t>U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b="1" smtClean="0">
              <a:ea typeface="微软雅黑" panose="020B0503020204020204" pitchFamily="34" charset="-122"/>
            </a:endParaRPr>
          </a:p>
        </p:txBody>
      </p:sp>
      <p:graphicFrame>
        <p:nvGraphicFramePr>
          <p:cNvPr id="1024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="" xmlns:p14="http://schemas.microsoft.com/office/powerpoint/2010/main" val="335850085"/>
              </p:ext>
            </p:extLst>
          </p:nvPr>
        </p:nvGraphicFramePr>
        <p:xfrm>
          <a:off x="1214438" y="4000500"/>
          <a:ext cx="3603625" cy="592138"/>
        </p:xfrm>
        <a:graphic>
          <a:graphicData uri="http://schemas.openxmlformats.org/presentationml/2006/ole">
            <p:oleObj spid="_x0000_s22536" name="Equation" r:id="rId3" imgW="1295400" imgH="228600" progId="Equation.DSMT4">
              <p:embed/>
            </p:oleObj>
          </a:graphicData>
        </a:graphic>
      </p:graphicFrame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323" y="2653035"/>
            <a:ext cx="3673475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5124748" y="1951361"/>
            <a:ext cx="0" cy="3384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692948" y="1806898"/>
            <a:ext cx="504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8856092" y="3501008"/>
            <a:ext cx="252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</a:p>
        </p:txBody>
      </p:sp>
      <p:graphicFrame>
        <p:nvGraphicFramePr>
          <p:cNvPr id="10249" name="Object 9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="" xmlns:p14="http://schemas.microsoft.com/office/powerpoint/2010/main" val="4238234720"/>
              </p:ext>
            </p:extLst>
          </p:nvPr>
        </p:nvGraphicFramePr>
        <p:xfrm>
          <a:off x="1214438" y="5214938"/>
          <a:ext cx="3332162" cy="965200"/>
        </p:xfrm>
        <a:graphic>
          <a:graphicData uri="http://schemas.openxmlformats.org/presentationml/2006/ole">
            <p:oleObj spid="_x0000_s22537" name="Equation" r:id="rId5" imgW="1346200" imgH="419100" progId="Equation.DSMT4">
              <p:embed/>
            </p:oleObj>
          </a:graphicData>
        </a:graphic>
      </p:graphicFrame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6564611" y="2886398"/>
            <a:ext cx="863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6564611" y="3103886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solidFill>
                  <a:srgbClr val="253327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="1" baseline="-10000">
                <a:solidFill>
                  <a:srgbClr val="253327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altLang="zh-CN" sz="2400" b="1">
                <a:solidFill>
                  <a:srgbClr val="253327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=</a:t>
            </a:r>
            <a:r>
              <a:rPr lang="en-US" altLang="zh-CN" sz="2400" b="1" i="1">
                <a:solidFill>
                  <a:srgbClr val="253327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400" b="1" baseline="-10000">
                <a:solidFill>
                  <a:srgbClr val="253327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6997998" y="2886398"/>
            <a:ext cx="0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997998" y="3534098"/>
            <a:ext cx="0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59750" y="6343650"/>
            <a:ext cx="984250" cy="2921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462592AC-156B-4E7E-8A81-D21F06E36EB6}" type="slidenum">
              <a:rPr lang="zh-CN" altLang="en-US"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eaLnBrk="1" hangingPunct="1"/>
              <a:t>5</a:t>
            </a:fld>
            <a:r>
              <a:rPr lang="zh-CN" altLang="en-US"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</p:spTree>
    <p:extLst>
      <p:ext uri="{BB962C8B-B14F-4D97-AF65-F5344CB8AC3E}">
        <p14:creationId xmlns="" xmlns:p14="http://schemas.microsoft.com/office/powerpoint/2010/main" val="38857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500063"/>
            <a:ext cx="2592288" cy="714375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eaLnBrk="1" hangingPunct="1"/>
            <a:r>
              <a:rPr lang="zh-CN" altLang="en-US" sz="4000" b="1" dirty="0" smtClean="0">
                <a:ea typeface="微软雅黑" panose="020B0503020204020204" pitchFamily="34" charset="-122"/>
              </a:rPr>
              <a:t>分贝量程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0527" y="1244495"/>
            <a:ext cx="8496944" cy="496728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600" b="1" dirty="0" smtClean="0">
                <a:ea typeface="微软雅黑" panose="020B0503020204020204" pitchFamily="34" charset="-122"/>
              </a:rPr>
              <a:t>分贝刻度线有两条。其采用的标准不一样，一条为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0dB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所对应的电压为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1V(dB)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，一条为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0dB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所对应的电压为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0.775V(</a:t>
            </a:r>
            <a:r>
              <a:rPr lang="en-US" altLang="zh-CN" sz="2600" b="1" dirty="0" err="1" smtClean="0">
                <a:ea typeface="微软雅黑" panose="020B0503020204020204" pitchFamily="34" charset="-122"/>
              </a:rPr>
              <a:t>dBm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)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。我们常用的是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0dB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对应的电压为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0.775V (</a:t>
            </a:r>
            <a:r>
              <a:rPr lang="en-US" altLang="zh-CN" sz="2600" b="1" dirty="0" err="1" smtClean="0">
                <a:ea typeface="微软雅黑" panose="020B0503020204020204" pitchFamily="34" charset="-122"/>
              </a:rPr>
              <a:t>dBm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)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的这一条刻度线。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600" b="1" dirty="0" smtClean="0">
                <a:ea typeface="微软雅黑" panose="020B0503020204020204" pitchFamily="34" charset="-122"/>
              </a:rPr>
              <a:t>读数：</a:t>
            </a:r>
            <a:r>
              <a:rPr lang="en-US" altLang="zh-CN" sz="26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dB</a:t>
            </a:r>
            <a:r>
              <a:rPr lang="zh-CN" altLang="en-US" sz="26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值</a:t>
            </a:r>
            <a:r>
              <a:rPr lang="en-US" altLang="zh-CN" sz="26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=</a:t>
            </a:r>
            <a:r>
              <a:rPr lang="zh-CN" altLang="en-US" sz="26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量程值</a:t>
            </a:r>
            <a:r>
              <a:rPr lang="en-US" altLang="zh-CN" sz="26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+</a:t>
            </a:r>
            <a:r>
              <a:rPr lang="zh-CN" altLang="en-US" sz="26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指针的指示值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600" b="1" dirty="0" smtClean="0">
                <a:ea typeface="微软雅黑" panose="020B0503020204020204" pitchFamily="34" charset="-122"/>
              </a:rPr>
              <a:t>举例：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600"/>
              </a:spcBef>
              <a:buClr>
                <a:srgbClr val="800000"/>
              </a:buClr>
              <a:buFont typeface="Wingdings" panose="05000000000000000000" pitchFamily="2" charset="2"/>
              <a:buChar char="u"/>
            </a:pPr>
            <a:r>
              <a:rPr lang="zh-CN" altLang="en-US" sz="2600" b="1" dirty="0" smtClean="0">
                <a:ea typeface="微软雅黑" panose="020B0503020204020204" pitchFamily="34" charset="-122"/>
              </a:rPr>
              <a:t>量程值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=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＋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30dB     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指针指示值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=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－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7dB    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600"/>
              </a:spcBef>
              <a:buClr>
                <a:srgbClr val="800000"/>
              </a:buClr>
              <a:buFont typeface="Wingdings" panose="05000000000000000000" pitchFamily="2" charset="2"/>
              <a:buChar char="u"/>
            </a:pPr>
            <a:r>
              <a:rPr lang="en-US" altLang="zh-CN" sz="2600" b="1" dirty="0" smtClean="0">
                <a:ea typeface="微软雅黑" panose="020B0503020204020204" pitchFamily="34" charset="-122"/>
              </a:rPr>
              <a:t>dB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值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=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＋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30dB+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（－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7dB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）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=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＋</a:t>
            </a:r>
            <a:r>
              <a:rPr lang="en-US" altLang="zh-CN" sz="2600" b="1" dirty="0" smtClean="0">
                <a:ea typeface="微软雅黑" panose="020B0503020204020204" pitchFamily="34" charset="-122"/>
              </a:rPr>
              <a:t>23dB </a:t>
            </a:r>
          </a:p>
        </p:txBody>
      </p:sp>
    </p:spTree>
    <p:extLst>
      <p:ext uri="{BB962C8B-B14F-4D97-AF65-F5344CB8AC3E}">
        <p14:creationId xmlns="" xmlns:p14="http://schemas.microsoft.com/office/powerpoint/2010/main" val="3819994548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1" y="332656"/>
            <a:ext cx="3384376" cy="623888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ea typeface="微软雅黑" panose="020B0503020204020204" pitchFamily="34" charset="-122"/>
              </a:rPr>
              <a:t>使用注意事项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268413"/>
            <a:ext cx="8568952" cy="50403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ea typeface="微软雅黑" panose="020B0503020204020204" pitchFamily="34" charset="-122"/>
              </a:rPr>
              <a:t>测量电缆线的红夹子连接实验电路的被测端，黑夹子连接实验电路的公共端，</a:t>
            </a:r>
            <a:r>
              <a:rPr lang="zh-CN" altLang="en-US" sz="24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应先接黑夹子，再接红夹子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ea typeface="微软雅黑" panose="020B0503020204020204" pitchFamily="34" charset="-122"/>
              </a:rPr>
              <a:t>在小量程档时，测量电缆线的红、黑夹子开路，指针将会偏转。</a:t>
            </a:r>
            <a:r>
              <a:rPr lang="zh-CN" altLang="en-US" sz="24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暂不用时，应将红、黑夹子短路。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ea typeface="微软雅黑" panose="020B0503020204020204" pitchFamily="34" charset="-122"/>
              </a:rPr>
              <a:t>在较大量程档时，若双手分别接触电缆线的红、黑夹子，指针将会偏转，甚至打过头。应注意避免。</a:t>
            </a:r>
            <a:endParaRPr lang="en-US" altLang="zh-CN" sz="2400" b="1" dirty="0" smtClean="0"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ea typeface="微软雅黑" panose="020B0503020204020204" pitchFamily="34" charset="-122"/>
              </a:rPr>
              <a:t>拿下时，应先拆红夹子，再拆黑夹子。</a:t>
            </a:r>
          </a:p>
        </p:txBody>
      </p:sp>
    </p:spTree>
    <p:extLst>
      <p:ext uri="{BB962C8B-B14F-4D97-AF65-F5344CB8AC3E}">
        <p14:creationId xmlns="" xmlns:p14="http://schemas.microsoft.com/office/powerpoint/2010/main" val="1839979439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5656" y="137319"/>
            <a:ext cx="6138316" cy="11430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eaLnBrk="1" hangingPunct="1"/>
            <a:r>
              <a:rPr lang="zh-CN" altLang="en-US" sz="4000" b="1" dirty="0" smtClean="0">
                <a:ea typeface="微软雅黑" panose="020B0503020204020204" pitchFamily="34" charset="-122"/>
              </a:rPr>
              <a:t>五、电平的基本概念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479153"/>
            <a:ext cx="8640960" cy="46783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微软雅黑" panose="020B0503020204020204" pitchFamily="34" charset="-122"/>
              </a:rPr>
              <a:t>电平的概念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ea typeface="微软雅黑" panose="020B0503020204020204" pitchFamily="34" charset="-122"/>
              </a:rPr>
              <a:t>    电平是电学理论中又一常用的计量方法。将电路中某点功率</a:t>
            </a:r>
            <a:r>
              <a:rPr lang="en-US" altLang="zh-CN" b="1" dirty="0" smtClean="0"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ea typeface="微软雅黑" panose="020B0503020204020204" pitchFamily="34" charset="-122"/>
              </a:rPr>
              <a:t>或电压，或电流</a:t>
            </a:r>
            <a:r>
              <a:rPr lang="en-US" altLang="zh-CN" b="1" dirty="0" smtClean="0">
                <a:ea typeface="微软雅黑" panose="020B0503020204020204" pitchFamily="34" charset="-122"/>
              </a:rPr>
              <a:t>)</a:t>
            </a:r>
            <a:r>
              <a:rPr lang="zh-CN" altLang="en-US" b="1" dirty="0" smtClean="0">
                <a:ea typeface="微软雅黑" panose="020B0503020204020204" pitchFamily="34" charset="-122"/>
              </a:rPr>
              <a:t>与某一基准值的比值的对数关系称为电平，以分贝</a:t>
            </a:r>
            <a:r>
              <a:rPr lang="en-US" altLang="zh-CN" b="1" dirty="0" smtClean="0">
                <a:ea typeface="微软雅黑" panose="020B0503020204020204" pitchFamily="34" charset="-122"/>
              </a:rPr>
              <a:t>(dB)</a:t>
            </a:r>
            <a:r>
              <a:rPr lang="zh-CN" altLang="en-US" b="1" dirty="0" smtClean="0">
                <a:ea typeface="微软雅黑" panose="020B0503020204020204" pitchFamily="34" charset="-122"/>
              </a:rPr>
              <a:t>来表示。由于选取基准值的不同，电平又有</a:t>
            </a:r>
            <a:r>
              <a:rPr lang="zh-CN" altLang="en-US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绝对电平和相对电平</a:t>
            </a:r>
            <a:r>
              <a:rPr lang="zh-CN" altLang="en-US" b="1" dirty="0" smtClean="0">
                <a:ea typeface="微软雅黑" panose="020B0503020204020204" pitchFamily="34" charset="-122"/>
              </a:rPr>
              <a:t>之分。</a:t>
            </a:r>
          </a:p>
        </p:txBody>
      </p:sp>
    </p:spTree>
    <p:extLst>
      <p:ext uri="{BB962C8B-B14F-4D97-AF65-F5344CB8AC3E}">
        <p14:creationId xmlns="" xmlns:p14="http://schemas.microsoft.com/office/powerpoint/2010/main" val="2208366348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4F2D52-6C45-4661-AC61-0E9C8C42A886}" type="slidenum">
              <a:rPr kumimoji="1" lang="en-US" altLang="zh-CN" sz="1400">
                <a:latin typeface="Times New Roman" panose="02020603050405020304" pitchFamily="18" charset="0"/>
                <a:ea typeface="微软雅黑" panose="020B0503020204020204" pitchFamily="34" charset="-122"/>
              </a:rPr>
              <a:pPr eaLnBrk="1" hangingPunct="1"/>
              <a:t>53</a:t>
            </a:fld>
            <a:endParaRPr kumimoji="1" lang="en-US" altLang="zh-CN" sz="1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7188"/>
            <a:ext cx="7772400" cy="803275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ea typeface="微软雅黑" panose="020B0503020204020204" pitchFamily="34" charset="-122"/>
              </a:rPr>
              <a:t>绝对电平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68413"/>
            <a:ext cx="8964488" cy="4114800"/>
          </a:xfrm>
        </p:spPr>
        <p:txBody>
          <a:bodyPr/>
          <a:lstStyle/>
          <a:p>
            <a:pPr eaLnBrk="1" hangingPunct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以某一阻抗上获得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1mW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功率为基准值的电平称为绝对电平。表示为：</a:t>
            </a:r>
          </a:p>
          <a:p>
            <a:pPr eaLnBrk="1" hangingPunct="1"/>
            <a:endParaRPr lang="zh-CN" altLang="en-US" sz="2800" b="1" dirty="0" smtClean="0">
              <a:ea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              </a:t>
            </a:r>
          </a:p>
          <a:p>
            <a:pPr eaLnBrk="1" hangingPunct="1">
              <a:buFontTx/>
              <a:buNone/>
            </a:pPr>
            <a:endParaRPr lang="zh-CN" altLang="en-US" sz="2800" b="1" dirty="0" smtClean="0">
              <a:ea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endParaRPr lang="zh-CN" altLang="en-US" sz="2800" b="1" dirty="0" smtClean="0">
              <a:ea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	式中： </a:t>
            </a:r>
            <a:r>
              <a:rPr lang="en-US" altLang="zh-CN" sz="2800" b="1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P</a:t>
            </a:r>
            <a:r>
              <a:rPr lang="en-US" altLang="zh-CN" sz="2800" b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2800" b="1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V</a:t>
            </a:r>
            <a:r>
              <a:rPr lang="zh-CN" altLang="en-US" sz="2800" b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分别为被测点的功率、电压值。</a:t>
            </a:r>
            <a:r>
              <a:rPr lang="en-US" altLang="zh-CN" sz="2800" b="1" i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V</a:t>
            </a:r>
            <a:r>
              <a:rPr lang="en-US" altLang="zh-CN" sz="2800" b="1" baseline="-10000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0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为</a:t>
            </a:r>
            <a:r>
              <a:rPr lang="en-US" altLang="zh-CN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600Ω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负载消耗</a:t>
            </a:r>
            <a:r>
              <a:rPr lang="en-US" altLang="zh-CN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1mW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功率时对应的电压值：</a:t>
            </a:r>
            <a:r>
              <a:rPr lang="en-US" altLang="zh-CN" sz="2800" b="1" i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V</a:t>
            </a:r>
            <a:r>
              <a:rPr lang="en-US" altLang="zh-CN" sz="2800" b="1" baseline="-10000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0</a:t>
            </a:r>
            <a:r>
              <a:rPr lang="en-US" altLang="zh-CN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=0.7746V</a:t>
            </a:r>
            <a:r>
              <a:rPr lang="zh-CN" altLang="en-US" sz="28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SX2172</a:t>
            </a:r>
            <a:r>
              <a:rPr lang="zh-CN" altLang="en-US" sz="28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型毫伏表作电平测量时的测量值为绝对电压有效值电平。</a:t>
            </a:r>
          </a:p>
        </p:txBody>
      </p:sp>
      <p:graphicFrame>
        <p:nvGraphicFramePr>
          <p:cNvPr id="59397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="" xmlns:p14="http://schemas.microsoft.com/office/powerpoint/2010/main" val="2812772758"/>
              </p:ext>
            </p:extLst>
          </p:nvPr>
        </p:nvGraphicFramePr>
        <p:xfrm>
          <a:off x="692150" y="2317750"/>
          <a:ext cx="5464175" cy="881063"/>
        </p:xfrm>
        <a:graphic>
          <a:graphicData uri="http://schemas.openxmlformats.org/presentationml/2006/ole">
            <p:oleObj spid="_x0000_s23562" name="Equation" r:id="rId3" imgW="2273300" imgH="393700" progId="Equation.DSMT4">
              <p:embed/>
            </p:oleObj>
          </a:graphicData>
        </a:graphic>
      </p:graphicFrame>
      <p:graphicFrame>
        <p:nvGraphicFramePr>
          <p:cNvPr id="5939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40641613"/>
              </p:ext>
            </p:extLst>
          </p:nvPr>
        </p:nvGraphicFramePr>
        <p:xfrm>
          <a:off x="692150" y="3143250"/>
          <a:ext cx="4968875" cy="950912"/>
        </p:xfrm>
        <a:graphic>
          <a:graphicData uri="http://schemas.openxmlformats.org/presentationml/2006/ole">
            <p:oleObj spid="_x0000_s23563" name="Equation" r:id="rId4" imgW="2095500" imgH="431800" progId="Equation.DSMT4">
              <p:embed/>
            </p:oleObj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386649" y="2499563"/>
            <a:ext cx="92365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Arial" charset="0"/>
              </a:rPr>
              <a:t>dBm</a:t>
            </a:r>
            <a:endParaRPr lang="zh-CN" altLang="en-US" sz="2800" dirty="0"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8288" y="3325813"/>
            <a:ext cx="862012" cy="5222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Arial" charset="0"/>
              </a:rPr>
              <a:t>dBV</a:t>
            </a:r>
            <a:endParaRPr lang="zh-CN" alt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3781012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A205E5-FFE9-4DAE-8387-4DA7A031C0EB}" type="slidenum">
              <a:rPr kumimoji="1" lang="en-US" altLang="zh-CN" sz="1400">
                <a:latin typeface="Times New Roman" panose="02020603050405020304" pitchFamily="18" charset="0"/>
                <a:ea typeface="微软雅黑" panose="020B0503020204020204" pitchFamily="34" charset="-122"/>
              </a:rPr>
              <a:pPr eaLnBrk="1" hangingPunct="1"/>
              <a:t>54</a:t>
            </a:fld>
            <a:endParaRPr kumimoji="1" lang="en-US" altLang="zh-CN" sz="1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8090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相对电平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536" y="1412875"/>
            <a:ext cx="8496944" cy="4114800"/>
          </a:xfrm>
        </p:spPr>
        <p:txBody>
          <a:bodyPr/>
          <a:lstStyle/>
          <a:p>
            <a:pPr eaLnBrk="1" hangingPunct="1"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相对电平就是用分贝</a:t>
            </a:r>
            <a:r>
              <a:rPr lang="en-US" altLang="zh-CN" sz="2800" b="1" dirty="0" smtClean="0">
                <a:ea typeface="微软雅黑" panose="020B0503020204020204" pitchFamily="34" charset="-122"/>
              </a:rPr>
              <a:t>(dB)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来表示两功率的相对大小。用公式表示为：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buFontTx/>
              <a:buNone/>
            </a:pPr>
            <a:endParaRPr lang="zh-CN" altLang="en-US" sz="2800" b="1" dirty="0" smtClean="0">
              <a:ea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endParaRPr lang="zh-CN" altLang="en-US" sz="2800" b="1" dirty="0" smtClean="0">
              <a:ea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endParaRPr lang="zh-CN" altLang="en-US" sz="2800" b="1" dirty="0" smtClean="0">
              <a:ea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800000"/>
                </a:solidFill>
                <a:ea typeface="微软雅黑" panose="020B0503020204020204" pitchFamily="34" charset="-122"/>
              </a:rPr>
              <a:t>     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800000"/>
                </a:solidFill>
                <a:ea typeface="微软雅黑" panose="020B0503020204020204" pitchFamily="34" charset="-122"/>
              </a:rPr>
              <a:t>     </a:t>
            </a:r>
            <a:r>
              <a:rPr lang="zh-CN" altLang="en-US" sz="2800" b="1" dirty="0" smtClean="0">
                <a:solidFill>
                  <a:srgbClr val="FFFF00"/>
                </a:solidFill>
                <a:ea typeface="微软雅黑" panose="020B0503020204020204" pitchFamily="34" charset="-122"/>
              </a:rPr>
              <a:t>式中： </a:t>
            </a:r>
            <a:r>
              <a:rPr lang="en-US" altLang="zh-CN" sz="2800" b="1" i="1" dirty="0" smtClean="0">
                <a:solidFill>
                  <a:srgbClr val="FFFF00"/>
                </a:solidFill>
                <a:ea typeface="微软雅黑" panose="020B0503020204020204" pitchFamily="34" charset="-122"/>
              </a:rPr>
              <a:t>P</a:t>
            </a:r>
            <a:r>
              <a:rPr lang="en-US" altLang="zh-CN" sz="2800" b="1" baseline="-10000" dirty="0" smtClean="0">
                <a:solidFill>
                  <a:srgbClr val="FFFF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FFFF00"/>
                </a:solidFill>
                <a:ea typeface="微软雅黑" panose="020B0503020204020204" pitchFamily="34" charset="-122"/>
              </a:rPr>
              <a:t>、 </a:t>
            </a:r>
            <a:r>
              <a:rPr lang="en-US" altLang="zh-CN" sz="2800" b="1" i="1" dirty="0" smtClean="0">
                <a:solidFill>
                  <a:srgbClr val="FFFF00"/>
                </a:solidFill>
                <a:ea typeface="微软雅黑" panose="020B0503020204020204" pitchFamily="34" charset="-122"/>
              </a:rPr>
              <a:t>V</a:t>
            </a:r>
            <a:r>
              <a:rPr lang="en-US" altLang="zh-CN" sz="2800" b="1" baseline="-10000" dirty="0" smtClean="0">
                <a:solidFill>
                  <a:srgbClr val="FFFF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FFFF00"/>
                </a:solidFill>
                <a:ea typeface="微软雅黑" panose="020B0503020204020204" pitchFamily="34" charset="-122"/>
              </a:rPr>
              <a:t>为基准点功率、电压值， </a:t>
            </a:r>
            <a:r>
              <a:rPr lang="en-US" altLang="zh-CN" sz="2800" b="1" i="1" dirty="0" smtClean="0">
                <a:solidFill>
                  <a:srgbClr val="FFFF00"/>
                </a:solidFill>
                <a:ea typeface="微软雅黑" panose="020B0503020204020204" pitchFamily="34" charset="-122"/>
              </a:rPr>
              <a:t>P</a:t>
            </a:r>
            <a:r>
              <a:rPr lang="en-US" altLang="zh-CN" sz="2800" b="1" baseline="-10000" dirty="0" smtClean="0">
                <a:solidFill>
                  <a:srgbClr val="FFFF00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FFFF00"/>
                </a:solidFill>
                <a:ea typeface="微软雅黑" panose="020B0503020204020204" pitchFamily="34" charset="-122"/>
              </a:rPr>
              <a:t>、 </a:t>
            </a:r>
            <a:r>
              <a:rPr lang="en-US" altLang="zh-CN" sz="2800" b="1" i="1" dirty="0" smtClean="0">
                <a:solidFill>
                  <a:srgbClr val="FFFF00"/>
                </a:solidFill>
                <a:ea typeface="微软雅黑" panose="020B0503020204020204" pitchFamily="34" charset="-122"/>
              </a:rPr>
              <a:t>V</a:t>
            </a:r>
            <a:r>
              <a:rPr lang="en-US" altLang="zh-CN" sz="2800" b="1" baseline="-10000" dirty="0" smtClean="0">
                <a:solidFill>
                  <a:srgbClr val="FFFF00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FFFF00"/>
                </a:solidFill>
                <a:ea typeface="微软雅黑" panose="020B0503020204020204" pitchFamily="34" charset="-122"/>
              </a:rPr>
              <a:t>为被测点功率、电压值。</a:t>
            </a:r>
          </a:p>
        </p:txBody>
      </p:sp>
      <p:graphicFrame>
        <p:nvGraphicFramePr>
          <p:cNvPr id="60421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="" xmlns:p14="http://schemas.microsoft.com/office/powerpoint/2010/main" val="2670863970"/>
              </p:ext>
            </p:extLst>
          </p:nvPr>
        </p:nvGraphicFramePr>
        <p:xfrm>
          <a:off x="1567655" y="2564904"/>
          <a:ext cx="6342565" cy="1218109"/>
        </p:xfrm>
        <a:graphic>
          <a:graphicData uri="http://schemas.openxmlformats.org/presentationml/2006/ole">
            <p:oleObj spid="_x0000_s24586" name="Equation" r:id="rId3" imgW="2095500" imgH="431800" progId="Equation.DSMT4">
              <p:embed/>
            </p:oleObj>
          </a:graphicData>
        </a:graphic>
      </p:graphicFrame>
      <p:graphicFrame>
        <p:nvGraphicFramePr>
          <p:cNvPr id="604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63623500"/>
              </p:ext>
            </p:extLst>
          </p:nvPr>
        </p:nvGraphicFramePr>
        <p:xfrm>
          <a:off x="1571803" y="3748020"/>
          <a:ext cx="5438775" cy="1119188"/>
        </p:xfrm>
        <a:graphic>
          <a:graphicData uri="http://schemas.openxmlformats.org/presentationml/2006/ole">
            <p:oleObj spid="_x0000_s24587" name="Equation" r:id="rId4" imgW="2095500" imgH="4318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53675875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335CEE-4E0D-465D-B013-1A5C4B741CAB}" type="slidenum">
              <a:rPr kumimoji="1" lang="en-US" altLang="zh-CN" sz="1400">
                <a:latin typeface="Times New Roman" panose="02020603050405020304" pitchFamily="18" charset="0"/>
                <a:ea typeface="微软雅黑" panose="020B0503020204020204" pitchFamily="34" charset="-122"/>
              </a:rPr>
              <a:pPr eaLnBrk="1" hangingPunct="1"/>
              <a:t>55</a:t>
            </a:fld>
            <a:endParaRPr kumimoji="1" lang="en-US" altLang="zh-CN" sz="1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6107" y="304068"/>
            <a:ext cx="5432648" cy="658813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相对电平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528" y="1125538"/>
            <a:ext cx="8496944" cy="180498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如果基准点与被测点的阻抗不同，则电压相对电平要用电压绝对电平的差来表示或计算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，即绝对电平的差值为相对电平。这从定义电平的公式中亦可看出：</a:t>
            </a:r>
          </a:p>
        </p:txBody>
      </p:sp>
      <p:graphicFrame>
        <p:nvGraphicFramePr>
          <p:cNvPr id="61445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="" xmlns:p14="http://schemas.microsoft.com/office/powerpoint/2010/main" val="663792409"/>
              </p:ext>
            </p:extLst>
          </p:nvPr>
        </p:nvGraphicFramePr>
        <p:xfrm>
          <a:off x="683568" y="3701256"/>
          <a:ext cx="8280400" cy="1884363"/>
        </p:xfrm>
        <a:graphic>
          <a:graphicData uri="http://schemas.openxmlformats.org/presentationml/2006/ole">
            <p:oleObj spid="_x0000_s25606" name="Equation" r:id="rId3" imgW="3683000" imgH="8382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146363111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9672" y="286545"/>
            <a:ext cx="5216624" cy="658812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eaLnBrk="1" hangingPunct="1"/>
            <a:r>
              <a:rPr lang="zh-CN" altLang="en-US" sz="3600" b="1" dirty="0" smtClean="0">
                <a:ea typeface="微软雅黑" panose="020B0503020204020204" pitchFamily="34" charset="-122"/>
              </a:rPr>
              <a:t>增益和衰减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536" y="1341438"/>
            <a:ext cx="8496944" cy="5292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a typeface="微软雅黑" panose="020B0503020204020204" pitchFamily="34" charset="-122"/>
              </a:rPr>
              <a:t>设某电路的输入电压为</a:t>
            </a:r>
            <a:r>
              <a:rPr lang="en-US" altLang="zh-CN" sz="2400" b="1" i="1" dirty="0" err="1" smtClean="0">
                <a:ea typeface="微软雅黑" panose="020B0503020204020204" pitchFamily="34" charset="-122"/>
              </a:rPr>
              <a:t>V</a:t>
            </a:r>
            <a:r>
              <a:rPr lang="en-US" altLang="zh-CN" sz="2400" b="1" dirty="0" err="1" smtClean="0">
                <a:ea typeface="微软雅黑" panose="020B0503020204020204" pitchFamily="34" charset="-122"/>
              </a:rPr>
              <a:t>sr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，输出电压为</a:t>
            </a:r>
            <a:r>
              <a:rPr lang="en-US" altLang="zh-CN" sz="2400" b="1" i="1" dirty="0" err="1" smtClean="0">
                <a:ea typeface="微软雅黑" panose="020B0503020204020204" pitchFamily="34" charset="-122"/>
              </a:rPr>
              <a:t>V</a:t>
            </a:r>
            <a:r>
              <a:rPr lang="en-US" altLang="zh-CN" sz="2400" b="1" dirty="0" err="1" smtClean="0">
                <a:ea typeface="微软雅黑" panose="020B0503020204020204" pitchFamily="34" charset="-122"/>
              </a:rPr>
              <a:t>sc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。描述电路输入输出关系时可用相对电压电平来表示</a:t>
            </a:r>
            <a:endParaRPr lang="zh-CN" altLang="en-US" sz="2400" b="1" i="1" dirty="0" smtClean="0"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endParaRPr lang="zh-CN" altLang="en-US" sz="2400" b="1" dirty="0" smtClean="0"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zh-CN" altLang="en-US" sz="2400" b="1" dirty="0" smtClean="0">
                <a:ea typeface="微软雅黑" panose="020B0503020204020204" pitchFamily="34" charset="-122"/>
              </a:rPr>
              <a:t>	     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ea typeface="微软雅黑" panose="020B0503020204020204" pitchFamily="34" charset="-122"/>
              </a:rPr>
              <a:t>当电平值为正时，</a:t>
            </a:r>
            <a:r>
              <a:rPr lang="en-US" altLang="zh-CN" sz="2400" b="1" i="1" dirty="0" err="1" smtClean="0">
                <a:ea typeface="微软雅黑" panose="020B0503020204020204" pitchFamily="34" charset="-122"/>
              </a:rPr>
              <a:t>V</a:t>
            </a:r>
            <a:r>
              <a:rPr lang="en-US" altLang="zh-CN" sz="2400" b="1" dirty="0" err="1" smtClean="0">
                <a:ea typeface="微软雅黑" panose="020B0503020204020204" pitchFamily="34" charset="-122"/>
              </a:rPr>
              <a:t>sc</a:t>
            </a:r>
            <a:r>
              <a:rPr lang="en-US" altLang="zh-CN" sz="2400" b="1" dirty="0" smtClean="0">
                <a:ea typeface="微软雅黑" panose="020B0503020204020204" pitchFamily="34" charset="-122"/>
              </a:rPr>
              <a:t>&gt;</a:t>
            </a:r>
            <a:r>
              <a:rPr lang="en-US" altLang="zh-CN" sz="2400" b="1" i="1" dirty="0" err="1" smtClean="0">
                <a:ea typeface="微软雅黑" panose="020B0503020204020204" pitchFamily="34" charset="-122"/>
              </a:rPr>
              <a:t>V</a:t>
            </a:r>
            <a:r>
              <a:rPr lang="en-US" altLang="zh-CN" sz="2400" b="1" dirty="0" err="1" smtClean="0">
                <a:ea typeface="微软雅黑" panose="020B0503020204020204" pitchFamily="34" charset="-122"/>
              </a:rPr>
              <a:t>sr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，表示电路有增益，输出信号大于输入信号；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ea typeface="微软雅黑" panose="020B0503020204020204" pitchFamily="34" charset="-122"/>
              </a:rPr>
              <a:t>当电平值为负时，</a:t>
            </a:r>
            <a:r>
              <a:rPr lang="en-US" altLang="zh-CN" sz="2400" b="1" i="1" dirty="0" err="1" smtClean="0">
                <a:ea typeface="微软雅黑" panose="020B0503020204020204" pitchFamily="34" charset="-122"/>
              </a:rPr>
              <a:t>V</a:t>
            </a:r>
            <a:r>
              <a:rPr lang="en-US" altLang="zh-CN" sz="2400" b="1" dirty="0" err="1" smtClean="0">
                <a:ea typeface="微软雅黑" panose="020B0503020204020204" pitchFamily="34" charset="-122"/>
              </a:rPr>
              <a:t>sc</a:t>
            </a:r>
            <a:r>
              <a:rPr lang="en-US" altLang="zh-CN" sz="2400" b="1" dirty="0" smtClean="0">
                <a:ea typeface="微软雅黑" panose="020B0503020204020204" pitchFamily="34" charset="-122"/>
              </a:rPr>
              <a:t>&lt;</a:t>
            </a:r>
            <a:r>
              <a:rPr lang="en-US" altLang="zh-CN" sz="2400" b="1" i="1" dirty="0" err="1" smtClean="0">
                <a:ea typeface="微软雅黑" panose="020B0503020204020204" pitchFamily="34" charset="-122"/>
              </a:rPr>
              <a:t>V</a:t>
            </a:r>
            <a:r>
              <a:rPr lang="en-US" altLang="zh-CN" sz="2400" b="1" dirty="0" err="1" smtClean="0">
                <a:ea typeface="微软雅黑" panose="020B0503020204020204" pitchFamily="34" charset="-122"/>
              </a:rPr>
              <a:t>sr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，表示电路有衰减，输出信号小于输入信号；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ea typeface="微软雅黑" panose="020B0503020204020204" pitchFamily="34" charset="-122"/>
              </a:rPr>
              <a:t>当电平值为零时，</a:t>
            </a:r>
            <a:r>
              <a:rPr lang="en-US" altLang="zh-CN" sz="2400" b="1" i="1" dirty="0" err="1" smtClean="0">
                <a:ea typeface="微软雅黑" panose="020B0503020204020204" pitchFamily="34" charset="-122"/>
              </a:rPr>
              <a:t>V</a:t>
            </a:r>
            <a:r>
              <a:rPr lang="en-US" altLang="zh-CN" sz="2400" b="1" dirty="0" err="1" smtClean="0">
                <a:ea typeface="微软雅黑" panose="020B0503020204020204" pitchFamily="34" charset="-122"/>
              </a:rPr>
              <a:t>sc</a:t>
            </a:r>
            <a:r>
              <a:rPr lang="en-US" altLang="zh-CN" sz="2400" b="1" dirty="0" smtClean="0">
                <a:ea typeface="微软雅黑" panose="020B0503020204020204" pitchFamily="34" charset="-122"/>
              </a:rPr>
              <a:t>=</a:t>
            </a:r>
            <a:r>
              <a:rPr lang="en-US" altLang="zh-CN" sz="2400" b="1" i="1" dirty="0" err="1" smtClean="0">
                <a:ea typeface="微软雅黑" panose="020B0503020204020204" pitchFamily="34" charset="-122"/>
              </a:rPr>
              <a:t>V</a:t>
            </a:r>
            <a:r>
              <a:rPr lang="en-US" altLang="zh-CN" sz="2400" b="1" dirty="0" err="1" smtClean="0">
                <a:ea typeface="微软雅黑" panose="020B0503020204020204" pitchFamily="34" charset="-122"/>
              </a:rPr>
              <a:t>sr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，表示电路即无增益，又无衰减，输出信号等于输入信号。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ea typeface="微软雅黑" panose="020B0503020204020204" pitchFamily="34" charset="-122"/>
              </a:rPr>
              <a:t>相对电压电平加（减）</a:t>
            </a:r>
            <a:r>
              <a:rPr lang="en-US" altLang="zh-CN" sz="2400" b="1" dirty="0" smtClean="0">
                <a:ea typeface="微软雅黑" panose="020B0503020204020204" pitchFamily="34" charset="-122"/>
              </a:rPr>
              <a:t>20dB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，输出、输入电压比扩大（缩小）</a:t>
            </a:r>
            <a:r>
              <a:rPr lang="en-US" altLang="zh-CN" sz="2400" b="1" dirty="0" smtClean="0">
                <a:ea typeface="微软雅黑" panose="020B0503020204020204" pitchFamily="34" charset="-122"/>
              </a:rPr>
              <a:t>10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倍。</a:t>
            </a:r>
          </a:p>
        </p:txBody>
      </p:sp>
      <p:graphicFrame>
        <p:nvGraphicFramePr>
          <p:cNvPr id="62469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="" xmlns:p14="http://schemas.microsoft.com/office/powerpoint/2010/main" val="1531902434"/>
              </p:ext>
            </p:extLst>
          </p:nvPr>
        </p:nvGraphicFramePr>
        <p:xfrm>
          <a:off x="2483768" y="2060848"/>
          <a:ext cx="3814763" cy="966788"/>
        </p:xfrm>
        <a:graphic>
          <a:graphicData uri="http://schemas.openxmlformats.org/presentationml/2006/ole">
            <p:oleObj spid="_x0000_s26630" name="Equation" r:id="rId3" imgW="1447172" imgH="393529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393636057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2"/>
          <p:cNvSpPr>
            <a:spLocks noGrp="1"/>
          </p:cNvSpPr>
          <p:nvPr>
            <p:ph type="title" idx="4294967295"/>
          </p:nvPr>
        </p:nvSpPr>
        <p:spPr>
          <a:xfrm>
            <a:off x="1577082" y="332656"/>
            <a:ext cx="5314950" cy="676275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63491" name="内容占位符 3"/>
          <p:cNvSpPr>
            <a:spLocks noGrp="1"/>
          </p:cNvSpPr>
          <p:nvPr>
            <p:ph idx="4294967295"/>
          </p:nvPr>
        </p:nvSpPr>
        <p:spPr>
          <a:xfrm>
            <a:off x="539552" y="1214438"/>
            <a:ext cx="7390011" cy="4114800"/>
          </a:xfrm>
        </p:spPr>
        <p:txBody>
          <a:bodyPr/>
          <a:lstStyle/>
          <a:p>
            <a:r>
              <a:rPr lang="en-US" altLang="zh-CN" sz="4000" dirty="0" smtClean="0">
                <a:ea typeface="微软雅黑" panose="020B0503020204020204" pitchFamily="34" charset="-122"/>
              </a:rPr>
              <a:t>P77:1,2,3,4;</a:t>
            </a:r>
          </a:p>
        </p:txBody>
      </p:sp>
    </p:spTree>
    <p:extLst>
      <p:ext uri="{BB962C8B-B14F-4D97-AF65-F5344CB8AC3E}">
        <p14:creationId xmlns="" xmlns:p14="http://schemas.microsoft.com/office/powerpoint/2010/main" val="3225881970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3"/>
          <p:cNvSpPr>
            <a:spLocks noChangeArrowheads="1"/>
          </p:cNvSpPr>
          <p:nvPr/>
        </p:nvSpPr>
        <p:spPr bwMode="auto">
          <a:xfrm>
            <a:off x="0" y="3573463"/>
            <a:ext cx="9144000" cy="30956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19" name="矩形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4516" name="矩形 11"/>
          <p:cNvSpPr>
            <a:spLocks noChangeArrowheads="1"/>
          </p:cNvSpPr>
          <p:nvPr/>
        </p:nvSpPr>
        <p:spPr bwMode="auto">
          <a:xfrm>
            <a:off x="323850" y="260350"/>
            <a:ext cx="2236788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zh-CN" altLang="en-US" sz="3200" b="1" dirty="0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下一次实验</a:t>
            </a:r>
            <a:endParaRPr lang="zh-CN" altLang="en-US" sz="700" dirty="0">
              <a:solidFill>
                <a:srgbClr val="00FF00"/>
              </a:solidFill>
              <a:latin typeface="Calibri" panose="020F0502020204030204" pitchFamily="34" charset="0"/>
            </a:endParaRPr>
          </a:p>
        </p:txBody>
      </p:sp>
      <p:sp>
        <p:nvSpPr>
          <p:cNvPr id="64517" name="Rectangle 3"/>
          <p:cNvSpPr txBox="1">
            <a:spLocks noChangeArrowheads="1"/>
          </p:cNvSpPr>
          <p:nvPr/>
        </p:nvSpPr>
        <p:spPr bwMode="auto">
          <a:xfrm>
            <a:off x="395288" y="1308100"/>
            <a:ext cx="8435975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一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、串联谐振电路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P105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二、周期信号频谱分析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P107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094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-186531" y="427038"/>
            <a:ext cx="4905375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周期信号的参数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73238"/>
            <a:ext cx="4177605" cy="47990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直流偏置</a:t>
            </a:r>
          </a:p>
          <a:p>
            <a:pPr lvl="1"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ea typeface="微软雅黑" panose="020B0503020204020204" pitchFamily="34" charset="-122"/>
              </a:rPr>
              <a:t>将一个周期信号叠加一个直流电压的过程称为直流偏置。</a:t>
            </a:r>
          </a:p>
          <a:p>
            <a:pPr lvl="1"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ea typeface="微软雅黑" panose="020B0503020204020204" pitchFamily="34" charset="-122"/>
              </a:rPr>
              <a:t>直流偏置的结果是使周期信号在坐标系中上移或下移。</a:t>
            </a:r>
          </a:p>
          <a:p>
            <a:pPr lvl="1"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ea typeface="微软雅黑" panose="020B0503020204020204" pitchFamily="34" charset="-122"/>
              </a:rPr>
              <a:t>直流偏置的结果改变了周期信号的平均值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188" y="1360488"/>
            <a:ext cx="3024187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188" y="4529138"/>
            <a:ext cx="3025775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5437188" y="1289050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5437188" y="4313238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5437188" y="3160713"/>
            <a:ext cx="0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5294313" y="4024313"/>
            <a:ext cx="3240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5437188" y="3592513"/>
            <a:ext cx="30241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573588" y="3376613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</a:rPr>
              <a:t>0.8V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078413" y="100012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005388" y="2944813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5005388" y="416877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4573588" y="4529138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</a:rPr>
              <a:t>1.8V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4429125" y="5824538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</a:rPr>
              <a:t>-0.2V</a:t>
            </a: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5294313" y="6040438"/>
            <a:ext cx="2873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5294313" y="4745038"/>
            <a:ext cx="2873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5294313" y="2873375"/>
            <a:ext cx="2873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5294313" y="1504950"/>
            <a:ext cx="2873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4718050" y="128905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</a:rPr>
              <a:t>1V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4645025" y="2655888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</a:rPr>
              <a:t>-1V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8677275" y="1936750"/>
            <a:ext cx="252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8677275" y="3736975"/>
            <a:ext cx="252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8677275" y="5537200"/>
            <a:ext cx="252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6662738" y="2944813"/>
            <a:ext cx="504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+</a:t>
            </a:r>
          </a:p>
        </p:txBody>
      </p:sp>
      <p:sp>
        <p:nvSpPr>
          <p:cNvPr id="11291" name="AutoShape 27"/>
          <p:cNvSpPr>
            <a:spLocks noChangeArrowheads="1"/>
          </p:cNvSpPr>
          <p:nvPr/>
        </p:nvSpPr>
        <p:spPr bwMode="auto">
          <a:xfrm>
            <a:off x="6805613" y="4168775"/>
            <a:ext cx="288925" cy="2889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ea typeface="微软雅黑" panose="020B0503020204020204" pitchFamily="34" charset="-122"/>
            </a:endParaRPr>
          </a:p>
        </p:txBody>
      </p:sp>
      <p:sp>
        <p:nvSpPr>
          <p:cNvPr id="1129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59750" y="6343650"/>
            <a:ext cx="984250" cy="2921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86687423-696C-4480-8194-4EEF4110AD2B}" type="slidenum">
              <a:rPr lang="zh-CN" altLang="en-US"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eaLnBrk="1" hangingPunct="1"/>
              <a:t>6</a:t>
            </a:fld>
            <a:r>
              <a:rPr lang="zh-CN" altLang="en-US"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</p:spTree>
    <p:extLst>
      <p:ext uri="{BB962C8B-B14F-4D97-AF65-F5344CB8AC3E}">
        <p14:creationId xmlns="" xmlns:p14="http://schemas.microsoft.com/office/powerpoint/2010/main" val="2767582939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4313" y="1214438"/>
            <a:ext cx="3609975" cy="5889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200" b="1" kern="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微软雅黑" pitchFamily="34" charset="-122"/>
                <a:cs typeface="+mj-cs"/>
              </a:rPr>
              <a:t>（一）主要功能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1989138"/>
            <a:ext cx="8229600" cy="4678362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71B09"/>
              </a:buClr>
              <a:buFont typeface="Wingdings" pitchFamily="2" charset="2"/>
              <a:buChar char="Ø"/>
              <a:defRPr/>
            </a:pPr>
            <a:r>
              <a:rPr lang="zh-CN" altLang="en-US" sz="2600" kern="0" dirty="0">
                <a:latin typeface="Arial" charset="0"/>
                <a:ea typeface="微软雅黑" pitchFamily="34" charset="-122"/>
              </a:rPr>
              <a:t>双通道输出，可实现</a:t>
            </a:r>
            <a:r>
              <a:rPr lang="zh-CN" altLang="en-US" sz="2600" kern="0" dirty="0">
                <a:solidFill>
                  <a:srgbClr val="00FF00"/>
                </a:solidFill>
                <a:latin typeface="Arial" charset="0"/>
                <a:ea typeface="微软雅黑" pitchFamily="34" charset="-122"/>
              </a:rPr>
              <a:t>通道耦合，通道复制</a:t>
            </a:r>
            <a:r>
              <a:rPr lang="zh-CN" altLang="en-US" sz="2600" kern="0" dirty="0">
                <a:latin typeface="Arial" charset="0"/>
                <a:ea typeface="微软雅黑" pitchFamily="34" charset="-122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71B09"/>
              </a:buClr>
              <a:buFont typeface="Wingdings" pitchFamily="2" charset="2"/>
              <a:buChar char="Ø"/>
              <a:defRPr/>
            </a:pPr>
            <a:r>
              <a:rPr lang="zh-CN" altLang="en-US" sz="2600" kern="0" dirty="0">
                <a:latin typeface="Arial" charset="0"/>
                <a:ea typeface="微软雅黑" pitchFamily="34" charset="-122"/>
              </a:rPr>
              <a:t>可编辑输出 </a:t>
            </a:r>
            <a:r>
              <a:rPr lang="en-US" altLang="zh-CN" sz="2600" kern="0" dirty="0">
                <a:latin typeface="Arial" charset="0"/>
                <a:ea typeface="微软雅黑" pitchFamily="34" charset="-122"/>
              </a:rPr>
              <a:t>14-bit</a:t>
            </a:r>
            <a:r>
              <a:rPr lang="zh-CN" altLang="en-US" sz="2600" kern="0" dirty="0">
                <a:latin typeface="Arial" charset="0"/>
                <a:ea typeface="微软雅黑" pitchFamily="34" charset="-122"/>
              </a:rPr>
              <a:t>、</a:t>
            </a:r>
            <a:r>
              <a:rPr lang="en-US" altLang="zh-CN" sz="2600" kern="0" dirty="0">
                <a:latin typeface="Arial" charset="0"/>
                <a:ea typeface="微软雅黑" pitchFamily="34" charset="-122"/>
              </a:rPr>
              <a:t>4k </a:t>
            </a:r>
            <a:r>
              <a:rPr lang="zh-CN" altLang="en-US" sz="2600" kern="0" dirty="0">
                <a:latin typeface="Arial" charset="0"/>
                <a:ea typeface="微软雅黑" pitchFamily="34" charset="-122"/>
              </a:rPr>
              <a:t>点用户自定义任意波形；</a:t>
            </a:r>
            <a:endParaRPr lang="en-US" altLang="zh-CN" sz="2600" kern="0" dirty="0">
              <a:latin typeface="Arial" charset="0"/>
              <a:ea typeface="微软雅黑" pitchFamily="34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71B09"/>
              </a:buClr>
              <a:buFont typeface="Wingdings" pitchFamily="2" charset="2"/>
              <a:buChar char="Ø"/>
              <a:defRPr/>
            </a:pPr>
            <a:r>
              <a:rPr lang="zh-CN" altLang="en-US" sz="2600" kern="0" dirty="0">
                <a:latin typeface="Arial" charset="0"/>
                <a:ea typeface="微软雅黑" pitchFamily="34" charset="-122"/>
              </a:rPr>
              <a:t>输出频率特性：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600" kern="0" dirty="0">
                <a:latin typeface="Arial" charset="0"/>
                <a:ea typeface="微软雅黑" pitchFamily="34" charset="-122"/>
              </a:rPr>
              <a:t>正弦波：</a:t>
            </a:r>
            <a:r>
              <a:rPr lang="en-US" altLang="zh-CN" sz="2600" kern="0" dirty="0">
                <a:latin typeface="Arial" charset="0"/>
                <a:ea typeface="微软雅黑" pitchFamily="34" charset="-122"/>
              </a:rPr>
              <a:t>1µHz </a:t>
            </a:r>
            <a:r>
              <a:rPr lang="zh-CN" altLang="en-US" sz="2600" kern="0" dirty="0">
                <a:latin typeface="Arial" charset="0"/>
                <a:ea typeface="微软雅黑" pitchFamily="34" charset="-122"/>
              </a:rPr>
              <a:t>到 </a:t>
            </a:r>
            <a:r>
              <a:rPr lang="en-US" altLang="zh-CN" sz="2600" kern="0" dirty="0">
                <a:latin typeface="Arial" charset="0"/>
                <a:ea typeface="微软雅黑" pitchFamily="34" charset="-122"/>
              </a:rPr>
              <a:t>20MHz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600" kern="0" dirty="0">
                <a:latin typeface="Arial" charset="0"/>
                <a:ea typeface="微软雅黑" pitchFamily="34" charset="-122"/>
              </a:rPr>
              <a:t>方    波：</a:t>
            </a:r>
            <a:r>
              <a:rPr lang="en-US" altLang="zh-CN" sz="2600" kern="0" dirty="0">
                <a:latin typeface="Arial" charset="0"/>
                <a:ea typeface="微软雅黑" pitchFamily="34" charset="-122"/>
              </a:rPr>
              <a:t>1µHz </a:t>
            </a:r>
            <a:r>
              <a:rPr lang="zh-CN" altLang="en-US" sz="2600" kern="0" dirty="0">
                <a:latin typeface="Arial" charset="0"/>
                <a:ea typeface="微软雅黑" pitchFamily="34" charset="-122"/>
              </a:rPr>
              <a:t>到 </a:t>
            </a:r>
            <a:r>
              <a:rPr lang="en-US" altLang="zh-CN" sz="2600" kern="0" dirty="0">
                <a:latin typeface="Arial" charset="0"/>
                <a:ea typeface="微软雅黑" pitchFamily="34" charset="-122"/>
              </a:rPr>
              <a:t>5MHz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600" kern="0" dirty="0">
                <a:latin typeface="Arial" charset="0"/>
                <a:ea typeface="微软雅黑" pitchFamily="34" charset="-122"/>
              </a:rPr>
              <a:t>锯齿波：</a:t>
            </a:r>
            <a:r>
              <a:rPr lang="en-US" altLang="zh-CN" sz="2600" kern="0" dirty="0">
                <a:latin typeface="Arial" charset="0"/>
                <a:ea typeface="微软雅黑" pitchFamily="34" charset="-122"/>
              </a:rPr>
              <a:t>1µHz </a:t>
            </a:r>
            <a:r>
              <a:rPr lang="zh-CN" altLang="en-US" sz="2600" kern="0" dirty="0">
                <a:latin typeface="Arial" charset="0"/>
                <a:ea typeface="微软雅黑" pitchFamily="34" charset="-122"/>
              </a:rPr>
              <a:t>到 </a:t>
            </a:r>
            <a:r>
              <a:rPr lang="en-US" altLang="zh-CN" sz="2600" kern="0" dirty="0">
                <a:latin typeface="Arial" charset="0"/>
                <a:ea typeface="微软雅黑" pitchFamily="34" charset="-122"/>
              </a:rPr>
              <a:t>150kHz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600" kern="0" dirty="0">
                <a:latin typeface="Arial" charset="0"/>
                <a:ea typeface="微软雅黑" pitchFamily="34" charset="-122"/>
              </a:rPr>
              <a:t>脉冲波：</a:t>
            </a:r>
            <a:r>
              <a:rPr lang="en-US" altLang="zh-CN" sz="2600" kern="0" dirty="0">
                <a:latin typeface="Arial" charset="0"/>
                <a:ea typeface="微软雅黑" pitchFamily="34" charset="-122"/>
              </a:rPr>
              <a:t>500µHz </a:t>
            </a:r>
            <a:r>
              <a:rPr lang="zh-CN" altLang="en-US" sz="2600" kern="0" dirty="0">
                <a:latin typeface="Arial" charset="0"/>
                <a:ea typeface="微软雅黑" pitchFamily="34" charset="-122"/>
              </a:rPr>
              <a:t>到 </a:t>
            </a:r>
            <a:r>
              <a:rPr lang="en-US" altLang="zh-CN" sz="2600" kern="0" dirty="0">
                <a:latin typeface="Arial" charset="0"/>
                <a:ea typeface="微软雅黑" pitchFamily="34" charset="-122"/>
              </a:rPr>
              <a:t>3MHz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600" kern="0" dirty="0">
                <a:latin typeface="Arial" charset="0"/>
                <a:ea typeface="微软雅黑" pitchFamily="34" charset="-122"/>
              </a:rPr>
              <a:t>白噪声：</a:t>
            </a:r>
            <a:r>
              <a:rPr lang="en-US" altLang="zh-CN" sz="2600" kern="0" dirty="0">
                <a:latin typeface="Arial" charset="0"/>
                <a:ea typeface="微软雅黑" pitchFamily="34" charset="-122"/>
              </a:rPr>
              <a:t>5MHz </a:t>
            </a:r>
            <a:r>
              <a:rPr lang="zh-CN" altLang="en-US" sz="2600" kern="0" dirty="0">
                <a:latin typeface="Arial" charset="0"/>
                <a:ea typeface="微软雅黑" pitchFamily="34" charset="-122"/>
              </a:rPr>
              <a:t>带宽 </a:t>
            </a:r>
            <a:r>
              <a:rPr lang="en-US" altLang="zh-CN" sz="2600" kern="0" dirty="0">
                <a:latin typeface="Arial" charset="0"/>
                <a:ea typeface="微软雅黑" pitchFamily="34" charset="-122"/>
              </a:rPr>
              <a:t>(-3dB)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600" kern="0" dirty="0">
                <a:latin typeface="Arial" charset="0"/>
                <a:ea typeface="微软雅黑" pitchFamily="34" charset="-122"/>
              </a:rPr>
              <a:t>任意波形：</a:t>
            </a:r>
            <a:r>
              <a:rPr lang="en-US" altLang="zh-CN" sz="2600" kern="0" dirty="0">
                <a:latin typeface="Arial" charset="0"/>
                <a:ea typeface="微软雅黑" pitchFamily="34" charset="-122"/>
              </a:rPr>
              <a:t>1μHz </a:t>
            </a:r>
            <a:r>
              <a:rPr lang="zh-CN" altLang="en-US" sz="2600" kern="0" dirty="0">
                <a:latin typeface="Arial" charset="0"/>
                <a:ea typeface="微软雅黑" pitchFamily="34" charset="-122"/>
              </a:rPr>
              <a:t>到 </a:t>
            </a:r>
            <a:r>
              <a:rPr lang="en-US" altLang="zh-CN" sz="2600" kern="0" dirty="0">
                <a:latin typeface="Arial" charset="0"/>
                <a:ea typeface="微软雅黑" pitchFamily="34" charset="-122"/>
              </a:rPr>
              <a:t>5MHz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71B09"/>
              </a:buClr>
              <a:buFont typeface="Wingdings" pitchFamily="2" charset="2"/>
              <a:buChar char="Ø"/>
              <a:defRPr/>
            </a:pPr>
            <a:r>
              <a:rPr lang="zh-CN" altLang="en-US" sz="2600" kern="0" dirty="0">
                <a:latin typeface="Arial" charset="0"/>
                <a:ea typeface="微软雅黑" pitchFamily="34" charset="-122"/>
              </a:rPr>
              <a:t>输出幅度范围：</a:t>
            </a:r>
            <a:r>
              <a:rPr lang="en-US" altLang="zh-CN" sz="2600" kern="0" dirty="0">
                <a:latin typeface="Arial" charset="0"/>
                <a:ea typeface="微软雅黑" pitchFamily="34" charset="-122"/>
              </a:rPr>
              <a:t>2mVPP </a:t>
            </a:r>
            <a:r>
              <a:rPr lang="zh-CN" altLang="en-US" sz="2600" kern="0" dirty="0">
                <a:latin typeface="Arial" charset="0"/>
                <a:ea typeface="微软雅黑" pitchFamily="34" charset="-122"/>
              </a:rPr>
              <a:t>～ </a:t>
            </a:r>
            <a:r>
              <a:rPr lang="en-US" altLang="zh-CN" sz="2600" kern="0" dirty="0">
                <a:latin typeface="Arial" charset="0"/>
                <a:ea typeface="微软雅黑" pitchFamily="34" charset="-122"/>
              </a:rPr>
              <a:t>10VPP </a:t>
            </a:r>
            <a:r>
              <a:rPr lang="zh-CN" altLang="en-US" sz="2600" kern="0" dirty="0">
                <a:latin typeface="Arial" charset="0"/>
                <a:ea typeface="微软雅黑" pitchFamily="34" charset="-122"/>
              </a:rPr>
              <a:t>（</a:t>
            </a:r>
            <a:r>
              <a:rPr lang="en-US" altLang="zh-CN" sz="2600" kern="0" dirty="0">
                <a:latin typeface="Arial" charset="0"/>
                <a:ea typeface="微软雅黑" pitchFamily="34" charset="-122"/>
              </a:rPr>
              <a:t>50 </a:t>
            </a:r>
            <a:r>
              <a:rPr lang="el-GR" altLang="zh-CN" sz="2600" kern="0" dirty="0">
                <a:latin typeface="Arial" charset="0"/>
                <a:ea typeface="微软雅黑" pitchFamily="34" charset="-122"/>
                <a:cs typeface="Arial" charset="0"/>
              </a:rPr>
              <a:t>Ω</a:t>
            </a:r>
            <a:r>
              <a:rPr lang="zh-CN" altLang="en-US" sz="2600" kern="0" dirty="0">
                <a:latin typeface="Arial" charset="0"/>
                <a:ea typeface="微软雅黑" pitchFamily="34" charset="-122"/>
              </a:rPr>
              <a:t>）</a:t>
            </a:r>
            <a:endParaRPr lang="en-US" altLang="zh-CN" sz="2600" kern="0" dirty="0">
              <a:latin typeface="Arial" charset="0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600" kern="0" dirty="0">
                <a:latin typeface="Arial" charset="0"/>
                <a:ea typeface="微软雅黑" pitchFamily="34" charset="-122"/>
              </a:rPr>
              <a:t>                           4mVPP </a:t>
            </a:r>
            <a:r>
              <a:rPr lang="zh-CN" altLang="en-US" sz="2600" kern="0" dirty="0">
                <a:latin typeface="Arial" charset="0"/>
                <a:ea typeface="微软雅黑" pitchFamily="34" charset="-122"/>
              </a:rPr>
              <a:t>～ </a:t>
            </a:r>
            <a:r>
              <a:rPr lang="en-US" altLang="zh-CN" sz="2600" kern="0" dirty="0">
                <a:latin typeface="Arial" charset="0"/>
                <a:ea typeface="微软雅黑" pitchFamily="34" charset="-122"/>
              </a:rPr>
              <a:t>20VPP </a:t>
            </a:r>
            <a:r>
              <a:rPr lang="zh-CN" altLang="en-US" sz="2600" kern="0" dirty="0">
                <a:latin typeface="Arial" charset="0"/>
                <a:ea typeface="微软雅黑" pitchFamily="34" charset="-122"/>
              </a:rPr>
              <a:t>（高阻）</a:t>
            </a:r>
            <a:endParaRPr lang="en-US" altLang="zh-CN" sz="2600" kern="0" dirty="0">
              <a:latin typeface="Arial" charset="0"/>
              <a:ea typeface="微软雅黑" pitchFamily="34" charset="-122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8575" y="428625"/>
            <a:ext cx="8686800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FF00"/>
                </a:solidFill>
                <a:ea typeface="微软雅黑" panose="020B0503020204020204" pitchFamily="34" charset="-122"/>
              </a:rPr>
              <a:t>二、</a:t>
            </a:r>
            <a:r>
              <a:rPr lang="en-US" altLang="zh-CN" sz="3600" b="1" dirty="0">
                <a:solidFill>
                  <a:srgbClr val="00FF00"/>
                </a:solidFill>
                <a:ea typeface="微软雅黑" panose="020B0503020204020204" pitchFamily="34" charset="-122"/>
              </a:rPr>
              <a:t>DG1022</a:t>
            </a:r>
            <a:r>
              <a:rPr lang="zh-CN" altLang="en-US" sz="3600" b="1" dirty="0">
                <a:solidFill>
                  <a:srgbClr val="00FF00"/>
                </a:solidFill>
                <a:ea typeface="微软雅黑" panose="020B0503020204020204" pitchFamily="34" charset="-122"/>
              </a:rPr>
              <a:t>双通道 函数</a:t>
            </a:r>
            <a:r>
              <a:rPr lang="en-US" altLang="zh-CN" sz="3600" b="1" dirty="0">
                <a:solidFill>
                  <a:srgbClr val="00FF00"/>
                </a:solidFill>
                <a:ea typeface="微软雅黑" panose="020B0503020204020204" pitchFamily="34" charset="-122"/>
              </a:rPr>
              <a:t>/</a:t>
            </a:r>
            <a:r>
              <a:rPr lang="zh-CN" altLang="en-US" sz="3600" b="1" dirty="0">
                <a:solidFill>
                  <a:srgbClr val="00FF00"/>
                </a:solidFill>
                <a:ea typeface="微软雅黑" panose="020B0503020204020204" pitchFamily="34" charset="-122"/>
              </a:rPr>
              <a:t>任意波形发生器</a:t>
            </a:r>
          </a:p>
        </p:txBody>
      </p:sp>
      <p:sp>
        <p:nvSpPr>
          <p:cNvPr id="1229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343650"/>
            <a:ext cx="984250" cy="2921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7469AFA6-0C2C-4BA6-BB68-11CBCFAC3B61}" type="slidenum">
              <a:rPr lang="zh-CN" altLang="en-US"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eaLnBrk="1" hangingPunct="1"/>
              <a:t>7</a:t>
            </a:fld>
            <a:r>
              <a:rPr lang="zh-CN" altLang="en-US"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</p:spTree>
    <p:extLst>
      <p:ext uri="{BB962C8B-B14F-4D97-AF65-F5344CB8AC3E}">
        <p14:creationId xmlns="" xmlns:p14="http://schemas.microsoft.com/office/powerpoint/2010/main" val="128033075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2656"/>
            <a:ext cx="3143250" cy="785812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主要功能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357313"/>
            <a:ext cx="8186737" cy="5143500"/>
          </a:xfrm>
        </p:spPr>
        <p:txBody>
          <a:bodyPr/>
          <a:lstStyle/>
          <a:p>
            <a:pPr eaLnBrk="1" hangingPunct="1">
              <a:lnSpc>
                <a:spcPts val="3500"/>
              </a:lnSpc>
              <a:spcBef>
                <a:spcPts val="1200"/>
              </a:spcBef>
              <a:buClr>
                <a:srgbClr val="C71B09"/>
              </a:buClr>
              <a:buFont typeface="Wingdings" panose="05000000000000000000" pitchFamily="2" charset="2"/>
              <a:buChar char="Ø"/>
            </a:pPr>
            <a:r>
              <a:rPr lang="zh-CN" altLang="en-US" sz="3000" dirty="0" smtClean="0">
                <a:ea typeface="微软雅黑" panose="020B0503020204020204" pitchFamily="34" charset="-122"/>
              </a:rPr>
              <a:t>输出各种调制波形：</a:t>
            </a:r>
            <a:r>
              <a:rPr lang="zh-CN" altLang="en-US" sz="30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调幅（</a:t>
            </a:r>
            <a:r>
              <a:rPr lang="en-US" altLang="zh-CN" sz="30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AM</a:t>
            </a:r>
            <a:r>
              <a:rPr lang="zh-CN" altLang="en-US" sz="30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）、调频（</a:t>
            </a:r>
            <a:r>
              <a:rPr lang="en-US" altLang="zh-CN" sz="30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FM</a:t>
            </a:r>
            <a:r>
              <a:rPr lang="zh-CN" altLang="en-US" sz="30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）、调相（</a:t>
            </a:r>
            <a:r>
              <a:rPr lang="en-US" altLang="zh-CN" sz="30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PM</a:t>
            </a:r>
            <a:r>
              <a:rPr lang="zh-CN" altLang="en-US" sz="30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）、二进制频移键控（</a:t>
            </a:r>
            <a:r>
              <a:rPr lang="en-US" altLang="zh-CN" sz="30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FSK</a:t>
            </a:r>
            <a:r>
              <a:rPr lang="zh-CN" altLang="en-US" sz="30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）、线性和对数扫描（</a:t>
            </a:r>
            <a:r>
              <a:rPr lang="en-US" altLang="zh-CN" sz="30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Sweep</a:t>
            </a:r>
            <a:r>
              <a:rPr lang="zh-CN" altLang="en-US" sz="30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）及脉冲串（</a:t>
            </a:r>
            <a:r>
              <a:rPr lang="en-US" altLang="zh-CN" sz="30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Burst</a:t>
            </a:r>
            <a:r>
              <a:rPr lang="zh-CN" altLang="en-US" sz="30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）模式</a:t>
            </a:r>
            <a:r>
              <a:rPr lang="zh-CN" altLang="en-US" sz="3000" dirty="0" smtClean="0">
                <a:ea typeface="微软雅黑" panose="020B0503020204020204" pitchFamily="34" charset="-122"/>
              </a:rPr>
              <a:t>；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buClr>
                <a:srgbClr val="C71B09"/>
              </a:buClr>
              <a:buFont typeface="Wingdings" panose="05000000000000000000" pitchFamily="2" charset="2"/>
              <a:buChar char="Ø"/>
            </a:pPr>
            <a:r>
              <a:rPr lang="zh-CN" altLang="en-US" sz="3000" dirty="0" smtClean="0">
                <a:ea typeface="微软雅黑" panose="020B0503020204020204" pitchFamily="34" charset="-122"/>
              </a:rPr>
              <a:t>测量功能：频率、周期、占空比、正</a:t>
            </a:r>
            <a:r>
              <a:rPr lang="en-US" altLang="zh-CN" sz="3000" dirty="0" smtClean="0">
                <a:ea typeface="微软雅黑" panose="020B0503020204020204" pitchFamily="34" charset="-122"/>
              </a:rPr>
              <a:t>/</a:t>
            </a:r>
            <a:r>
              <a:rPr lang="zh-CN" altLang="en-US" sz="3000" dirty="0" smtClean="0">
                <a:ea typeface="微软雅黑" panose="020B0503020204020204" pitchFamily="34" charset="-122"/>
              </a:rPr>
              <a:t>负脉冲宽度。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buFontTx/>
              <a:buNone/>
            </a:pPr>
            <a:r>
              <a:rPr lang="zh-CN" altLang="en-US" sz="3000" dirty="0" smtClean="0">
                <a:ea typeface="微软雅黑" panose="020B0503020204020204" pitchFamily="34" charset="-122"/>
              </a:rPr>
              <a:t>        测量频率范围：</a:t>
            </a:r>
            <a:r>
              <a:rPr lang="en-US" altLang="zh-CN" sz="30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100mHz </a:t>
            </a:r>
            <a:r>
              <a:rPr lang="zh-CN" altLang="en-US" sz="30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～ </a:t>
            </a:r>
            <a:r>
              <a:rPr lang="en-US" altLang="zh-CN" sz="3000" b="1" dirty="0" smtClean="0">
                <a:solidFill>
                  <a:srgbClr val="00FF00"/>
                </a:solidFill>
                <a:ea typeface="微软雅黑" panose="020B0503020204020204" pitchFamily="34" charset="-122"/>
              </a:rPr>
              <a:t>200MHz 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buClr>
                <a:srgbClr val="C71B09"/>
              </a:buClr>
              <a:buFont typeface="Wingdings" panose="05000000000000000000" pitchFamily="2" charset="2"/>
              <a:buChar char="Ø"/>
            </a:pPr>
            <a:r>
              <a:rPr lang="zh-CN" altLang="en-US" sz="3000" dirty="0" smtClean="0">
                <a:ea typeface="微软雅黑" panose="020B0503020204020204" pitchFamily="34" charset="-122"/>
              </a:rPr>
              <a:t>支持即插即用 </a:t>
            </a:r>
            <a:r>
              <a:rPr lang="en-US" altLang="zh-CN" sz="3000" dirty="0" smtClean="0">
                <a:ea typeface="微软雅黑" panose="020B0503020204020204" pitchFamily="34" charset="-122"/>
              </a:rPr>
              <a:t>USB </a:t>
            </a:r>
            <a:r>
              <a:rPr lang="zh-CN" altLang="en-US" sz="3000" dirty="0" smtClean="0">
                <a:ea typeface="微软雅黑" panose="020B0503020204020204" pitchFamily="34" charset="-122"/>
              </a:rPr>
              <a:t>存储设备，并可通过 </a:t>
            </a:r>
            <a:r>
              <a:rPr lang="en-US" altLang="zh-CN" sz="3000" dirty="0" smtClean="0">
                <a:ea typeface="微软雅黑" panose="020B0503020204020204" pitchFamily="34" charset="-122"/>
              </a:rPr>
              <a:t>USB </a:t>
            </a:r>
            <a:r>
              <a:rPr lang="zh-CN" altLang="en-US" sz="3000" dirty="0" smtClean="0">
                <a:ea typeface="微软雅黑" panose="020B0503020204020204" pitchFamily="34" charset="-122"/>
              </a:rPr>
              <a:t>存储设备存储、读取波形配置参数及用户自定义任意波形。</a:t>
            </a:r>
            <a:endParaRPr lang="en-US" altLang="zh-CN" sz="3000" dirty="0" smtClean="0">
              <a:ea typeface="微软雅黑" panose="020B0503020204020204" pitchFamily="34" charset="-122"/>
            </a:endParaRPr>
          </a:p>
          <a:p>
            <a:pPr eaLnBrk="1" hangingPunct="1">
              <a:lnSpc>
                <a:spcPts val="3500"/>
              </a:lnSpc>
              <a:spcBef>
                <a:spcPts val="1200"/>
              </a:spcBef>
            </a:pPr>
            <a:endParaRPr lang="zh-CN" altLang="en-US" sz="3000" dirty="0" smtClean="0">
              <a:ea typeface="微软雅黑" panose="020B0503020204020204" pitchFamily="34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59750" y="6343650"/>
            <a:ext cx="984250" cy="2921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3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351FBE6E-3FF1-4ABB-B645-B4E700296E15}" type="slidenum">
              <a:rPr lang="zh-CN" altLang="en-US"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eaLnBrk="1" hangingPunct="1"/>
              <a:t>8</a:t>
            </a:fld>
            <a:r>
              <a:rPr lang="zh-CN" altLang="en-US" sz="13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</p:spTree>
    <p:extLst>
      <p:ext uri="{BB962C8B-B14F-4D97-AF65-F5344CB8AC3E}">
        <p14:creationId xmlns="" xmlns:p14="http://schemas.microsoft.com/office/powerpoint/2010/main" val="402935044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462" y="142875"/>
            <a:ext cx="3355975" cy="885825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（二）前面板 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" y="1178280"/>
            <a:ext cx="8820025" cy="516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59750" y="6343650"/>
            <a:ext cx="984250" cy="2921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E5A38A8B-E758-47DA-ABE3-5859633B3628}" type="slidenum">
              <a:rPr lang="zh-CN" altLang="en-US"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eaLnBrk="1" hangingPunct="1"/>
              <a:t>9</a:t>
            </a:fld>
            <a:r>
              <a:rPr lang="zh-CN" altLang="en-US"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</a:p>
        </p:txBody>
      </p:sp>
    </p:spTree>
    <p:extLst>
      <p:ext uri="{BB962C8B-B14F-4D97-AF65-F5344CB8AC3E}">
        <p14:creationId xmlns="" xmlns:p14="http://schemas.microsoft.com/office/powerpoint/2010/main" val="132371510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主题 1">
        <a:dk1>
          <a:srgbClr val="1F497D"/>
        </a:dk1>
        <a:lt1>
          <a:srgbClr val="FFFFFF"/>
        </a:lt1>
        <a:dk2>
          <a:srgbClr val="000000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AAAAAA"/>
        </a:accent3>
        <a:accent4>
          <a:srgbClr val="DADAD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Pages>0</Pages>
  <Words>6087</Words>
  <Characters>0</Characters>
  <Application>Microsoft Office PowerPoint</Application>
  <DocSecurity>0</DocSecurity>
  <PresentationFormat>全屏显示(4:3)</PresentationFormat>
  <Lines>0</Lines>
  <Paragraphs>398</Paragraphs>
  <Slides>58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0" baseType="lpstr">
      <vt:lpstr>Office 主题</vt:lpstr>
      <vt:lpstr>Equation</vt:lpstr>
      <vt:lpstr>幻灯片 1</vt:lpstr>
      <vt:lpstr>常用仪表的使用方法 交流参数的测量</vt:lpstr>
      <vt:lpstr>幻灯片 3</vt:lpstr>
      <vt:lpstr>周期信号的参数</vt:lpstr>
      <vt:lpstr>周期信号的参数</vt:lpstr>
      <vt:lpstr>周期信号的参数</vt:lpstr>
      <vt:lpstr>幻灯片 7</vt:lpstr>
      <vt:lpstr>主要功能</vt:lpstr>
      <vt:lpstr>（二）前面板 </vt:lpstr>
      <vt:lpstr>（三）后面板</vt:lpstr>
      <vt:lpstr>（四）3 种用户界面显示模式</vt:lpstr>
      <vt:lpstr>3 种用户界面显示模式</vt:lpstr>
      <vt:lpstr>3 种用户界面显示模式</vt:lpstr>
      <vt:lpstr>（五）波形设置 </vt:lpstr>
      <vt:lpstr>（六）输出控制</vt:lpstr>
      <vt:lpstr>（七）调制/扫描/脉冲串设置 </vt:lpstr>
      <vt:lpstr>（八）数字输入的使用 </vt:lpstr>
      <vt:lpstr>（九）存储和调出/辅助系统功能/帮助功能 </vt:lpstr>
      <vt:lpstr>（十）使用实例一：输出正弦波 </vt:lpstr>
      <vt:lpstr>使用实例一：输出正弦波</vt:lpstr>
      <vt:lpstr>使用实例一：输出正弦波</vt:lpstr>
      <vt:lpstr>（十一）使用实例二：输出方波</vt:lpstr>
      <vt:lpstr>使用实例二：输出方波</vt:lpstr>
      <vt:lpstr>使用实例二：输出方波</vt:lpstr>
      <vt:lpstr>使用实例二：输出方波</vt:lpstr>
      <vt:lpstr>（十二）使用实例三：输出脉冲波</vt:lpstr>
      <vt:lpstr>使用实例三：输出脉冲波</vt:lpstr>
      <vt:lpstr>使用实例三：输出脉冲波</vt:lpstr>
      <vt:lpstr>使用实例三：输出脉冲波</vt:lpstr>
      <vt:lpstr>三、SDS1102数字存储示波器</vt:lpstr>
      <vt:lpstr>示波器面板图</vt:lpstr>
      <vt:lpstr>显示界面说明图</vt:lpstr>
      <vt:lpstr>面板操作键分布图 </vt:lpstr>
      <vt:lpstr>简单测量</vt:lpstr>
      <vt:lpstr>测量信号的频率 </vt:lpstr>
      <vt:lpstr>测量信号的峰峰值</vt:lpstr>
      <vt:lpstr>光标测量-测量频率</vt:lpstr>
      <vt:lpstr>幻灯片 38</vt:lpstr>
      <vt:lpstr>输入耦合方式的选择</vt:lpstr>
      <vt:lpstr>触发类型的选择</vt:lpstr>
      <vt:lpstr>触发方式的选择 </vt:lpstr>
      <vt:lpstr>触发信源的选择</vt:lpstr>
      <vt:lpstr>中点触发和强制触发</vt:lpstr>
      <vt:lpstr>触发操作说明</vt:lpstr>
      <vt:lpstr>如何让显示波形稳定</vt:lpstr>
      <vt:lpstr>四、SX2172型交流毫伏表</vt:lpstr>
      <vt:lpstr>SX2172型交流毫伏表面板</vt:lpstr>
      <vt:lpstr>使用前的检查与操作 </vt:lpstr>
      <vt:lpstr>正弦交流电压测量</vt:lpstr>
      <vt:lpstr>分贝量程</vt:lpstr>
      <vt:lpstr>使用注意事项</vt:lpstr>
      <vt:lpstr>五、电平的基本概念</vt:lpstr>
      <vt:lpstr>绝对电平</vt:lpstr>
      <vt:lpstr>相对电平</vt:lpstr>
      <vt:lpstr>相对电平</vt:lpstr>
      <vt:lpstr>增益和衰减</vt:lpstr>
      <vt:lpstr>实验内容</vt:lpstr>
      <vt:lpstr>幻灯片 58</vt:lpstr>
    </vt:vector>
  </TitlesOfParts>
  <Manager/>
  <Company>WwW.YlmF.CoM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微软用户</dc:creator>
  <cp:keywords/>
  <dc:description/>
  <cp:lastModifiedBy>USER</cp:lastModifiedBy>
  <cp:revision>191</cp:revision>
  <cp:lastPrinted>1899-12-30T00:00:00Z</cp:lastPrinted>
  <dcterms:created xsi:type="dcterms:W3CDTF">2011-03-28T07:15:46Z</dcterms:created>
  <dcterms:modified xsi:type="dcterms:W3CDTF">2017-04-06T01:50:47Z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