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0" r:id="rId2"/>
    <p:sldId id="37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378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99FF"/>
    <a:srgbClr val="00FF00"/>
    <a:srgbClr val="FFFFFF"/>
    <a:srgbClr val="FF0066"/>
    <a:srgbClr val="3333FF"/>
    <a:srgbClr val="FFCCCC"/>
    <a:srgbClr val="060D4C"/>
    <a:srgbClr val="042B6C"/>
    <a:srgbClr val="3366CC"/>
    <a:srgbClr val="33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A9F8A9C-6116-4124-9DF7-34A25AD14388}" type="datetimeFigureOut">
              <a:rPr lang="zh-CN" altLang="en-US"/>
              <a:pPr/>
              <a:t>2017-4-14</a:t>
            </a:fld>
            <a:endParaRPr lang="en-US" altLang="zh-CN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AD65599-DA2F-453F-A52B-C0AAB420021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DA6007-2AB1-4757-B75F-0704E582264C}" type="slidenum">
              <a:rPr lang="en-US" altLang="zh-CN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Results</a:t>
            </a:r>
            <a:r>
              <a:rPr lang="zh-CN" altLang="en-US" smtClean="0">
                <a:latin typeface="Arial" panose="020B0604020202020204" pitchFamily="34" charset="0"/>
              </a:rPr>
              <a:t>区，选择仿真结果的显示方式。包括：</a:t>
            </a:r>
            <a:r>
              <a:rPr lang="en-US" altLang="zh-CN" smtClean="0">
                <a:latin typeface="Arial" panose="020B0604020202020204" pitchFamily="34" charset="0"/>
              </a:rPr>
              <a:t>Display phase</a:t>
            </a:r>
            <a:r>
              <a:rPr lang="zh-CN" altLang="en-US" smtClean="0">
                <a:latin typeface="Arial" panose="020B0604020202020204" pitchFamily="34" charset="0"/>
              </a:rPr>
              <a:t>显示幅度频谱及相位频谱。 </a:t>
            </a:r>
            <a:r>
              <a:rPr lang="en-US" altLang="zh-CN" smtClean="0">
                <a:latin typeface="Arial" panose="020B0604020202020204" pitchFamily="34" charset="0"/>
              </a:rPr>
              <a:t>Display as bar graph </a:t>
            </a:r>
            <a:r>
              <a:rPr lang="zh-CN" altLang="en-US" smtClean="0">
                <a:latin typeface="Arial" panose="020B0604020202020204" pitchFamily="34" charset="0"/>
              </a:rPr>
              <a:t>显示以线条绘制的频谱。</a:t>
            </a:r>
            <a:r>
              <a:rPr lang="en-US" altLang="zh-CN" smtClean="0">
                <a:latin typeface="Arial" panose="020B0604020202020204" pitchFamily="34" charset="0"/>
              </a:rPr>
              <a:t>Normalize graphs</a:t>
            </a:r>
            <a:r>
              <a:rPr lang="zh-CN" altLang="en-US" smtClean="0">
                <a:latin typeface="Arial" panose="020B0604020202020204" pitchFamily="34" charset="0"/>
              </a:rPr>
              <a:t>显示归一化频谱图。 </a:t>
            </a:r>
            <a:r>
              <a:rPr lang="en-US" altLang="zh-CN" smtClean="0">
                <a:latin typeface="Arial" panose="020B0604020202020204" pitchFamily="34" charset="0"/>
              </a:rPr>
              <a:t>Display </a:t>
            </a:r>
            <a:r>
              <a:rPr lang="zh-CN" altLang="en-US" smtClean="0">
                <a:latin typeface="Arial" panose="020B0604020202020204" pitchFamily="34" charset="0"/>
              </a:rPr>
              <a:t>设置显示项目，包括：</a:t>
            </a:r>
            <a:r>
              <a:rPr lang="en-US" altLang="zh-CN" smtClean="0">
                <a:latin typeface="Arial" panose="020B0604020202020204" pitchFamily="34" charset="0"/>
              </a:rPr>
              <a:t>Chart</a:t>
            </a:r>
            <a:r>
              <a:rPr lang="zh-CN" altLang="en-US" smtClean="0">
                <a:latin typeface="Arial" panose="020B0604020202020204" pitchFamily="34" charset="0"/>
              </a:rPr>
              <a:t>（图表）、</a:t>
            </a:r>
            <a:r>
              <a:rPr lang="en-US" altLang="zh-CN" smtClean="0">
                <a:latin typeface="Arial" panose="020B0604020202020204" pitchFamily="34" charset="0"/>
              </a:rPr>
              <a:t>Graph</a:t>
            </a:r>
            <a:r>
              <a:rPr lang="zh-CN" altLang="en-US" smtClean="0">
                <a:latin typeface="Arial" panose="020B0604020202020204" pitchFamily="34" charset="0"/>
              </a:rPr>
              <a:t>（曲线）及</a:t>
            </a:r>
            <a:r>
              <a:rPr lang="en-US" altLang="zh-CN" smtClean="0">
                <a:latin typeface="Arial" panose="020B0604020202020204" pitchFamily="34" charset="0"/>
              </a:rPr>
              <a:t>Chart and Graph</a:t>
            </a:r>
            <a:r>
              <a:rPr lang="zh-CN" altLang="en-US" smtClean="0">
                <a:latin typeface="Arial" panose="020B0604020202020204" pitchFamily="34" charset="0"/>
              </a:rPr>
              <a:t>（图表及曲线）三项。</a:t>
            </a:r>
            <a:r>
              <a:rPr lang="en-US" altLang="zh-CN" smtClean="0">
                <a:latin typeface="Arial" panose="020B0604020202020204" pitchFamily="34" charset="0"/>
              </a:rPr>
              <a:t>Vertical </a:t>
            </a:r>
            <a:r>
              <a:rPr lang="zh-CN" altLang="en-US" smtClean="0">
                <a:latin typeface="Arial" panose="020B0604020202020204" pitchFamily="34" charset="0"/>
              </a:rPr>
              <a:t>设置频谱的纵轴刻度，包括</a:t>
            </a:r>
            <a:r>
              <a:rPr lang="en-US" altLang="zh-CN" smtClean="0">
                <a:latin typeface="Arial" panose="020B0604020202020204" pitchFamily="34" charset="0"/>
              </a:rPr>
              <a:t>Decibel(</a:t>
            </a:r>
            <a:r>
              <a:rPr lang="zh-CN" altLang="en-US" smtClean="0">
                <a:latin typeface="Arial" panose="020B0604020202020204" pitchFamily="34" charset="0"/>
              </a:rPr>
              <a:t>分贝</a:t>
            </a:r>
            <a:r>
              <a:rPr lang="en-US" altLang="zh-CN" smtClean="0">
                <a:latin typeface="Arial" panose="020B0604020202020204" pitchFamily="34" charset="0"/>
              </a:rPr>
              <a:t>)</a:t>
            </a:r>
            <a:r>
              <a:rPr lang="zh-CN" altLang="en-US" smtClean="0">
                <a:latin typeface="Arial" panose="020B0604020202020204" pitchFamily="34" charset="0"/>
              </a:rPr>
              <a:t>、</a:t>
            </a:r>
            <a:r>
              <a:rPr lang="en-US" altLang="zh-CN" smtClean="0">
                <a:latin typeface="Arial" panose="020B0604020202020204" pitchFamily="34" charset="0"/>
              </a:rPr>
              <a:t>Octave </a:t>
            </a:r>
            <a:r>
              <a:rPr lang="zh-CN" altLang="en-US" smtClean="0">
                <a:latin typeface="Arial" panose="020B0604020202020204" pitchFamily="34" charset="0"/>
              </a:rPr>
              <a:t>（八倍）、</a:t>
            </a:r>
            <a:r>
              <a:rPr lang="en-US" altLang="zh-CN" smtClean="0">
                <a:latin typeface="Arial" panose="020B0604020202020204" pitchFamily="34" charset="0"/>
              </a:rPr>
              <a:t>Linear</a:t>
            </a:r>
            <a:r>
              <a:rPr lang="zh-CN" altLang="en-US" smtClean="0">
                <a:latin typeface="Arial" panose="020B0604020202020204" pitchFamily="34" charset="0"/>
              </a:rPr>
              <a:t>（线性）、 </a:t>
            </a:r>
            <a:r>
              <a:rPr lang="en-US" altLang="zh-CN" smtClean="0">
                <a:latin typeface="Arial" panose="020B0604020202020204" pitchFamily="34" charset="0"/>
              </a:rPr>
              <a:t>Logarithmic</a:t>
            </a:r>
            <a:r>
              <a:rPr lang="zh-CN" altLang="en-US" smtClean="0">
                <a:latin typeface="Arial" panose="020B0604020202020204" pitchFamily="34" charset="0"/>
              </a:rPr>
              <a:t>（对数）四种。单击右下角的</a:t>
            </a:r>
            <a:r>
              <a:rPr lang="en-US" altLang="zh-CN" smtClean="0">
                <a:latin typeface="Arial" panose="020B0604020202020204" pitchFamily="34" charset="0"/>
              </a:rPr>
              <a:t>More</a:t>
            </a:r>
            <a:r>
              <a:rPr lang="zh-CN" altLang="en-US" smtClean="0">
                <a:latin typeface="Arial" panose="020B0604020202020204" pitchFamily="34" charset="0"/>
              </a:rPr>
              <a:t>按钮，也将增加一个</a:t>
            </a:r>
            <a:r>
              <a:rPr lang="en-US" altLang="zh-CN" smtClean="0">
                <a:latin typeface="Arial" panose="020B0604020202020204" pitchFamily="34" charset="0"/>
              </a:rPr>
              <a:t>More options</a:t>
            </a:r>
            <a:r>
              <a:rPr lang="zh-CN" altLang="en-US" smtClean="0">
                <a:latin typeface="Arial" panose="020B0604020202020204" pitchFamily="34" charset="0"/>
              </a:rPr>
              <a:t>区，其中</a:t>
            </a:r>
            <a:r>
              <a:rPr lang="en-US" altLang="zh-CN" smtClean="0">
                <a:latin typeface="Arial" panose="020B0604020202020204" pitchFamily="34" charset="0"/>
              </a:rPr>
              <a:t>Degree of polynomial for interpolation </a:t>
            </a:r>
            <a:r>
              <a:rPr lang="zh-CN" altLang="en-US" smtClean="0">
                <a:latin typeface="Arial" panose="020B0604020202020204" pitchFamily="34" charset="0"/>
              </a:rPr>
              <a:t>是设置多项式的维数，如选择，在右边栏内填入维数值。</a:t>
            </a:r>
            <a:r>
              <a:rPr lang="en-US" altLang="zh-CN" smtClean="0">
                <a:latin typeface="Arial" panose="020B0604020202020204" pitchFamily="34" charset="0"/>
              </a:rPr>
              <a:t>Sampling frequency</a:t>
            </a:r>
            <a:r>
              <a:rPr lang="zh-CN" altLang="en-US" smtClean="0">
                <a:latin typeface="Arial" panose="020B0604020202020204" pitchFamily="34" charset="0"/>
              </a:rPr>
              <a:t>是设置取样频率，默认为</a:t>
            </a:r>
            <a:r>
              <a:rPr lang="en-US" altLang="zh-CN" smtClean="0">
                <a:latin typeface="Arial" panose="020B0604020202020204" pitchFamily="34" charset="0"/>
              </a:rPr>
              <a:t>100000Hz</a:t>
            </a:r>
            <a:r>
              <a:rPr lang="zh-CN" altLang="en-US" smtClean="0">
                <a:latin typeface="Arial" panose="020B0604020202020204" pitchFamily="34" charset="0"/>
              </a:rPr>
              <a:t>。 </a:t>
            </a:r>
          </a:p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077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3D6ED7-CFC4-40D3-9494-5B87DCF23242}" type="datetimeFigureOut">
              <a:rPr lang="zh-CN" altLang="en-US"/>
              <a:pPr/>
              <a:t>2017-4-14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BF1D7-B95A-4C6F-87B7-B12EF4389A2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68422770"/>
      </p:ext>
    </p:extLst>
  </p:cSld>
  <p:clrMapOvr>
    <a:masterClrMapping/>
  </p:clrMapOvr>
  <p:transition advClick="0" advTm="6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985D9A-A647-4CB2-837F-E233473D248B}" type="datetimeFigureOut">
              <a:rPr lang="zh-CN" altLang="en-US"/>
              <a:pPr/>
              <a:t>2017-4-14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1575C-C396-4286-A301-A4CC911EF7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53512094"/>
      </p:ext>
    </p:extLst>
  </p:cSld>
  <p:clrMapOvr>
    <a:masterClrMapping/>
  </p:clrMapOvr>
  <p:transition advClick="0" advTm="6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2E804-02B2-4231-A7F1-B526AC9A9B7A}" type="datetimeFigureOut">
              <a:rPr lang="zh-CN" altLang="en-US"/>
              <a:pPr/>
              <a:t>2017-4-14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D50CE-345E-44CA-B612-711862C73B9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92045585"/>
      </p:ext>
    </p:extLst>
  </p:cSld>
  <p:clrMapOvr>
    <a:masterClrMapping/>
  </p:clrMapOvr>
  <p:transition advClick="0" advTm="6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66818B-9E62-4244-AE89-745ED5BB9718}" type="datetimeFigureOut">
              <a:rPr lang="zh-CN" altLang="en-US"/>
              <a:pPr/>
              <a:t>2017-4-14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86503-6E9A-4565-88B2-84A2598862B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63890586"/>
      </p:ext>
    </p:extLst>
  </p:cSld>
  <p:clrMapOvr>
    <a:masterClrMapping/>
  </p:clrMapOvr>
  <p:transition advClick="0" advTm="6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EBA3A-1EF2-42BB-ABBE-EFC034402D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87939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2390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48676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295400" y="381000"/>
            <a:ext cx="72390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90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C84F61-535F-4B02-998A-6E8CCCAE8C4B}" type="datetimeFigureOut">
              <a:rPr lang="zh-CN" altLang="en-US"/>
              <a:pPr/>
              <a:t>2017-4-14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59221-9863-44B1-8405-D494E062268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65496012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C4C326-DDB9-48BC-8412-45F3B76691CD}" type="datetimeFigureOut">
              <a:rPr lang="zh-CN" altLang="en-US"/>
              <a:pPr/>
              <a:t>2017-4-14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A1E8A-EFFE-4574-8E04-03A0529BDD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89227173"/>
      </p:ext>
    </p:extLst>
  </p:cSld>
  <p:clrMapOvr>
    <a:masterClrMapping/>
  </p:clrMapOvr>
  <p:transition advClick="0" advTm="6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59ACC-5DCE-4E3D-A186-B0F146435509}" type="datetimeFigureOut">
              <a:rPr lang="zh-CN" altLang="en-US"/>
              <a:pPr/>
              <a:t>2017-4-14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DAC03-64E6-4B3E-93BE-3BDE2D72A9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54602535"/>
      </p:ext>
    </p:extLst>
  </p:cSld>
  <p:clrMapOvr>
    <a:masterClrMapping/>
  </p:clrMapOvr>
  <p:transition advClick="0" advTm="6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B6B3F9-C376-4A90-8BE7-73EB48CEFBBE}" type="datetimeFigureOut">
              <a:rPr lang="zh-CN" altLang="en-US"/>
              <a:pPr/>
              <a:t>2017-4-14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63D92-1A4F-41D0-9CDE-FE5AE0882B4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5782547"/>
      </p:ext>
    </p:extLst>
  </p:cSld>
  <p:clrMapOvr>
    <a:masterClrMapping/>
  </p:clrMapOvr>
  <p:transition advClick="0" advTm="6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3D864C-8530-4D88-B78F-35666CCECAF8}" type="datetimeFigureOut">
              <a:rPr lang="zh-CN" altLang="en-US"/>
              <a:pPr/>
              <a:t>2017-4-14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9D604-6EA3-4FFE-BB6D-73ED9C5D40A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46685071"/>
      </p:ext>
    </p:extLst>
  </p:cSld>
  <p:clrMapOvr>
    <a:masterClrMapping/>
  </p:clrMapOvr>
  <p:transition advClick="0" advTm="6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4E06D3-BF4D-4F98-A754-FACC7884851F}" type="datetimeFigureOut">
              <a:rPr lang="zh-CN" altLang="en-US"/>
              <a:pPr/>
              <a:t>2017-4-14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8ACD4-A236-4F57-A8D0-905C014E937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00192" y="6043358"/>
            <a:ext cx="2734050" cy="689597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179512" y="188640"/>
            <a:ext cx="368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baseline="0" dirty="0" smtClean="0">
                <a:latin typeface="Times New Roman" panose="02020603050405020304" pitchFamily="18" charset="0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■▐ </a:t>
            </a:r>
            <a:r>
              <a:rPr lang="zh-CN" altLang="en-US" b="1" spc="300" baseline="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电工电子实验中心 </a:t>
            </a:r>
            <a:r>
              <a:rPr lang="zh-CN" altLang="en-US" b="1" spc="300" baseline="0" dirty="0" smtClean="0">
                <a:latin typeface="Times New Roman" panose="02020603050405020304" pitchFamily="18" charset="0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▌■</a:t>
            </a:r>
            <a:endParaRPr lang="zh-CN" altLang="en-US" b="1" spc="300" baseline="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013466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 txBox="1">
            <a:spLocks/>
          </p:cNvSpPr>
          <p:nvPr userDrawn="1"/>
        </p:nvSpPr>
        <p:spPr bwMode="auto">
          <a:xfrm>
            <a:off x="8113650" y="6453336"/>
            <a:ext cx="100652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13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lvl="0"/>
            <a:r>
              <a:rPr lang="zh-CN" altLang="en-US" dirty="0" smtClean="0"/>
              <a:t>第</a:t>
            </a:r>
            <a:fld id="{2E49D604-6EA3-4FFE-BB6D-73ED9C5D40A3}" type="slidenum">
              <a:rPr lang="zh-CN" altLang="en-US" smtClean="0"/>
              <a:pPr lvl="0"/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456735874"/>
      </p:ext>
    </p:extLst>
  </p:cSld>
  <p:clrMapOvr>
    <a:masterClrMapping/>
  </p:clrMapOvr>
  <p:transition advClick="0" advTm="6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E4A0C4-0665-4ABC-8C10-5C0EFB3ACEF2}" type="datetimeFigureOut">
              <a:rPr lang="zh-CN" altLang="en-US" smtClean="0"/>
              <a:pPr/>
              <a:t>2017-4-14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457D450-E368-4683-A7CB-5839825184F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63568498"/>
      </p:ext>
    </p:extLst>
  </p:cSld>
  <p:clrMapOvr>
    <a:masterClrMapping/>
  </p:clrMapOvr>
  <p:transition advClick="0" advTm="6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fld id="{2B638C25-B035-428C-B77D-2E792F3E6CDA}" type="datetimeFigureOut">
              <a:rPr lang="zh-CN" altLang="en-US"/>
              <a:pPr/>
              <a:t>2017-4-14</a:t>
            </a:fld>
            <a:endParaRPr lang="en-US" altLang="zh-CN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fld id="{9D3AB086-98CE-4DB6-AD9C-93C429FE3F1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77" r:id="rId8"/>
    <p:sldLayoutId id="2147483657" r:id="rId9"/>
    <p:sldLayoutId id="2147483658" r:id="rId10"/>
    <p:sldLayoutId id="2147483659" r:id="rId11"/>
    <p:sldLayoutId id="2147483660" r:id="rId12"/>
    <p:sldLayoutId id="2147483672" r:id="rId13"/>
    <p:sldLayoutId id="2147483674" r:id="rId14"/>
    <p:sldLayoutId id="2147483675" r:id="rId15"/>
  </p:sldLayoutIdLst>
  <p:transition advClick="0" advTm="600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0"/>
          <p:cNvSpPr>
            <a:spLocks noChangeArrowheads="1"/>
          </p:cNvSpPr>
          <p:nvPr/>
        </p:nvSpPr>
        <p:spPr bwMode="auto">
          <a:xfrm rot="5400000">
            <a:off x="4087688" y="3126457"/>
            <a:ext cx="287338" cy="249238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099" name="Line 19"/>
          <p:cNvSpPr>
            <a:spLocks noChangeShapeType="1"/>
          </p:cNvSpPr>
          <p:nvPr/>
        </p:nvSpPr>
        <p:spPr bwMode="auto">
          <a:xfrm>
            <a:off x="4106738" y="908720"/>
            <a:ext cx="0" cy="4895850"/>
          </a:xfrm>
          <a:prstGeom prst="line">
            <a:avLst/>
          </a:prstGeom>
          <a:noFill/>
          <a:ln w="9525" cmpd="sng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" name="直接连接符 4"/>
          <p:cNvCxnSpPr>
            <a:cxnSpLocks noChangeShapeType="1"/>
          </p:cNvCxnSpPr>
          <p:nvPr/>
        </p:nvCxnSpPr>
        <p:spPr bwMode="auto">
          <a:xfrm>
            <a:off x="0" y="1844824"/>
            <a:ext cx="396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" name="直接连接符 5"/>
          <p:cNvCxnSpPr>
            <a:cxnSpLocks noChangeShapeType="1"/>
          </p:cNvCxnSpPr>
          <p:nvPr/>
        </p:nvCxnSpPr>
        <p:spPr bwMode="auto">
          <a:xfrm flipV="1">
            <a:off x="3742810" y="1050311"/>
            <a:ext cx="0" cy="792000"/>
          </a:xfrm>
          <a:prstGeom prst="line">
            <a:avLst/>
          </a:prstGeom>
          <a:noFill/>
          <a:ln w="38100" cmpd="sng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" name="直接连接符 7"/>
          <p:cNvCxnSpPr>
            <a:cxnSpLocks noChangeShapeType="1"/>
          </p:cNvCxnSpPr>
          <p:nvPr/>
        </p:nvCxnSpPr>
        <p:spPr bwMode="auto">
          <a:xfrm flipV="1">
            <a:off x="3826948" y="1264048"/>
            <a:ext cx="0" cy="5760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直接连接符 7"/>
          <p:cNvCxnSpPr>
            <a:cxnSpLocks noChangeShapeType="1"/>
          </p:cNvCxnSpPr>
          <p:nvPr/>
        </p:nvCxnSpPr>
        <p:spPr bwMode="auto">
          <a:xfrm flipV="1">
            <a:off x="3923928" y="1446773"/>
            <a:ext cx="0" cy="396000"/>
          </a:xfrm>
          <a:prstGeom prst="line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文本框 3"/>
          <p:cNvSpPr txBox="1"/>
          <p:nvPr/>
        </p:nvSpPr>
        <p:spPr>
          <a:xfrm>
            <a:off x="4644008" y="1070607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第四次课</a:t>
            </a:r>
            <a:endParaRPr lang="zh-CN" altLang="en-US" sz="4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4465129" y="2132856"/>
            <a:ext cx="4324377" cy="352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串联谐振电路</a:t>
            </a:r>
            <a:r>
              <a:rPr lang="zh-CN" altLang="en-US" sz="3200" b="1" dirty="0">
                <a:solidFill>
                  <a:srgbClr val="FFFF00"/>
                </a:solidFill>
                <a:latin typeface="Calibri" panose="020F0502020204030204" pitchFamily="34" charset="0"/>
              </a:rPr>
              <a:t/>
            </a:r>
            <a:br>
              <a:rPr lang="zh-CN" altLang="en-US" sz="3200" b="1" dirty="0">
                <a:solidFill>
                  <a:srgbClr val="FFFF00"/>
                </a:solidFill>
                <a:latin typeface="Calibri" panose="020F0502020204030204" pitchFamily="34" charset="0"/>
              </a:rPr>
            </a:br>
            <a:endParaRPr lang="en-US" altLang="zh-CN" sz="3200" b="1" dirty="0" smtClean="0">
              <a:solidFill>
                <a:srgbClr val="FFFF00"/>
              </a:solidFill>
              <a:latin typeface="Calibri" panose="020F0502020204030204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周期信号频谱分析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5496" y="4365625"/>
            <a:ext cx="4249737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3663" indent="-63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tabLst>
                <a:tab pos="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tabLst>
                <a:tab pos="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FFFF"/>
                </a:solidFill>
                <a:latin typeface="Simplified Arabic" panose="02020603050405020304" pitchFamily="18" charset="-78"/>
                <a:ea typeface="微软雅黑" panose="020B0503020204020204" pitchFamily="34" charset="-122"/>
              </a:rPr>
              <a:t>E-MAIL</a:t>
            </a:r>
            <a:r>
              <a:rPr lang="zh-CN" altLang="en-US" sz="2800" b="1">
                <a:solidFill>
                  <a:srgbClr val="FFFFFF"/>
                </a:solidFill>
                <a:latin typeface="Simplified Arabic" panose="02020603050405020304" pitchFamily="18" charset="-78"/>
                <a:ea typeface="微软雅黑" panose="020B0503020204020204" pitchFamily="34" charset="-122"/>
              </a:rPr>
              <a:t>：</a:t>
            </a:r>
            <a:r>
              <a:rPr lang="en-US" altLang="zh-CN" sz="2800" b="1">
                <a:solidFill>
                  <a:srgbClr val="FFFFFF"/>
                </a:solidFill>
                <a:latin typeface="Simplified Arabic" panose="02020603050405020304" pitchFamily="18" charset="-78"/>
                <a:ea typeface="微软雅黑" panose="020B0503020204020204" pitchFamily="34" charset="-122"/>
              </a:rPr>
              <a:t>changym@njupt.edu.cn</a:t>
            </a:r>
          </a:p>
        </p:txBody>
      </p:sp>
      <p:sp>
        <p:nvSpPr>
          <p:cNvPr id="14" name="Rectangle 5"/>
          <p:cNvSpPr>
            <a:spLocks noRot="1" noChangeArrowheads="1"/>
          </p:cNvSpPr>
          <p:nvPr/>
        </p:nvSpPr>
        <p:spPr bwMode="auto">
          <a:xfrm>
            <a:off x="35496" y="2924175"/>
            <a:ext cx="42497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Simplified Arabic" panose="02020603050405020304" pitchFamily="18" charset="-78"/>
                <a:ea typeface="微软雅黑" panose="020B0503020204020204" pitchFamily="34" charset="-122"/>
              </a:rPr>
              <a:t>任课教师：常玉梅</a:t>
            </a:r>
            <a:endParaRPr lang="en-US" altLang="zh-CN" sz="2800" b="1" dirty="0">
              <a:solidFill>
                <a:srgbClr val="FFFFFF"/>
              </a:solidFill>
              <a:latin typeface="Simplified Arabic" panose="02020603050405020304" pitchFamily="18" charset="-78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7" name="Rectangle 28"/>
          <p:cNvSpPr>
            <a:spLocks noChangeArrowheads="1"/>
          </p:cNvSpPr>
          <p:nvPr/>
        </p:nvSpPr>
        <p:spPr bwMode="auto">
          <a:xfrm>
            <a:off x="305328" y="857891"/>
            <a:ext cx="8838671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ea typeface="微软雅黑" panose="020B0503020204020204" pitchFamily="34" charset="-122"/>
              </a:rPr>
              <a:t>连接示波器</a:t>
            </a:r>
            <a:r>
              <a:rPr lang="en-US" altLang="zh-CN" sz="2600" dirty="0">
                <a:ea typeface="微软雅黑" panose="020B0503020204020204" pitchFamily="34" charset="-122"/>
              </a:rPr>
              <a:t>CH2</a:t>
            </a:r>
            <a:r>
              <a:rPr lang="zh-CN" altLang="en-US" sz="2600" dirty="0">
                <a:ea typeface="微软雅黑" panose="020B0503020204020204" pitchFamily="34" charset="-122"/>
              </a:rPr>
              <a:t>。调整信号源频率时一方面注意观察示波器显示的两路正弦波是否</a:t>
            </a:r>
            <a:r>
              <a:rPr lang="zh-CN" altLang="en-US" sz="2600" dirty="0">
                <a:solidFill>
                  <a:srgbClr val="FF0000"/>
                </a:solidFill>
                <a:ea typeface="微软雅黑" panose="020B0503020204020204" pitchFamily="34" charset="-122"/>
              </a:rPr>
              <a:t>同相</a:t>
            </a:r>
            <a:r>
              <a:rPr lang="zh-CN" altLang="en-US" sz="2600" dirty="0">
                <a:ea typeface="微软雅黑" panose="020B0503020204020204" pitchFamily="34" charset="-122"/>
              </a:rPr>
              <a:t>，同时注意保持示波器读数</a:t>
            </a:r>
            <a:r>
              <a:rPr lang="en-US" altLang="zh-CN" sz="2600" i="1" dirty="0">
                <a:solidFill>
                  <a:srgbClr val="FF0000"/>
                </a:solidFill>
                <a:ea typeface="微软雅黑" panose="020B0503020204020204" pitchFamily="34" charset="-122"/>
              </a:rPr>
              <a:t>V</a:t>
            </a:r>
            <a:r>
              <a:rPr lang="en-US" altLang="zh-CN" sz="2600" baseline="-10000" dirty="0">
                <a:solidFill>
                  <a:srgbClr val="FF0000"/>
                </a:solidFill>
                <a:ea typeface="微软雅黑" panose="020B0503020204020204" pitchFamily="34" charset="-122"/>
              </a:rPr>
              <a:t>SPP</a:t>
            </a:r>
            <a:r>
              <a:rPr lang="en-US" altLang="zh-CN" sz="2600" dirty="0">
                <a:solidFill>
                  <a:srgbClr val="FF0000"/>
                </a:solidFill>
                <a:ea typeface="微软雅黑" panose="020B0503020204020204" pitchFamily="34" charset="-122"/>
              </a:rPr>
              <a:t>=282mV</a:t>
            </a:r>
            <a:r>
              <a:rPr lang="zh-CN" altLang="en-US" sz="2600" dirty="0">
                <a:ea typeface="微软雅黑" panose="020B0503020204020204" pitchFamily="34" charset="-122"/>
              </a:rPr>
              <a:t>。两条件同时满足时，信号发生器的频率即为</a:t>
            </a:r>
            <a:r>
              <a:rPr lang="en-US" altLang="zh-CN" sz="2600" i="1" dirty="0">
                <a:ea typeface="微软雅黑" panose="020B0503020204020204" pitchFamily="34" charset="-122"/>
              </a:rPr>
              <a:t>f ’</a:t>
            </a:r>
            <a:r>
              <a:rPr lang="en-US" altLang="zh-CN" sz="2600" baseline="-10000" dirty="0">
                <a:ea typeface="微软雅黑" panose="020B0503020204020204" pitchFamily="34" charset="-122"/>
              </a:rPr>
              <a:t>0</a:t>
            </a:r>
            <a:r>
              <a:rPr lang="zh-CN" altLang="en-US" sz="2600" dirty="0">
                <a:ea typeface="微软雅黑" panose="020B0503020204020204" pitchFamily="34" charset="-122"/>
              </a:rPr>
              <a:t> ，毫伏表的读数即为</a:t>
            </a:r>
            <a:r>
              <a:rPr lang="en-US" altLang="zh-CN" sz="2600" i="1" dirty="0">
                <a:ea typeface="微软雅黑" panose="020B0503020204020204" pitchFamily="34" charset="-122"/>
              </a:rPr>
              <a:t>V</a:t>
            </a:r>
            <a:r>
              <a:rPr lang="en-US" altLang="zh-CN" sz="2600" baseline="-10000" dirty="0">
                <a:ea typeface="微软雅黑" panose="020B0503020204020204" pitchFamily="34" charset="-122"/>
              </a:rPr>
              <a:t>Rt0</a:t>
            </a:r>
            <a:r>
              <a:rPr lang="zh-CN" altLang="en-US" sz="2600" dirty="0">
                <a:ea typeface="微软雅黑" panose="020B0503020204020204" pitchFamily="34" charset="-122"/>
              </a:rPr>
              <a:t> 。</a:t>
            </a:r>
          </a:p>
        </p:txBody>
      </p:sp>
      <p:sp>
        <p:nvSpPr>
          <p:cNvPr id="29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5643562" y="143516"/>
            <a:ext cx="3500437" cy="714375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rgbClr val="FFFF00"/>
                </a:solidFill>
                <a:ea typeface="微软雅黑" pitchFamily="34" charset="-122"/>
              </a:rPr>
              <a:t>方法</a:t>
            </a:r>
            <a:r>
              <a:rPr lang="en-US" altLang="zh-CN" sz="3600" dirty="0" smtClean="0">
                <a:solidFill>
                  <a:srgbClr val="FFFF00"/>
                </a:solidFill>
                <a:ea typeface="微软雅黑" pitchFamily="34" charset="-122"/>
              </a:rPr>
              <a:t>2 </a:t>
            </a:r>
            <a:r>
              <a:rPr lang="zh-CN" altLang="en-US" sz="3600" dirty="0" smtClean="0">
                <a:solidFill>
                  <a:srgbClr val="FFFF00"/>
                </a:solidFill>
                <a:ea typeface="微软雅黑" pitchFamily="34" charset="-122"/>
              </a:rPr>
              <a:t>：双迹法</a:t>
            </a:r>
            <a:endParaRPr lang="en-US" altLang="zh-CN" sz="3600" dirty="0" smtClean="0">
              <a:solidFill>
                <a:srgbClr val="FFFF00"/>
              </a:solidFill>
              <a:ea typeface="微软雅黑" pitchFamily="34" charset="-122"/>
            </a:endParaRPr>
          </a:p>
        </p:txBody>
      </p:sp>
      <p:pic>
        <p:nvPicPr>
          <p:cNvPr id="27" name="Picture 7" descr="EE1461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244" t="19710" r="7446" b="34039"/>
          <a:stretch>
            <a:fillRect/>
          </a:stretch>
        </p:blipFill>
        <p:spPr bwMode="auto">
          <a:xfrm>
            <a:off x="385186" y="5445497"/>
            <a:ext cx="15843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8" descr="数字示波器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407942"/>
            <a:ext cx="136842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458211" y="5013697"/>
            <a:ext cx="1150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微软雅黑" panose="020B0503020204020204" pitchFamily="34" charset="-122"/>
              </a:rPr>
              <a:t>正弦波 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3421013" y="2615780"/>
            <a:ext cx="17287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微软雅黑" panose="020B0503020204020204" pitchFamily="34" charset="-122"/>
              </a:rPr>
              <a:t>监测</a:t>
            </a:r>
            <a:r>
              <a:rPr lang="en-US" altLang="zh-CN" b="1" i="1">
                <a:ea typeface="微软雅黑" panose="020B0503020204020204" pitchFamily="34" charset="-122"/>
              </a:rPr>
              <a:t>V</a:t>
            </a:r>
            <a:r>
              <a:rPr lang="en-US" altLang="zh-CN" b="1" baseline="-10000">
                <a:ea typeface="微软雅黑" panose="020B0503020204020204" pitchFamily="34" charset="-122"/>
              </a:rPr>
              <a:t>S</a:t>
            </a:r>
            <a:r>
              <a:rPr lang="en-US" altLang="zh-CN" b="1">
                <a:ea typeface="微软雅黑" panose="020B0503020204020204" pitchFamily="34" charset="-122"/>
              </a:rPr>
              <a:t>=100mV</a:t>
            </a:r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8537" y="4231632"/>
            <a:ext cx="2809608" cy="22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直接箭头连接符 32"/>
          <p:cNvCxnSpPr>
            <a:stCxn id="27" idx="3"/>
          </p:cNvCxnSpPr>
          <p:nvPr/>
        </p:nvCxnSpPr>
        <p:spPr>
          <a:xfrm flipV="1">
            <a:off x="1969511" y="5733529"/>
            <a:ext cx="1089025" cy="7243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5868145" y="5013697"/>
            <a:ext cx="792087" cy="653871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9540" y="4096917"/>
            <a:ext cx="2140838" cy="989067"/>
          </a:xfrm>
          <a:prstGeom prst="rect">
            <a:avLst/>
          </a:prstGeom>
        </p:spPr>
      </p:pic>
      <p:cxnSp>
        <p:nvCxnSpPr>
          <p:cNvPr id="36" name="直接箭头连接符 35"/>
          <p:cNvCxnSpPr/>
          <p:nvPr/>
        </p:nvCxnSpPr>
        <p:spPr>
          <a:xfrm flipH="1">
            <a:off x="3563888" y="4027271"/>
            <a:ext cx="899454" cy="1640297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592509" y="4027271"/>
            <a:ext cx="1141198" cy="1351217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45516280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4FD5CD-B4A2-44BF-8B30-1C67B1CBA70C}" type="slidenum">
              <a:rPr lang="en-US" altLang="zh-CN" sz="1400"/>
              <a:pPr eaLnBrk="1" hangingPunct="1"/>
              <a:t>11</a:t>
            </a:fld>
            <a:endParaRPr lang="en-US" altLang="zh-CN" sz="1400"/>
          </a:p>
        </p:txBody>
      </p:sp>
      <p:sp>
        <p:nvSpPr>
          <p:cNvPr id="3" name="Rectangle 31"/>
          <p:cNvSpPr txBox="1">
            <a:spLocks noChangeArrowheads="1"/>
          </p:cNvSpPr>
          <p:nvPr/>
        </p:nvSpPr>
        <p:spPr>
          <a:xfrm>
            <a:off x="1500166" y="142875"/>
            <a:ext cx="7535884" cy="622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dirty="0" smtClean="0">
                <a:solidFill>
                  <a:srgbClr val="FFFF00"/>
                </a:solidFill>
                <a:ea typeface="微软雅黑" pitchFamily="34" charset="-122"/>
              </a:rPr>
              <a:t>方法</a:t>
            </a:r>
            <a:r>
              <a:rPr lang="en-US" altLang="zh-CN" sz="3200" dirty="0" smtClean="0">
                <a:solidFill>
                  <a:srgbClr val="FFFF00"/>
                </a:solidFill>
                <a:ea typeface="微软雅黑" pitchFamily="34" charset="-122"/>
              </a:rPr>
              <a:t>2 </a:t>
            </a:r>
            <a:r>
              <a:rPr lang="zh-CN" altLang="en-US" sz="3200" dirty="0" smtClean="0">
                <a:solidFill>
                  <a:srgbClr val="FFFF00"/>
                </a:solidFill>
                <a:ea typeface="微软雅黑" pitchFamily="34" charset="-122"/>
              </a:rPr>
              <a:t>：双迹法</a:t>
            </a:r>
            <a:r>
              <a:rPr lang="en-US" altLang="zh-CN" sz="3200" dirty="0" smtClean="0">
                <a:solidFill>
                  <a:srgbClr val="FFFF00"/>
                </a:solidFill>
                <a:ea typeface="微软雅黑" pitchFamily="34" charset="-122"/>
              </a:rPr>
              <a:t>-</a:t>
            </a:r>
            <a:r>
              <a:rPr lang="zh-CN" altLang="en-US" sz="3200" dirty="0" smtClean="0">
                <a:solidFill>
                  <a:srgbClr val="FFFF00"/>
                </a:solidFill>
                <a:ea typeface="微软雅黑" pitchFamily="34" charset="-122"/>
              </a:rPr>
              <a:t>李萨如图形法测相位差</a:t>
            </a:r>
            <a:endParaRPr lang="en-US" altLang="zh-CN" sz="3200" dirty="0" smtClean="0">
              <a:solidFill>
                <a:srgbClr val="FFFF00"/>
              </a:solidFill>
              <a:ea typeface="微软雅黑" pitchFamily="34" charset="-122"/>
            </a:endParaRPr>
          </a:p>
        </p:txBody>
      </p:sp>
      <p:pic>
        <p:nvPicPr>
          <p:cNvPr id="14340" name="Picture 2" descr="http://www.bb.ustc.edu.cn/jpkc/guojia/dxwlsy/kj/part2/grade1/OSC/image0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060575"/>
            <a:ext cx="6350000" cy="375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Box 3"/>
          <p:cNvSpPr txBox="1">
            <a:spLocks noChangeArrowheads="1"/>
          </p:cNvSpPr>
          <p:nvPr/>
        </p:nvSpPr>
        <p:spPr bwMode="auto">
          <a:xfrm>
            <a:off x="395288" y="981075"/>
            <a:ext cx="8320116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</a:rPr>
              <a:t>水平位置调节</a:t>
            </a:r>
            <a:r>
              <a:rPr lang="zh-CN" altLang="en-US" b="1" dirty="0">
                <a:ea typeface="微软雅黑" panose="020B0503020204020204" pitchFamily="34" charset="-122"/>
              </a:rPr>
              <a:t>旋钮下方的</a:t>
            </a:r>
            <a:r>
              <a:rPr lang="en-US" altLang="zh-CN" b="1" dirty="0">
                <a:ea typeface="微软雅黑" panose="020B0503020204020204" pitchFamily="34" charset="-122"/>
              </a:rPr>
              <a:t> “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MENU”</a:t>
            </a:r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</a:rPr>
              <a:t>键</a:t>
            </a:r>
            <a:r>
              <a:rPr lang="zh-CN" altLang="en-US" b="1" dirty="0">
                <a:ea typeface="微软雅黑" panose="020B0503020204020204" pitchFamily="34" charset="-122"/>
              </a:rPr>
              <a:t>，时基选项中“</a:t>
            </a:r>
            <a:r>
              <a:rPr lang="en-US" altLang="zh-CN" b="1" dirty="0">
                <a:ea typeface="微软雅黑" panose="020B0503020204020204" pitchFamily="34" charset="-122"/>
              </a:rPr>
              <a:t>Y-T</a:t>
            </a:r>
            <a:r>
              <a:rPr lang="zh-CN" altLang="en-US" b="1" dirty="0">
                <a:ea typeface="微软雅黑" panose="020B0503020204020204" pitchFamily="34" charset="-122"/>
              </a:rPr>
              <a:t>”改为</a:t>
            </a:r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</a:rPr>
              <a:t>“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X-Y</a:t>
            </a:r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57894852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7"/>
          <p:cNvSpPr>
            <a:spLocks noChangeArrowheads="1"/>
          </p:cNvSpPr>
          <p:nvPr/>
        </p:nvSpPr>
        <p:spPr bwMode="auto">
          <a:xfrm>
            <a:off x="261144" y="1392894"/>
            <a:ext cx="61928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00FF00"/>
                </a:solidFill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rgbClr val="00FF00"/>
                </a:solidFill>
                <a:ea typeface="微软雅黑" panose="020B0503020204020204" pitchFamily="34" charset="-122"/>
              </a:rPr>
              <a:t>、测量谐振时电容</a:t>
            </a:r>
            <a:r>
              <a:rPr lang="en-US" altLang="zh-CN" sz="3200" i="1" dirty="0">
                <a:solidFill>
                  <a:srgbClr val="00FF00"/>
                </a:solidFill>
                <a:ea typeface="微软雅黑" panose="020B0503020204020204" pitchFamily="34" charset="-122"/>
              </a:rPr>
              <a:t>C</a:t>
            </a:r>
            <a:r>
              <a:rPr lang="zh-CN" altLang="en-US" sz="3200" dirty="0">
                <a:solidFill>
                  <a:srgbClr val="00FF00"/>
                </a:solidFill>
                <a:ea typeface="微软雅黑" panose="020B0503020204020204" pitchFamily="34" charset="-122"/>
              </a:rPr>
              <a:t>的电压</a:t>
            </a:r>
            <a:r>
              <a:rPr lang="en-US" altLang="zh-CN" sz="3200" i="1" dirty="0">
                <a:solidFill>
                  <a:srgbClr val="00FF00"/>
                </a:solidFill>
                <a:ea typeface="微软雅黑" panose="020B0503020204020204" pitchFamily="34" charset="-122"/>
              </a:rPr>
              <a:t>V</a:t>
            </a:r>
            <a:r>
              <a:rPr lang="en-US" altLang="zh-CN" sz="3200" baseline="-10000" dirty="0">
                <a:solidFill>
                  <a:srgbClr val="00FF00"/>
                </a:solidFill>
                <a:ea typeface="微软雅黑" panose="020B0503020204020204" pitchFamily="34" charset="-122"/>
              </a:rPr>
              <a:t>C0</a:t>
            </a:r>
            <a:r>
              <a:rPr lang="en-US" altLang="zh-CN" sz="3200" dirty="0">
                <a:solidFill>
                  <a:srgbClr val="00FF00"/>
                </a:solidFill>
                <a:ea typeface="微软雅黑" panose="020B0503020204020204" pitchFamily="34" charset="-122"/>
              </a:rPr>
              <a:t>:</a:t>
            </a:r>
            <a:endParaRPr lang="zh-CN" altLang="en-US" sz="3200" dirty="0">
              <a:solidFill>
                <a:srgbClr val="00FF00"/>
              </a:solidFill>
              <a:ea typeface="微软雅黑" panose="020B0503020204020204" pitchFamily="34" charset="-122"/>
            </a:endParaRPr>
          </a:p>
        </p:txBody>
      </p:sp>
      <p:sp>
        <p:nvSpPr>
          <p:cNvPr id="30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1785938" y="307372"/>
            <a:ext cx="7358062" cy="714375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rgbClr val="FFFF00"/>
                </a:solidFill>
                <a:ea typeface="微软雅黑" pitchFamily="34" charset="-122"/>
              </a:rPr>
              <a:t>串联谐振电路测量</a:t>
            </a:r>
            <a:r>
              <a:rPr lang="en-US" altLang="zh-CN" sz="3600" dirty="0" smtClean="0">
                <a:solidFill>
                  <a:srgbClr val="FFFF00"/>
                </a:solidFill>
                <a:ea typeface="微软雅黑" pitchFamily="34" charset="-122"/>
              </a:rPr>
              <a:t>-</a:t>
            </a:r>
            <a:r>
              <a:rPr lang="zh-CN" altLang="en-US" sz="3600" dirty="0" smtClean="0">
                <a:solidFill>
                  <a:srgbClr val="FFFF00"/>
                </a:solidFill>
                <a:ea typeface="微软雅黑" pitchFamily="34" charset="-122"/>
              </a:rPr>
              <a:t>电容电压的测量</a:t>
            </a:r>
            <a:endParaRPr lang="en-US" altLang="zh-CN" sz="3600" dirty="0" smtClean="0">
              <a:solidFill>
                <a:srgbClr val="FFFF00"/>
              </a:solidFill>
              <a:ea typeface="微软雅黑" pitchFamily="34" charset="-122"/>
            </a:endParaRP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285750" y="2000250"/>
            <a:ext cx="307181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ea typeface="微软雅黑" panose="020B0503020204020204" pitchFamily="34" charset="-122"/>
              </a:rPr>
              <a:t>将测量接线图二改接三根连线（如测量接线图三中绿线），毫伏表的读数即为</a:t>
            </a:r>
            <a:r>
              <a:rPr lang="en-US" altLang="zh-CN" sz="2800" i="1" dirty="0">
                <a:ea typeface="微软雅黑" panose="020B0503020204020204" pitchFamily="34" charset="-122"/>
              </a:rPr>
              <a:t>V</a:t>
            </a:r>
            <a:r>
              <a:rPr lang="en-US" altLang="zh-CN" sz="2800" baseline="-10000" dirty="0">
                <a:ea typeface="微软雅黑" panose="020B0503020204020204" pitchFamily="34" charset="-122"/>
              </a:rPr>
              <a:t>C0</a:t>
            </a:r>
            <a:r>
              <a:rPr lang="zh-CN" altLang="en-US" sz="2800" baseline="-10000" dirty="0"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ea typeface="微软雅黑" panose="020B0503020204020204" pitchFamily="34" charset="-122"/>
              </a:rPr>
              <a:t>毫伏表需换档</a:t>
            </a:r>
            <a:r>
              <a:rPr lang="en-US" altLang="zh-CN" sz="2800" dirty="0">
                <a:ea typeface="微软雅黑" panose="020B0503020204020204" pitchFamily="34" charset="-122"/>
              </a:rPr>
              <a:t>) </a:t>
            </a:r>
            <a:r>
              <a:rPr lang="zh-CN" altLang="en-US" sz="2800" dirty="0">
                <a:ea typeface="微软雅黑" panose="020B0503020204020204" pitchFamily="34" charset="-122"/>
              </a:rPr>
              <a:t>。</a:t>
            </a:r>
            <a:endParaRPr lang="en-US" altLang="zh-CN" sz="2800" dirty="0">
              <a:ea typeface="微软雅黑" panose="020B0503020204020204" pitchFamily="34" charset="-122"/>
            </a:endParaRPr>
          </a:p>
        </p:txBody>
      </p:sp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39785" y="2252314"/>
            <a:ext cx="14081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214214"/>
            <a:ext cx="14986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27853" y="3918000"/>
            <a:ext cx="1524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1" descr="EE1461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244" t="19710" r="7446" b="34039"/>
          <a:stretch>
            <a:fillRect/>
          </a:stretch>
        </p:blipFill>
        <p:spPr bwMode="auto">
          <a:xfrm>
            <a:off x="2339752" y="5349343"/>
            <a:ext cx="15843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2" descr="数字示波器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8856" y="5744539"/>
            <a:ext cx="136842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 Box 47"/>
          <p:cNvSpPr txBox="1">
            <a:spLocks noChangeArrowheads="1"/>
          </p:cNvSpPr>
          <p:nvPr/>
        </p:nvSpPr>
        <p:spPr bwMode="auto">
          <a:xfrm>
            <a:off x="2556445" y="6029425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a typeface="微软雅黑" panose="020B0503020204020204" pitchFamily="34" charset="-122"/>
              </a:rPr>
              <a:t>正弦波 </a:t>
            </a:r>
          </a:p>
        </p:txBody>
      </p:sp>
      <p:sp>
        <p:nvSpPr>
          <p:cNvPr id="36" name="Text Box 48"/>
          <p:cNvSpPr txBox="1">
            <a:spLocks noChangeArrowheads="1"/>
          </p:cNvSpPr>
          <p:nvPr/>
        </p:nvSpPr>
        <p:spPr bwMode="auto">
          <a:xfrm>
            <a:off x="6235981" y="5312739"/>
            <a:ext cx="1728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a typeface="微软雅黑" panose="020B0503020204020204" pitchFamily="34" charset="-122"/>
              </a:rPr>
              <a:t>监测</a:t>
            </a:r>
            <a:r>
              <a:rPr lang="en-US" altLang="zh-CN" b="1" i="1" dirty="0">
                <a:ea typeface="微软雅黑" panose="020B0503020204020204" pitchFamily="34" charset="-122"/>
              </a:rPr>
              <a:t>V</a:t>
            </a:r>
            <a:r>
              <a:rPr lang="en-US" altLang="zh-CN" b="1" baseline="-10000" dirty="0">
                <a:ea typeface="微软雅黑" panose="020B0503020204020204" pitchFamily="34" charset="-122"/>
              </a:rPr>
              <a:t>S</a:t>
            </a:r>
            <a:r>
              <a:rPr lang="en-US" altLang="zh-CN" b="1" dirty="0">
                <a:ea typeface="微软雅黑" panose="020B0503020204020204" pitchFamily="34" charset="-122"/>
              </a:rPr>
              <a:t>=1V</a:t>
            </a:r>
          </a:p>
        </p:txBody>
      </p:sp>
      <p:pic>
        <p:nvPicPr>
          <p:cNvPr id="40" name="Picture 3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69690" y="3383866"/>
            <a:ext cx="45878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3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53245" y="3339078"/>
            <a:ext cx="46196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>
            <a:endCxn id="33" idx="0"/>
          </p:cNvCxnSpPr>
          <p:nvPr/>
        </p:nvCxnSpPr>
        <p:spPr>
          <a:xfrm flipH="1">
            <a:off x="3131915" y="3717032"/>
            <a:ext cx="867169" cy="1632311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4042427" y="2596682"/>
            <a:ext cx="491104" cy="1455799"/>
          </a:xfrm>
          <a:prstGeom prst="line">
            <a:avLst/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554401" y="2578752"/>
            <a:ext cx="723263" cy="0"/>
          </a:xfrm>
          <a:prstGeom prst="line">
            <a:avLst/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7407405" y="2528628"/>
            <a:ext cx="382448" cy="1059687"/>
          </a:xfrm>
          <a:prstGeom prst="line">
            <a:avLst/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7812942" y="4437112"/>
            <a:ext cx="899809" cy="195977"/>
          </a:xfrm>
          <a:prstGeom prst="line">
            <a:avLst/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6792369" y="4052481"/>
            <a:ext cx="1915420" cy="169079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073598" y="4023509"/>
            <a:ext cx="2631027" cy="1719762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33" idx="0"/>
          </p:cNvCxnSpPr>
          <p:nvPr/>
        </p:nvCxnSpPr>
        <p:spPr>
          <a:xfrm flipH="1">
            <a:off x="3131915" y="4496583"/>
            <a:ext cx="907593" cy="852760"/>
          </a:xfrm>
          <a:prstGeom prst="line">
            <a:avLst/>
          </a:prstGeom>
          <a:ln w="57150">
            <a:solidFill>
              <a:schemeClr val="bg2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6823068" y="4649164"/>
            <a:ext cx="1026554" cy="1081959"/>
          </a:xfrm>
          <a:prstGeom prst="line">
            <a:avLst/>
          </a:prstGeom>
          <a:ln w="57150">
            <a:solidFill>
              <a:schemeClr val="bg2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4029784" y="4533187"/>
            <a:ext cx="2674841" cy="1210084"/>
          </a:xfrm>
          <a:prstGeom prst="line">
            <a:avLst/>
          </a:prstGeom>
          <a:ln w="57150">
            <a:solidFill>
              <a:schemeClr val="bg2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7790800" y="3545577"/>
            <a:ext cx="915764" cy="95587"/>
          </a:xfrm>
          <a:prstGeom prst="line">
            <a:avLst/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336345" y="3058471"/>
            <a:ext cx="912337" cy="2290872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06736021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7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001000" cy="862013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smtClean="0">
                <a:ea typeface="微软雅黑" panose="020B0503020204020204" pitchFamily="34" charset="-122"/>
              </a:rPr>
              <a:t>4</a:t>
            </a:r>
            <a:r>
              <a:rPr lang="zh-CN" altLang="en-US" b="1" smtClean="0">
                <a:ea typeface="微软雅黑" panose="020B0503020204020204" pitchFamily="34" charset="-122"/>
              </a:rPr>
              <a:t>、测量谐振时电感</a:t>
            </a:r>
            <a:r>
              <a:rPr lang="en-US" altLang="zh-CN" b="1" i="1" smtClean="0">
                <a:ea typeface="微软雅黑" panose="020B0503020204020204" pitchFamily="34" charset="-122"/>
              </a:rPr>
              <a:t>L</a:t>
            </a:r>
            <a:r>
              <a:rPr lang="zh-CN" altLang="en-US" b="1" smtClean="0">
                <a:ea typeface="微软雅黑" panose="020B0503020204020204" pitchFamily="34" charset="-122"/>
              </a:rPr>
              <a:t>的电压</a:t>
            </a:r>
            <a:r>
              <a:rPr lang="en-US" altLang="zh-CN" b="1" i="1" smtClean="0">
                <a:ea typeface="微软雅黑" panose="020B0503020204020204" pitchFamily="34" charset="-122"/>
              </a:rPr>
              <a:t>V</a:t>
            </a:r>
            <a:r>
              <a:rPr lang="en-US" altLang="zh-CN" b="1" baseline="-10000" smtClean="0">
                <a:ea typeface="微软雅黑" panose="020B0503020204020204" pitchFamily="34" charset="-122"/>
              </a:rPr>
              <a:t>L0</a:t>
            </a:r>
            <a:r>
              <a:rPr lang="en-US" altLang="zh-CN" b="1" smtClean="0">
                <a:ea typeface="微软雅黑" panose="020B0503020204020204" pitchFamily="34" charset="-122"/>
              </a:rPr>
              <a:t>:</a:t>
            </a:r>
            <a:endParaRPr lang="zh-CN" altLang="en-US" b="1" smtClean="0">
              <a:ea typeface="微软雅黑" panose="020B0503020204020204" pitchFamily="34" charset="-122"/>
            </a:endParaRPr>
          </a:p>
        </p:txBody>
      </p:sp>
      <p:sp>
        <p:nvSpPr>
          <p:cNvPr id="16410" name="Rectangle 51"/>
          <p:cNvSpPr>
            <a:spLocks noChangeArrowheads="1"/>
          </p:cNvSpPr>
          <p:nvPr/>
        </p:nvSpPr>
        <p:spPr bwMode="auto">
          <a:xfrm>
            <a:off x="179512" y="1990414"/>
            <a:ext cx="303460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ea typeface="微软雅黑" panose="020B0503020204020204" pitchFamily="34" charset="-122"/>
              </a:rPr>
              <a:t>将测量接线图三改接两根连线（如测量接线图四中紫线），毫伏表的读数即为</a:t>
            </a:r>
            <a:r>
              <a:rPr lang="en-US" altLang="zh-CN" sz="2800" i="1" dirty="0">
                <a:ea typeface="微软雅黑" panose="020B0503020204020204" pitchFamily="34" charset="-122"/>
              </a:rPr>
              <a:t>V</a:t>
            </a:r>
            <a:r>
              <a:rPr lang="en-US" altLang="zh-CN" sz="2800" baseline="-10000" dirty="0">
                <a:ea typeface="微软雅黑" panose="020B0503020204020204" pitchFamily="34" charset="-122"/>
              </a:rPr>
              <a:t>L0</a:t>
            </a:r>
            <a:r>
              <a:rPr lang="zh-CN" altLang="en-US" sz="2800" baseline="-10000" dirty="0"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ea typeface="微软雅黑" panose="020B0503020204020204" pitchFamily="34" charset="-122"/>
              </a:rPr>
              <a:t>。</a:t>
            </a:r>
            <a:endParaRPr lang="en-US" altLang="zh-CN" sz="2800" dirty="0">
              <a:ea typeface="微软雅黑" panose="020B0503020204020204" pitchFamily="34" charset="-122"/>
            </a:endParaRPr>
          </a:p>
        </p:txBody>
      </p:sp>
      <p:sp>
        <p:nvSpPr>
          <p:cNvPr id="33" name="Rectangle 31"/>
          <p:cNvSpPr txBox="1">
            <a:spLocks noChangeArrowheads="1"/>
          </p:cNvSpPr>
          <p:nvPr/>
        </p:nvSpPr>
        <p:spPr bwMode="auto">
          <a:xfrm>
            <a:off x="1571625" y="142875"/>
            <a:ext cx="7358063" cy="714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kern="0" dirty="0">
                <a:solidFill>
                  <a:srgbClr val="FFFF00"/>
                </a:solidFill>
                <a:latin typeface="+mj-lt"/>
                <a:ea typeface="微软雅黑" pitchFamily="34" charset="-122"/>
                <a:cs typeface="+mj-cs"/>
              </a:rPr>
              <a:t>串联谐振电路测量</a:t>
            </a:r>
            <a:r>
              <a:rPr lang="en-US" altLang="zh-CN" sz="3600" kern="0" dirty="0">
                <a:solidFill>
                  <a:srgbClr val="FFFF00"/>
                </a:solidFill>
                <a:latin typeface="+mj-lt"/>
                <a:ea typeface="微软雅黑" pitchFamily="34" charset="-122"/>
                <a:cs typeface="+mj-cs"/>
              </a:rPr>
              <a:t>-</a:t>
            </a:r>
            <a:r>
              <a:rPr lang="zh-CN" altLang="en-US" sz="3600" kern="0" dirty="0">
                <a:solidFill>
                  <a:srgbClr val="FFFF00"/>
                </a:solidFill>
                <a:latin typeface="+mj-lt"/>
                <a:ea typeface="微软雅黑" pitchFamily="34" charset="-122"/>
                <a:cs typeface="+mj-cs"/>
              </a:rPr>
              <a:t>电感电压的测量</a:t>
            </a:r>
            <a:endParaRPr lang="en-US" altLang="zh-CN" sz="3600" kern="0" dirty="0">
              <a:solidFill>
                <a:srgbClr val="FFFF00"/>
              </a:solidFill>
              <a:latin typeface="+mj-lt"/>
              <a:ea typeface="微软雅黑" pitchFamily="34" charset="-122"/>
              <a:cs typeface="+mj-cs"/>
            </a:endParaRPr>
          </a:p>
        </p:txBody>
      </p:sp>
      <p:pic>
        <p:nvPicPr>
          <p:cNvPr id="31" name="Picture 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23761" y="2026940"/>
            <a:ext cx="14081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819794" y="3576564"/>
            <a:ext cx="14986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4511" y="2155808"/>
            <a:ext cx="1524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1" descr="EE1461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244" t="19710" r="7446" b="34039"/>
          <a:stretch>
            <a:fillRect/>
          </a:stretch>
        </p:blipFill>
        <p:spPr bwMode="auto">
          <a:xfrm>
            <a:off x="2123728" y="5123969"/>
            <a:ext cx="15843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2" descr="数字示波器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62832" y="5519165"/>
            <a:ext cx="136842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 Box 47"/>
          <p:cNvSpPr txBox="1">
            <a:spLocks noChangeArrowheads="1"/>
          </p:cNvSpPr>
          <p:nvPr/>
        </p:nvSpPr>
        <p:spPr bwMode="auto">
          <a:xfrm>
            <a:off x="2340421" y="5804051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a typeface="微软雅黑" panose="020B0503020204020204" pitchFamily="34" charset="-122"/>
              </a:rPr>
              <a:t>正弦波 </a:t>
            </a:r>
          </a:p>
        </p:txBody>
      </p:sp>
      <p:sp>
        <p:nvSpPr>
          <p:cNvPr id="38" name="Text Box 48"/>
          <p:cNvSpPr txBox="1">
            <a:spLocks noChangeArrowheads="1"/>
          </p:cNvSpPr>
          <p:nvPr/>
        </p:nvSpPr>
        <p:spPr bwMode="auto">
          <a:xfrm>
            <a:off x="6061640" y="6276746"/>
            <a:ext cx="1728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a typeface="微软雅黑" panose="020B0503020204020204" pitchFamily="34" charset="-122"/>
              </a:rPr>
              <a:t>监测</a:t>
            </a:r>
            <a:r>
              <a:rPr lang="en-US" altLang="zh-CN" b="1" i="1" dirty="0">
                <a:ea typeface="微软雅黑" panose="020B0503020204020204" pitchFamily="34" charset="-122"/>
              </a:rPr>
              <a:t>V</a:t>
            </a:r>
            <a:r>
              <a:rPr lang="en-US" altLang="zh-CN" b="1" baseline="-10000" dirty="0">
                <a:ea typeface="微软雅黑" panose="020B0503020204020204" pitchFamily="34" charset="-122"/>
              </a:rPr>
              <a:t>S</a:t>
            </a:r>
            <a:r>
              <a:rPr lang="en-US" altLang="zh-CN" b="1" dirty="0">
                <a:ea typeface="微软雅黑" panose="020B0503020204020204" pitchFamily="34" charset="-122"/>
              </a:rPr>
              <a:t>=1V</a:t>
            </a:r>
          </a:p>
        </p:txBody>
      </p:sp>
      <p:pic>
        <p:nvPicPr>
          <p:cNvPr id="39" name="Picture 3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53666" y="3158492"/>
            <a:ext cx="45878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37221" y="3113704"/>
            <a:ext cx="46196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直接连接符 40"/>
          <p:cNvCxnSpPr>
            <a:endCxn id="35" idx="0"/>
          </p:cNvCxnSpPr>
          <p:nvPr/>
        </p:nvCxnSpPr>
        <p:spPr>
          <a:xfrm flipH="1">
            <a:off x="2915891" y="3491658"/>
            <a:ext cx="867169" cy="1632311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3826403" y="2371308"/>
            <a:ext cx="491104" cy="1455799"/>
          </a:xfrm>
          <a:prstGeom prst="line">
            <a:avLst/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338377" y="2353378"/>
            <a:ext cx="723263" cy="0"/>
          </a:xfrm>
          <a:prstGeom prst="line">
            <a:avLst/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191381" y="2303254"/>
            <a:ext cx="382448" cy="1059687"/>
          </a:xfrm>
          <a:prstGeom prst="line">
            <a:avLst/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7596918" y="4211738"/>
            <a:ext cx="899809" cy="195977"/>
          </a:xfrm>
          <a:prstGeom prst="line">
            <a:avLst/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6576345" y="3827107"/>
            <a:ext cx="1915420" cy="169079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857574" y="3798135"/>
            <a:ext cx="2631027" cy="1719762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35" idx="0"/>
          </p:cNvCxnSpPr>
          <p:nvPr/>
        </p:nvCxnSpPr>
        <p:spPr>
          <a:xfrm flipH="1">
            <a:off x="2915891" y="4271209"/>
            <a:ext cx="907593" cy="852760"/>
          </a:xfrm>
          <a:prstGeom prst="line">
            <a:avLst/>
          </a:prstGeom>
          <a:ln w="57150">
            <a:solidFill>
              <a:schemeClr val="bg2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6607044" y="4423790"/>
            <a:ext cx="1026554" cy="1081959"/>
          </a:xfrm>
          <a:prstGeom prst="line">
            <a:avLst/>
          </a:prstGeom>
          <a:ln w="57150">
            <a:solidFill>
              <a:schemeClr val="bg2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813760" y="4307813"/>
            <a:ext cx="2674841" cy="1210084"/>
          </a:xfrm>
          <a:prstGeom prst="line">
            <a:avLst/>
          </a:prstGeom>
          <a:ln w="57150">
            <a:solidFill>
              <a:schemeClr val="bg2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7574776" y="3320203"/>
            <a:ext cx="915764" cy="95587"/>
          </a:xfrm>
          <a:prstGeom prst="line">
            <a:avLst/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120321" y="2833097"/>
            <a:ext cx="912337" cy="2290872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30154009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124744"/>
            <a:ext cx="8784976" cy="52355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测量半功率点频率 </a:t>
            </a:r>
            <a:r>
              <a:rPr lang="en-US" altLang="zh-CN" i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f</a:t>
            </a:r>
            <a:r>
              <a:rPr lang="en-US" altLang="zh-CN" baseline="-10000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1 </a:t>
            </a:r>
            <a:r>
              <a:rPr lang="zh-CN" altLang="en-US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和 </a:t>
            </a:r>
            <a:r>
              <a:rPr lang="en-US" altLang="zh-CN" i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f</a:t>
            </a:r>
            <a:r>
              <a:rPr lang="en-US" altLang="zh-CN" baseline="-10000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2 </a:t>
            </a:r>
            <a:r>
              <a:rPr lang="en-US" altLang="zh-CN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spcBef>
                <a:spcPts val="1200"/>
              </a:spcBef>
              <a:buClr>
                <a:srgbClr val="CC3300"/>
              </a:buClr>
              <a:buFont typeface="Wingdings" panose="05000000000000000000" pitchFamily="2" charset="2"/>
              <a:buChar char="u"/>
            </a:pPr>
            <a:r>
              <a:rPr lang="zh-CN" altLang="en-US" sz="26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恢复测量接线图二</a:t>
            </a:r>
            <a:r>
              <a:rPr lang="zh-CN" altLang="en-US" sz="2600" dirty="0" smtClean="0">
                <a:ea typeface="微软雅黑" panose="020B0503020204020204" pitchFamily="34" charset="-122"/>
              </a:rPr>
              <a:t>，降低信号源频率（小于</a:t>
            </a:r>
            <a:r>
              <a:rPr lang="en-US" altLang="zh-CN" sz="2600" i="1" dirty="0" smtClean="0">
                <a:ea typeface="微软雅黑" panose="020B0503020204020204" pitchFamily="34" charset="-122"/>
              </a:rPr>
              <a:t>f</a:t>
            </a:r>
            <a:r>
              <a:rPr lang="en-US" altLang="zh-CN" sz="2600" baseline="-10000" dirty="0" smtClean="0">
                <a:ea typeface="微软雅黑" panose="020B0503020204020204" pitchFamily="34" charset="-122"/>
              </a:rPr>
              <a:t>0 </a:t>
            </a:r>
            <a:r>
              <a:rPr lang="zh-CN" altLang="en-US" sz="2600" dirty="0" smtClean="0">
                <a:ea typeface="微软雅黑" panose="020B0503020204020204" pitchFamily="34" charset="-122"/>
              </a:rPr>
              <a:t>），一方面使示波器显示的两路正弦波</a:t>
            </a:r>
            <a:r>
              <a:rPr lang="zh-CN" altLang="en-US" sz="26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相位差为</a:t>
            </a:r>
            <a:r>
              <a:rPr lang="en-US" altLang="zh-CN" sz="26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45º</a:t>
            </a:r>
            <a:r>
              <a:rPr lang="zh-CN" altLang="en-US" sz="2600" dirty="0" smtClean="0">
                <a:ea typeface="微软雅黑" panose="020B0503020204020204" pitchFamily="34" charset="-122"/>
              </a:rPr>
              <a:t>，同时注意保持示波器读数</a:t>
            </a:r>
            <a:r>
              <a:rPr lang="en-US" altLang="zh-CN" sz="2600" i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V</a:t>
            </a:r>
            <a:r>
              <a:rPr lang="en-US" altLang="zh-CN" sz="2600" baseline="-10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SPP</a:t>
            </a:r>
            <a:r>
              <a:rPr lang="en-US" altLang="zh-CN" sz="26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=282mV</a:t>
            </a:r>
            <a:r>
              <a:rPr lang="zh-CN" altLang="en-US" sz="2600" dirty="0" smtClean="0">
                <a:ea typeface="微软雅黑" panose="020B0503020204020204" pitchFamily="34" charset="-122"/>
              </a:rPr>
              <a:t>。两条件同时满足时，信号发生器的频率即为</a:t>
            </a:r>
            <a:r>
              <a:rPr lang="en-US" altLang="zh-CN" sz="2600" i="1" dirty="0" smtClean="0">
                <a:ea typeface="微软雅黑" panose="020B0503020204020204" pitchFamily="34" charset="-122"/>
              </a:rPr>
              <a:t>f</a:t>
            </a:r>
            <a:r>
              <a:rPr lang="en-US" altLang="zh-CN" sz="2600" baseline="-10000" dirty="0" smtClean="0">
                <a:ea typeface="微软雅黑" panose="020B0503020204020204" pitchFamily="34" charset="-122"/>
              </a:rPr>
              <a:t>1</a:t>
            </a:r>
            <a:r>
              <a:rPr lang="zh-CN" altLang="en-US" sz="2600" dirty="0" smtClean="0">
                <a:ea typeface="微软雅黑" panose="020B0503020204020204" pitchFamily="34" charset="-122"/>
              </a:rPr>
              <a:t> ，</a:t>
            </a:r>
            <a:r>
              <a:rPr lang="en-US" altLang="zh-CN" sz="2600" dirty="0" smtClean="0">
                <a:ea typeface="微软雅黑" panose="020B0503020204020204" pitchFamily="34" charset="-122"/>
              </a:rPr>
              <a:t>(</a:t>
            </a:r>
            <a:r>
              <a:rPr lang="zh-CN" altLang="en-US" sz="2600" dirty="0" smtClean="0">
                <a:ea typeface="微软雅黑" panose="020B0503020204020204" pitchFamily="34" charset="-122"/>
              </a:rPr>
              <a:t>此时毫伏表的读数应为</a:t>
            </a:r>
            <a:r>
              <a:rPr lang="en-US" altLang="zh-CN" sz="2600" dirty="0" smtClean="0">
                <a:ea typeface="微软雅黑" panose="020B0503020204020204" pitchFamily="34" charset="-122"/>
              </a:rPr>
              <a:t>0.707</a:t>
            </a:r>
            <a:r>
              <a:rPr lang="en-US" altLang="en-US" sz="2600" dirty="0" smtClean="0">
                <a:ea typeface="微软雅黑" panose="020B0503020204020204" pitchFamily="34" charset="-122"/>
              </a:rPr>
              <a:t>×</a:t>
            </a:r>
            <a:r>
              <a:rPr lang="en-US" altLang="zh-CN" sz="2600" i="1" dirty="0" smtClean="0">
                <a:ea typeface="微软雅黑" panose="020B0503020204020204" pitchFamily="34" charset="-122"/>
              </a:rPr>
              <a:t>V</a:t>
            </a:r>
            <a:r>
              <a:rPr lang="en-US" altLang="zh-CN" sz="2600" baseline="-10000" dirty="0" smtClean="0">
                <a:ea typeface="微软雅黑" panose="020B0503020204020204" pitchFamily="34" charset="-122"/>
              </a:rPr>
              <a:t>Rt0</a:t>
            </a:r>
            <a:r>
              <a:rPr lang="zh-CN" altLang="en-US" sz="2600" dirty="0" smtClean="0"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ea typeface="微软雅黑" panose="020B0503020204020204" pitchFamily="34" charset="-122"/>
              </a:rPr>
              <a:t>)</a:t>
            </a:r>
            <a:r>
              <a:rPr lang="zh-CN" altLang="en-US" sz="2600" dirty="0" smtClean="0">
                <a:ea typeface="微软雅黑" panose="020B0503020204020204" pitchFamily="34" charset="-122"/>
              </a:rPr>
              <a:t> 。</a:t>
            </a:r>
          </a:p>
          <a:p>
            <a:pPr eaLnBrk="1" hangingPunct="1">
              <a:spcBef>
                <a:spcPts val="1200"/>
              </a:spcBef>
              <a:buClr>
                <a:srgbClr val="CC3300"/>
              </a:buClr>
              <a:buFont typeface="Wingdings" panose="05000000000000000000" pitchFamily="2" charset="2"/>
              <a:buChar char="u"/>
            </a:pPr>
            <a:r>
              <a:rPr lang="zh-CN" altLang="en-US" sz="2600" dirty="0" smtClean="0">
                <a:ea typeface="微软雅黑" panose="020B0503020204020204" pitchFamily="34" charset="-122"/>
              </a:rPr>
              <a:t>升高信号源频率（大于</a:t>
            </a:r>
            <a:r>
              <a:rPr lang="en-US" altLang="zh-CN" sz="2600" i="1" dirty="0" smtClean="0">
                <a:ea typeface="微软雅黑" panose="020B0503020204020204" pitchFamily="34" charset="-122"/>
              </a:rPr>
              <a:t>f</a:t>
            </a:r>
            <a:r>
              <a:rPr lang="en-US" altLang="zh-CN" sz="2600" baseline="-10000" dirty="0" smtClean="0">
                <a:ea typeface="微软雅黑" panose="020B0503020204020204" pitchFamily="34" charset="-122"/>
              </a:rPr>
              <a:t>0 </a:t>
            </a:r>
            <a:r>
              <a:rPr lang="zh-CN" altLang="en-US" sz="2600" dirty="0" smtClean="0">
                <a:ea typeface="微软雅黑" panose="020B0503020204020204" pitchFamily="34" charset="-122"/>
              </a:rPr>
              <a:t>），一方面使示波器显示的两路正弦波</a:t>
            </a:r>
            <a:r>
              <a:rPr lang="zh-CN" altLang="en-US" sz="26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相位差为</a:t>
            </a:r>
            <a:r>
              <a:rPr lang="en-US" altLang="zh-CN" sz="26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45º</a:t>
            </a:r>
            <a:r>
              <a:rPr lang="zh-CN" altLang="en-US" sz="2600" dirty="0" smtClean="0">
                <a:ea typeface="微软雅黑" panose="020B0503020204020204" pitchFamily="34" charset="-122"/>
              </a:rPr>
              <a:t>，同时注意保持示波器读数</a:t>
            </a:r>
            <a:r>
              <a:rPr lang="en-US" altLang="zh-CN" sz="2600" i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V</a:t>
            </a:r>
            <a:r>
              <a:rPr lang="en-US" altLang="zh-CN" sz="2600" baseline="-10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SPP</a:t>
            </a:r>
            <a:r>
              <a:rPr lang="en-US" altLang="zh-CN" sz="26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=282mV</a:t>
            </a:r>
            <a:r>
              <a:rPr lang="zh-CN" altLang="en-US" sz="2600" dirty="0" smtClean="0">
                <a:ea typeface="微软雅黑" panose="020B0503020204020204" pitchFamily="34" charset="-122"/>
              </a:rPr>
              <a:t>。两条件同时满足时，信号发生器的频率即为</a:t>
            </a:r>
            <a:r>
              <a:rPr lang="en-US" altLang="zh-CN" sz="2600" i="1" dirty="0" smtClean="0">
                <a:ea typeface="微软雅黑" panose="020B0503020204020204" pitchFamily="34" charset="-122"/>
              </a:rPr>
              <a:t>f </a:t>
            </a:r>
            <a:r>
              <a:rPr lang="en-US" altLang="zh-CN" sz="2600" baseline="-10000" dirty="0" smtClean="0">
                <a:ea typeface="微软雅黑" panose="020B0503020204020204" pitchFamily="34" charset="-122"/>
              </a:rPr>
              <a:t>2</a:t>
            </a:r>
            <a:r>
              <a:rPr lang="zh-CN" altLang="en-US" sz="2600" dirty="0" smtClean="0">
                <a:ea typeface="微软雅黑" panose="020B0503020204020204" pitchFamily="34" charset="-122"/>
              </a:rPr>
              <a:t> ，</a:t>
            </a:r>
            <a:r>
              <a:rPr lang="en-US" altLang="zh-CN" sz="2600" dirty="0" smtClean="0">
                <a:ea typeface="微软雅黑" panose="020B0503020204020204" pitchFamily="34" charset="-122"/>
              </a:rPr>
              <a:t>(</a:t>
            </a:r>
            <a:r>
              <a:rPr lang="zh-CN" altLang="en-US" sz="2600" dirty="0" smtClean="0">
                <a:ea typeface="微软雅黑" panose="020B0503020204020204" pitchFamily="34" charset="-122"/>
              </a:rPr>
              <a:t>此时毫伏表的读数应为</a:t>
            </a:r>
            <a:r>
              <a:rPr lang="en-US" altLang="zh-CN" sz="2600" dirty="0" smtClean="0">
                <a:ea typeface="微软雅黑" panose="020B0503020204020204" pitchFamily="34" charset="-122"/>
              </a:rPr>
              <a:t>0.707</a:t>
            </a:r>
            <a:r>
              <a:rPr lang="en-US" altLang="en-US" sz="2600" dirty="0" smtClean="0">
                <a:ea typeface="微软雅黑" panose="020B0503020204020204" pitchFamily="34" charset="-122"/>
              </a:rPr>
              <a:t>×</a:t>
            </a:r>
            <a:r>
              <a:rPr lang="en-US" altLang="zh-CN" sz="2600" i="1" dirty="0" smtClean="0">
                <a:ea typeface="微软雅黑" panose="020B0503020204020204" pitchFamily="34" charset="-122"/>
              </a:rPr>
              <a:t>V</a:t>
            </a:r>
            <a:r>
              <a:rPr lang="en-US" altLang="zh-CN" sz="2600" baseline="-10000" dirty="0" smtClean="0">
                <a:ea typeface="微软雅黑" panose="020B0503020204020204" pitchFamily="34" charset="-122"/>
              </a:rPr>
              <a:t>Rt0</a:t>
            </a:r>
            <a:r>
              <a:rPr lang="zh-CN" altLang="en-US" sz="2600" dirty="0" smtClean="0"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ea typeface="微软雅黑" panose="020B0503020204020204" pitchFamily="34" charset="-122"/>
              </a:rPr>
              <a:t>)</a:t>
            </a:r>
            <a:r>
              <a:rPr lang="zh-CN" altLang="en-US" sz="2600" dirty="0" smtClean="0"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0" y="142875"/>
            <a:ext cx="6572250" cy="714375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solidFill>
                  <a:srgbClr val="FFFF00"/>
                </a:solidFill>
                <a:ea typeface="微软雅黑" pitchFamily="34" charset="-122"/>
              </a:rPr>
              <a:t>串联谐振电路测量</a:t>
            </a:r>
            <a:r>
              <a:rPr lang="en-US" altLang="zh-CN" sz="3200" dirty="0" smtClean="0">
                <a:solidFill>
                  <a:srgbClr val="FFFF00"/>
                </a:solidFill>
                <a:ea typeface="微软雅黑" pitchFamily="34" charset="-122"/>
              </a:rPr>
              <a:t>-</a:t>
            </a:r>
            <a:r>
              <a:rPr lang="zh-CN" altLang="en-US" sz="3200" dirty="0" smtClean="0">
                <a:solidFill>
                  <a:srgbClr val="FFFF00"/>
                </a:solidFill>
                <a:ea typeface="微软雅黑" pitchFamily="34" charset="-122"/>
              </a:rPr>
              <a:t>半功率点频率</a:t>
            </a:r>
            <a:endParaRPr lang="en-US" altLang="zh-CN" sz="3200" dirty="0" smtClean="0">
              <a:solidFill>
                <a:srgbClr val="FFFF00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3291614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196752"/>
            <a:ext cx="8280920" cy="43204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6</a:t>
            </a:r>
            <a:r>
              <a:rPr lang="zh-CN" altLang="en-US" sz="36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、验证</a:t>
            </a:r>
            <a:r>
              <a:rPr lang="en-US" altLang="zh-CN" sz="3600" b="1" i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Q</a:t>
            </a:r>
            <a:r>
              <a:rPr lang="zh-CN" altLang="en-US" sz="36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值：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ea typeface="微软雅黑" panose="020B0503020204020204" pitchFamily="34" charset="-122"/>
              </a:rPr>
              <a:t>根据教材</a:t>
            </a:r>
            <a:r>
              <a:rPr lang="en-US" altLang="zh-CN" sz="2800" dirty="0" smtClean="0">
                <a:ea typeface="微软雅黑" panose="020B0503020204020204" pitchFamily="34" charset="-122"/>
              </a:rPr>
              <a:t>P107</a:t>
            </a:r>
            <a:r>
              <a:rPr lang="zh-CN" altLang="en-US" sz="2800" dirty="0" smtClean="0">
                <a:ea typeface="微软雅黑" panose="020B0503020204020204" pitchFamily="34" charset="-122"/>
              </a:rPr>
              <a:t>表</a:t>
            </a:r>
            <a:r>
              <a:rPr lang="en-US" altLang="zh-CN" sz="2800" dirty="0" smtClean="0">
                <a:ea typeface="微软雅黑" panose="020B0503020204020204" pitchFamily="34" charset="-122"/>
              </a:rPr>
              <a:t>5.13</a:t>
            </a:r>
            <a:r>
              <a:rPr lang="zh-CN" altLang="en-US" sz="2800" dirty="0" smtClean="0">
                <a:ea typeface="微软雅黑" panose="020B0503020204020204" pitchFamily="34" charset="-122"/>
              </a:rPr>
              <a:t>中两个</a:t>
            </a:r>
            <a:r>
              <a:rPr lang="en-US" altLang="zh-CN" sz="2800" i="1" dirty="0" smtClean="0">
                <a:ea typeface="微软雅黑" panose="020B0503020204020204" pitchFamily="34" charset="-122"/>
              </a:rPr>
              <a:t>Q</a:t>
            </a:r>
            <a:r>
              <a:rPr lang="zh-CN" altLang="en-US" sz="2800" dirty="0" smtClean="0">
                <a:ea typeface="微软雅黑" panose="020B0503020204020204" pitchFamily="34" charset="-122"/>
              </a:rPr>
              <a:t>值的计算公式，将前面相关实测数据代入公式计算</a:t>
            </a:r>
            <a:r>
              <a:rPr lang="en-US" altLang="zh-CN" sz="2800" i="1" dirty="0" smtClean="0">
                <a:ea typeface="微软雅黑" panose="020B0503020204020204" pitchFamily="34" charset="-122"/>
              </a:rPr>
              <a:t>Q</a:t>
            </a:r>
            <a:r>
              <a:rPr lang="zh-CN" altLang="en-US" sz="2800" dirty="0" smtClean="0">
                <a:ea typeface="微软雅黑" panose="020B0503020204020204" pitchFamily="34" charset="-122"/>
              </a:rPr>
              <a:t>值，理论上两个</a:t>
            </a:r>
            <a:r>
              <a:rPr lang="en-US" altLang="zh-CN" sz="2800" i="1" dirty="0" smtClean="0">
                <a:ea typeface="微软雅黑" panose="020B0503020204020204" pitchFamily="34" charset="-122"/>
              </a:rPr>
              <a:t>Q</a:t>
            </a:r>
            <a:r>
              <a:rPr lang="zh-CN" altLang="en-US" sz="2800" dirty="0" smtClean="0">
                <a:ea typeface="微软雅黑" panose="020B0503020204020204" pitchFamily="34" charset="-122"/>
              </a:rPr>
              <a:t>值应相等。</a:t>
            </a:r>
            <a:endParaRPr lang="en-US" altLang="zh-CN" sz="2800" dirty="0" smtClean="0"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ea typeface="微软雅黑" panose="020B0503020204020204" pitchFamily="34" charset="-122"/>
              </a:rPr>
              <a:t>若误差大于</a:t>
            </a:r>
            <a:r>
              <a:rPr lang="en-US" altLang="zh-CN" sz="2800" dirty="0" smtClean="0">
                <a:ea typeface="微软雅黑" panose="020B0503020204020204" pitchFamily="34" charset="-122"/>
              </a:rPr>
              <a:t>10%</a:t>
            </a:r>
            <a:r>
              <a:rPr lang="zh-CN" altLang="en-US" sz="2800" dirty="0" smtClean="0">
                <a:ea typeface="微软雅黑" panose="020B0503020204020204" pitchFamily="34" charset="-122"/>
              </a:rPr>
              <a:t>，应考虑前面的测量数据可能有误，应分析出错的原因并重测数据。</a:t>
            </a:r>
          </a:p>
        </p:txBody>
      </p:sp>
      <p:sp>
        <p:nvSpPr>
          <p:cNvPr id="6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2857500" y="142875"/>
            <a:ext cx="6286500" cy="714375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rgbClr val="FFFF00"/>
                </a:solidFill>
                <a:ea typeface="微软雅黑" pitchFamily="34" charset="-122"/>
              </a:rPr>
              <a:t>串联谐振电路测量</a:t>
            </a:r>
            <a:r>
              <a:rPr lang="en-US" altLang="zh-CN" sz="3600" dirty="0" smtClean="0">
                <a:solidFill>
                  <a:srgbClr val="FFFF00"/>
                </a:solidFill>
                <a:ea typeface="微软雅黑" pitchFamily="34" charset="-122"/>
              </a:rPr>
              <a:t>-</a:t>
            </a:r>
            <a:r>
              <a:rPr lang="zh-CN" altLang="en-US" sz="3600" dirty="0" smtClean="0">
                <a:solidFill>
                  <a:srgbClr val="FFFF00"/>
                </a:solidFill>
                <a:ea typeface="微软雅黑" pitchFamily="34" charset="-122"/>
              </a:rPr>
              <a:t>验证</a:t>
            </a:r>
            <a:r>
              <a:rPr lang="en-US" altLang="zh-CN" sz="3600" dirty="0" smtClean="0">
                <a:solidFill>
                  <a:srgbClr val="FFFF00"/>
                </a:solidFill>
                <a:ea typeface="微软雅黑" pitchFamily="34" charset="-122"/>
              </a:rPr>
              <a:t>Q</a:t>
            </a:r>
            <a:r>
              <a:rPr lang="zh-CN" altLang="en-US" sz="3600" dirty="0" smtClean="0">
                <a:solidFill>
                  <a:srgbClr val="FFFF00"/>
                </a:solidFill>
                <a:ea typeface="微软雅黑" pitchFamily="34" charset="-122"/>
              </a:rPr>
              <a:t>值</a:t>
            </a:r>
            <a:endParaRPr lang="en-US" altLang="zh-CN" sz="3600" dirty="0" smtClean="0">
              <a:solidFill>
                <a:srgbClr val="FFFF00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7925688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340768"/>
            <a:ext cx="8352928" cy="4896544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7</a:t>
            </a:r>
            <a:r>
              <a:rPr lang="zh-CN" altLang="en-US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、测量并记录表</a:t>
            </a:r>
            <a:r>
              <a:rPr lang="en-US" altLang="zh-CN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5.13</a:t>
            </a:r>
            <a:r>
              <a:rPr lang="zh-CN" altLang="en-US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各频率下的</a:t>
            </a:r>
            <a:r>
              <a:rPr lang="en-US" altLang="zh-CN" b="1" i="1" dirty="0" err="1" smtClean="0">
                <a:solidFill>
                  <a:srgbClr val="00FF00"/>
                </a:solidFill>
                <a:ea typeface="微软雅黑" panose="020B0503020204020204" pitchFamily="34" charset="-122"/>
              </a:rPr>
              <a:t>V</a:t>
            </a:r>
            <a:r>
              <a:rPr lang="en-US" altLang="zh-CN" b="1" baseline="-10000" dirty="0" err="1" smtClean="0">
                <a:solidFill>
                  <a:srgbClr val="00FF00"/>
                </a:solidFill>
                <a:ea typeface="微软雅黑" panose="020B0503020204020204" pitchFamily="34" charset="-122"/>
              </a:rPr>
              <a:t>Rt</a:t>
            </a:r>
            <a:r>
              <a:rPr lang="zh-CN" altLang="en-US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：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ea typeface="微软雅黑" panose="020B0503020204020204" pitchFamily="34" charset="-122"/>
              </a:rPr>
              <a:t>接线如测量接线图二，在</a:t>
            </a:r>
            <a:r>
              <a:rPr lang="en-US" altLang="zh-CN" sz="2800" dirty="0" smtClean="0">
                <a:ea typeface="微软雅黑" panose="020B0503020204020204" pitchFamily="34" charset="-122"/>
              </a:rPr>
              <a:t>2kHz</a:t>
            </a:r>
            <a:r>
              <a:rPr lang="zh-CN" altLang="en-US" sz="2800" dirty="0" smtClean="0">
                <a:ea typeface="微软雅黑" panose="020B0503020204020204" pitchFamily="34" charset="-122"/>
              </a:rPr>
              <a:t>～ </a:t>
            </a:r>
            <a:r>
              <a:rPr lang="en-US" altLang="zh-CN" sz="2800" dirty="0" smtClean="0">
                <a:ea typeface="微软雅黑" panose="020B0503020204020204" pitchFamily="34" charset="-122"/>
              </a:rPr>
              <a:t>20kHz</a:t>
            </a:r>
            <a:r>
              <a:rPr lang="zh-CN" altLang="en-US" sz="2800" dirty="0" smtClean="0">
                <a:ea typeface="微软雅黑" panose="020B0503020204020204" pitchFamily="34" charset="-122"/>
              </a:rPr>
              <a:t>频率范围内从低到高依次改变频率，用毫伏表测量并记录各频率下的</a:t>
            </a:r>
            <a:r>
              <a:rPr lang="en-US" altLang="zh-CN" sz="2800" i="1" dirty="0" err="1" smtClean="0">
                <a:ea typeface="微软雅黑" panose="020B0503020204020204" pitchFamily="34" charset="-122"/>
              </a:rPr>
              <a:t>V</a:t>
            </a:r>
            <a:r>
              <a:rPr lang="en-US" altLang="zh-CN" sz="2800" baseline="-10000" dirty="0" err="1" smtClean="0">
                <a:ea typeface="微软雅黑" panose="020B0503020204020204" pitchFamily="34" charset="-122"/>
              </a:rPr>
              <a:t>Rt</a:t>
            </a:r>
            <a:r>
              <a:rPr lang="en-US" altLang="zh-CN" sz="2800" baseline="-10000" dirty="0" smtClean="0"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ea typeface="微软雅黑" panose="020B0503020204020204" pitchFamily="34" charset="-122"/>
              </a:rPr>
              <a:t>，计算 </a:t>
            </a:r>
            <a:r>
              <a:rPr lang="en-US" altLang="zh-CN" sz="2800" i="1" dirty="0" smtClean="0">
                <a:ea typeface="微软雅黑" panose="020B0503020204020204" pitchFamily="34" charset="-122"/>
              </a:rPr>
              <a:t>I </a:t>
            </a:r>
            <a:r>
              <a:rPr lang="zh-CN" altLang="en-US" sz="2800" dirty="0" smtClean="0">
                <a:ea typeface="微软雅黑" panose="020B0503020204020204" pitchFamily="34" charset="-122"/>
              </a:rPr>
              <a:t>值。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ea typeface="微软雅黑" panose="020B0503020204020204" pitchFamily="34" charset="-122"/>
              </a:rPr>
              <a:t>   为了保证测量数据有效，每次改变信号源频率后</a:t>
            </a:r>
            <a:r>
              <a:rPr lang="zh-CN" altLang="en-US" sz="28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都需重调</a:t>
            </a:r>
            <a:r>
              <a:rPr lang="zh-CN" altLang="en-US" sz="2800" dirty="0" smtClean="0">
                <a:ea typeface="微软雅黑" panose="020B0503020204020204" pitchFamily="34" charset="-122"/>
              </a:rPr>
              <a:t>信号源输出电压幅度，使示波器读数</a:t>
            </a:r>
            <a:r>
              <a:rPr lang="en-US" altLang="zh-CN" sz="2800" i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V</a:t>
            </a:r>
            <a:r>
              <a:rPr lang="en-US" altLang="zh-CN" sz="2800" baseline="-10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SPP</a:t>
            </a:r>
            <a:r>
              <a:rPr lang="en-US" altLang="zh-CN" sz="28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=282mV</a:t>
            </a:r>
            <a:r>
              <a:rPr lang="zh-CN" altLang="en-US" sz="2800" dirty="0" smtClean="0"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214313"/>
            <a:ext cx="6715125" cy="714375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rgbClr val="FFFF00"/>
                </a:solidFill>
                <a:ea typeface="微软雅黑" pitchFamily="34" charset="-122"/>
              </a:rPr>
              <a:t>串联谐振电路测量</a:t>
            </a:r>
            <a:r>
              <a:rPr lang="en-US" altLang="zh-CN" sz="3600" dirty="0" smtClean="0">
                <a:solidFill>
                  <a:srgbClr val="FFFF00"/>
                </a:solidFill>
                <a:ea typeface="微软雅黑" pitchFamily="34" charset="-122"/>
              </a:rPr>
              <a:t>-</a:t>
            </a:r>
            <a:r>
              <a:rPr lang="zh-CN" altLang="en-US" sz="3600" dirty="0" smtClean="0">
                <a:solidFill>
                  <a:srgbClr val="FFFF00"/>
                </a:solidFill>
                <a:ea typeface="微软雅黑" pitchFamily="34" charset="-122"/>
              </a:rPr>
              <a:t>谐振曲线</a:t>
            </a:r>
            <a:endParaRPr lang="en-US" altLang="zh-CN" sz="3600" dirty="0" smtClean="0">
              <a:solidFill>
                <a:srgbClr val="FFFF00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199456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 txBox="1">
            <a:spLocks noChangeArrowheads="1"/>
          </p:cNvSpPr>
          <p:nvPr/>
        </p:nvSpPr>
        <p:spPr bwMode="auto">
          <a:xfrm>
            <a:off x="500063" y="1285875"/>
            <a:ext cx="7929562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buClr>
                <a:srgbClr val="FF00FF"/>
              </a:buClr>
              <a:buFont typeface="Wingdings" panose="05000000000000000000" pitchFamily="2" charset="2"/>
              <a:buChar char="u"/>
            </a:pPr>
            <a:r>
              <a:rPr lang="zh-CN" altLang="en-US" sz="2800" b="1">
                <a:ea typeface="微软雅黑" panose="020B0503020204020204" pitchFamily="34" charset="-122"/>
              </a:rPr>
              <a:t>每次改变频率后校正输入信号</a:t>
            </a:r>
            <a:endParaRPr lang="en-US" altLang="zh-CN" sz="2800" b="1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rgbClr val="FF00FF"/>
              </a:buClr>
            </a:pPr>
            <a:r>
              <a:rPr lang="en-US" altLang="zh-CN" sz="2800" b="1">
                <a:solidFill>
                  <a:srgbClr val="FF0000"/>
                </a:solidFill>
                <a:ea typeface="微软雅黑" panose="020B0503020204020204" pitchFamily="34" charset="-122"/>
              </a:rPr>
              <a:t>        V</a:t>
            </a:r>
            <a:r>
              <a:rPr lang="en-US" altLang="zh-CN" sz="2800" b="1" baseline="-25000">
                <a:solidFill>
                  <a:srgbClr val="FF0000"/>
                </a:solidFill>
                <a:ea typeface="微软雅黑" panose="020B0503020204020204" pitchFamily="34" charset="-122"/>
              </a:rPr>
              <a:t>S</a:t>
            </a:r>
            <a:r>
              <a:rPr lang="zh-CN" altLang="en-US" sz="2800" b="1">
                <a:solidFill>
                  <a:srgbClr val="FF0000"/>
                </a:solidFill>
                <a:ea typeface="微软雅黑" panose="020B0503020204020204" pitchFamily="34" charset="-122"/>
              </a:rPr>
              <a:t>有效值为</a:t>
            </a:r>
            <a:r>
              <a:rPr lang="en-US" altLang="zh-CN" sz="2800" b="1">
                <a:solidFill>
                  <a:srgbClr val="FF0000"/>
                </a:solidFill>
                <a:ea typeface="微软雅黑" panose="020B0503020204020204" pitchFamily="34" charset="-122"/>
              </a:rPr>
              <a:t>100mV</a:t>
            </a:r>
            <a:r>
              <a:rPr lang="zh-CN" altLang="en-US" sz="2800" b="1">
                <a:ea typeface="微软雅黑" panose="020B0503020204020204" pitchFamily="34" charset="-122"/>
              </a:rPr>
              <a:t>。</a:t>
            </a:r>
            <a:endParaRPr lang="en-US" altLang="zh-CN" sz="2800" b="1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rgbClr val="FF00FF"/>
              </a:buClr>
              <a:buFont typeface="Wingdings" panose="05000000000000000000" pitchFamily="2" charset="2"/>
              <a:buChar char="u"/>
            </a:pPr>
            <a:r>
              <a:rPr lang="zh-CN" altLang="en-US" sz="2800" b="1">
                <a:ea typeface="微软雅黑" panose="020B0503020204020204" pitchFamily="34" charset="-122"/>
              </a:rPr>
              <a:t>频率依次从高到低，注意选择测试点应遵循的原则。</a:t>
            </a:r>
            <a:endParaRPr lang="en-US" altLang="zh-CN" sz="2800" b="1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rgbClr val="FF00FF"/>
              </a:buClr>
              <a:buFont typeface="Wingdings" panose="05000000000000000000" pitchFamily="2" charset="2"/>
              <a:buChar char="u"/>
            </a:pPr>
            <a:r>
              <a:rPr lang="zh-CN" altLang="zh-CN" sz="2800" b="1">
                <a:ea typeface="微软雅黑" panose="020B0503020204020204" pitchFamily="34" charset="-122"/>
              </a:rPr>
              <a:t>在测量</a:t>
            </a:r>
            <a:r>
              <a:rPr lang="en-US" altLang="zh-CN" sz="2800" b="1">
                <a:ea typeface="微软雅黑" panose="020B0503020204020204" pitchFamily="34" charset="-122"/>
              </a:rPr>
              <a:t> V</a:t>
            </a:r>
            <a:r>
              <a:rPr lang="en-US" altLang="zh-CN" sz="2800" b="1" baseline="-25000">
                <a:ea typeface="微软雅黑" panose="020B0503020204020204" pitchFamily="34" charset="-122"/>
              </a:rPr>
              <a:t>L0</a:t>
            </a:r>
            <a:r>
              <a:rPr lang="zh-CN" altLang="zh-CN" sz="2800" b="1">
                <a:ea typeface="微软雅黑" panose="020B0503020204020204" pitchFamily="34" charset="-122"/>
              </a:rPr>
              <a:t>和</a:t>
            </a:r>
            <a:r>
              <a:rPr lang="en-US" altLang="zh-CN" sz="2800" b="1">
                <a:ea typeface="微软雅黑" panose="020B0503020204020204" pitchFamily="34" charset="-122"/>
              </a:rPr>
              <a:t>V</a:t>
            </a:r>
            <a:r>
              <a:rPr lang="en-US" altLang="zh-CN" sz="2800" b="1" baseline="-25000">
                <a:ea typeface="微软雅黑" panose="020B0503020204020204" pitchFamily="34" charset="-122"/>
              </a:rPr>
              <a:t>C0</a:t>
            </a:r>
            <a:r>
              <a:rPr lang="en-US" altLang="zh-CN" sz="2800" b="1">
                <a:ea typeface="微软雅黑" panose="020B0503020204020204" pitchFamily="34" charset="-122"/>
              </a:rPr>
              <a:t> </a:t>
            </a:r>
            <a:r>
              <a:rPr lang="zh-CN" altLang="zh-CN" sz="2800" b="1">
                <a:ea typeface="微软雅黑" panose="020B0503020204020204" pitchFamily="34" charset="-122"/>
              </a:rPr>
              <a:t>时，注意信号电源和测量仪器公共地线的接法</a:t>
            </a:r>
            <a:r>
              <a:rPr lang="zh-CN" altLang="en-US" sz="2800" b="1"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2857500" y="214313"/>
            <a:ext cx="6286500" cy="714375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rgbClr val="FFFF00"/>
                </a:solidFill>
                <a:ea typeface="微软雅黑" pitchFamily="34" charset="-122"/>
              </a:rPr>
              <a:t>串联谐振电路测量</a:t>
            </a:r>
            <a:r>
              <a:rPr lang="en-US" altLang="zh-CN" sz="3600" dirty="0" smtClean="0">
                <a:solidFill>
                  <a:srgbClr val="FFFF00"/>
                </a:solidFill>
                <a:ea typeface="微软雅黑" pitchFamily="34" charset="-122"/>
              </a:rPr>
              <a:t>-</a:t>
            </a:r>
            <a:r>
              <a:rPr lang="zh-CN" altLang="en-US" sz="3600" dirty="0" smtClean="0">
                <a:solidFill>
                  <a:srgbClr val="FFFF00"/>
                </a:solidFill>
                <a:ea typeface="微软雅黑" pitchFamily="34" charset="-122"/>
              </a:rPr>
              <a:t>注意事项</a:t>
            </a:r>
            <a:endParaRPr lang="en-US" altLang="zh-CN" sz="3600" dirty="0" smtClean="0">
              <a:solidFill>
                <a:srgbClr val="FFFF00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0876974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04" y="269182"/>
            <a:ext cx="8229600" cy="93107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altLang="zh-CN" sz="4000" b="1" dirty="0"/>
              <a:t>Multisim </a:t>
            </a:r>
            <a:r>
              <a:rPr lang="zh-CN" altLang="en-US" sz="4000" b="1" dirty="0"/>
              <a:t>用于周期信号频谱</a:t>
            </a:r>
            <a:r>
              <a:rPr lang="zh-CN" altLang="en-US" sz="4000" b="1" dirty="0" smtClean="0"/>
              <a:t>分析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259556" y="1436238"/>
            <a:ext cx="8704932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3500" b="1" dirty="0">
                <a:solidFill>
                  <a:srgbClr val="00FF00"/>
                </a:solidFill>
                <a:latin typeface="方正楷体_GBK" pitchFamily="65" charset="-122"/>
                <a:ea typeface="方正楷体_GBK" pitchFamily="65" charset="-122"/>
              </a:rPr>
              <a:t>①</a:t>
            </a:r>
            <a:r>
              <a:rPr lang="zh-CN" altLang="en-US" sz="3500" b="1" dirty="0">
                <a:solidFill>
                  <a:srgbClr val="00FF00"/>
                </a:solidFill>
                <a:latin typeface="Arial" charset="0"/>
                <a:ea typeface="宋体" pitchFamily="2" charset="-122"/>
              </a:rPr>
              <a:t>周期信号频谱分析的基本概念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方正楷体_GBK" pitchFamily="65" charset="-122"/>
                <a:ea typeface="方正楷体_GBK" pitchFamily="65" charset="-122"/>
              </a:rPr>
              <a:t>一个非正弦周期信号运用傅氏级数总可分解为</a:t>
            </a:r>
            <a:r>
              <a:rPr lang="zh-CN" altLang="en-US" sz="3200" b="1" dirty="0">
                <a:solidFill>
                  <a:srgbClr val="FF0000"/>
                </a:solidFill>
                <a:latin typeface="方正楷体_GBK" pitchFamily="65" charset="-122"/>
                <a:ea typeface="方正楷体_GBK" pitchFamily="65" charset="-122"/>
              </a:rPr>
              <a:t>直流分量</a:t>
            </a:r>
            <a:r>
              <a:rPr lang="zh-CN" altLang="en-US" sz="3200" b="1" dirty="0">
                <a:solidFill>
                  <a:schemeClr val="tx1"/>
                </a:solidFill>
                <a:latin typeface="方正楷体_GBK" pitchFamily="65" charset="-122"/>
                <a:ea typeface="方正楷体_GBK" pitchFamily="65" charset="-122"/>
              </a:rPr>
              <a:t>与许多</a:t>
            </a:r>
            <a:r>
              <a:rPr lang="zh-CN" altLang="en-US" sz="3200" b="1" dirty="0">
                <a:solidFill>
                  <a:srgbClr val="FF0000"/>
                </a:solidFill>
                <a:latin typeface="方正楷体_GBK" pitchFamily="65" charset="-122"/>
                <a:ea typeface="方正楷体_GBK" pitchFamily="65" charset="-122"/>
              </a:rPr>
              <a:t>正弦分量</a:t>
            </a:r>
            <a:r>
              <a:rPr lang="zh-CN" altLang="en-US" sz="3200" b="1" dirty="0">
                <a:solidFill>
                  <a:schemeClr val="tx1"/>
                </a:solidFill>
                <a:latin typeface="方正楷体_GBK" pitchFamily="65" charset="-122"/>
                <a:ea typeface="方正楷体_GBK" pitchFamily="65" charset="-122"/>
              </a:rPr>
              <a:t>之线性叠加。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方正楷体_GBK" pitchFamily="65" charset="-122"/>
                <a:ea typeface="方正楷体_GBK" pitchFamily="65" charset="-122"/>
              </a:rPr>
              <a:t>    这些正弦分量的频率必定是基波</a:t>
            </a:r>
            <a:r>
              <a:rPr lang="en-US" altLang="zh-CN" sz="3200" b="1" dirty="0">
                <a:solidFill>
                  <a:schemeClr val="tx1"/>
                </a:solidFill>
                <a:latin typeface="方正楷体_GBK" pitchFamily="65" charset="-122"/>
                <a:ea typeface="方正楷体_GBK" pitchFamily="65" charset="-122"/>
              </a:rPr>
              <a:t>f</a:t>
            </a:r>
            <a:r>
              <a:rPr lang="en-US" altLang="zh-CN" sz="3200" b="1" baseline="-25000" dirty="0">
                <a:solidFill>
                  <a:schemeClr val="tx1"/>
                </a:solidFill>
                <a:latin typeface="方正楷体_GBK" pitchFamily="65" charset="-122"/>
                <a:ea typeface="方正楷体_GBK" pitchFamily="65" charset="-122"/>
              </a:rPr>
              <a:t>1</a:t>
            </a:r>
            <a:r>
              <a:rPr lang="zh-CN" altLang="en-US" sz="3200" b="1" dirty="0">
                <a:solidFill>
                  <a:schemeClr val="tx1"/>
                </a:solidFill>
                <a:latin typeface="方正楷体_GBK" pitchFamily="65" charset="-122"/>
                <a:ea typeface="方正楷体_GBK" pitchFamily="65" charset="-122"/>
              </a:rPr>
              <a:t>的整数（</a:t>
            </a:r>
            <a:r>
              <a:rPr lang="en-US" altLang="zh-CN" sz="3200" b="1" dirty="0">
                <a:solidFill>
                  <a:schemeClr val="tx1"/>
                </a:solidFill>
                <a:latin typeface="方正楷体_GBK" pitchFamily="65" charset="-122"/>
                <a:ea typeface="方正楷体_GBK" pitchFamily="65" charset="-122"/>
              </a:rPr>
              <a:t>n</a:t>
            </a:r>
            <a:r>
              <a:rPr lang="zh-CN" altLang="en-US" sz="3200" b="1" dirty="0">
                <a:solidFill>
                  <a:schemeClr val="tx1"/>
                </a:solidFill>
                <a:latin typeface="方正楷体_GBK" pitchFamily="65" charset="-122"/>
                <a:ea typeface="方正楷体_GBK" pitchFamily="65" charset="-122"/>
              </a:rPr>
              <a:t>）倍，称之为</a:t>
            </a:r>
            <a:r>
              <a:rPr lang="zh-CN" altLang="en-US" sz="3200" b="1" dirty="0">
                <a:solidFill>
                  <a:srgbClr val="FF0000"/>
                </a:solidFill>
                <a:latin typeface="方正楷体_GBK" pitchFamily="65" charset="-122"/>
                <a:ea typeface="方正楷体_GBK" pitchFamily="65" charset="-122"/>
              </a:rPr>
              <a:t>谐波</a:t>
            </a:r>
            <a:r>
              <a:rPr lang="zh-CN" altLang="en-US" sz="3200" b="1" dirty="0">
                <a:solidFill>
                  <a:schemeClr val="tx1"/>
                </a:solidFill>
                <a:latin typeface="方正楷体_GBK" pitchFamily="65" charset="-122"/>
                <a:ea typeface="方正楷体_GBK" pitchFamily="65" charset="-122"/>
              </a:rPr>
              <a:t>分量。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方正楷体_GBK" pitchFamily="65" charset="-122"/>
                <a:ea typeface="方正楷体_GBK" pitchFamily="65" charset="-122"/>
              </a:rPr>
              <a:t>各谐波分量的振幅和相位不尽相同，取决于原周期信号的波形。</a:t>
            </a:r>
          </a:p>
          <a:p>
            <a:endParaRPr lang="zh-CN" altLang="en-US" dirty="0"/>
          </a:p>
        </p:txBody>
      </p:sp>
      <p:sp>
        <p:nvSpPr>
          <p:cNvPr id="10243" name="Rectangle 7"/>
          <p:cNvSpPr>
            <a:spLocks noChangeArrowheads="1"/>
          </p:cNvSpPr>
          <p:nvPr/>
        </p:nvSpPr>
        <p:spPr bwMode="auto">
          <a:xfrm>
            <a:off x="179512" y="260648"/>
            <a:ext cx="8229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 b="1" dirty="0">
              <a:latin typeface="方正楷体_GBK" pitchFamily="65" charset="-122"/>
              <a:ea typeface="方正楷体_GBK" pitchFamily="65" charset="-122"/>
            </a:endParaRPr>
          </a:p>
        </p:txBody>
      </p:sp>
      <p:sp>
        <p:nvSpPr>
          <p:cNvPr id="379913" name="Rectangle 9"/>
          <p:cNvSpPr>
            <a:spLocks noChangeArrowheads="1"/>
          </p:cNvSpPr>
          <p:nvPr/>
        </p:nvSpPr>
        <p:spPr bwMode="auto">
          <a:xfrm>
            <a:off x="0" y="2419350"/>
            <a:ext cx="87487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defRPr/>
            </a:pP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楷体_GBK" pitchFamily="65" charset="-122"/>
                <a:ea typeface="方正楷体_GBK" pitchFamily="65" charset="-122"/>
              </a:rPr>
              <a:t>   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楷体_GBK" pitchFamily="65" charset="-122"/>
              <a:ea typeface="方正楷体_GBK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9369140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179512" y="1628800"/>
            <a:ext cx="8784976" cy="2520280"/>
          </a:xfrm>
        </p:spPr>
        <p:txBody>
          <a:bodyPr/>
          <a:lstStyle/>
          <a:p>
            <a:pPr marL="274320" lvl="1" indent="-274320">
              <a:lnSpc>
                <a:spcPct val="150000"/>
              </a:lnSpc>
              <a:spcBef>
                <a:spcPts val="580"/>
              </a:spcBef>
              <a:buClr>
                <a:srgbClr val="FF6600"/>
              </a:buClr>
              <a:buSzPct val="90000"/>
              <a:buFont typeface="Arial" pitchFamily="34" charset="0"/>
              <a:buChar char="♦"/>
            </a:pPr>
            <a:r>
              <a:rPr lang="zh-CN" altLang="en-US" sz="3200" b="1" dirty="0">
                <a:solidFill>
                  <a:schemeClr val="tx1"/>
                </a:solidFill>
                <a:latin typeface="Arial" charset="0"/>
                <a:ea typeface="方正楷体_GBK" pitchFamily="65" charset="-122"/>
              </a:rPr>
              <a:t>周期信号的频谱分为幅度谱、相位谱和功率谱三种，分别是信号各频率分量的振幅、初相和功率按频率由低到高依次排列构成的谱线图。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67849395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47962" y="560639"/>
            <a:ext cx="7358063" cy="609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4000" b="1" kern="0" dirty="0">
                <a:solidFill>
                  <a:srgbClr val="00FF00"/>
                </a:solidFill>
                <a:ea typeface="微软雅黑" pitchFamily="34" charset="-122"/>
                <a:cs typeface="+mj-cs"/>
              </a:rPr>
              <a:t>一、</a:t>
            </a:r>
            <a:r>
              <a:rPr lang="zh-CN" altLang="en-US" sz="4000" b="1" kern="0" dirty="0">
                <a:solidFill>
                  <a:srgbClr val="00FF00"/>
                </a:solidFill>
                <a:ea typeface="微软雅黑" pitchFamily="34" charset="-122"/>
                <a:cs typeface="Times New Roman" pitchFamily="18" charset="0"/>
              </a:rPr>
              <a:t>串联</a:t>
            </a:r>
            <a:r>
              <a:rPr lang="zh-CN" altLang="en-US" sz="4000" b="1" kern="0" dirty="0" smtClean="0">
                <a:solidFill>
                  <a:srgbClr val="00FF00"/>
                </a:solidFill>
                <a:ea typeface="微软雅黑" pitchFamily="34" charset="-122"/>
                <a:cs typeface="Times New Roman" pitchFamily="18" charset="0"/>
              </a:rPr>
              <a:t>谐振电路 </a:t>
            </a:r>
            <a:r>
              <a:rPr lang="en-US" altLang="zh-CN" sz="4000" b="1" kern="0" dirty="0" smtClean="0">
                <a:solidFill>
                  <a:srgbClr val="00FF00"/>
                </a:solidFill>
                <a:ea typeface="微软雅黑" pitchFamily="34" charset="-122"/>
                <a:cs typeface="Times New Roman" pitchFamily="18" charset="0"/>
              </a:rPr>
              <a:t>P105</a:t>
            </a:r>
            <a:endParaRPr lang="en-US" altLang="zh-CN" sz="4000" b="1" kern="0" dirty="0">
              <a:solidFill>
                <a:srgbClr val="00FF00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124" name="Rectangle 32"/>
          <p:cNvSpPr>
            <a:spLocks noChangeArrowheads="1"/>
          </p:cNvSpPr>
          <p:nvPr/>
        </p:nvSpPr>
        <p:spPr bwMode="auto">
          <a:xfrm>
            <a:off x="355601" y="1553462"/>
            <a:ext cx="4857750" cy="389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80988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ea typeface="微软雅黑" panose="020B0503020204020204" pitchFamily="34" charset="-122"/>
              </a:rPr>
              <a:t>右图是</a:t>
            </a:r>
            <a:r>
              <a:rPr lang="en-US" altLang="zh-CN" sz="2800" b="1" i="1" dirty="0">
                <a:ea typeface="微软雅黑" panose="020B0503020204020204" pitchFamily="34" charset="-122"/>
              </a:rPr>
              <a:t>RLC</a:t>
            </a:r>
            <a:r>
              <a:rPr lang="zh-CN" altLang="en-US" sz="2800" b="1" dirty="0">
                <a:ea typeface="微软雅黑" panose="020B0503020204020204" pitchFamily="34" charset="-122"/>
              </a:rPr>
              <a:t>串联电路的频域表示。</a:t>
            </a:r>
            <a:r>
              <a:rPr lang="en-US" altLang="zh-CN" sz="2800" b="1" i="1" dirty="0">
                <a:ea typeface="微软雅黑" panose="020B0503020204020204" pitchFamily="34" charset="-122"/>
              </a:rPr>
              <a:t>V</a:t>
            </a:r>
            <a:r>
              <a:rPr lang="en-US" altLang="zh-CN" sz="2800" b="1" baseline="-10000" dirty="0">
                <a:ea typeface="微软雅黑" panose="020B0503020204020204" pitchFamily="34" charset="-122"/>
              </a:rPr>
              <a:t>S</a:t>
            </a:r>
            <a:r>
              <a:rPr lang="zh-CN" altLang="en-US" sz="2800" b="1" dirty="0">
                <a:ea typeface="微软雅黑" panose="020B0503020204020204" pitchFamily="34" charset="-122"/>
              </a:rPr>
              <a:t>是正弦交流电压，作为电源的负载阻抗 </a:t>
            </a:r>
            <a:r>
              <a:rPr lang="en-US" altLang="zh-CN" sz="2800" b="1" i="1" dirty="0">
                <a:ea typeface="微软雅黑" panose="020B0503020204020204" pitchFamily="34" charset="-122"/>
              </a:rPr>
              <a:t>Z</a:t>
            </a:r>
            <a:r>
              <a:rPr lang="en-US" altLang="zh-CN" sz="2800" b="1" dirty="0">
                <a:ea typeface="微软雅黑" panose="020B0503020204020204" pitchFamily="34" charset="-122"/>
              </a:rPr>
              <a:t>=</a:t>
            </a:r>
            <a:r>
              <a:rPr lang="en-US" altLang="zh-CN" sz="2800" b="1" i="1" dirty="0" err="1">
                <a:ea typeface="微软雅黑" panose="020B0503020204020204" pitchFamily="34" charset="-122"/>
              </a:rPr>
              <a:t>R</a:t>
            </a:r>
            <a:r>
              <a:rPr lang="en-US" altLang="zh-CN" sz="2800" b="1" dirty="0" err="1">
                <a:ea typeface="微软雅黑" panose="020B0503020204020204" pitchFamily="34" charset="-122"/>
              </a:rPr>
              <a:t>+j</a:t>
            </a:r>
            <a:r>
              <a:rPr lang="en-US" altLang="zh-CN" sz="2800" b="1" dirty="0">
                <a:ea typeface="微软雅黑" panose="020B0503020204020204" pitchFamily="34" charset="-122"/>
              </a:rPr>
              <a:t>[</a:t>
            </a:r>
            <a:r>
              <a:rPr lang="en-US" altLang="zh-CN" sz="2800" b="1" i="1" dirty="0" err="1">
                <a:ea typeface="微软雅黑" panose="020B0503020204020204" pitchFamily="34" charset="-122"/>
              </a:rPr>
              <a:t>ωL</a:t>
            </a:r>
            <a:r>
              <a:rPr lang="zh-CN" altLang="en-US" sz="2800" b="1" i="1" dirty="0">
                <a:ea typeface="微软雅黑" panose="020B0503020204020204" pitchFamily="34" charset="-122"/>
              </a:rPr>
              <a:t>－</a:t>
            </a:r>
            <a:r>
              <a:rPr lang="en-US" altLang="zh-CN" sz="2800" b="1" dirty="0">
                <a:ea typeface="微软雅黑" panose="020B0503020204020204" pitchFamily="34" charset="-122"/>
              </a:rPr>
              <a:t>1/(</a:t>
            </a:r>
            <a:r>
              <a:rPr lang="en-US" altLang="zh-CN" sz="2800" b="1" i="1" dirty="0" err="1">
                <a:ea typeface="微软雅黑" panose="020B0503020204020204" pitchFamily="34" charset="-122"/>
              </a:rPr>
              <a:t>ωC</a:t>
            </a:r>
            <a:r>
              <a:rPr lang="en-US" altLang="zh-CN" sz="2800" b="1" dirty="0">
                <a:ea typeface="微软雅黑" panose="020B0503020204020204" pitchFamily="34" charset="-122"/>
              </a:rPr>
              <a:t>)]</a:t>
            </a:r>
            <a:r>
              <a:rPr lang="zh-CN" altLang="en-US" sz="2800" b="1" dirty="0">
                <a:ea typeface="微软雅黑" panose="020B0503020204020204" pitchFamily="34" charset="-122"/>
              </a:rPr>
              <a:t>，它是角频率</a:t>
            </a:r>
            <a:r>
              <a:rPr lang="en-US" altLang="zh-CN" sz="2800" b="1" i="1" dirty="0">
                <a:ea typeface="微软雅黑" panose="020B0503020204020204" pitchFamily="34" charset="-122"/>
              </a:rPr>
              <a:t>ω</a:t>
            </a:r>
            <a:r>
              <a:rPr lang="zh-CN" altLang="en-US" sz="2800" b="1" dirty="0">
                <a:ea typeface="微软雅黑" panose="020B0503020204020204" pitchFamily="34" charset="-122"/>
              </a:rPr>
              <a:t>的函数。其中 </a:t>
            </a:r>
            <a:r>
              <a:rPr lang="en-US" altLang="zh-CN" sz="2800" b="1" i="1" dirty="0">
                <a:ea typeface="微软雅黑" panose="020B0503020204020204" pitchFamily="34" charset="-122"/>
              </a:rPr>
              <a:t>R</a:t>
            </a:r>
            <a:r>
              <a:rPr lang="en-US" altLang="zh-CN" sz="2800" b="1" dirty="0">
                <a:ea typeface="微软雅黑" panose="020B0503020204020204" pitchFamily="34" charset="-122"/>
              </a:rPr>
              <a:t>=</a:t>
            </a:r>
            <a:r>
              <a:rPr lang="en-US" altLang="zh-CN" sz="2800" b="1" i="1" dirty="0" err="1">
                <a:ea typeface="微软雅黑" panose="020B0503020204020204" pitchFamily="34" charset="-122"/>
              </a:rPr>
              <a:t>R</a:t>
            </a:r>
            <a:r>
              <a:rPr lang="en-US" altLang="zh-CN" sz="2800" b="1" baseline="-10000" dirty="0" err="1">
                <a:ea typeface="微软雅黑" panose="020B0503020204020204" pitchFamily="34" charset="-122"/>
              </a:rPr>
              <a:t>t</a:t>
            </a:r>
            <a:r>
              <a:rPr lang="en-US" altLang="zh-CN" sz="2800" b="1" dirty="0" err="1">
                <a:ea typeface="微软雅黑" panose="020B0503020204020204" pitchFamily="34" charset="-122"/>
              </a:rPr>
              <a:t>+</a:t>
            </a:r>
            <a:r>
              <a:rPr lang="en-US" altLang="zh-CN" sz="2800" b="1" i="1" dirty="0" err="1">
                <a:ea typeface="微软雅黑" panose="020B0503020204020204" pitchFamily="34" charset="-122"/>
              </a:rPr>
              <a:t>R</a:t>
            </a:r>
            <a:r>
              <a:rPr lang="en-US" altLang="zh-CN" sz="2800" b="1" baseline="-10000" dirty="0" err="1">
                <a:ea typeface="微软雅黑" panose="020B0503020204020204" pitchFamily="34" charset="-122"/>
              </a:rPr>
              <a:t>r</a:t>
            </a:r>
            <a:r>
              <a:rPr lang="zh-CN" altLang="en-US" sz="2800" b="1" dirty="0">
                <a:ea typeface="微软雅黑" panose="020B0503020204020204" pitchFamily="34" charset="-122"/>
              </a:rPr>
              <a:t>，</a:t>
            </a:r>
            <a:r>
              <a:rPr lang="en-US" altLang="zh-CN" sz="2800" b="1" i="1" dirty="0">
                <a:ea typeface="微软雅黑" panose="020B0503020204020204" pitchFamily="34" charset="-122"/>
              </a:rPr>
              <a:t>R</a:t>
            </a:r>
            <a:r>
              <a:rPr lang="en-US" altLang="zh-CN" sz="2800" b="1" baseline="-10000" dirty="0">
                <a:ea typeface="微软雅黑" panose="020B0503020204020204" pitchFamily="34" charset="-122"/>
              </a:rPr>
              <a:t>r</a:t>
            </a:r>
            <a:r>
              <a:rPr lang="zh-CN" altLang="en-US" sz="2800" b="1" dirty="0">
                <a:ea typeface="微软雅黑" panose="020B0503020204020204" pitchFamily="34" charset="-122"/>
              </a:rPr>
              <a:t>为电感的等效电阻。 </a:t>
            </a:r>
          </a:p>
        </p:txBody>
      </p:sp>
      <p:sp>
        <p:nvSpPr>
          <p:cNvPr id="5126" name="Oval 273"/>
          <p:cNvSpPr>
            <a:spLocks noChangeArrowheads="1"/>
          </p:cNvSpPr>
          <p:nvPr/>
        </p:nvSpPr>
        <p:spPr bwMode="auto">
          <a:xfrm>
            <a:off x="5500688" y="3516313"/>
            <a:ext cx="723900" cy="627063"/>
          </a:xfrm>
          <a:prstGeom prst="ellipse">
            <a:avLst/>
          </a:prstGeom>
          <a:noFill/>
          <a:ln w="28575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127" name="Rectangle 274"/>
          <p:cNvSpPr>
            <a:spLocks noChangeArrowheads="1"/>
          </p:cNvSpPr>
          <p:nvPr/>
        </p:nvSpPr>
        <p:spPr bwMode="auto">
          <a:xfrm>
            <a:off x="6219826" y="2076451"/>
            <a:ext cx="601663" cy="211138"/>
          </a:xfrm>
          <a:prstGeom prst="rect">
            <a:avLst/>
          </a:prstGeom>
          <a:noFill/>
          <a:ln w="28575">
            <a:solidFill>
              <a:srgbClr val="FF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128" name="Rectangle 275"/>
          <p:cNvSpPr>
            <a:spLocks noChangeArrowheads="1"/>
          </p:cNvSpPr>
          <p:nvPr/>
        </p:nvSpPr>
        <p:spPr bwMode="auto">
          <a:xfrm>
            <a:off x="8164513" y="2941638"/>
            <a:ext cx="203200" cy="558800"/>
          </a:xfrm>
          <a:prstGeom prst="rect">
            <a:avLst/>
          </a:prstGeom>
          <a:noFill/>
          <a:ln w="28575">
            <a:solidFill>
              <a:srgbClr val="FF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129" name="Line 276"/>
          <p:cNvSpPr>
            <a:spLocks noChangeShapeType="1"/>
          </p:cNvSpPr>
          <p:nvPr/>
        </p:nvSpPr>
        <p:spPr bwMode="auto">
          <a:xfrm>
            <a:off x="5572126" y="3084513"/>
            <a:ext cx="642938" cy="20638"/>
          </a:xfrm>
          <a:prstGeom prst="line">
            <a:avLst/>
          </a:prstGeom>
          <a:noFill/>
          <a:ln w="28575">
            <a:solidFill>
              <a:srgbClr val="FF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Line 277"/>
          <p:cNvSpPr>
            <a:spLocks noChangeShapeType="1"/>
          </p:cNvSpPr>
          <p:nvPr/>
        </p:nvSpPr>
        <p:spPr bwMode="auto">
          <a:xfrm>
            <a:off x="5572126" y="3228976"/>
            <a:ext cx="642938" cy="20638"/>
          </a:xfrm>
          <a:prstGeom prst="line">
            <a:avLst/>
          </a:prstGeom>
          <a:noFill/>
          <a:ln w="28575">
            <a:solidFill>
              <a:srgbClr val="FF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31" name="Group 278"/>
          <p:cNvGrpSpPr>
            <a:grpSpLocks/>
          </p:cNvGrpSpPr>
          <p:nvPr/>
        </p:nvGrpSpPr>
        <p:grpSpPr bwMode="auto">
          <a:xfrm>
            <a:off x="7085013" y="2076451"/>
            <a:ext cx="962025" cy="92075"/>
            <a:chOff x="0" y="0"/>
            <a:chExt cx="19994" cy="20000"/>
          </a:xfrm>
        </p:grpSpPr>
        <p:grpSp>
          <p:nvGrpSpPr>
            <p:cNvPr id="5153" name="Group 279"/>
            <p:cNvGrpSpPr>
              <a:grpSpLocks/>
            </p:cNvGrpSpPr>
            <p:nvPr/>
          </p:nvGrpSpPr>
          <p:grpSpPr bwMode="auto">
            <a:xfrm>
              <a:off x="0" y="0"/>
              <a:ext cx="5030" cy="20000"/>
              <a:chOff x="0" y="0"/>
              <a:chExt cx="19995" cy="20000"/>
            </a:xfrm>
          </p:grpSpPr>
          <p:sp>
            <p:nvSpPr>
              <p:cNvPr id="5163" name="Arc 280"/>
              <p:cNvSpPr>
                <a:spLocks/>
              </p:cNvSpPr>
              <p:nvPr/>
            </p:nvSpPr>
            <p:spPr bwMode="auto">
              <a:xfrm flipH="1">
                <a:off x="0" y="0"/>
                <a:ext cx="10081" cy="20000"/>
              </a:xfrm>
              <a:custGeom>
                <a:avLst/>
                <a:gdLst>
                  <a:gd name="T0" fmla="*/ 0 w 21600"/>
                  <a:gd name="T1" fmla="*/ 0 h 21600"/>
                  <a:gd name="T2" fmla="*/ 223 w 21600"/>
                  <a:gd name="T3" fmla="*/ 13612 h 21600"/>
                  <a:gd name="T4" fmla="*/ 0 w 21600"/>
                  <a:gd name="T5" fmla="*/ 1361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4" name="Arc 281"/>
              <p:cNvSpPr>
                <a:spLocks/>
              </p:cNvSpPr>
              <p:nvPr/>
            </p:nvSpPr>
            <p:spPr bwMode="auto">
              <a:xfrm>
                <a:off x="9914" y="0"/>
                <a:ext cx="10081" cy="20000"/>
              </a:xfrm>
              <a:custGeom>
                <a:avLst/>
                <a:gdLst>
                  <a:gd name="T0" fmla="*/ 0 w 21600"/>
                  <a:gd name="T1" fmla="*/ 0 h 21600"/>
                  <a:gd name="T2" fmla="*/ 223 w 21600"/>
                  <a:gd name="T3" fmla="*/ 13612 h 21600"/>
                  <a:gd name="T4" fmla="*/ 0 w 21600"/>
                  <a:gd name="T5" fmla="*/ 1361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54" name="Group 282"/>
            <p:cNvGrpSpPr>
              <a:grpSpLocks/>
            </p:cNvGrpSpPr>
            <p:nvPr/>
          </p:nvGrpSpPr>
          <p:grpSpPr bwMode="auto">
            <a:xfrm>
              <a:off x="4988" y="0"/>
              <a:ext cx="5030" cy="20000"/>
              <a:chOff x="0" y="0"/>
              <a:chExt cx="19999" cy="20000"/>
            </a:xfrm>
          </p:grpSpPr>
          <p:sp>
            <p:nvSpPr>
              <p:cNvPr id="5161" name="Arc 283"/>
              <p:cNvSpPr>
                <a:spLocks/>
              </p:cNvSpPr>
              <p:nvPr/>
            </p:nvSpPr>
            <p:spPr bwMode="auto">
              <a:xfrm flipH="1">
                <a:off x="0" y="0"/>
                <a:ext cx="10083" cy="20000"/>
              </a:xfrm>
              <a:custGeom>
                <a:avLst/>
                <a:gdLst>
                  <a:gd name="T0" fmla="*/ 0 w 21600"/>
                  <a:gd name="T1" fmla="*/ 0 h 21600"/>
                  <a:gd name="T2" fmla="*/ 224 w 21600"/>
                  <a:gd name="T3" fmla="*/ 13612 h 21600"/>
                  <a:gd name="T4" fmla="*/ 0 w 21600"/>
                  <a:gd name="T5" fmla="*/ 1361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2" name="Arc 284"/>
              <p:cNvSpPr>
                <a:spLocks/>
              </p:cNvSpPr>
              <p:nvPr/>
            </p:nvSpPr>
            <p:spPr bwMode="auto">
              <a:xfrm>
                <a:off x="9916" y="0"/>
                <a:ext cx="10083" cy="20000"/>
              </a:xfrm>
              <a:custGeom>
                <a:avLst/>
                <a:gdLst>
                  <a:gd name="T0" fmla="*/ 0 w 21600"/>
                  <a:gd name="T1" fmla="*/ 0 h 21600"/>
                  <a:gd name="T2" fmla="*/ 224 w 21600"/>
                  <a:gd name="T3" fmla="*/ 13612 h 21600"/>
                  <a:gd name="T4" fmla="*/ 0 w 21600"/>
                  <a:gd name="T5" fmla="*/ 1361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55" name="Group 285"/>
            <p:cNvGrpSpPr>
              <a:grpSpLocks/>
            </p:cNvGrpSpPr>
            <p:nvPr/>
          </p:nvGrpSpPr>
          <p:grpSpPr bwMode="auto">
            <a:xfrm>
              <a:off x="9976" y="0"/>
              <a:ext cx="5030" cy="20000"/>
              <a:chOff x="0" y="0"/>
              <a:chExt cx="19999" cy="20000"/>
            </a:xfrm>
          </p:grpSpPr>
          <p:sp>
            <p:nvSpPr>
              <p:cNvPr id="5159" name="Arc 286"/>
              <p:cNvSpPr>
                <a:spLocks/>
              </p:cNvSpPr>
              <p:nvPr/>
            </p:nvSpPr>
            <p:spPr bwMode="auto">
              <a:xfrm flipH="1">
                <a:off x="0" y="0"/>
                <a:ext cx="10083" cy="20000"/>
              </a:xfrm>
              <a:custGeom>
                <a:avLst/>
                <a:gdLst>
                  <a:gd name="T0" fmla="*/ 0 w 21600"/>
                  <a:gd name="T1" fmla="*/ 0 h 21600"/>
                  <a:gd name="T2" fmla="*/ 224 w 21600"/>
                  <a:gd name="T3" fmla="*/ 13612 h 21600"/>
                  <a:gd name="T4" fmla="*/ 0 w 21600"/>
                  <a:gd name="T5" fmla="*/ 1361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0" name="Arc 287"/>
              <p:cNvSpPr>
                <a:spLocks/>
              </p:cNvSpPr>
              <p:nvPr/>
            </p:nvSpPr>
            <p:spPr bwMode="auto">
              <a:xfrm>
                <a:off x="9916" y="0"/>
                <a:ext cx="10083" cy="20000"/>
              </a:xfrm>
              <a:custGeom>
                <a:avLst/>
                <a:gdLst>
                  <a:gd name="T0" fmla="*/ 0 w 21600"/>
                  <a:gd name="T1" fmla="*/ 0 h 21600"/>
                  <a:gd name="T2" fmla="*/ 224 w 21600"/>
                  <a:gd name="T3" fmla="*/ 13612 h 21600"/>
                  <a:gd name="T4" fmla="*/ 0 w 21600"/>
                  <a:gd name="T5" fmla="*/ 1361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56" name="Group 288"/>
            <p:cNvGrpSpPr>
              <a:grpSpLocks/>
            </p:cNvGrpSpPr>
            <p:nvPr/>
          </p:nvGrpSpPr>
          <p:grpSpPr bwMode="auto">
            <a:xfrm>
              <a:off x="14964" y="0"/>
              <a:ext cx="5030" cy="20000"/>
              <a:chOff x="0" y="0"/>
              <a:chExt cx="19999" cy="20000"/>
            </a:xfrm>
          </p:grpSpPr>
          <p:sp>
            <p:nvSpPr>
              <p:cNvPr id="5157" name="Arc 289"/>
              <p:cNvSpPr>
                <a:spLocks/>
              </p:cNvSpPr>
              <p:nvPr/>
            </p:nvSpPr>
            <p:spPr bwMode="auto">
              <a:xfrm flipH="1">
                <a:off x="0" y="0"/>
                <a:ext cx="10083" cy="20000"/>
              </a:xfrm>
              <a:custGeom>
                <a:avLst/>
                <a:gdLst>
                  <a:gd name="T0" fmla="*/ 0 w 21600"/>
                  <a:gd name="T1" fmla="*/ 0 h 21600"/>
                  <a:gd name="T2" fmla="*/ 224 w 21600"/>
                  <a:gd name="T3" fmla="*/ 13612 h 21600"/>
                  <a:gd name="T4" fmla="*/ 0 w 21600"/>
                  <a:gd name="T5" fmla="*/ 1361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8" name="Arc 290"/>
              <p:cNvSpPr>
                <a:spLocks/>
              </p:cNvSpPr>
              <p:nvPr/>
            </p:nvSpPr>
            <p:spPr bwMode="auto">
              <a:xfrm>
                <a:off x="9916" y="0"/>
                <a:ext cx="10083" cy="20000"/>
              </a:xfrm>
              <a:custGeom>
                <a:avLst/>
                <a:gdLst>
                  <a:gd name="T0" fmla="*/ 0 w 21600"/>
                  <a:gd name="T1" fmla="*/ 0 h 21600"/>
                  <a:gd name="T2" fmla="*/ 224 w 21600"/>
                  <a:gd name="T3" fmla="*/ 13612 h 21600"/>
                  <a:gd name="T4" fmla="*/ 0 w 21600"/>
                  <a:gd name="T5" fmla="*/ 1361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32" name="Line 291"/>
          <p:cNvSpPr>
            <a:spLocks noChangeShapeType="1"/>
          </p:cNvSpPr>
          <p:nvPr/>
        </p:nvSpPr>
        <p:spPr bwMode="auto">
          <a:xfrm>
            <a:off x="5859463" y="2149476"/>
            <a:ext cx="3175" cy="939800"/>
          </a:xfrm>
          <a:prstGeom prst="line">
            <a:avLst/>
          </a:prstGeom>
          <a:noFill/>
          <a:ln w="28575">
            <a:solidFill>
              <a:srgbClr val="FF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Line 292"/>
          <p:cNvSpPr>
            <a:spLocks noChangeShapeType="1"/>
          </p:cNvSpPr>
          <p:nvPr/>
        </p:nvSpPr>
        <p:spPr bwMode="auto">
          <a:xfrm>
            <a:off x="5859463" y="3228976"/>
            <a:ext cx="3175" cy="1322388"/>
          </a:xfrm>
          <a:prstGeom prst="line">
            <a:avLst/>
          </a:prstGeom>
          <a:noFill/>
          <a:ln w="28575">
            <a:solidFill>
              <a:srgbClr val="FF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Line 293"/>
          <p:cNvSpPr>
            <a:spLocks noChangeShapeType="1"/>
          </p:cNvSpPr>
          <p:nvPr/>
        </p:nvSpPr>
        <p:spPr bwMode="auto">
          <a:xfrm>
            <a:off x="5859463" y="4525963"/>
            <a:ext cx="2368550" cy="1588"/>
          </a:xfrm>
          <a:prstGeom prst="line">
            <a:avLst/>
          </a:prstGeom>
          <a:noFill/>
          <a:ln w="28575">
            <a:solidFill>
              <a:srgbClr val="FF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Line 294"/>
          <p:cNvSpPr>
            <a:spLocks noChangeShapeType="1"/>
          </p:cNvSpPr>
          <p:nvPr/>
        </p:nvSpPr>
        <p:spPr bwMode="auto">
          <a:xfrm flipV="1">
            <a:off x="8235951" y="3517901"/>
            <a:ext cx="3175" cy="1008063"/>
          </a:xfrm>
          <a:prstGeom prst="line">
            <a:avLst/>
          </a:prstGeom>
          <a:noFill/>
          <a:ln w="28575">
            <a:solidFill>
              <a:srgbClr val="FF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Line 295"/>
          <p:cNvSpPr>
            <a:spLocks noChangeShapeType="1"/>
          </p:cNvSpPr>
          <p:nvPr/>
        </p:nvSpPr>
        <p:spPr bwMode="auto">
          <a:xfrm flipV="1">
            <a:off x="8235951" y="2149476"/>
            <a:ext cx="3175" cy="765175"/>
          </a:xfrm>
          <a:prstGeom prst="line">
            <a:avLst/>
          </a:prstGeom>
          <a:noFill/>
          <a:ln w="28575">
            <a:solidFill>
              <a:srgbClr val="FF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7" name="Line 296"/>
          <p:cNvSpPr>
            <a:spLocks noChangeShapeType="1"/>
          </p:cNvSpPr>
          <p:nvPr/>
        </p:nvSpPr>
        <p:spPr bwMode="auto">
          <a:xfrm flipH="1">
            <a:off x="8020051" y="2149476"/>
            <a:ext cx="201613" cy="1588"/>
          </a:xfrm>
          <a:prstGeom prst="line">
            <a:avLst/>
          </a:prstGeom>
          <a:noFill/>
          <a:ln w="28575">
            <a:solidFill>
              <a:srgbClr val="FF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8" name="Line 297"/>
          <p:cNvSpPr>
            <a:spLocks noChangeShapeType="1"/>
          </p:cNvSpPr>
          <p:nvPr/>
        </p:nvSpPr>
        <p:spPr bwMode="auto">
          <a:xfrm flipH="1">
            <a:off x="6796088" y="2149476"/>
            <a:ext cx="282575" cy="1588"/>
          </a:xfrm>
          <a:prstGeom prst="line">
            <a:avLst/>
          </a:prstGeom>
          <a:noFill/>
          <a:ln w="28575">
            <a:solidFill>
              <a:srgbClr val="FF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9" name="Line 298"/>
          <p:cNvSpPr>
            <a:spLocks noChangeShapeType="1"/>
          </p:cNvSpPr>
          <p:nvPr/>
        </p:nvSpPr>
        <p:spPr bwMode="auto">
          <a:xfrm flipH="1">
            <a:off x="5859463" y="2149476"/>
            <a:ext cx="363538" cy="1588"/>
          </a:xfrm>
          <a:prstGeom prst="line">
            <a:avLst/>
          </a:prstGeom>
          <a:noFill/>
          <a:ln w="28575">
            <a:solidFill>
              <a:srgbClr val="FF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" name="Rectangle 305"/>
          <p:cNvSpPr>
            <a:spLocks noChangeArrowheads="1"/>
          </p:cNvSpPr>
          <p:nvPr/>
        </p:nvSpPr>
        <p:spPr bwMode="auto">
          <a:xfrm>
            <a:off x="7804151" y="2725738"/>
            <a:ext cx="439738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i="1">
                <a:ea typeface="微软雅黑" panose="020B0503020204020204" pitchFamily="34" charset="-122"/>
              </a:rPr>
              <a:t>R</a:t>
            </a:r>
            <a:r>
              <a:rPr lang="en-US" altLang="zh-CN" baseline="-25000">
                <a:ea typeface="微软雅黑" panose="020B0503020204020204" pitchFamily="34" charset="-122"/>
              </a:rPr>
              <a:t>t</a:t>
            </a:r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5141" name="Rectangle 306"/>
          <p:cNvSpPr>
            <a:spLocks noChangeArrowheads="1"/>
          </p:cNvSpPr>
          <p:nvPr/>
        </p:nvSpPr>
        <p:spPr bwMode="auto">
          <a:xfrm>
            <a:off x="7516813" y="3157538"/>
            <a:ext cx="681038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>
                <a:ea typeface="微软雅黑" panose="020B0503020204020204" pitchFamily="34" charset="-122"/>
              </a:rPr>
              <a:t>20</a:t>
            </a:r>
            <a:r>
              <a:rPr lang="en-US" altLang="zh-CN">
                <a:ea typeface="微软雅黑" panose="020B0503020204020204" pitchFamily="34" charset="-122"/>
                <a:sym typeface="Symbol" panose="05050102010706020507" pitchFamily="18" charset="2"/>
              </a:rPr>
              <a:t></a:t>
            </a:r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5142" name="Rectangle 307"/>
          <p:cNvSpPr>
            <a:spLocks noChangeArrowheads="1"/>
          </p:cNvSpPr>
          <p:nvPr/>
        </p:nvSpPr>
        <p:spPr bwMode="auto">
          <a:xfrm>
            <a:off x="6292851" y="1500188"/>
            <a:ext cx="441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i="1">
                <a:ea typeface="微软雅黑" panose="020B0503020204020204" pitchFamily="34" charset="-122"/>
              </a:rPr>
              <a:t>R</a:t>
            </a:r>
            <a:r>
              <a:rPr lang="en-US" altLang="zh-CN" baseline="-25000">
                <a:ea typeface="微软雅黑" panose="020B0503020204020204" pitchFamily="34" charset="-122"/>
              </a:rPr>
              <a:t>r</a:t>
            </a:r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5143" name="Rectangle 308"/>
          <p:cNvSpPr>
            <a:spLocks noChangeArrowheads="1"/>
          </p:cNvSpPr>
          <p:nvPr/>
        </p:nvSpPr>
        <p:spPr bwMode="auto">
          <a:xfrm>
            <a:off x="7227888" y="1500188"/>
            <a:ext cx="6016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>
                <a:ea typeface="微软雅黑" panose="020B0503020204020204" pitchFamily="34" charset="-122"/>
              </a:rPr>
              <a:t>j</a:t>
            </a:r>
            <a:r>
              <a:rPr lang="en-US" altLang="zh-CN" b="1" i="1">
                <a:ea typeface="微软雅黑" panose="020B0503020204020204" pitchFamily="34" charset="-122"/>
                <a:sym typeface="Symbol" panose="05050102010706020507" pitchFamily="18" charset="2"/>
              </a:rPr>
              <a:t></a:t>
            </a:r>
            <a:r>
              <a:rPr lang="en-US" altLang="zh-CN" b="1" i="1">
                <a:ea typeface="微软雅黑" panose="020B0503020204020204" pitchFamily="34" charset="-122"/>
              </a:rPr>
              <a:t>L</a:t>
            </a:r>
            <a:endParaRPr lang="en-US" altLang="zh-CN" b="1">
              <a:ea typeface="微软雅黑" panose="020B0503020204020204" pitchFamily="34" charset="-122"/>
            </a:endParaRPr>
          </a:p>
        </p:txBody>
      </p:sp>
      <p:sp>
        <p:nvSpPr>
          <p:cNvPr id="5144" name="Rectangle 309"/>
          <p:cNvSpPr>
            <a:spLocks noChangeArrowheads="1"/>
          </p:cNvSpPr>
          <p:nvPr/>
        </p:nvSpPr>
        <p:spPr bwMode="auto">
          <a:xfrm>
            <a:off x="6219826" y="2941638"/>
            <a:ext cx="7207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zh-CN" b="1">
                <a:ea typeface="微软雅黑" panose="020B0503020204020204" pitchFamily="34" charset="-122"/>
              </a:rPr>
              <a:t>－</a:t>
            </a:r>
            <a:r>
              <a:rPr lang="en-US" altLang="zh-CN" b="1">
                <a:ea typeface="微软雅黑" panose="020B0503020204020204" pitchFamily="34" charset="-122"/>
              </a:rPr>
              <a:t>j</a:t>
            </a:r>
          </a:p>
        </p:txBody>
      </p:sp>
      <p:sp>
        <p:nvSpPr>
          <p:cNvPr id="5145" name="Rectangle 310"/>
          <p:cNvSpPr>
            <a:spLocks noChangeArrowheads="1"/>
          </p:cNvSpPr>
          <p:nvPr/>
        </p:nvSpPr>
        <p:spPr bwMode="auto">
          <a:xfrm>
            <a:off x="6856413" y="2778126"/>
            <a:ext cx="2413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5146" name="Rectangle 311"/>
          <p:cNvSpPr>
            <a:spLocks noChangeArrowheads="1"/>
          </p:cNvSpPr>
          <p:nvPr/>
        </p:nvSpPr>
        <p:spPr bwMode="auto">
          <a:xfrm>
            <a:off x="6651626" y="3157538"/>
            <a:ext cx="52228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 i="1">
                <a:ea typeface="微软雅黑" panose="020B0503020204020204" pitchFamily="34" charset="-122"/>
                <a:sym typeface="Symbol" panose="05050102010706020507" pitchFamily="18" charset="2"/>
              </a:rPr>
              <a:t></a:t>
            </a:r>
            <a:r>
              <a:rPr lang="en-US" altLang="zh-CN" b="1" i="1">
                <a:ea typeface="微软雅黑" panose="020B0503020204020204" pitchFamily="34" charset="-122"/>
              </a:rPr>
              <a:t>C</a:t>
            </a:r>
            <a:endParaRPr lang="en-US" altLang="zh-CN" b="1">
              <a:ea typeface="微软雅黑" panose="020B0503020204020204" pitchFamily="34" charset="-122"/>
            </a:endParaRPr>
          </a:p>
        </p:txBody>
      </p:sp>
      <p:sp>
        <p:nvSpPr>
          <p:cNvPr id="5147" name="Rectangle 312"/>
          <p:cNvSpPr>
            <a:spLocks noChangeArrowheads="1"/>
          </p:cNvSpPr>
          <p:nvPr/>
        </p:nvSpPr>
        <p:spPr bwMode="auto">
          <a:xfrm>
            <a:off x="6219826" y="3805238"/>
            <a:ext cx="442913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 i="1">
                <a:ea typeface="微软雅黑" panose="020B0503020204020204" pitchFamily="34" charset="-122"/>
              </a:rPr>
              <a:t>V</a:t>
            </a:r>
            <a:r>
              <a:rPr lang="en-US" altLang="zh-CN" b="1" baseline="-25000">
                <a:ea typeface="微软雅黑" panose="020B0503020204020204" pitchFamily="34" charset="-122"/>
              </a:rPr>
              <a:t>s</a:t>
            </a:r>
            <a:endParaRPr lang="en-US" altLang="zh-CN" b="1">
              <a:ea typeface="微软雅黑" panose="020B0503020204020204" pitchFamily="34" charset="-122"/>
            </a:endParaRPr>
          </a:p>
        </p:txBody>
      </p:sp>
      <p:sp>
        <p:nvSpPr>
          <p:cNvPr id="5148" name="Rectangle 313"/>
          <p:cNvSpPr>
            <a:spLocks noChangeArrowheads="1"/>
          </p:cNvSpPr>
          <p:nvPr/>
        </p:nvSpPr>
        <p:spPr bwMode="auto">
          <a:xfrm>
            <a:off x="6002338" y="4597401"/>
            <a:ext cx="2087563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 i="1" dirty="0">
                <a:ea typeface="微软雅黑" panose="020B0503020204020204" pitchFamily="34" charset="-122"/>
              </a:rPr>
              <a:t>RLC</a:t>
            </a:r>
            <a:r>
              <a:rPr lang="zh-CN" altLang="en-US" dirty="0">
                <a:ea typeface="微软雅黑" panose="020B0503020204020204" pitchFamily="34" charset="-122"/>
              </a:rPr>
              <a:t>串联电路</a:t>
            </a:r>
          </a:p>
        </p:txBody>
      </p:sp>
      <p:sp>
        <p:nvSpPr>
          <p:cNvPr id="5149" name="Line 334"/>
          <p:cNvSpPr>
            <a:spLocks noChangeShapeType="1"/>
          </p:cNvSpPr>
          <p:nvPr/>
        </p:nvSpPr>
        <p:spPr bwMode="auto">
          <a:xfrm>
            <a:off x="6724651" y="3155951"/>
            <a:ext cx="40322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" name="Rectangle 336"/>
          <p:cNvSpPr>
            <a:spLocks noChangeArrowheads="1"/>
          </p:cNvSpPr>
          <p:nvPr/>
        </p:nvSpPr>
        <p:spPr bwMode="auto">
          <a:xfrm>
            <a:off x="6148388" y="1933576"/>
            <a:ext cx="1944688" cy="503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151" name="Rectangle 337"/>
          <p:cNvSpPr>
            <a:spLocks noChangeArrowheads="1"/>
          </p:cNvSpPr>
          <p:nvPr/>
        </p:nvSpPr>
        <p:spPr bwMode="auto">
          <a:xfrm>
            <a:off x="5500688" y="2725738"/>
            <a:ext cx="441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i="1">
                <a:ea typeface="微软雅黑" panose="020B0503020204020204" pitchFamily="34" charset="-122"/>
              </a:rPr>
              <a:t>C</a:t>
            </a:r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5152" name="Rectangle 339"/>
          <p:cNvSpPr>
            <a:spLocks noChangeArrowheads="1"/>
          </p:cNvSpPr>
          <p:nvPr/>
        </p:nvSpPr>
        <p:spPr bwMode="auto">
          <a:xfrm>
            <a:off x="7085013" y="2435226"/>
            <a:ext cx="441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i="1">
                <a:ea typeface="微软雅黑" panose="020B0503020204020204" pitchFamily="34" charset="-122"/>
              </a:rPr>
              <a:t>L</a:t>
            </a:r>
            <a:endParaRPr lang="en-US" altLang="zh-CN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5133801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634082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周期信号为 </a:t>
            </a:r>
            <a:r>
              <a:rPr lang="en-US" altLang="zh-CN" sz="2800" dirty="0"/>
              <a:t>f(t)</a:t>
            </a:r>
            <a:r>
              <a:rPr lang="zh-CN" altLang="en-US" sz="2800" dirty="0"/>
              <a:t>，展开为三角形式的傅氏级数时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  <p:graphicFrame>
        <p:nvGraphicFramePr>
          <p:cNvPr id="1229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04824843"/>
              </p:ext>
            </p:extLst>
          </p:nvPr>
        </p:nvGraphicFramePr>
        <p:xfrm>
          <a:off x="405167" y="1047409"/>
          <a:ext cx="5976664" cy="1020717"/>
        </p:xfrm>
        <a:graphic>
          <a:graphicData uri="http://schemas.openxmlformats.org/presentationml/2006/ole">
            <p:oleObj spid="_x0000_s28675" name="Microsoft 公式 3.0" r:id="rId3" imgW="2032000" imgH="508000" progId="">
              <p:embed/>
            </p:oleObj>
          </a:graphicData>
        </a:graphic>
      </p:graphicFrame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94337"/>
            <a:ext cx="3744416" cy="388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05167" y="2356211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其中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076056" y="4623519"/>
            <a:ext cx="40322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称为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(t)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的傅立叶系数</a:t>
            </a:r>
          </a:p>
        </p:txBody>
      </p:sp>
      <p:sp>
        <p:nvSpPr>
          <p:cNvPr id="387080" name="Rectangle 8"/>
          <p:cNvSpPr>
            <a:spLocks noChangeArrowheads="1"/>
          </p:cNvSpPr>
          <p:nvPr/>
        </p:nvSpPr>
        <p:spPr bwMode="auto">
          <a:xfrm>
            <a:off x="5108879" y="2458038"/>
            <a:ext cx="23471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a0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（直流分量值）</a:t>
            </a:r>
          </a:p>
        </p:txBody>
      </p:sp>
      <p:sp>
        <p:nvSpPr>
          <p:cNvPr id="387081" name="Rectangle 9"/>
          <p:cNvSpPr>
            <a:spLocks noChangeArrowheads="1"/>
          </p:cNvSpPr>
          <p:nvPr/>
        </p:nvSpPr>
        <p:spPr bwMode="auto">
          <a:xfrm>
            <a:off x="5076056" y="3027834"/>
            <a:ext cx="3641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（各次谐波分量的幅度值）</a:t>
            </a:r>
          </a:p>
        </p:txBody>
      </p:sp>
    </p:spTree>
    <p:extLst>
      <p:ext uri="{BB962C8B-B14F-4D97-AF65-F5344CB8AC3E}">
        <p14:creationId xmlns:p14="http://schemas.microsoft.com/office/powerpoint/2010/main" xmlns="" val="2676054676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323528" y="476672"/>
            <a:ext cx="8496622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/>
              <a:t>通常讲的频谱一般是指</a:t>
            </a:r>
            <a:r>
              <a:rPr lang="zh-CN" altLang="en-US" sz="2800" b="1" dirty="0">
                <a:solidFill>
                  <a:srgbClr val="00FF00"/>
                </a:solidFill>
              </a:rPr>
              <a:t>幅度谱</a:t>
            </a:r>
            <a:r>
              <a:rPr lang="zh-CN" altLang="en-US" sz="2800" b="1" dirty="0"/>
              <a:t>，包括</a:t>
            </a:r>
            <a:r>
              <a:rPr lang="en-US" altLang="zh-CN" sz="2800" b="1" dirty="0"/>
              <a:t>a0 </a:t>
            </a:r>
            <a:r>
              <a:rPr lang="zh-CN" altLang="en-US" sz="2800" b="1" dirty="0"/>
              <a:t>（直流分量值）和</a:t>
            </a:r>
            <a:r>
              <a:rPr lang="en-US" altLang="zh-CN" sz="2800" b="1" dirty="0"/>
              <a:t>An </a:t>
            </a:r>
            <a:r>
              <a:rPr lang="zh-CN" altLang="en-US" sz="2800" b="1" dirty="0"/>
              <a:t>（各次谐波分量的幅度值）。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800" b="1" dirty="0" smtClean="0"/>
              <a:t>   通常</a:t>
            </a:r>
            <a:r>
              <a:rPr lang="zh-CN" altLang="en-US" sz="2800" b="1" dirty="0"/>
              <a:t>讲的</a:t>
            </a:r>
            <a:r>
              <a:rPr lang="zh-CN" altLang="en-US" sz="2800" b="1" dirty="0">
                <a:solidFill>
                  <a:srgbClr val="00FF00"/>
                </a:solidFill>
              </a:rPr>
              <a:t>相位谱是指各次谐波分量的初相角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800" b="1" dirty="0" smtClean="0"/>
              <a:t>   运用</a:t>
            </a:r>
            <a:r>
              <a:rPr lang="en-US" altLang="zh-CN" sz="2800" b="1" dirty="0" smtClean="0"/>
              <a:t>Multisim </a:t>
            </a:r>
            <a:r>
              <a:rPr lang="zh-CN" altLang="en-US" sz="2800" b="1" dirty="0" smtClean="0"/>
              <a:t>软件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Fourier</a:t>
            </a:r>
            <a:r>
              <a:rPr lang="zh-CN" altLang="en-US" sz="2800" b="1" dirty="0"/>
              <a:t>分析可非常方便</a:t>
            </a:r>
            <a:r>
              <a:rPr lang="zh-CN" altLang="en-US" sz="2800" b="1" dirty="0" smtClean="0"/>
              <a:t>、    直观</a:t>
            </a:r>
            <a:r>
              <a:rPr lang="zh-CN" altLang="en-US" sz="2800" b="1" dirty="0"/>
              <a:t>地得到周期信号的单边频谱图。 </a:t>
            </a:r>
          </a:p>
          <a:p>
            <a:endParaRPr lang="zh-CN" altLang="en-US" sz="2800" b="1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827088" y="1557338"/>
            <a:ext cx="79930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楷体_GBK" pitchFamily="65" charset="-122"/>
                <a:ea typeface="方正楷体_GBK" pitchFamily="65" charset="-122"/>
              </a:rPr>
              <a:t>    </a:t>
            </a:r>
            <a:endParaRPr lang="zh-CN" altLang="en-US" sz="3200" b="1" dirty="0">
              <a:solidFill>
                <a:schemeClr val="tx1"/>
              </a:solidFill>
              <a:latin typeface="方正楷体_GBK" pitchFamily="65" charset="-122"/>
              <a:ea typeface="方正楷体_GBK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0719586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Rot="1" noChangeArrowheads="1"/>
          </p:cNvSpPr>
          <p:nvPr>
            <p:ph sz="quarter" idx="4294967295"/>
          </p:nvPr>
        </p:nvSpPr>
        <p:spPr>
          <a:xfrm>
            <a:off x="419100" y="298450"/>
            <a:ext cx="8724900" cy="4749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b="1" dirty="0" smtClean="0"/>
              <a:t>启动交流分析工具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endParaRPr lang="zh-CN" altLang="en-US" sz="12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 smtClean="0"/>
              <a:t>   </a:t>
            </a:r>
            <a:r>
              <a:rPr lang="zh-CN" altLang="en-US" sz="2400" dirty="0" smtClean="0"/>
              <a:t>执行菜单命令</a:t>
            </a:r>
            <a:r>
              <a:rPr lang="en-US" altLang="zh-CN" sz="2400" dirty="0" smtClean="0"/>
              <a:t>Simulate/Analyses</a:t>
            </a:r>
            <a:r>
              <a:rPr lang="zh-CN" altLang="en-US" sz="2400" dirty="0" smtClean="0"/>
              <a:t>，在列出的可操作分析类型中选择</a:t>
            </a:r>
            <a:r>
              <a:rPr lang="en-US" altLang="zh-CN" sz="2400" dirty="0" smtClean="0"/>
              <a:t>Fourier Analysis</a:t>
            </a:r>
            <a:r>
              <a:rPr lang="zh-CN" altLang="en-US" sz="2400" dirty="0" smtClean="0"/>
              <a:t>，则出现傅立叶分析对话框，如图所示。</a:t>
            </a:r>
          </a:p>
        </p:txBody>
      </p:sp>
      <p:pic>
        <p:nvPicPr>
          <p:cNvPr id="14340" name="Picture 3" descr="f96ee25a-ad23-4c33-84a4-d3af676717d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6"/>
            <a:ext cx="6120705" cy="39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12631053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96f34318-7306-42c3-a051-a3d9d4f0305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440911" cy="488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24112560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936750"/>
            <a:ext cx="4679950" cy="297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71562" y="1554971"/>
            <a:ext cx="2052513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设置</a:t>
            </a:r>
            <a:r>
              <a:rPr lang="en-US" altLang="zh-CN" sz="16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AC</a:t>
            </a:r>
            <a:r>
              <a:rPr lang="zh-CN" altLang="en-US" sz="16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源频率。若电路中有多个</a:t>
            </a:r>
            <a:r>
              <a:rPr lang="en-US" altLang="zh-CN" sz="16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AC</a:t>
            </a:r>
            <a:r>
              <a:rPr lang="zh-CN" altLang="en-US" sz="16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源，取各频率的最小公倍数。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点击该按钮，打开瞬态分析对话框。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7451725" y="1557338"/>
            <a:ext cx="169227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1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点击此按钮自动设置信号基频。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1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设置计算的谐波数目。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1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设置停止取样时间，若不知如何设置时，点击右边按钮，让程序自动设置（默认</a:t>
            </a:r>
            <a:r>
              <a:rPr lang="en-US" altLang="zh-CN" sz="1600" b="1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0.00094444S</a:t>
            </a:r>
            <a:r>
              <a:rPr lang="zh-CN" altLang="en-US" sz="1600" b="1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）</a:t>
            </a:r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1908175" y="2205038"/>
            <a:ext cx="3671888" cy="6477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 flipH="1">
            <a:off x="6516688" y="1916113"/>
            <a:ext cx="1008062" cy="7207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 flipH="1">
            <a:off x="5795963" y="2492375"/>
            <a:ext cx="1800225" cy="576263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1547813" y="2997200"/>
            <a:ext cx="2232025" cy="576263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755650" y="3644900"/>
            <a:ext cx="15128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显示幅度频谱及相位。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1331913" y="4221163"/>
            <a:ext cx="1441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显示以线条绘制的频谱。</a:t>
            </a:r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2195513" y="3860800"/>
            <a:ext cx="1008062" cy="144463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 flipV="1">
            <a:off x="2700338" y="4292600"/>
            <a:ext cx="1079500" cy="144463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539750" y="5229225"/>
            <a:ext cx="2016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1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显示归一化频谱图。</a:t>
            </a:r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 flipV="1">
            <a:off x="2268538" y="4508500"/>
            <a:ext cx="1582737" cy="9366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3851275" y="5084763"/>
            <a:ext cx="21605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1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设置显示项目，包括：图表、曲线及图表及曲线。</a:t>
            </a:r>
          </a:p>
        </p:txBody>
      </p:sp>
      <p:sp>
        <p:nvSpPr>
          <p:cNvPr id="16401" name="Line 16"/>
          <p:cNvSpPr>
            <a:spLocks noChangeShapeType="1"/>
          </p:cNvSpPr>
          <p:nvPr/>
        </p:nvSpPr>
        <p:spPr bwMode="auto">
          <a:xfrm flipH="1" flipV="1">
            <a:off x="5940425" y="3357563"/>
            <a:ext cx="1512888" cy="5048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6156325" y="5084763"/>
            <a:ext cx="23764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设置频谱的纵轴刻度，包括十倍频程、 八倍频程、线性及对数。</a:t>
            </a:r>
          </a:p>
        </p:txBody>
      </p:sp>
      <p:sp>
        <p:nvSpPr>
          <p:cNvPr id="16403" name="Line 18"/>
          <p:cNvSpPr>
            <a:spLocks noChangeShapeType="1"/>
          </p:cNvSpPr>
          <p:nvPr/>
        </p:nvSpPr>
        <p:spPr bwMode="auto">
          <a:xfrm flipV="1">
            <a:off x="4932363" y="4149725"/>
            <a:ext cx="935037" cy="935038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6404" name="Line 19"/>
          <p:cNvSpPr>
            <a:spLocks noChangeShapeType="1"/>
          </p:cNvSpPr>
          <p:nvPr/>
        </p:nvSpPr>
        <p:spPr bwMode="auto">
          <a:xfrm flipH="1" flipV="1">
            <a:off x="6516688" y="4508500"/>
            <a:ext cx="576262" cy="649288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3866516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5219700" y="115888"/>
            <a:ext cx="39243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</a:t>
            </a:r>
            <a:endParaRPr lang="en-US" altLang="zh-CN" sz="20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27774" y="323850"/>
            <a:ext cx="87122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单击右下角的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More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按钮，也将增加一个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More options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区。</a:t>
            </a:r>
            <a:endParaRPr lang="zh-CN" altLang="en-US" sz="2400" b="1" dirty="0"/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196975"/>
            <a:ext cx="40290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1476375" y="1196975"/>
            <a:ext cx="3455988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设置多项式的维数，如选择，在右边栏内填入维数值。</a:t>
            </a:r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>
            <a:off x="4500563" y="1484313"/>
            <a:ext cx="504825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2268538" y="1844675"/>
            <a:ext cx="237490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设置取样频率，默认为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100000Hz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1600" b="1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6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17" name="Line 8"/>
          <p:cNvSpPr>
            <a:spLocks noChangeShapeType="1"/>
          </p:cNvSpPr>
          <p:nvPr/>
        </p:nvSpPr>
        <p:spPr bwMode="auto">
          <a:xfrm flipV="1">
            <a:off x="4500563" y="1844675"/>
            <a:ext cx="2016125" cy="360363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741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8356" y="3509814"/>
            <a:ext cx="4824413" cy="307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173307" y="2632002"/>
            <a:ext cx="87487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点击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Edit transient analysis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按钮，打开瞬态分析对话框。该对话框中的时域设置均与瞬态分析相同。</a:t>
            </a:r>
          </a:p>
        </p:txBody>
      </p:sp>
    </p:spTree>
    <p:extLst>
      <p:ext uri="{BB962C8B-B14F-4D97-AF65-F5344CB8AC3E}">
        <p14:creationId xmlns:p14="http://schemas.microsoft.com/office/powerpoint/2010/main" xmlns="" val="1612037958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11560" y="692696"/>
            <a:ext cx="7993062" cy="5291138"/>
          </a:xfrm>
          <a:noFill/>
        </p:spPr>
      </p:pic>
    </p:spTree>
    <p:extLst>
      <p:ext uri="{BB962C8B-B14F-4D97-AF65-F5344CB8AC3E}">
        <p14:creationId xmlns:p14="http://schemas.microsoft.com/office/powerpoint/2010/main" xmlns="" val="2158510105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3"/>
          <p:cNvSpPr>
            <a:spLocks noChangeArrowheads="1"/>
          </p:cNvSpPr>
          <p:nvPr/>
        </p:nvSpPr>
        <p:spPr bwMode="auto">
          <a:xfrm>
            <a:off x="0" y="3573463"/>
            <a:ext cx="9144000" cy="30956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19" name="矩形 4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4516" name="矩形 11"/>
          <p:cNvSpPr>
            <a:spLocks noChangeArrowheads="1"/>
          </p:cNvSpPr>
          <p:nvPr/>
        </p:nvSpPr>
        <p:spPr bwMode="auto">
          <a:xfrm>
            <a:off x="323850" y="260350"/>
            <a:ext cx="2236788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zh-CN" altLang="en-US" sz="3200" b="1" dirty="0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下一次实验</a:t>
            </a:r>
            <a:endParaRPr lang="zh-CN" altLang="en-US" sz="700" dirty="0">
              <a:solidFill>
                <a:srgbClr val="00FF00"/>
              </a:solidFill>
              <a:latin typeface="Calibri" panose="020F0502020204030204" pitchFamily="34" charset="0"/>
            </a:endParaRPr>
          </a:p>
        </p:txBody>
      </p:sp>
      <p:sp>
        <p:nvSpPr>
          <p:cNvPr id="64517" name="Rectangle 3"/>
          <p:cNvSpPr txBox="1">
            <a:spLocks noChangeArrowheads="1"/>
          </p:cNvSpPr>
          <p:nvPr/>
        </p:nvSpPr>
        <p:spPr bwMode="auto">
          <a:xfrm>
            <a:off x="395288" y="1308100"/>
            <a:ext cx="8435975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一、连续时间系统的模拟</a:t>
            </a:r>
            <a:endParaRPr lang="en-US" altLang="zh-CN" sz="2800" b="1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二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数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字电路的测试与装配、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EDA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软件的使用方法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094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0825" y="1167390"/>
            <a:ext cx="8820150" cy="10795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3300"/>
              </a:buClr>
              <a:buFont typeface="Wingdings" pitchFamily="2" charset="2"/>
              <a:buChar char="Ø"/>
              <a:defRPr/>
            </a:pPr>
            <a:r>
              <a:rPr lang="zh-CN" altLang="en-US" sz="2800" kern="0" dirty="0">
                <a:ea typeface="微软雅黑" pitchFamily="34" charset="-122"/>
              </a:rPr>
              <a:t>回路电流 </a:t>
            </a:r>
            <a:r>
              <a:rPr lang="en-US" altLang="zh-CN" sz="2800" i="1" kern="0" dirty="0">
                <a:ea typeface="微软雅黑" pitchFamily="34" charset="-122"/>
              </a:rPr>
              <a:t>I </a:t>
            </a:r>
            <a:r>
              <a:rPr lang="zh-CN" altLang="en-US" sz="2800" kern="0" dirty="0">
                <a:ea typeface="微软雅黑" pitchFamily="34" charset="-122"/>
              </a:rPr>
              <a:t>与输入信号的频率关系曲线称为串联谐振特性曲线，如图下图所示。</a:t>
            </a:r>
          </a:p>
        </p:txBody>
      </p:sp>
      <p:grpSp>
        <p:nvGrpSpPr>
          <p:cNvPr id="6148" name="Group 26"/>
          <p:cNvGrpSpPr>
            <a:grpSpLocks/>
          </p:cNvGrpSpPr>
          <p:nvPr/>
        </p:nvGrpSpPr>
        <p:grpSpPr bwMode="auto">
          <a:xfrm>
            <a:off x="5223741" y="1746827"/>
            <a:ext cx="3724275" cy="3519488"/>
            <a:chOff x="3061" y="1525"/>
            <a:chExt cx="2346" cy="2217"/>
          </a:xfrm>
        </p:grpSpPr>
        <p:sp>
          <p:nvSpPr>
            <p:cNvPr id="6152" name="Line 4"/>
            <p:cNvSpPr>
              <a:spLocks noChangeShapeType="1"/>
            </p:cNvSpPr>
            <p:nvPr/>
          </p:nvSpPr>
          <p:spPr bwMode="auto">
            <a:xfrm flipV="1">
              <a:off x="3693" y="1616"/>
              <a:ext cx="3" cy="1772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Line 5"/>
            <p:cNvSpPr>
              <a:spLocks noChangeShapeType="1"/>
            </p:cNvSpPr>
            <p:nvPr/>
          </p:nvSpPr>
          <p:spPr bwMode="auto">
            <a:xfrm>
              <a:off x="3470" y="3158"/>
              <a:ext cx="1723" cy="1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Freeform 6"/>
            <p:cNvSpPr>
              <a:spLocks/>
            </p:cNvSpPr>
            <p:nvPr/>
          </p:nvSpPr>
          <p:spPr bwMode="auto">
            <a:xfrm>
              <a:off x="3742" y="1888"/>
              <a:ext cx="1361" cy="125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0000"/>
                <a:gd name="T142" fmla="*/ 0 h 20000"/>
                <a:gd name="T143" fmla="*/ 20000 w 20000"/>
                <a:gd name="T144" fmla="*/ 20000 h 2000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0000" h="20000">
                  <a:moveTo>
                    <a:pt x="0" y="18843"/>
                  </a:moveTo>
                  <a:lnTo>
                    <a:pt x="89" y="18931"/>
                  </a:lnTo>
                  <a:lnTo>
                    <a:pt x="537" y="18931"/>
                  </a:lnTo>
                  <a:lnTo>
                    <a:pt x="537" y="18405"/>
                  </a:lnTo>
                  <a:lnTo>
                    <a:pt x="984" y="18405"/>
                  </a:lnTo>
                  <a:lnTo>
                    <a:pt x="984" y="17879"/>
                  </a:lnTo>
                  <a:lnTo>
                    <a:pt x="1207" y="17879"/>
                  </a:lnTo>
                  <a:lnTo>
                    <a:pt x="1207" y="17353"/>
                  </a:lnTo>
                  <a:lnTo>
                    <a:pt x="1431" y="17353"/>
                  </a:lnTo>
                  <a:lnTo>
                    <a:pt x="1431" y="16827"/>
                  </a:lnTo>
                  <a:lnTo>
                    <a:pt x="1654" y="16827"/>
                  </a:lnTo>
                  <a:lnTo>
                    <a:pt x="1654" y="16301"/>
                  </a:lnTo>
                  <a:lnTo>
                    <a:pt x="1878" y="16301"/>
                  </a:lnTo>
                  <a:lnTo>
                    <a:pt x="1878" y="15513"/>
                  </a:lnTo>
                  <a:lnTo>
                    <a:pt x="2101" y="15250"/>
                  </a:lnTo>
                  <a:lnTo>
                    <a:pt x="2101" y="14198"/>
                  </a:lnTo>
                  <a:lnTo>
                    <a:pt x="2325" y="13935"/>
                  </a:lnTo>
                  <a:lnTo>
                    <a:pt x="2325" y="13146"/>
                  </a:lnTo>
                  <a:lnTo>
                    <a:pt x="2548" y="13146"/>
                  </a:lnTo>
                  <a:lnTo>
                    <a:pt x="2548" y="12358"/>
                  </a:lnTo>
                  <a:lnTo>
                    <a:pt x="2772" y="12358"/>
                  </a:lnTo>
                  <a:lnTo>
                    <a:pt x="2772" y="11043"/>
                  </a:lnTo>
                  <a:lnTo>
                    <a:pt x="2996" y="11043"/>
                  </a:lnTo>
                  <a:lnTo>
                    <a:pt x="2996" y="9465"/>
                  </a:lnTo>
                  <a:lnTo>
                    <a:pt x="3219" y="9202"/>
                  </a:lnTo>
                  <a:lnTo>
                    <a:pt x="3219" y="8151"/>
                  </a:lnTo>
                  <a:lnTo>
                    <a:pt x="3443" y="8151"/>
                  </a:lnTo>
                  <a:lnTo>
                    <a:pt x="3443" y="7362"/>
                  </a:lnTo>
                  <a:lnTo>
                    <a:pt x="3666" y="7362"/>
                  </a:lnTo>
                  <a:lnTo>
                    <a:pt x="3666" y="6047"/>
                  </a:lnTo>
                  <a:lnTo>
                    <a:pt x="3890" y="6047"/>
                  </a:lnTo>
                  <a:lnTo>
                    <a:pt x="3890" y="4996"/>
                  </a:lnTo>
                  <a:lnTo>
                    <a:pt x="4113" y="4996"/>
                  </a:lnTo>
                  <a:lnTo>
                    <a:pt x="4113" y="4207"/>
                  </a:lnTo>
                  <a:lnTo>
                    <a:pt x="4337" y="4207"/>
                  </a:lnTo>
                  <a:lnTo>
                    <a:pt x="4337" y="3681"/>
                  </a:lnTo>
                  <a:lnTo>
                    <a:pt x="4560" y="3681"/>
                  </a:lnTo>
                  <a:lnTo>
                    <a:pt x="4560" y="3155"/>
                  </a:lnTo>
                  <a:lnTo>
                    <a:pt x="4784" y="2892"/>
                  </a:lnTo>
                  <a:lnTo>
                    <a:pt x="4784" y="2366"/>
                  </a:lnTo>
                  <a:lnTo>
                    <a:pt x="5007" y="2366"/>
                  </a:lnTo>
                  <a:lnTo>
                    <a:pt x="5007" y="2103"/>
                  </a:lnTo>
                  <a:lnTo>
                    <a:pt x="5231" y="2103"/>
                  </a:lnTo>
                  <a:lnTo>
                    <a:pt x="5231" y="1578"/>
                  </a:lnTo>
                  <a:lnTo>
                    <a:pt x="5455" y="1578"/>
                  </a:lnTo>
                  <a:lnTo>
                    <a:pt x="5455" y="1052"/>
                  </a:lnTo>
                  <a:lnTo>
                    <a:pt x="5678" y="1052"/>
                  </a:lnTo>
                  <a:lnTo>
                    <a:pt x="5678" y="789"/>
                  </a:lnTo>
                  <a:lnTo>
                    <a:pt x="5902" y="789"/>
                  </a:lnTo>
                  <a:lnTo>
                    <a:pt x="5902" y="526"/>
                  </a:lnTo>
                  <a:lnTo>
                    <a:pt x="6125" y="526"/>
                  </a:lnTo>
                  <a:lnTo>
                    <a:pt x="6125" y="263"/>
                  </a:lnTo>
                  <a:lnTo>
                    <a:pt x="6572" y="263"/>
                  </a:lnTo>
                  <a:lnTo>
                    <a:pt x="6572" y="0"/>
                  </a:lnTo>
                  <a:lnTo>
                    <a:pt x="7914" y="0"/>
                  </a:lnTo>
                  <a:lnTo>
                    <a:pt x="7914" y="263"/>
                  </a:lnTo>
                  <a:lnTo>
                    <a:pt x="8137" y="263"/>
                  </a:lnTo>
                  <a:lnTo>
                    <a:pt x="8137" y="526"/>
                  </a:lnTo>
                  <a:lnTo>
                    <a:pt x="8361" y="526"/>
                  </a:lnTo>
                  <a:lnTo>
                    <a:pt x="8361" y="789"/>
                  </a:lnTo>
                  <a:lnTo>
                    <a:pt x="8584" y="789"/>
                  </a:lnTo>
                  <a:lnTo>
                    <a:pt x="8584" y="1315"/>
                  </a:lnTo>
                  <a:lnTo>
                    <a:pt x="8808" y="1315"/>
                  </a:lnTo>
                  <a:lnTo>
                    <a:pt x="8808" y="1578"/>
                  </a:lnTo>
                  <a:lnTo>
                    <a:pt x="9031" y="1578"/>
                  </a:lnTo>
                  <a:lnTo>
                    <a:pt x="9031" y="2103"/>
                  </a:lnTo>
                  <a:lnTo>
                    <a:pt x="9255" y="2103"/>
                  </a:lnTo>
                  <a:lnTo>
                    <a:pt x="9255" y="2892"/>
                  </a:lnTo>
                  <a:lnTo>
                    <a:pt x="9478" y="2892"/>
                  </a:lnTo>
                  <a:lnTo>
                    <a:pt x="9478" y="3681"/>
                  </a:lnTo>
                  <a:lnTo>
                    <a:pt x="9702" y="3681"/>
                  </a:lnTo>
                  <a:lnTo>
                    <a:pt x="9702" y="4207"/>
                  </a:lnTo>
                  <a:lnTo>
                    <a:pt x="9925" y="4207"/>
                  </a:lnTo>
                  <a:lnTo>
                    <a:pt x="9925" y="4733"/>
                  </a:lnTo>
                  <a:lnTo>
                    <a:pt x="10149" y="4733"/>
                  </a:lnTo>
                  <a:lnTo>
                    <a:pt x="10149" y="5259"/>
                  </a:lnTo>
                  <a:lnTo>
                    <a:pt x="10373" y="5521"/>
                  </a:lnTo>
                  <a:lnTo>
                    <a:pt x="10373" y="6310"/>
                  </a:lnTo>
                  <a:lnTo>
                    <a:pt x="10596" y="6573"/>
                  </a:lnTo>
                  <a:lnTo>
                    <a:pt x="10596" y="6836"/>
                  </a:lnTo>
                  <a:lnTo>
                    <a:pt x="10820" y="6836"/>
                  </a:lnTo>
                  <a:lnTo>
                    <a:pt x="10820" y="7362"/>
                  </a:lnTo>
                  <a:lnTo>
                    <a:pt x="11043" y="7625"/>
                  </a:lnTo>
                  <a:lnTo>
                    <a:pt x="11043" y="8151"/>
                  </a:lnTo>
                  <a:lnTo>
                    <a:pt x="11267" y="8414"/>
                  </a:lnTo>
                  <a:lnTo>
                    <a:pt x="11267" y="8677"/>
                  </a:lnTo>
                  <a:lnTo>
                    <a:pt x="11490" y="8940"/>
                  </a:lnTo>
                  <a:lnTo>
                    <a:pt x="11490" y="9202"/>
                  </a:lnTo>
                  <a:lnTo>
                    <a:pt x="11714" y="9465"/>
                  </a:lnTo>
                  <a:lnTo>
                    <a:pt x="11714" y="9728"/>
                  </a:lnTo>
                  <a:lnTo>
                    <a:pt x="11937" y="9991"/>
                  </a:lnTo>
                  <a:lnTo>
                    <a:pt x="11937" y="10517"/>
                  </a:lnTo>
                  <a:lnTo>
                    <a:pt x="12161" y="10517"/>
                  </a:lnTo>
                  <a:lnTo>
                    <a:pt x="12161" y="11043"/>
                  </a:lnTo>
                  <a:lnTo>
                    <a:pt x="12385" y="11306"/>
                  </a:lnTo>
                  <a:lnTo>
                    <a:pt x="12385" y="11569"/>
                  </a:lnTo>
                  <a:lnTo>
                    <a:pt x="12608" y="11832"/>
                  </a:lnTo>
                  <a:lnTo>
                    <a:pt x="12608" y="12095"/>
                  </a:lnTo>
                  <a:lnTo>
                    <a:pt x="12832" y="12358"/>
                  </a:lnTo>
                  <a:lnTo>
                    <a:pt x="12832" y="12621"/>
                  </a:lnTo>
                  <a:lnTo>
                    <a:pt x="13055" y="12883"/>
                  </a:lnTo>
                  <a:lnTo>
                    <a:pt x="13055" y="13409"/>
                  </a:lnTo>
                  <a:lnTo>
                    <a:pt x="13502" y="13935"/>
                  </a:lnTo>
                  <a:lnTo>
                    <a:pt x="13502" y="14198"/>
                  </a:lnTo>
                  <a:lnTo>
                    <a:pt x="13726" y="14198"/>
                  </a:lnTo>
                  <a:lnTo>
                    <a:pt x="13726" y="14724"/>
                  </a:lnTo>
                  <a:lnTo>
                    <a:pt x="13949" y="14724"/>
                  </a:lnTo>
                  <a:lnTo>
                    <a:pt x="13949" y="14987"/>
                  </a:lnTo>
                  <a:lnTo>
                    <a:pt x="14173" y="15250"/>
                  </a:lnTo>
                  <a:lnTo>
                    <a:pt x="14173" y="15513"/>
                  </a:lnTo>
                  <a:lnTo>
                    <a:pt x="14396" y="15513"/>
                  </a:lnTo>
                  <a:lnTo>
                    <a:pt x="14396" y="15776"/>
                  </a:lnTo>
                  <a:lnTo>
                    <a:pt x="14620" y="15776"/>
                  </a:lnTo>
                  <a:lnTo>
                    <a:pt x="14620" y="16039"/>
                  </a:lnTo>
                  <a:lnTo>
                    <a:pt x="14844" y="16301"/>
                  </a:lnTo>
                  <a:lnTo>
                    <a:pt x="14844" y="16564"/>
                  </a:lnTo>
                  <a:lnTo>
                    <a:pt x="15067" y="16564"/>
                  </a:lnTo>
                  <a:lnTo>
                    <a:pt x="15291" y="16827"/>
                  </a:lnTo>
                  <a:lnTo>
                    <a:pt x="15514" y="16827"/>
                  </a:lnTo>
                  <a:lnTo>
                    <a:pt x="15514" y="17090"/>
                  </a:lnTo>
                  <a:lnTo>
                    <a:pt x="15738" y="17090"/>
                  </a:lnTo>
                  <a:lnTo>
                    <a:pt x="15738" y="17353"/>
                  </a:lnTo>
                  <a:lnTo>
                    <a:pt x="15961" y="17353"/>
                  </a:lnTo>
                  <a:lnTo>
                    <a:pt x="15961" y="17616"/>
                  </a:lnTo>
                  <a:lnTo>
                    <a:pt x="16185" y="17616"/>
                  </a:lnTo>
                  <a:lnTo>
                    <a:pt x="16185" y="17879"/>
                  </a:lnTo>
                  <a:lnTo>
                    <a:pt x="16408" y="17879"/>
                  </a:lnTo>
                  <a:lnTo>
                    <a:pt x="16408" y="18142"/>
                  </a:lnTo>
                  <a:lnTo>
                    <a:pt x="16855" y="18142"/>
                  </a:lnTo>
                  <a:lnTo>
                    <a:pt x="16855" y="18405"/>
                  </a:lnTo>
                  <a:lnTo>
                    <a:pt x="17303" y="18405"/>
                  </a:lnTo>
                  <a:lnTo>
                    <a:pt x="17303" y="18668"/>
                  </a:lnTo>
                  <a:lnTo>
                    <a:pt x="17526" y="18668"/>
                  </a:lnTo>
                  <a:lnTo>
                    <a:pt x="17526" y="18931"/>
                  </a:lnTo>
                  <a:lnTo>
                    <a:pt x="18197" y="18931"/>
                  </a:lnTo>
                  <a:lnTo>
                    <a:pt x="18197" y="19194"/>
                  </a:lnTo>
                  <a:lnTo>
                    <a:pt x="18644" y="19194"/>
                  </a:lnTo>
                  <a:lnTo>
                    <a:pt x="18644" y="19457"/>
                  </a:lnTo>
                  <a:lnTo>
                    <a:pt x="19314" y="19457"/>
                  </a:lnTo>
                  <a:lnTo>
                    <a:pt x="19314" y="19720"/>
                  </a:lnTo>
                  <a:lnTo>
                    <a:pt x="19985" y="19720"/>
                  </a:lnTo>
                  <a:lnTo>
                    <a:pt x="19985" y="19982"/>
                  </a:lnTo>
                </a:path>
              </a:pathLst>
            </a:custGeom>
            <a:noFill/>
            <a:ln w="12700" cap="flat">
              <a:solidFill>
                <a:srgbClr val="FFFF00"/>
              </a:solidFill>
              <a:prstDash val="solid"/>
              <a:round/>
              <a:headEnd type="none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Freeform 7"/>
            <p:cNvSpPr>
              <a:spLocks/>
            </p:cNvSpPr>
            <p:nvPr/>
          </p:nvSpPr>
          <p:spPr bwMode="auto">
            <a:xfrm>
              <a:off x="3696" y="2070"/>
              <a:ext cx="1271" cy="77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000"/>
                <a:gd name="T127" fmla="*/ 0 h 20000"/>
                <a:gd name="T128" fmla="*/ 20000 w 20000"/>
                <a:gd name="T129" fmla="*/ 20000 h 2000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000" h="20000">
                  <a:moveTo>
                    <a:pt x="0" y="14322"/>
                  </a:moveTo>
                  <a:lnTo>
                    <a:pt x="260" y="14578"/>
                  </a:lnTo>
                  <a:lnTo>
                    <a:pt x="260" y="13811"/>
                  </a:lnTo>
                  <a:lnTo>
                    <a:pt x="747" y="13811"/>
                  </a:lnTo>
                  <a:lnTo>
                    <a:pt x="747" y="13043"/>
                  </a:lnTo>
                  <a:lnTo>
                    <a:pt x="990" y="13043"/>
                  </a:lnTo>
                  <a:lnTo>
                    <a:pt x="990" y="12276"/>
                  </a:lnTo>
                  <a:lnTo>
                    <a:pt x="1477" y="12276"/>
                  </a:lnTo>
                  <a:lnTo>
                    <a:pt x="1477" y="11509"/>
                  </a:lnTo>
                  <a:lnTo>
                    <a:pt x="1721" y="11509"/>
                  </a:lnTo>
                  <a:lnTo>
                    <a:pt x="1721" y="10742"/>
                  </a:lnTo>
                  <a:lnTo>
                    <a:pt x="1964" y="10742"/>
                  </a:lnTo>
                  <a:lnTo>
                    <a:pt x="1964" y="9974"/>
                  </a:lnTo>
                  <a:lnTo>
                    <a:pt x="2208" y="9974"/>
                  </a:lnTo>
                  <a:lnTo>
                    <a:pt x="2208" y="9207"/>
                  </a:lnTo>
                  <a:lnTo>
                    <a:pt x="2451" y="9207"/>
                  </a:lnTo>
                  <a:lnTo>
                    <a:pt x="2451" y="8440"/>
                  </a:lnTo>
                  <a:lnTo>
                    <a:pt x="2938" y="8440"/>
                  </a:lnTo>
                  <a:lnTo>
                    <a:pt x="2938" y="7673"/>
                  </a:lnTo>
                  <a:lnTo>
                    <a:pt x="3182" y="6905"/>
                  </a:lnTo>
                  <a:lnTo>
                    <a:pt x="3425" y="6905"/>
                  </a:lnTo>
                  <a:lnTo>
                    <a:pt x="3425" y="6138"/>
                  </a:lnTo>
                  <a:lnTo>
                    <a:pt x="3669" y="6138"/>
                  </a:lnTo>
                  <a:lnTo>
                    <a:pt x="3669" y="5371"/>
                  </a:lnTo>
                  <a:lnTo>
                    <a:pt x="3912" y="4604"/>
                  </a:lnTo>
                  <a:lnTo>
                    <a:pt x="4156" y="4604"/>
                  </a:lnTo>
                  <a:lnTo>
                    <a:pt x="4399" y="3836"/>
                  </a:lnTo>
                  <a:lnTo>
                    <a:pt x="4643" y="3836"/>
                  </a:lnTo>
                  <a:lnTo>
                    <a:pt x="4643" y="3069"/>
                  </a:lnTo>
                  <a:lnTo>
                    <a:pt x="4886" y="3069"/>
                  </a:lnTo>
                  <a:lnTo>
                    <a:pt x="4886" y="2302"/>
                  </a:lnTo>
                  <a:lnTo>
                    <a:pt x="5130" y="2302"/>
                  </a:lnTo>
                  <a:lnTo>
                    <a:pt x="5373" y="1535"/>
                  </a:lnTo>
                  <a:lnTo>
                    <a:pt x="5860" y="1535"/>
                  </a:lnTo>
                  <a:lnTo>
                    <a:pt x="5860" y="767"/>
                  </a:lnTo>
                  <a:lnTo>
                    <a:pt x="6834" y="767"/>
                  </a:lnTo>
                  <a:lnTo>
                    <a:pt x="7078" y="0"/>
                  </a:lnTo>
                  <a:lnTo>
                    <a:pt x="9513" y="0"/>
                  </a:lnTo>
                  <a:lnTo>
                    <a:pt x="9756" y="767"/>
                  </a:lnTo>
                  <a:lnTo>
                    <a:pt x="10244" y="767"/>
                  </a:lnTo>
                  <a:lnTo>
                    <a:pt x="10487" y="1535"/>
                  </a:lnTo>
                  <a:lnTo>
                    <a:pt x="10731" y="1535"/>
                  </a:lnTo>
                  <a:lnTo>
                    <a:pt x="10731" y="2302"/>
                  </a:lnTo>
                  <a:lnTo>
                    <a:pt x="11218" y="2302"/>
                  </a:lnTo>
                  <a:lnTo>
                    <a:pt x="11218" y="3069"/>
                  </a:lnTo>
                  <a:lnTo>
                    <a:pt x="11705" y="3069"/>
                  </a:lnTo>
                  <a:lnTo>
                    <a:pt x="11705" y="3836"/>
                  </a:lnTo>
                  <a:lnTo>
                    <a:pt x="11948" y="3836"/>
                  </a:lnTo>
                  <a:lnTo>
                    <a:pt x="12435" y="5371"/>
                  </a:lnTo>
                  <a:lnTo>
                    <a:pt x="12679" y="5371"/>
                  </a:lnTo>
                  <a:lnTo>
                    <a:pt x="12679" y="6138"/>
                  </a:lnTo>
                  <a:lnTo>
                    <a:pt x="12922" y="6905"/>
                  </a:lnTo>
                  <a:lnTo>
                    <a:pt x="13166" y="6905"/>
                  </a:lnTo>
                  <a:lnTo>
                    <a:pt x="13409" y="7673"/>
                  </a:lnTo>
                  <a:lnTo>
                    <a:pt x="13409" y="8440"/>
                  </a:lnTo>
                  <a:lnTo>
                    <a:pt x="13653" y="8440"/>
                  </a:lnTo>
                  <a:lnTo>
                    <a:pt x="13653" y="9207"/>
                  </a:lnTo>
                  <a:lnTo>
                    <a:pt x="13896" y="9207"/>
                  </a:lnTo>
                  <a:lnTo>
                    <a:pt x="14140" y="9974"/>
                  </a:lnTo>
                  <a:lnTo>
                    <a:pt x="14383" y="9974"/>
                  </a:lnTo>
                  <a:lnTo>
                    <a:pt x="14383" y="10742"/>
                  </a:lnTo>
                  <a:lnTo>
                    <a:pt x="14627" y="10742"/>
                  </a:lnTo>
                  <a:lnTo>
                    <a:pt x="14627" y="11509"/>
                  </a:lnTo>
                  <a:lnTo>
                    <a:pt x="14870" y="12276"/>
                  </a:lnTo>
                  <a:lnTo>
                    <a:pt x="15114" y="12276"/>
                  </a:lnTo>
                  <a:lnTo>
                    <a:pt x="15114" y="13043"/>
                  </a:lnTo>
                  <a:lnTo>
                    <a:pt x="15601" y="13043"/>
                  </a:lnTo>
                  <a:lnTo>
                    <a:pt x="15601" y="13811"/>
                  </a:lnTo>
                  <a:lnTo>
                    <a:pt x="15844" y="14578"/>
                  </a:lnTo>
                  <a:lnTo>
                    <a:pt x="16088" y="14578"/>
                  </a:lnTo>
                  <a:lnTo>
                    <a:pt x="16088" y="15345"/>
                  </a:lnTo>
                  <a:lnTo>
                    <a:pt x="16575" y="15345"/>
                  </a:lnTo>
                  <a:lnTo>
                    <a:pt x="16575" y="16113"/>
                  </a:lnTo>
                  <a:lnTo>
                    <a:pt x="17062" y="16113"/>
                  </a:lnTo>
                  <a:lnTo>
                    <a:pt x="17062" y="16880"/>
                  </a:lnTo>
                  <a:lnTo>
                    <a:pt x="17305" y="16880"/>
                  </a:lnTo>
                  <a:lnTo>
                    <a:pt x="17549" y="17647"/>
                  </a:lnTo>
                  <a:lnTo>
                    <a:pt x="18279" y="17647"/>
                  </a:lnTo>
                  <a:lnTo>
                    <a:pt x="18279" y="18414"/>
                  </a:lnTo>
                  <a:lnTo>
                    <a:pt x="18523" y="18414"/>
                  </a:lnTo>
                  <a:lnTo>
                    <a:pt x="18766" y="19182"/>
                  </a:lnTo>
                  <a:lnTo>
                    <a:pt x="19497" y="19182"/>
                  </a:lnTo>
                  <a:lnTo>
                    <a:pt x="19497" y="19949"/>
                  </a:lnTo>
                  <a:lnTo>
                    <a:pt x="19984" y="19949"/>
                  </a:lnTo>
                </a:path>
              </a:pathLst>
            </a:custGeom>
            <a:noFill/>
            <a:ln w="3175" cap="flat">
              <a:solidFill>
                <a:srgbClr val="FF99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Line 8"/>
            <p:cNvSpPr>
              <a:spLocks noChangeShapeType="1"/>
            </p:cNvSpPr>
            <p:nvPr/>
          </p:nvSpPr>
          <p:spPr bwMode="auto">
            <a:xfrm>
              <a:off x="3696" y="1887"/>
              <a:ext cx="756" cy="1"/>
            </a:xfrm>
            <a:prstGeom prst="line">
              <a:avLst/>
            </a:prstGeom>
            <a:noFill/>
            <a:ln w="6350">
              <a:solidFill>
                <a:srgbClr val="00FF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Line 9"/>
            <p:cNvSpPr>
              <a:spLocks noChangeShapeType="1"/>
            </p:cNvSpPr>
            <p:nvPr/>
          </p:nvSpPr>
          <p:spPr bwMode="auto">
            <a:xfrm>
              <a:off x="3696" y="2161"/>
              <a:ext cx="814" cy="1"/>
            </a:xfrm>
            <a:prstGeom prst="line">
              <a:avLst/>
            </a:prstGeom>
            <a:noFill/>
            <a:ln w="6350">
              <a:solidFill>
                <a:srgbClr val="00FF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Line 10"/>
            <p:cNvSpPr>
              <a:spLocks noChangeShapeType="1"/>
            </p:cNvSpPr>
            <p:nvPr/>
          </p:nvSpPr>
          <p:spPr bwMode="auto">
            <a:xfrm>
              <a:off x="4014" y="2161"/>
              <a:ext cx="1" cy="1012"/>
            </a:xfrm>
            <a:prstGeom prst="line">
              <a:avLst/>
            </a:prstGeom>
            <a:noFill/>
            <a:ln w="6350">
              <a:solidFill>
                <a:srgbClr val="00FF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Line 11"/>
            <p:cNvSpPr>
              <a:spLocks noChangeShapeType="1"/>
            </p:cNvSpPr>
            <p:nvPr/>
          </p:nvSpPr>
          <p:spPr bwMode="auto">
            <a:xfrm>
              <a:off x="4422" y="2161"/>
              <a:ext cx="1" cy="1057"/>
            </a:xfrm>
            <a:prstGeom prst="line">
              <a:avLst/>
            </a:prstGeom>
            <a:noFill/>
            <a:ln w="6350">
              <a:solidFill>
                <a:srgbClr val="00FF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Line 12"/>
            <p:cNvSpPr>
              <a:spLocks noChangeShapeType="1"/>
            </p:cNvSpPr>
            <p:nvPr/>
          </p:nvSpPr>
          <p:spPr bwMode="auto">
            <a:xfrm>
              <a:off x="4241" y="1888"/>
              <a:ext cx="1" cy="1310"/>
            </a:xfrm>
            <a:prstGeom prst="line">
              <a:avLst/>
            </a:prstGeom>
            <a:noFill/>
            <a:ln w="6350">
              <a:solidFill>
                <a:srgbClr val="00FF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Rectangle 13"/>
            <p:cNvSpPr>
              <a:spLocks noChangeArrowheads="1"/>
            </p:cNvSpPr>
            <p:nvPr/>
          </p:nvSpPr>
          <p:spPr bwMode="auto">
            <a:xfrm>
              <a:off x="4150" y="3158"/>
              <a:ext cx="17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>
                  <a:ea typeface="微软雅黑" panose="020B0503020204020204" pitchFamily="34" charset="-122"/>
                </a:rPr>
                <a:t>f</a:t>
              </a:r>
              <a:r>
                <a:rPr lang="en-US" altLang="zh-CN" baseline="-25000">
                  <a:ea typeface="微软雅黑" panose="020B0503020204020204" pitchFamily="34" charset="-122"/>
                </a:rPr>
                <a:t>0</a:t>
              </a:r>
              <a:endParaRPr lang="en-US" altLang="zh-CN">
                <a:ea typeface="微软雅黑" panose="020B0503020204020204" pitchFamily="34" charset="-122"/>
              </a:endParaRPr>
            </a:p>
          </p:txBody>
        </p:sp>
        <p:sp>
          <p:nvSpPr>
            <p:cNvPr id="6162" name="Rectangle 14"/>
            <p:cNvSpPr>
              <a:spLocks noChangeArrowheads="1"/>
            </p:cNvSpPr>
            <p:nvPr/>
          </p:nvSpPr>
          <p:spPr bwMode="auto">
            <a:xfrm>
              <a:off x="5193" y="3022"/>
              <a:ext cx="21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>
                  <a:ea typeface="微软雅黑" panose="020B0503020204020204" pitchFamily="34" charset="-122"/>
                </a:rPr>
                <a:t>f</a:t>
              </a:r>
              <a:endParaRPr lang="en-US" altLang="zh-CN">
                <a:ea typeface="微软雅黑" panose="020B0503020204020204" pitchFamily="34" charset="-122"/>
              </a:endParaRPr>
            </a:p>
          </p:txBody>
        </p:sp>
        <p:sp>
          <p:nvSpPr>
            <p:cNvPr id="6163" name="Rectangle 15"/>
            <p:cNvSpPr>
              <a:spLocks noChangeArrowheads="1"/>
            </p:cNvSpPr>
            <p:nvPr/>
          </p:nvSpPr>
          <p:spPr bwMode="auto">
            <a:xfrm>
              <a:off x="4785" y="2523"/>
              <a:ext cx="35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 dirty="0">
                  <a:solidFill>
                    <a:srgbClr val="FFFF00"/>
                  </a:solidFill>
                  <a:ea typeface="微软雅黑" panose="020B0503020204020204" pitchFamily="34" charset="-122"/>
                </a:rPr>
                <a:t>R</a:t>
              </a:r>
              <a:r>
                <a:rPr lang="zh-CN" altLang="en-US" dirty="0">
                  <a:solidFill>
                    <a:srgbClr val="FFFF00"/>
                  </a:solidFill>
                  <a:ea typeface="微软雅黑" panose="020B0503020204020204" pitchFamily="34" charset="-122"/>
                </a:rPr>
                <a:t>大</a:t>
              </a:r>
            </a:p>
          </p:txBody>
        </p:sp>
        <p:sp>
          <p:nvSpPr>
            <p:cNvPr id="6164" name="Rectangle 16"/>
            <p:cNvSpPr>
              <a:spLocks noChangeArrowheads="1"/>
            </p:cNvSpPr>
            <p:nvPr/>
          </p:nvSpPr>
          <p:spPr bwMode="auto">
            <a:xfrm>
              <a:off x="4468" y="1798"/>
              <a:ext cx="35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>
                  <a:ea typeface="微软雅黑" panose="020B0503020204020204" pitchFamily="34" charset="-122"/>
                </a:rPr>
                <a:t>R</a:t>
              </a:r>
              <a:r>
                <a:rPr lang="zh-CN" altLang="en-US">
                  <a:ea typeface="微软雅黑" panose="020B0503020204020204" pitchFamily="34" charset="-122"/>
                </a:rPr>
                <a:t>小</a:t>
              </a:r>
            </a:p>
          </p:txBody>
        </p:sp>
        <p:sp>
          <p:nvSpPr>
            <p:cNvPr id="6165" name="Rectangle 17"/>
            <p:cNvSpPr>
              <a:spLocks noChangeArrowheads="1"/>
            </p:cNvSpPr>
            <p:nvPr/>
          </p:nvSpPr>
          <p:spPr bwMode="auto">
            <a:xfrm>
              <a:off x="3742" y="1525"/>
              <a:ext cx="11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>
                  <a:ea typeface="微软雅黑" panose="020B0503020204020204" pitchFamily="34" charset="-122"/>
                </a:rPr>
                <a:t>I</a:t>
              </a:r>
              <a:endParaRPr lang="en-US" altLang="zh-CN">
                <a:ea typeface="微软雅黑" panose="020B0503020204020204" pitchFamily="34" charset="-122"/>
              </a:endParaRPr>
            </a:p>
          </p:txBody>
        </p:sp>
        <p:sp>
          <p:nvSpPr>
            <p:cNvPr id="6166" name="Rectangle 18"/>
            <p:cNvSpPr>
              <a:spLocks noChangeArrowheads="1"/>
            </p:cNvSpPr>
            <p:nvPr/>
          </p:nvSpPr>
          <p:spPr bwMode="auto">
            <a:xfrm>
              <a:off x="3470" y="1752"/>
              <a:ext cx="17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>
                  <a:ea typeface="微软雅黑" panose="020B0503020204020204" pitchFamily="34" charset="-122"/>
                </a:rPr>
                <a:t>I</a:t>
              </a:r>
              <a:r>
                <a:rPr lang="en-US" altLang="zh-CN" baseline="-25000">
                  <a:ea typeface="微软雅黑" panose="020B0503020204020204" pitchFamily="34" charset="-122"/>
                </a:rPr>
                <a:t>0</a:t>
              </a:r>
              <a:endParaRPr lang="en-US" altLang="zh-CN">
                <a:ea typeface="微软雅黑" panose="020B0503020204020204" pitchFamily="34" charset="-122"/>
              </a:endParaRPr>
            </a:p>
          </p:txBody>
        </p:sp>
        <p:sp>
          <p:nvSpPr>
            <p:cNvPr id="6167" name="Rectangle 19"/>
            <p:cNvSpPr>
              <a:spLocks noChangeArrowheads="1"/>
            </p:cNvSpPr>
            <p:nvPr/>
          </p:nvSpPr>
          <p:spPr bwMode="auto">
            <a:xfrm>
              <a:off x="3061" y="1979"/>
              <a:ext cx="72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>
                  <a:ea typeface="微软雅黑" panose="020B0503020204020204" pitchFamily="34" charset="-122"/>
                </a:rPr>
                <a:t>0.707</a:t>
              </a:r>
              <a:r>
                <a:rPr lang="en-US" altLang="zh-CN" i="1">
                  <a:ea typeface="微软雅黑" panose="020B0503020204020204" pitchFamily="34" charset="-122"/>
                </a:rPr>
                <a:t>I</a:t>
              </a:r>
              <a:r>
                <a:rPr lang="en-US" altLang="zh-CN" baseline="-25000">
                  <a:ea typeface="微软雅黑" panose="020B0503020204020204" pitchFamily="34" charset="-122"/>
                </a:rPr>
                <a:t>0</a:t>
              </a:r>
              <a:endParaRPr lang="en-US" altLang="zh-CN">
                <a:ea typeface="微软雅黑" panose="020B0503020204020204" pitchFamily="34" charset="-122"/>
              </a:endParaRPr>
            </a:p>
          </p:txBody>
        </p:sp>
        <p:sp>
          <p:nvSpPr>
            <p:cNvPr id="6168" name="Rectangle 20"/>
            <p:cNvSpPr>
              <a:spLocks noChangeArrowheads="1"/>
            </p:cNvSpPr>
            <p:nvPr/>
          </p:nvSpPr>
          <p:spPr bwMode="auto">
            <a:xfrm>
              <a:off x="3923" y="3158"/>
              <a:ext cx="15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>
                  <a:ea typeface="微软雅黑" panose="020B0503020204020204" pitchFamily="34" charset="-122"/>
                </a:rPr>
                <a:t>f</a:t>
              </a:r>
              <a:r>
                <a:rPr lang="en-US" altLang="zh-CN" baseline="-25000">
                  <a:ea typeface="微软雅黑" panose="020B0503020204020204" pitchFamily="34" charset="-122"/>
                </a:rPr>
                <a:t>1</a:t>
              </a:r>
              <a:endParaRPr lang="en-US" altLang="zh-CN">
                <a:ea typeface="微软雅黑" panose="020B0503020204020204" pitchFamily="34" charset="-122"/>
              </a:endParaRPr>
            </a:p>
          </p:txBody>
        </p:sp>
        <p:sp>
          <p:nvSpPr>
            <p:cNvPr id="6169" name="Rectangle 21"/>
            <p:cNvSpPr>
              <a:spLocks noChangeArrowheads="1"/>
            </p:cNvSpPr>
            <p:nvPr/>
          </p:nvSpPr>
          <p:spPr bwMode="auto">
            <a:xfrm>
              <a:off x="4377" y="3158"/>
              <a:ext cx="17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>
                  <a:ea typeface="微软雅黑" panose="020B0503020204020204" pitchFamily="34" charset="-122"/>
                </a:rPr>
                <a:t>f</a:t>
              </a:r>
              <a:r>
                <a:rPr lang="en-US" altLang="zh-CN" baseline="-25000">
                  <a:ea typeface="微软雅黑" panose="020B0503020204020204" pitchFamily="34" charset="-122"/>
                </a:rPr>
                <a:t>2</a:t>
              </a:r>
              <a:endParaRPr lang="en-US" altLang="zh-CN">
                <a:ea typeface="微软雅黑" panose="020B0503020204020204" pitchFamily="34" charset="-122"/>
              </a:endParaRPr>
            </a:p>
          </p:txBody>
        </p:sp>
        <p:sp>
          <p:nvSpPr>
            <p:cNvPr id="6170" name="Rectangle 22"/>
            <p:cNvSpPr>
              <a:spLocks noChangeArrowheads="1"/>
            </p:cNvSpPr>
            <p:nvPr/>
          </p:nvSpPr>
          <p:spPr bwMode="auto">
            <a:xfrm>
              <a:off x="4014" y="3476"/>
              <a:ext cx="89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>
                  <a:ea typeface="微软雅黑" panose="020B0503020204020204" pitchFamily="34" charset="-122"/>
                </a:rPr>
                <a:t>特性曲线</a:t>
              </a:r>
            </a:p>
          </p:txBody>
        </p:sp>
      </p:grpSp>
      <p:sp>
        <p:nvSpPr>
          <p:cNvPr id="6149" name="Text Box 24"/>
          <p:cNvSpPr txBox="1">
            <a:spLocks noChangeArrowheads="1"/>
          </p:cNvSpPr>
          <p:nvPr/>
        </p:nvSpPr>
        <p:spPr bwMode="auto">
          <a:xfrm>
            <a:off x="250825" y="2194936"/>
            <a:ext cx="483163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-457200" eaLnBrk="1" hangingPunct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ea typeface="微软雅黑" panose="020B0503020204020204" pitchFamily="34" charset="-122"/>
              </a:rPr>
              <a:t>可见，回路电流 </a:t>
            </a:r>
            <a:r>
              <a:rPr lang="en-US" altLang="zh-CN" sz="2800" i="1" dirty="0">
                <a:ea typeface="微软雅黑" panose="020B0503020204020204" pitchFamily="34" charset="-122"/>
              </a:rPr>
              <a:t>I </a:t>
            </a:r>
            <a:r>
              <a:rPr lang="zh-CN" altLang="en-US" sz="2800" dirty="0">
                <a:ea typeface="微软雅黑" panose="020B0503020204020204" pitchFamily="34" charset="-122"/>
              </a:rPr>
              <a:t>随输入信号频率的改变而变化。</a:t>
            </a:r>
            <a:r>
              <a:rPr lang="en-US" altLang="zh-CN" sz="2800" i="1" dirty="0">
                <a:ea typeface="微软雅黑" panose="020B0503020204020204" pitchFamily="34" charset="-122"/>
              </a:rPr>
              <a:t>RLC</a:t>
            </a:r>
            <a:r>
              <a:rPr lang="zh-CN" altLang="en-US" sz="2800" dirty="0">
                <a:ea typeface="微软雅黑" panose="020B0503020204020204" pitchFamily="34" charset="-122"/>
              </a:rPr>
              <a:t>串联电路谐振时（</a:t>
            </a:r>
            <a:r>
              <a:rPr lang="el-GR" altLang="zh-CN" sz="2800" i="1" dirty="0">
                <a:ea typeface="微软雅黑" panose="020B0503020204020204" pitchFamily="34" charset="-122"/>
              </a:rPr>
              <a:t>ω</a:t>
            </a:r>
            <a:r>
              <a:rPr lang="en-US" altLang="zh-CN" sz="2800" dirty="0">
                <a:ea typeface="微软雅黑" panose="020B0503020204020204" pitchFamily="34" charset="-122"/>
              </a:rPr>
              <a:t>=</a:t>
            </a:r>
            <a:r>
              <a:rPr lang="el-GR" altLang="zh-CN" sz="2800" i="1" dirty="0">
                <a:ea typeface="微软雅黑" panose="020B0503020204020204" pitchFamily="34" charset="-122"/>
              </a:rPr>
              <a:t>ω</a:t>
            </a:r>
            <a:r>
              <a:rPr lang="en-US" altLang="zh-CN" sz="2800" baseline="-10000" dirty="0"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ea typeface="微软雅黑" panose="020B0503020204020204" pitchFamily="34" charset="-122"/>
              </a:rPr>
              <a:t>），</a:t>
            </a:r>
            <a:r>
              <a:rPr lang="en-US" altLang="zh-CN" sz="2800" i="1" dirty="0">
                <a:solidFill>
                  <a:srgbClr val="FF0000"/>
                </a:solidFill>
                <a:ea typeface="微软雅黑" panose="020B0503020204020204" pitchFamily="34" charset="-122"/>
              </a:rPr>
              <a:t>I </a:t>
            </a: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达到最大值</a:t>
            </a:r>
            <a:r>
              <a:rPr lang="zh-CN" altLang="en-US" sz="2800" dirty="0">
                <a:ea typeface="微软雅黑" panose="020B0503020204020204" pitchFamily="34" charset="-122"/>
              </a:rPr>
              <a:t> </a:t>
            </a:r>
            <a:r>
              <a:rPr lang="en-US" altLang="zh-CN" sz="2800" i="1" dirty="0">
                <a:ea typeface="微软雅黑" panose="020B0503020204020204" pitchFamily="34" charset="-122"/>
              </a:rPr>
              <a:t>I =I</a:t>
            </a:r>
            <a:r>
              <a:rPr lang="en-US" altLang="zh-CN" sz="2800" baseline="-10000" dirty="0"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ea typeface="微软雅黑" panose="020B0503020204020204" pitchFamily="34" charset="-122"/>
              </a:rPr>
              <a:t>，且与输入电压同相。此时的频率</a:t>
            </a:r>
            <a:r>
              <a:rPr lang="en-US" altLang="zh-CN" sz="2800" i="1" dirty="0">
                <a:ea typeface="微软雅黑" panose="020B0503020204020204" pitchFamily="34" charset="-122"/>
              </a:rPr>
              <a:t>f</a:t>
            </a:r>
            <a:r>
              <a:rPr lang="en-US" altLang="zh-CN" sz="2800" baseline="-10000" dirty="0"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ea typeface="微软雅黑" panose="020B0503020204020204" pitchFamily="34" charset="-122"/>
              </a:rPr>
              <a:t>称为</a:t>
            </a: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谐振频率</a:t>
            </a:r>
            <a:r>
              <a:rPr lang="zh-CN" altLang="en-US" sz="2800" dirty="0">
                <a:ea typeface="微软雅黑" panose="020B0503020204020204" pitchFamily="34" charset="-122"/>
              </a:rPr>
              <a:t>。 </a:t>
            </a:r>
          </a:p>
        </p:txBody>
      </p:sp>
      <p:sp>
        <p:nvSpPr>
          <p:cNvPr id="6150" name="Rectangle 25"/>
          <p:cNvSpPr>
            <a:spLocks noChangeArrowheads="1"/>
          </p:cNvSpPr>
          <p:nvPr/>
        </p:nvSpPr>
        <p:spPr bwMode="auto">
          <a:xfrm>
            <a:off x="285750" y="5000625"/>
            <a:ext cx="5941291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ea typeface="微软雅黑" panose="020B0503020204020204" pitchFamily="34" charset="-122"/>
              </a:rPr>
              <a:t>对应 </a:t>
            </a:r>
            <a:r>
              <a:rPr lang="en-US" altLang="zh-CN" sz="2800" i="1" dirty="0">
                <a:solidFill>
                  <a:srgbClr val="FF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= 0.707</a:t>
            </a:r>
            <a:r>
              <a:rPr lang="en-US" altLang="zh-CN" sz="2800" i="1" dirty="0">
                <a:solidFill>
                  <a:srgbClr val="FF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2800" baseline="-10000" dirty="0">
                <a:solidFill>
                  <a:srgbClr val="FF0000"/>
                </a:solidFill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ea typeface="微软雅黑" panose="020B0503020204020204" pitchFamily="34" charset="-122"/>
              </a:rPr>
              <a:t>的频率称为</a:t>
            </a: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半功率点频率</a:t>
            </a:r>
            <a:r>
              <a:rPr lang="zh-CN" altLang="en-US" sz="2800" dirty="0">
                <a:ea typeface="微软雅黑" panose="020B0503020204020204" pitchFamily="34" charset="-122"/>
              </a:rPr>
              <a:t>，分别为</a:t>
            </a:r>
            <a:r>
              <a:rPr lang="en-US" altLang="zh-CN" sz="2800" i="1" dirty="0">
                <a:ea typeface="微软雅黑" panose="020B0503020204020204" pitchFamily="34" charset="-122"/>
              </a:rPr>
              <a:t>f</a:t>
            </a:r>
            <a:r>
              <a:rPr lang="en-US" altLang="zh-CN" sz="2800" baseline="-10000" dirty="0">
                <a:ea typeface="微软雅黑" panose="020B0503020204020204" pitchFamily="34" charset="-122"/>
              </a:rPr>
              <a:t>1</a:t>
            </a:r>
            <a:r>
              <a:rPr lang="en-US" altLang="zh-CN" sz="2800" dirty="0"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ea typeface="微软雅黑" panose="020B0503020204020204" pitchFamily="34" charset="-122"/>
              </a:rPr>
              <a:t>，</a:t>
            </a:r>
            <a:r>
              <a:rPr lang="en-US" altLang="zh-CN" sz="2800" i="1" dirty="0">
                <a:ea typeface="微软雅黑" panose="020B0503020204020204" pitchFamily="34" charset="-122"/>
              </a:rPr>
              <a:t>f</a:t>
            </a:r>
            <a:r>
              <a:rPr lang="en-US" altLang="zh-CN" sz="2800" baseline="-10000" dirty="0">
                <a:ea typeface="微软雅黑" panose="020B0503020204020204" pitchFamily="34" charset="-122"/>
              </a:rPr>
              <a:t>2</a:t>
            </a:r>
            <a:r>
              <a:rPr lang="en-US" altLang="zh-CN" sz="2800" dirty="0"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ea typeface="微软雅黑" panose="020B0503020204020204" pitchFamily="34" charset="-122"/>
              </a:rPr>
              <a:t>。半功率点的电压与电流相</a:t>
            </a: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位差为</a:t>
            </a: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45°</a:t>
            </a:r>
            <a:r>
              <a:rPr lang="en-US" altLang="zh-CN" sz="2800" dirty="0"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6" name="Rectangle 27"/>
          <p:cNvSpPr txBox="1">
            <a:spLocks noChangeArrowheads="1"/>
          </p:cNvSpPr>
          <p:nvPr/>
        </p:nvSpPr>
        <p:spPr>
          <a:xfrm>
            <a:off x="2013816" y="144462"/>
            <a:ext cx="5072063" cy="714375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pPr algn="ctr">
              <a:defRPr/>
            </a:pPr>
            <a:r>
              <a:rPr lang="zh-CN" altLang="en-US" sz="4400" kern="0" dirty="0">
                <a:solidFill>
                  <a:srgbClr val="FFFF00"/>
                </a:solidFill>
                <a:ea typeface="微软雅黑" pitchFamily="34" charset="-122"/>
                <a:cs typeface="+mj-cs"/>
              </a:rPr>
              <a:t>串联谐振电路原理</a:t>
            </a:r>
            <a:endParaRPr lang="en-US" altLang="zh-CN" sz="4400" kern="0" dirty="0">
              <a:solidFill>
                <a:srgbClr val="FFFF00"/>
              </a:solidFill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4701907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AutoShape 5"/>
          <p:cNvSpPr>
            <a:spLocks noChangeArrowheads="1"/>
          </p:cNvSpPr>
          <p:nvPr/>
        </p:nvSpPr>
        <p:spPr bwMode="gray">
          <a:xfrm>
            <a:off x="314969" y="857209"/>
            <a:ext cx="2952750" cy="6096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3200" b="1" dirty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ea typeface="微软雅黑" pitchFamily="34" charset="-122"/>
              </a:rPr>
              <a:t>实验原理</a:t>
            </a: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15616" y="2564904"/>
            <a:ext cx="3852337" cy="851002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微软雅黑" pitchFamily="34" charset="-122"/>
              </a:rPr>
              <a:t> </a:t>
            </a:r>
          </a:p>
        </p:txBody>
      </p:sp>
      <p:sp>
        <p:nvSpPr>
          <p:cNvPr id="7172" name="内容占位符 4"/>
          <p:cNvSpPr>
            <a:spLocks noGrp="1"/>
          </p:cNvSpPr>
          <p:nvPr>
            <p:ph idx="4294967295"/>
          </p:nvPr>
        </p:nvSpPr>
        <p:spPr>
          <a:xfrm>
            <a:off x="547688" y="1951557"/>
            <a:ext cx="2362200" cy="7286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b="1" dirty="0" smtClean="0">
                <a:ea typeface="微软雅黑" panose="020B0503020204020204" pitchFamily="34" charset="-122"/>
              </a:rPr>
              <a:t>总阻抗：</a:t>
            </a:r>
          </a:p>
        </p:txBody>
      </p:sp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1317" y="484933"/>
            <a:ext cx="3357563" cy="274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内容占位符 4"/>
          <p:cNvSpPr txBox="1">
            <a:spLocks/>
          </p:cNvSpPr>
          <p:nvPr/>
        </p:nvSpPr>
        <p:spPr bwMode="auto">
          <a:xfrm>
            <a:off x="547688" y="3448050"/>
            <a:ext cx="39338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 b="1">
                <a:ea typeface="微软雅黑" panose="020B0503020204020204" pitchFamily="34" charset="-122"/>
              </a:rPr>
              <a:t>当电路发生谐振时：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35441" y="4206984"/>
            <a:ext cx="2232278" cy="851002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微软雅黑" pitchFamily="34" charset="-122"/>
              </a:rPr>
              <a:t> </a:t>
            </a:r>
          </a:p>
        </p:txBody>
      </p:sp>
      <p:sp>
        <p:nvSpPr>
          <p:cNvPr id="14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81696" y="4424140"/>
            <a:ext cx="1830245" cy="461665"/>
          </a:xfrm>
          <a:prstGeom prst="rect">
            <a:avLst/>
          </a:prstGeom>
          <a:blipFill rotWithShape="1">
            <a:blip r:embed="rId5" cstate="print"/>
            <a:stretch>
              <a:fillRect b="-1299"/>
            </a:stretch>
          </a:blipFill>
          <a:ln>
            <a:solidFill>
              <a:srgbClr val="0070C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微软雅黑" pitchFamily="34" charset="-122"/>
              </a:rPr>
              <a:t> 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27096" y="5229200"/>
            <a:ext cx="1848968" cy="855299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  <a:ln>
            <a:solidFill>
              <a:srgbClr val="FF000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微软雅黑" pitchFamily="34" charset="-122"/>
              </a:rPr>
              <a:t> </a:t>
            </a:r>
          </a:p>
        </p:txBody>
      </p: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96778" y="5445224"/>
            <a:ext cx="2400080" cy="846129"/>
          </a:xfrm>
          <a:prstGeom prst="rect">
            <a:avLst/>
          </a:prstGeom>
          <a:blipFill rotWithShape="1">
            <a:blip r:embed="rId7" cstate="print"/>
            <a:stretch>
              <a:fillRect/>
            </a:stretch>
          </a:blipFill>
          <a:ln>
            <a:solidFill>
              <a:srgbClr val="00B05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微软雅黑" pitchFamily="34" charset="-122"/>
              </a:rPr>
              <a:t> </a:t>
            </a:r>
          </a:p>
        </p:txBody>
      </p:sp>
      <p:sp>
        <p:nvSpPr>
          <p:cNvPr id="7179" name="右箭头 11"/>
          <p:cNvSpPr>
            <a:spLocks noChangeArrowheads="1"/>
          </p:cNvSpPr>
          <p:nvPr/>
        </p:nvSpPr>
        <p:spPr bwMode="auto">
          <a:xfrm>
            <a:off x="3490913" y="4473575"/>
            <a:ext cx="704850" cy="254000"/>
          </a:xfrm>
          <a:prstGeom prst="rightArrow">
            <a:avLst>
              <a:gd name="adj1" fmla="val 50000"/>
              <a:gd name="adj2" fmla="val 4991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180" name="下箭头 12"/>
          <p:cNvSpPr>
            <a:spLocks noChangeArrowheads="1"/>
          </p:cNvSpPr>
          <p:nvPr/>
        </p:nvSpPr>
        <p:spPr bwMode="auto">
          <a:xfrm>
            <a:off x="5178425" y="4956175"/>
            <a:ext cx="217488" cy="387350"/>
          </a:xfrm>
          <a:prstGeom prst="downArrow">
            <a:avLst>
              <a:gd name="adj1" fmla="val 50000"/>
              <a:gd name="adj2" fmla="val 4967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5" name="内容占位符 4"/>
          <p:cNvSpPr txBox="1">
            <a:spLocks/>
          </p:cNvSpPr>
          <p:nvPr/>
        </p:nvSpPr>
        <p:spPr bwMode="auto">
          <a:xfrm>
            <a:off x="6883400" y="3865563"/>
            <a:ext cx="1792288" cy="15208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sz="2800" dirty="0" err="1" smtClean="0">
                <a:solidFill>
                  <a:schemeClr val="accent6"/>
                </a:solidFill>
                <a:ea typeface="微软雅黑" pitchFamily="34" charset="-122"/>
              </a:rPr>
              <a:t>R</a:t>
            </a:r>
            <a:r>
              <a:rPr lang="en-US" altLang="zh-CN" sz="2800" baseline="-25000" dirty="0" err="1" smtClean="0">
                <a:solidFill>
                  <a:schemeClr val="accent6"/>
                </a:solidFill>
                <a:ea typeface="微软雅黑" pitchFamily="34" charset="-122"/>
              </a:rPr>
              <a:t>t</a:t>
            </a:r>
            <a:r>
              <a:rPr lang="en-US" altLang="zh-CN" sz="2800" dirty="0" smtClean="0">
                <a:solidFill>
                  <a:schemeClr val="accent6"/>
                </a:solidFill>
                <a:ea typeface="微软雅黑" pitchFamily="34" charset="-122"/>
              </a:rPr>
              <a:t>=20Ω</a:t>
            </a:r>
            <a:endParaRPr lang="en-US" altLang="zh-CN" sz="2800" dirty="0">
              <a:solidFill>
                <a:schemeClr val="accent6"/>
              </a:solidFill>
              <a:ea typeface="微软雅黑" pitchFamily="34" charset="-122"/>
            </a:endParaRPr>
          </a:p>
          <a:p>
            <a:pPr marL="0" indent="0">
              <a:buFontTx/>
              <a:buNone/>
              <a:defRPr/>
            </a:pPr>
            <a:r>
              <a:rPr lang="en-US" altLang="zh-CN" sz="2800" dirty="0" smtClean="0">
                <a:ea typeface="微软雅黑" pitchFamily="34" charset="-122"/>
              </a:rPr>
              <a:t>L=5.6mH</a:t>
            </a:r>
          </a:p>
          <a:p>
            <a:pPr marL="0" indent="0">
              <a:buFontTx/>
              <a:buNone/>
              <a:defRPr/>
            </a:pPr>
            <a:r>
              <a:rPr lang="en-US" altLang="zh-CN" sz="2800" dirty="0" smtClean="0">
                <a:solidFill>
                  <a:schemeClr val="accent6"/>
                </a:solidFill>
                <a:ea typeface="微软雅黑" pitchFamily="34" charset="-122"/>
              </a:rPr>
              <a:t>C=0.1uF</a:t>
            </a:r>
            <a:endParaRPr lang="zh-CN" altLang="en-US" sz="2800" b="1" dirty="0" smtClean="0">
              <a:solidFill>
                <a:schemeClr val="accent6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2566891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7188"/>
            <a:ext cx="3714750" cy="11430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串联谐振电路</a:t>
            </a:r>
          </a:p>
        </p:txBody>
      </p:sp>
      <p:pic>
        <p:nvPicPr>
          <p:cNvPr id="819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6077" y="692696"/>
            <a:ext cx="352742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内容占位符 4"/>
          <p:cNvSpPr txBox="1">
            <a:spLocks/>
          </p:cNvSpPr>
          <p:nvPr/>
        </p:nvSpPr>
        <p:spPr bwMode="auto">
          <a:xfrm>
            <a:off x="398463" y="1549400"/>
            <a:ext cx="39338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 b="1">
                <a:ea typeface="微软雅黑" panose="020B0503020204020204" pitchFamily="34" charset="-122"/>
              </a:rPr>
              <a:t>当电路发生谐振时：</a:t>
            </a: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1560" y="2280753"/>
            <a:ext cx="2497607" cy="461665"/>
          </a:xfrm>
          <a:prstGeom prst="rect">
            <a:avLst/>
          </a:prstGeom>
          <a:blipFill rotWithShape="1">
            <a:blip r:embed="rId3" cstate="print">
              <a:lum bright="70000" contrast="-70000"/>
            </a:blip>
            <a:stretch>
              <a:fillRect b="-1315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微软雅黑" pitchFamily="34" charset="-122"/>
              </a:rPr>
              <a:t> </a:t>
            </a:r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0500" y="2996952"/>
            <a:ext cx="2615356" cy="461665"/>
          </a:xfrm>
          <a:prstGeom prst="rect">
            <a:avLst/>
          </a:prstGeom>
          <a:blipFill rotWithShape="1">
            <a:blip r:embed="rId4" cstate="print">
              <a:lum bright="70000" contrast="-70000"/>
            </a:blip>
            <a:stretch>
              <a:fillRect b="-2000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微软雅黑" pitchFamily="34" charset="-122"/>
              </a:rPr>
              <a:t> </a:t>
            </a:r>
          </a:p>
        </p:txBody>
      </p:sp>
      <p:sp>
        <p:nvSpPr>
          <p:cNvPr id="8199" name="内容占位符 4"/>
          <p:cNvSpPr txBox="1">
            <a:spLocks/>
          </p:cNvSpPr>
          <p:nvPr/>
        </p:nvSpPr>
        <p:spPr bwMode="auto">
          <a:xfrm>
            <a:off x="611188" y="4219575"/>
            <a:ext cx="316865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 b="1">
                <a:ea typeface="微软雅黑" panose="020B0503020204020204" pitchFamily="34" charset="-122"/>
              </a:rPr>
              <a:t>半功率点频率：</a:t>
            </a:r>
          </a:p>
        </p:txBody>
      </p:sp>
      <p:sp>
        <p:nvSpPr>
          <p:cNvPr id="17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09428" y="4244792"/>
            <a:ext cx="1691317" cy="461665"/>
          </a:xfrm>
          <a:prstGeom prst="rect">
            <a:avLst/>
          </a:prstGeom>
          <a:blipFill rotWithShape="1">
            <a:blip r:embed="rId5" cstate="print"/>
            <a:stretch>
              <a:fillRect b="-1842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微软雅黑" pitchFamily="34" charset="-122"/>
              </a:rPr>
              <a:t> </a:t>
            </a:r>
          </a:p>
        </p:txBody>
      </p:sp>
      <p:sp>
        <p:nvSpPr>
          <p:cNvPr id="18" name="Text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71086" y="5080544"/>
            <a:ext cx="2388667" cy="461665"/>
          </a:xfrm>
          <a:prstGeom prst="rect">
            <a:avLst/>
          </a:prstGeom>
          <a:blipFill rotWithShape="1">
            <a:blip r:embed="rId4" cstate="print">
              <a:lum bright="70000" contrast="-70000"/>
            </a:blip>
            <a:stretch>
              <a:fillRect b="-2000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微软雅黑" pitchFamily="34" charset="-122"/>
              </a:rPr>
              <a:t> 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79709" y="5072209"/>
            <a:ext cx="1314334" cy="470000"/>
          </a:xfrm>
          <a:prstGeom prst="rect">
            <a:avLst/>
          </a:prstGeom>
          <a:blipFill rotWithShape="1">
            <a:blip r:embed="rId4" cstate="print">
              <a:lum bright="70000" contrast="-70000"/>
            </a:blip>
            <a:stretch>
              <a:fillRect b="-2000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微软雅黑" pitchFamily="34" charset="-122"/>
              </a:rPr>
              <a:t> </a:t>
            </a:r>
          </a:p>
        </p:txBody>
      </p:sp>
      <p:sp>
        <p:nvSpPr>
          <p:cNvPr id="11" name="内容占位符 4"/>
          <p:cNvSpPr txBox="1">
            <a:spLocks/>
          </p:cNvSpPr>
          <p:nvPr/>
        </p:nvSpPr>
        <p:spPr bwMode="auto">
          <a:xfrm>
            <a:off x="6786563" y="4071938"/>
            <a:ext cx="1792287" cy="15208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sz="2400" dirty="0" err="1" smtClean="0">
                <a:solidFill>
                  <a:schemeClr val="accent6"/>
                </a:solidFill>
                <a:ea typeface="微软雅黑" pitchFamily="34" charset="-122"/>
              </a:rPr>
              <a:t>R</a:t>
            </a:r>
            <a:r>
              <a:rPr lang="en-US" altLang="zh-CN" sz="2400" baseline="-25000" dirty="0" err="1" smtClean="0">
                <a:solidFill>
                  <a:schemeClr val="accent6"/>
                </a:solidFill>
                <a:ea typeface="微软雅黑" pitchFamily="34" charset="-122"/>
              </a:rPr>
              <a:t>t</a:t>
            </a:r>
            <a:r>
              <a:rPr lang="en-US" altLang="zh-CN" sz="2400" dirty="0" smtClean="0">
                <a:solidFill>
                  <a:schemeClr val="accent6"/>
                </a:solidFill>
                <a:ea typeface="微软雅黑" pitchFamily="34" charset="-122"/>
              </a:rPr>
              <a:t>=20Ω</a:t>
            </a:r>
            <a:endParaRPr lang="en-US" altLang="zh-CN" sz="2400" dirty="0">
              <a:solidFill>
                <a:schemeClr val="accent6"/>
              </a:solidFill>
              <a:ea typeface="微软雅黑" pitchFamily="34" charset="-122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dirty="0" smtClean="0">
                <a:ea typeface="微软雅黑" pitchFamily="34" charset="-122"/>
              </a:rPr>
              <a:t>L=5.6mH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 smtClean="0">
                <a:solidFill>
                  <a:schemeClr val="accent6"/>
                </a:solidFill>
                <a:ea typeface="微软雅黑" pitchFamily="34" charset="-122"/>
              </a:rPr>
              <a:t>C=0.1uF</a:t>
            </a:r>
            <a:endParaRPr lang="zh-CN" altLang="en-US" sz="2400" b="1" dirty="0" smtClean="0">
              <a:solidFill>
                <a:schemeClr val="accent6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9730663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71500" y="1214438"/>
            <a:ext cx="7902575" cy="547052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Char char="Ø"/>
              <a:defRPr/>
            </a:pPr>
            <a:r>
              <a:rPr lang="zh-CN" altLang="en-US" sz="3000" kern="0" dirty="0">
                <a:ea typeface="微软雅黑" pitchFamily="34" charset="-122"/>
              </a:rPr>
              <a:t>电路串联谐振时有如下特点：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000" kern="0" dirty="0">
                <a:ea typeface="微软雅黑" pitchFamily="34" charset="-122"/>
              </a:rPr>
              <a:t>1</a:t>
            </a:r>
            <a:r>
              <a:rPr lang="zh-CN" altLang="en-US" sz="3000" kern="0" dirty="0">
                <a:ea typeface="微软雅黑" pitchFamily="34" charset="-122"/>
              </a:rPr>
              <a:t>．感抗等于容抗：  </a:t>
            </a:r>
            <a:r>
              <a:rPr lang="en-US" altLang="zh-CN" sz="3000" i="1" kern="0" dirty="0">
                <a:ea typeface="微软雅黑" pitchFamily="34" charset="-122"/>
              </a:rPr>
              <a:t>X</a:t>
            </a:r>
            <a:r>
              <a:rPr lang="en-US" altLang="zh-CN" sz="3000" i="1" kern="0" baseline="-10000" dirty="0">
                <a:ea typeface="微软雅黑" pitchFamily="34" charset="-122"/>
              </a:rPr>
              <a:t>L</a:t>
            </a:r>
            <a:r>
              <a:rPr lang="en-US" altLang="zh-CN" sz="3000" kern="0" baseline="-10000" dirty="0">
                <a:ea typeface="微软雅黑" pitchFamily="34" charset="-122"/>
              </a:rPr>
              <a:t>0</a:t>
            </a:r>
            <a:r>
              <a:rPr lang="zh-CN" altLang="en-US" sz="3000" i="1" kern="0" dirty="0">
                <a:ea typeface="微软雅黑" pitchFamily="34" charset="-122"/>
              </a:rPr>
              <a:t>－</a:t>
            </a:r>
            <a:r>
              <a:rPr lang="en-US" altLang="zh-CN" sz="3000" i="1" kern="0" dirty="0">
                <a:ea typeface="微软雅黑" pitchFamily="34" charset="-122"/>
              </a:rPr>
              <a:t>X</a:t>
            </a:r>
            <a:r>
              <a:rPr lang="en-US" altLang="zh-CN" sz="3000" i="1" kern="0" baseline="-10000" dirty="0">
                <a:ea typeface="微软雅黑" pitchFamily="34" charset="-122"/>
              </a:rPr>
              <a:t>C</a:t>
            </a:r>
            <a:r>
              <a:rPr lang="en-US" altLang="zh-CN" sz="3000" kern="0" baseline="-10000" dirty="0">
                <a:ea typeface="微软雅黑" pitchFamily="34" charset="-122"/>
              </a:rPr>
              <a:t>0</a:t>
            </a:r>
            <a:r>
              <a:rPr lang="en-US" altLang="zh-CN" sz="3000" kern="0" dirty="0">
                <a:ea typeface="微软雅黑" pitchFamily="34" charset="-122"/>
              </a:rPr>
              <a:t>=0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000" kern="0" dirty="0">
                <a:ea typeface="微软雅黑" pitchFamily="34" charset="-122"/>
              </a:rPr>
              <a:t>2</a:t>
            </a:r>
            <a:r>
              <a:rPr lang="zh-CN" altLang="en-US" sz="3000" kern="0" dirty="0">
                <a:ea typeface="微软雅黑" pitchFamily="34" charset="-122"/>
              </a:rPr>
              <a:t>．谐振频率： </a:t>
            </a:r>
            <a:r>
              <a:rPr lang="en-US" altLang="zh-CN" sz="3000" i="1" kern="0" dirty="0">
                <a:ea typeface="微软雅黑" pitchFamily="34" charset="-122"/>
              </a:rPr>
              <a:t>ω</a:t>
            </a:r>
            <a:r>
              <a:rPr lang="en-US" altLang="zh-CN" sz="3000" kern="0" baseline="-10000" dirty="0">
                <a:ea typeface="微软雅黑" pitchFamily="34" charset="-122"/>
              </a:rPr>
              <a:t>0</a:t>
            </a:r>
            <a:r>
              <a:rPr lang="en-US" altLang="zh-CN" sz="3000" kern="0" dirty="0">
                <a:ea typeface="微软雅黑" pitchFamily="34" charset="-122"/>
              </a:rPr>
              <a:t>=1 /           </a:t>
            </a:r>
            <a:r>
              <a:rPr lang="en-US" altLang="zh-CN" sz="3000" i="1" kern="0" dirty="0">
                <a:ea typeface="微软雅黑" pitchFamily="34" charset="-122"/>
              </a:rPr>
              <a:t>f</a:t>
            </a:r>
            <a:r>
              <a:rPr lang="en-US" altLang="zh-CN" sz="3000" kern="0" baseline="-10000" dirty="0">
                <a:ea typeface="微软雅黑" pitchFamily="34" charset="-122"/>
              </a:rPr>
              <a:t>0</a:t>
            </a:r>
            <a:r>
              <a:rPr lang="en-US" altLang="zh-CN" sz="3000" kern="0" dirty="0">
                <a:ea typeface="微软雅黑" pitchFamily="34" charset="-122"/>
              </a:rPr>
              <a:t>=1/(</a:t>
            </a:r>
            <a:r>
              <a:rPr lang="en-US" altLang="zh-CN" sz="3000" kern="0" dirty="0" smtClean="0">
                <a:ea typeface="微软雅黑" pitchFamily="34" charset="-122"/>
              </a:rPr>
              <a:t>2</a:t>
            </a:r>
            <a:r>
              <a:rPr lang="en-US" altLang="zh-CN" sz="3000" i="1" kern="0" dirty="0" smtClean="0">
                <a:ea typeface="微软雅黑" pitchFamily="34" charset="-122"/>
              </a:rPr>
              <a:t>π      </a:t>
            </a:r>
            <a:r>
              <a:rPr lang="en-US" altLang="zh-CN" sz="3000" kern="0" dirty="0" smtClean="0">
                <a:ea typeface="微软雅黑" pitchFamily="34" charset="-122"/>
              </a:rPr>
              <a:t>) </a:t>
            </a:r>
            <a:endParaRPr lang="en-US" altLang="zh-CN" sz="3000" kern="0" dirty="0">
              <a:ea typeface="微软雅黑" pitchFamily="34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000" kern="0" dirty="0">
                <a:ea typeface="微软雅黑" pitchFamily="34" charset="-122"/>
              </a:rPr>
              <a:t>3</a:t>
            </a:r>
            <a:r>
              <a:rPr lang="zh-CN" altLang="en-US" sz="3000" kern="0" dirty="0">
                <a:ea typeface="微软雅黑" pitchFamily="34" charset="-122"/>
              </a:rPr>
              <a:t>．等效阻抗最小且为纯电阻：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000" kern="0" dirty="0">
                <a:ea typeface="微软雅黑" pitchFamily="34" charset="-122"/>
              </a:rPr>
              <a:t>                        </a:t>
            </a:r>
            <a:r>
              <a:rPr lang="en-US" altLang="zh-CN" sz="3000" i="1" kern="0" dirty="0">
                <a:ea typeface="微软雅黑" pitchFamily="34" charset="-122"/>
              </a:rPr>
              <a:t>Z</a:t>
            </a:r>
            <a:r>
              <a:rPr lang="en-US" altLang="zh-CN" sz="3000" kern="0" baseline="-10000" dirty="0">
                <a:ea typeface="微软雅黑" pitchFamily="34" charset="-122"/>
              </a:rPr>
              <a:t>0</a:t>
            </a:r>
            <a:r>
              <a:rPr lang="en-US" altLang="zh-CN" sz="3000" kern="0" dirty="0">
                <a:ea typeface="微软雅黑" pitchFamily="34" charset="-122"/>
              </a:rPr>
              <a:t>=</a:t>
            </a:r>
            <a:r>
              <a:rPr lang="en-US" altLang="zh-CN" sz="3000" i="1" kern="0" dirty="0">
                <a:ea typeface="微软雅黑" pitchFamily="34" charset="-122"/>
              </a:rPr>
              <a:t>R</a:t>
            </a:r>
            <a:r>
              <a:rPr lang="en-US" altLang="zh-CN" sz="3000" kern="0" dirty="0">
                <a:ea typeface="微软雅黑" pitchFamily="34" charset="-122"/>
              </a:rPr>
              <a:t>=</a:t>
            </a:r>
            <a:r>
              <a:rPr lang="en-US" altLang="zh-CN" sz="3000" i="1" kern="0" dirty="0" err="1">
                <a:ea typeface="微软雅黑" pitchFamily="34" charset="-122"/>
              </a:rPr>
              <a:t>R</a:t>
            </a:r>
            <a:r>
              <a:rPr lang="en-US" altLang="zh-CN" sz="3000" i="1" kern="0" baseline="-10000" dirty="0" err="1">
                <a:ea typeface="微软雅黑" pitchFamily="34" charset="-122"/>
              </a:rPr>
              <a:t>t</a:t>
            </a:r>
            <a:r>
              <a:rPr lang="en-US" altLang="zh-CN" sz="3000" kern="0" dirty="0" err="1">
                <a:ea typeface="微软雅黑" pitchFamily="34" charset="-122"/>
              </a:rPr>
              <a:t>+</a:t>
            </a:r>
            <a:r>
              <a:rPr lang="en-US" altLang="zh-CN" sz="3000" i="1" kern="0" dirty="0" err="1">
                <a:ea typeface="微软雅黑" pitchFamily="34" charset="-122"/>
              </a:rPr>
              <a:t>R</a:t>
            </a:r>
            <a:r>
              <a:rPr lang="en-US" altLang="zh-CN" sz="3000" i="1" kern="0" baseline="-10000" dirty="0" err="1">
                <a:ea typeface="微软雅黑" pitchFamily="34" charset="-122"/>
              </a:rPr>
              <a:t>r</a:t>
            </a:r>
            <a:endParaRPr lang="en-US" altLang="zh-CN" sz="3000" i="1" kern="0" baseline="-10000" dirty="0">
              <a:ea typeface="微软雅黑" pitchFamily="34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000" kern="0" dirty="0">
                <a:ea typeface="微软雅黑" pitchFamily="34" charset="-122"/>
              </a:rPr>
              <a:t>4</a:t>
            </a:r>
            <a:r>
              <a:rPr lang="zh-CN" altLang="en-US" sz="3000" kern="0" dirty="0">
                <a:ea typeface="微软雅黑" pitchFamily="34" charset="-122"/>
              </a:rPr>
              <a:t>．回路电流最大：   </a:t>
            </a:r>
            <a:r>
              <a:rPr lang="en-US" altLang="zh-CN" sz="3000" i="1" kern="0" dirty="0">
                <a:ea typeface="微软雅黑" pitchFamily="34" charset="-122"/>
              </a:rPr>
              <a:t>I</a:t>
            </a:r>
            <a:r>
              <a:rPr lang="en-US" altLang="zh-CN" sz="3000" kern="0" baseline="-10000" dirty="0">
                <a:ea typeface="微软雅黑" pitchFamily="34" charset="-122"/>
              </a:rPr>
              <a:t>0</a:t>
            </a:r>
            <a:r>
              <a:rPr lang="en-US" altLang="zh-CN" sz="3000" kern="0" dirty="0">
                <a:ea typeface="微软雅黑" pitchFamily="34" charset="-122"/>
              </a:rPr>
              <a:t>=</a:t>
            </a:r>
            <a:r>
              <a:rPr lang="en-US" altLang="zh-CN" sz="3000" i="1" kern="0" dirty="0">
                <a:ea typeface="微软雅黑" pitchFamily="34" charset="-122"/>
              </a:rPr>
              <a:t>V</a:t>
            </a:r>
            <a:r>
              <a:rPr lang="en-US" altLang="zh-CN" sz="3000" kern="0" baseline="-10000" dirty="0">
                <a:ea typeface="微软雅黑" pitchFamily="34" charset="-122"/>
              </a:rPr>
              <a:t>S</a:t>
            </a:r>
            <a:r>
              <a:rPr lang="en-US" altLang="zh-CN" sz="3000" kern="0" dirty="0">
                <a:ea typeface="微软雅黑" pitchFamily="34" charset="-122"/>
              </a:rPr>
              <a:t>/</a:t>
            </a:r>
            <a:r>
              <a:rPr lang="en-US" altLang="zh-CN" sz="3000" i="1" kern="0" dirty="0">
                <a:ea typeface="微软雅黑" pitchFamily="34" charset="-122"/>
              </a:rPr>
              <a:t>R</a:t>
            </a:r>
            <a:endParaRPr lang="en-US" altLang="zh-CN" sz="3000" kern="0" dirty="0">
              <a:ea typeface="微软雅黑" pitchFamily="34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000" kern="0" dirty="0">
                <a:ea typeface="微软雅黑" pitchFamily="34" charset="-122"/>
              </a:rPr>
              <a:t>5</a:t>
            </a:r>
            <a:r>
              <a:rPr lang="zh-CN" altLang="en-US" sz="3000" kern="0" dirty="0">
                <a:ea typeface="微软雅黑" pitchFamily="34" charset="-122"/>
              </a:rPr>
              <a:t>．</a:t>
            </a:r>
            <a:r>
              <a:rPr lang="en-US" altLang="zh-CN" sz="3000" i="1" kern="0" dirty="0">
                <a:ea typeface="微软雅黑" pitchFamily="34" charset="-122"/>
              </a:rPr>
              <a:t>L</a:t>
            </a:r>
            <a:r>
              <a:rPr lang="zh-CN" altLang="en-US" sz="3000" kern="0" dirty="0">
                <a:ea typeface="微软雅黑" pitchFamily="34" charset="-122"/>
              </a:rPr>
              <a:t>和</a:t>
            </a:r>
            <a:r>
              <a:rPr lang="en-US" altLang="zh-CN" sz="3000" i="1" kern="0" dirty="0">
                <a:ea typeface="微软雅黑" pitchFamily="34" charset="-122"/>
              </a:rPr>
              <a:t>C</a:t>
            </a:r>
            <a:r>
              <a:rPr lang="zh-CN" altLang="en-US" sz="3000" kern="0" dirty="0">
                <a:ea typeface="微软雅黑" pitchFamily="34" charset="-122"/>
              </a:rPr>
              <a:t>上的电压： </a:t>
            </a:r>
            <a:r>
              <a:rPr lang="en-US" altLang="zh-CN" sz="3000" i="1" kern="0" dirty="0">
                <a:ea typeface="微软雅黑" pitchFamily="34" charset="-122"/>
              </a:rPr>
              <a:t>V</a:t>
            </a:r>
            <a:r>
              <a:rPr lang="en-US" altLang="zh-CN" sz="3000" i="1" kern="0" baseline="-10000" dirty="0">
                <a:ea typeface="微软雅黑" pitchFamily="34" charset="-122"/>
              </a:rPr>
              <a:t>C</a:t>
            </a:r>
            <a:r>
              <a:rPr lang="en-US" altLang="zh-CN" sz="3000" kern="0" baseline="-10000" dirty="0">
                <a:ea typeface="微软雅黑" pitchFamily="34" charset="-122"/>
              </a:rPr>
              <a:t>0</a:t>
            </a:r>
            <a:r>
              <a:rPr lang="en-US" altLang="zh-CN" sz="3000" kern="0" dirty="0">
                <a:ea typeface="微软雅黑" pitchFamily="34" charset="-122"/>
              </a:rPr>
              <a:t>=</a:t>
            </a:r>
            <a:r>
              <a:rPr lang="en-US" altLang="zh-CN" sz="3000" i="1" kern="0" dirty="0">
                <a:ea typeface="微软雅黑" pitchFamily="34" charset="-122"/>
              </a:rPr>
              <a:t>V</a:t>
            </a:r>
            <a:r>
              <a:rPr lang="en-US" altLang="zh-CN" sz="3000" i="1" kern="0" baseline="-10000" dirty="0">
                <a:ea typeface="微软雅黑" pitchFamily="34" charset="-122"/>
              </a:rPr>
              <a:t>L</a:t>
            </a:r>
            <a:r>
              <a:rPr lang="en-US" altLang="zh-CN" sz="3000" kern="0" baseline="-10000" dirty="0">
                <a:ea typeface="微软雅黑" pitchFamily="34" charset="-122"/>
              </a:rPr>
              <a:t>0</a:t>
            </a:r>
            <a:r>
              <a:rPr lang="en-US" altLang="zh-CN" sz="3000" kern="0" dirty="0">
                <a:ea typeface="微软雅黑" pitchFamily="34" charset="-122"/>
              </a:rPr>
              <a:t>=</a:t>
            </a:r>
            <a:r>
              <a:rPr lang="en-US" altLang="zh-CN" sz="3000" i="1" kern="0" dirty="0">
                <a:ea typeface="微软雅黑" pitchFamily="34" charset="-122"/>
              </a:rPr>
              <a:t>QV</a:t>
            </a:r>
            <a:r>
              <a:rPr lang="en-US" altLang="zh-CN" sz="3000" kern="0" baseline="-10000" dirty="0">
                <a:ea typeface="微软雅黑" pitchFamily="34" charset="-122"/>
              </a:rPr>
              <a:t>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000" kern="0" dirty="0">
                <a:ea typeface="微软雅黑" pitchFamily="34" charset="-122"/>
              </a:rPr>
              <a:t>6</a:t>
            </a:r>
            <a:r>
              <a:rPr lang="zh-CN" altLang="en-US" sz="3000" kern="0" dirty="0">
                <a:ea typeface="微软雅黑" pitchFamily="34" charset="-122"/>
              </a:rPr>
              <a:t>．电路</a:t>
            </a:r>
            <a:r>
              <a:rPr lang="en-US" altLang="zh-CN" sz="3000" i="1" kern="0" dirty="0">
                <a:ea typeface="微软雅黑" pitchFamily="34" charset="-122"/>
              </a:rPr>
              <a:t>Q</a:t>
            </a:r>
            <a:r>
              <a:rPr lang="zh-CN" altLang="en-US" sz="3000" kern="0" dirty="0">
                <a:ea typeface="微软雅黑" pitchFamily="34" charset="-122"/>
              </a:rPr>
              <a:t>值：  </a:t>
            </a:r>
            <a:r>
              <a:rPr lang="en-US" altLang="zh-CN" sz="3000" i="1" kern="0" dirty="0">
                <a:ea typeface="微软雅黑" pitchFamily="34" charset="-122"/>
              </a:rPr>
              <a:t>Q </a:t>
            </a:r>
            <a:r>
              <a:rPr lang="en-US" altLang="zh-CN" sz="3000" kern="0" dirty="0">
                <a:ea typeface="微软雅黑" pitchFamily="34" charset="-122"/>
              </a:rPr>
              <a:t>= </a:t>
            </a:r>
            <a:r>
              <a:rPr lang="en-US" altLang="zh-CN" sz="3000" i="1" kern="0" dirty="0">
                <a:ea typeface="微软雅黑" pitchFamily="34" charset="-122"/>
              </a:rPr>
              <a:t>ω</a:t>
            </a:r>
            <a:r>
              <a:rPr lang="en-US" altLang="zh-CN" sz="3000" kern="0" baseline="-10000" dirty="0">
                <a:ea typeface="微软雅黑" pitchFamily="34" charset="-122"/>
              </a:rPr>
              <a:t>0</a:t>
            </a:r>
            <a:r>
              <a:rPr lang="en-US" altLang="zh-CN" sz="3000" i="1" kern="0" dirty="0">
                <a:ea typeface="微软雅黑" pitchFamily="34" charset="-122"/>
              </a:rPr>
              <a:t>L</a:t>
            </a:r>
            <a:r>
              <a:rPr lang="en-US" altLang="zh-CN" sz="3000" kern="0" dirty="0">
                <a:ea typeface="微软雅黑" pitchFamily="34" charset="-122"/>
              </a:rPr>
              <a:t>/</a:t>
            </a:r>
            <a:r>
              <a:rPr lang="en-US" altLang="zh-CN" sz="3000" i="1" kern="0" dirty="0">
                <a:ea typeface="微软雅黑" pitchFamily="34" charset="-122"/>
              </a:rPr>
              <a:t>R </a:t>
            </a:r>
            <a:r>
              <a:rPr lang="en-US" altLang="zh-CN" sz="3000" kern="0" dirty="0">
                <a:ea typeface="微软雅黑" pitchFamily="34" charset="-122"/>
              </a:rPr>
              <a:t>= 1/(</a:t>
            </a:r>
            <a:r>
              <a:rPr lang="en-US" altLang="zh-CN" sz="3000" i="1" kern="0" dirty="0">
                <a:ea typeface="微软雅黑" pitchFamily="34" charset="-122"/>
              </a:rPr>
              <a:t>ω</a:t>
            </a:r>
            <a:r>
              <a:rPr lang="en-US" altLang="zh-CN" sz="3000" kern="0" baseline="-10000" dirty="0">
                <a:ea typeface="微软雅黑" pitchFamily="34" charset="-122"/>
              </a:rPr>
              <a:t>0</a:t>
            </a:r>
            <a:r>
              <a:rPr lang="en-US" altLang="zh-CN" sz="3000" i="1" kern="0" dirty="0">
                <a:ea typeface="微软雅黑" pitchFamily="34" charset="-122"/>
              </a:rPr>
              <a:t>RC</a:t>
            </a:r>
            <a:r>
              <a:rPr lang="en-US" altLang="zh-CN" sz="3000" kern="0" dirty="0">
                <a:ea typeface="微软雅黑" pitchFamily="34" charset="-122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000" kern="0" dirty="0">
                <a:ea typeface="微软雅黑" pitchFamily="34" charset="-122"/>
              </a:rPr>
              <a:t>                               =         /</a:t>
            </a:r>
            <a:r>
              <a:rPr lang="en-US" altLang="zh-CN" sz="3000" i="1" kern="0" dirty="0">
                <a:ea typeface="微软雅黑" pitchFamily="34" charset="-122"/>
              </a:rPr>
              <a:t>R</a:t>
            </a:r>
            <a:r>
              <a:rPr lang="en-US" altLang="zh-CN" sz="3000" kern="0" dirty="0">
                <a:ea typeface="微软雅黑" pitchFamily="34" charset="-122"/>
              </a:rPr>
              <a:t>= </a:t>
            </a:r>
            <a:r>
              <a:rPr lang="en-US" altLang="zh-CN" sz="3000" i="1" kern="0" dirty="0">
                <a:ea typeface="微软雅黑" pitchFamily="34" charset="-122"/>
              </a:rPr>
              <a:t>f</a:t>
            </a:r>
            <a:r>
              <a:rPr lang="en-US" altLang="zh-CN" sz="3000" kern="0" baseline="-10000" dirty="0">
                <a:ea typeface="微软雅黑" pitchFamily="34" charset="-122"/>
              </a:rPr>
              <a:t>0 </a:t>
            </a:r>
            <a:r>
              <a:rPr lang="en-US" altLang="zh-CN" sz="3000" kern="0" dirty="0">
                <a:ea typeface="微软雅黑" pitchFamily="34" charset="-122"/>
              </a:rPr>
              <a:t>/ (</a:t>
            </a:r>
            <a:r>
              <a:rPr lang="en-US" altLang="zh-CN" sz="3000" i="1" kern="0" dirty="0">
                <a:ea typeface="微软雅黑" pitchFamily="34" charset="-122"/>
              </a:rPr>
              <a:t>f</a:t>
            </a:r>
            <a:r>
              <a:rPr lang="en-US" altLang="zh-CN" sz="3000" kern="0" baseline="-10000" dirty="0">
                <a:ea typeface="微软雅黑" pitchFamily="34" charset="-122"/>
              </a:rPr>
              <a:t>2</a:t>
            </a:r>
            <a:r>
              <a:rPr lang="zh-CN" altLang="zh-CN" sz="3000" i="1" kern="0" dirty="0">
                <a:ea typeface="微软雅黑" pitchFamily="34" charset="-122"/>
              </a:rPr>
              <a:t>－</a:t>
            </a:r>
            <a:r>
              <a:rPr lang="en-US" altLang="zh-CN" sz="3000" i="1" kern="0" dirty="0">
                <a:ea typeface="微软雅黑" pitchFamily="34" charset="-122"/>
              </a:rPr>
              <a:t>f</a:t>
            </a:r>
            <a:r>
              <a:rPr lang="en-US" altLang="zh-CN" sz="3000" kern="0" baseline="-10000" dirty="0">
                <a:ea typeface="微软雅黑" pitchFamily="34" charset="-122"/>
              </a:rPr>
              <a:t>1</a:t>
            </a:r>
            <a:r>
              <a:rPr lang="en-US" altLang="zh-CN" sz="3000" kern="0" dirty="0">
                <a:ea typeface="微软雅黑" pitchFamily="34" charset="-122"/>
              </a:rPr>
              <a:t>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000" kern="0" dirty="0">
                <a:ea typeface="微软雅黑" pitchFamily="34" charset="-122"/>
              </a:rPr>
              <a:t>7</a:t>
            </a:r>
            <a:r>
              <a:rPr lang="zh-CN" altLang="en-US" sz="3000" kern="0" dirty="0">
                <a:ea typeface="微软雅黑" pitchFamily="34" charset="-122"/>
              </a:rPr>
              <a:t>．通频带： </a:t>
            </a:r>
            <a:r>
              <a:rPr lang="en-US" altLang="zh-CN" sz="3000" i="1" kern="0" dirty="0">
                <a:ea typeface="微软雅黑" pitchFamily="34" charset="-122"/>
              </a:rPr>
              <a:t>B </a:t>
            </a:r>
            <a:r>
              <a:rPr lang="en-US" altLang="zh-CN" sz="3000" kern="0" dirty="0">
                <a:ea typeface="微软雅黑" pitchFamily="34" charset="-122"/>
              </a:rPr>
              <a:t>= </a:t>
            </a:r>
            <a:r>
              <a:rPr lang="en-US" altLang="zh-CN" sz="3000" i="1" kern="0" dirty="0">
                <a:ea typeface="微软雅黑" pitchFamily="34" charset="-122"/>
              </a:rPr>
              <a:t>f</a:t>
            </a:r>
            <a:r>
              <a:rPr lang="en-US" altLang="zh-CN" sz="3000" kern="0" baseline="-10000" dirty="0">
                <a:ea typeface="微软雅黑" pitchFamily="34" charset="-122"/>
              </a:rPr>
              <a:t>2</a:t>
            </a:r>
            <a:r>
              <a:rPr lang="zh-CN" altLang="en-US" sz="3000" i="1" kern="0" dirty="0">
                <a:ea typeface="微软雅黑" pitchFamily="34" charset="-122"/>
              </a:rPr>
              <a:t>－</a:t>
            </a:r>
            <a:r>
              <a:rPr lang="en-US" altLang="zh-CN" sz="3000" i="1" kern="0" dirty="0">
                <a:ea typeface="微软雅黑" pitchFamily="34" charset="-122"/>
              </a:rPr>
              <a:t>f</a:t>
            </a:r>
            <a:r>
              <a:rPr lang="en-US" altLang="zh-CN" sz="3000" kern="0" baseline="-10000" dirty="0">
                <a:ea typeface="微软雅黑" pitchFamily="34" charset="-122"/>
              </a:rPr>
              <a:t>1 </a:t>
            </a:r>
            <a:r>
              <a:rPr lang="en-US" altLang="zh-CN" sz="3000" kern="0" dirty="0">
                <a:ea typeface="微软雅黑" pitchFamily="34" charset="-122"/>
              </a:rPr>
              <a:t>= </a:t>
            </a:r>
            <a:r>
              <a:rPr lang="en-US" altLang="zh-CN" sz="3000" i="1" kern="0" dirty="0">
                <a:ea typeface="微软雅黑" pitchFamily="34" charset="-122"/>
              </a:rPr>
              <a:t>f</a:t>
            </a:r>
            <a:r>
              <a:rPr lang="en-US" altLang="zh-CN" sz="3000" kern="0" baseline="-10000" dirty="0">
                <a:ea typeface="微软雅黑" pitchFamily="34" charset="-122"/>
              </a:rPr>
              <a:t>0 </a:t>
            </a:r>
            <a:r>
              <a:rPr lang="en-US" altLang="zh-CN" sz="3000" kern="0" dirty="0">
                <a:ea typeface="微软雅黑" pitchFamily="34" charset="-122"/>
              </a:rPr>
              <a:t>/ </a:t>
            </a:r>
            <a:r>
              <a:rPr lang="en-US" altLang="zh-CN" sz="3000" i="1" kern="0" dirty="0">
                <a:ea typeface="微软雅黑" pitchFamily="34" charset="-122"/>
              </a:rPr>
              <a:t>Q </a:t>
            </a:r>
            <a:r>
              <a:rPr lang="en-US" altLang="zh-CN" sz="3000" kern="0" dirty="0">
                <a:ea typeface="微软雅黑" pitchFamily="34" charset="-122"/>
              </a:rPr>
              <a:t>= </a:t>
            </a:r>
            <a:r>
              <a:rPr lang="en-US" altLang="zh-CN" sz="3000" i="1" kern="0" dirty="0">
                <a:ea typeface="微软雅黑" pitchFamily="34" charset="-122"/>
              </a:rPr>
              <a:t>R </a:t>
            </a:r>
            <a:r>
              <a:rPr lang="en-US" altLang="zh-CN" sz="3000" kern="0" dirty="0">
                <a:ea typeface="微软雅黑" pitchFamily="34" charset="-122"/>
              </a:rPr>
              <a:t>/ (2</a:t>
            </a:r>
            <a:r>
              <a:rPr lang="en-US" altLang="zh-CN" sz="3000" i="1" kern="0" dirty="0">
                <a:ea typeface="微软雅黑" pitchFamily="34" charset="-122"/>
              </a:rPr>
              <a:t>πL</a:t>
            </a:r>
            <a:r>
              <a:rPr lang="en-US" altLang="zh-CN" sz="3000" kern="0" dirty="0">
                <a:ea typeface="微软雅黑" pitchFamily="34" charset="-122"/>
              </a:rPr>
              <a:t>)</a:t>
            </a:r>
            <a:endParaRPr lang="zh-CN" altLang="en-US" sz="3000" kern="0" dirty="0">
              <a:ea typeface="微软雅黑" pitchFamily="34" charset="-122"/>
            </a:endParaRP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4357688" y="2286000"/>
          <a:ext cx="647700" cy="373063"/>
        </p:xfrm>
        <a:graphic>
          <a:graphicData uri="http://schemas.openxmlformats.org/presentationml/2006/ole">
            <p:oleObj spid="_x0000_s27659" name="Equation" r:id="rId3" imgW="571252" imgH="330057" progId="Equation.DSMT4">
              <p:embed/>
            </p:oleObj>
          </a:graphicData>
        </a:graphic>
      </p:graphicFrame>
      <p:graphicFrame>
        <p:nvGraphicFramePr>
          <p:cNvPr id="92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92447992"/>
              </p:ext>
            </p:extLst>
          </p:nvPr>
        </p:nvGraphicFramePr>
        <p:xfrm>
          <a:off x="6887730" y="2283691"/>
          <a:ext cx="603250" cy="347663"/>
        </p:xfrm>
        <a:graphic>
          <a:graphicData uri="http://schemas.openxmlformats.org/presentationml/2006/ole">
            <p:oleObj spid="_x0000_s27660" name="Equation" r:id="rId4" imgW="571252" imgH="330057" progId="Equation.DSMT4">
              <p:embed/>
            </p:oleObj>
          </a:graphicData>
        </a:graphic>
      </p:graphicFrame>
      <p:graphicFrame>
        <p:nvGraphicFramePr>
          <p:cNvPr id="9222" name="Object 8"/>
          <p:cNvGraphicFramePr>
            <a:graphicFrameLocks noChangeAspect="1"/>
          </p:cNvGraphicFramePr>
          <p:nvPr/>
        </p:nvGraphicFramePr>
        <p:xfrm>
          <a:off x="4286248" y="5286388"/>
          <a:ext cx="806450" cy="373062"/>
        </p:xfrm>
        <a:graphic>
          <a:graphicData uri="http://schemas.openxmlformats.org/presentationml/2006/ole">
            <p:oleObj spid="_x0000_s27661" name="Equation" r:id="rId5" imgW="710891" imgH="330057" progId="Equation.DSMT4">
              <p:embed/>
            </p:oleObj>
          </a:graphicData>
        </a:graphic>
      </p:graphicFrame>
      <p:sp>
        <p:nvSpPr>
          <p:cNvPr id="7" name="Rectangle 9"/>
          <p:cNvSpPr txBox="1">
            <a:spLocks noChangeArrowheads="1"/>
          </p:cNvSpPr>
          <p:nvPr/>
        </p:nvSpPr>
        <p:spPr>
          <a:xfrm>
            <a:off x="1801813" y="293687"/>
            <a:ext cx="5072062" cy="714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zh-CN" altLang="en-US" sz="4400" kern="0" dirty="0">
                <a:solidFill>
                  <a:srgbClr val="FFFF00"/>
                </a:solidFill>
                <a:ea typeface="微软雅黑" pitchFamily="34" charset="-122"/>
                <a:cs typeface="+mj-cs"/>
              </a:rPr>
              <a:t>串联谐振电路原理</a:t>
            </a:r>
            <a:endParaRPr lang="en-US" altLang="zh-CN" sz="4400" kern="0" dirty="0">
              <a:solidFill>
                <a:srgbClr val="FFFF00"/>
              </a:solidFill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5269486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4438"/>
            <a:ext cx="8307388" cy="17986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、测量谐振频率</a:t>
            </a:r>
            <a:r>
              <a:rPr lang="en-US" altLang="zh-CN" i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f</a:t>
            </a:r>
            <a:r>
              <a:rPr lang="en-US" altLang="zh-CN" baseline="-10000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0</a:t>
            </a:r>
            <a:r>
              <a:rPr lang="en-US" altLang="zh-CN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   </a:t>
            </a:r>
          </a:p>
        </p:txBody>
      </p:sp>
      <p:sp>
        <p:nvSpPr>
          <p:cNvPr id="7194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2214563" y="214313"/>
            <a:ext cx="6929437" cy="714375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a typeface="微软雅黑" pitchFamily="34" charset="-122"/>
              </a:rPr>
              <a:t>串联谐振电路测量</a:t>
            </a:r>
            <a:r>
              <a:rPr lang="en-US" altLang="zh-CN" sz="4000" b="1" dirty="0" smtClean="0">
                <a:solidFill>
                  <a:srgbClr val="FFFF00"/>
                </a:solidFill>
                <a:ea typeface="微软雅黑" pitchFamily="34" charset="-122"/>
              </a:rPr>
              <a:t>-</a:t>
            </a:r>
            <a:r>
              <a:rPr lang="zh-CN" altLang="en-US" sz="4000" b="1" dirty="0" smtClean="0">
                <a:solidFill>
                  <a:srgbClr val="FFFF00"/>
                </a:solidFill>
                <a:ea typeface="微软雅黑" pitchFamily="34" charset="-122"/>
              </a:rPr>
              <a:t>谐振频率</a:t>
            </a:r>
            <a:endParaRPr lang="en-US" altLang="zh-CN" sz="4000" b="1" dirty="0" smtClean="0">
              <a:solidFill>
                <a:srgbClr val="FFFF00"/>
              </a:solidFill>
              <a:ea typeface="微软雅黑" pitchFamily="34" charset="-122"/>
            </a:endParaRPr>
          </a:p>
        </p:txBody>
      </p:sp>
      <p:sp>
        <p:nvSpPr>
          <p:cNvPr id="10244" name="Rectangle 3"/>
          <p:cNvSpPr txBox="1">
            <a:spLocks noChangeArrowheads="1"/>
          </p:cNvSpPr>
          <p:nvPr/>
        </p:nvSpPr>
        <p:spPr bwMode="auto">
          <a:xfrm>
            <a:off x="357188" y="1928813"/>
            <a:ext cx="85232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FF00FF"/>
              </a:buClr>
            </a:pPr>
            <a:r>
              <a:rPr lang="zh-CN" altLang="en-US" sz="2800" b="1">
                <a:ea typeface="微软雅黑" panose="020B0503020204020204" pitchFamily="34" charset="-122"/>
              </a:rPr>
              <a:t>方法一：利用谐振时回路电流最大的特点</a:t>
            </a:r>
          </a:p>
        </p:txBody>
      </p:sp>
      <p:sp>
        <p:nvSpPr>
          <p:cNvPr id="28" name="TextBox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18686" y="2852936"/>
            <a:ext cx="1646476" cy="461665"/>
          </a:xfrm>
          <a:prstGeom prst="rect">
            <a:avLst/>
          </a:prstGeom>
          <a:blipFill rotWithShape="1">
            <a:blip r:embed="rId2" cstate="print">
              <a:lum bright="70000" contrast="-70000"/>
            </a:blip>
            <a:stretch>
              <a:fillRect/>
            </a:stretch>
          </a:blipFill>
          <a:ln>
            <a:solidFill>
              <a:srgbClr val="00B05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微软雅黑" pitchFamily="34" charset="-122"/>
              </a:rPr>
              <a:t> </a:t>
            </a:r>
          </a:p>
        </p:txBody>
      </p:sp>
      <p:sp>
        <p:nvSpPr>
          <p:cNvPr id="29" name="TextBox 2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56450" y="2796413"/>
            <a:ext cx="1896288" cy="495328"/>
          </a:xfrm>
          <a:prstGeom prst="rect">
            <a:avLst/>
          </a:prstGeom>
          <a:blipFill rotWithShape="1">
            <a:blip r:embed="rId2" cstate="print">
              <a:lum bright="70000" contrast="-70000"/>
            </a:blip>
            <a:stretch>
              <a:fillRect/>
            </a:stretch>
          </a:blipFill>
          <a:ln>
            <a:solidFill>
              <a:srgbClr val="00B05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微软雅黑" pitchFamily="34" charset="-122"/>
              </a:rPr>
              <a:t> </a:t>
            </a:r>
          </a:p>
        </p:txBody>
      </p:sp>
      <p:sp>
        <p:nvSpPr>
          <p:cNvPr id="10247" name="右箭头 3"/>
          <p:cNvSpPr>
            <a:spLocks noChangeArrowheads="1"/>
          </p:cNvSpPr>
          <p:nvPr/>
        </p:nvSpPr>
        <p:spPr bwMode="auto">
          <a:xfrm>
            <a:off x="3000375" y="2857500"/>
            <a:ext cx="782638" cy="439738"/>
          </a:xfrm>
          <a:prstGeom prst="rightArrow">
            <a:avLst>
              <a:gd name="adj1" fmla="val 50000"/>
              <a:gd name="adj2" fmla="val 4994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0248" name="Rectangle 3"/>
          <p:cNvSpPr txBox="1">
            <a:spLocks noChangeArrowheads="1"/>
          </p:cNvSpPr>
          <p:nvPr/>
        </p:nvSpPr>
        <p:spPr bwMode="auto">
          <a:xfrm>
            <a:off x="357188" y="3500438"/>
            <a:ext cx="852328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FF00FF"/>
              </a:buClr>
            </a:pPr>
            <a:r>
              <a:rPr lang="zh-CN" altLang="en-US" sz="2800" b="1">
                <a:ea typeface="微软雅黑" panose="020B0503020204020204" pitchFamily="34" charset="-122"/>
              </a:rPr>
              <a:t>方法二：利用谐振时阻抗为纯阻性</a:t>
            </a:r>
          </a:p>
        </p:txBody>
      </p:sp>
      <p:sp>
        <p:nvSpPr>
          <p:cNvPr id="32" name="TextBox 3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35227" y="4017047"/>
            <a:ext cx="1144416" cy="470000"/>
          </a:xfrm>
          <a:prstGeom prst="rect">
            <a:avLst/>
          </a:prstGeom>
          <a:blipFill rotWithShape="1">
            <a:blip r:embed="rId2" cstate="print">
              <a:lum bright="70000" contrast="-70000"/>
            </a:blip>
            <a:stretch>
              <a:fillRect/>
            </a:stretch>
          </a:blipFill>
          <a:ln>
            <a:solidFill>
              <a:srgbClr val="00B05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微软雅黑" pitchFamily="34" charset="-122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2910529229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7" descr="EE1461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244" t="19710" r="7446" b="34039"/>
          <a:stretch>
            <a:fillRect/>
          </a:stretch>
        </p:blipFill>
        <p:spPr bwMode="auto">
          <a:xfrm>
            <a:off x="385186" y="5066139"/>
            <a:ext cx="15843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8" descr="数字示波器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2926" y="3677871"/>
            <a:ext cx="136842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 Box 26"/>
          <p:cNvSpPr txBox="1">
            <a:spLocks noChangeArrowheads="1"/>
          </p:cNvSpPr>
          <p:nvPr/>
        </p:nvSpPr>
        <p:spPr bwMode="auto">
          <a:xfrm>
            <a:off x="458211" y="4634339"/>
            <a:ext cx="1150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微软雅黑" panose="020B0503020204020204" pitchFamily="34" charset="-122"/>
              </a:rPr>
              <a:t>正弦波 </a:t>
            </a:r>
          </a:p>
        </p:txBody>
      </p:sp>
      <p:sp>
        <p:nvSpPr>
          <p:cNvPr id="11286" name="Text Box 27"/>
          <p:cNvSpPr txBox="1">
            <a:spLocks noChangeArrowheads="1"/>
          </p:cNvSpPr>
          <p:nvPr/>
        </p:nvSpPr>
        <p:spPr bwMode="auto">
          <a:xfrm>
            <a:off x="350051" y="2885709"/>
            <a:ext cx="17287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微软雅黑" panose="020B0503020204020204" pitchFamily="34" charset="-122"/>
              </a:rPr>
              <a:t>监测</a:t>
            </a:r>
            <a:r>
              <a:rPr lang="en-US" altLang="zh-CN" b="1" i="1">
                <a:ea typeface="微软雅黑" panose="020B0503020204020204" pitchFamily="34" charset="-122"/>
              </a:rPr>
              <a:t>V</a:t>
            </a:r>
            <a:r>
              <a:rPr lang="en-US" altLang="zh-CN" b="1" baseline="-10000">
                <a:ea typeface="微软雅黑" panose="020B0503020204020204" pitchFamily="34" charset="-122"/>
              </a:rPr>
              <a:t>S</a:t>
            </a:r>
            <a:r>
              <a:rPr lang="en-US" altLang="zh-CN" b="1">
                <a:ea typeface="微软雅黑" panose="020B0503020204020204" pitchFamily="34" charset="-122"/>
              </a:rPr>
              <a:t>=100mV</a:t>
            </a:r>
          </a:p>
        </p:txBody>
      </p:sp>
      <p:sp>
        <p:nvSpPr>
          <p:cNvPr id="11288" name="Rectangle 30"/>
          <p:cNvSpPr>
            <a:spLocks noChangeArrowheads="1"/>
          </p:cNvSpPr>
          <p:nvPr/>
        </p:nvSpPr>
        <p:spPr bwMode="auto">
          <a:xfrm>
            <a:off x="357188" y="1071563"/>
            <a:ext cx="81438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ea typeface="微软雅黑" panose="020B0503020204020204" pitchFamily="34" charset="-122"/>
              </a:rPr>
              <a:t>调整信号源频率时一方面注意</a:t>
            </a:r>
            <a:r>
              <a:rPr lang="zh-CN" altLang="en-US" sz="2600" dirty="0" smtClean="0">
                <a:ea typeface="微软雅黑" panose="020B0503020204020204" pitchFamily="34" charset="-122"/>
              </a:rPr>
              <a:t>观察台式万用表读数</a:t>
            </a:r>
            <a:r>
              <a:rPr lang="zh-CN" altLang="en-US" sz="2600" dirty="0">
                <a:ea typeface="微软雅黑" panose="020B0503020204020204" pitchFamily="34" charset="-122"/>
              </a:rPr>
              <a:t>是否为</a:t>
            </a:r>
            <a:r>
              <a:rPr lang="zh-CN" altLang="en-US" sz="2600" dirty="0">
                <a:solidFill>
                  <a:srgbClr val="FF0000"/>
                </a:solidFill>
                <a:ea typeface="微软雅黑" panose="020B0503020204020204" pitchFamily="34" charset="-122"/>
              </a:rPr>
              <a:t>最大值</a:t>
            </a:r>
            <a:r>
              <a:rPr lang="zh-CN" altLang="en-US" sz="2600" dirty="0">
                <a:ea typeface="微软雅黑" panose="020B0503020204020204" pitchFamily="34" charset="-122"/>
              </a:rPr>
              <a:t>，同时</a:t>
            </a:r>
            <a:r>
              <a:rPr lang="zh-CN" altLang="en-US" sz="2600" dirty="0">
                <a:solidFill>
                  <a:srgbClr val="FF0000"/>
                </a:solidFill>
                <a:ea typeface="微软雅黑" panose="020B0503020204020204" pitchFamily="34" charset="-122"/>
              </a:rPr>
              <a:t>注意保持</a:t>
            </a:r>
            <a:r>
              <a:rPr lang="zh-CN" altLang="en-US" sz="2600" dirty="0">
                <a:ea typeface="微软雅黑" panose="020B0503020204020204" pitchFamily="34" charset="-122"/>
              </a:rPr>
              <a:t>（调信号源电压幅度）示波器读数</a:t>
            </a:r>
            <a:r>
              <a:rPr lang="en-US" altLang="zh-CN" sz="2600" i="1" dirty="0">
                <a:ea typeface="微软雅黑" panose="020B0503020204020204" pitchFamily="34" charset="-122"/>
              </a:rPr>
              <a:t>V</a:t>
            </a:r>
            <a:r>
              <a:rPr lang="en-US" altLang="zh-CN" sz="2600" baseline="-10000" dirty="0">
                <a:ea typeface="微软雅黑" panose="020B0503020204020204" pitchFamily="34" charset="-122"/>
              </a:rPr>
              <a:t>SPP</a:t>
            </a:r>
            <a:r>
              <a:rPr lang="en-US" altLang="zh-CN" sz="2600" dirty="0">
                <a:ea typeface="微软雅黑" panose="020B0503020204020204" pitchFamily="34" charset="-122"/>
              </a:rPr>
              <a:t>=282mV</a:t>
            </a:r>
            <a:r>
              <a:rPr lang="zh-CN" altLang="en-US" sz="2600" dirty="0"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194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3500438" y="214313"/>
            <a:ext cx="5643562" cy="714375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 smtClean="0">
                <a:solidFill>
                  <a:srgbClr val="FFFF00"/>
                </a:solidFill>
                <a:ea typeface="微软雅黑" pitchFamily="34" charset="-122"/>
              </a:rPr>
              <a:t>方法</a:t>
            </a:r>
            <a:r>
              <a:rPr lang="en-US" altLang="zh-CN" sz="3200" b="1" dirty="0" smtClean="0">
                <a:solidFill>
                  <a:srgbClr val="FFFF00"/>
                </a:solidFill>
                <a:ea typeface="微软雅黑" pitchFamily="34" charset="-122"/>
              </a:rPr>
              <a:t>1</a:t>
            </a:r>
            <a:r>
              <a:rPr lang="zh-CN" altLang="en-US" sz="3200" b="1" dirty="0" smtClean="0">
                <a:solidFill>
                  <a:srgbClr val="FFFF00"/>
                </a:solidFill>
                <a:ea typeface="微软雅黑" pitchFamily="34" charset="-122"/>
              </a:rPr>
              <a:t> ：回路电流最大法</a:t>
            </a:r>
            <a:endParaRPr lang="en-US" altLang="zh-CN" sz="3200" b="1" dirty="0" smtClean="0">
              <a:solidFill>
                <a:srgbClr val="FFFF00"/>
              </a:solidFill>
              <a:ea typeface="微软雅黑" pitchFamily="34" charset="-122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8536" y="3266261"/>
            <a:ext cx="352742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>
            <a:stCxn id="11269" idx="3"/>
          </p:cNvCxnSpPr>
          <p:nvPr/>
        </p:nvCxnSpPr>
        <p:spPr>
          <a:xfrm flipV="1">
            <a:off x="1969511" y="5354171"/>
            <a:ext cx="1089025" cy="7243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6585961" y="3121923"/>
            <a:ext cx="598592" cy="1727269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94422" y="2132856"/>
            <a:ext cx="2140838" cy="989067"/>
          </a:xfrm>
          <a:prstGeom prst="rect">
            <a:avLst/>
          </a:prstGeom>
        </p:spPr>
      </p:pic>
      <p:cxnSp>
        <p:nvCxnSpPr>
          <p:cNvPr id="35" name="直接箭头连接符 34"/>
          <p:cNvCxnSpPr/>
          <p:nvPr/>
        </p:nvCxnSpPr>
        <p:spPr>
          <a:xfrm>
            <a:off x="1809724" y="4004022"/>
            <a:ext cx="1248812" cy="1154986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7438864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412776"/>
            <a:ext cx="8166100" cy="3571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、测量谐振频率</a:t>
            </a:r>
            <a:r>
              <a:rPr lang="en-US" altLang="zh-CN" i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f ’</a:t>
            </a:r>
            <a:r>
              <a:rPr lang="en-US" altLang="zh-CN" baseline="-10000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和电阻</a:t>
            </a:r>
            <a:r>
              <a:rPr lang="en-US" altLang="zh-CN" i="1" dirty="0" err="1" smtClean="0">
                <a:solidFill>
                  <a:srgbClr val="00FF00"/>
                </a:solidFill>
                <a:ea typeface="微软雅黑" panose="020B0503020204020204" pitchFamily="34" charset="-122"/>
              </a:rPr>
              <a:t>R</a:t>
            </a:r>
            <a:r>
              <a:rPr lang="en-US" altLang="zh-CN" baseline="-10000" dirty="0" err="1" smtClean="0">
                <a:solidFill>
                  <a:srgbClr val="00FF00"/>
                </a:solidFill>
                <a:ea typeface="微软雅黑" panose="020B0503020204020204" pitchFamily="34" charset="-122"/>
              </a:rPr>
              <a:t>t</a:t>
            </a:r>
            <a:r>
              <a:rPr lang="zh-CN" altLang="en-US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的电压</a:t>
            </a:r>
            <a:r>
              <a:rPr lang="en-US" altLang="zh-CN" i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V</a:t>
            </a:r>
            <a:r>
              <a:rPr lang="en-US" altLang="zh-CN" baseline="-10000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Rt0</a:t>
            </a:r>
            <a:r>
              <a:rPr lang="zh-CN" altLang="en-US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ea typeface="微软雅黑" panose="020B0503020204020204" pitchFamily="34" charset="-122"/>
              </a:rPr>
              <a:t>    调整信号源频率，根据谐振时回路电流与输入电压同相，找出谐振频率</a:t>
            </a:r>
            <a:r>
              <a:rPr lang="en-US" altLang="zh-CN" sz="2800" i="1" dirty="0" smtClean="0">
                <a:ea typeface="微软雅黑" panose="020B0503020204020204" pitchFamily="34" charset="-122"/>
              </a:rPr>
              <a:t>f ’</a:t>
            </a:r>
            <a:r>
              <a:rPr lang="en-US" altLang="zh-CN" sz="2800" baseline="-10000" dirty="0" smtClean="0">
                <a:ea typeface="微软雅黑" panose="020B0503020204020204" pitchFamily="34" charset="-122"/>
              </a:rPr>
              <a:t>0</a:t>
            </a:r>
            <a:r>
              <a:rPr lang="zh-CN" altLang="en-US" sz="2800" dirty="0" smtClean="0"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sz="2800" dirty="0" smtClean="0"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    </a:t>
            </a:r>
            <a:r>
              <a:rPr lang="zh-CN" altLang="en-US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采用双迹法测量相位差</a:t>
            </a:r>
            <a:r>
              <a:rPr lang="en-US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, P88</a:t>
            </a:r>
            <a:endParaRPr lang="zh-CN" altLang="en-US" sz="2800" b="1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5357813" y="142875"/>
            <a:ext cx="3786187" cy="714375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rgbClr val="FFFF00"/>
                </a:solidFill>
                <a:ea typeface="微软雅黑" pitchFamily="34" charset="-122"/>
              </a:rPr>
              <a:t>方法</a:t>
            </a:r>
            <a:r>
              <a:rPr lang="en-US" altLang="zh-CN" sz="3600" dirty="0" smtClean="0">
                <a:solidFill>
                  <a:srgbClr val="FFFF00"/>
                </a:solidFill>
                <a:ea typeface="微软雅黑" pitchFamily="34" charset="-122"/>
              </a:rPr>
              <a:t>2 </a:t>
            </a:r>
            <a:r>
              <a:rPr lang="zh-CN" altLang="en-US" sz="3600" dirty="0" smtClean="0">
                <a:solidFill>
                  <a:srgbClr val="FFFF00"/>
                </a:solidFill>
                <a:ea typeface="微软雅黑" pitchFamily="34" charset="-122"/>
              </a:rPr>
              <a:t>：双迹法</a:t>
            </a:r>
            <a:endParaRPr lang="en-US" altLang="zh-CN" sz="3600" dirty="0" smtClean="0">
              <a:solidFill>
                <a:srgbClr val="FFFF00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6075960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主题 1">
        <a:dk1>
          <a:srgbClr val="1F497D"/>
        </a:dk1>
        <a:lt1>
          <a:srgbClr val="FFFFFF"/>
        </a:lt1>
        <a:dk2>
          <a:srgbClr val="000000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AAAAAA"/>
        </a:accent3>
        <a:accent4>
          <a:srgbClr val="DADADA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Pages>0</Pages>
  <Words>2366</Words>
  <Characters>0</Characters>
  <Application>Microsoft Office PowerPoint</Application>
  <DocSecurity>0</DocSecurity>
  <PresentationFormat>全屏显示(4:3)</PresentationFormat>
  <Lines>0</Lines>
  <Paragraphs>155</Paragraphs>
  <Slides>27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Office 主题</vt:lpstr>
      <vt:lpstr>Equation</vt:lpstr>
      <vt:lpstr>Microsoft 公式 3.0</vt:lpstr>
      <vt:lpstr>幻灯片 1</vt:lpstr>
      <vt:lpstr>幻灯片 2</vt:lpstr>
      <vt:lpstr>幻灯片 3</vt:lpstr>
      <vt:lpstr>幻灯片 4</vt:lpstr>
      <vt:lpstr>串联谐振电路</vt:lpstr>
      <vt:lpstr>幻灯片 6</vt:lpstr>
      <vt:lpstr>串联谐振电路测量-谐振频率</vt:lpstr>
      <vt:lpstr>方法1 ：回路电流最大法</vt:lpstr>
      <vt:lpstr>方法2 ：双迹法</vt:lpstr>
      <vt:lpstr>方法2 ：双迹法</vt:lpstr>
      <vt:lpstr>幻灯片 11</vt:lpstr>
      <vt:lpstr>串联谐振电路测量-电容电压的测量</vt:lpstr>
      <vt:lpstr>幻灯片 13</vt:lpstr>
      <vt:lpstr>串联谐振电路测量-半功率点频率</vt:lpstr>
      <vt:lpstr>串联谐振电路测量-验证Q值</vt:lpstr>
      <vt:lpstr>串联谐振电路测量-谐振曲线</vt:lpstr>
      <vt:lpstr>串联谐振电路测量-注意事项</vt:lpstr>
      <vt:lpstr>Multisim 用于周期信号频谱分析</vt:lpstr>
      <vt:lpstr>幻灯片 19</vt:lpstr>
      <vt:lpstr>周期信号为 f(t)，展开为三角形式的傅氏级数时：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Manager/>
  <Company>WwW.YlmF.CoM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微软用户</dc:creator>
  <cp:keywords/>
  <dc:description/>
  <cp:lastModifiedBy>USER</cp:lastModifiedBy>
  <cp:revision>194</cp:revision>
  <cp:lastPrinted>1899-12-30T00:00:00Z</cp:lastPrinted>
  <dcterms:created xsi:type="dcterms:W3CDTF">2011-03-28T07:15:46Z</dcterms:created>
  <dcterms:modified xsi:type="dcterms:W3CDTF">2017-04-14T06:25:51Z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