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378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FF00"/>
    <a:srgbClr val="FFFFFF"/>
    <a:srgbClr val="FFCCCC"/>
    <a:srgbClr val="FF99FF"/>
    <a:srgbClr val="FF0066"/>
    <a:srgbClr val="3333FF"/>
    <a:srgbClr val="060D4C"/>
    <a:srgbClr val="042B6C"/>
    <a:srgbClr val="3366CC"/>
    <a:srgbClr val="33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82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A9F8A9C-6116-4124-9DF7-34A25AD14388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AD65599-DA2F-453F-A52B-C0AAB420021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3D6ED7-CFC4-40D3-9494-5B87DCF23242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BF1D7-B95A-4C6F-87B7-B12EF4389A2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368422770"/>
      </p:ext>
    </p:extLst>
  </p:cSld>
  <p:clrMapOvr>
    <a:masterClrMapping/>
  </p:clrMapOvr>
  <p:transition advClick="0" advTm="6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85D9A-A647-4CB2-837F-E233473D248B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1575C-C396-4286-A301-A4CC911EF73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53512094"/>
      </p:ext>
    </p:extLst>
  </p:cSld>
  <p:clrMapOvr>
    <a:masterClrMapping/>
  </p:clrMapOvr>
  <p:transition advClick="0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C2E804-02B2-4231-A7F1-B526AC9A9B7A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50CE-345E-44CA-B612-711862C73B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92045585"/>
      </p:ext>
    </p:extLst>
  </p:cSld>
  <p:clrMapOvr>
    <a:masterClrMapping/>
  </p:clrMapOvr>
  <p:transition advClick="0" advTm="6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66818B-9E62-4244-AE89-745ED5BB9718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86503-6E9A-4565-88B2-84A2598862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63890586"/>
      </p:ext>
    </p:extLst>
  </p:cSld>
  <p:clrMapOvr>
    <a:masterClrMapping/>
  </p:clrMapOvr>
  <p:transition advClick="0" advTm="6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BA3A-1EF2-42BB-ABBE-EFC034402D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68793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4867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295400" y="381000"/>
            <a:ext cx="72390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901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0041BD-AB2B-45B9-93FA-7333A5CEBC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C84F61-535F-4B02-998A-6E8CCCAE8C4B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859221-9863-44B1-8405-D494E062268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65496012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C4C326-DDB9-48BC-8412-45F3B76691CD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A1E8A-EFFE-4574-8E04-03A0529BDD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389227173"/>
      </p:ext>
    </p:extLst>
  </p:cSld>
  <p:clrMapOvr>
    <a:masterClrMapping/>
  </p:clrMapOvr>
  <p:transition advClick="0" advTm="6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E59ACC-5DCE-4E3D-A186-B0F146435509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DAC03-64E6-4B3E-93BE-3BDE2D72A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54602535"/>
      </p:ext>
    </p:extLst>
  </p:cSld>
  <p:clrMapOvr>
    <a:masterClrMapping/>
  </p:clrMapOvr>
  <p:transition advClick="0" advTm="6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B6B3F9-C376-4A90-8BE7-73EB48CEFBBE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63D92-1A4F-41D0-9CDE-FE5AE0882B4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5782547"/>
      </p:ext>
    </p:extLst>
  </p:cSld>
  <p:clrMapOvr>
    <a:masterClrMapping/>
  </p:clrMapOvr>
  <p:transition advClick="0" advTm="6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3D864C-8530-4D88-B78F-35666CCECAF8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9D604-6EA3-4FFE-BB6D-73ED9C5D40A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46685071"/>
      </p:ext>
    </p:extLst>
  </p:cSld>
  <p:clrMapOvr>
    <a:masterClrMapping/>
  </p:clrMapOvr>
  <p:transition advClick="0" advTm="6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E06D3-BF4D-4F98-A754-FACC7884851F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F8ACD4-A236-4F57-A8D0-905C014E9377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00192" y="6043358"/>
            <a:ext cx="2734050" cy="689597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79512" y="188640"/>
            <a:ext cx="368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■▐ </a:t>
            </a:r>
            <a:r>
              <a:rPr lang="zh-CN" altLang="en-US" b="1" spc="300" baseline="0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电工电子实验中心 </a:t>
            </a:r>
            <a:r>
              <a:rPr lang="zh-CN" altLang="en-US" b="1" spc="300" baseline="0" dirty="0" smtClean="0">
                <a:latin typeface="Times New Roman" panose="02020603050405020304" pitchFamily="18" charset="0"/>
                <a:ea typeface="方正兰亭超细黑简体" panose="02000000000000000000" pitchFamily="2" charset="-122"/>
                <a:cs typeface="Times New Roman" panose="02020603050405020304" pitchFamily="18" charset="0"/>
              </a:rPr>
              <a:t>▌■</a:t>
            </a:r>
            <a:endParaRPr lang="zh-CN" altLang="en-US" b="1" spc="300" baseline="0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013466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 txBox="1">
            <a:spLocks/>
          </p:cNvSpPr>
          <p:nvPr userDrawn="1"/>
        </p:nvSpPr>
        <p:spPr bwMode="auto">
          <a:xfrm>
            <a:off x="8113650" y="6453336"/>
            <a:ext cx="1006521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eaLnBrk="1" hangingPunct="1">
              <a:defRPr sz="13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lvl="0"/>
            <a:r>
              <a:rPr lang="zh-CN" altLang="en-US" dirty="0" smtClean="0"/>
              <a:t>第</a:t>
            </a:r>
            <a:fld id="{2E49D604-6EA3-4FFE-BB6D-73ED9C5D40A3}" type="slidenum">
              <a:rPr lang="zh-CN" altLang="en-US" smtClean="0"/>
              <a:pPr lvl="0"/>
              <a:t>‹#›</a:t>
            </a:fld>
            <a:r>
              <a:rPr lang="zh-CN" altLang="en-US" dirty="0" smtClean="0"/>
              <a:t>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456735874"/>
      </p:ext>
    </p:extLst>
  </p:cSld>
  <p:clrMapOvr>
    <a:masterClrMapping/>
  </p:clrMapOvr>
  <p:transition advClick="0" advTm="6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E4A0C4-0665-4ABC-8C10-5C0EFB3ACEF2}" type="datetimeFigureOut">
              <a:rPr lang="zh-CN" altLang="en-US" smtClean="0"/>
              <a:pPr/>
              <a:t>2017-5-9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457D450-E368-4683-A7CB-5839825184F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63568498"/>
      </p:ext>
    </p:extLst>
  </p:cSld>
  <p:clrMapOvr>
    <a:masterClrMapping/>
  </p:clrMapOvr>
  <p:transition advClick="0" advTm="6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2B638C25-B035-428C-B77D-2E792F3E6CDA}" type="datetimeFigureOut">
              <a:rPr lang="zh-CN" altLang="en-US"/>
              <a:pPr/>
              <a:t>2017-5-9</a:t>
            </a:fld>
            <a:endParaRPr lang="en-US" altLang="zh-CN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+mn-lt"/>
              </a:defRPr>
            </a:lvl1pPr>
          </a:lstStyle>
          <a:p>
            <a:fld id="{9D3AB086-98CE-4DB6-AD9C-93C429FE3F1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77" r:id="rId8"/>
    <p:sldLayoutId id="2147483657" r:id="rId9"/>
    <p:sldLayoutId id="2147483658" r:id="rId10"/>
    <p:sldLayoutId id="2147483659" r:id="rId11"/>
    <p:sldLayoutId id="2147483660" r:id="rId12"/>
    <p:sldLayoutId id="2147483672" r:id="rId13"/>
    <p:sldLayoutId id="2147483674" r:id="rId14"/>
    <p:sldLayoutId id="2147483675" r:id="rId15"/>
    <p:sldLayoutId id="2147483678" r:id="rId16"/>
  </p:sldLayoutIdLst>
  <p:transition advClick="0" advTm="600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0"/>
          <p:cNvSpPr>
            <a:spLocks noChangeArrowheads="1"/>
          </p:cNvSpPr>
          <p:nvPr/>
        </p:nvSpPr>
        <p:spPr bwMode="auto">
          <a:xfrm rot="5400000">
            <a:off x="4087688" y="3126457"/>
            <a:ext cx="287338" cy="249238"/>
          </a:xfrm>
          <a:prstGeom prst="triangle">
            <a:avLst>
              <a:gd name="adj" fmla="val 50000"/>
            </a:avLst>
          </a:prstGeom>
          <a:solidFill>
            <a:srgbClr val="DDDDDD"/>
          </a:solidFill>
          <a:ln w="9525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99" name="Line 19"/>
          <p:cNvSpPr>
            <a:spLocks noChangeShapeType="1"/>
          </p:cNvSpPr>
          <p:nvPr/>
        </p:nvSpPr>
        <p:spPr bwMode="auto">
          <a:xfrm>
            <a:off x="4106738" y="908720"/>
            <a:ext cx="0" cy="4895850"/>
          </a:xfrm>
          <a:prstGeom prst="line">
            <a:avLst/>
          </a:prstGeom>
          <a:noFill/>
          <a:ln w="9525" cmpd="sng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>
            <a:off x="0" y="1844824"/>
            <a:ext cx="396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 flipV="1">
            <a:off x="3742810" y="1050311"/>
            <a:ext cx="0" cy="792000"/>
          </a:xfrm>
          <a:prstGeom prst="line">
            <a:avLst/>
          </a:prstGeom>
          <a:noFill/>
          <a:ln w="38100" cmpd="sng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" name="直接连接符 7"/>
          <p:cNvCxnSpPr>
            <a:cxnSpLocks noChangeShapeType="1"/>
          </p:cNvCxnSpPr>
          <p:nvPr/>
        </p:nvCxnSpPr>
        <p:spPr bwMode="auto">
          <a:xfrm flipV="1">
            <a:off x="3826948" y="1264048"/>
            <a:ext cx="0" cy="576000"/>
          </a:xfrm>
          <a:prstGeom prst="line">
            <a:avLst/>
          </a:prstGeom>
          <a:noFill/>
          <a:ln w="38100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直接连接符 7"/>
          <p:cNvCxnSpPr>
            <a:cxnSpLocks noChangeShapeType="1"/>
          </p:cNvCxnSpPr>
          <p:nvPr/>
        </p:nvCxnSpPr>
        <p:spPr bwMode="auto">
          <a:xfrm flipV="1">
            <a:off x="3923928" y="1446773"/>
            <a:ext cx="0" cy="396000"/>
          </a:xfrm>
          <a:prstGeom prst="lin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文本框 3"/>
          <p:cNvSpPr txBox="1"/>
          <p:nvPr/>
        </p:nvSpPr>
        <p:spPr>
          <a:xfrm>
            <a:off x="4644008" y="1070607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第七次课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5"/>
          <p:cNvSpPr txBox="1">
            <a:spLocks noChangeArrowheads="1"/>
          </p:cNvSpPr>
          <p:nvPr/>
        </p:nvSpPr>
        <p:spPr bwMode="auto">
          <a:xfrm>
            <a:off x="4465129" y="2132856"/>
            <a:ext cx="4324377" cy="352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数据选择器及应用</a:t>
            </a:r>
            <a:endParaRPr lang="en-US" altLang="zh-CN" sz="3200" b="1" dirty="0" smtClean="0">
              <a:solidFill>
                <a:srgbClr val="FFFF00"/>
              </a:solidFill>
              <a:latin typeface="Calibri" panose="020F0502020204030204" pitchFamily="34" charset="0"/>
            </a:endParaRPr>
          </a:p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3200" b="1" dirty="0" smtClean="0">
                <a:solidFill>
                  <a:srgbClr val="FFFF00"/>
                </a:solidFill>
                <a:latin typeface="Calibri" panose="020F0502020204030204" pitchFamily="34" charset="0"/>
              </a:rPr>
              <a:t>触发器及应用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5496" y="4365625"/>
            <a:ext cx="4249737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3663" indent="-63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tabLst>
                <a:tab pos="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E-MAIL</a:t>
            </a:r>
            <a:r>
              <a:rPr lang="zh-CN" altLang="en-US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：</a:t>
            </a:r>
            <a:r>
              <a:rPr lang="en-US" altLang="zh-CN" sz="2800" b="1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changym@njupt.edu.cn</a:t>
            </a:r>
          </a:p>
        </p:txBody>
      </p:sp>
      <p:sp>
        <p:nvSpPr>
          <p:cNvPr id="14" name="Rectangle 5"/>
          <p:cNvSpPr>
            <a:spLocks noRot="1" noChangeArrowheads="1"/>
          </p:cNvSpPr>
          <p:nvPr/>
        </p:nvSpPr>
        <p:spPr bwMode="auto">
          <a:xfrm>
            <a:off x="35496" y="2924175"/>
            <a:ext cx="42497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Simplified Arabic" panose="02020603050405020304" pitchFamily="18" charset="-78"/>
                <a:ea typeface="微软雅黑" panose="020B0503020204020204" pitchFamily="34" charset="-122"/>
              </a:rPr>
              <a:t>任课教师：常玉梅</a:t>
            </a:r>
            <a:endParaRPr lang="en-US" altLang="zh-CN" sz="2800" b="1" dirty="0">
              <a:solidFill>
                <a:srgbClr val="FFFFFF"/>
              </a:solidFill>
              <a:latin typeface="Simplified Arabic" panose="02020603050405020304" pitchFamily="18" charset="-78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7CF1119B-93CA-4895-B346-5B126FF205B2}" type="datetime1">
              <a:rPr lang="zh-CN" altLang="en-US"/>
              <a:pPr>
                <a:defRPr/>
              </a:pPr>
              <a:t>2017-5-9</a:t>
            </a:fld>
            <a:endParaRPr lang="en-US" altLang="zh-CN"/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85720" y="500042"/>
            <a:ext cx="554513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00FF00"/>
                </a:solidFill>
                <a:latin typeface="Tahoma" pitchFamily="34" charset="0"/>
                <a:ea typeface="楷体_GB2312" pitchFamily="49" charset="-122"/>
              </a:rPr>
              <a:t>触发器的学习要点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214414" y="1571612"/>
            <a:ext cx="68405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触发器功能：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 可记忆一位二进制数。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基本</a:t>
            </a:r>
            <a:r>
              <a:rPr lang="en-US" altLang="zh-CN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RSFF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常用触发器：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DFF</a:t>
            </a:r>
            <a:r>
              <a:rPr lang="zh-CN" altLang="en-US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（维持 </a:t>
            </a:r>
            <a:r>
              <a:rPr lang="en-US" altLang="zh-CN" sz="3200" b="1" dirty="0" smtClean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—</a:t>
            </a:r>
            <a:r>
              <a:rPr lang="en-US" altLang="zh-CN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阻塞</a:t>
            </a:r>
            <a:r>
              <a:rPr lang="en-US" altLang="zh-CN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DFF</a:t>
            </a:r>
            <a:r>
              <a:rPr lang="zh-CN" altLang="en-US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负边沿</a:t>
            </a:r>
            <a:r>
              <a:rPr lang="en-US" altLang="zh-CN" sz="32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JKFF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2800" b="1" dirty="0" smtClean="0">
                <a:solidFill>
                  <a:srgbClr val="FFFFFF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         </a:t>
            </a: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86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6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86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86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86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69D5AC0B-1A94-4CFA-84F3-BDCB9150BD1E}" type="datetime1">
              <a:rPr lang="zh-CN" altLang="en-US"/>
              <a:pPr>
                <a:defRPr/>
              </a:pPr>
              <a:t>2017-5-9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913" y="1700213"/>
            <a:ext cx="7086600" cy="3886200"/>
            <a:chOff x="576" y="864"/>
            <a:chExt cx="4464" cy="2448"/>
          </a:xfrm>
        </p:grpSpPr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576" y="864"/>
            <a:ext cx="4464" cy="2448"/>
          </p:xfrm>
          <a:graphic>
            <a:graphicData uri="http://schemas.openxmlformats.org/presentationml/2006/ole">
              <p:oleObj spid="_x0000_s163842" name="位图图像" r:id="rId3" imgW="4800000" imgH="2886478" progId="PBrush">
                <p:embed/>
              </p:oleObj>
            </a:graphicData>
          </a:graphic>
        </p:graphicFrame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3168" y="8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Rectangle 7"/>
          <p:cNvSpPr>
            <a:spLocks noChangeArrowheads="1"/>
          </p:cNvSpPr>
          <p:nvPr/>
        </p:nvSpPr>
        <p:spPr bwMode="auto">
          <a:xfrm>
            <a:off x="357158" y="500042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基本</a:t>
            </a:r>
            <a:r>
              <a:rPr lang="en-US" altLang="zh-CN" sz="36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RSFF</a:t>
            </a: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01460B83-22D2-45F2-AB7D-B0AD5A19F242}" type="datetime1">
              <a:rPr lang="zh-CN" altLang="en-US"/>
              <a:pPr>
                <a:defRPr/>
              </a:pPr>
              <a:t>2017-5-9</a:t>
            </a:fld>
            <a:endParaRPr lang="en-US" altLang="zh-CN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900113" y="600075"/>
            <a:ext cx="4751387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3900" b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特征方程：</a:t>
            </a:r>
            <a:r>
              <a:rPr lang="en-US" altLang="zh-CN" sz="3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3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重点</a:t>
            </a:r>
            <a:r>
              <a:rPr lang="en-US" altLang="zh-CN" sz="39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1628775"/>
            <a:ext cx="49403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1065213" y="3260725"/>
            <a:ext cx="2209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zh-CN" altLang="en-US" sz="39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功能表：</a:t>
            </a: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25800" y="3678238"/>
            <a:ext cx="27225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C07540C2-AA04-4436-BA37-8D0351E057A2}" type="datetime1">
              <a:rPr lang="zh-CN" altLang="en-US"/>
              <a:pPr>
                <a:defRPr/>
              </a:pPr>
              <a:t>2017-5-9</a:t>
            </a:fld>
            <a:endParaRPr lang="en-US" altLang="zh-CN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900113" y="620713"/>
            <a:ext cx="5688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DFF</a:t>
            </a:r>
            <a:r>
              <a:rPr lang="zh-CN" altLang="en-US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（维持 </a:t>
            </a:r>
            <a:r>
              <a:rPr lang="en-US" altLang="zh-CN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— </a:t>
            </a:r>
            <a:r>
              <a:rPr lang="zh-CN" altLang="en-US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阻塞</a:t>
            </a:r>
            <a:r>
              <a:rPr lang="en-US" altLang="zh-CN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DFF</a:t>
            </a:r>
            <a:r>
              <a:rPr lang="zh-CN" altLang="en-US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900113" y="1484313"/>
            <a:ext cx="7775575" cy="296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特征方程：</a:t>
            </a:r>
            <a:r>
              <a:rPr kumimoji="1"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（或次态方程）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kumimoji="1" lang="en-US" altLang="zh-CN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kumimoji="1" lang="en-US" altLang="zh-CN" sz="3200" baseline="30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n+1</a:t>
            </a:r>
            <a:r>
              <a:rPr kumimoji="1" lang="en-US" altLang="zh-CN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= [ D ] </a:t>
            </a:r>
            <a:r>
              <a:rPr kumimoji="1" lang="en-US" altLang="zh-CN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Tahoma" pitchFamily="34" charset="0"/>
              </a:rPr>
              <a:t>∙</a:t>
            </a:r>
            <a:r>
              <a:rPr kumimoji="1" lang="en-US" altLang="zh-CN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CP↑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式中：“</a:t>
            </a:r>
            <a:r>
              <a:rPr kumimoji="1" lang="en-US" altLang="zh-CN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CP↑”</a:t>
            </a:r>
            <a:r>
              <a:rPr kumimoji="1" lang="zh-CN" altLang="en-US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表示</a:t>
            </a:r>
            <a:r>
              <a:rPr kumimoji="1" lang="en-US" altLang="zh-CN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FF</a:t>
            </a:r>
            <a:r>
              <a:rPr kumimoji="1" lang="zh-CN" altLang="en-US" sz="3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状态的变化发生在</a:t>
            </a:r>
            <a:r>
              <a:rPr kumimoji="1" lang="en-US" altLang="zh-CN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CP</a:t>
            </a:r>
            <a:r>
              <a:rPr kumimoji="1" lang="zh-CN" altLang="en-US" sz="32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的上升沿</a:t>
            </a:r>
            <a:r>
              <a:rPr kumimoji="1" lang="zh-CN" altLang="en-US" sz="320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4075113"/>
            <a:ext cx="2808287" cy="246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DA09F706-CC4B-4F38-A1D4-D58299EF3729}" type="datetime1">
              <a:rPr lang="zh-CN" altLang="en-US"/>
              <a:pPr>
                <a:defRPr/>
              </a:pPr>
              <a:t>2017-5-9</a:t>
            </a:fld>
            <a:endParaRPr lang="en-US" altLang="zh-CN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066800" y="766763"/>
            <a:ext cx="2667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功能表：</a:t>
            </a: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700213"/>
            <a:ext cx="6840537" cy="389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4575DB6A-8E24-4B71-AB65-D9E6ED005FC1}" type="datetime1">
              <a:rPr lang="zh-CN" altLang="en-US"/>
              <a:pPr>
                <a:defRPr/>
              </a:pPr>
              <a:t>2017-5-9</a:t>
            </a:fld>
            <a:endParaRPr lang="en-US" altLang="zh-CN"/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1331913" y="1376363"/>
            <a:ext cx="7315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用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DFF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接成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位二进制加法计数器</a:t>
            </a:r>
          </a:p>
        </p:txBody>
      </p:sp>
      <p:sp>
        <p:nvSpPr>
          <p:cNvPr id="23556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27088" y="404813"/>
            <a:ext cx="6408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71500" indent="-571500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6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rPr>
              <a:t>实验内容介绍</a:t>
            </a: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5143504" y="1857364"/>
          <a:ext cx="3536950" cy="1631950"/>
        </p:xfrm>
        <a:graphic>
          <a:graphicData uri="http://schemas.openxmlformats.org/presentationml/2006/ole">
            <p:oleObj spid="_x0000_s164866" name="Equation" r:id="rId3" imgW="1663700" imgH="774700" progId="Equation.DSMT4">
              <p:embed/>
            </p:oleObj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4872038" y="4064000"/>
          <a:ext cx="4176712" cy="1028700"/>
        </p:xfrm>
        <a:graphic>
          <a:graphicData uri="http://schemas.openxmlformats.org/presentationml/2006/ole">
            <p:oleObj spid="_x0000_s164867" name="Equation" r:id="rId4" imgW="2044700" imgH="508000" progId="Equation.DSMT4">
              <p:embed/>
            </p:oleObj>
          </a:graphicData>
        </a:graphic>
      </p:graphicFrame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153988" y="1268413"/>
            <a:ext cx="451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fontAlgn="t" hangingPunct="1"/>
            <a:r>
              <a:rPr lang="zh-CN" altLang="en-US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二位二进制加法计数器真值表：</a:t>
            </a:r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739775" y="1668463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6367" name="Group 63"/>
          <p:cNvGraphicFramePr>
            <a:graphicFrameLocks noGrp="1"/>
          </p:cNvGraphicFramePr>
          <p:nvPr/>
        </p:nvGraphicFramePr>
        <p:xfrm>
          <a:off x="250825" y="1719263"/>
          <a:ext cx="4321175" cy="3311525"/>
        </p:xfrm>
        <a:graphic>
          <a:graphicData uri="http://schemas.openxmlformats.org/drawingml/2006/table">
            <a:tbl>
              <a:tblPr/>
              <a:tblGrid>
                <a:gridCol w="6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3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307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CP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加计数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次态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进位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3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-1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-1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-1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en-US" altLang="zh-CN" sz="2400" b="1" i="0" u="none" strike="noStrike" cap="none" normalizeH="0" baseline="-1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-1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4632" name="Rectangle 58"/>
          <p:cNvSpPr>
            <a:spLocks noChangeArrowheads="1"/>
          </p:cNvSpPr>
          <p:nvPr/>
        </p:nvSpPr>
        <p:spPr bwMode="auto">
          <a:xfrm>
            <a:off x="0" y="38655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4633" name="Rectangle 59"/>
          <p:cNvSpPr>
            <a:spLocks noChangeArrowheads="1"/>
          </p:cNvSpPr>
          <p:nvPr/>
        </p:nvSpPr>
        <p:spPr bwMode="auto">
          <a:xfrm>
            <a:off x="4799013" y="1196975"/>
            <a:ext cx="42481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异步加法计数器次态方程：</a:t>
            </a:r>
            <a:endParaRPr lang="zh-CN" altLang="en-US" sz="2800" b="1" dirty="0">
              <a:solidFill>
                <a:srgbClr val="00FF00"/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4634" name="Rectangle 60"/>
          <p:cNvSpPr>
            <a:spLocks noChangeArrowheads="1"/>
          </p:cNvSpPr>
          <p:nvPr/>
        </p:nvSpPr>
        <p:spPr bwMode="auto">
          <a:xfrm>
            <a:off x="4799013" y="3489325"/>
            <a:ext cx="42497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FF00"/>
                </a:solidFill>
                <a:ea typeface="楷体_GB2312" pitchFamily="49" charset="-122"/>
              </a:rPr>
              <a:t>同步加法计数器次态方程：</a:t>
            </a:r>
          </a:p>
        </p:txBody>
      </p:sp>
      <p:sp>
        <p:nvSpPr>
          <p:cNvPr id="24635" name="Rectangle 61"/>
          <p:cNvSpPr>
            <a:spLocks noChangeArrowheads="1"/>
          </p:cNvSpPr>
          <p:nvPr/>
        </p:nvSpPr>
        <p:spPr bwMode="auto">
          <a:xfrm>
            <a:off x="755650" y="5319713"/>
            <a:ext cx="7200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若需考虑全加器的进位位，则有：</a:t>
            </a:r>
            <a:r>
              <a:rPr lang="en-US" altLang="zh-CN" sz="28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F=Q</a:t>
            </a:r>
            <a:r>
              <a:rPr lang="en-US" altLang="zh-CN" sz="2800" b="1" baseline="-100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·</a:t>
            </a:r>
            <a:r>
              <a:rPr lang="en-US" altLang="zh-CN" sz="2800" b="1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800" b="1" baseline="-10000" dirty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</p:txBody>
      </p:sp>
      <p:sp>
        <p:nvSpPr>
          <p:cNvPr id="24636" name="Rectangle 62"/>
          <p:cNvSpPr>
            <a:spLocks noChangeArrowheads="1"/>
          </p:cNvSpPr>
          <p:nvPr/>
        </p:nvSpPr>
        <p:spPr bwMode="auto">
          <a:xfrm>
            <a:off x="233363" y="528638"/>
            <a:ext cx="26638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、设计思路</a:t>
            </a: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41438"/>
            <a:ext cx="8305800" cy="255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日期占位符 1"/>
          <p:cNvSpPr>
            <a:spLocks noGrp="1"/>
          </p:cNvSpPr>
          <p:nvPr>
            <p:ph type="dt" sz="quarter" idx="4294967295"/>
          </p:nvPr>
        </p:nvSpPr>
        <p:spPr>
          <a:xfrm>
            <a:off x="0" y="6243638"/>
            <a:ext cx="2133600" cy="457200"/>
          </a:xfrm>
          <a:ln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fld id="{A1224AF3-8D74-464F-BA37-70F371E86181}" type="datetime1">
              <a:rPr lang="zh-CN" altLang="en-US"/>
              <a:pPr>
                <a:defRPr/>
              </a:pPr>
              <a:t>2017-5-9</a:t>
            </a:fld>
            <a:endParaRPr lang="en-US" altLang="zh-CN"/>
          </a:p>
        </p:txBody>
      </p:sp>
      <p:grpSp>
        <p:nvGrpSpPr>
          <p:cNvPr id="46" name="Group 5"/>
          <p:cNvGrpSpPr>
            <a:grpSpLocks/>
          </p:cNvGrpSpPr>
          <p:nvPr/>
        </p:nvGrpSpPr>
        <p:grpSpPr bwMode="auto">
          <a:xfrm>
            <a:off x="1077913" y="2865438"/>
            <a:ext cx="609600" cy="914400"/>
            <a:chOff x="576" y="2976"/>
            <a:chExt cx="384" cy="576"/>
          </a:xfrm>
        </p:grpSpPr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576" y="2976"/>
              <a:ext cx="384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576" y="3552"/>
              <a:ext cx="384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Group 8"/>
          <p:cNvGrpSpPr>
            <a:grpSpLocks/>
          </p:cNvGrpSpPr>
          <p:nvPr/>
        </p:nvGrpSpPr>
        <p:grpSpPr bwMode="auto">
          <a:xfrm>
            <a:off x="1687513" y="2484438"/>
            <a:ext cx="1219200" cy="381000"/>
            <a:chOff x="960" y="2736"/>
            <a:chExt cx="768" cy="240"/>
          </a:xfrm>
        </p:grpSpPr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960" y="2736"/>
              <a:ext cx="0" cy="24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960" y="2736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Line 11"/>
          <p:cNvSpPr>
            <a:spLocks noChangeShapeType="1"/>
          </p:cNvSpPr>
          <p:nvPr/>
        </p:nvSpPr>
        <p:spPr bwMode="auto">
          <a:xfrm>
            <a:off x="1687513" y="3779838"/>
            <a:ext cx="12192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3" name="Group 12"/>
          <p:cNvGrpSpPr>
            <a:grpSpLocks/>
          </p:cNvGrpSpPr>
          <p:nvPr/>
        </p:nvGrpSpPr>
        <p:grpSpPr bwMode="auto">
          <a:xfrm>
            <a:off x="2906713" y="2484438"/>
            <a:ext cx="1219200" cy="381000"/>
            <a:chOff x="1728" y="2736"/>
            <a:chExt cx="768" cy="240"/>
          </a:xfrm>
        </p:grpSpPr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1728" y="2736"/>
              <a:ext cx="0" cy="24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1728" y="2976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6" name="Group 15"/>
          <p:cNvGrpSpPr>
            <a:grpSpLocks/>
          </p:cNvGrpSpPr>
          <p:nvPr/>
        </p:nvGrpSpPr>
        <p:grpSpPr bwMode="auto">
          <a:xfrm>
            <a:off x="2906713" y="3322638"/>
            <a:ext cx="1219200" cy="457200"/>
            <a:chOff x="1728" y="3264"/>
            <a:chExt cx="768" cy="288"/>
          </a:xfrm>
        </p:grpSpPr>
        <p:sp>
          <p:nvSpPr>
            <p:cNvPr id="57" name="Line 16"/>
            <p:cNvSpPr>
              <a:spLocks noChangeShapeType="1"/>
            </p:cNvSpPr>
            <p:nvPr/>
          </p:nvSpPr>
          <p:spPr bwMode="auto">
            <a:xfrm flipV="1">
              <a:off x="1728" y="3264"/>
              <a:ext cx="0" cy="288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7"/>
            <p:cNvSpPr>
              <a:spLocks noChangeShapeType="1"/>
            </p:cNvSpPr>
            <p:nvPr/>
          </p:nvSpPr>
          <p:spPr bwMode="auto">
            <a:xfrm>
              <a:off x="1728" y="3264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18"/>
          <p:cNvGrpSpPr>
            <a:grpSpLocks/>
          </p:cNvGrpSpPr>
          <p:nvPr/>
        </p:nvGrpSpPr>
        <p:grpSpPr bwMode="auto">
          <a:xfrm>
            <a:off x="4125913" y="2484438"/>
            <a:ext cx="1219200" cy="381000"/>
            <a:chOff x="2496" y="2736"/>
            <a:chExt cx="768" cy="240"/>
          </a:xfrm>
        </p:grpSpPr>
        <p:sp>
          <p:nvSpPr>
            <p:cNvPr id="60" name="Line 19"/>
            <p:cNvSpPr>
              <a:spLocks noChangeShapeType="1"/>
            </p:cNvSpPr>
            <p:nvPr/>
          </p:nvSpPr>
          <p:spPr bwMode="auto">
            <a:xfrm flipV="1">
              <a:off x="2496" y="2736"/>
              <a:ext cx="0" cy="24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2496" y="2736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4125913" y="3322638"/>
            <a:ext cx="12192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3" name="Group 22"/>
          <p:cNvGrpSpPr>
            <a:grpSpLocks/>
          </p:cNvGrpSpPr>
          <p:nvPr/>
        </p:nvGrpSpPr>
        <p:grpSpPr bwMode="auto">
          <a:xfrm>
            <a:off x="5345113" y="2484438"/>
            <a:ext cx="1219200" cy="457200"/>
            <a:chOff x="3264" y="2736"/>
            <a:chExt cx="768" cy="288"/>
          </a:xfrm>
        </p:grpSpPr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3264" y="2736"/>
              <a:ext cx="0" cy="288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>
              <a:off x="3264" y="3024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Group 25"/>
          <p:cNvGrpSpPr>
            <a:grpSpLocks/>
          </p:cNvGrpSpPr>
          <p:nvPr/>
        </p:nvGrpSpPr>
        <p:grpSpPr bwMode="auto">
          <a:xfrm>
            <a:off x="5345113" y="3322638"/>
            <a:ext cx="1219200" cy="457200"/>
            <a:chOff x="3264" y="3264"/>
            <a:chExt cx="768" cy="288"/>
          </a:xfrm>
        </p:grpSpPr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3264" y="3264"/>
              <a:ext cx="0" cy="288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7"/>
            <p:cNvSpPr>
              <a:spLocks noChangeShapeType="1"/>
            </p:cNvSpPr>
            <p:nvPr/>
          </p:nvSpPr>
          <p:spPr bwMode="auto">
            <a:xfrm>
              <a:off x="3264" y="3552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9" name="Group 28"/>
          <p:cNvGrpSpPr>
            <a:grpSpLocks/>
          </p:cNvGrpSpPr>
          <p:nvPr/>
        </p:nvGrpSpPr>
        <p:grpSpPr bwMode="auto">
          <a:xfrm>
            <a:off x="6564313" y="2484438"/>
            <a:ext cx="1143000" cy="457200"/>
            <a:chOff x="4032" y="2736"/>
            <a:chExt cx="720" cy="288"/>
          </a:xfrm>
        </p:grpSpPr>
        <p:sp>
          <p:nvSpPr>
            <p:cNvPr id="70" name="Line 29"/>
            <p:cNvSpPr>
              <a:spLocks noChangeShapeType="1"/>
            </p:cNvSpPr>
            <p:nvPr/>
          </p:nvSpPr>
          <p:spPr bwMode="auto">
            <a:xfrm flipV="1">
              <a:off x="4032" y="2736"/>
              <a:ext cx="0" cy="288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0"/>
            <p:cNvSpPr>
              <a:spLocks noChangeShapeType="1"/>
            </p:cNvSpPr>
            <p:nvPr/>
          </p:nvSpPr>
          <p:spPr bwMode="auto">
            <a:xfrm>
              <a:off x="4032" y="2736"/>
              <a:ext cx="720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Line 31"/>
          <p:cNvSpPr>
            <a:spLocks noChangeShapeType="1"/>
          </p:cNvSpPr>
          <p:nvPr/>
        </p:nvSpPr>
        <p:spPr bwMode="auto">
          <a:xfrm>
            <a:off x="6564313" y="3779838"/>
            <a:ext cx="114300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3" name="Group 32"/>
          <p:cNvGrpSpPr>
            <a:grpSpLocks/>
          </p:cNvGrpSpPr>
          <p:nvPr/>
        </p:nvGrpSpPr>
        <p:grpSpPr bwMode="auto">
          <a:xfrm>
            <a:off x="7707313" y="2484438"/>
            <a:ext cx="1066800" cy="457200"/>
            <a:chOff x="4752" y="2736"/>
            <a:chExt cx="672" cy="288"/>
          </a:xfrm>
        </p:grpSpPr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4752" y="2736"/>
              <a:ext cx="0" cy="288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4752" y="3024"/>
              <a:ext cx="672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Group 35"/>
          <p:cNvGrpSpPr>
            <a:grpSpLocks/>
          </p:cNvGrpSpPr>
          <p:nvPr/>
        </p:nvGrpSpPr>
        <p:grpSpPr bwMode="auto">
          <a:xfrm>
            <a:off x="7707313" y="3322638"/>
            <a:ext cx="1066800" cy="457200"/>
            <a:chOff x="4752" y="3264"/>
            <a:chExt cx="672" cy="288"/>
          </a:xfrm>
        </p:grpSpPr>
        <p:sp>
          <p:nvSpPr>
            <p:cNvPr id="77" name="Line 36"/>
            <p:cNvSpPr>
              <a:spLocks noChangeShapeType="1"/>
            </p:cNvSpPr>
            <p:nvPr/>
          </p:nvSpPr>
          <p:spPr bwMode="auto">
            <a:xfrm flipV="1">
              <a:off x="4752" y="3264"/>
              <a:ext cx="0" cy="288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4752" y="3264"/>
              <a:ext cx="672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1687513" y="2103438"/>
            <a:ext cx="6019800" cy="2209800"/>
            <a:chOff x="960" y="2496"/>
            <a:chExt cx="3792" cy="1392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960" y="2496"/>
              <a:ext cx="0" cy="1392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1728" y="2496"/>
              <a:ext cx="0" cy="1392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2496" y="2496"/>
              <a:ext cx="0" cy="1392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3264" y="2496"/>
              <a:ext cx="0" cy="1392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4032" y="2496"/>
              <a:ext cx="0" cy="1392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>
              <a:off x="4752" y="2496"/>
              <a:ext cx="0" cy="1392"/>
            </a:xfrm>
            <a:prstGeom prst="line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Click="0" advTm="6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2" grpId="0" animBg="1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225550"/>
            <a:ext cx="8567737" cy="4392613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sz="2800" b="1" dirty="0" smtClean="0">
                <a:ea typeface="楷体_GB2312" pitchFamily="49" charset="-122"/>
              </a:rPr>
              <a:t>双踪示波器观测波形按如下顺序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ea typeface="楷体_GB2312" pitchFamily="49" charset="-122"/>
              </a:rPr>
              <a:t>先观测</a:t>
            </a:r>
            <a:r>
              <a:rPr lang="en-US" altLang="zh-CN" b="1" dirty="0" smtClean="0">
                <a:solidFill>
                  <a:srgbClr val="00FF00"/>
                </a:solidFill>
                <a:ea typeface="楷体_GB2312" pitchFamily="49" charset="-122"/>
              </a:rPr>
              <a:t>CP</a:t>
            </a:r>
            <a:r>
              <a:rPr lang="zh-CN" altLang="en-US" b="1" dirty="0" smtClean="0">
                <a:solidFill>
                  <a:srgbClr val="00FF00"/>
                </a:solidFill>
                <a:ea typeface="楷体_GB2312" pitchFamily="49" charset="-122"/>
              </a:rPr>
              <a:t>和</a:t>
            </a:r>
            <a:r>
              <a:rPr lang="en-US" altLang="zh-CN" b="1" dirty="0" smtClean="0">
                <a:solidFill>
                  <a:srgbClr val="00FF00"/>
                </a:solidFill>
                <a:ea typeface="楷体_GB2312" pitchFamily="49" charset="-122"/>
              </a:rPr>
              <a:t>Q</a:t>
            </a:r>
            <a:r>
              <a:rPr lang="en-US" altLang="zh-CN" b="1" baseline="-10000" dirty="0" smtClean="0">
                <a:solidFill>
                  <a:srgbClr val="00FF00"/>
                </a:solidFill>
                <a:ea typeface="楷体_GB2312" pitchFamily="49" charset="-122"/>
              </a:rPr>
              <a:t>1 </a:t>
            </a:r>
            <a:r>
              <a:rPr lang="zh-CN" altLang="en-US" b="1" dirty="0" smtClean="0">
                <a:ea typeface="楷体_GB2312" pitchFamily="49" charset="-122"/>
              </a:rPr>
              <a:t>，且用</a:t>
            </a:r>
            <a:r>
              <a:rPr lang="en-US" altLang="zh-CN" b="1" dirty="0" smtClean="0">
                <a:ea typeface="楷体_GB2312" pitchFamily="49" charset="-122"/>
              </a:rPr>
              <a:t>Q</a:t>
            </a:r>
            <a:r>
              <a:rPr lang="en-US" altLang="zh-CN" b="1" baseline="-10000" dirty="0" smtClean="0">
                <a:ea typeface="楷体_GB2312" pitchFamily="49" charset="-122"/>
              </a:rPr>
              <a:t>1</a:t>
            </a:r>
            <a:r>
              <a:rPr lang="zh-CN" altLang="en-US" b="1" dirty="0" smtClean="0">
                <a:ea typeface="楷体_GB2312" pitchFamily="49" charset="-122"/>
              </a:rPr>
              <a:t>通道的信号作内触发信号（因上升沿最少），判读</a:t>
            </a:r>
            <a:r>
              <a:rPr lang="en-US" altLang="zh-CN" b="1" dirty="0" smtClean="0">
                <a:ea typeface="楷体_GB2312" pitchFamily="49" charset="-122"/>
              </a:rPr>
              <a:t>CP</a:t>
            </a:r>
            <a:r>
              <a:rPr lang="zh-CN" altLang="en-US" b="1" dirty="0" smtClean="0">
                <a:ea typeface="楷体_GB2312" pitchFamily="49" charset="-122"/>
              </a:rPr>
              <a:t>和</a:t>
            </a:r>
            <a:r>
              <a:rPr lang="en-US" altLang="zh-CN" b="1" dirty="0" smtClean="0">
                <a:ea typeface="楷体_GB2312" pitchFamily="49" charset="-122"/>
              </a:rPr>
              <a:t>Q</a:t>
            </a:r>
            <a:r>
              <a:rPr lang="en-US" altLang="zh-CN" b="1" baseline="-10000" dirty="0" smtClean="0">
                <a:ea typeface="楷体_GB2312" pitchFamily="49" charset="-122"/>
              </a:rPr>
              <a:t>1</a:t>
            </a:r>
            <a:r>
              <a:rPr lang="zh-CN" altLang="en-US" b="1" dirty="0" smtClean="0">
                <a:ea typeface="楷体_GB2312" pitchFamily="49" charset="-122"/>
              </a:rPr>
              <a:t>的关系是否正确。确认</a:t>
            </a:r>
            <a:r>
              <a:rPr lang="en-US" altLang="zh-CN" b="1" dirty="0" smtClean="0">
                <a:ea typeface="楷体_GB2312" pitchFamily="49" charset="-122"/>
              </a:rPr>
              <a:t>Q</a:t>
            </a:r>
            <a:r>
              <a:rPr lang="en-US" altLang="zh-CN" b="1" baseline="-10000" dirty="0" smtClean="0">
                <a:ea typeface="楷体_GB2312" pitchFamily="49" charset="-122"/>
              </a:rPr>
              <a:t>1</a:t>
            </a:r>
            <a:r>
              <a:rPr lang="zh-CN" altLang="en-US" b="1" dirty="0" smtClean="0">
                <a:ea typeface="楷体_GB2312" pitchFamily="49" charset="-122"/>
              </a:rPr>
              <a:t>波形一周期的头和尾的位置。</a:t>
            </a:r>
          </a:p>
          <a:p>
            <a:pPr marL="0" lvl="1" indent="0"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ea typeface="楷体_GB2312" pitchFamily="49" charset="-122"/>
              </a:rPr>
              <a:t>保持</a:t>
            </a:r>
            <a:r>
              <a:rPr lang="zh-CN" altLang="en-US" b="1" dirty="0" smtClean="0">
                <a:solidFill>
                  <a:srgbClr val="00FF00"/>
                </a:solidFill>
                <a:ea typeface="楷体_GB2312" pitchFamily="49" charset="-122"/>
              </a:rPr>
              <a:t>观测</a:t>
            </a:r>
            <a:r>
              <a:rPr lang="en-US" altLang="zh-CN" b="1" dirty="0" smtClean="0">
                <a:solidFill>
                  <a:srgbClr val="00FF00"/>
                </a:solidFill>
                <a:ea typeface="楷体_GB2312" pitchFamily="49" charset="-122"/>
              </a:rPr>
              <a:t>Q</a:t>
            </a:r>
            <a:r>
              <a:rPr lang="en-US" altLang="zh-CN" b="1" baseline="-10000" dirty="0" smtClean="0">
                <a:solidFill>
                  <a:srgbClr val="00FF00"/>
                </a:solidFill>
                <a:ea typeface="楷体_GB2312" pitchFamily="49" charset="-122"/>
              </a:rPr>
              <a:t>1 </a:t>
            </a:r>
            <a:r>
              <a:rPr lang="zh-CN" altLang="en-US" b="1" dirty="0" smtClean="0">
                <a:solidFill>
                  <a:srgbClr val="00FF00"/>
                </a:solidFill>
                <a:ea typeface="楷体_GB2312" pitchFamily="49" charset="-122"/>
              </a:rPr>
              <a:t>，原观测</a:t>
            </a:r>
            <a:r>
              <a:rPr lang="en-US" altLang="zh-CN" b="1" dirty="0" smtClean="0">
                <a:solidFill>
                  <a:srgbClr val="00FF00"/>
                </a:solidFill>
                <a:ea typeface="楷体_GB2312" pitchFamily="49" charset="-122"/>
              </a:rPr>
              <a:t>CP</a:t>
            </a:r>
            <a:r>
              <a:rPr lang="zh-CN" altLang="en-US" b="1" dirty="0" smtClean="0">
                <a:solidFill>
                  <a:srgbClr val="00FF00"/>
                </a:solidFill>
                <a:ea typeface="楷体_GB2312" pitchFamily="49" charset="-122"/>
              </a:rPr>
              <a:t>的通道改为观测</a:t>
            </a:r>
            <a:r>
              <a:rPr lang="en-US" altLang="zh-CN" b="1" dirty="0" smtClean="0">
                <a:solidFill>
                  <a:srgbClr val="00FF00"/>
                </a:solidFill>
                <a:ea typeface="楷体_GB2312" pitchFamily="49" charset="-122"/>
              </a:rPr>
              <a:t>Q</a:t>
            </a:r>
            <a:r>
              <a:rPr lang="en-US" altLang="zh-CN" b="1" baseline="-10000" dirty="0" smtClean="0">
                <a:solidFill>
                  <a:srgbClr val="00FF00"/>
                </a:solidFill>
                <a:ea typeface="楷体_GB2312" pitchFamily="49" charset="-122"/>
              </a:rPr>
              <a:t>0 </a:t>
            </a:r>
            <a:r>
              <a:rPr lang="zh-CN" altLang="en-US" b="1" dirty="0" smtClean="0">
                <a:ea typeface="楷体_GB2312" pitchFamily="49" charset="-122"/>
              </a:rPr>
              <a:t>，判读</a:t>
            </a:r>
            <a:r>
              <a:rPr lang="en-US" altLang="zh-CN" b="1" dirty="0" smtClean="0">
                <a:ea typeface="楷体_GB2312" pitchFamily="49" charset="-122"/>
              </a:rPr>
              <a:t>Q</a:t>
            </a:r>
            <a:r>
              <a:rPr lang="en-US" altLang="zh-CN" b="1" baseline="-10000" dirty="0" smtClean="0">
                <a:ea typeface="楷体_GB2312" pitchFamily="49" charset="-122"/>
              </a:rPr>
              <a:t>1</a:t>
            </a:r>
            <a:r>
              <a:rPr lang="en-US" altLang="zh-CN" b="1" dirty="0" smtClean="0">
                <a:ea typeface="楷体_GB2312" pitchFamily="49" charset="-122"/>
              </a:rPr>
              <a:t> </a:t>
            </a:r>
            <a:r>
              <a:rPr lang="zh-CN" altLang="en-US" b="1" dirty="0" smtClean="0">
                <a:ea typeface="楷体_GB2312" pitchFamily="49" charset="-122"/>
              </a:rPr>
              <a:t>和</a:t>
            </a:r>
            <a:r>
              <a:rPr lang="en-US" altLang="zh-CN" b="1" dirty="0" smtClean="0">
                <a:ea typeface="楷体_GB2312" pitchFamily="49" charset="-122"/>
              </a:rPr>
              <a:t>Q</a:t>
            </a:r>
            <a:r>
              <a:rPr lang="en-US" altLang="zh-CN" b="1" baseline="-10000" dirty="0" smtClean="0">
                <a:ea typeface="楷体_GB2312" pitchFamily="49" charset="-122"/>
              </a:rPr>
              <a:t>0</a:t>
            </a:r>
            <a:r>
              <a:rPr lang="zh-CN" altLang="en-US" b="1" dirty="0" smtClean="0">
                <a:ea typeface="楷体_GB2312" pitchFamily="49" charset="-122"/>
              </a:rPr>
              <a:t>的关系是否正确。并确认</a:t>
            </a:r>
            <a:r>
              <a:rPr lang="en-US" altLang="zh-CN" b="1" dirty="0" smtClean="0">
                <a:ea typeface="楷体_GB2312" pitchFamily="49" charset="-122"/>
              </a:rPr>
              <a:t>Q</a:t>
            </a:r>
            <a:r>
              <a:rPr lang="en-US" altLang="zh-CN" b="1" baseline="-10000" dirty="0" smtClean="0">
                <a:ea typeface="楷体_GB2312" pitchFamily="49" charset="-122"/>
              </a:rPr>
              <a:t>0 </a:t>
            </a:r>
            <a:r>
              <a:rPr lang="zh-CN" altLang="en-US" b="1" dirty="0" smtClean="0">
                <a:ea typeface="楷体_GB2312" pitchFamily="49" charset="-122"/>
              </a:rPr>
              <a:t>波形一周期的头和尾的位置（与</a:t>
            </a:r>
            <a:r>
              <a:rPr lang="en-US" altLang="zh-CN" b="1" dirty="0" smtClean="0">
                <a:ea typeface="楷体_GB2312" pitchFamily="49" charset="-122"/>
              </a:rPr>
              <a:t>Q</a:t>
            </a:r>
            <a:r>
              <a:rPr lang="en-US" altLang="zh-CN" b="1" baseline="-10000" dirty="0" smtClean="0">
                <a:ea typeface="楷体_GB2312" pitchFamily="49" charset="-122"/>
              </a:rPr>
              <a:t>1</a:t>
            </a:r>
            <a:r>
              <a:rPr lang="zh-CN" altLang="en-US" b="1" dirty="0" smtClean="0">
                <a:ea typeface="楷体_GB2312" pitchFamily="49" charset="-122"/>
              </a:rPr>
              <a:t>波形一周期的头和尾的位置一致）。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500034" y="428604"/>
            <a:ext cx="2771775" cy="719138"/>
          </a:xfrm>
          <a:noFill/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zh-CN" altLang="en-US" sz="4000" b="1" dirty="0" smtClean="0">
                <a:solidFill>
                  <a:srgbClr val="FFFF00"/>
                </a:solidFill>
                <a:ea typeface="楷体_GB2312" pitchFamily="49" charset="-122"/>
              </a:rPr>
              <a:t>、 调测</a:t>
            </a: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矩形 11"/>
          <p:cNvSpPr>
            <a:spLocks noChangeArrowheads="1"/>
          </p:cNvSpPr>
          <p:nvPr/>
        </p:nvSpPr>
        <p:spPr bwMode="auto">
          <a:xfrm>
            <a:off x="323850" y="260350"/>
            <a:ext cx="2236788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763"/>
              </a:lnSpc>
            </a:pPr>
            <a:r>
              <a:rPr lang="zh-CN" altLang="en-US" sz="3200" b="1" dirty="0">
                <a:solidFill>
                  <a:srgbClr val="00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下一次实验</a:t>
            </a:r>
            <a:endParaRPr lang="zh-CN" altLang="en-US" sz="700" dirty="0">
              <a:solidFill>
                <a:srgbClr val="00FF00"/>
              </a:solidFill>
              <a:latin typeface="Calibri" panose="020F0502020204030204" pitchFamily="34" charset="0"/>
            </a:endParaRPr>
          </a:p>
        </p:txBody>
      </p:sp>
      <p:sp>
        <p:nvSpPr>
          <p:cNvPr id="64517" name="Rectangle 3"/>
          <p:cNvSpPr txBox="1">
            <a:spLocks noChangeArrowheads="1"/>
          </p:cNvSpPr>
          <p:nvPr/>
        </p:nvSpPr>
        <p:spPr bwMode="auto">
          <a:xfrm>
            <a:off x="395288" y="1308100"/>
            <a:ext cx="8435975" cy="176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一、动态显示系统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94"/>
      </p:ext>
    </p:extLst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39700"/>
            <a:ext cx="6488113" cy="811213"/>
          </a:xfrm>
          <a:solidFill>
            <a:srgbClr val="92D050"/>
          </a:solidFill>
        </p:spPr>
        <p:txBody>
          <a:bodyPr/>
          <a:lstStyle/>
          <a:p>
            <a:pPr marL="571500" indent="-571500" eaLnBrk="1" hangingPunct="1">
              <a:buFontTx/>
              <a:buChar char="•"/>
            </a:pPr>
            <a:r>
              <a:rPr lang="zh-CN" altLang="en-US" sz="4000" b="1" smtClean="0">
                <a:ea typeface="楷体_GB2312" pitchFamily="49" charset="-122"/>
              </a:rPr>
              <a:t>数据选择电路实验提示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016125"/>
            <a:ext cx="3856038" cy="41497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 smtClean="0">
                <a:ea typeface="楷体_GB2312" pitchFamily="49" charset="-122"/>
              </a:rPr>
              <a:t>测试</a:t>
            </a:r>
            <a:r>
              <a:rPr lang="en-US" altLang="zh-CN" sz="2800" b="1" smtClean="0">
                <a:ea typeface="楷体_GB2312" pitchFamily="49" charset="-122"/>
              </a:rPr>
              <a:t>74LS153</a:t>
            </a:r>
            <a:r>
              <a:rPr lang="zh-CN" altLang="en-US" sz="2800" b="1" smtClean="0">
                <a:ea typeface="楷体_GB2312" pitchFamily="49" charset="-122"/>
              </a:rPr>
              <a:t>的逻辑功能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smtClean="0">
                <a:ea typeface="楷体_GB2312" pitchFamily="49" charset="-122"/>
              </a:rPr>
              <a:t>按右侧逻辑功能表进行静态测试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smtClean="0">
                <a:ea typeface="楷体_GB2312" pitchFamily="49" charset="-122"/>
              </a:rPr>
              <a:t>输入接</a:t>
            </a:r>
            <a:r>
              <a:rPr lang="en-US" altLang="zh-CN" sz="2800" b="1" smtClean="0">
                <a:ea typeface="楷体_GB2312" pitchFamily="49" charset="-122"/>
              </a:rPr>
              <a:t>K1~K7</a:t>
            </a:r>
            <a:r>
              <a:rPr lang="zh-CN" altLang="en-US" sz="2800" b="1" smtClean="0">
                <a:ea typeface="楷体_GB2312" pitchFamily="49" charset="-122"/>
              </a:rPr>
              <a:t>，输出接发光二极管</a:t>
            </a:r>
          </a:p>
        </p:txBody>
      </p:sp>
      <p:graphicFrame>
        <p:nvGraphicFramePr>
          <p:cNvPr id="219249" name="Group 113"/>
          <p:cNvGraphicFramePr>
            <a:graphicFrameLocks noGrp="1"/>
          </p:cNvGraphicFramePr>
          <p:nvPr>
            <p:ph sz="half" idx="4294967295"/>
          </p:nvPr>
        </p:nvGraphicFramePr>
        <p:xfrm>
          <a:off x="4379907" y="1704996"/>
          <a:ext cx="4194175" cy="4724400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选通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输入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选择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数据输入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66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4277" name="Text Box 4"/>
          <p:cNvSpPr txBox="1">
            <a:spLocks noChangeArrowheads="1"/>
          </p:cNvSpPr>
          <p:nvPr/>
        </p:nvSpPr>
        <p:spPr bwMode="auto">
          <a:xfrm>
            <a:off x="454025" y="1193800"/>
            <a:ext cx="295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一、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P197-1</a:t>
            </a:r>
            <a:endParaRPr lang="en-US" altLang="zh-CN" sz="3200" b="1" dirty="0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4384" name="Rectangle 111"/>
          <p:cNvSpPr>
            <a:spLocks noChangeArrowheads="1"/>
          </p:cNvSpPr>
          <p:nvPr/>
        </p:nvSpPr>
        <p:spPr bwMode="auto">
          <a:xfrm>
            <a:off x="4794245" y="1128733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逻辑功能表</a:t>
            </a:r>
          </a:p>
        </p:txBody>
      </p:sp>
      <p:sp>
        <p:nvSpPr>
          <p:cNvPr id="54385" name="Line 112"/>
          <p:cNvSpPr>
            <a:spLocks noChangeShapeType="1"/>
          </p:cNvSpPr>
          <p:nvPr/>
        </p:nvSpPr>
        <p:spPr bwMode="auto">
          <a:xfrm>
            <a:off x="3786182" y="253208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3" name="Group 3"/>
          <p:cNvGraphicFramePr>
            <a:graphicFrameLocks noGrp="1"/>
          </p:cNvGraphicFramePr>
          <p:nvPr>
            <p:ph idx="4294967295"/>
          </p:nvPr>
        </p:nvGraphicFramePr>
        <p:xfrm>
          <a:off x="1285852" y="2500306"/>
          <a:ext cx="3527425" cy="3962400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45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7825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输入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输出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C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 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marL="258889" marR="25888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53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4675" y="658813"/>
            <a:ext cx="8569325" cy="15097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000" b="1" smtClean="0">
                <a:ea typeface="楷体_GB2312" pitchFamily="49" charset="-122"/>
              </a:rPr>
              <a:t>用</a:t>
            </a:r>
            <a:r>
              <a:rPr lang="en-US" altLang="zh-CN" sz="2000" b="1" smtClean="0">
                <a:ea typeface="楷体_GB2312" pitchFamily="49" charset="-122"/>
              </a:rPr>
              <a:t>74153</a:t>
            </a:r>
            <a:r>
              <a:rPr lang="zh-CN" altLang="en-US" sz="2000" b="1" smtClean="0">
                <a:ea typeface="楷体_GB2312" pitchFamily="49" charset="-122"/>
              </a:rPr>
              <a:t>设计一个一位全加器，写出设计过程，并用实验验证。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000" b="1" smtClean="0">
                <a:ea typeface="楷体_GB2312" pitchFamily="49" charset="-122"/>
              </a:rPr>
              <a:t>一、设计思路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ea typeface="楷体_GB2312" pitchFamily="49" charset="-122"/>
              </a:rPr>
              <a:t>输入：</a:t>
            </a:r>
            <a:r>
              <a:rPr lang="en-US" altLang="zh-CN" sz="2000" b="1" smtClean="0">
                <a:ea typeface="楷体_GB2312" pitchFamily="49" charset="-122"/>
              </a:rPr>
              <a:t>A-</a:t>
            </a:r>
            <a:r>
              <a:rPr lang="zh-CN" altLang="en-US" sz="2000" b="1" smtClean="0">
                <a:ea typeface="楷体_GB2312" pitchFamily="49" charset="-122"/>
              </a:rPr>
              <a:t>本位被加数，</a:t>
            </a:r>
            <a:r>
              <a:rPr lang="en-US" altLang="zh-CN" sz="2000" b="1" smtClean="0">
                <a:ea typeface="楷体_GB2312" pitchFamily="49" charset="-122"/>
              </a:rPr>
              <a:t>B-</a:t>
            </a:r>
            <a:r>
              <a:rPr lang="zh-CN" altLang="en-US" sz="2000" b="1" smtClean="0">
                <a:ea typeface="楷体_GB2312" pitchFamily="49" charset="-122"/>
              </a:rPr>
              <a:t>本位加数，</a:t>
            </a:r>
            <a:r>
              <a:rPr lang="en-US" altLang="zh-CN" sz="2000" b="1" smtClean="0">
                <a:ea typeface="楷体_GB2312" pitchFamily="49" charset="-122"/>
              </a:rPr>
              <a:t>C-</a:t>
            </a:r>
            <a:r>
              <a:rPr lang="zh-CN" altLang="en-US" sz="2000" b="1" smtClean="0">
                <a:ea typeface="楷体_GB2312" pitchFamily="49" charset="-122"/>
              </a:rPr>
              <a:t>低位向本位的进位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ea typeface="楷体_GB2312" pitchFamily="49" charset="-122"/>
              </a:rPr>
              <a:t>输出：</a:t>
            </a:r>
            <a:r>
              <a:rPr lang="en-US" altLang="zh-CN" sz="2000" b="1" smtClean="0">
                <a:ea typeface="楷体_GB2312" pitchFamily="49" charset="-122"/>
              </a:rPr>
              <a:t>S-</a:t>
            </a:r>
            <a:r>
              <a:rPr lang="zh-CN" altLang="en-US" sz="2000" b="1" smtClean="0">
                <a:ea typeface="楷体_GB2312" pitchFamily="49" charset="-122"/>
              </a:rPr>
              <a:t>本位和，</a:t>
            </a:r>
            <a:r>
              <a:rPr lang="en-US" altLang="zh-CN" sz="2000" b="1" smtClean="0">
                <a:ea typeface="楷体_GB2312" pitchFamily="49" charset="-122"/>
              </a:rPr>
              <a:t>T-</a:t>
            </a:r>
            <a:r>
              <a:rPr lang="zh-CN" altLang="en-US" sz="2000" b="1" smtClean="0">
                <a:ea typeface="楷体_GB2312" pitchFamily="49" charset="-122"/>
              </a:rPr>
              <a:t>本位向高位的进位</a:t>
            </a:r>
          </a:p>
        </p:txBody>
      </p:sp>
      <p:sp>
        <p:nvSpPr>
          <p:cNvPr id="55364" name="Rectangle 69"/>
          <p:cNvSpPr>
            <a:spLocks noChangeArrowheads="1"/>
          </p:cNvSpPr>
          <p:nvPr/>
        </p:nvSpPr>
        <p:spPr bwMode="auto">
          <a:xfrm>
            <a:off x="95250" y="2860675"/>
            <a:ext cx="750888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3200" b="1">
                <a:latin typeface="Times New Roman" pitchFamily="18" charset="0"/>
                <a:ea typeface="楷体_GB2312" pitchFamily="49" charset="-122"/>
              </a:rPr>
              <a:t>真值表：</a:t>
            </a:r>
          </a:p>
        </p:txBody>
      </p:sp>
      <p:pic>
        <p:nvPicPr>
          <p:cNvPr id="55365" name="Picture 72" descr="hand_raised_hg_wht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88" y="5059363"/>
            <a:ext cx="1125537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66" name="Rectangle 70"/>
          <p:cNvSpPr>
            <a:spLocks noChangeArrowheads="1"/>
          </p:cNvSpPr>
          <p:nvPr/>
        </p:nvSpPr>
        <p:spPr bwMode="auto">
          <a:xfrm>
            <a:off x="214282" y="0"/>
            <a:ext cx="228441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二、</a:t>
            </a:r>
            <a:r>
              <a:rPr kumimoji="1" lang="en-US" altLang="zh-CN" sz="3600" b="1" dirty="0" smtClean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197-2</a:t>
            </a:r>
            <a:endParaRPr kumimoji="1" lang="en-US" altLang="zh-CN" sz="3600" b="1" dirty="0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5367" name="Rectangle 69"/>
          <p:cNvSpPr>
            <a:spLocks noChangeArrowheads="1"/>
          </p:cNvSpPr>
          <p:nvPr/>
        </p:nvSpPr>
        <p:spPr bwMode="auto">
          <a:xfrm>
            <a:off x="4918075" y="2698750"/>
            <a:ext cx="188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画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卡诺图：</a:t>
            </a:r>
          </a:p>
        </p:txBody>
      </p:sp>
      <p:graphicFrame>
        <p:nvGraphicFramePr>
          <p:cNvPr id="220232" name="Group 72"/>
          <p:cNvGraphicFramePr>
            <a:graphicFrameLocks noGrp="1"/>
          </p:cNvGraphicFramePr>
          <p:nvPr/>
        </p:nvGraphicFramePr>
        <p:xfrm>
          <a:off x="5580063" y="3213100"/>
          <a:ext cx="3105150" cy="151384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BC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5394" name="Line 98"/>
          <p:cNvSpPr>
            <a:spLocks noChangeShapeType="1"/>
          </p:cNvSpPr>
          <p:nvPr/>
        </p:nvSpPr>
        <p:spPr bwMode="auto">
          <a:xfrm>
            <a:off x="5651500" y="3284538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95" name="Rectangle 69"/>
          <p:cNvSpPr>
            <a:spLocks noChangeArrowheads="1"/>
          </p:cNvSpPr>
          <p:nvPr/>
        </p:nvSpPr>
        <p:spPr bwMode="auto">
          <a:xfrm>
            <a:off x="4943475" y="500697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降维：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5868988" y="4964133"/>
            <a:ext cx="2016125" cy="1393825"/>
            <a:chOff x="3651" y="3095"/>
            <a:chExt cx="1270" cy="1018"/>
          </a:xfrm>
        </p:grpSpPr>
        <p:sp>
          <p:nvSpPr>
            <p:cNvPr id="55398" name="Rectangle 101"/>
            <p:cNvSpPr>
              <a:spLocks noChangeArrowheads="1"/>
            </p:cNvSpPr>
            <p:nvPr/>
          </p:nvSpPr>
          <p:spPr bwMode="auto">
            <a:xfrm>
              <a:off x="4493" y="3823"/>
              <a:ext cx="3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5399" name="Rectangle 102"/>
            <p:cNvSpPr>
              <a:spLocks noChangeArrowheads="1"/>
            </p:cNvSpPr>
            <p:nvPr/>
          </p:nvSpPr>
          <p:spPr bwMode="auto">
            <a:xfrm>
              <a:off x="4125" y="3823"/>
              <a:ext cx="36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5400" name="Rectangle 103"/>
            <p:cNvSpPr>
              <a:spLocks noChangeArrowheads="1"/>
            </p:cNvSpPr>
            <p:nvPr/>
          </p:nvSpPr>
          <p:spPr bwMode="auto">
            <a:xfrm>
              <a:off x="3651" y="3823"/>
              <a:ext cx="47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401" name="Rectangle 104"/>
            <p:cNvSpPr>
              <a:spLocks noChangeArrowheads="1"/>
            </p:cNvSpPr>
            <p:nvPr/>
          </p:nvSpPr>
          <p:spPr bwMode="auto">
            <a:xfrm>
              <a:off x="4493" y="3536"/>
              <a:ext cx="3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5402" name="Rectangle 105"/>
            <p:cNvSpPr>
              <a:spLocks noChangeArrowheads="1"/>
            </p:cNvSpPr>
            <p:nvPr/>
          </p:nvSpPr>
          <p:spPr bwMode="auto">
            <a:xfrm>
              <a:off x="4125" y="3536"/>
              <a:ext cx="36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5403" name="Rectangle 106"/>
            <p:cNvSpPr>
              <a:spLocks noChangeArrowheads="1"/>
            </p:cNvSpPr>
            <p:nvPr/>
          </p:nvSpPr>
          <p:spPr bwMode="auto">
            <a:xfrm>
              <a:off x="3651" y="3536"/>
              <a:ext cx="47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5404" name="Rectangle 107"/>
            <p:cNvSpPr>
              <a:spLocks noChangeArrowheads="1"/>
            </p:cNvSpPr>
            <p:nvPr/>
          </p:nvSpPr>
          <p:spPr bwMode="auto">
            <a:xfrm>
              <a:off x="4493" y="3113"/>
              <a:ext cx="383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405" name="Rectangle 108"/>
            <p:cNvSpPr>
              <a:spLocks noChangeArrowheads="1"/>
            </p:cNvSpPr>
            <p:nvPr/>
          </p:nvSpPr>
          <p:spPr bwMode="auto">
            <a:xfrm>
              <a:off x="4125" y="3095"/>
              <a:ext cx="368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kumimoji="1" lang="en-US" altLang="zh-CN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5406" name="Rectangle 109"/>
            <p:cNvSpPr>
              <a:spLocks noChangeArrowheads="1"/>
            </p:cNvSpPr>
            <p:nvPr/>
          </p:nvSpPr>
          <p:spPr bwMode="auto">
            <a:xfrm>
              <a:off x="3651" y="3113"/>
              <a:ext cx="474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1" hangingPunct="1"/>
              <a:r>
                <a:rPr kumimoji="1" lang="en-US" altLang="zh-CN">
                  <a:latin typeface="Times New Roman" pitchFamily="18" charset="0"/>
                </a:rPr>
                <a:t>  B</a:t>
              </a:r>
              <a:endParaRPr kumimoji="1" lang="en-US" altLang="zh-CN">
                <a:latin typeface="Times New Roman" pitchFamily="18" charset="0"/>
                <a:cs typeface="Times New Roman" pitchFamily="18" charset="0"/>
              </a:endParaRPr>
            </a:p>
            <a:p>
              <a:r>
                <a:rPr kumimoji="1" lang="en-US" altLang="zh-CN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5407" name="Line 110"/>
            <p:cNvSpPr>
              <a:spLocks noChangeShapeType="1"/>
            </p:cNvSpPr>
            <p:nvPr/>
          </p:nvSpPr>
          <p:spPr bwMode="auto">
            <a:xfrm>
              <a:off x="3651" y="3200"/>
              <a:ext cx="1270" cy="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8" name="Line 111"/>
            <p:cNvSpPr>
              <a:spLocks noChangeShapeType="1"/>
            </p:cNvSpPr>
            <p:nvPr/>
          </p:nvSpPr>
          <p:spPr bwMode="auto">
            <a:xfrm>
              <a:off x="3651" y="4110"/>
              <a:ext cx="127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9" name="Line 112"/>
            <p:cNvSpPr>
              <a:spLocks noChangeShapeType="1"/>
            </p:cNvSpPr>
            <p:nvPr/>
          </p:nvSpPr>
          <p:spPr bwMode="auto">
            <a:xfrm>
              <a:off x="3651" y="3203"/>
              <a:ext cx="0" cy="90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0" name="Line 113"/>
            <p:cNvSpPr>
              <a:spLocks noChangeShapeType="1"/>
            </p:cNvSpPr>
            <p:nvPr/>
          </p:nvSpPr>
          <p:spPr bwMode="auto">
            <a:xfrm>
              <a:off x="4921" y="3203"/>
              <a:ext cx="0" cy="91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1" name="Line 114"/>
            <p:cNvSpPr>
              <a:spLocks noChangeShapeType="1"/>
            </p:cNvSpPr>
            <p:nvPr/>
          </p:nvSpPr>
          <p:spPr bwMode="auto">
            <a:xfrm>
              <a:off x="3651" y="3521"/>
              <a:ext cx="127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2" name="Line 115"/>
            <p:cNvSpPr>
              <a:spLocks noChangeShapeType="1"/>
            </p:cNvSpPr>
            <p:nvPr/>
          </p:nvSpPr>
          <p:spPr bwMode="auto">
            <a:xfrm>
              <a:off x="4105" y="3203"/>
              <a:ext cx="20" cy="90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3" name="Line 116"/>
            <p:cNvSpPr>
              <a:spLocks noChangeShapeType="1"/>
            </p:cNvSpPr>
            <p:nvPr/>
          </p:nvSpPr>
          <p:spPr bwMode="auto">
            <a:xfrm flipH="1">
              <a:off x="4493" y="3203"/>
              <a:ext cx="20" cy="90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4" name="Line 117"/>
            <p:cNvSpPr>
              <a:spLocks noChangeShapeType="1"/>
            </p:cNvSpPr>
            <p:nvPr/>
          </p:nvSpPr>
          <p:spPr bwMode="auto">
            <a:xfrm>
              <a:off x="3651" y="3823"/>
              <a:ext cx="1270" cy="1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5" name="Line 118"/>
            <p:cNvSpPr>
              <a:spLocks noChangeShapeType="1"/>
            </p:cNvSpPr>
            <p:nvPr/>
          </p:nvSpPr>
          <p:spPr bwMode="auto">
            <a:xfrm>
              <a:off x="3696" y="3203"/>
              <a:ext cx="409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6" name="Line 119"/>
            <p:cNvSpPr>
              <a:spLocks noChangeShapeType="1"/>
            </p:cNvSpPr>
            <p:nvPr/>
          </p:nvSpPr>
          <p:spPr bwMode="auto">
            <a:xfrm>
              <a:off x="4604" y="3566"/>
              <a:ext cx="181" cy="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7" name="Line 120"/>
            <p:cNvSpPr>
              <a:spLocks noChangeShapeType="1"/>
            </p:cNvSpPr>
            <p:nvPr/>
          </p:nvSpPr>
          <p:spPr bwMode="auto">
            <a:xfrm>
              <a:off x="4241" y="3884"/>
              <a:ext cx="181" cy="0"/>
            </a:xfrm>
            <a:prstGeom prst="line">
              <a:avLst/>
            </a:prstGeom>
            <a:noFill/>
            <a:ln w="12700" cap="rnd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3525"/>
            <a:ext cx="3035300" cy="800100"/>
          </a:xfrm>
          <a:solidFill>
            <a:srgbClr val="92D050"/>
          </a:solidFill>
        </p:spPr>
        <p:txBody>
          <a:bodyPr/>
          <a:lstStyle/>
          <a:p>
            <a:pPr marL="571500" indent="-571500" eaLnBrk="1" hangingPunct="1">
              <a:buFontTx/>
              <a:buChar char="•"/>
            </a:pPr>
            <a:r>
              <a:rPr lang="zh-CN" altLang="en-US" sz="4000" b="1" smtClean="0">
                <a:ea typeface="楷体_GB2312" pitchFamily="49" charset="-122"/>
              </a:rPr>
              <a:t>实验提示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346200"/>
            <a:ext cx="8229600" cy="4525963"/>
          </a:xfrm>
        </p:spPr>
        <p:txBody>
          <a:bodyPr/>
          <a:lstStyle/>
          <a:p>
            <a:pPr eaLnBrk="1" hangingPunct="1"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b="1" smtClean="0">
                <a:ea typeface="楷体_GB2312" pitchFamily="49" charset="-122"/>
              </a:rPr>
              <a:t>画出电路原理图，标注器件型号、管脚号。</a:t>
            </a:r>
          </a:p>
        </p:txBody>
      </p:sp>
      <p:sp>
        <p:nvSpPr>
          <p:cNvPr id="56325" name="Rectangle 69"/>
          <p:cNvSpPr>
            <a:spLocks noChangeArrowheads="1"/>
          </p:cNvSpPr>
          <p:nvPr/>
        </p:nvSpPr>
        <p:spPr bwMode="auto">
          <a:xfrm>
            <a:off x="98425" y="2555875"/>
            <a:ext cx="192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画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卡诺图：</a:t>
            </a:r>
          </a:p>
        </p:txBody>
      </p:sp>
      <p:graphicFrame>
        <p:nvGraphicFramePr>
          <p:cNvPr id="221190" name="Group 6"/>
          <p:cNvGraphicFramePr>
            <a:graphicFrameLocks noGrp="1"/>
          </p:cNvGraphicFramePr>
          <p:nvPr/>
        </p:nvGraphicFramePr>
        <p:xfrm>
          <a:off x="1343025" y="3067050"/>
          <a:ext cx="3105150" cy="1737360"/>
        </p:xfrm>
        <a:graphic>
          <a:graphicData uri="http://schemas.openxmlformats.org/drawingml/2006/table">
            <a:tbl>
              <a:tblPr/>
              <a:tblGrid>
                <a:gridCol w="752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16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BC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6352" name="Line 32"/>
          <p:cNvSpPr>
            <a:spLocks noChangeShapeType="1"/>
          </p:cNvSpPr>
          <p:nvPr/>
        </p:nvSpPr>
        <p:spPr bwMode="auto">
          <a:xfrm>
            <a:off x="1377950" y="3113088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3" name="Rectangle 69"/>
          <p:cNvSpPr>
            <a:spLocks noChangeArrowheads="1"/>
          </p:cNvSpPr>
          <p:nvPr/>
        </p:nvSpPr>
        <p:spPr bwMode="auto">
          <a:xfrm>
            <a:off x="319088" y="4911725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降维：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338263" y="4875213"/>
            <a:ext cx="2016125" cy="1616075"/>
            <a:chOff x="3787" y="709"/>
            <a:chExt cx="1270" cy="1018"/>
          </a:xfrm>
        </p:grpSpPr>
        <p:sp>
          <p:nvSpPr>
            <p:cNvPr id="56356" name="Rectangle 55"/>
            <p:cNvSpPr>
              <a:spLocks noChangeArrowheads="1"/>
            </p:cNvSpPr>
            <p:nvPr/>
          </p:nvSpPr>
          <p:spPr bwMode="auto">
            <a:xfrm>
              <a:off x="4629" y="1437"/>
              <a:ext cx="3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357" name="Rectangle 56"/>
            <p:cNvSpPr>
              <a:spLocks noChangeArrowheads="1"/>
            </p:cNvSpPr>
            <p:nvPr/>
          </p:nvSpPr>
          <p:spPr bwMode="auto">
            <a:xfrm>
              <a:off x="4261" y="1437"/>
              <a:ext cx="36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358" name="Rectangle 57"/>
            <p:cNvSpPr>
              <a:spLocks noChangeArrowheads="1"/>
            </p:cNvSpPr>
            <p:nvPr/>
          </p:nvSpPr>
          <p:spPr bwMode="auto">
            <a:xfrm>
              <a:off x="3787" y="1437"/>
              <a:ext cx="47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359" name="Rectangle 58"/>
            <p:cNvSpPr>
              <a:spLocks noChangeArrowheads="1"/>
            </p:cNvSpPr>
            <p:nvPr/>
          </p:nvSpPr>
          <p:spPr bwMode="auto">
            <a:xfrm>
              <a:off x="4629" y="1150"/>
              <a:ext cx="38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360" name="Rectangle 59"/>
            <p:cNvSpPr>
              <a:spLocks noChangeArrowheads="1"/>
            </p:cNvSpPr>
            <p:nvPr/>
          </p:nvSpPr>
          <p:spPr bwMode="auto">
            <a:xfrm>
              <a:off x="4261" y="1150"/>
              <a:ext cx="36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361" name="Rectangle 60"/>
            <p:cNvSpPr>
              <a:spLocks noChangeArrowheads="1"/>
            </p:cNvSpPr>
            <p:nvPr/>
          </p:nvSpPr>
          <p:spPr bwMode="auto">
            <a:xfrm>
              <a:off x="3787" y="1150"/>
              <a:ext cx="47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362" name="Rectangle 61"/>
            <p:cNvSpPr>
              <a:spLocks noChangeArrowheads="1"/>
            </p:cNvSpPr>
            <p:nvPr/>
          </p:nvSpPr>
          <p:spPr bwMode="auto">
            <a:xfrm>
              <a:off x="4629" y="727"/>
              <a:ext cx="383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363" name="Rectangle 62"/>
            <p:cNvSpPr>
              <a:spLocks noChangeArrowheads="1"/>
            </p:cNvSpPr>
            <p:nvPr/>
          </p:nvSpPr>
          <p:spPr bwMode="auto">
            <a:xfrm>
              <a:off x="4261" y="709"/>
              <a:ext cx="368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kumimoji="1" lang="en-US" altLang="zh-CN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364" name="Rectangle 63"/>
            <p:cNvSpPr>
              <a:spLocks noChangeArrowheads="1"/>
            </p:cNvSpPr>
            <p:nvPr/>
          </p:nvSpPr>
          <p:spPr bwMode="auto">
            <a:xfrm>
              <a:off x="3787" y="727"/>
              <a:ext cx="474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1" hangingPunct="1"/>
              <a:r>
                <a:rPr kumimoji="1" lang="en-US" altLang="zh-CN" sz="2400">
                  <a:latin typeface="Times New Roman" pitchFamily="18" charset="0"/>
                </a:rPr>
                <a:t>  B</a:t>
              </a:r>
              <a:endParaRPr kumimoji="1" lang="en-US" altLang="zh-CN" sz="2400">
                <a:latin typeface="Times New Roman" pitchFamily="18" charset="0"/>
                <a:cs typeface="Times New Roman" pitchFamily="18" charset="0"/>
              </a:endParaRPr>
            </a:p>
            <a:p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6365" name="Line 64"/>
            <p:cNvSpPr>
              <a:spLocks noChangeShapeType="1"/>
            </p:cNvSpPr>
            <p:nvPr/>
          </p:nvSpPr>
          <p:spPr bwMode="auto">
            <a:xfrm>
              <a:off x="3787" y="814"/>
              <a:ext cx="1270" cy="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Line 65"/>
            <p:cNvSpPr>
              <a:spLocks noChangeShapeType="1"/>
            </p:cNvSpPr>
            <p:nvPr/>
          </p:nvSpPr>
          <p:spPr bwMode="auto">
            <a:xfrm>
              <a:off x="3787" y="1724"/>
              <a:ext cx="127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Line 66"/>
            <p:cNvSpPr>
              <a:spLocks noChangeShapeType="1"/>
            </p:cNvSpPr>
            <p:nvPr/>
          </p:nvSpPr>
          <p:spPr bwMode="auto">
            <a:xfrm>
              <a:off x="3787" y="817"/>
              <a:ext cx="0" cy="90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8" name="Line 67"/>
            <p:cNvSpPr>
              <a:spLocks noChangeShapeType="1"/>
            </p:cNvSpPr>
            <p:nvPr/>
          </p:nvSpPr>
          <p:spPr bwMode="auto">
            <a:xfrm>
              <a:off x="5057" y="817"/>
              <a:ext cx="0" cy="91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9" name="Line 68"/>
            <p:cNvSpPr>
              <a:spLocks noChangeShapeType="1"/>
            </p:cNvSpPr>
            <p:nvPr/>
          </p:nvSpPr>
          <p:spPr bwMode="auto">
            <a:xfrm>
              <a:off x="3787" y="1135"/>
              <a:ext cx="1270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Line 69"/>
            <p:cNvSpPr>
              <a:spLocks noChangeShapeType="1"/>
            </p:cNvSpPr>
            <p:nvPr/>
          </p:nvSpPr>
          <p:spPr bwMode="auto">
            <a:xfrm>
              <a:off x="4241" y="817"/>
              <a:ext cx="20" cy="90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1" name="Line 70"/>
            <p:cNvSpPr>
              <a:spLocks noChangeShapeType="1"/>
            </p:cNvSpPr>
            <p:nvPr/>
          </p:nvSpPr>
          <p:spPr bwMode="auto">
            <a:xfrm flipH="1">
              <a:off x="4629" y="817"/>
              <a:ext cx="20" cy="90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71"/>
            <p:cNvSpPr>
              <a:spLocks noChangeShapeType="1"/>
            </p:cNvSpPr>
            <p:nvPr/>
          </p:nvSpPr>
          <p:spPr bwMode="auto">
            <a:xfrm>
              <a:off x="3787" y="1437"/>
              <a:ext cx="1270" cy="15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Line 72"/>
            <p:cNvSpPr>
              <a:spLocks noChangeShapeType="1"/>
            </p:cNvSpPr>
            <p:nvPr/>
          </p:nvSpPr>
          <p:spPr bwMode="auto">
            <a:xfrm>
              <a:off x="3832" y="817"/>
              <a:ext cx="409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6355" name="Picture 7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8038" y="2025650"/>
            <a:ext cx="381635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6725"/>
            <a:ext cx="3538538" cy="704850"/>
          </a:xfrm>
          <a:solidFill>
            <a:srgbClr val="92D050"/>
          </a:solidFill>
        </p:spPr>
        <p:txBody>
          <a:bodyPr/>
          <a:lstStyle/>
          <a:p>
            <a:pPr marL="571500" indent="-571500" eaLnBrk="1" hangingPunct="1">
              <a:buFontTx/>
              <a:buChar char="•"/>
            </a:pPr>
            <a:r>
              <a:rPr lang="zh-CN" altLang="en-US" sz="4000" b="1" smtClean="0">
                <a:ea typeface="楷体_GB2312" pitchFamily="49" charset="-122"/>
              </a:rPr>
              <a:t>实验提示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57158" y="1144588"/>
            <a:ext cx="8358246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400" b="1" dirty="0" smtClean="0">
                <a:ea typeface="楷体_GB2312" pitchFamily="49" charset="-122"/>
              </a:rPr>
              <a:t>在实验箱上搭电路：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ea typeface="楷体_GB2312" pitchFamily="49" charset="-122"/>
              </a:rPr>
              <a:t>在实验箱上集成电路插座上插入</a:t>
            </a:r>
            <a:r>
              <a:rPr lang="en-US" altLang="zh-CN" sz="2400" b="1" dirty="0" smtClean="0">
                <a:ea typeface="楷体_GB2312" pitchFamily="49" charset="-122"/>
              </a:rPr>
              <a:t>74153</a:t>
            </a:r>
            <a:r>
              <a:rPr lang="zh-CN" altLang="en-US" sz="2400" b="1" dirty="0" smtClean="0">
                <a:ea typeface="楷体_GB2312" pitchFamily="49" charset="-122"/>
              </a:rPr>
              <a:t>等芯片，缺口朝左，管脚与插口一一对齐，勿遗漏或折弯管脚，根据电路图接线。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400" b="1" dirty="0" smtClean="0">
                <a:ea typeface="楷体_GB2312" pitchFamily="49" charset="-122"/>
              </a:rPr>
              <a:t>管脚与管脚之间注意核对脚号，连线勿插错。输入</a:t>
            </a:r>
            <a:r>
              <a:rPr lang="en-US" altLang="zh-CN" sz="2400" b="1" dirty="0" smtClean="0">
                <a:ea typeface="楷体_GB2312" pitchFamily="49" charset="-122"/>
              </a:rPr>
              <a:t>A</a:t>
            </a:r>
            <a:r>
              <a:rPr lang="zh-CN" altLang="en-US" sz="2400" b="1" dirty="0" smtClean="0"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ea typeface="楷体_GB2312" pitchFamily="49" charset="-122"/>
              </a:rPr>
              <a:t>B</a:t>
            </a:r>
            <a:r>
              <a:rPr lang="zh-CN" altLang="en-US" sz="2400" b="1" dirty="0" smtClean="0">
                <a:ea typeface="楷体_GB2312" pitchFamily="49" charset="-122"/>
              </a:rPr>
              <a:t>、</a:t>
            </a:r>
            <a:r>
              <a:rPr lang="en-US" altLang="zh-CN" sz="2400" b="1" dirty="0" smtClean="0">
                <a:ea typeface="楷体_GB2312" pitchFamily="49" charset="-122"/>
              </a:rPr>
              <a:t>C</a:t>
            </a:r>
            <a:r>
              <a:rPr lang="zh-CN" altLang="en-US" sz="2400" b="1" dirty="0" smtClean="0">
                <a:ea typeface="楷体_GB2312" pitchFamily="49" charset="-122"/>
              </a:rPr>
              <a:t>分别接实验箱</a:t>
            </a:r>
            <a:r>
              <a:rPr lang="en-US" altLang="zh-CN" sz="2400" b="1" dirty="0" smtClean="0">
                <a:ea typeface="楷体_GB2312" pitchFamily="49" charset="-122"/>
              </a:rPr>
              <a:t>K1~K8</a:t>
            </a:r>
            <a:r>
              <a:rPr lang="zh-CN" altLang="en-US" sz="2400" b="1" dirty="0" smtClean="0">
                <a:ea typeface="楷体_GB2312" pitchFamily="49" charset="-122"/>
              </a:rPr>
              <a:t>中的任意</a:t>
            </a:r>
            <a:r>
              <a:rPr lang="en-US" altLang="zh-CN" sz="2400" b="1" dirty="0" smtClean="0">
                <a:ea typeface="楷体_GB2312" pitchFamily="49" charset="-122"/>
              </a:rPr>
              <a:t>3</a:t>
            </a:r>
            <a:r>
              <a:rPr lang="zh-CN" altLang="en-US" sz="2400" b="1" dirty="0" smtClean="0">
                <a:ea typeface="楷体_GB2312" pitchFamily="49" charset="-122"/>
              </a:rPr>
              <a:t>个。</a:t>
            </a:r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692275" y="4675188"/>
            <a:ext cx="7235825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输出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接实验箱逻辑电平显示中的任意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个</a:t>
            </a:r>
          </a:p>
          <a:p>
            <a:pPr eaLnBrk="1" hangingPunct="1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集成电路左上管脚连接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+5V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，右下管脚连接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GND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3025"/>
            <a:ext cx="2963863" cy="722313"/>
          </a:xfrm>
          <a:solidFill>
            <a:srgbClr val="92D050"/>
          </a:solidFill>
        </p:spPr>
        <p:txBody>
          <a:bodyPr/>
          <a:lstStyle/>
          <a:p>
            <a:pPr marL="571500" indent="-571500" eaLnBrk="1" hangingPunct="1">
              <a:buFontTx/>
              <a:buChar char="•"/>
            </a:pPr>
            <a:r>
              <a:rPr lang="zh-CN" altLang="en-US" sz="4000" b="1" dirty="0" smtClean="0">
                <a:ea typeface="楷体_GB2312" pitchFamily="49" charset="-122"/>
              </a:rPr>
              <a:t>实验提示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3225" y="1022350"/>
            <a:ext cx="8740775" cy="3454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Ø"/>
            </a:pPr>
            <a:r>
              <a:rPr lang="zh-CN" altLang="en-US" sz="2400" b="1" smtClean="0">
                <a:ea typeface="楷体_GB2312" pitchFamily="49" charset="-122"/>
              </a:rPr>
              <a:t>电路检查无误后合上实验箱的电源开关，通电作静态测试：</a:t>
            </a:r>
          </a:p>
          <a:p>
            <a:pPr lvl="1" eaLnBrk="1" hangingPunct="1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ea typeface="楷体_GB2312" pitchFamily="49" charset="-122"/>
              </a:rPr>
              <a:t>按照真值表的顺序依次按动连接</a:t>
            </a:r>
            <a:r>
              <a:rPr lang="en-US" altLang="zh-CN" sz="2000" b="1" smtClean="0">
                <a:ea typeface="楷体_GB2312" pitchFamily="49" charset="-122"/>
              </a:rPr>
              <a:t>A</a:t>
            </a:r>
            <a:r>
              <a:rPr lang="zh-CN" altLang="en-US" sz="2000" b="1" smtClean="0">
                <a:ea typeface="楷体_GB2312" pitchFamily="49" charset="-122"/>
              </a:rPr>
              <a:t>、</a:t>
            </a:r>
            <a:r>
              <a:rPr lang="en-US" altLang="zh-CN" sz="2000" b="1" smtClean="0">
                <a:ea typeface="楷体_GB2312" pitchFamily="49" charset="-122"/>
              </a:rPr>
              <a:t>B</a:t>
            </a:r>
            <a:r>
              <a:rPr lang="zh-CN" altLang="en-US" sz="2000" b="1" smtClean="0">
                <a:ea typeface="楷体_GB2312" pitchFamily="49" charset="-122"/>
              </a:rPr>
              <a:t>、</a:t>
            </a:r>
            <a:r>
              <a:rPr lang="en-US" altLang="zh-CN" sz="2000" b="1" smtClean="0">
                <a:ea typeface="楷体_GB2312" pitchFamily="49" charset="-122"/>
              </a:rPr>
              <a:t>C</a:t>
            </a:r>
            <a:r>
              <a:rPr lang="zh-CN" altLang="en-US" sz="2000" b="1" smtClean="0">
                <a:ea typeface="楷体_GB2312" pitchFamily="49" charset="-122"/>
              </a:rPr>
              <a:t>的开关（为电路提供</a:t>
            </a:r>
            <a:r>
              <a:rPr lang="en-US" altLang="zh-CN" sz="2000" b="1" smtClean="0">
                <a:ea typeface="楷体_GB2312" pitchFamily="49" charset="-122"/>
              </a:rPr>
              <a:t>000~111</a:t>
            </a:r>
            <a:r>
              <a:rPr lang="zh-CN" altLang="en-US" sz="2000" b="1" smtClean="0">
                <a:ea typeface="楷体_GB2312" pitchFamily="49" charset="-122"/>
              </a:rPr>
              <a:t>的输入信号）</a:t>
            </a:r>
          </a:p>
          <a:p>
            <a:pPr lvl="1" eaLnBrk="1" hangingPunct="1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2000" b="1" smtClean="0">
                <a:ea typeface="楷体_GB2312" pitchFamily="49" charset="-122"/>
              </a:rPr>
              <a:t>同时观察输出</a:t>
            </a:r>
            <a:r>
              <a:rPr lang="en-US" altLang="zh-CN" sz="2000" b="1" smtClean="0">
                <a:ea typeface="楷体_GB2312" pitchFamily="49" charset="-122"/>
              </a:rPr>
              <a:t>S</a:t>
            </a:r>
            <a:r>
              <a:rPr lang="zh-CN" altLang="en-US" sz="2000" b="1" smtClean="0">
                <a:ea typeface="楷体_GB2312" pitchFamily="49" charset="-122"/>
              </a:rPr>
              <a:t>、</a:t>
            </a:r>
            <a:r>
              <a:rPr lang="en-US" altLang="zh-CN" sz="2000" b="1" smtClean="0">
                <a:ea typeface="楷体_GB2312" pitchFamily="49" charset="-122"/>
              </a:rPr>
              <a:t>T</a:t>
            </a:r>
            <a:r>
              <a:rPr lang="zh-CN" altLang="en-US" sz="2000" b="1" smtClean="0">
                <a:ea typeface="楷体_GB2312" pitchFamily="49" charset="-122"/>
              </a:rPr>
              <a:t>的发光二极管的亮、灭情况（高电平亮， 低电平灭）。其逻辑功能应与真值表完全一致。</a:t>
            </a: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054100" y="3578225"/>
            <a:ext cx="776605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CC3300"/>
              </a:buClr>
              <a:buFont typeface="Wingdings" pitchFamily="2" charset="2"/>
              <a:buChar char="ü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若结果有误，可用万用表直流电压档（或示波器置直流耦合）逐个测量各管脚的输入、输出关系是否正确。静态测试时集成电路输出端高电平≥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3.5V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、低电平≤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0.5V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。据此判断故障所在。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5074" y="1357298"/>
            <a:ext cx="2643206" cy="714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7158" y="2143116"/>
            <a:ext cx="8083550" cy="3886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 smtClean="0">
                <a:solidFill>
                  <a:srgbClr val="00FF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 smtClean="0">
                <a:solidFill>
                  <a:srgbClr val="00FF00"/>
                </a:solidFill>
                <a:ea typeface="楷体_GB2312" pitchFamily="49" charset="-122"/>
              </a:rPr>
              <a:t>、设计思路：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ea typeface="楷体_GB2312" pitchFamily="49" charset="-122"/>
              </a:rPr>
              <a:t>此题可理解为产生序列信号</a:t>
            </a:r>
            <a:r>
              <a:rPr lang="en-US" altLang="zh-CN" sz="2800" b="1" dirty="0" smtClean="0">
                <a:ea typeface="楷体_GB2312" pitchFamily="49" charset="-122"/>
              </a:rPr>
              <a:t>F=10001100</a:t>
            </a:r>
            <a:r>
              <a:rPr lang="zh-CN" altLang="en-US" sz="2800" b="1" dirty="0" smtClean="0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ea typeface="楷体_GB2312" pitchFamily="49" charset="-122"/>
              </a:rPr>
              <a:t>可用单片</a:t>
            </a:r>
            <a:r>
              <a:rPr lang="en-US" altLang="zh-CN" sz="2800" b="1" dirty="0" smtClean="0">
                <a:ea typeface="楷体_GB2312" pitchFamily="49" charset="-122"/>
              </a:rPr>
              <a:t>74LS151</a:t>
            </a:r>
            <a:r>
              <a:rPr lang="zh-CN" altLang="en-US" sz="2800" b="1" dirty="0" smtClean="0">
                <a:ea typeface="楷体_GB2312" pitchFamily="49" charset="-122"/>
              </a:rPr>
              <a:t>或单片</a:t>
            </a:r>
            <a:r>
              <a:rPr lang="en-US" altLang="zh-CN" sz="2800" b="1" dirty="0" smtClean="0">
                <a:ea typeface="楷体_GB2312" pitchFamily="49" charset="-122"/>
              </a:rPr>
              <a:t>74LS153</a:t>
            </a:r>
            <a:r>
              <a:rPr lang="zh-CN" altLang="en-US" sz="2800" b="1" dirty="0" smtClean="0">
                <a:ea typeface="楷体_GB2312" pitchFamily="49" charset="-122"/>
              </a:rPr>
              <a:t>（需级联，增加反相器和二输入或门各一个）实现。数据输入端预置</a:t>
            </a:r>
            <a:r>
              <a:rPr lang="en-US" altLang="zh-CN" sz="2800" b="1" i="1" dirty="0" smtClean="0">
                <a:ea typeface="楷体_GB2312" pitchFamily="49" charset="-122"/>
              </a:rPr>
              <a:t>D</a:t>
            </a:r>
            <a:r>
              <a:rPr lang="en-US" altLang="zh-CN" sz="2800" b="1" baseline="-10000" dirty="0" smtClean="0">
                <a:ea typeface="楷体_GB2312" pitchFamily="49" charset="-122"/>
              </a:rPr>
              <a:t>0 </a:t>
            </a:r>
            <a:r>
              <a:rPr lang="en-US" altLang="zh-CN" sz="2800" b="1" dirty="0" smtClean="0">
                <a:ea typeface="楷体_GB2312" pitchFamily="49" charset="-122"/>
              </a:rPr>
              <a:t>=</a:t>
            </a:r>
            <a:r>
              <a:rPr lang="en-US" altLang="zh-CN" sz="2800" b="1" baseline="-10000" dirty="0" smtClean="0">
                <a:ea typeface="楷体_GB2312" pitchFamily="49" charset="-122"/>
              </a:rPr>
              <a:t> </a:t>
            </a:r>
            <a:r>
              <a:rPr lang="en-US" altLang="zh-CN" sz="2800" b="1" i="1" dirty="0" smtClean="0">
                <a:ea typeface="楷体_GB2312" pitchFamily="49" charset="-122"/>
              </a:rPr>
              <a:t>D</a:t>
            </a:r>
            <a:r>
              <a:rPr lang="en-US" altLang="zh-CN" sz="2800" b="1" baseline="-10000" dirty="0" smtClean="0">
                <a:ea typeface="楷体_GB2312" pitchFamily="49" charset="-122"/>
              </a:rPr>
              <a:t>4 </a:t>
            </a:r>
            <a:r>
              <a:rPr lang="en-US" altLang="zh-CN" sz="2800" b="1" dirty="0" smtClean="0">
                <a:ea typeface="楷体_GB2312" pitchFamily="49" charset="-122"/>
              </a:rPr>
              <a:t>= </a:t>
            </a:r>
            <a:r>
              <a:rPr lang="en-US" altLang="zh-CN" sz="2800" b="1" i="1" dirty="0" smtClean="0">
                <a:ea typeface="楷体_GB2312" pitchFamily="49" charset="-122"/>
              </a:rPr>
              <a:t>D</a:t>
            </a:r>
            <a:r>
              <a:rPr lang="en-US" altLang="zh-CN" sz="2800" b="1" baseline="-10000" dirty="0" smtClean="0">
                <a:ea typeface="楷体_GB2312" pitchFamily="49" charset="-122"/>
              </a:rPr>
              <a:t>5</a:t>
            </a:r>
            <a:r>
              <a:rPr lang="en-US" altLang="zh-CN" sz="2800" b="1" dirty="0" smtClean="0">
                <a:ea typeface="楷体_GB2312" pitchFamily="49" charset="-122"/>
              </a:rPr>
              <a:t>=“1”</a:t>
            </a:r>
            <a:r>
              <a:rPr lang="zh-CN" altLang="en-US" sz="2800" b="1" dirty="0" smtClean="0">
                <a:ea typeface="楷体_GB2312" pitchFamily="49" charset="-122"/>
              </a:rPr>
              <a:t>，其余为零。</a:t>
            </a:r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286512" y="1428736"/>
          <a:ext cx="2592387" cy="550863"/>
        </p:xfrm>
        <a:graphic>
          <a:graphicData uri="http://schemas.openxmlformats.org/presentationml/2006/ole">
            <p:oleObj spid="_x0000_s73731" name="Equation" r:id="rId3" imgW="1079500" imgH="228600" progId="Equation.DSMT4">
              <p:embed/>
            </p:oleObj>
          </a:graphicData>
        </a:graphic>
      </p:graphicFrame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3379788" y="3551238"/>
            <a:ext cx="2222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1100"/>
              <a:t> </a:t>
            </a:r>
            <a:endParaRPr lang="en-US" altLang="zh-CN"/>
          </a:p>
        </p:txBody>
      </p:sp>
      <p:sp>
        <p:nvSpPr>
          <p:cNvPr id="9222" name="Rectangle 5"/>
          <p:cNvSpPr>
            <a:spLocks noRot="1" noChangeArrowheads="1"/>
          </p:cNvSpPr>
          <p:nvPr/>
        </p:nvSpPr>
        <p:spPr bwMode="auto">
          <a:xfrm>
            <a:off x="211138" y="522288"/>
            <a:ext cx="467995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 dirty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三、</a:t>
            </a:r>
            <a:r>
              <a:rPr kumimoji="1" lang="en-US" altLang="zh-CN" sz="3600" b="1" dirty="0" smtClean="0">
                <a:solidFill>
                  <a:srgbClr val="FFFF00"/>
                </a:solidFill>
                <a:latin typeface="Times New Roman" pitchFamily="18" charset="0"/>
                <a:ea typeface="楷体_GB2312" pitchFamily="49" charset="-122"/>
              </a:rPr>
              <a:t>P197-4 </a:t>
            </a:r>
            <a:endParaRPr kumimoji="1" lang="en-US" altLang="zh-CN" sz="3600" b="1" dirty="0">
              <a:solidFill>
                <a:srgbClr val="FFFF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211138" y="1368425"/>
            <a:ext cx="6337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试用</a:t>
            </a:r>
            <a:r>
              <a:rPr lang="en-US" altLang="zh-CN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74LS153</a:t>
            </a:r>
            <a:r>
              <a:rPr lang="zh-CN" altLang="en-US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或</a:t>
            </a:r>
            <a:r>
              <a:rPr lang="en-US" altLang="zh-CN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74LS151</a:t>
            </a:r>
            <a:r>
              <a:rPr lang="zh-CN" altLang="en-US" sz="3200" b="1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实现函数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282" y="500042"/>
            <a:ext cx="2620963" cy="576263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</a:rPr>
              <a:t>2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</a:rPr>
              <a:t>调测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720" y="1557338"/>
            <a:ext cx="8429684" cy="43926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ea typeface="楷体_GB2312" pitchFamily="49" charset="-122"/>
              </a:rPr>
              <a:t>可作静态测试，数据选择器的地址端接实验箱的</a:t>
            </a:r>
            <a:r>
              <a:rPr lang="en-US" altLang="zh-CN" sz="2400" b="1" dirty="0" smtClean="0">
                <a:ea typeface="楷体_GB2312" pitchFamily="49" charset="-122"/>
              </a:rPr>
              <a:t>K1~K8</a:t>
            </a:r>
            <a:r>
              <a:rPr lang="zh-CN" altLang="en-US" sz="2400" b="1" dirty="0" smtClean="0">
                <a:ea typeface="楷体_GB2312" pitchFamily="49" charset="-122"/>
              </a:rPr>
              <a:t>任</a:t>
            </a:r>
            <a:r>
              <a:rPr lang="en-US" altLang="zh-CN" sz="2400" b="1" dirty="0" smtClean="0">
                <a:ea typeface="楷体_GB2312" pitchFamily="49" charset="-122"/>
              </a:rPr>
              <a:t>3</a:t>
            </a:r>
            <a:r>
              <a:rPr lang="zh-CN" altLang="en-US" sz="2400" b="1" dirty="0" smtClean="0">
                <a:ea typeface="楷体_GB2312" pitchFamily="49" charset="-122"/>
              </a:rPr>
              <a:t>个插孔，输出送逻辑电平显示发光管任</a:t>
            </a:r>
            <a:r>
              <a:rPr lang="en-US" altLang="zh-CN" sz="2400" b="1" dirty="0" smtClean="0">
                <a:ea typeface="楷体_GB2312" pitchFamily="49" charset="-122"/>
              </a:rPr>
              <a:t>1</a:t>
            </a:r>
            <a:r>
              <a:rPr lang="zh-CN" altLang="en-US" sz="2400" b="1" dirty="0" smtClean="0">
                <a:ea typeface="楷体_GB2312" pitchFamily="49" charset="-122"/>
              </a:rPr>
              <a:t>个插孔。按动与输入插孔相连的</a:t>
            </a:r>
            <a:r>
              <a:rPr lang="en-US" altLang="zh-CN" sz="2400" b="1" dirty="0" smtClean="0">
                <a:ea typeface="楷体_GB2312" pitchFamily="49" charset="-122"/>
              </a:rPr>
              <a:t>3</a:t>
            </a:r>
            <a:r>
              <a:rPr lang="zh-CN" altLang="en-US" sz="2400" b="1" dirty="0" smtClean="0">
                <a:ea typeface="楷体_GB2312" pitchFamily="49" charset="-122"/>
              </a:rPr>
              <a:t>个开关（</a:t>
            </a:r>
            <a:r>
              <a:rPr lang="en-US" altLang="zh-CN" sz="2400" b="1" dirty="0" smtClean="0">
                <a:ea typeface="楷体_GB2312" pitchFamily="49" charset="-122"/>
              </a:rPr>
              <a:t>000~111</a:t>
            </a:r>
            <a:r>
              <a:rPr lang="zh-CN" altLang="en-US" sz="2400" b="1" dirty="0" smtClean="0">
                <a:ea typeface="楷体_GB2312" pitchFamily="49" charset="-122"/>
              </a:rPr>
              <a:t>），检查、核对输出是否满足要求。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 smtClean="0">
                <a:ea typeface="楷体_GB2312" pitchFamily="49" charset="-122"/>
              </a:rPr>
              <a:t>动态测试，用</a:t>
            </a:r>
            <a:r>
              <a:rPr lang="en-US" altLang="zh-CN" sz="2400" b="1" dirty="0" smtClean="0">
                <a:ea typeface="楷体_GB2312" pitchFamily="49" charset="-122"/>
              </a:rPr>
              <a:t>74160</a:t>
            </a:r>
            <a:r>
              <a:rPr lang="zh-CN" altLang="en-US" sz="2400" b="1" dirty="0" smtClean="0">
                <a:ea typeface="楷体_GB2312" pitchFamily="49" charset="-122"/>
              </a:rPr>
              <a:t>或</a:t>
            </a:r>
            <a:r>
              <a:rPr lang="en-US" altLang="zh-CN" sz="2400" b="1" dirty="0" smtClean="0">
                <a:ea typeface="楷体_GB2312" pitchFamily="49" charset="-122"/>
              </a:rPr>
              <a:t>74161</a:t>
            </a:r>
            <a:r>
              <a:rPr lang="zh-CN" altLang="en-US" sz="2400" b="1" dirty="0" smtClean="0">
                <a:ea typeface="楷体_GB2312" pitchFamily="49" charset="-122"/>
              </a:rPr>
              <a:t>作模</a:t>
            </a:r>
            <a:r>
              <a:rPr lang="en-US" altLang="zh-CN" sz="2400" b="1" dirty="0" smtClean="0">
                <a:ea typeface="楷体_GB2312" pitchFamily="49" charset="-122"/>
              </a:rPr>
              <a:t>8</a:t>
            </a:r>
            <a:r>
              <a:rPr lang="zh-CN" altLang="en-US" sz="2400" b="1" dirty="0" smtClean="0">
                <a:ea typeface="楷体_GB2312" pitchFamily="49" charset="-122"/>
              </a:rPr>
              <a:t>计数器，为</a:t>
            </a:r>
            <a:r>
              <a:rPr lang="en-US" altLang="zh-CN" sz="2400" b="1" dirty="0" smtClean="0">
                <a:ea typeface="楷体_GB2312" pitchFamily="49" charset="-122"/>
              </a:rPr>
              <a:t>MUX</a:t>
            </a:r>
            <a:r>
              <a:rPr lang="zh-CN" altLang="en-US" sz="2400" b="1" dirty="0" smtClean="0">
                <a:ea typeface="楷体_GB2312" pitchFamily="49" charset="-122"/>
              </a:rPr>
              <a:t>提供地址信号（</a:t>
            </a:r>
            <a:r>
              <a:rPr lang="en-US" altLang="zh-CN" sz="2400" b="1" dirty="0" smtClean="0">
                <a:ea typeface="楷体_GB2312" pitchFamily="49" charset="-122"/>
              </a:rPr>
              <a:t>CP</a:t>
            </a:r>
            <a:r>
              <a:rPr lang="zh-CN" altLang="en-US" sz="2400" b="1" dirty="0" smtClean="0">
                <a:ea typeface="楷体_GB2312" pitchFamily="49" charset="-122"/>
              </a:rPr>
              <a:t>频率为</a:t>
            </a:r>
            <a:r>
              <a:rPr lang="en-US" altLang="zh-CN" sz="2400" b="1" dirty="0" smtClean="0">
                <a:ea typeface="楷体_GB2312" pitchFamily="49" charset="-122"/>
              </a:rPr>
              <a:t>8kHz</a:t>
            </a:r>
            <a:r>
              <a:rPr lang="zh-CN" altLang="en-US" sz="2400" b="1" dirty="0" smtClean="0">
                <a:ea typeface="楷体_GB2312" pitchFamily="49" charset="-122"/>
              </a:rPr>
              <a:t>左右）。用双踪示波器同时观测</a:t>
            </a:r>
            <a:r>
              <a:rPr lang="en-US" altLang="zh-CN" sz="2400" b="1" dirty="0" smtClean="0">
                <a:ea typeface="楷体_GB2312" pitchFamily="49" charset="-122"/>
              </a:rPr>
              <a:t>CP</a:t>
            </a:r>
            <a:r>
              <a:rPr lang="zh-CN" altLang="en-US" sz="2400" b="1" dirty="0" smtClean="0">
                <a:ea typeface="楷体_GB2312" pitchFamily="49" charset="-122"/>
              </a:rPr>
              <a:t>和输出信号，核对其时间关系。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357166"/>
            <a:ext cx="8929718" cy="1071569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571500" indent="-571500" algn="l" eaLnBrk="1" hangingPunct="1">
              <a:lnSpc>
                <a:spcPct val="150000"/>
              </a:lnSpc>
              <a:defRPr/>
            </a:pPr>
            <a:r>
              <a:rPr lang="en-US" altLang="zh-CN" sz="3600" b="1" spc="-90" dirty="0" smtClean="0">
                <a:ea typeface="楷体_GB2312" pitchFamily="49" charset="-122"/>
              </a:rPr>
              <a:t>2.</a:t>
            </a:r>
            <a:r>
              <a:rPr lang="zh-CN" altLang="en-US" sz="3600" b="1" spc="-50" dirty="0" smtClean="0">
                <a:ea typeface="楷体_GB2312" pitchFamily="49" charset="-122"/>
              </a:rPr>
              <a:t>集成触发器的应用</a:t>
            </a:r>
            <a:r>
              <a:rPr lang="en-US" altLang="zh-CN" sz="3600" b="1" spc="-50" dirty="0" smtClean="0">
                <a:ea typeface="楷体_GB2312" pitchFamily="49" charset="-122"/>
              </a:rPr>
              <a:t>-</a:t>
            </a:r>
            <a:r>
              <a:rPr lang="en-US" altLang="zh-CN" sz="3600" b="1" spc="-50" dirty="0" smtClean="0">
                <a:ea typeface="楷体_GB2312" pitchFamily="49" charset="-122"/>
              </a:rPr>
              <a:t>P207-2</a:t>
            </a:r>
            <a:r>
              <a:rPr lang="zh-CN" altLang="en-US" sz="3600" b="1" spc="-50" dirty="0" smtClean="0">
                <a:ea typeface="楷体_GB2312" pitchFamily="49" charset="-122"/>
              </a:rPr>
              <a:t>（加法计数器）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214414" y="2214554"/>
            <a:ext cx="7215238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试用</a:t>
            </a:r>
            <a:r>
              <a:rPr lang="en-US" altLang="zh-CN" sz="32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74LS74</a:t>
            </a:r>
            <a:r>
              <a:rPr lang="zh-CN" altLang="en-US" sz="3200" b="1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设计二位二进制加法和减法计数器</a:t>
            </a:r>
            <a:r>
              <a:rPr lang="zh-CN" altLang="en-US" sz="32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advClick="0" advTm="6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主题 1">
        <a:dk1>
          <a:srgbClr val="1F497D"/>
        </a:dk1>
        <a:lt1>
          <a:srgbClr val="FFFFFF"/>
        </a:lt1>
        <a:dk2>
          <a:srgbClr val="000000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AAAAAA"/>
        </a:accent3>
        <a:accent4>
          <a:srgbClr val="DADAD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Pages>0</Pages>
  <Words>1404</Words>
  <Characters>0</Characters>
  <Application>Microsoft Office PowerPoint</Application>
  <DocSecurity>0</DocSecurity>
  <PresentationFormat>全屏显示(4:3)</PresentationFormat>
  <Lines>0</Lines>
  <Paragraphs>299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Equation</vt:lpstr>
      <vt:lpstr>位图图像</vt:lpstr>
      <vt:lpstr>幻灯片 1</vt:lpstr>
      <vt:lpstr>数据选择电路实验提示</vt:lpstr>
      <vt:lpstr>幻灯片 3</vt:lpstr>
      <vt:lpstr>实验提示</vt:lpstr>
      <vt:lpstr>实验提示</vt:lpstr>
      <vt:lpstr>实验提示</vt:lpstr>
      <vt:lpstr>幻灯片 7</vt:lpstr>
      <vt:lpstr>2  调测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2、 调测</vt:lpstr>
      <vt:lpstr>幻灯片 19</vt:lpstr>
    </vt:vector>
  </TitlesOfParts>
  <Manager/>
  <Company>WwW.YlmF.CoM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微软用户</dc:creator>
  <cp:keywords/>
  <dc:description/>
  <cp:lastModifiedBy>USER</cp:lastModifiedBy>
  <cp:revision>244</cp:revision>
  <cp:lastPrinted>1899-12-30T00:00:00Z</cp:lastPrinted>
  <dcterms:created xsi:type="dcterms:W3CDTF">2011-03-28T07:15:46Z</dcterms:created>
  <dcterms:modified xsi:type="dcterms:W3CDTF">2017-05-09T03:06:50Z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2052-6.6.0.2877</vt:lpwstr>
  </property>
</Properties>
</file>