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37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FFFF"/>
    <a:srgbClr val="FFCCCC"/>
    <a:srgbClr val="FF99FF"/>
    <a:srgbClr val="FF0066"/>
    <a:srgbClr val="3333FF"/>
    <a:srgbClr val="060D4C"/>
    <a:srgbClr val="042B6C"/>
    <a:srgbClr val="3366C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A9F8A9C-6116-4124-9DF7-34A25AD14388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AD65599-DA2F-453F-A52B-C0AAB420021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D6ED7-CFC4-40D3-9494-5B87DCF23242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BF1D7-B95A-4C6F-87B7-B12EF4389A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422770"/>
      </p:ext>
    </p:extLst>
  </p:cSld>
  <p:clrMapOvr>
    <a:masterClrMapping/>
  </p:clrMapOvr>
  <p:transition advClick="0" advTm="6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85D9A-A647-4CB2-837F-E233473D248B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1575C-C396-4286-A301-A4CC911EF7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512094"/>
      </p:ext>
    </p:extLst>
  </p:cSld>
  <p:clrMapOvr>
    <a:masterClrMapping/>
  </p:clrMapOvr>
  <p:transition advClick="0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2E804-02B2-4231-A7F1-B526AC9A9B7A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50CE-345E-44CA-B612-711862C73B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045585"/>
      </p:ext>
    </p:extLst>
  </p:cSld>
  <p:clrMapOvr>
    <a:masterClrMapping/>
  </p:clrMapOvr>
  <p:transition advClick="0" advTm="6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6818B-9E62-4244-AE89-745ED5BB9718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86503-6E9A-4565-88B2-84A2598862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890586"/>
      </p:ext>
    </p:extLst>
  </p:cSld>
  <p:clrMapOvr>
    <a:masterClrMapping/>
  </p:clrMapOvr>
  <p:transition advClick="0" advTm="6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BA3A-1EF2-42BB-ABBE-EFC034402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3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7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0041BD-AB2B-45B9-93FA-7333A5CEB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84F61-535F-4B02-998A-6E8CCCAE8C4B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59221-9863-44B1-8405-D494E06226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49601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C4C326-DDB9-48BC-8412-45F3B76691CD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A1E8A-EFFE-4574-8E04-03A0529BD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227173"/>
      </p:ext>
    </p:extLst>
  </p:cSld>
  <p:clrMapOvr>
    <a:masterClrMapping/>
  </p:clrMapOvr>
  <p:transition advClick="0" advTm="6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9ACC-5DCE-4E3D-A186-B0F146435509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DAC03-64E6-4B3E-93BE-3BDE2D72A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602535"/>
      </p:ext>
    </p:extLst>
  </p:cSld>
  <p:clrMapOvr>
    <a:masterClrMapping/>
  </p:clrMapOvr>
  <p:transition advClick="0" advTm="6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6B3F9-C376-4A90-8BE7-73EB48CEFBBE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63D92-1A4F-41D0-9CDE-FE5AE0882B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82547"/>
      </p:ext>
    </p:extLst>
  </p:cSld>
  <p:clrMapOvr>
    <a:masterClrMapping/>
  </p:clrMapOvr>
  <p:transition advClick="0" advTm="6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D864C-8530-4D88-B78F-35666CCECAF8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9D604-6EA3-4FFE-BB6D-73ED9C5D40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685071"/>
      </p:ext>
    </p:extLst>
  </p:cSld>
  <p:clrMapOvr>
    <a:masterClrMapping/>
  </p:clrMapOvr>
  <p:transition advClick="0" advTm="6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E06D3-BF4D-4F98-A754-FACC7884851F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8ACD4-A236-4F57-A8D0-905C014E937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043358"/>
            <a:ext cx="2734050" cy="68959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79512" y="188640"/>
            <a:ext cx="36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■▐ </a:t>
            </a:r>
            <a:r>
              <a:rPr lang="zh-CN" altLang="en-US" b="1" spc="300" baseline="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电工电子实验中心 </a:t>
            </a:r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▌■</a:t>
            </a:r>
            <a:endParaRPr lang="zh-CN" altLang="en-US" b="1" spc="300" baseline="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1346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 txBox="1">
            <a:spLocks/>
          </p:cNvSpPr>
          <p:nvPr userDrawn="1"/>
        </p:nvSpPr>
        <p:spPr bwMode="auto">
          <a:xfrm>
            <a:off x="8113650" y="6453336"/>
            <a:ext cx="100652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CN" altLang="en-US" dirty="0" smtClean="0"/>
              <a:t>第</a:t>
            </a:r>
            <a:fld id="{2E49D604-6EA3-4FFE-BB6D-73ED9C5D40A3}" type="slidenum">
              <a:rPr lang="zh-CN" altLang="en-US" smtClean="0"/>
              <a:pPr lvl="0"/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735874"/>
      </p:ext>
    </p:extLst>
  </p:cSld>
  <p:clrMapOvr>
    <a:masterClrMapping/>
  </p:clrMapOvr>
  <p:transition advClick="0" advTm="6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E4A0C4-0665-4ABC-8C10-5C0EFB3ACEF2}" type="datetimeFigureOut">
              <a:rPr lang="zh-CN" altLang="en-US" smtClean="0"/>
              <a:pPr/>
              <a:t>2017/5/8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457D450-E368-4683-A7CB-5839825184F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68498"/>
      </p:ext>
    </p:extLst>
  </p:cSld>
  <p:clrMapOvr>
    <a:masterClrMapping/>
  </p:clrMapOvr>
  <p:transition advClick="0" advTm="6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2B638C25-B035-428C-B77D-2E792F3E6CDA}" type="datetimeFigureOut">
              <a:rPr lang="zh-CN" altLang="en-US"/>
              <a:pPr/>
              <a:t>2017/5/8</a:t>
            </a:fld>
            <a:endParaRPr lang="en-US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9D3AB086-98CE-4DB6-AD9C-93C429FE3F1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77" r:id="rId8"/>
    <p:sldLayoutId id="2147483657" r:id="rId9"/>
    <p:sldLayoutId id="2147483658" r:id="rId10"/>
    <p:sldLayoutId id="2147483659" r:id="rId11"/>
    <p:sldLayoutId id="2147483660" r:id="rId12"/>
    <p:sldLayoutId id="2147483672" r:id="rId13"/>
    <p:sldLayoutId id="2147483674" r:id="rId14"/>
    <p:sldLayoutId id="2147483675" r:id="rId15"/>
    <p:sldLayoutId id="2147483678" r:id="rId16"/>
  </p:sldLayoutIdLst>
  <p:transition advClick="0" advTm="600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0"/>
          <p:cNvSpPr>
            <a:spLocks noChangeArrowheads="1"/>
          </p:cNvSpPr>
          <p:nvPr/>
        </p:nvSpPr>
        <p:spPr bwMode="auto">
          <a:xfrm rot="5400000">
            <a:off x="4087688" y="3126457"/>
            <a:ext cx="287338" cy="2492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Line 19"/>
          <p:cNvSpPr>
            <a:spLocks noChangeShapeType="1"/>
          </p:cNvSpPr>
          <p:nvPr/>
        </p:nvSpPr>
        <p:spPr bwMode="auto">
          <a:xfrm>
            <a:off x="4106738" y="908720"/>
            <a:ext cx="0" cy="4895850"/>
          </a:xfrm>
          <a:prstGeom prst="line">
            <a:avLst/>
          </a:prstGeom>
          <a:noFill/>
          <a:ln w="9525" cmpd="sng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0" y="1844824"/>
            <a:ext cx="396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V="1">
            <a:off x="3742810" y="1050311"/>
            <a:ext cx="0" cy="792000"/>
          </a:xfrm>
          <a:prstGeom prst="line">
            <a:avLst/>
          </a:prstGeom>
          <a:noFill/>
          <a:ln w="381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7"/>
          <p:cNvCxnSpPr>
            <a:cxnSpLocks noChangeShapeType="1"/>
          </p:cNvCxnSpPr>
          <p:nvPr/>
        </p:nvCxnSpPr>
        <p:spPr bwMode="auto">
          <a:xfrm flipV="1">
            <a:off x="3826948" y="1264048"/>
            <a:ext cx="0" cy="576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7"/>
          <p:cNvCxnSpPr>
            <a:cxnSpLocks noChangeShapeType="1"/>
          </p:cNvCxnSpPr>
          <p:nvPr/>
        </p:nvCxnSpPr>
        <p:spPr bwMode="auto">
          <a:xfrm flipV="1">
            <a:off x="3923928" y="1446773"/>
            <a:ext cx="0" cy="396000"/>
          </a:xfrm>
          <a:prstGeom prst="lin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4644008" y="1070607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第八次课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465129" y="2132856"/>
            <a:ext cx="4324377" cy="352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动态显示系统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496" y="4365625"/>
            <a:ext cx="424973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3663" indent="-63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E-MAIL</a:t>
            </a:r>
            <a:r>
              <a:rPr lang="zh-CN" altLang="en-US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changym@njupt.edu.cn</a:t>
            </a:r>
          </a:p>
        </p:txBody>
      </p:sp>
      <p:sp>
        <p:nvSpPr>
          <p:cNvPr id="14" name="Rectangle 5"/>
          <p:cNvSpPr>
            <a:spLocks noRot="1" noChangeArrowheads="1"/>
          </p:cNvSpPr>
          <p:nvPr/>
        </p:nvSpPr>
        <p:spPr bwMode="auto">
          <a:xfrm>
            <a:off x="35496" y="2924175"/>
            <a:ext cx="42497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任课教师：常玉梅</a:t>
            </a:r>
            <a:endParaRPr lang="en-US" altLang="zh-CN" sz="2800" b="1" dirty="0">
              <a:solidFill>
                <a:srgbClr val="FFFFFF"/>
              </a:solidFill>
              <a:latin typeface="Simplified Arabic" panose="02020603050405020304" pitchFamily="18" charset="-78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133600"/>
            <a:ext cx="6840538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836613"/>
          <a:ext cx="3886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9" name="Image" r:id="rId4" imgW="17752381" imgH="7898413" progId="Photoshop.Image.7">
                  <p:embed/>
                </p:oleObj>
              </mc:Choice>
              <mc:Fallback>
                <p:oleObj name="Image" r:id="rId4" imgW="17752381" imgH="7898413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997" b="17955"/>
                      <a:stretch>
                        <a:fillRect/>
                      </a:stretch>
                    </p:blipFill>
                    <p:spPr bwMode="auto">
                      <a:xfrm>
                        <a:off x="0" y="836613"/>
                        <a:ext cx="38862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AutoShape 11"/>
          <p:cNvSpPr>
            <a:spLocks noChangeArrowheads="1"/>
          </p:cNvSpPr>
          <p:nvPr/>
        </p:nvSpPr>
        <p:spPr bwMode="gray">
          <a:xfrm>
            <a:off x="776288" y="0"/>
            <a:ext cx="7340600" cy="909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四位二进制计数器的设计与接线图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5"/>
          <p:cNvSpPr>
            <a:spLocks noChangeArrowheads="1"/>
          </p:cNvSpPr>
          <p:nvPr/>
        </p:nvSpPr>
        <p:spPr bwMode="gray">
          <a:xfrm>
            <a:off x="2286000" y="0"/>
            <a:ext cx="4606925" cy="909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位段的设计与接线图</a:t>
            </a:r>
          </a:p>
        </p:txBody>
      </p:sp>
      <p:pic>
        <p:nvPicPr>
          <p:cNvPr id="1536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908050"/>
            <a:ext cx="5761038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6"/>
          <p:cNvSpPr>
            <a:spLocks noChangeArrowheads="1"/>
          </p:cNvSpPr>
          <p:nvPr/>
        </p:nvSpPr>
        <p:spPr bwMode="gray">
          <a:xfrm>
            <a:off x="1365250" y="0"/>
            <a:ext cx="6448425" cy="909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数据切换电路的设计与接线图</a:t>
            </a:r>
          </a:p>
        </p:txBody>
      </p:sp>
      <p:pic>
        <p:nvPicPr>
          <p:cNvPr id="1638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962025"/>
            <a:ext cx="8723312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矩形 11"/>
          <p:cNvSpPr>
            <a:spLocks noChangeArrowheads="1"/>
          </p:cNvSpPr>
          <p:nvPr/>
        </p:nvSpPr>
        <p:spPr bwMode="auto">
          <a:xfrm>
            <a:off x="323850" y="260350"/>
            <a:ext cx="223678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zh-CN" altLang="en-US" sz="3200" b="1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下一次实验</a:t>
            </a:r>
            <a:endParaRPr lang="zh-CN" altLang="en-US" sz="700" dirty="0">
              <a:solidFill>
                <a:srgbClr val="00FF00"/>
              </a:solidFill>
              <a:latin typeface="Calibri" panose="020F0502020204030204" pitchFamily="34" charset="0"/>
            </a:endParaRPr>
          </a:p>
        </p:txBody>
      </p:sp>
      <p:sp>
        <p:nvSpPr>
          <p:cNvPr id="64517" name="Rectangle 3"/>
          <p:cNvSpPr txBox="1">
            <a:spLocks noChangeArrowheads="1"/>
          </p:cNvSpPr>
          <p:nvPr/>
        </p:nvSpPr>
        <p:spPr bwMode="auto">
          <a:xfrm>
            <a:off x="395288" y="1308100"/>
            <a:ext cx="843597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、计数与分频电路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9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2"/>
          <p:cNvSpPr>
            <a:spLocks noChangeArrowheads="1"/>
          </p:cNvSpPr>
          <p:nvPr/>
        </p:nvSpPr>
        <p:spPr bwMode="auto">
          <a:xfrm>
            <a:off x="0" y="360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80988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171" name="Rectangle 266"/>
          <p:cNvSpPr>
            <a:spLocks noChangeArrowheads="1"/>
          </p:cNvSpPr>
          <p:nvPr/>
        </p:nvSpPr>
        <p:spPr bwMode="auto">
          <a:xfrm>
            <a:off x="0" y="3273425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endParaRPr lang="zh-CN" altLang="en-US" sz="3200" b="1">
              <a:latin typeface="Times New Roman" pitchFamily="18" charset="0"/>
            </a:endParaRPr>
          </a:p>
        </p:txBody>
      </p:sp>
      <p:sp>
        <p:nvSpPr>
          <p:cNvPr id="7172" name="Rectangle 268"/>
          <p:cNvSpPr>
            <a:spLocks noChangeArrowheads="1"/>
          </p:cNvSpPr>
          <p:nvPr/>
        </p:nvSpPr>
        <p:spPr bwMode="auto">
          <a:xfrm>
            <a:off x="214313" y="1143000"/>
            <a:ext cx="87153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设计一个动态显示电路（参照</a:t>
            </a:r>
            <a:r>
              <a:rPr lang="en-US" altLang="zh-CN" sz="2800" b="1">
                <a:latin typeface="Times New Roman" pitchFamily="18" charset="0"/>
              </a:rPr>
              <a:t>P76</a:t>
            </a:r>
            <a:r>
              <a:rPr lang="zh-CN" altLang="en-US" sz="2800" b="1">
                <a:latin typeface="Times New Roman" pitchFamily="18" charset="0"/>
              </a:rPr>
              <a:t>图</a:t>
            </a:r>
            <a:r>
              <a:rPr lang="en-US" altLang="zh-CN" sz="2800" b="1">
                <a:latin typeface="Times New Roman" pitchFamily="18" charset="0"/>
              </a:rPr>
              <a:t>4-37</a:t>
            </a:r>
            <a:r>
              <a:rPr lang="zh-CN" altLang="en-US" sz="2800" b="1">
                <a:latin typeface="Times New Roman" pitchFamily="18" charset="0"/>
              </a:rPr>
              <a:t>）。该电路有四位数码管，显示班级学号，如</a:t>
            </a:r>
            <a:r>
              <a:rPr lang="en-US" altLang="zh-CN" sz="2800" b="1">
                <a:latin typeface="Times New Roman" pitchFamily="18" charset="0"/>
              </a:rPr>
              <a:t>0130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>
                <a:latin typeface="Times New Roman" pitchFamily="18" charset="0"/>
              </a:rPr>
              <a:t>01</a:t>
            </a:r>
            <a:r>
              <a:rPr lang="zh-CN" altLang="en-US" sz="2800" b="1">
                <a:latin typeface="Times New Roman" pitchFamily="18" charset="0"/>
              </a:rPr>
              <a:t>班</a:t>
            </a:r>
            <a:r>
              <a:rPr lang="en-US" altLang="zh-CN" sz="2800" b="1">
                <a:latin typeface="Times New Roman" pitchFamily="18" charset="0"/>
              </a:rPr>
              <a:t>30</a:t>
            </a:r>
            <a:r>
              <a:rPr lang="zh-CN" altLang="en-US" sz="2800" b="1">
                <a:latin typeface="Times New Roman" pitchFamily="18" charset="0"/>
              </a:rPr>
              <a:t>号。</a:t>
            </a:r>
          </a:p>
        </p:txBody>
      </p:sp>
      <p:grpSp>
        <p:nvGrpSpPr>
          <p:cNvPr id="2" name="Group 270"/>
          <p:cNvGrpSpPr>
            <a:grpSpLocks/>
          </p:cNvGrpSpPr>
          <p:nvPr/>
        </p:nvGrpSpPr>
        <p:grpSpPr bwMode="auto">
          <a:xfrm>
            <a:off x="214313" y="2500313"/>
            <a:ext cx="8286750" cy="4214812"/>
            <a:chOff x="158" y="232"/>
            <a:chExt cx="5489" cy="2291"/>
          </a:xfrm>
        </p:grpSpPr>
        <p:pic>
          <p:nvPicPr>
            <p:cNvPr id="7177" name="Picture 271" descr="zzz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" y="232"/>
              <a:ext cx="5489" cy="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72"/>
            <p:cNvGrpSpPr>
              <a:grpSpLocks/>
            </p:cNvGrpSpPr>
            <p:nvPr/>
          </p:nvGrpSpPr>
          <p:grpSpPr bwMode="auto">
            <a:xfrm>
              <a:off x="2263" y="302"/>
              <a:ext cx="336" cy="562"/>
              <a:chOff x="5115" y="1044"/>
              <a:chExt cx="547" cy="854"/>
            </a:xfrm>
          </p:grpSpPr>
          <p:sp>
            <p:nvSpPr>
              <p:cNvPr id="7179" name="Text Box 273"/>
              <p:cNvSpPr txBox="1">
                <a:spLocks noChangeArrowheads="1"/>
              </p:cNvSpPr>
              <p:nvPr/>
            </p:nvSpPr>
            <p:spPr bwMode="auto">
              <a:xfrm>
                <a:off x="5265" y="1044"/>
                <a:ext cx="279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600" i="1">
                    <a:latin typeface="Times New Roman" pitchFamily="18" charset="0"/>
                  </a:rPr>
                  <a:t>a</a:t>
                </a:r>
                <a:endParaRPr lang="en-US" altLang="zh-CN" sz="1600"/>
              </a:p>
            </p:txBody>
          </p:sp>
          <p:sp>
            <p:nvSpPr>
              <p:cNvPr id="7180" name="Text Box 274"/>
              <p:cNvSpPr txBox="1">
                <a:spLocks noChangeArrowheads="1"/>
              </p:cNvSpPr>
              <p:nvPr/>
            </p:nvSpPr>
            <p:spPr bwMode="auto">
              <a:xfrm>
                <a:off x="5382" y="1209"/>
                <a:ext cx="280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600" i="1">
                    <a:latin typeface="Times New Roman" pitchFamily="18" charset="0"/>
                  </a:rPr>
                  <a:t>b</a:t>
                </a:r>
                <a:endParaRPr lang="en-US" altLang="zh-CN" sz="1600"/>
              </a:p>
            </p:txBody>
          </p:sp>
          <p:sp>
            <p:nvSpPr>
              <p:cNvPr id="7181" name="Text Box 275"/>
              <p:cNvSpPr txBox="1">
                <a:spLocks noChangeArrowheads="1"/>
              </p:cNvSpPr>
              <p:nvPr/>
            </p:nvSpPr>
            <p:spPr bwMode="auto">
              <a:xfrm>
                <a:off x="5388" y="1479"/>
                <a:ext cx="269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600" i="1">
                    <a:latin typeface="Times New Roman" pitchFamily="18" charset="0"/>
                  </a:rPr>
                  <a:t>c</a:t>
                </a:r>
                <a:endParaRPr lang="en-US" altLang="zh-CN" sz="1600"/>
              </a:p>
            </p:txBody>
          </p:sp>
          <p:sp>
            <p:nvSpPr>
              <p:cNvPr id="7182" name="Text Box 276"/>
              <p:cNvSpPr txBox="1">
                <a:spLocks noChangeArrowheads="1"/>
              </p:cNvSpPr>
              <p:nvPr/>
            </p:nvSpPr>
            <p:spPr bwMode="auto">
              <a:xfrm>
                <a:off x="5255" y="1643"/>
                <a:ext cx="279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600" i="1">
                    <a:latin typeface="Times New Roman" pitchFamily="18" charset="0"/>
                  </a:rPr>
                  <a:t>d</a:t>
                </a:r>
                <a:endParaRPr lang="en-US" altLang="zh-CN" sz="1600"/>
              </a:p>
            </p:txBody>
          </p:sp>
          <p:sp>
            <p:nvSpPr>
              <p:cNvPr id="7183" name="Text Box 277"/>
              <p:cNvSpPr txBox="1">
                <a:spLocks noChangeArrowheads="1"/>
              </p:cNvSpPr>
              <p:nvPr/>
            </p:nvSpPr>
            <p:spPr bwMode="auto">
              <a:xfrm>
                <a:off x="5115" y="1507"/>
                <a:ext cx="269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600" i="1">
                    <a:latin typeface="Times New Roman" pitchFamily="18" charset="0"/>
                  </a:rPr>
                  <a:t>e</a:t>
                </a:r>
                <a:endParaRPr lang="en-US" altLang="zh-CN" sz="1600"/>
              </a:p>
            </p:txBody>
          </p:sp>
          <p:sp>
            <p:nvSpPr>
              <p:cNvPr id="7184" name="Text Box 278"/>
              <p:cNvSpPr txBox="1">
                <a:spLocks noChangeArrowheads="1"/>
              </p:cNvSpPr>
              <p:nvPr/>
            </p:nvSpPr>
            <p:spPr bwMode="auto">
              <a:xfrm>
                <a:off x="5117" y="1195"/>
                <a:ext cx="23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600" i="1">
                    <a:latin typeface="Times New Roman" pitchFamily="18" charset="0"/>
                  </a:rPr>
                  <a:t>f</a:t>
                </a:r>
                <a:endParaRPr lang="en-US" altLang="zh-CN" sz="1600"/>
              </a:p>
            </p:txBody>
          </p:sp>
          <p:sp>
            <p:nvSpPr>
              <p:cNvPr id="7185" name="Text Box 279"/>
              <p:cNvSpPr txBox="1">
                <a:spLocks noChangeArrowheads="1"/>
              </p:cNvSpPr>
              <p:nvPr/>
            </p:nvSpPr>
            <p:spPr bwMode="auto">
              <a:xfrm>
                <a:off x="5224" y="1328"/>
                <a:ext cx="279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600" i="1">
                    <a:latin typeface="Times New Roman" pitchFamily="18" charset="0"/>
                  </a:rPr>
                  <a:t>g</a:t>
                </a:r>
                <a:endParaRPr lang="en-US" altLang="zh-CN" sz="1600"/>
              </a:p>
            </p:txBody>
          </p:sp>
        </p:grpSp>
      </p:grpSp>
      <p:sp>
        <p:nvSpPr>
          <p:cNvPr id="7174" name="Rectangle 269"/>
          <p:cNvSpPr>
            <a:spLocks noChangeArrowheads="1"/>
          </p:cNvSpPr>
          <p:nvPr/>
        </p:nvSpPr>
        <p:spPr bwMode="auto">
          <a:xfrm>
            <a:off x="323850" y="2708275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800000"/>
                </a:solidFill>
                <a:latin typeface="Times New Roman" pitchFamily="18" charset="0"/>
              </a:rPr>
              <a:t>数码管结构图</a:t>
            </a:r>
          </a:p>
        </p:txBody>
      </p:sp>
      <p:sp>
        <p:nvSpPr>
          <p:cNvPr id="7175" name="AutoShape 281"/>
          <p:cNvSpPr>
            <a:spLocks noChangeArrowheads="1"/>
          </p:cNvSpPr>
          <p:nvPr/>
        </p:nvSpPr>
        <p:spPr bwMode="gray">
          <a:xfrm>
            <a:off x="2857500" y="0"/>
            <a:ext cx="2755900" cy="1082675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实验课题</a:t>
            </a:r>
          </a:p>
        </p:txBody>
      </p:sp>
      <p:sp>
        <p:nvSpPr>
          <p:cNvPr id="7176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第</a:t>
            </a:r>
            <a:fld id="{74FF7225-D378-48C4-A20C-9B7BE8280795}" type="slidenum">
              <a:rPr lang="zh-CN" altLang="en-US" smtClean="0"/>
              <a:pPr/>
              <a:t>2</a:t>
            </a:fld>
            <a:r>
              <a:rPr lang="zh-CN" altLang="en-US" smtClean="0"/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gray">
          <a:xfrm>
            <a:off x="571500" y="1428750"/>
            <a:ext cx="7956550" cy="38433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>
                <a:latin typeface="宋体" pitchFamily="2" charset="-122"/>
              </a:rPr>
              <a:t>    4</a:t>
            </a:r>
            <a:r>
              <a:rPr lang="zh-CN" altLang="en-US" sz="3200" b="1">
                <a:latin typeface="宋体" pitchFamily="2" charset="-122"/>
              </a:rPr>
              <a:t>位数码管共用一个译码器。当</a:t>
            </a:r>
            <a:r>
              <a:rPr lang="en-US" altLang="zh-CN" sz="3200" b="1">
                <a:latin typeface="宋体" pitchFamily="2" charset="-122"/>
              </a:rPr>
              <a:t>CP</a:t>
            </a:r>
            <a:r>
              <a:rPr lang="zh-CN" altLang="en-US" sz="3200" b="1">
                <a:latin typeface="宋体" pitchFamily="2" charset="-122"/>
              </a:rPr>
              <a:t>脉冲的频率</a:t>
            </a:r>
            <a:r>
              <a:rPr lang="en-US" altLang="zh-CN" sz="3200" b="1">
                <a:latin typeface="宋体" pitchFamily="2" charset="-122"/>
              </a:rPr>
              <a:t>f=1HZ</a:t>
            </a:r>
            <a:r>
              <a:rPr lang="zh-CN" altLang="en-US" sz="3200" b="1">
                <a:latin typeface="宋体" pitchFamily="2" charset="-122"/>
              </a:rPr>
              <a:t>时，在</a:t>
            </a:r>
            <a:r>
              <a:rPr lang="en-US" altLang="zh-CN" sz="3200" b="1">
                <a:latin typeface="宋体" pitchFamily="2" charset="-122"/>
              </a:rPr>
              <a:t>CP</a:t>
            </a:r>
            <a:r>
              <a:rPr lang="zh-CN" altLang="en-US" sz="3200" b="1">
                <a:latin typeface="宋体" pitchFamily="2" charset="-122"/>
              </a:rPr>
              <a:t>脉冲的控制下，</a:t>
            </a: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位数码管将逐个轮流分时显示。但是，当</a:t>
            </a:r>
            <a:r>
              <a:rPr lang="en-US" altLang="zh-CN" sz="3200" b="1">
                <a:latin typeface="宋体" pitchFamily="2" charset="-122"/>
              </a:rPr>
              <a:t>CP</a:t>
            </a:r>
            <a:r>
              <a:rPr lang="zh-CN" altLang="en-US" sz="3200" b="1">
                <a:latin typeface="宋体" pitchFamily="2" charset="-122"/>
              </a:rPr>
              <a:t>脉冲的频率</a:t>
            </a:r>
            <a:r>
              <a:rPr lang="en-US" altLang="zh-CN" sz="3200" b="1">
                <a:latin typeface="宋体" pitchFamily="2" charset="-122"/>
              </a:rPr>
              <a:t>f=100HZ</a:t>
            </a:r>
            <a:r>
              <a:rPr lang="zh-CN" altLang="en-US" sz="3200" b="1">
                <a:latin typeface="宋体" pitchFamily="2" charset="-122"/>
              </a:rPr>
              <a:t>时，则每个数码管依次一次显示</a:t>
            </a:r>
            <a:r>
              <a:rPr lang="en-US" altLang="zh-CN" sz="3200" b="1">
                <a:latin typeface="宋体" pitchFamily="2" charset="-122"/>
              </a:rPr>
              <a:t>1/25 S</a:t>
            </a:r>
            <a:r>
              <a:rPr lang="zh-CN" altLang="en-US" sz="3200" b="1">
                <a:latin typeface="宋体" pitchFamily="2" charset="-122"/>
              </a:rPr>
              <a:t>，由于人眼的滞留特性，实际的视觉效果是</a:t>
            </a: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个数码管同时显示</a:t>
            </a: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个数据。</a:t>
            </a:r>
            <a:r>
              <a:rPr lang="zh-CN" altLang="en-US" sz="2800" b="1">
                <a:latin typeface="宋体" pitchFamily="2" charset="-122"/>
              </a:rPr>
              <a:t> </a:t>
            </a: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gray">
          <a:xfrm>
            <a:off x="2924175" y="214313"/>
            <a:ext cx="2755900" cy="1082675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显示原理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1042988" y="1196975"/>
            <a:ext cx="1582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ahoma" pitchFamily="34" charset="0"/>
              </a:rPr>
              <a:t>f=1HZ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900113" y="3573463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ahoma" pitchFamily="34" charset="0"/>
              </a:rPr>
              <a:t>f=100HZ  </a:t>
            </a:r>
            <a:r>
              <a:rPr lang="zh-CN" altLang="en-US" sz="2800" b="1">
                <a:latin typeface="Tahoma" pitchFamily="34" charset="0"/>
              </a:rPr>
              <a:t>（人眼的滞留特性）</a:t>
            </a:r>
          </a:p>
        </p:txBody>
      </p:sp>
      <p:pic>
        <p:nvPicPr>
          <p:cNvPr id="16589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4365625"/>
            <a:ext cx="554355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1844675"/>
            <a:ext cx="55451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050" y="1844675"/>
            <a:ext cx="5618163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90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050" y="1844675"/>
            <a:ext cx="561657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90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050" y="1844675"/>
            <a:ext cx="5584825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90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050" y="1844675"/>
            <a:ext cx="5651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AutoShape 17"/>
          <p:cNvSpPr>
            <a:spLocks noChangeArrowheads="1"/>
          </p:cNvSpPr>
          <p:nvPr/>
        </p:nvSpPr>
        <p:spPr bwMode="gray">
          <a:xfrm>
            <a:off x="3227388" y="214313"/>
            <a:ext cx="2293937" cy="908050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显示原理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3"/>
          <p:cNvSpPr>
            <a:spLocks noChangeArrowheads="1"/>
          </p:cNvSpPr>
          <p:nvPr/>
        </p:nvSpPr>
        <p:spPr bwMode="gray">
          <a:xfrm>
            <a:off x="3406775" y="285750"/>
            <a:ext cx="2293938" cy="908050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工作原理</a:t>
            </a:r>
          </a:p>
        </p:txBody>
      </p:sp>
      <p:pic>
        <p:nvPicPr>
          <p:cNvPr id="1024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500188"/>
            <a:ext cx="715168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500188"/>
            <a:ext cx="723741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8838" y="1500188"/>
            <a:ext cx="7104062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838" y="1500188"/>
            <a:ext cx="7078662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gray">
          <a:xfrm>
            <a:off x="1000125" y="2857500"/>
            <a:ext cx="7416800" cy="30162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宋体" pitchFamily="2" charset="-122"/>
              </a:rPr>
              <a:t>① </a:t>
            </a: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位数码管共用一个</a:t>
            </a:r>
            <a:r>
              <a:rPr lang="en-US" altLang="zh-CN" sz="3200" b="1">
                <a:latin typeface="宋体" pitchFamily="2" charset="-122"/>
              </a:rPr>
              <a:t>7448BCD</a:t>
            </a:r>
            <a:r>
              <a:rPr lang="zh-CN" altLang="en-US" sz="3200" b="1">
                <a:latin typeface="宋体" pitchFamily="2" charset="-122"/>
              </a:rPr>
              <a:t>译码器。</a:t>
            </a:r>
          </a:p>
          <a:p>
            <a:r>
              <a:rPr lang="zh-CN" altLang="en-US" sz="3200" b="1">
                <a:latin typeface="宋体" pitchFamily="2" charset="-122"/>
              </a:rPr>
              <a:t>② 用两位二进制计数器的输出信号</a:t>
            </a:r>
            <a:r>
              <a:rPr lang="en-US" altLang="zh-CN" sz="3200" b="1">
                <a:latin typeface="宋体" pitchFamily="2" charset="-122"/>
              </a:rPr>
              <a:t>Q</a:t>
            </a:r>
            <a:r>
              <a:rPr lang="en-US" altLang="zh-CN" sz="3200" b="1" baseline="-10000">
                <a:latin typeface="宋体" pitchFamily="2" charset="-122"/>
              </a:rPr>
              <a:t>1</a:t>
            </a:r>
            <a:r>
              <a:rPr lang="zh-CN" altLang="en-US" sz="3200" b="1">
                <a:latin typeface="宋体" pitchFamily="2" charset="-122"/>
              </a:rPr>
              <a:t>、</a:t>
            </a:r>
            <a:r>
              <a:rPr lang="en-US" altLang="zh-CN" sz="3200" b="1">
                <a:latin typeface="宋体" pitchFamily="2" charset="-122"/>
              </a:rPr>
              <a:t>Q</a:t>
            </a:r>
            <a:r>
              <a:rPr lang="en-US" altLang="zh-CN" sz="3200" b="1" baseline="-10000">
                <a:latin typeface="宋体" pitchFamily="2" charset="-122"/>
              </a:rPr>
              <a:t>0</a:t>
            </a:r>
            <a:r>
              <a:rPr lang="zh-CN" altLang="en-US" sz="3200" b="1">
                <a:latin typeface="宋体" pitchFamily="2" charset="-122"/>
              </a:rPr>
              <a:t>，</a:t>
            </a:r>
            <a:r>
              <a:rPr lang="zh-CN" sz="3200" b="1">
                <a:latin typeface="宋体" pitchFamily="2" charset="-122"/>
              </a:rPr>
              <a:t>作</a:t>
            </a:r>
            <a:r>
              <a:rPr lang="zh-CN" altLang="moh-CA" sz="3200" b="1">
                <a:latin typeface="宋体" pitchFamily="2" charset="-122"/>
              </a:rPr>
              <a:t>为</a:t>
            </a:r>
            <a:r>
              <a:rPr lang="zh-CN" altLang="en-US" sz="3200" b="1">
                <a:latin typeface="宋体" pitchFamily="2" charset="-122"/>
              </a:rPr>
              <a:t>一片</a:t>
            </a:r>
            <a:r>
              <a:rPr lang="en-US" altLang="zh-CN" sz="3200" b="1">
                <a:latin typeface="宋体" pitchFamily="2" charset="-122"/>
              </a:rPr>
              <a:t>74139</a:t>
            </a:r>
            <a:r>
              <a:rPr lang="zh-CN" sz="3200" b="1">
                <a:latin typeface="宋体" pitchFamily="2" charset="-122"/>
              </a:rPr>
              <a:t>和</a:t>
            </a:r>
            <a:r>
              <a:rPr lang="zh-CN" altLang="en-US" sz="3200" b="1">
                <a:latin typeface="宋体" pitchFamily="2" charset="-122"/>
              </a:rPr>
              <a:t>两片</a:t>
            </a:r>
            <a:r>
              <a:rPr lang="en-US" altLang="zh-CN" sz="3200" b="1">
                <a:latin typeface="宋体" pitchFamily="2" charset="-122"/>
              </a:rPr>
              <a:t>74153</a:t>
            </a:r>
            <a:r>
              <a:rPr lang="zh-CN" altLang="en-US" sz="3200" b="1">
                <a:latin typeface="宋体" pitchFamily="2" charset="-122"/>
              </a:rPr>
              <a:t>的地址线。</a:t>
            </a:r>
          </a:p>
          <a:p>
            <a:r>
              <a:rPr lang="zh-CN" altLang="en-US" sz="3200" b="1">
                <a:latin typeface="宋体" pitchFamily="2" charset="-122"/>
              </a:rPr>
              <a:t>③ </a:t>
            </a:r>
            <a:r>
              <a:rPr lang="en-US" altLang="zh-CN" sz="3200" b="1">
                <a:latin typeface="宋体" pitchFamily="2" charset="-122"/>
              </a:rPr>
              <a:t>74139</a:t>
            </a:r>
            <a:r>
              <a:rPr lang="zh-CN" altLang="en-US" sz="3200" b="1">
                <a:latin typeface="宋体" pitchFamily="2" charset="-122"/>
              </a:rPr>
              <a:t>的输出信号</a:t>
            </a:r>
            <a:r>
              <a:rPr lang="en-US" altLang="zh-CN" sz="3200" b="1">
                <a:latin typeface="宋体" pitchFamily="2" charset="-122"/>
              </a:rPr>
              <a:t>Y</a:t>
            </a:r>
            <a:r>
              <a:rPr lang="en-US" altLang="zh-CN" sz="3200" b="1" baseline="-10000">
                <a:latin typeface="宋体" pitchFamily="2" charset="-122"/>
              </a:rPr>
              <a:t>0</a:t>
            </a:r>
            <a:r>
              <a:rPr lang="zh-CN" altLang="en-US" sz="3200" b="1">
                <a:latin typeface="宋体" pitchFamily="2" charset="-122"/>
              </a:rPr>
              <a:t>、</a:t>
            </a:r>
            <a:r>
              <a:rPr lang="en-US" altLang="zh-CN" sz="3200" b="1">
                <a:latin typeface="宋体" pitchFamily="2" charset="-122"/>
              </a:rPr>
              <a:t>Y</a:t>
            </a:r>
            <a:r>
              <a:rPr lang="en-US" altLang="zh-CN" sz="3200" b="1" baseline="-10000">
                <a:latin typeface="宋体" pitchFamily="2" charset="-122"/>
              </a:rPr>
              <a:t>1</a:t>
            </a:r>
            <a:r>
              <a:rPr lang="zh-CN" altLang="en-US" sz="3200" b="1">
                <a:latin typeface="宋体" pitchFamily="2" charset="-122"/>
              </a:rPr>
              <a:t>、</a:t>
            </a:r>
            <a:r>
              <a:rPr lang="en-US" altLang="zh-CN" sz="3200" b="1">
                <a:latin typeface="宋体" pitchFamily="2" charset="-122"/>
              </a:rPr>
              <a:t>Y</a:t>
            </a:r>
            <a:r>
              <a:rPr lang="en-US" altLang="zh-CN" sz="3200" b="1" baseline="-10000">
                <a:latin typeface="宋体" pitchFamily="2" charset="-122"/>
              </a:rPr>
              <a:t>2</a:t>
            </a:r>
            <a:r>
              <a:rPr lang="zh-CN" altLang="en-US" sz="3200" b="1">
                <a:latin typeface="宋体" pitchFamily="2" charset="-122"/>
              </a:rPr>
              <a:t>、</a:t>
            </a:r>
            <a:r>
              <a:rPr lang="en-US" altLang="zh-CN" sz="3200" b="1">
                <a:latin typeface="宋体" pitchFamily="2" charset="-122"/>
              </a:rPr>
              <a:t>Y</a:t>
            </a:r>
            <a:r>
              <a:rPr lang="en-US" altLang="zh-CN" sz="3200" b="1" baseline="-10000">
                <a:latin typeface="宋体" pitchFamily="2" charset="-122"/>
              </a:rPr>
              <a:t>3</a:t>
            </a:r>
            <a:r>
              <a:rPr lang="zh-CN" altLang="en-US" sz="3200" b="1">
                <a:latin typeface="宋体" pitchFamily="2" charset="-122"/>
              </a:rPr>
              <a:t>，分别作为</a:t>
            </a: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位数码管的位线。</a:t>
            </a:r>
          </a:p>
        </p:txBody>
      </p:sp>
      <p:sp>
        <p:nvSpPr>
          <p:cNvPr id="11267" name="AutoShape 4"/>
          <p:cNvSpPr>
            <a:spLocks noChangeArrowheads="1"/>
          </p:cNvSpPr>
          <p:nvPr/>
        </p:nvSpPr>
        <p:spPr bwMode="gray">
          <a:xfrm>
            <a:off x="3119438" y="214313"/>
            <a:ext cx="2293937" cy="908050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设计原理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gray">
          <a:xfrm>
            <a:off x="428625" y="1143000"/>
            <a:ext cx="8358188" cy="138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动态显示包括</a:t>
            </a:r>
            <a:r>
              <a:rPr lang="en-US" altLang="zh-CN" sz="2800" b="1">
                <a:latin typeface="宋体" pitchFamily="2" charset="-122"/>
              </a:rPr>
              <a:t>4</a:t>
            </a:r>
            <a:r>
              <a:rPr lang="zh-CN" altLang="en-US" sz="2800" b="1">
                <a:latin typeface="宋体" pitchFamily="2" charset="-122"/>
              </a:rPr>
              <a:t>个方面：控制部分、数据选择部分、译码驱动和显示部分。该电路的优点是：节省七段译码器和能源。	</a:t>
            </a:r>
            <a:endParaRPr lang="en-US" altLang="zh-CN" sz="2800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gray">
          <a:xfrm>
            <a:off x="500063" y="1428750"/>
            <a:ext cx="8358187" cy="4524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宋体" pitchFamily="2" charset="-122"/>
              </a:rPr>
              <a:t>④ </a:t>
            </a: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位数码管的</a:t>
            </a: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根数据线， 由</a:t>
            </a: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个四选一多路选择器输出。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宋体" pitchFamily="2" charset="-122"/>
              </a:rPr>
              <a:t>  当地址</a:t>
            </a:r>
            <a:r>
              <a:rPr lang="en-US" altLang="zh-CN" sz="3200" b="1">
                <a:latin typeface="宋体" pitchFamily="2" charset="-122"/>
              </a:rPr>
              <a:t>=“00”</a:t>
            </a:r>
            <a:r>
              <a:rPr lang="zh-CN" altLang="en-US" sz="3200" b="1">
                <a:latin typeface="宋体" pitchFamily="2" charset="-122"/>
              </a:rPr>
              <a:t>时，</a:t>
            </a:r>
            <a:r>
              <a:rPr lang="en-US" altLang="zh-CN" sz="3200" b="1">
                <a:latin typeface="宋体" pitchFamily="2" charset="-122"/>
              </a:rPr>
              <a:t>DCBA=D</a:t>
            </a:r>
            <a:r>
              <a:rPr lang="en-US" altLang="zh-CN" sz="3200" b="1" baseline="-10000">
                <a:latin typeface="宋体" pitchFamily="2" charset="-122"/>
              </a:rPr>
              <a:t>0</a:t>
            </a:r>
            <a:r>
              <a:rPr lang="en-US" altLang="zh-CN" sz="3200" b="1">
                <a:latin typeface="宋体" pitchFamily="2" charset="-122"/>
              </a:rPr>
              <a:t>C</a:t>
            </a:r>
            <a:r>
              <a:rPr lang="en-US" altLang="zh-CN" sz="3200" b="1" baseline="-10000">
                <a:latin typeface="宋体" pitchFamily="2" charset="-122"/>
              </a:rPr>
              <a:t>0</a:t>
            </a:r>
            <a:r>
              <a:rPr lang="en-US" altLang="zh-CN" sz="3200" b="1">
                <a:latin typeface="宋体" pitchFamily="2" charset="-122"/>
              </a:rPr>
              <a:t>B</a:t>
            </a:r>
            <a:r>
              <a:rPr lang="en-US" altLang="zh-CN" sz="3200" b="1" baseline="-10000">
                <a:latin typeface="宋体" pitchFamily="2" charset="-122"/>
              </a:rPr>
              <a:t>0</a:t>
            </a:r>
            <a:r>
              <a:rPr lang="en-US" altLang="zh-CN" sz="3200" b="1">
                <a:latin typeface="宋体" pitchFamily="2" charset="-122"/>
              </a:rPr>
              <a:t>A</a:t>
            </a:r>
            <a:r>
              <a:rPr lang="en-US" altLang="zh-CN" sz="3200" b="1" baseline="-10000">
                <a:latin typeface="宋体" pitchFamily="2" charset="-122"/>
              </a:rPr>
              <a:t>0</a:t>
            </a:r>
            <a:r>
              <a:rPr lang="en-US" altLang="zh-CN" sz="3200" b="1">
                <a:latin typeface="宋体" pitchFamily="2" charset="-122"/>
              </a:rPr>
              <a:t>=8</a:t>
            </a:r>
            <a:r>
              <a:rPr lang="zh-CN" altLang="en-US" sz="3200" b="1">
                <a:latin typeface="宋体" pitchFamily="2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宋体" pitchFamily="2" charset="-122"/>
              </a:rPr>
              <a:t>  当地址</a:t>
            </a:r>
            <a:r>
              <a:rPr lang="en-US" altLang="zh-CN" sz="3200" b="1">
                <a:latin typeface="宋体" pitchFamily="2" charset="-122"/>
              </a:rPr>
              <a:t>=“01”</a:t>
            </a:r>
            <a:r>
              <a:rPr lang="zh-CN" altLang="en-US" sz="3200" b="1">
                <a:latin typeface="宋体" pitchFamily="2" charset="-122"/>
              </a:rPr>
              <a:t>时，</a:t>
            </a:r>
            <a:r>
              <a:rPr lang="en-US" altLang="zh-CN" sz="3200" b="1">
                <a:latin typeface="宋体" pitchFamily="2" charset="-122"/>
              </a:rPr>
              <a:t>DCBA=D</a:t>
            </a:r>
            <a:r>
              <a:rPr lang="en-US" altLang="zh-CN" sz="3200" b="1" baseline="-10000">
                <a:latin typeface="宋体" pitchFamily="2" charset="-122"/>
              </a:rPr>
              <a:t>1</a:t>
            </a:r>
            <a:r>
              <a:rPr lang="en-US" altLang="zh-CN" sz="3200" b="1">
                <a:latin typeface="宋体" pitchFamily="2" charset="-122"/>
              </a:rPr>
              <a:t>C</a:t>
            </a:r>
            <a:r>
              <a:rPr lang="en-US" altLang="zh-CN" sz="3200" b="1" baseline="-10000">
                <a:latin typeface="宋体" pitchFamily="2" charset="-122"/>
              </a:rPr>
              <a:t>1</a:t>
            </a:r>
            <a:r>
              <a:rPr lang="en-US" altLang="zh-CN" sz="3200" b="1">
                <a:latin typeface="宋体" pitchFamily="2" charset="-122"/>
              </a:rPr>
              <a:t>B</a:t>
            </a:r>
            <a:r>
              <a:rPr lang="en-US" altLang="zh-CN" sz="3200" b="1" baseline="-10000">
                <a:latin typeface="宋体" pitchFamily="2" charset="-122"/>
              </a:rPr>
              <a:t>1</a:t>
            </a:r>
            <a:r>
              <a:rPr lang="en-US" altLang="zh-CN" sz="3200" b="1">
                <a:latin typeface="宋体" pitchFamily="2" charset="-122"/>
              </a:rPr>
              <a:t>A</a:t>
            </a:r>
            <a:r>
              <a:rPr lang="en-US" altLang="zh-CN" sz="3200" b="1" baseline="-10000">
                <a:latin typeface="宋体" pitchFamily="2" charset="-122"/>
              </a:rPr>
              <a:t>1</a:t>
            </a:r>
            <a:r>
              <a:rPr lang="en-US" altLang="zh-CN" sz="3200" b="1">
                <a:latin typeface="宋体" pitchFamily="2" charset="-122"/>
              </a:rPr>
              <a:t>=4</a:t>
            </a:r>
            <a:r>
              <a:rPr lang="zh-CN" altLang="en-US" sz="3200" b="1">
                <a:latin typeface="宋体" pitchFamily="2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宋体" pitchFamily="2" charset="-122"/>
              </a:rPr>
              <a:t>  当地址</a:t>
            </a:r>
            <a:r>
              <a:rPr lang="en-US" altLang="zh-CN" sz="3200" b="1">
                <a:latin typeface="宋体" pitchFamily="2" charset="-122"/>
              </a:rPr>
              <a:t>=“10”</a:t>
            </a:r>
            <a:r>
              <a:rPr lang="zh-CN" altLang="en-US" sz="3200" b="1">
                <a:latin typeface="宋体" pitchFamily="2" charset="-122"/>
              </a:rPr>
              <a:t>时，</a:t>
            </a:r>
            <a:r>
              <a:rPr lang="en-US" altLang="zh-CN" sz="3200" b="1">
                <a:latin typeface="宋体" pitchFamily="2" charset="-122"/>
              </a:rPr>
              <a:t>DCBA=D</a:t>
            </a:r>
            <a:r>
              <a:rPr lang="en-US" altLang="zh-CN" sz="3200" b="1" baseline="-10000">
                <a:latin typeface="宋体" pitchFamily="2" charset="-122"/>
              </a:rPr>
              <a:t>2</a:t>
            </a:r>
            <a:r>
              <a:rPr lang="en-US" altLang="zh-CN" sz="3200" b="1">
                <a:latin typeface="宋体" pitchFamily="2" charset="-122"/>
              </a:rPr>
              <a:t>C</a:t>
            </a:r>
            <a:r>
              <a:rPr lang="en-US" altLang="zh-CN" sz="3200" b="1" baseline="-10000">
                <a:latin typeface="宋体" pitchFamily="2" charset="-122"/>
              </a:rPr>
              <a:t>2</a:t>
            </a:r>
            <a:r>
              <a:rPr lang="en-US" altLang="zh-CN" sz="3200" b="1">
                <a:latin typeface="宋体" pitchFamily="2" charset="-122"/>
              </a:rPr>
              <a:t>B</a:t>
            </a:r>
            <a:r>
              <a:rPr lang="en-US" altLang="zh-CN" sz="3200" b="1" baseline="-10000">
                <a:latin typeface="宋体" pitchFamily="2" charset="-122"/>
              </a:rPr>
              <a:t>2</a:t>
            </a:r>
            <a:r>
              <a:rPr lang="en-US" altLang="zh-CN" sz="3200" b="1">
                <a:latin typeface="宋体" pitchFamily="2" charset="-122"/>
              </a:rPr>
              <a:t>A</a:t>
            </a:r>
            <a:r>
              <a:rPr lang="en-US" altLang="zh-CN" sz="3200" b="1" baseline="-10000">
                <a:latin typeface="宋体" pitchFamily="2" charset="-122"/>
              </a:rPr>
              <a:t>2</a:t>
            </a:r>
            <a:r>
              <a:rPr lang="en-US" altLang="zh-CN" sz="3200" b="1">
                <a:latin typeface="宋体" pitchFamily="2" charset="-122"/>
              </a:rPr>
              <a:t>=2</a:t>
            </a:r>
            <a:r>
              <a:rPr lang="zh-CN" altLang="en-US" sz="3200" b="1">
                <a:latin typeface="宋体" pitchFamily="2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宋体" pitchFamily="2" charset="-122"/>
              </a:rPr>
              <a:t>  当地址</a:t>
            </a:r>
            <a:r>
              <a:rPr lang="en-US" altLang="zh-CN" sz="3200" b="1">
                <a:latin typeface="宋体" pitchFamily="2" charset="-122"/>
              </a:rPr>
              <a:t>=“11”</a:t>
            </a:r>
            <a:r>
              <a:rPr lang="zh-CN" altLang="en-US" sz="3200" b="1">
                <a:latin typeface="宋体" pitchFamily="2" charset="-122"/>
              </a:rPr>
              <a:t>时，</a:t>
            </a:r>
            <a:r>
              <a:rPr lang="en-US" altLang="zh-CN" sz="3200" b="1">
                <a:latin typeface="宋体" pitchFamily="2" charset="-122"/>
              </a:rPr>
              <a:t>DCBA=D</a:t>
            </a:r>
            <a:r>
              <a:rPr lang="en-US" altLang="zh-CN" sz="3200" b="1" baseline="-10000">
                <a:latin typeface="宋体" pitchFamily="2" charset="-122"/>
              </a:rPr>
              <a:t>3</a:t>
            </a:r>
            <a:r>
              <a:rPr lang="en-US" altLang="zh-CN" sz="3200" b="1">
                <a:latin typeface="宋体" pitchFamily="2" charset="-122"/>
              </a:rPr>
              <a:t>C</a:t>
            </a:r>
            <a:r>
              <a:rPr lang="en-US" altLang="zh-CN" sz="3200" b="1" baseline="-10000">
                <a:latin typeface="宋体" pitchFamily="2" charset="-122"/>
              </a:rPr>
              <a:t>3</a:t>
            </a:r>
            <a:r>
              <a:rPr lang="en-US" altLang="zh-CN" sz="3200" b="1">
                <a:latin typeface="宋体" pitchFamily="2" charset="-122"/>
              </a:rPr>
              <a:t>B</a:t>
            </a:r>
            <a:r>
              <a:rPr lang="en-US" altLang="zh-CN" sz="3200" b="1" baseline="-10000">
                <a:latin typeface="宋体" pitchFamily="2" charset="-122"/>
              </a:rPr>
              <a:t>3</a:t>
            </a:r>
            <a:r>
              <a:rPr lang="en-US" altLang="zh-CN" sz="3200" b="1">
                <a:latin typeface="宋体" pitchFamily="2" charset="-122"/>
              </a:rPr>
              <a:t>A</a:t>
            </a:r>
            <a:r>
              <a:rPr lang="en-US" altLang="zh-CN" sz="3200" b="1" baseline="-10000">
                <a:latin typeface="宋体" pitchFamily="2" charset="-122"/>
              </a:rPr>
              <a:t>3</a:t>
            </a:r>
            <a:r>
              <a:rPr lang="en-US" altLang="zh-CN" sz="3200" b="1">
                <a:latin typeface="宋体" pitchFamily="2" charset="-122"/>
              </a:rPr>
              <a:t>=1</a:t>
            </a:r>
            <a:r>
              <a:rPr lang="zh-CN" altLang="en-US" sz="3200" b="1">
                <a:latin typeface="宋体" pitchFamily="2" charset="-122"/>
              </a:rPr>
              <a:t>；</a:t>
            </a:r>
          </a:p>
        </p:txBody>
      </p:sp>
      <p:sp>
        <p:nvSpPr>
          <p:cNvPr id="12291" name="AutoShape 6"/>
          <p:cNvSpPr>
            <a:spLocks noChangeArrowheads="1"/>
          </p:cNvSpPr>
          <p:nvPr/>
        </p:nvSpPr>
        <p:spPr bwMode="gray">
          <a:xfrm>
            <a:off x="3119438" y="357188"/>
            <a:ext cx="2293937" cy="908050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设计原理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928688" y="285750"/>
            <a:ext cx="64817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FF00"/>
                </a:solidFill>
                <a:latin typeface="Times New Roman" pitchFamily="18" charset="0"/>
                <a:ea typeface="Batang" pitchFamily="18" charset="-127"/>
              </a:rPr>
              <a:t>⑤ </a:t>
            </a:r>
            <a:r>
              <a:rPr lang="en-US" altLang="zh-CN" sz="3200" b="1" i="1" dirty="0">
                <a:solidFill>
                  <a:srgbClr val="00FF00"/>
                </a:solidFill>
                <a:latin typeface="Times New Roman" pitchFamily="18" charset="0"/>
              </a:rPr>
              <a:t>f</a:t>
            </a:r>
            <a:r>
              <a:rPr lang="en-US" altLang="zh-CN" sz="3200" b="1" dirty="0">
                <a:solidFill>
                  <a:srgbClr val="00FF00"/>
                </a:solidFill>
                <a:latin typeface="Times New Roman" pitchFamily="18" charset="0"/>
              </a:rPr>
              <a:t>=1Hz</a:t>
            </a:r>
            <a:r>
              <a:rPr lang="zh-CN" altLang="en-US" sz="3200" b="1" dirty="0">
                <a:solidFill>
                  <a:srgbClr val="00FF00"/>
                </a:solidFill>
                <a:latin typeface="Times New Roman" pitchFamily="18" charset="0"/>
              </a:rPr>
              <a:t>，显示的数据为：</a:t>
            </a:r>
            <a:r>
              <a:rPr lang="en-US" altLang="zh-CN" sz="3200" b="1" dirty="0">
                <a:solidFill>
                  <a:srgbClr val="00FF00"/>
                </a:solidFill>
                <a:latin typeface="Times New Roman" pitchFamily="18" charset="0"/>
              </a:rPr>
              <a:t>8421</a:t>
            </a:r>
            <a:r>
              <a:rPr lang="zh-CN" altLang="en-US" sz="3200" b="1" dirty="0">
                <a:solidFill>
                  <a:srgbClr val="00FF00"/>
                </a:solidFill>
                <a:latin typeface="Times New Roman" pitchFamily="18" charset="0"/>
              </a:rPr>
              <a:t>。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196975"/>
            <a:ext cx="7726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196975"/>
            <a:ext cx="7726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1196975"/>
            <a:ext cx="7726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6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1196975"/>
            <a:ext cx="7726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6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088" y="1196975"/>
            <a:ext cx="7726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50" y="285750"/>
            <a:ext cx="7453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Batang" pitchFamily="18" charset="-127"/>
                <a:ea typeface="Batang" pitchFamily="18" charset="-127"/>
              </a:rPr>
              <a:t>⑥ </a:t>
            </a:r>
            <a:r>
              <a:rPr lang="en-US" altLang="zh-CN" sz="3200" b="1" i="1">
                <a:latin typeface="Times New Roman" pitchFamily="18" charset="0"/>
              </a:rPr>
              <a:t>f</a:t>
            </a:r>
            <a:r>
              <a:rPr lang="en-US" altLang="zh-CN" sz="3200" b="1">
                <a:latin typeface="Tahoma" pitchFamily="34" charset="0"/>
              </a:rPr>
              <a:t>=100HZ</a:t>
            </a:r>
            <a:r>
              <a:rPr lang="zh-CN" altLang="en-US" sz="3200" b="1">
                <a:latin typeface="Tahoma" pitchFamily="34" charset="0"/>
              </a:rPr>
              <a:t>，显示的数据为：</a:t>
            </a:r>
            <a:r>
              <a:rPr lang="en-US" altLang="zh-CN" sz="3200" b="1">
                <a:latin typeface="Tahoma" pitchFamily="34" charset="0"/>
              </a:rPr>
              <a:t>8421</a:t>
            </a:r>
            <a:r>
              <a:rPr lang="zh-CN" altLang="en-US" sz="3200" b="1">
                <a:latin typeface="Tahoma" pitchFamily="34" charset="0"/>
              </a:rPr>
              <a:t>。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412875"/>
            <a:ext cx="7818438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Pages>0</Pages>
  <Words>359</Words>
  <Characters>0</Characters>
  <Application>Microsoft Office PowerPoint</Application>
  <DocSecurity>0</DocSecurity>
  <PresentationFormat>全屏显示(4:3)</PresentationFormat>
  <Lines>0</Lines>
  <Paragraphs>39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Batang</vt:lpstr>
      <vt:lpstr>方正兰亭超细黑简体</vt:lpstr>
      <vt:lpstr>黑体</vt:lpstr>
      <vt:lpstr>楷体_GB2312</vt:lpstr>
      <vt:lpstr>宋体</vt:lpstr>
      <vt:lpstr>微软雅黑</vt:lpstr>
      <vt:lpstr>Arial</vt:lpstr>
      <vt:lpstr>Calibri</vt:lpstr>
      <vt:lpstr>Simplified Arabic</vt:lpstr>
      <vt:lpstr>Tahoma</vt:lpstr>
      <vt:lpstr>Times New Roman</vt:lpstr>
      <vt:lpstr>Office 主题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WwW.YlmF.CoM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微软用户</dc:creator>
  <cp:keywords/>
  <dc:description/>
  <cp:lastModifiedBy>Windows</cp:lastModifiedBy>
  <cp:revision>227</cp:revision>
  <cp:lastPrinted>1899-12-30T00:00:00Z</cp:lastPrinted>
  <dcterms:created xsi:type="dcterms:W3CDTF">2011-03-28T07:15:46Z</dcterms:created>
  <dcterms:modified xsi:type="dcterms:W3CDTF">2017-05-08T02:08:45Z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