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37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FF00"/>
    <a:srgbClr val="FFFFFF"/>
    <a:srgbClr val="FFCCCC"/>
    <a:srgbClr val="FF99FF"/>
    <a:srgbClr val="FF0066"/>
    <a:srgbClr val="3333FF"/>
    <a:srgbClr val="060D4C"/>
    <a:srgbClr val="042B6C"/>
    <a:srgbClr val="3366CC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9F8A9C-6116-4124-9DF7-34A25AD14388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AD65599-DA2F-453F-A52B-C0AAB42002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D6ED7-CFC4-40D3-9494-5B87DCF23242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1D7-B95A-4C6F-87B7-B12EF4389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68422770"/>
      </p:ext>
    </p:extLst>
  </p:cSld>
  <p:clrMapOvr>
    <a:masterClrMapping/>
  </p:clrMapOvr>
  <p:transition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85D9A-A647-4CB2-837F-E233473D248B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575C-C396-4286-A301-A4CC911EF7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53512094"/>
      </p:ext>
    </p:extLst>
  </p:cSld>
  <p:clrMapOvr>
    <a:masterClrMapping/>
  </p:clrMapOvr>
  <p:transition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2E804-02B2-4231-A7F1-B526AC9A9B7A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50CE-345E-44CA-B612-711862C73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2045585"/>
      </p:ext>
    </p:extLst>
  </p:cSld>
  <p:clrMapOvr>
    <a:masterClrMapping/>
  </p:clrMapOvr>
  <p:transition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6818B-9E62-4244-AE89-745ED5BB9718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86503-6E9A-4565-88B2-84A259886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63890586"/>
      </p:ext>
    </p:extLst>
  </p:cSld>
  <p:clrMapOvr>
    <a:masterClrMapping/>
  </p:clrMapOvr>
  <p:transition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A3A-1EF2-42BB-ABBE-EFC034402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793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86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0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0041BD-AB2B-45B9-93FA-7333A5CEB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4F61-535F-4B02-998A-6E8CCCAE8C4B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59221-9863-44B1-8405-D494E0622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5496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4C326-DDB9-48BC-8412-45F3B76691CD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1E8A-EFFE-4574-8E04-03A0529BD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9227173"/>
      </p:ext>
    </p:extLst>
  </p:cSld>
  <p:clrMapOvr>
    <a:masterClrMapping/>
  </p:clrMapOvr>
  <p:transition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9ACC-5DCE-4E3D-A186-B0F146435509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AC03-64E6-4B3E-93BE-3BDE2D72A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4602535"/>
      </p:ext>
    </p:extLst>
  </p:cSld>
  <p:clrMapOvr>
    <a:masterClrMapping/>
  </p:clrMapOvr>
  <p:transition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B3F9-C376-4A90-8BE7-73EB48CEFBBE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3D92-1A4F-41D0-9CDE-FE5AE0882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5782547"/>
      </p:ext>
    </p:extLst>
  </p:cSld>
  <p:clrMapOvr>
    <a:masterClrMapping/>
  </p:clrMapOvr>
  <p:transition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D864C-8530-4D88-B78F-35666CCECAF8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D604-6EA3-4FFE-BB6D-73ED9C5D4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6685071"/>
      </p:ext>
    </p:extLst>
  </p:cSld>
  <p:clrMapOvr>
    <a:masterClrMapping/>
  </p:clrMapOvr>
  <p:transition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E06D3-BF4D-4F98-A754-FACC7884851F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ACD4-A236-4F57-A8D0-905C014E93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6043358"/>
            <a:ext cx="2734050" cy="689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79512" y="188640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■▐ </a:t>
            </a:r>
            <a:r>
              <a:rPr lang="zh-CN" altLang="en-US" b="1" spc="300" baseline="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电工电子实验中心 </a:t>
            </a:r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▌■</a:t>
            </a:r>
            <a:endParaRPr lang="zh-CN" altLang="en-US" b="1" spc="300" baseline="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01346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 txBox="1">
            <a:spLocks/>
          </p:cNvSpPr>
          <p:nvPr userDrawn="1"/>
        </p:nvSpPr>
        <p:spPr bwMode="auto">
          <a:xfrm>
            <a:off x="8113650" y="6453336"/>
            <a:ext cx="100652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dirty="0" smtClean="0"/>
              <a:t>第</a:t>
            </a:r>
            <a:fld id="{2E49D604-6EA3-4FFE-BB6D-73ED9C5D40A3}" type="slidenum">
              <a:rPr lang="zh-CN" altLang="en-US" smtClean="0"/>
              <a:pPr lvl="0"/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56735874"/>
      </p:ext>
    </p:extLst>
  </p:cSld>
  <p:clrMapOvr>
    <a:masterClrMapping/>
  </p:clrMapOvr>
  <p:transition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E4A0C4-0665-4ABC-8C10-5C0EFB3ACEF2}" type="datetimeFigureOut">
              <a:rPr lang="zh-CN" altLang="en-US" smtClean="0"/>
              <a:pPr/>
              <a:t>2017-5-26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57D450-E368-4683-A7CB-5839825184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568498"/>
      </p:ext>
    </p:extLst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B638C25-B035-428C-B77D-2E792F3E6CDA}" type="datetimeFigureOut">
              <a:rPr lang="zh-CN" altLang="en-US"/>
              <a:pPr/>
              <a:t>2017-5-26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D3AB086-98CE-4DB6-AD9C-93C429FE3F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77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4" r:id="rId14"/>
    <p:sldLayoutId id="2147483675" r:id="rId15"/>
    <p:sldLayoutId id="2147483678" r:id="rId16"/>
  </p:sldLayoutIdLst>
  <p:transition advClick="0" advTm="6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0"/>
          <p:cNvSpPr>
            <a:spLocks noChangeArrowheads="1"/>
          </p:cNvSpPr>
          <p:nvPr/>
        </p:nvSpPr>
        <p:spPr bwMode="auto">
          <a:xfrm rot="5400000">
            <a:off x="4087688" y="3126457"/>
            <a:ext cx="287338" cy="2492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Line 19"/>
          <p:cNvSpPr>
            <a:spLocks noChangeShapeType="1"/>
          </p:cNvSpPr>
          <p:nvPr/>
        </p:nvSpPr>
        <p:spPr bwMode="auto">
          <a:xfrm>
            <a:off x="4106738" y="908720"/>
            <a:ext cx="0" cy="4895850"/>
          </a:xfrm>
          <a:prstGeom prst="line">
            <a:avLst/>
          </a:prstGeom>
          <a:noFill/>
          <a:ln w="9525" cmpd="sng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1844824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3742810" y="1050311"/>
            <a:ext cx="0" cy="792000"/>
          </a:xfrm>
          <a:prstGeom prst="line">
            <a:avLst/>
          </a:prstGeom>
          <a:noFill/>
          <a:ln w="381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 flipV="1">
            <a:off x="3826948" y="1264048"/>
            <a:ext cx="0" cy="576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接连接符 7"/>
          <p:cNvCxnSpPr>
            <a:cxnSpLocks noChangeShapeType="1"/>
          </p:cNvCxnSpPr>
          <p:nvPr/>
        </p:nvCxnSpPr>
        <p:spPr bwMode="auto">
          <a:xfrm flipV="1">
            <a:off x="3923928" y="1446773"/>
            <a:ext cx="0" cy="396000"/>
          </a:xfrm>
          <a:prstGeom prst="lin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644008" y="107060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第九次课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465129" y="2132856"/>
            <a:ext cx="4324377" cy="352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计数与分频电路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4365625"/>
            <a:ext cx="424973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3663" indent="-63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E-MAIL</a:t>
            </a:r>
            <a:r>
              <a:rPr lang="zh-CN" altLang="en-US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changym@njupt.edu.cn</a:t>
            </a:r>
          </a:p>
        </p:txBody>
      </p:sp>
      <p:sp>
        <p:nvSpPr>
          <p:cNvPr id="14" name="Rectangle 5"/>
          <p:cNvSpPr>
            <a:spLocks noRot="1" noChangeArrowheads="1"/>
          </p:cNvSpPr>
          <p:nvPr/>
        </p:nvSpPr>
        <p:spPr bwMode="auto">
          <a:xfrm>
            <a:off x="35496" y="2924175"/>
            <a:ext cx="4249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任课教师：常玉梅</a:t>
            </a:r>
            <a:endParaRPr lang="en-US" altLang="zh-CN" sz="2800" b="1" dirty="0">
              <a:solidFill>
                <a:srgbClr val="FFFFFF"/>
              </a:solidFill>
              <a:latin typeface="Simplified Arabic" panose="02020603050405020304" pitchFamily="18" charset="-7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1164F3-724C-42FB-9277-259B8BD7E6B5}" type="slidenum">
              <a:rPr kumimoji="1" lang="en-US" altLang="zh-CN" sz="14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kumimoji="1"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0" y="500063"/>
            <a:ext cx="5422900" cy="703262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FF00"/>
                </a:solidFill>
                <a:ea typeface="楷体_GB2312" pitchFamily="49" charset="-122"/>
              </a:rPr>
              <a:t>3</a:t>
            </a:r>
            <a:r>
              <a:rPr lang="zh-CN" altLang="en-US" sz="4000" b="1" dirty="0" smtClean="0">
                <a:solidFill>
                  <a:srgbClr val="00FF00"/>
                </a:solidFill>
                <a:ea typeface="楷体_GB2312" pitchFamily="49" charset="-122"/>
              </a:rPr>
              <a:t>、</a:t>
            </a:r>
            <a:r>
              <a:rPr lang="en-US" altLang="zh-CN" sz="4000" b="1" dirty="0" smtClean="0">
                <a:solidFill>
                  <a:srgbClr val="00FF00"/>
                </a:solidFill>
                <a:ea typeface="楷体_GB2312" pitchFamily="49" charset="-122"/>
              </a:rPr>
              <a:t>P197-3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643937" cy="1374775"/>
          </a:xfrm>
          <a:noFill/>
        </p:spPr>
        <p:txBody>
          <a:bodyPr/>
          <a:lstStyle/>
          <a:p>
            <a:pPr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</a:rPr>
              <a:t>试用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MUX</a:t>
            </a: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</a:rPr>
              <a:t>产生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1110010010</a:t>
            </a: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</a:rPr>
              <a:t>序列信号，用示波器双踪观察并记录时钟和序列信号波形。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00063" y="292893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3-1</a:t>
            </a:r>
            <a:r>
              <a:rPr lang="zh-CN" altLang="en-US" sz="28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、设计思路</a:t>
            </a:r>
          </a:p>
        </p:txBody>
      </p:sp>
      <p:sp>
        <p:nvSpPr>
          <p:cNvPr id="14342" name="Rectangle 7"/>
          <p:cNvSpPr>
            <a:spLocks noRot="1" noChangeArrowheads="1"/>
          </p:cNvSpPr>
          <p:nvPr/>
        </p:nvSpPr>
        <p:spPr bwMode="auto">
          <a:xfrm>
            <a:off x="357188" y="3500438"/>
            <a:ext cx="821531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可考虑使用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74LS161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构成一个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M=</a:t>
            </a:r>
            <a:r>
              <a:rPr kumimoji="1" lang="en-US" altLang="zh-CN" sz="2800" b="1" i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计数器，将计数器的输出送给数据选择器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74153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作为地址信号，在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74153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的数据输入端接入相应的序列信号码值，则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74153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的输出端就可以产生连续变化的序列信号。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</a:t>
            </a:r>
            <a:r>
              <a:rPr lang="zh-CN" altLang="en-US" dirty="0" smtClean="0"/>
              <a:t>意事项</a:t>
            </a:r>
            <a:endParaRPr lang="zh-CN" altLang="en-US" dirty="0"/>
          </a:p>
        </p:txBody>
      </p:sp>
      <p:sp>
        <p:nvSpPr>
          <p:cNvPr id="3" name="Rectangle 7"/>
          <p:cNvSpPr>
            <a:spLocks noRot="1" noChangeArrowheads="1"/>
          </p:cNvSpPr>
          <p:nvPr/>
        </p:nvSpPr>
        <p:spPr bwMode="auto">
          <a:xfrm>
            <a:off x="500034" y="1643050"/>
            <a:ext cx="821531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波形要稳定显示</a:t>
            </a:r>
            <a:endParaRPr kumimoji="1" lang="en-US" altLang="zh-CN" sz="32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STOP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”、“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单次触发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”和“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Wait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”等方法使波形稳定显示的，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均不可以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！</a:t>
            </a:r>
            <a:endParaRPr kumimoji="1" lang="en-US" altLang="zh-CN" sz="32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触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发方式选择“</a:t>
            </a:r>
            <a:r>
              <a:rPr kumimoji="1" lang="zh-CN" altLang="en-US" sz="32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脉宽触发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”，脉宽设置选择</a:t>
            </a:r>
            <a:r>
              <a:rPr kumimoji="1" lang="en-US" altLang="zh-CN" sz="32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CP</a:t>
            </a:r>
            <a:r>
              <a:rPr kumimoji="1" lang="zh-CN" altLang="en-US" sz="3200" b="1" dirty="0" smtClean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的周期长度</a:t>
            </a:r>
            <a:endParaRPr kumimoji="1" lang="zh-CN" altLang="en-US" sz="3200" b="1" dirty="0">
              <a:solidFill>
                <a:srgbClr val="00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advClick="0" advTm="6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矩形 11"/>
          <p:cNvSpPr>
            <a:spLocks noChangeArrowheads="1"/>
          </p:cNvSpPr>
          <p:nvPr/>
        </p:nvSpPr>
        <p:spPr bwMode="auto">
          <a:xfrm>
            <a:off x="323850" y="260350"/>
            <a:ext cx="22367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zh-CN" altLang="en-US" sz="3200" b="1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下一次实验</a:t>
            </a:r>
            <a:endParaRPr lang="zh-CN" altLang="en-US" sz="700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64517" name="Rectangle 3"/>
          <p:cNvSpPr txBox="1">
            <a:spLocks noChangeArrowheads="1"/>
          </p:cNvSpPr>
          <p:nvPr/>
        </p:nvSpPr>
        <p:spPr bwMode="auto">
          <a:xfrm>
            <a:off x="395288" y="1308100"/>
            <a:ext cx="84359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一、寄存器与移位寄存器电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9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178E6F-C5D3-4ED4-AA7C-68C5B1E099F3}" type="slidenum">
              <a:rPr kumimoji="1" lang="en-US" altLang="zh-CN" sz="140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kumimoji="1"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052513"/>
            <a:ext cx="5133975" cy="8001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．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P215 - 1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79413" y="2402009"/>
            <a:ext cx="8748712" cy="164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74LS161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设计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的计数器，测试并记录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CP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600" b="1" baseline="-10000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600" b="1" baseline="-10000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600" b="1" baseline="-10000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600" b="1" baseline="-10000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6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各点波形。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575" y="260350"/>
            <a:ext cx="2736850" cy="706438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  <a:endParaRPr lang="zh-CN" altLang="en-US" sz="3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49738-DB25-42E6-847F-B48C4EB2D450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7338" y="966788"/>
            <a:ext cx="8748712" cy="4752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74LS161</a:t>
            </a: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是同步置数，异步清零十六进制（</a:t>
            </a:r>
            <a:r>
              <a:rPr lang="en-US" altLang="zh-CN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M=16</a:t>
            </a: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800" b="1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用模</a:t>
            </a:r>
            <a:r>
              <a:rPr lang="en-US" altLang="zh-CN" sz="2800" b="1" i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的计数器构成模</a:t>
            </a:r>
            <a:r>
              <a:rPr lang="en-US" altLang="zh-CN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的计数器</a:t>
            </a:r>
            <a:r>
              <a:rPr lang="en-US" altLang="zh-CN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800" b="1" i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lang="en-US" altLang="zh-CN" sz="2800" b="1" i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，一般采用</a:t>
            </a:r>
            <a:r>
              <a:rPr lang="zh-CN" altLang="en-US" sz="2800" b="1" kern="0" dirty="0" smtClean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同步置数</a:t>
            </a:r>
            <a:r>
              <a:rPr lang="zh-CN" altLang="en-US" sz="2800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的方法。</a:t>
            </a:r>
            <a:endParaRPr lang="en-US" altLang="zh-CN" sz="2800" b="1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可采用</a:t>
            </a:r>
            <a:r>
              <a:rPr lang="zh-CN" altLang="en-US" b="1" kern="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置最小数法</a:t>
            </a: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1" kern="0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置“</a:t>
            </a:r>
            <a:r>
              <a:rPr lang="en-US" altLang="zh-CN" b="1" kern="0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0”</a:t>
            </a:r>
            <a:r>
              <a:rPr lang="zh-CN" altLang="en-US" b="1" kern="0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法</a:t>
            </a: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b="1" kern="0" dirty="0" smtClean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置最大数法</a:t>
            </a: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1" kern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基本思想是</a:t>
            </a:r>
            <a:r>
              <a:rPr lang="zh-CN" altLang="en-US" b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使计数器从预置状态开始计数，当计到满足模值为</a:t>
            </a:r>
            <a:r>
              <a:rPr lang="en-US" altLang="zh-CN" b="1" i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b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的终止状态时产生置数控制信号</a:t>
            </a: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，下一</a:t>
            </a:r>
            <a:r>
              <a:rPr lang="en-US" altLang="zh-CN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周期进行置数，重复计数过程，从而实现模</a:t>
            </a:r>
            <a:r>
              <a:rPr lang="en-US" altLang="zh-CN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b="1" kern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的计数。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D1551E-2B13-4177-9F89-C61FAD661229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9219" name="矩形 3"/>
          <p:cNvSpPr>
            <a:spLocks noChangeArrowheads="1"/>
          </p:cNvSpPr>
          <p:nvPr/>
        </p:nvSpPr>
        <p:spPr bwMode="auto">
          <a:xfrm>
            <a:off x="1258888" y="617538"/>
            <a:ext cx="1724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等线" pitchFamily="2" charset="-122"/>
                <a:ea typeface="等线" pitchFamily="2" charset="-122"/>
              </a:rPr>
              <a:t>置最小数法</a:t>
            </a:r>
            <a:endParaRPr lang="zh-CN" altLang="en-US" sz="2400"/>
          </a:p>
        </p:txBody>
      </p:sp>
      <p:sp>
        <p:nvSpPr>
          <p:cNvPr id="9220" name="矩形 4"/>
          <p:cNvSpPr>
            <a:spLocks noChangeArrowheads="1"/>
          </p:cNvSpPr>
          <p:nvPr/>
        </p:nvSpPr>
        <p:spPr bwMode="auto">
          <a:xfrm>
            <a:off x="3821113" y="617538"/>
            <a:ext cx="158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等线" pitchFamily="2" charset="-122"/>
                <a:ea typeface="等线" pitchFamily="2" charset="-122"/>
              </a:rPr>
              <a:t>置“</a:t>
            </a:r>
            <a:r>
              <a:rPr lang="en-US" altLang="zh-CN" sz="2400" b="1">
                <a:latin typeface="等线" pitchFamily="2" charset="-122"/>
                <a:ea typeface="等线" pitchFamily="2" charset="-122"/>
              </a:rPr>
              <a:t>0”</a:t>
            </a:r>
            <a:r>
              <a:rPr lang="zh-CN" altLang="en-US" sz="2400" b="1">
                <a:latin typeface="等线" pitchFamily="2" charset="-122"/>
                <a:ea typeface="等线" pitchFamily="2" charset="-122"/>
              </a:rPr>
              <a:t>法</a:t>
            </a:r>
            <a:endParaRPr lang="zh-CN" altLang="en-US" sz="2400"/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6416675" y="617538"/>
            <a:ext cx="172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等线" pitchFamily="2" charset="-122"/>
                <a:ea typeface="等线" pitchFamily="2" charset="-122"/>
              </a:rPr>
              <a:t>置最大数法</a:t>
            </a:r>
            <a:endParaRPr lang="zh-CN" altLang="en-US" sz="2400"/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1042988" y="1338263"/>
            <a:ext cx="23503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等线" pitchFamily="2" charset="-122"/>
                <a:ea typeface="等线" pitchFamily="2" charset="-122"/>
              </a:rPr>
              <a:t>同步预置</a:t>
            </a:r>
            <a:r>
              <a:rPr lang="zh-CN" altLang="en-US" sz="2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最小数</a:t>
            </a:r>
            <a:endParaRPr lang="en-US" altLang="zh-CN" sz="2400" b="1" dirty="0">
              <a:solidFill>
                <a:srgbClr val="FF0000"/>
              </a:solidFill>
              <a:latin typeface="等线" pitchFamily="2" charset="-122"/>
              <a:ea typeface="等线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等线" pitchFamily="2" charset="-122"/>
                <a:ea typeface="等线" pitchFamily="2" charset="-122"/>
              </a:rPr>
              <a:t>最小数</a:t>
            </a:r>
            <a:r>
              <a:rPr lang="en-US" altLang="zh-CN" sz="2400" b="1" dirty="0">
                <a:latin typeface="等线" pitchFamily="2" charset="-122"/>
                <a:ea typeface="等线" pitchFamily="2" charset="-122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M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eg</a:t>
            </a:r>
            <a:r>
              <a:rPr lang="en-US" altLang="zh-CN" sz="2400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: 1001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223" name="矩形 8"/>
          <p:cNvSpPr>
            <a:spLocks noChangeArrowheads="1"/>
          </p:cNvSpPr>
          <p:nvPr/>
        </p:nvSpPr>
        <p:spPr bwMode="auto">
          <a:xfrm>
            <a:off x="3590925" y="1338263"/>
            <a:ext cx="22320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等线" pitchFamily="2" charset="-122"/>
                <a:ea typeface="等线" pitchFamily="2" charset="-122"/>
              </a:rPr>
              <a:t>同步预置数为</a:t>
            </a:r>
            <a:r>
              <a:rPr lang="zh-CN" altLang="en-US" sz="2400" b="1" dirty="0">
                <a:solidFill>
                  <a:srgbClr val="FFFF00"/>
                </a:solidFill>
                <a:latin typeface="等线" pitchFamily="2" charset="-122"/>
                <a:ea typeface="等线" pitchFamily="2" charset="-122"/>
              </a:rPr>
              <a:t>全“</a:t>
            </a:r>
            <a:r>
              <a:rPr lang="en-US" altLang="zh-CN" sz="2400" b="1" dirty="0">
                <a:solidFill>
                  <a:srgbClr val="FFFF00"/>
                </a:solidFill>
                <a:latin typeface="等线" pitchFamily="2" charset="-122"/>
                <a:ea typeface="等线" pitchFamily="2" charset="-122"/>
              </a:rPr>
              <a:t>0”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FF00"/>
                </a:solidFill>
                <a:latin typeface="等线" pitchFamily="2" charset="-122"/>
                <a:ea typeface="等线" pitchFamily="2" charset="-122"/>
              </a:rPr>
              <a:t>eg</a:t>
            </a:r>
            <a:r>
              <a:rPr lang="en-US" altLang="zh-CN" sz="2400" b="1" dirty="0">
                <a:solidFill>
                  <a:srgbClr val="FFFF00"/>
                </a:solidFill>
                <a:latin typeface="等线" pitchFamily="2" charset="-122"/>
                <a:ea typeface="等线" pitchFamily="2" charset="-122"/>
              </a:rPr>
              <a:t>: 0000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9224" name="矩形 9"/>
          <p:cNvSpPr>
            <a:spLocks noChangeArrowheads="1"/>
          </p:cNvSpPr>
          <p:nvPr/>
        </p:nvSpPr>
        <p:spPr bwMode="auto">
          <a:xfrm>
            <a:off x="3684588" y="3225800"/>
            <a:ext cx="1990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等线" pitchFamily="2" charset="-122"/>
                <a:ea typeface="等线" pitchFamily="2" charset="-122"/>
              </a:rPr>
              <a:t>反馈状态为（</a:t>
            </a:r>
            <a:r>
              <a:rPr lang="en-US" altLang="zh-CN" sz="2400" b="1">
                <a:latin typeface="等线" pitchFamily="2" charset="-122"/>
                <a:ea typeface="等线" pitchFamily="2" charset="-122"/>
              </a:rPr>
              <a:t>M</a:t>
            </a:r>
            <a:r>
              <a:rPr lang="zh-CN" altLang="en-US" sz="2400" b="1">
                <a:latin typeface="等线" pitchFamily="2" charset="-122"/>
                <a:ea typeface="等线" pitchFamily="2" charset="-122"/>
              </a:rPr>
              <a:t>－</a:t>
            </a:r>
            <a:r>
              <a:rPr lang="en-US" altLang="zh-CN" sz="2400" b="1">
                <a:latin typeface="等线" pitchFamily="2" charset="-122"/>
                <a:ea typeface="等线" pitchFamily="2" charset="-122"/>
              </a:rPr>
              <a:t>1</a:t>
            </a:r>
            <a:r>
              <a:rPr lang="zh-CN" altLang="en-US" sz="2400" b="1">
                <a:latin typeface="等线" pitchFamily="2" charset="-122"/>
                <a:ea typeface="等线" pitchFamily="2" charset="-122"/>
              </a:rPr>
              <a:t>）</a:t>
            </a:r>
            <a:endParaRPr lang="en-US" altLang="zh-CN" sz="2400" b="1">
              <a:latin typeface="等线" pitchFamily="2" charset="-122"/>
              <a:ea typeface="等线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等线" pitchFamily="2" charset="-122"/>
                <a:ea typeface="等线" pitchFamily="2" charset="-122"/>
              </a:rPr>
              <a:t>eg: </a:t>
            </a:r>
            <a:r>
              <a:rPr lang="en-US" altLang="zh-CN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D</a:t>
            </a:r>
            <a:r>
              <a:rPr lang="en-US" altLang="zh-CN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C</a:t>
            </a:r>
            <a:r>
              <a:rPr lang="en-US" altLang="zh-CN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B</a:t>
            </a:r>
            <a:r>
              <a:rPr lang="en-US" altLang="zh-CN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A</a:t>
            </a:r>
            <a:endParaRPr lang="zh-CN" altLang="en-US" baseline="-25000"/>
          </a:p>
          <a:p>
            <a:pPr algn="ctr">
              <a:lnSpc>
                <a:spcPct val="150000"/>
              </a:lnSpc>
            </a:pPr>
            <a:r>
              <a:rPr lang="en-US" altLang="zh-CN" sz="2400"/>
              <a:t>=0110</a:t>
            </a:r>
            <a:endParaRPr lang="zh-CN" altLang="en-US" sz="2400"/>
          </a:p>
        </p:txBody>
      </p:sp>
      <p:sp>
        <p:nvSpPr>
          <p:cNvPr id="9225" name="矩形 11"/>
          <p:cNvSpPr>
            <a:spLocks noChangeArrowheads="1"/>
          </p:cNvSpPr>
          <p:nvPr/>
        </p:nvSpPr>
        <p:spPr bwMode="auto">
          <a:xfrm>
            <a:off x="6218238" y="1200150"/>
            <a:ext cx="23034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等线" pitchFamily="2" charset="-122"/>
                <a:ea typeface="等线" pitchFamily="2" charset="-122"/>
              </a:rPr>
              <a:t>预置数为计数器工作循环中的</a:t>
            </a:r>
            <a:r>
              <a:rPr lang="zh-CN" altLang="en-US" sz="2000" b="1" dirty="0">
                <a:solidFill>
                  <a:srgbClr val="00FF00"/>
                </a:solidFill>
                <a:latin typeface="等线" pitchFamily="2" charset="-122"/>
                <a:ea typeface="等线" pitchFamily="2" charset="-122"/>
              </a:rPr>
              <a:t>最大数</a:t>
            </a:r>
            <a:r>
              <a:rPr lang="en-US" altLang="zh-CN" sz="2000" b="1" dirty="0">
                <a:solidFill>
                  <a:srgbClr val="00FF00"/>
                </a:solidFill>
                <a:latin typeface="等线" pitchFamily="2" charset="-122"/>
                <a:ea typeface="等线" pitchFamily="2" charset="-122"/>
              </a:rPr>
              <a:t>=N</a:t>
            </a:r>
            <a:r>
              <a:rPr lang="zh-CN" altLang="en-US" sz="2000" b="1" dirty="0">
                <a:solidFill>
                  <a:srgbClr val="00FF00"/>
                </a:solidFill>
                <a:latin typeface="等线" pitchFamily="2" charset="-122"/>
                <a:ea typeface="等线" pitchFamily="2" charset="-122"/>
              </a:rPr>
              <a:t>。</a:t>
            </a:r>
            <a:endParaRPr lang="en-US" altLang="zh-CN" sz="2000" b="1" dirty="0">
              <a:solidFill>
                <a:srgbClr val="00FF00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FF00"/>
                </a:solidFill>
                <a:latin typeface="等线" pitchFamily="2" charset="-122"/>
                <a:ea typeface="等线" pitchFamily="2" charset="-122"/>
              </a:rPr>
              <a:t>eg</a:t>
            </a:r>
            <a:r>
              <a:rPr lang="en-US" altLang="zh-CN" sz="2000" b="1" dirty="0">
                <a:solidFill>
                  <a:srgbClr val="00FF00"/>
                </a:solidFill>
                <a:latin typeface="等线" pitchFamily="2" charset="-122"/>
                <a:ea typeface="等线" pitchFamily="2" charset="-122"/>
              </a:rPr>
              <a:t>: 1111</a:t>
            </a:r>
            <a:endParaRPr lang="zh-CN" altLang="en-US" sz="2000" dirty="0">
              <a:solidFill>
                <a:srgbClr val="00FF00"/>
              </a:solidFill>
            </a:endParaRPr>
          </a:p>
        </p:txBody>
      </p:sp>
      <p:sp>
        <p:nvSpPr>
          <p:cNvPr id="9226" name="矩形 12"/>
          <p:cNvSpPr>
            <a:spLocks noChangeArrowheads="1"/>
          </p:cNvSpPr>
          <p:nvPr/>
        </p:nvSpPr>
        <p:spPr bwMode="auto">
          <a:xfrm>
            <a:off x="6365875" y="3225800"/>
            <a:ext cx="19542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等线" pitchFamily="2" charset="-122"/>
                <a:ea typeface="等线" pitchFamily="2" charset="-122"/>
              </a:rPr>
              <a:t>反馈状态为（</a:t>
            </a:r>
            <a:r>
              <a:rPr lang="en-US" altLang="zh-CN" sz="2400" b="1">
                <a:latin typeface="等线" pitchFamily="2" charset="-122"/>
                <a:ea typeface="等线" pitchFamily="2" charset="-122"/>
              </a:rPr>
              <a:t>M</a:t>
            </a:r>
            <a:r>
              <a:rPr lang="zh-CN" altLang="en-US" sz="2400" b="1">
                <a:latin typeface="等线" pitchFamily="2" charset="-122"/>
                <a:ea typeface="等线" pitchFamily="2" charset="-122"/>
              </a:rPr>
              <a:t>－</a:t>
            </a:r>
            <a:r>
              <a:rPr lang="en-US" altLang="zh-CN" sz="2400" b="1"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400" b="1">
                <a:latin typeface="等线" pitchFamily="2" charset="-122"/>
                <a:ea typeface="等线" pitchFamily="2" charset="-122"/>
              </a:rPr>
              <a:t>）</a:t>
            </a:r>
            <a:endParaRPr lang="en-US" altLang="zh-CN" sz="2400" b="1">
              <a:latin typeface="等线" pitchFamily="2" charset="-122"/>
              <a:ea typeface="等线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等线" pitchFamily="2" charset="-122"/>
                <a:ea typeface="等线" pitchFamily="2" charset="-122"/>
              </a:rPr>
              <a:t>eg: </a:t>
            </a:r>
            <a:r>
              <a:rPr lang="en-US" altLang="zh-CN" sz="2000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sz="2000" b="1" baseline="-25000">
                <a:latin typeface="等线" pitchFamily="2" charset="-122"/>
                <a:ea typeface="等线" pitchFamily="2" charset="-122"/>
              </a:rPr>
              <a:t>D</a:t>
            </a:r>
            <a:r>
              <a:rPr lang="en-US" altLang="zh-CN" sz="2000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sz="2000" b="1" baseline="-25000">
                <a:latin typeface="等线" pitchFamily="2" charset="-122"/>
                <a:ea typeface="等线" pitchFamily="2" charset="-122"/>
              </a:rPr>
              <a:t>C</a:t>
            </a:r>
            <a:r>
              <a:rPr lang="en-US" altLang="zh-CN" sz="2000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sz="2000" b="1" baseline="-25000">
                <a:latin typeface="等线" pitchFamily="2" charset="-122"/>
                <a:ea typeface="等线" pitchFamily="2" charset="-122"/>
              </a:rPr>
              <a:t>B</a:t>
            </a:r>
            <a:r>
              <a:rPr lang="en-US" altLang="zh-CN" sz="2000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sz="2000" b="1" baseline="-25000">
                <a:latin typeface="等线" pitchFamily="2" charset="-122"/>
                <a:ea typeface="等线" pitchFamily="2" charset="-122"/>
              </a:rPr>
              <a:t>A</a:t>
            </a:r>
            <a:endParaRPr lang="zh-CN" altLang="en-US" sz="2000" baseline="-25000"/>
          </a:p>
          <a:p>
            <a:pPr algn="ctr">
              <a:lnSpc>
                <a:spcPct val="150000"/>
              </a:lnSpc>
            </a:pPr>
            <a:r>
              <a:rPr lang="en-US" altLang="zh-CN" sz="2400"/>
              <a:t>=0101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809625" y="3225800"/>
            <a:ext cx="2754313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反馈状态为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Qcc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利用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QCC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反相后置数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eg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Qcc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1188" y="1200150"/>
            <a:ext cx="8075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638969" y="3564732"/>
            <a:ext cx="5761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063875" y="3549650"/>
            <a:ext cx="575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4988" y="3235325"/>
            <a:ext cx="807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11188" y="5661025"/>
            <a:ext cx="8075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矩形 20"/>
          <p:cNvSpPr>
            <a:spLocks noChangeArrowheads="1"/>
          </p:cNvSpPr>
          <p:nvPr/>
        </p:nvSpPr>
        <p:spPr bwMode="auto">
          <a:xfrm>
            <a:off x="4210050" y="5873750"/>
            <a:ext cx="912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C</a:t>
            </a:r>
            <a:r>
              <a:rPr lang="en-US" altLang="zh-CN" b="1">
                <a:latin typeface="等线" pitchFamily="2" charset="-122"/>
                <a:ea typeface="等线" pitchFamily="2" charset="-122"/>
              </a:rPr>
              <a:t>&amp;Q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B</a:t>
            </a:r>
            <a:endParaRPr lang="zh-CN" altLang="en-US"/>
          </a:p>
        </p:txBody>
      </p:sp>
      <p:sp>
        <p:nvSpPr>
          <p:cNvPr id="9234" name="矩形 21"/>
          <p:cNvSpPr>
            <a:spLocks noChangeArrowheads="1"/>
          </p:cNvSpPr>
          <p:nvPr/>
        </p:nvSpPr>
        <p:spPr bwMode="auto">
          <a:xfrm>
            <a:off x="6750050" y="5859463"/>
            <a:ext cx="922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等线" pitchFamily="2" charset="-122"/>
                <a:ea typeface="等线" pitchFamily="2" charset="-122"/>
              </a:rPr>
              <a:t>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C</a:t>
            </a:r>
            <a:r>
              <a:rPr lang="en-US" altLang="zh-CN" b="1">
                <a:latin typeface="等线" pitchFamily="2" charset="-122"/>
                <a:ea typeface="等线" pitchFamily="2" charset="-122"/>
              </a:rPr>
              <a:t>&amp;Q</a:t>
            </a:r>
            <a:r>
              <a:rPr lang="en-US" altLang="zh-CN" b="1" baseline="-25000">
                <a:latin typeface="等线" pitchFamily="2" charset="-122"/>
                <a:ea typeface="等线" pitchFamily="2" charset="-122"/>
              </a:rPr>
              <a:t>A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72102" y="5596481"/>
            <a:ext cx="44794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1BB161-D638-45F7-ACE8-634BEFF0F835}" type="slidenum">
              <a:rPr kumimoji="1" lang="en-US" altLang="zh-CN" sz="14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kumimoji="1"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077913"/>
            <a:ext cx="8353425" cy="48720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多踪示波器观测波形按如下顺序</a:t>
            </a:r>
          </a:p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先观测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CP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，且用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通道的信号作内触发信号（因上升沿最少），判读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的关系是否正确。确认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波形一周期的头和尾的位置。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保持观测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，原观测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的通道改为观测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。判读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和其它波形的关系是否正确，并确认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en-US" altLang="zh-CN" sz="2400" b="1" baseline="-1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波形一周期的头和尾的位置（与第一次所测个一周期头尾的位置一致）。</a:t>
            </a:r>
          </a:p>
        </p:txBody>
      </p:sp>
      <p:sp>
        <p:nvSpPr>
          <p:cNvPr id="614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43213" y="358775"/>
            <a:ext cx="3455987" cy="719138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</a:t>
            </a:r>
            <a:r>
              <a:rPr lang="en-US" altLang="zh-CN" sz="3600" b="1" dirty="0" smtClean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3600" b="1" dirty="0" smtClean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</a:t>
            </a:r>
            <a:endParaRPr lang="zh-CN" altLang="en-US" sz="3600" b="1" dirty="0">
              <a:solidFill>
                <a:srgbClr val="00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F4DE7E-B2AC-4DFA-8408-6D20E47CD43D}" type="slidenum">
              <a:rPr kumimoji="1" lang="en-US" altLang="zh-CN" sz="140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kumimoji="1"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860425"/>
            <a:ext cx="8540750" cy="2663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通常需画出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CP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波形，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CP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波形的周期数为输出序列模长再加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个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CP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周期。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核对输出序列与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CP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波形的时间关系（波形宽度、输出翻转对应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CP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的上升沿 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输出序列信号波形与</a:t>
            </a:r>
            <a:r>
              <a:rPr lang="en-US" altLang="zh-CN" sz="2400" b="1" smtClean="0">
                <a:latin typeface="等线" pitchFamily="2" charset="-122"/>
                <a:ea typeface="等线" pitchFamily="2" charset="-122"/>
              </a:rPr>
              <a:t>CP</a:t>
            </a:r>
            <a:r>
              <a:rPr lang="zh-CN" altLang="en-US" sz="2400" b="1" smtClean="0">
                <a:latin typeface="等线" pitchFamily="2" charset="-122"/>
                <a:ea typeface="等线" pitchFamily="2" charset="-122"/>
              </a:rPr>
              <a:t>波形等长。标注符号。</a:t>
            </a:r>
          </a:p>
        </p:txBody>
      </p:sp>
      <p:sp>
        <p:nvSpPr>
          <p:cNvPr id="103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27088" y="131763"/>
            <a:ext cx="7489825" cy="776287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画</a:t>
            </a: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多路波形图的注意事项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3644900"/>
            <a:ext cx="6337300" cy="2887663"/>
            <a:chOff x="793" y="2296"/>
            <a:chExt cx="3992" cy="18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93" y="2341"/>
              <a:ext cx="3992" cy="1587"/>
              <a:chOff x="2340" y="7524"/>
              <a:chExt cx="5418" cy="185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3" y="7524"/>
                <a:ext cx="4875" cy="1852"/>
                <a:chOff x="1800" y="7676"/>
                <a:chExt cx="4875" cy="1852"/>
              </a:xfrm>
            </p:grpSpPr>
            <p:graphicFrame>
              <p:nvGraphicFramePr>
                <p:cNvPr id="1026" name="Object 7"/>
                <p:cNvGraphicFramePr>
                  <a:graphicFrameLocks noChangeAspect="1"/>
                </p:cNvGraphicFramePr>
                <p:nvPr/>
              </p:nvGraphicFramePr>
              <p:xfrm>
                <a:off x="1800" y="7676"/>
                <a:ext cx="4875" cy="1215"/>
              </p:xfrm>
              <a:graphic>
                <a:graphicData uri="http://schemas.openxmlformats.org/presentationml/2006/ole">
                  <p:oleObj spid="_x0000_s201730" name="位图图像" r:id="rId3" imgW="3095238" imgH="771429" progId="PBrush">
                    <p:embed/>
                  </p:oleObj>
                </a:graphicData>
              </a:graphic>
            </p:graphicFrame>
            <p:graphicFrame>
              <p:nvGraphicFramePr>
                <p:cNvPr id="1027" name="Object 8"/>
                <p:cNvGraphicFramePr>
                  <a:graphicFrameLocks noChangeAspect="1"/>
                </p:cNvGraphicFramePr>
                <p:nvPr/>
              </p:nvGraphicFramePr>
              <p:xfrm>
                <a:off x="1800" y="8928"/>
                <a:ext cx="4875" cy="600"/>
              </p:xfrm>
              <a:graphic>
                <a:graphicData uri="http://schemas.openxmlformats.org/presentationml/2006/ole">
                  <p:oleObj spid="_x0000_s201731" name="位图图像" r:id="rId4" imgW="3095238" imgH="380852" progId="PBrush">
                    <p:embed/>
                  </p:oleObj>
                </a:graphicData>
              </a:graphic>
            </p:graphicFrame>
          </p:grpSp>
          <p:sp>
            <p:nvSpPr>
              <p:cNvPr id="1039" name="Text Box 9"/>
              <p:cNvSpPr txBox="1">
                <a:spLocks noChangeArrowheads="1"/>
              </p:cNvSpPr>
              <p:nvPr/>
            </p:nvSpPr>
            <p:spPr bwMode="auto">
              <a:xfrm>
                <a:off x="2340" y="7524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400">
                    <a:latin typeface="Times New Roman" pitchFamily="18" charset="0"/>
                  </a:rPr>
                  <a:t>CP</a:t>
                </a:r>
                <a:endParaRPr lang="en-US" altLang="zh-CN" sz="2400"/>
              </a:p>
            </p:txBody>
          </p:sp>
          <p:sp>
            <p:nvSpPr>
              <p:cNvPr id="1040" name="Text Box 10"/>
              <p:cNvSpPr txBox="1">
                <a:spLocks noChangeArrowheads="1"/>
              </p:cNvSpPr>
              <p:nvPr/>
            </p:nvSpPr>
            <p:spPr bwMode="auto">
              <a:xfrm>
                <a:off x="2340" y="8148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400">
                    <a:latin typeface="Times New Roman" pitchFamily="18" charset="0"/>
                  </a:rPr>
                  <a:t>Q</a:t>
                </a:r>
                <a:r>
                  <a:rPr lang="en-US" altLang="zh-CN" sz="2400" baseline="-100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041" name="Text Box 11"/>
              <p:cNvSpPr txBox="1">
                <a:spLocks noChangeArrowheads="1"/>
              </p:cNvSpPr>
              <p:nvPr/>
            </p:nvSpPr>
            <p:spPr bwMode="auto">
              <a:xfrm>
                <a:off x="2340" y="8772"/>
                <a:ext cx="720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400">
                    <a:latin typeface="Times New Roman" pitchFamily="18" charset="0"/>
                  </a:rPr>
                  <a:t>Q</a:t>
                </a:r>
                <a:r>
                  <a:rPr lang="en-US" altLang="zh-CN" sz="2400" baseline="-10000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033" name="Line 12"/>
            <p:cNvSpPr>
              <a:spLocks noChangeShapeType="1"/>
            </p:cNvSpPr>
            <p:nvPr/>
          </p:nvSpPr>
          <p:spPr bwMode="auto">
            <a:xfrm>
              <a:off x="1429" y="2296"/>
              <a:ext cx="0" cy="17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13"/>
            <p:cNvSpPr>
              <a:spLocks noChangeShapeType="1"/>
            </p:cNvSpPr>
            <p:nvPr/>
          </p:nvSpPr>
          <p:spPr bwMode="auto">
            <a:xfrm>
              <a:off x="2336" y="2296"/>
              <a:ext cx="0" cy="17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Text Box 14"/>
            <p:cNvSpPr txBox="1">
              <a:spLocks noChangeArrowheads="1"/>
            </p:cNvSpPr>
            <p:nvPr/>
          </p:nvSpPr>
          <p:spPr bwMode="auto">
            <a:xfrm>
              <a:off x="1791" y="388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036" name="Line 15"/>
            <p:cNvSpPr>
              <a:spLocks noChangeShapeType="1"/>
            </p:cNvSpPr>
            <p:nvPr/>
          </p:nvSpPr>
          <p:spPr bwMode="auto">
            <a:xfrm>
              <a:off x="2018" y="397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Line 16"/>
            <p:cNvSpPr>
              <a:spLocks noChangeShapeType="1"/>
            </p:cNvSpPr>
            <p:nvPr/>
          </p:nvSpPr>
          <p:spPr bwMode="auto">
            <a:xfrm flipH="1">
              <a:off x="1429" y="3974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、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P215-2</a:t>
            </a:r>
            <a:endParaRPr lang="zh-CN" altLang="en-US" dirty="0" smtClean="0">
              <a:solidFill>
                <a:srgbClr val="00FF00"/>
              </a:solidFill>
            </a:endParaRPr>
          </a:p>
        </p:txBody>
      </p:sp>
      <p:sp>
        <p:nvSpPr>
          <p:cNvPr id="1126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4FEF75-5B76-4699-AA62-AAAB86A808D6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9563" y="1989138"/>
            <a:ext cx="8604250" cy="1439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3600" b="1" kern="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设计一个分频比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N=5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的整数分频电路，观察并记录时钟和输出波形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73876A-E451-4367-BB62-A63E0B0F1FE4}" type="slidenum">
              <a:rPr kumimoji="1" lang="en-US" altLang="zh-CN" sz="140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kumimoji="1"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50" y="468313"/>
            <a:ext cx="5422900" cy="7032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  <a:endParaRPr lang="en-US" altLang="zh-CN" sz="3600" b="1" dirty="0">
              <a:solidFill>
                <a:srgbClr val="00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2" name="Rectangle 5"/>
          <p:cNvSpPr>
            <a:spLocks noRot="1" noChangeArrowheads="1"/>
          </p:cNvSpPr>
          <p:nvPr/>
        </p:nvSpPr>
        <p:spPr bwMode="auto">
          <a:xfrm>
            <a:off x="601663" y="1116013"/>
            <a:ext cx="82184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kumimoji="1" lang="zh-CN" altLang="en-US" sz="2800" b="1">
                <a:latin typeface="等线" pitchFamily="2" charset="-122"/>
                <a:ea typeface="等线" pitchFamily="2" charset="-122"/>
              </a:rPr>
              <a:t>可考虑使用</a:t>
            </a:r>
            <a:r>
              <a:rPr kumimoji="1" lang="en-US" altLang="zh-CN" sz="2800" b="1">
                <a:latin typeface="等线" pitchFamily="2" charset="-122"/>
                <a:ea typeface="等线" pitchFamily="2" charset="-122"/>
              </a:rPr>
              <a:t>74LS161</a:t>
            </a:r>
            <a:r>
              <a:rPr kumimoji="1" lang="zh-CN" altLang="en-US" sz="2800" b="1">
                <a:latin typeface="等线" pitchFamily="2" charset="-122"/>
                <a:ea typeface="等线" pitchFamily="2" charset="-122"/>
              </a:rPr>
              <a:t>构成一个</a:t>
            </a:r>
            <a:r>
              <a:rPr kumimoji="1" lang="en-US" altLang="zh-CN" sz="2800" b="1">
                <a:latin typeface="等线" pitchFamily="2" charset="-122"/>
                <a:ea typeface="等线" pitchFamily="2" charset="-122"/>
              </a:rPr>
              <a:t>M=</a:t>
            </a:r>
            <a:r>
              <a:rPr kumimoji="1" lang="en-US" altLang="zh-CN" sz="2800" b="1" i="1">
                <a:latin typeface="等线" pitchFamily="2" charset="-122"/>
                <a:ea typeface="等线" pitchFamily="2" charset="-122"/>
              </a:rPr>
              <a:t>5</a:t>
            </a:r>
            <a:r>
              <a:rPr kumimoji="1" lang="zh-CN" altLang="en-US" sz="2800" b="1">
                <a:latin typeface="等线" pitchFamily="2" charset="-122"/>
                <a:ea typeface="等线" pitchFamily="2" charset="-122"/>
              </a:rPr>
              <a:t>的计数器，从</a:t>
            </a:r>
            <a:r>
              <a:rPr kumimoji="1" lang="en-US" altLang="zh-CN" sz="2800" b="1">
                <a:latin typeface="等线" pitchFamily="2" charset="-122"/>
                <a:ea typeface="等线" pitchFamily="2" charset="-122"/>
              </a:rPr>
              <a:t>M=</a:t>
            </a:r>
            <a:r>
              <a:rPr kumimoji="1" lang="en-US" altLang="zh-CN" sz="2800" b="1" i="1">
                <a:latin typeface="等线" pitchFamily="2" charset="-122"/>
                <a:ea typeface="等线" pitchFamily="2" charset="-122"/>
              </a:rPr>
              <a:t>5</a:t>
            </a:r>
            <a:r>
              <a:rPr kumimoji="1" lang="zh-CN" altLang="en-US" sz="2800" b="1">
                <a:latin typeface="等线" pitchFamily="2" charset="-122"/>
                <a:ea typeface="等线" pitchFamily="2" charset="-122"/>
              </a:rPr>
              <a:t>计数器的最高位获得</a:t>
            </a:r>
            <a:r>
              <a:rPr kumimoji="1" lang="en-US" altLang="zh-CN" sz="2800" b="1">
                <a:latin typeface="等线" pitchFamily="2" charset="-122"/>
                <a:ea typeface="等线" pitchFamily="2" charset="-122"/>
              </a:rPr>
              <a:t>N=5</a:t>
            </a:r>
            <a:r>
              <a:rPr kumimoji="1" lang="zh-CN" altLang="en-US" sz="2800" b="1">
                <a:latin typeface="等线" pitchFamily="2" charset="-122"/>
                <a:ea typeface="等线" pitchFamily="2" charset="-122"/>
              </a:rPr>
              <a:t>分频后的输出波形。此波形的占空比是非对称的。如下图：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933825"/>
            <a:ext cx="2952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643438" y="4005263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Fin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572000" y="4581525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Fout</a:t>
            </a:r>
          </a:p>
        </p:txBody>
      </p:sp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3124200"/>
            <a:ext cx="3216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8DA890-9BE7-4651-A3DE-80FDBFF3D78E}" type="slidenum">
              <a:rPr kumimoji="1" lang="en-US" altLang="zh-CN" sz="14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kumimoji="1" lang="en-US" altLang="zh-CN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893175" cy="14398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kumimoji="1" lang="zh-CN" altLang="en-US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为了获得对称占空比的</a:t>
            </a:r>
            <a:r>
              <a:rPr kumimoji="1" lang="en-US" altLang="zh-CN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N=</a:t>
            </a:r>
            <a:r>
              <a:rPr kumimoji="1" lang="zh-CN" altLang="en-US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奇整数分频波形（</a:t>
            </a:r>
            <a:r>
              <a:rPr kumimoji="1" lang="en-US" altLang="zh-CN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N=5</a:t>
            </a:r>
            <a:r>
              <a:rPr kumimoji="1" lang="zh-CN" altLang="en-US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），可先设计一个</a:t>
            </a:r>
            <a:r>
              <a:rPr kumimoji="1" lang="en-US" altLang="zh-CN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M=|N/2|(</a:t>
            </a:r>
            <a:r>
              <a:rPr kumimoji="1" lang="zh-CN" altLang="en-US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取整</a:t>
            </a:r>
            <a:r>
              <a:rPr kumimoji="1" lang="en-US" altLang="zh-CN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kumimoji="1" lang="zh-CN" altLang="en-US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的计数器，再添加一个异或门和一个</a:t>
            </a:r>
            <a:r>
              <a:rPr kumimoji="1" lang="en-US" altLang="zh-CN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zh-CN" altLang="en-US" sz="2400" b="1" kern="1200" dirty="0">
                <a:latin typeface="等线" panose="02010600030101010101" pitchFamily="2" charset="-122"/>
                <a:ea typeface="等线" panose="02010600030101010101" pitchFamily="2" charset="-122"/>
              </a:rPr>
              <a:t>触发器。电路及波形如下：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2171700"/>
            <a:ext cx="55975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60925" y="4170363"/>
            <a:ext cx="3527425" cy="2008187"/>
            <a:chOff x="3198" y="2341"/>
            <a:chExt cx="2222" cy="1265"/>
          </a:xfrm>
        </p:grpSpPr>
        <p:pic>
          <p:nvPicPr>
            <p:cNvPr id="1332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6" y="2341"/>
              <a:ext cx="1724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3334" y="2432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Fin</a:t>
              </a:r>
            </a:p>
          </p:txBody>
        </p:sp>
        <p:sp>
          <p:nvSpPr>
            <p:cNvPr id="13322" name="Text Box 7"/>
            <p:cNvSpPr txBox="1">
              <a:spLocks noChangeArrowheads="1"/>
            </p:cNvSpPr>
            <p:nvPr/>
          </p:nvSpPr>
          <p:spPr bwMode="auto">
            <a:xfrm>
              <a:off x="3198" y="2840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F(N/2)</a:t>
              </a:r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3288" y="3249"/>
              <a:ext cx="4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Fout</a:t>
              </a:r>
            </a:p>
          </p:txBody>
        </p:sp>
        <p:pic>
          <p:nvPicPr>
            <p:cNvPr id="13324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96" y="3203"/>
              <a:ext cx="172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8" name="Line 10"/>
          <p:cNvSpPr>
            <a:spLocks noChangeShapeType="1"/>
          </p:cNvSpPr>
          <p:nvPr/>
        </p:nvSpPr>
        <p:spPr bwMode="auto">
          <a:xfrm>
            <a:off x="5724525" y="4025900"/>
            <a:ext cx="0" cy="22320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7308850" y="4025900"/>
            <a:ext cx="0" cy="22320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Pages>0</Pages>
  <Words>943</Words>
  <Characters>0</Characters>
  <Application>Microsoft Office PowerPoint</Application>
  <DocSecurity>0</DocSecurity>
  <PresentationFormat>全屏显示(4:3)</PresentationFormat>
  <Lines>0</Lines>
  <Paragraphs>74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位图图像</vt:lpstr>
      <vt:lpstr>幻灯片 1</vt:lpstr>
      <vt:lpstr>1．P215 - 1</vt:lpstr>
      <vt:lpstr>设计思路</vt:lpstr>
      <vt:lpstr>幻灯片 4</vt:lpstr>
      <vt:lpstr>调 测</vt:lpstr>
      <vt:lpstr>画多路波形图的注意事项</vt:lpstr>
      <vt:lpstr>2、P215-2</vt:lpstr>
      <vt:lpstr>设计思路</vt:lpstr>
      <vt:lpstr>幻灯片 9</vt:lpstr>
      <vt:lpstr>3、P197-3</vt:lpstr>
      <vt:lpstr>注意事项</vt:lpstr>
      <vt:lpstr>幻灯片 12</vt:lpstr>
    </vt:vector>
  </TitlesOfParts>
  <Manager/>
  <Company>WwW.YlmF.CoM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微软用户</dc:creator>
  <cp:keywords/>
  <dc:description/>
  <cp:lastModifiedBy>USER</cp:lastModifiedBy>
  <cp:revision>233</cp:revision>
  <cp:lastPrinted>1899-12-30T00:00:00Z</cp:lastPrinted>
  <dcterms:created xsi:type="dcterms:W3CDTF">2011-03-28T07:15:46Z</dcterms:created>
  <dcterms:modified xsi:type="dcterms:W3CDTF">2017-05-26T05:33:51Z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