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8" r:id="rId3"/>
    <p:sldId id="257" r:id="rId4"/>
    <p:sldId id="259" r:id="rId5"/>
    <p:sldId id="261" r:id="rId6"/>
    <p:sldId id="262" r:id="rId7"/>
    <p:sldId id="263" r:id="rId8"/>
    <p:sldId id="264" r:id="rId9"/>
    <p:sldId id="265" r:id="rId10"/>
    <p:sldId id="266" r:id="rId11"/>
    <p:sldId id="267" r:id="rId12"/>
    <p:sldId id="269" r:id="rId13"/>
    <p:sldId id="310" r:id="rId14"/>
    <p:sldId id="268" r:id="rId15"/>
    <p:sldId id="271" r:id="rId16"/>
    <p:sldId id="272" r:id="rId17"/>
    <p:sldId id="273" r:id="rId18"/>
    <p:sldId id="274" r:id="rId19"/>
    <p:sldId id="275" r:id="rId20"/>
    <p:sldId id="276" r:id="rId21"/>
    <p:sldId id="311" r:id="rId22"/>
    <p:sldId id="277" r:id="rId23"/>
    <p:sldId id="279" r:id="rId24"/>
    <p:sldId id="312" r:id="rId25"/>
    <p:sldId id="281" r:id="rId26"/>
    <p:sldId id="282" r:id="rId27"/>
    <p:sldId id="283" r:id="rId28"/>
    <p:sldId id="313"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284"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1D53CB-B250-4758-AF24-F8C8EA93E8BE}" type="datetimeFigureOut">
              <a:rPr lang="zh-CN" altLang="en-US" smtClean="0"/>
              <a:t>2018/6/3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EB62A3-EF81-4700-9785-0586DD06809F}" type="slidenum">
              <a:rPr lang="zh-CN" altLang="en-US" smtClean="0"/>
              <a:t>‹#›</a:t>
            </a:fld>
            <a:endParaRPr lang="zh-CN" altLang="en-US"/>
          </a:p>
        </p:txBody>
      </p:sp>
    </p:spTree>
    <p:extLst>
      <p:ext uri="{BB962C8B-B14F-4D97-AF65-F5344CB8AC3E}">
        <p14:creationId xmlns:p14="http://schemas.microsoft.com/office/powerpoint/2010/main" val="374839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dt" sz="quarter" idx="1"/>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1547A9A-BF72-402F-8583-230E9F6F2F4A}" type="datetime1">
              <a:rPr lang="zh-CN" altLang="en-US"/>
              <a:pPr eaLnBrk="1" hangingPunct="1"/>
              <a:t>2018/6/3</a:t>
            </a:fld>
            <a:endParaRPr lang="en-US" altLang="zh-CN"/>
          </a:p>
        </p:txBody>
      </p:sp>
      <p:sp>
        <p:nvSpPr>
          <p:cNvPr id="32771" name="Rectangle 6"/>
          <p:cNvSpPr>
            <a:spLocks noGrp="1" noChangeArrowheads="1"/>
          </p:cNvSpPr>
          <p:nvPr>
            <p:ph type="ftr" sz="quarter" idx="4"/>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t>南京邮电大学信息安全系</a:t>
            </a:r>
          </a:p>
        </p:txBody>
      </p:sp>
      <p:sp>
        <p:nvSpPr>
          <p:cNvPr id="3277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25F8A6B-E94C-4E4A-A814-4FF10F0F2840}" type="slidenum">
              <a:rPr lang="en-US" altLang="zh-CN"/>
              <a:pPr eaLnBrk="1" hangingPunct="1"/>
              <a:t>1</a:t>
            </a:fld>
            <a:endParaRPr lang="en-US" altLang="zh-CN"/>
          </a:p>
        </p:txBody>
      </p:sp>
      <p:sp>
        <p:nvSpPr>
          <p:cNvPr id="32773" name="Rectangle 2"/>
          <p:cNvSpPr>
            <a:spLocks noGrp="1" noRot="1" noChangeAspect="1" noChangeArrowheads="1" noTextEdit="1"/>
          </p:cNvSpPr>
          <p:nvPr>
            <p:ph type="sldImg"/>
          </p:nvPr>
        </p:nvSpPr>
        <p:spPr>
          <a:ln/>
        </p:spPr>
      </p:sp>
      <p:sp>
        <p:nvSpPr>
          <p:cNvPr id="32774" name="Rectangle 3"/>
          <p:cNvSpPr>
            <a:spLocks noGrp="1" noChangeArrowheads="1"/>
          </p:cNvSpPr>
          <p:nvPr>
            <p:ph type="body" idx="1"/>
          </p:nvPr>
        </p:nvSpPr>
        <p:spPr>
          <a:noFill/>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dt" sz="quarter" idx="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19E9075-4E0B-4DE3-95F5-7ADE339D286B}" type="datetime1">
              <a:rPr lang="zh-CN" altLang="en-US"/>
              <a:pPr eaLnBrk="1" hangingPunct="1"/>
              <a:t>2018/6/3</a:t>
            </a:fld>
            <a:endParaRPr lang="en-US" altLang="zh-CN"/>
          </a:p>
        </p:txBody>
      </p:sp>
      <p:sp>
        <p:nvSpPr>
          <p:cNvPr id="33795" name="Rectangle 6"/>
          <p:cNvSpPr>
            <a:spLocks noGrp="1" noChangeArrowheads="1"/>
          </p:cNvSpPr>
          <p:nvPr>
            <p:ph type="ftr" sz="quarter" idx="4"/>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南京邮电大学信息安全系</a:t>
            </a:r>
          </a:p>
        </p:txBody>
      </p:sp>
      <p:sp>
        <p:nvSpPr>
          <p:cNvPr id="3379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AE8FF8-CF83-4C1D-A748-FB5A3A8CF591}" type="slidenum">
              <a:rPr lang="en-US" altLang="zh-CN"/>
              <a:pPr eaLnBrk="1" hangingPunct="1"/>
              <a:t>29</a:t>
            </a:fld>
            <a:endParaRPr lang="en-US" altLang="zh-CN"/>
          </a:p>
        </p:txBody>
      </p:sp>
      <p:sp>
        <p:nvSpPr>
          <p:cNvPr id="33797" name="Rectangle 2"/>
          <p:cNvSpPr>
            <a:spLocks noGrp="1" noRot="1" noChangeAspect="1" noChangeArrowheads="1" noTextEdit="1"/>
          </p:cNvSpPr>
          <p:nvPr>
            <p:ph type="sldImg"/>
          </p:nvPr>
        </p:nvSpPr>
        <p:spPr>
          <a:ln/>
        </p:spPr>
      </p:sp>
      <p:sp>
        <p:nvSpPr>
          <p:cNvPr id="3379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dt" sz="quarter" idx="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1C8D541-A12E-4FE0-BE33-9658FE6F3E70}" type="datetime1">
              <a:rPr lang="zh-CN" altLang="en-US"/>
              <a:pPr eaLnBrk="1" hangingPunct="1"/>
              <a:t>2018/6/3</a:t>
            </a:fld>
            <a:endParaRPr lang="en-US" altLang="zh-CN"/>
          </a:p>
        </p:txBody>
      </p:sp>
      <p:sp>
        <p:nvSpPr>
          <p:cNvPr id="34819" name="Rectangle 6"/>
          <p:cNvSpPr>
            <a:spLocks noGrp="1" noChangeArrowheads="1"/>
          </p:cNvSpPr>
          <p:nvPr>
            <p:ph type="ftr" sz="quarter" idx="4"/>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t>南京邮电大学信息安全系</a:t>
            </a:r>
          </a:p>
        </p:txBody>
      </p:sp>
      <p:sp>
        <p:nvSpPr>
          <p:cNvPr id="3482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E8A315F-BDE4-4833-8D34-B1B93EDE13E7}" type="slidenum">
              <a:rPr lang="en-US" altLang="zh-CN"/>
              <a:pPr eaLnBrk="1" hangingPunct="1"/>
              <a:t>30</a:t>
            </a:fld>
            <a:endParaRPr lang="en-US" altLang="zh-CN"/>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rgbClr val="FFFFFF"/>
        </a:solidFill>
        <a:effectLst/>
      </p:bgPr>
    </p:bg>
    <p:spTree>
      <p:nvGrpSpPr>
        <p:cNvPr id="1" name=""/>
        <p:cNvGrpSpPr/>
        <p:nvPr/>
      </p:nvGrpSpPr>
      <p:grpSpPr>
        <a:xfrm>
          <a:off x="0" y="0"/>
          <a:ext cx="0" cy="0"/>
          <a:chOff x="0" y="0"/>
          <a:chExt cx="0" cy="0"/>
        </a:xfrm>
      </p:grpSpPr>
      <p:pic>
        <p:nvPicPr>
          <p:cNvPr id="7170" name="Picture 2" descr="artplus_nature_naturalcity38_g"/>
          <p:cNvPicPr>
            <a:picLocks noChangeAspect="1" noChangeArrowheads="1"/>
          </p:cNvPicPr>
          <p:nvPr/>
        </p:nvPicPr>
        <p:blipFill>
          <a:blip r:embed="rId2">
            <a:lum bright="6000" contrast="6000"/>
            <a:extLst>
              <a:ext uri="{28A0092B-C50C-407E-A947-70E740481C1C}">
                <a14:useLocalDpi xmlns:a14="http://schemas.microsoft.com/office/drawing/2010/main" val="0"/>
              </a:ext>
            </a:extLst>
          </a:blip>
          <a:srcRect l="12500"/>
          <a:stretch>
            <a:fillRect/>
          </a:stretch>
        </p:blipFill>
        <p:spPr bwMode="auto">
          <a:xfrm>
            <a:off x="1905000" y="4681538"/>
            <a:ext cx="1970088" cy="1795462"/>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artplus_nature_naturalcity38_g"/>
          <p:cNvPicPr>
            <a:picLocks noChangeAspect="1" noChangeArrowheads="1"/>
          </p:cNvPicPr>
          <p:nvPr/>
        </p:nvPicPr>
        <p:blipFill>
          <a:blip r:embed="rId2">
            <a:lum bright="6000" contrast="6000"/>
            <a:extLst>
              <a:ext uri="{28A0092B-C50C-407E-A947-70E740481C1C}">
                <a14:useLocalDpi xmlns:a14="http://schemas.microsoft.com/office/drawing/2010/main" val="0"/>
              </a:ext>
            </a:extLst>
          </a:blip>
          <a:srcRect l="12500"/>
          <a:stretch>
            <a:fillRect/>
          </a:stretch>
        </p:blipFill>
        <p:spPr bwMode="auto">
          <a:xfrm>
            <a:off x="0" y="3205163"/>
            <a:ext cx="2990850" cy="327183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artplus_nature_naturalcity38_e"/>
          <p:cNvPicPr>
            <a:picLocks noChangeAspect="1" noChangeArrowheads="1"/>
          </p:cNvPicPr>
          <p:nvPr/>
        </p:nvPicPr>
        <p:blipFill>
          <a:blip r:embed="rId3">
            <a:extLst>
              <a:ext uri="{28A0092B-C50C-407E-A947-70E740481C1C}">
                <a14:useLocalDpi xmlns:a14="http://schemas.microsoft.com/office/drawing/2010/main" val="0"/>
              </a:ext>
            </a:extLst>
          </a:blip>
          <a:srcRect b="11525"/>
          <a:stretch>
            <a:fillRect/>
          </a:stretch>
        </p:blipFill>
        <p:spPr bwMode="auto">
          <a:xfrm>
            <a:off x="0" y="4114800"/>
            <a:ext cx="9144000" cy="2743200"/>
          </a:xfrm>
          <a:prstGeom prst="rect">
            <a:avLst/>
          </a:prstGeom>
          <a:noFill/>
          <a:extLst>
            <a:ext uri="{909E8E84-426E-40DD-AFC4-6F175D3DCCD1}">
              <a14:hiddenFill xmlns:a14="http://schemas.microsoft.com/office/drawing/2010/main">
                <a:solidFill>
                  <a:srgbClr val="FFFFFF"/>
                </a:solidFill>
              </a14:hiddenFill>
            </a:ext>
          </a:extLst>
        </p:spPr>
      </p:pic>
      <p:grpSp>
        <p:nvGrpSpPr>
          <p:cNvPr id="7173" name="Group 5"/>
          <p:cNvGrpSpPr>
            <a:grpSpLocks/>
          </p:cNvGrpSpPr>
          <p:nvPr/>
        </p:nvGrpSpPr>
        <p:grpSpPr bwMode="auto">
          <a:xfrm>
            <a:off x="0" y="0"/>
            <a:ext cx="9144000" cy="3200400"/>
            <a:chOff x="0" y="0"/>
            <a:chExt cx="5760" cy="2016"/>
          </a:xfrm>
        </p:grpSpPr>
        <p:pic>
          <p:nvPicPr>
            <p:cNvPr id="7174" name="Picture 6" descr="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760" cy="2016"/>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0" y="0"/>
              <a:ext cx="858" cy="733"/>
            </a:xfrm>
            <a:prstGeom prst="rect">
              <a:avLst/>
            </a:prstGeom>
            <a:noFill/>
            <a:extLst>
              <a:ext uri="{909E8E84-426E-40DD-AFC4-6F175D3DCCD1}">
                <a14:hiddenFill xmlns:a14="http://schemas.microsoft.com/office/drawing/2010/main">
                  <a:solidFill>
                    <a:srgbClr val="FFFFFF"/>
                  </a:solidFill>
                </a14:hiddenFill>
              </a:ext>
            </a:extLst>
          </p:spPr>
        </p:pic>
      </p:grpSp>
      <p:sp>
        <p:nvSpPr>
          <p:cNvPr id="7176" name="Rectangle 8"/>
          <p:cNvSpPr>
            <a:spLocks noGrp="1" noChangeArrowheads="1"/>
          </p:cNvSpPr>
          <p:nvPr>
            <p:ph type="ftr" sz="quarter" idx="3"/>
          </p:nvPr>
        </p:nvSpPr>
        <p:spPr>
          <a:xfrm>
            <a:off x="76200" y="6477000"/>
            <a:ext cx="2895600" cy="304800"/>
          </a:xfrm>
        </p:spPr>
        <p:txBody>
          <a:bodyPr/>
          <a:lstStyle>
            <a:lvl1pPr algn="l">
              <a:defRPr sz="1700">
                <a:solidFill>
                  <a:srgbClr val="000000"/>
                </a:solidFill>
              </a:defRPr>
            </a:lvl1pPr>
          </a:lstStyle>
          <a:p>
            <a:endParaRPr lang="zh-CN" altLang="en-US"/>
          </a:p>
        </p:txBody>
      </p:sp>
      <p:sp>
        <p:nvSpPr>
          <p:cNvPr id="7177" name="Rectangle 9"/>
          <p:cNvSpPr>
            <a:spLocks noGrp="1" noChangeArrowheads="1"/>
          </p:cNvSpPr>
          <p:nvPr>
            <p:ph type="subTitle" idx="1"/>
          </p:nvPr>
        </p:nvSpPr>
        <p:spPr>
          <a:xfrm>
            <a:off x="1066800" y="3581400"/>
            <a:ext cx="7010400" cy="381000"/>
          </a:xfrm>
          <a:extLst>
            <a:ext uri="{AF507438-7753-43E0-B8FC-AC1667EBCBE1}">
              <a14:hiddenEffects xmlns:a14="http://schemas.microsoft.com/office/drawing/2010/main">
                <a:effectLst>
                  <a:outerShdw dist="17961" dir="2700000" algn="ctr" rotWithShape="0">
                    <a:srgbClr val="000000"/>
                  </a:outerShdw>
                </a:effectLst>
              </a14:hiddenEffects>
            </a:ext>
          </a:extLst>
        </p:spPr>
        <p:txBody>
          <a:bodyPr/>
          <a:lstStyle>
            <a:lvl1pPr marL="0" indent="0" algn="ctr">
              <a:buFont typeface="Wingdings" pitchFamily="2" charset="2"/>
              <a:buNone/>
              <a:defRPr sz="2000" b="0">
                <a:solidFill>
                  <a:schemeClr val="accent6">
                    <a:lumMod val="75000"/>
                  </a:schemeClr>
                </a:solidFill>
              </a:defRPr>
            </a:lvl1pPr>
          </a:lstStyle>
          <a:p>
            <a:pPr lvl="0"/>
            <a:r>
              <a:rPr lang="zh-CN" altLang="en-US" noProof="0" smtClean="0"/>
              <a:t>单击此处编辑母版副标题样式</a:t>
            </a:r>
            <a:endParaRPr lang="en-US" altLang="zh-CN" noProof="0" dirty="0" smtClean="0"/>
          </a:p>
        </p:txBody>
      </p:sp>
      <p:sp>
        <p:nvSpPr>
          <p:cNvPr id="7178" name="Rectangle 10"/>
          <p:cNvSpPr>
            <a:spLocks noGrp="1" noChangeArrowheads="1"/>
          </p:cNvSpPr>
          <p:nvPr>
            <p:ph type="dt" sz="quarter" idx="2"/>
          </p:nvPr>
        </p:nvSpPr>
        <p:spPr bwMode="auto">
          <a:xfrm>
            <a:off x="6324600" y="6477000"/>
            <a:ext cx="2133600" cy="244475"/>
          </a:xfrm>
        </p:spPr>
        <p:txBody>
          <a:bodyPr/>
          <a:lstStyle>
            <a:lvl1pPr algn="ctr">
              <a:defRPr sz="1400" b="0">
                <a:solidFill>
                  <a:schemeClr val="tx1"/>
                </a:solidFill>
                <a:latin typeface="Arial" pitchFamily="34" charset="0"/>
              </a:defRPr>
            </a:lvl1pPr>
          </a:lstStyle>
          <a:p>
            <a:fld id="{530820CF-B880-4189-942D-D702A7CBA730}" type="datetimeFigureOut">
              <a:rPr lang="zh-CN" altLang="en-US" smtClean="0"/>
              <a:t>2018/6/3</a:t>
            </a:fld>
            <a:endParaRPr lang="zh-CN" altLang="en-US"/>
          </a:p>
        </p:txBody>
      </p:sp>
      <p:sp>
        <p:nvSpPr>
          <p:cNvPr id="7179" name="Rectangle 11"/>
          <p:cNvSpPr>
            <a:spLocks noGrp="1" noChangeArrowheads="1"/>
          </p:cNvSpPr>
          <p:nvPr>
            <p:ph type="sldNum" sz="quarter" idx="4"/>
          </p:nvPr>
        </p:nvSpPr>
        <p:spPr bwMode="auto">
          <a:xfrm>
            <a:off x="8534400" y="6477000"/>
            <a:ext cx="457200" cy="244475"/>
          </a:xfrm>
        </p:spPr>
        <p:txBody>
          <a:bodyPr/>
          <a:lstStyle>
            <a:lvl1pPr algn="ctr">
              <a:defRPr sz="1400">
                <a:latin typeface="Arial" pitchFamily="34" charset="0"/>
              </a:defRPr>
            </a:lvl1pPr>
          </a:lstStyle>
          <a:p>
            <a:fld id="{0C913308-F349-4B6D-A68A-DD1791B4A57B}" type="slidenum">
              <a:rPr lang="zh-CN" altLang="en-US" smtClean="0"/>
              <a:t>‹#›</a:t>
            </a:fld>
            <a:endParaRPr lang="zh-CN" altLang="en-US"/>
          </a:p>
        </p:txBody>
      </p:sp>
      <p:sp>
        <p:nvSpPr>
          <p:cNvPr id="7180" name="Rectangle 12"/>
          <p:cNvSpPr>
            <a:spLocks noGrp="1" noChangeArrowheads="1"/>
          </p:cNvSpPr>
          <p:nvPr>
            <p:ph type="ctrTitle"/>
          </p:nvPr>
        </p:nvSpPr>
        <p:spPr>
          <a:xfrm>
            <a:off x="1066800" y="2514600"/>
            <a:ext cx="7010400" cy="685800"/>
          </a:xfrm>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28398" dir="3806097" algn="ctr" rotWithShape="0">
                    <a:srgbClr val="000000"/>
                  </a:outerShdw>
                </a:effectLst>
              </a14:hiddenEffects>
            </a:ext>
          </a:extLst>
        </p:spPr>
        <p:txBody>
          <a:bodyPr/>
          <a:lstStyle>
            <a:lvl1pPr algn="ctr">
              <a:defRPr sz="4900">
                <a:solidFill>
                  <a:schemeClr val="accent1"/>
                </a:solidFill>
                <a:latin typeface="Arial" pitchFamily="34" charset="0"/>
              </a:defRPr>
            </a:lvl1pPr>
          </a:lstStyle>
          <a:p>
            <a:pPr lvl="0"/>
            <a:r>
              <a:rPr lang="zh-CN" altLang="en-US" noProof="0" smtClean="0"/>
              <a:t>单击此处编辑母版标题样式</a:t>
            </a:r>
            <a:endParaRPr lang="en-US" altLang="zh-CN" noProof="0" dirty="0" smtClean="0"/>
          </a:p>
        </p:txBody>
      </p:sp>
      <p:pic>
        <p:nvPicPr>
          <p:cNvPr id="7182" name="Picture 14" descr="water_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914400"/>
            <a:ext cx="866775" cy="533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1000"/>
                                        <p:tgtEl>
                                          <p:spTgt spid="7171"/>
                                        </p:tgtEl>
                                      </p:cBhvr>
                                    </p:animEffect>
                                  </p:childTnLst>
                                </p:cTn>
                              </p:par>
                              <p:par>
                                <p:cTn id="8" presetID="10" presetClass="entr" presetSubtype="0" fill="hold" nodeType="withEffect">
                                  <p:stCondLst>
                                    <p:cond delay="300"/>
                                  </p:stCondLst>
                                  <p:childTnLst>
                                    <p:set>
                                      <p:cBhvr>
                                        <p:cTn id="9" dur="1" fill="hold">
                                          <p:stCondLst>
                                            <p:cond delay="0"/>
                                          </p:stCondLst>
                                        </p:cTn>
                                        <p:tgtEl>
                                          <p:spTgt spid="7170"/>
                                        </p:tgtEl>
                                        <p:attrNameLst>
                                          <p:attrName>style.visibility</p:attrName>
                                        </p:attrNameLst>
                                      </p:cBhvr>
                                      <p:to>
                                        <p:strVal val="visible"/>
                                      </p:to>
                                    </p:set>
                                    <p:animEffect transition="in" filter="fade">
                                      <p:cBhvr>
                                        <p:cTn id="10" dur="1700"/>
                                        <p:tgtEl>
                                          <p:spTgt spid="7170"/>
                                        </p:tgtEl>
                                      </p:cBhvr>
                                    </p:animEffect>
                                  </p:childTnLst>
                                </p:cTn>
                              </p:par>
                            </p:childTnLst>
                          </p:cTn>
                        </p:par>
                        <p:par>
                          <p:cTn id="11" fill="hold" nodeType="afterGroup">
                            <p:stCondLst>
                              <p:cond delay="2000"/>
                            </p:stCondLst>
                            <p:childTnLst>
                              <p:par>
                                <p:cTn id="12" presetID="10" presetClass="entr" presetSubtype="0" fill="hold" nodeType="afterEffect">
                                  <p:stCondLst>
                                    <p:cond delay="0"/>
                                  </p:stCondLst>
                                  <p:childTnLst>
                                    <p:set>
                                      <p:cBhvr>
                                        <p:cTn id="13" dur="1" fill="hold">
                                          <p:stCondLst>
                                            <p:cond delay="0"/>
                                          </p:stCondLst>
                                        </p:cTn>
                                        <p:tgtEl>
                                          <p:spTgt spid="7173"/>
                                        </p:tgtEl>
                                        <p:attrNameLst>
                                          <p:attrName>style.visibility</p:attrName>
                                        </p:attrNameLst>
                                      </p:cBhvr>
                                      <p:to>
                                        <p:strVal val="visible"/>
                                      </p:to>
                                    </p:set>
                                    <p:animEffect transition="in" filter="fade">
                                      <p:cBhvr>
                                        <p:cTn id="14" dur="1000"/>
                                        <p:tgtEl>
                                          <p:spTgt spid="7173"/>
                                        </p:tgtEl>
                                      </p:cBhvr>
                                    </p:animEffect>
                                  </p:childTnLst>
                                </p:cTn>
                              </p:par>
                            </p:childTnLst>
                          </p:cTn>
                        </p:par>
                        <p:par>
                          <p:cTn id="15" fill="hold" nodeType="afterGroup">
                            <p:stCondLst>
                              <p:cond delay="3000"/>
                            </p:stCondLst>
                            <p:childTnLst>
                              <p:par>
                                <p:cTn id="16" presetID="10" presetClass="entr" presetSubtype="0" fill="hold" nodeType="afterEffect">
                                  <p:stCondLst>
                                    <p:cond delay="0"/>
                                  </p:stCondLst>
                                  <p:childTnLst>
                                    <p:set>
                                      <p:cBhvr>
                                        <p:cTn id="17" dur="1" fill="hold">
                                          <p:stCondLst>
                                            <p:cond delay="0"/>
                                          </p:stCondLst>
                                        </p:cTn>
                                        <p:tgtEl>
                                          <p:spTgt spid="7182"/>
                                        </p:tgtEl>
                                        <p:attrNameLst>
                                          <p:attrName>style.visibility</p:attrName>
                                        </p:attrNameLst>
                                      </p:cBhvr>
                                      <p:to>
                                        <p:strVal val="visible"/>
                                      </p:to>
                                    </p:set>
                                    <p:animEffect transition="in" filter="fade">
                                      <p:cBhvr>
                                        <p:cTn id="18" dur="1000"/>
                                        <p:tgtEl>
                                          <p:spTgt spid="7182"/>
                                        </p:tgtEl>
                                      </p:cBhvr>
                                    </p:animEffect>
                                  </p:childTnLst>
                                </p:cTn>
                              </p:par>
                            </p:childTnLst>
                          </p:cTn>
                        </p:par>
                        <p:par>
                          <p:cTn id="19" fill="hold" nodeType="afterGroup">
                            <p:stCondLst>
                              <p:cond delay="40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7180"/>
                                        </p:tgtEl>
                                        <p:attrNameLst>
                                          <p:attrName>style.visibility</p:attrName>
                                        </p:attrNameLst>
                                      </p:cBhvr>
                                      <p:to>
                                        <p:strVal val="visible"/>
                                      </p:to>
                                    </p:set>
                                    <p:anim calcmode="lin" valueType="num">
                                      <p:cBhvr>
                                        <p:cTn id="22" dur="500" fill="hold"/>
                                        <p:tgtEl>
                                          <p:spTgt spid="7180"/>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7180"/>
                                        </p:tgtEl>
                                        <p:attrNameLst>
                                          <p:attrName>ppt_y</p:attrName>
                                        </p:attrNameLst>
                                      </p:cBhvr>
                                      <p:tavLst>
                                        <p:tav tm="0">
                                          <p:val>
                                            <p:strVal val="#ppt_y"/>
                                          </p:val>
                                        </p:tav>
                                        <p:tav tm="100000">
                                          <p:val>
                                            <p:strVal val="#ppt_y"/>
                                          </p:val>
                                        </p:tav>
                                      </p:tavLst>
                                    </p:anim>
                                    <p:anim calcmode="lin" valueType="num">
                                      <p:cBhvr>
                                        <p:cTn id="24" dur="500" fill="hold"/>
                                        <p:tgtEl>
                                          <p:spTgt spid="7180"/>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718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7180"/>
                                        </p:tgtEl>
                                      </p:cBhvr>
                                    </p:animEffect>
                                  </p:childTnLst>
                                </p:cTn>
                              </p:par>
                            </p:childTnLst>
                          </p:cTn>
                        </p:par>
                        <p:par>
                          <p:cTn id="27" fill="hold" nodeType="afterGroup">
                            <p:stCondLst>
                              <p:cond delay="5800"/>
                            </p:stCondLst>
                            <p:childTnLst>
                              <p:par>
                                <p:cTn id="28" presetID="10" presetClass="entr" presetSubtype="0" fill="hold" grpId="0" nodeType="afterEffect">
                                  <p:stCondLst>
                                    <p:cond delay="0"/>
                                  </p:stCondLst>
                                  <p:childTnLst>
                                    <p:set>
                                      <p:cBhvr>
                                        <p:cTn id="29" dur="1" fill="hold">
                                          <p:stCondLst>
                                            <p:cond delay="0"/>
                                          </p:stCondLst>
                                        </p:cTn>
                                        <p:tgtEl>
                                          <p:spTgt spid="7177">
                                            <p:txEl>
                                              <p:pRg st="0" end="0"/>
                                            </p:txEl>
                                          </p:spTgt>
                                        </p:tgtEl>
                                        <p:attrNameLst>
                                          <p:attrName>style.visibility</p:attrName>
                                        </p:attrNameLst>
                                      </p:cBhvr>
                                      <p:to>
                                        <p:strVal val="visible"/>
                                      </p:to>
                                    </p:set>
                                    <p:animEffect transition="in" filter="fade">
                                      <p:cBhvr>
                                        <p:cTn id="30" dur="1000"/>
                                        <p:tgtEl>
                                          <p:spTgt spid="717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build="p">
        <p:tmplLst>
          <p:tmpl lvl="1">
            <p:tnLst>
              <p:par>
                <p:cTn presetID="10" presetClass="entr" presetSubtype="0" fill="hold" nodeType="afterEffect">
                  <p:stCondLst>
                    <p:cond delay="0"/>
                  </p:stCondLst>
                  <p:childTnLst>
                    <p:set>
                      <p:cBhvr>
                        <p:cTn dur="1" fill="hold">
                          <p:stCondLst>
                            <p:cond delay="0"/>
                          </p:stCondLst>
                        </p:cTn>
                        <p:tgtEl>
                          <p:spTgt spid="7177"/>
                        </p:tgtEl>
                        <p:attrNameLst>
                          <p:attrName>style.visibility</p:attrName>
                        </p:attrNameLst>
                      </p:cBhvr>
                      <p:to>
                        <p:strVal val="visible"/>
                      </p:to>
                    </p:set>
                    <p:animEffect transition="in" filter="fade">
                      <p:cBhvr>
                        <p:cTn dur="1000"/>
                        <p:tgtEl>
                          <p:spTgt spid="7177"/>
                        </p:tgtEl>
                      </p:cBhvr>
                    </p:animEffect>
                  </p:childTnLst>
                </p:cTn>
              </p:par>
            </p:tnLst>
          </p:tmpl>
        </p:tmplLst>
      </p:bldP>
      <p:bldP spid="718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t>2018/6/3</a:t>
            </a:fld>
            <a:endParaRPr lang="zh-CN" altLang="en-US"/>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763373111"/>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1300" y="350838"/>
            <a:ext cx="2095500" cy="59737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350838"/>
            <a:ext cx="6134100" cy="59737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t>2018/6/3</a:t>
            </a:fld>
            <a:endParaRPr lang="zh-CN" altLang="en-US"/>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439698352"/>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38200" y="350838"/>
            <a:ext cx="7239000"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4800" y="1219200"/>
            <a:ext cx="8382000" cy="5105400"/>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4114800" y="6537325"/>
            <a:ext cx="2133600" cy="244475"/>
          </a:xfrm>
        </p:spPr>
        <p:txBody>
          <a:bodyPr/>
          <a:lstStyle>
            <a:lvl1pPr>
              <a:defRPr/>
            </a:lvl1pPr>
          </a:lstStyle>
          <a:p>
            <a:fld id="{530820CF-B880-4189-942D-D702A7CBA730}" type="datetimeFigureOut">
              <a:rPr lang="zh-CN" altLang="en-US" smtClean="0"/>
              <a:t>2018/6/3</a:t>
            </a:fld>
            <a:endParaRPr lang="zh-CN" altLang="en-US"/>
          </a:p>
        </p:txBody>
      </p:sp>
      <p:sp>
        <p:nvSpPr>
          <p:cNvPr id="5" name="灯片编号占位符 4"/>
          <p:cNvSpPr>
            <a:spLocks noGrp="1"/>
          </p:cNvSpPr>
          <p:nvPr>
            <p:ph type="sldNum" sz="quarter" idx="11"/>
          </p:nvPr>
        </p:nvSpPr>
        <p:spPr>
          <a:xfrm>
            <a:off x="304800" y="6537325"/>
            <a:ext cx="533400" cy="244475"/>
          </a:xfrm>
        </p:spPr>
        <p:txBody>
          <a:bodyPr/>
          <a:lstStyle>
            <a:lvl1pPr>
              <a:defRPr/>
            </a:lvl1pPr>
          </a:lstStyle>
          <a:p>
            <a:fld id="{0C913308-F349-4B6D-A68A-DD1791B4A57B}" type="slidenum">
              <a:rPr lang="zh-CN" altLang="en-US" smtClean="0"/>
              <a:t>‹#›</a:t>
            </a:fld>
            <a:endParaRPr lang="zh-CN" altLang="en-US"/>
          </a:p>
        </p:txBody>
      </p:sp>
      <p:sp>
        <p:nvSpPr>
          <p:cNvPr id="6" name="页脚占位符 5"/>
          <p:cNvSpPr>
            <a:spLocks noGrp="1"/>
          </p:cNvSpPr>
          <p:nvPr>
            <p:ph type="ftr" sz="quarter" idx="12"/>
          </p:nvPr>
        </p:nvSpPr>
        <p:spPr>
          <a:xfrm>
            <a:off x="914400" y="6537325"/>
            <a:ext cx="2895600" cy="244475"/>
          </a:xfrm>
        </p:spPr>
        <p:txBody>
          <a:bodyPr/>
          <a:lstStyle>
            <a:lvl1pPr>
              <a:defRPr/>
            </a:lvl1pPr>
          </a:lstStyle>
          <a:p>
            <a:endParaRPr lang="zh-CN" altLang="en-US"/>
          </a:p>
        </p:txBody>
      </p:sp>
    </p:spTree>
    <p:extLst>
      <p:ext uri="{BB962C8B-B14F-4D97-AF65-F5344CB8AC3E}">
        <p14:creationId xmlns:p14="http://schemas.microsoft.com/office/powerpoint/2010/main" val="608694066"/>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4800" y="350838"/>
            <a:ext cx="8382000" cy="59737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114800" y="6537325"/>
            <a:ext cx="2133600" cy="244475"/>
          </a:xfrm>
        </p:spPr>
        <p:txBody>
          <a:bodyPr/>
          <a:lstStyle>
            <a:lvl1pPr>
              <a:defRPr/>
            </a:lvl1pPr>
          </a:lstStyle>
          <a:p>
            <a:fld id="{530820CF-B880-4189-942D-D702A7CBA730}" type="datetimeFigureOut">
              <a:rPr lang="zh-CN" altLang="en-US" smtClean="0"/>
              <a:t>2018/6/3</a:t>
            </a:fld>
            <a:endParaRPr lang="zh-CN" altLang="en-US"/>
          </a:p>
        </p:txBody>
      </p:sp>
      <p:sp>
        <p:nvSpPr>
          <p:cNvPr id="4" name="灯片编号占位符 3"/>
          <p:cNvSpPr>
            <a:spLocks noGrp="1"/>
          </p:cNvSpPr>
          <p:nvPr>
            <p:ph type="sldNum" sz="quarter" idx="11"/>
          </p:nvPr>
        </p:nvSpPr>
        <p:spPr>
          <a:xfrm>
            <a:off x="304800" y="6537325"/>
            <a:ext cx="533400" cy="244475"/>
          </a:xfrm>
        </p:spPr>
        <p:txBody>
          <a:bodyPr/>
          <a:lstStyle>
            <a:lvl1pPr>
              <a:defRPr/>
            </a:lvl1pPr>
          </a:lstStyle>
          <a:p>
            <a:fld id="{0C913308-F349-4B6D-A68A-DD1791B4A57B}" type="slidenum">
              <a:rPr lang="zh-CN" altLang="en-US" smtClean="0"/>
              <a:t>‹#›</a:t>
            </a:fld>
            <a:endParaRPr lang="zh-CN" altLang="en-US"/>
          </a:p>
        </p:txBody>
      </p:sp>
      <p:sp>
        <p:nvSpPr>
          <p:cNvPr id="5" name="页脚占位符 4"/>
          <p:cNvSpPr>
            <a:spLocks noGrp="1"/>
          </p:cNvSpPr>
          <p:nvPr>
            <p:ph type="ftr" sz="quarter" idx="12"/>
          </p:nvPr>
        </p:nvSpPr>
        <p:spPr>
          <a:xfrm>
            <a:off x="914400" y="6537325"/>
            <a:ext cx="2895600" cy="244475"/>
          </a:xfrm>
        </p:spPr>
        <p:txBody>
          <a:bodyPr/>
          <a:lstStyle>
            <a:lvl1pPr>
              <a:defRPr/>
            </a:lvl1pPr>
          </a:lstStyle>
          <a:p>
            <a:endParaRPr lang="zh-CN" altLang="en-US"/>
          </a:p>
        </p:txBody>
      </p:sp>
    </p:spTree>
    <p:extLst>
      <p:ext uri="{BB962C8B-B14F-4D97-AF65-F5344CB8AC3E}">
        <p14:creationId xmlns:p14="http://schemas.microsoft.com/office/powerpoint/2010/main" val="708453388"/>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smtClean="0"/>
            </a:lvl1pPr>
          </a:lstStyle>
          <a:p>
            <a:pPr>
              <a:defRPr/>
            </a:pPr>
            <a:fld id="{C9CEE4BF-2896-4180-9D32-B49B39BA55DF}" type="datetime1">
              <a:rPr lang="zh-CN" altLang="en-US"/>
              <a:pPr>
                <a:defRPr/>
              </a:pPr>
              <a:t>2018/6/3</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pPr>
              <a:defRPr/>
            </a:pPr>
            <a:r>
              <a:rPr lang="en-US" altLang="zh-CN"/>
              <a:t>南京邮电大学信息安全系</a:t>
            </a: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pPr>
              <a:defRPr/>
            </a:pPr>
            <a:fld id="{60653C4D-CC86-4601-BBA7-76C5EA97FACA}" type="slidenum">
              <a:rPr lang="en-US" altLang="zh-CN"/>
              <a:pPr>
                <a:defRPr/>
              </a:pPr>
              <a:t>‹#›</a:t>
            </a:fld>
            <a:endParaRPr lang="en-US" altLang="zh-CN"/>
          </a:p>
        </p:txBody>
      </p:sp>
    </p:spTree>
    <p:extLst>
      <p:ext uri="{BB962C8B-B14F-4D97-AF65-F5344CB8AC3E}">
        <p14:creationId xmlns:p14="http://schemas.microsoft.com/office/powerpoint/2010/main" val="130275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t>2018/6/3</a:t>
            </a:fld>
            <a:endParaRPr lang="zh-CN" altLang="en-US"/>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02763475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t>2018/6/3</a:t>
            </a:fld>
            <a:endParaRPr lang="zh-CN" altLang="en-US"/>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487205706"/>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2192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2192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t>2018/6/3</a:t>
            </a:fld>
            <a:endParaRPr lang="zh-CN" altLang="en-US"/>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5289065"/>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30820CF-B880-4189-942D-D702A7CBA730}" type="datetimeFigureOut">
              <a:rPr lang="zh-CN" altLang="en-US" smtClean="0"/>
              <a:t>2018/6/3</a:t>
            </a:fld>
            <a:endParaRPr lang="zh-CN" altLang="en-US"/>
          </a:p>
        </p:txBody>
      </p:sp>
      <p:sp>
        <p:nvSpPr>
          <p:cNvPr id="8" name="灯片编号占位符 7"/>
          <p:cNvSpPr>
            <a:spLocks noGrp="1"/>
          </p:cNvSpPr>
          <p:nvPr>
            <p:ph type="sldNum" sz="quarter" idx="11"/>
          </p:nvPr>
        </p:nvSpPr>
        <p:spPr/>
        <p:txBody>
          <a:bodyPr/>
          <a:lstStyle>
            <a:lvl1pPr>
              <a:defRPr/>
            </a:lvl1pPr>
          </a:lstStyle>
          <a:p>
            <a:fld id="{0C913308-F349-4B6D-A68A-DD1791B4A57B}" type="slidenum">
              <a:rPr lang="zh-CN" altLang="en-US" smtClean="0"/>
              <a:t>‹#›</a:t>
            </a:fld>
            <a:endParaRPr lang="zh-CN" altLang="en-US"/>
          </a:p>
        </p:txBody>
      </p:sp>
      <p:sp>
        <p:nvSpPr>
          <p:cNvPr id="9" name="页脚占位符 8"/>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812265158"/>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30820CF-B880-4189-942D-D702A7CBA730}" type="datetimeFigureOut">
              <a:rPr lang="zh-CN" altLang="en-US" smtClean="0"/>
              <a:t>2018/6/3</a:t>
            </a:fld>
            <a:endParaRPr lang="zh-CN" altLang="en-US"/>
          </a:p>
        </p:txBody>
      </p:sp>
      <p:sp>
        <p:nvSpPr>
          <p:cNvPr id="4" name="灯片编号占位符 3"/>
          <p:cNvSpPr>
            <a:spLocks noGrp="1"/>
          </p:cNvSpPr>
          <p:nvPr>
            <p:ph type="sldNum" sz="quarter" idx="11"/>
          </p:nvPr>
        </p:nvSpPr>
        <p:spPr/>
        <p:txBody>
          <a:bodyPr/>
          <a:lstStyle>
            <a:lvl1pPr>
              <a:defRPr/>
            </a:lvl1pPr>
          </a:lstStyle>
          <a:p>
            <a:fld id="{0C913308-F349-4B6D-A68A-DD1791B4A57B}" type="slidenum">
              <a:rPr lang="zh-CN" altLang="en-US" smtClean="0"/>
              <a:t>‹#›</a:t>
            </a:fld>
            <a:endParaRPr lang="zh-CN" altLang="en-US"/>
          </a:p>
        </p:txBody>
      </p:sp>
      <p:sp>
        <p:nvSpPr>
          <p:cNvPr id="5" name="页脚占位符 4"/>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023977497"/>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30820CF-B880-4189-942D-D702A7CBA730}" type="datetimeFigureOut">
              <a:rPr lang="zh-CN" altLang="en-US" smtClean="0"/>
              <a:t>2018/6/3</a:t>
            </a:fld>
            <a:endParaRPr lang="zh-CN" altLang="en-US"/>
          </a:p>
        </p:txBody>
      </p:sp>
      <p:sp>
        <p:nvSpPr>
          <p:cNvPr id="3" name="灯片编号占位符 2"/>
          <p:cNvSpPr>
            <a:spLocks noGrp="1"/>
          </p:cNvSpPr>
          <p:nvPr>
            <p:ph type="sldNum" sz="quarter" idx="11"/>
          </p:nvPr>
        </p:nvSpPr>
        <p:spPr/>
        <p:txBody>
          <a:bodyPr/>
          <a:lstStyle>
            <a:lvl1pPr>
              <a:defRPr/>
            </a:lvl1pPr>
          </a:lstStyle>
          <a:p>
            <a:fld id="{0C913308-F349-4B6D-A68A-DD1791B4A57B}" type="slidenum">
              <a:rPr lang="zh-CN" altLang="en-US" smtClean="0"/>
              <a:t>‹#›</a:t>
            </a:fld>
            <a:endParaRPr lang="zh-CN" altLang="en-US"/>
          </a:p>
        </p:txBody>
      </p:sp>
      <p:sp>
        <p:nvSpPr>
          <p:cNvPr id="4" name="页脚占位符 3"/>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441387996"/>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t>2018/6/3</a:t>
            </a:fld>
            <a:endParaRPr lang="zh-CN" altLang="en-US"/>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t>‹#›</a:t>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020378534"/>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t>2018/6/3</a:t>
            </a:fld>
            <a:endParaRPr lang="zh-CN" altLang="en-US"/>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t>‹#›</a:t>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230788923"/>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9144000" cy="1943100"/>
            <a:chOff x="0" y="0"/>
            <a:chExt cx="5760" cy="1224"/>
          </a:xfrm>
        </p:grpSpPr>
        <p:pic>
          <p:nvPicPr>
            <p:cNvPr id="6147" name="Picture 3" descr="4_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5760" cy="122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94" y="0"/>
              <a:ext cx="666" cy="846"/>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123"/>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rot="930090">
              <a:off x="48" y="96"/>
              <a:ext cx="543" cy="524"/>
            </a:xfrm>
            <a:prstGeom prst="rect">
              <a:avLst/>
            </a:prstGeom>
            <a:noFill/>
            <a:extLst>
              <a:ext uri="{909E8E84-426E-40DD-AFC4-6F175D3DCCD1}">
                <a14:hiddenFill xmlns:a14="http://schemas.microsoft.com/office/drawing/2010/main">
                  <a:solidFill>
                    <a:srgbClr val="FFFFFF"/>
                  </a:solidFill>
                </a14:hiddenFill>
              </a:ext>
            </a:extLst>
          </p:spPr>
        </p:pic>
      </p:grpSp>
      <p:sp>
        <p:nvSpPr>
          <p:cNvPr id="6150" name="Rectangle 6"/>
          <p:cNvSpPr>
            <a:spLocks noChangeArrowheads="1"/>
          </p:cNvSpPr>
          <p:nvPr/>
        </p:nvSpPr>
        <p:spPr bwMode="gray">
          <a:xfrm>
            <a:off x="0" y="6553200"/>
            <a:ext cx="9144000" cy="304800"/>
          </a:xfrm>
          <a:prstGeom prst="rect">
            <a:avLst/>
          </a:prstGeom>
          <a:gradFill rotWithShape="1">
            <a:gsLst>
              <a:gs pos="0">
                <a:schemeClr val="hlink"/>
              </a:gs>
              <a:gs pos="100000">
                <a:schemeClr val="hlink">
                  <a:gamma/>
                  <a:shade val="69804"/>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6151" name="Picture 7" descr="artplus_nature_naturalcity38_g"/>
          <p:cNvPicPr>
            <a:picLocks noChangeAspect="1" noChangeArrowheads="1"/>
          </p:cNvPicPr>
          <p:nvPr/>
        </p:nvPicPr>
        <p:blipFill>
          <a:blip r:embed="rId19">
            <a:lum bright="12000" contrast="12000"/>
            <a:extLst>
              <a:ext uri="{28A0092B-C50C-407E-A947-70E740481C1C}">
                <a14:useLocalDpi xmlns:a14="http://schemas.microsoft.com/office/drawing/2010/main" val="0"/>
              </a:ext>
            </a:extLst>
          </a:blip>
          <a:srcRect r="31580"/>
          <a:stretch>
            <a:fillRect/>
          </a:stretch>
        </p:blipFill>
        <p:spPr bwMode="auto">
          <a:xfrm>
            <a:off x="7543800" y="5322888"/>
            <a:ext cx="1600200" cy="1535112"/>
          </a:xfrm>
          <a:prstGeom prst="rect">
            <a:avLst/>
          </a:prstGeom>
          <a:noFill/>
          <a:extLst>
            <a:ext uri="{909E8E84-426E-40DD-AFC4-6F175D3DCCD1}">
              <a14:hiddenFill xmlns:a14="http://schemas.microsoft.com/office/drawing/2010/main">
                <a:solidFill>
                  <a:srgbClr val="FFFFFF"/>
                </a:solidFill>
              </a14:hiddenFill>
            </a:ext>
          </a:extLst>
        </p:spPr>
      </p:pic>
      <p:sp>
        <p:nvSpPr>
          <p:cNvPr id="6152" name="Rectangle 8"/>
          <p:cNvSpPr>
            <a:spLocks noGrp="1" noChangeArrowheads="1"/>
          </p:cNvSpPr>
          <p:nvPr>
            <p:ph type="dt" sz="half" idx="2"/>
          </p:nvPr>
        </p:nvSpPr>
        <p:spPr bwMode="gray">
          <a:xfrm>
            <a:off x="4114800" y="653732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a:solidFill>
                  <a:schemeClr val="bg1"/>
                </a:solidFill>
                <a:latin typeface="Verdana" pitchFamily="34" charset="0"/>
                <a:ea typeface="宋体" pitchFamily="2" charset="-122"/>
              </a:defRPr>
            </a:lvl1pPr>
          </a:lstStyle>
          <a:p>
            <a:fld id="{530820CF-B880-4189-942D-D702A7CBA730}" type="datetimeFigureOut">
              <a:rPr lang="zh-CN" altLang="en-US" smtClean="0"/>
              <a:t>2018/6/3</a:t>
            </a:fld>
            <a:endParaRPr lang="zh-CN" altLang="en-US"/>
          </a:p>
        </p:txBody>
      </p:sp>
      <p:sp>
        <p:nvSpPr>
          <p:cNvPr id="6153" name="Rectangle 9"/>
          <p:cNvSpPr>
            <a:spLocks noGrp="1" noChangeArrowheads="1"/>
          </p:cNvSpPr>
          <p:nvPr>
            <p:ph type="body" idx="1"/>
          </p:nvPr>
        </p:nvSpPr>
        <p:spPr bwMode="gray">
          <a:xfrm>
            <a:off x="304800" y="1219200"/>
            <a:ext cx="83820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6154" name="Rectangle 10"/>
          <p:cNvSpPr>
            <a:spLocks noGrp="1" noChangeArrowheads="1"/>
          </p:cNvSpPr>
          <p:nvPr>
            <p:ph type="sldNum" sz="quarter" idx="4"/>
          </p:nvPr>
        </p:nvSpPr>
        <p:spPr bwMode="gray">
          <a:xfrm>
            <a:off x="304800" y="6537325"/>
            <a:ext cx="533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000">
                <a:solidFill>
                  <a:schemeClr val="bg1"/>
                </a:solidFill>
                <a:latin typeface="Verdana" pitchFamily="34" charset="0"/>
                <a:ea typeface="宋体" pitchFamily="2" charset="-122"/>
              </a:defRPr>
            </a:lvl1pPr>
          </a:lstStyle>
          <a:p>
            <a:fld id="{0C913308-F349-4B6D-A68A-DD1791B4A57B}" type="slidenum">
              <a:rPr lang="zh-CN" altLang="en-US" smtClean="0"/>
              <a:t>‹#›</a:t>
            </a:fld>
            <a:endParaRPr lang="zh-CN" altLang="en-US"/>
          </a:p>
        </p:txBody>
      </p:sp>
      <p:sp>
        <p:nvSpPr>
          <p:cNvPr id="6155" name="Line 11"/>
          <p:cNvSpPr>
            <a:spLocks noChangeShapeType="1"/>
          </p:cNvSpPr>
          <p:nvPr/>
        </p:nvSpPr>
        <p:spPr bwMode="white">
          <a:xfrm>
            <a:off x="9525" y="5967413"/>
            <a:ext cx="641350"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6" name="Rectangle 12"/>
          <p:cNvSpPr>
            <a:spLocks noGrp="1" noChangeArrowheads="1"/>
          </p:cNvSpPr>
          <p:nvPr>
            <p:ph type="title"/>
          </p:nvPr>
        </p:nvSpPr>
        <p:spPr bwMode="gray">
          <a:xfrm>
            <a:off x="838200" y="350838"/>
            <a:ext cx="7239000" cy="563562"/>
          </a:xfrm>
          <a:prstGeom prst="rect">
            <a:avLst/>
          </a:prstGeom>
          <a:noFill/>
          <a:ln>
            <a:noFill/>
          </a:ln>
          <a:effectLst>
            <a:outerShdw dist="28398" dir="1593903" algn="ctr" rotWithShape="0">
              <a:schemeClr val="bg1">
                <a:alpha val="50000"/>
              </a:schemeClr>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6157" name="Rectangle 13"/>
          <p:cNvSpPr>
            <a:spLocks noGrp="1" noChangeArrowheads="1"/>
          </p:cNvSpPr>
          <p:nvPr>
            <p:ph type="ftr" sz="quarter" idx="3"/>
          </p:nvPr>
        </p:nvSpPr>
        <p:spPr bwMode="gray">
          <a:xfrm>
            <a:off x="914400" y="6537325"/>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bg1"/>
                </a:solidFill>
                <a:ea typeface="宋体" pitchFamily="2" charset="-122"/>
              </a:defRPr>
            </a:lvl1pPr>
          </a:lstStyle>
          <a:p>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1" fontAlgn="base" hangingPunct="1">
        <a:spcBef>
          <a:spcPct val="0"/>
        </a:spcBef>
        <a:spcAft>
          <a:spcPct val="0"/>
        </a:spcAft>
        <a:defRPr sz="3600" b="1">
          <a:solidFill>
            <a:srgbClr val="000000"/>
          </a:solidFill>
          <a:latin typeface="+mj-lt"/>
          <a:ea typeface="+mj-ea"/>
          <a:cs typeface="+mj-cs"/>
        </a:defRPr>
      </a:lvl1pPr>
      <a:lvl2pPr algn="l" rtl="0" eaLnBrk="1" fontAlgn="base" hangingPunct="1">
        <a:spcBef>
          <a:spcPct val="0"/>
        </a:spcBef>
        <a:spcAft>
          <a:spcPct val="0"/>
        </a:spcAft>
        <a:defRPr sz="3600" b="1">
          <a:solidFill>
            <a:srgbClr val="000000"/>
          </a:solidFill>
          <a:latin typeface="黑体" pitchFamily="49" charset="-122"/>
          <a:ea typeface="黑体" pitchFamily="49" charset="-122"/>
        </a:defRPr>
      </a:lvl2pPr>
      <a:lvl3pPr algn="l" rtl="0" eaLnBrk="1" fontAlgn="base" hangingPunct="1">
        <a:spcBef>
          <a:spcPct val="0"/>
        </a:spcBef>
        <a:spcAft>
          <a:spcPct val="0"/>
        </a:spcAft>
        <a:defRPr sz="3600" b="1">
          <a:solidFill>
            <a:srgbClr val="000000"/>
          </a:solidFill>
          <a:latin typeface="黑体" pitchFamily="49" charset="-122"/>
          <a:ea typeface="黑体" pitchFamily="49" charset="-122"/>
        </a:defRPr>
      </a:lvl3pPr>
      <a:lvl4pPr algn="l" rtl="0" eaLnBrk="1" fontAlgn="base" hangingPunct="1">
        <a:spcBef>
          <a:spcPct val="0"/>
        </a:spcBef>
        <a:spcAft>
          <a:spcPct val="0"/>
        </a:spcAft>
        <a:defRPr sz="3600" b="1">
          <a:solidFill>
            <a:srgbClr val="000000"/>
          </a:solidFill>
          <a:latin typeface="黑体" pitchFamily="49" charset="-122"/>
          <a:ea typeface="黑体" pitchFamily="49" charset="-122"/>
        </a:defRPr>
      </a:lvl4pPr>
      <a:lvl5pPr algn="l" rtl="0" eaLnBrk="1" fontAlgn="base" hangingPunct="1">
        <a:spcBef>
          <a:spcPct val="0"/>
        </a:spcBef>
        <a:spcAft>
          <a:spcPct val="0"/>
        </a:spcAft>
        <a:defRPr sz="3600" b="1">
          <a:solidFill>
            <a:srgbClr val="000000"/>
          </a:solidFill>
          <a:latin typeface="黑体" pitchFamily="49" charset="-122"/>
          <a:ea typeface="黑体" pitchFamily="49" charset="-122"/>
        </a:defRPr>
      </a:lvl5pPr>
      <a:lvl6pPr marL="457200" algn="l" rtl="0" eaLnBrk="1" fontAlgn="base" hangingPunct="1">
        <a:spcBef>
          <a:spcPct val="0"/>
        </a:spcBef>
        <a:spcAft>
          <a:spcPct val="0"/>
        </a:spcAft>
        <a:defRPr sz="3600" b="1">
          <a:solidFill>
            <a:srgbClr val="000000"/>
          </a:solidFill>
          <a:latin typeface="黑体" pitchFamily="49" charset="-122"/>
          <a:ea typeface="黑体" pitchFamily="49" charset="-122"/>
        </a:defRPr>
      </a:lvl6pPr>
      <a:lvl7pPr marL="914400" algn="l" rtl="0" eaLnBrk="1" fontAlgn="base" hangingPunct="1">
        <a:spcBef>
          <a:spcPct val="0"/>
        </a:spcBef>
        <a:spcAft>
          <a:spcPct val="0"/>
        </a:spcAft>
        <a:defRPr sz="3600" b="1">
          <a:solidFill>
            <a:srgbClr val="000000"/>
          </a:solidFill>
          <a:latin typeface="黑体" pitchFamily="49" charset="-122"/>
          <a:ea typeface="黑体" pitchFamily="49" charset="-122"/>
        </a:defRPr>
      </a:lvl7pPr>
      <a:lvl8pPr marL="1371600" algn="l" rtl="0" eaLnBrk="1" fontAlgn="base" hangingPunct="1">
        <a:spcBef>
          <a:spcPct val="0"/>
        </a:spcBef>
        <a:spcAft>
          <a:spcPct val="0"/>
        </a:spcAft>
        <a:defRPr sz="3600" b="1">
          <a:solidFill>
            <a:srgbClr val="000000"/>
          </a:solidFill>
          <a:latin typeface="黑体" pitchFamily="49" charset="-122"/>
          <a:ea typeface="黑体" pitchFamily="49" charset="-122"/>
        </a:defRPr>
      </a:lvl8pPr>
      <a:lvl9pPr marL="1828800" algn="l" rtl="0" eaLnBrk="1" fontAlgn="base" hangingPunct="1">
        <a:spcBef>
          <a:spcPct val="0"/>
        </a:spcBef>
        <a:spcAft>
          <a:spcPct val="0"/>
        </a:spcAft>
        <a:defRPr sz="3600" b="1">
          <a:solidFill>
            <a:srgbClr val="000000"/>
          </a:solidFill>
          <a:latin typeface="黑体" pitchFamily="49" charset="-122"/>
          <a:ea typeface="黑体" pitchFamily="49" charset="-122"/>
        </a:defRPr>
      </a:lvl9pPr>
    </p:titleStyle>
    <p:body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Microsoft_Visio_2003-2010_Drawing111.vsd"/></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3.emf"/><Relationship Id="rId4" Type="http://schemas.openxmlformats.org/officeDocument/2006/relationships/oleObject" Target="../embeddings/Microsoft_Visio_2003-2010_Drawing222.vsd"/></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emf"/><Relationship Id="rId4" Type="http://schemas.openxmlformats.org/officeDocument/2006/relationships/oleObject" Target="../embeddings/Microsoft_Visio_2003-2010_Drawing333.vsd"/></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oleObject" Target="../embeddings/Microsoft_Visio_2003-2010_Drawing444.vsd"/></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2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lstStyle/>
          <a:p>
            <a:pPr>
              <a:defRPr/>
            </a:pPr>
            <a:r>
              <a:rPr lang="zh-CN" altLang="en-US" b="1"/>
              <a:t>南京邮电大学信息安全系</a:t>
            </a:r>
          </a:p>
          <a:p>
            <a:pPr>
              <a:defRPr/>
            </a:pPr>
            <a:r>
              <a:rPr lang="en-US" altLang="zh-CN" b="1"/>
              <a:t>《</a:t>
            </a:r>
            <a:r>
              <a:rPr lang="zh-CN" altLang="en-US" b="1"/>
              <a:t>网络信息安全</a:t>
            </a:r>
            <a:r>
              <a:rPr lang="en-US" altLang="zh-CN" b="1"/>
              <a:t>》</a:t>
            </a:r>
            <a:r>
              <a:rPr lang="zh-CN" altLang="en-US" b="1"/>
              <a:t>教研组</a:t>
            </a:r>
          </a:p>
        </p:txBody>
      </p:sp>
      <p:sp>
        <p:nvSpPr>
          <p:cNvPr id="5123" name="日期占位符 3"/>
          <p:cNvSpPr>
            <a:spLocks noGrp="1"/>
          </p:cNvSpPr>
          <p:nvPr>
            <p:ph type="dt" sz="quarter" idx="2"/>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103C017-A770-4870-85C0-E2AB284984AC}" type="datetime1">
              <a:rPr lang="zh-CN" altLang="en-US"/>
              <a:pPr eaLnBrk="1" hangingPunct="1"/>
              <a:t>2018/6/3</a:t>
            </a:fld>
            <a:endParaRPr lang="en-US" altLang="zh-CN"/>
          </a:p>
        </p:txBody>
      </p:sp>
      <p:sp>
        <p:nvSpPr>
          <p:cNvPr id="5124" name="灯片编号占位符 5"/>
          <p:cNvSpPr>
            <a:spLocks noGrp="1"/>
          </p:cNvSpPr>
          <p:nvPr>
            <p:ph type="sldNum" sz="quarter" idx="4"/>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1CF9A0E-A50E-484A-8A4C-5BA15C23C991}" type="slidenum">
              <a:rPr lang="en-US" altLang="zh-CN">
                <a:solidFill>
                  <a:schemeClr val="bg1"/>
                </a:solidFill>
              </a:rPr>
              <a:pPr eaLnBrk="1" hangingPunct="1"/>
              <a:t>1</a:t>
            </a:fld>
            <a:endParaRPr lang="en-US" altLang="zh-CN">
              <a:solidFill>
                <a:schemeClr val="bg1"/>
              </a:solidFill>
            </a:endParaRPr>
          </a:p>
        </p:txBody>
      </p:sp>
      <p:sp>
        <p:nvSpPr>
          <p:cNvPr id="5125" name="Rectangle 2"/>
          <p:cNvSpPr>
            <a:spLocks noGrp="1" noChangeArrowheads="1"/>
          </p:cNvSpPr>
          <p:nvPr>
            <p:ph type="ctrTitle"/>
          </p:nvPr>
        </p:nvSpPr>
        <p:spPr/>
        <p:txBody>
          <a:bodyPr/>
          <a:lstStyle/>
          <a:p>
            <a:r>
              <a:rPr lang="zh-CN" altLang="en-US" smtClean="0">
                <a:latin typeface="Times New Roman" pitchFamily="18" charset="0"/>
              </a:rPr>
              <a:t>第</a:t>
            </a:r>
            <a:r>
              <a:rPr lang="en-US" altLang="zh-CN" smtClean="0">
                <a:latin typeface="Times New Roman" pitchFamily="18" charset="0"/>
              </a:rPr>
              <a:t>15</a:t>
            </a:r>
            <a:r>
              <a:rPr lang="zh-CN" altLang="en-US" smtClean="0">
                <a:latin typeface="Times New Roman" pitchFamily="18" charset="0"/>
              </a:rPr>
              <a:t>章  入侵检测系统和</a:t>
            </a:r>
            <a:br>
              <a:rPr lang="zh-CN" altLang="en-US" smtClean="0">
                <a:latin typeface="Times New Roman" pitchFamily="18" charset="0"/>
              </a:rPr>
            </a:br>
            <a:r>
              <a:rPr lang="zh-CN" altLang="en-US" smtClean="0">
                <a:latin typeface="Times New Roman" pitchFamily="18" charset="0"/>
              </a:rPr>
              <a:t>网络诱骗系统</a:t>
            </a:r>
            <a:r>
              <a:rPr lang="zh-CN" altLang="en-US" smtClean="0">
                <a:latin typeface="Arial" charset="0"/>
              </a:rPr>
              <a:t> </a:t>
            </a:r>
          </a:p>
        </p:txBody>
      </p:sp>
    </p:spTree>
    <p:extLst>
      <p:ext uri="{BB962C8B-B14F-4D97-AF65-F5344CB8AC3E}">
        <p14:creationId xmlns:p14="http://schemas.microsoft.com/office/powerpoint/2010/main" val="3394464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入侵检测系统的</a:t>
            </a:r>
            <a:r>
              <a:rPr lang="zh-CN" altLang="zh-CN" dirty="0" smtClean="0"/>
              <a:t>分类</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zh-CN" dirty="0"/>
              <a:t>按照分析引擎的部署</a:t>
            </a:r>
            <a:r>
              <a:rPr lang="zh-CN" altLang="zh-CN" dirty="0" smtClean="0"/>
              <a:t>方式</a:t>
            </a:r>
            <a:endParaRPr lang="en-US" altLang="zh-CN" dirty="0" smtClean="0"/>
          </a:p>
          <a:p>
            <a:pPr lvl="1"/>
            <a:r>
              <a:rPr lang="zh-CN" altLang="zh-CN" dirty="0"/>
              <a:t>集中式的</a:t>
            </a:r>
            <a:r>
              <a:rPr lang="en-US" altLang="zh-CN" dirty="0"/>
              <a:t>IDS</a:t>
            </a:r>
            <a:r>
              <a:rPr lang="zh-CN" altLang="zh-CN" dirty="0"/>
              <a:t>：集中式</a:t>
            </a:r>
            <a:r>
              <a:rPr lang="en-US" altLang="zh-CN" dirty="0"/>
              <a:t>IDS</a:t>
            </a:r>
            <a:r>
              <a:rPr lang="zh-CN" altLang="zh-CN" dirty="0"/>
              <a:t>的数据分析在一个固定的位置上，独立于受监视主机</a:t>
            </a:r>
            <a:r>
              <a:rPr lang="zh-CN" altLang="zh-CN" dirty="0" smtClean="0"/>
              <a:t>。</a:t>
            </a:r>
            <a:endParaRPr lang="en-US" altLang="zh-CN" dirty="0" smtClean="0"/>
          </a:p>
          <a:p>
            <a:pPr lvl="1"/>
            <a:r>
              <a:rPr lang="zh-CN" altLang="zh-CN" dirty="0"/>
              <a:t>分布式的</a:t>
            </a:r>
            <a:r>
              <a:rPr lang="en-US" altLang="zh-CN" dirty="0"/>
              <a:t>IDS</a:t>
            </a:r>
            <a:r>
              <a:rPr lang="zh-CN" altLang="zh-CN" dirty="0"/>
              <a:t>：分布式</a:t>
            </a:r>
            <a:r>
              <a:rPr lang="en-US" altLang="zh-CN" dirty="0"/>
              <a:t>IDS</a:t>
            </a:r>
            <a:r>
              <a:rPr lang="zh-CN" altLang="zh-CN" dirty="0"/>
              <a:t>的数据分析在很多位置进行，和被监视主机的数量成比例</a:t>
            </a:r>
            <a:r>
              <a:rPr lang="zh-CN" altLang="zh-CN" dirty="0" smtClean="0"/>
              <a:t>。</a:t>
            </a:r>
            <a:endParaRPr lang="en-US" altLang="zh-CN" dirty="0" smtClean="0"/>
          </a:p>
          <a:p>
            <a:pPr lvl="1"/>
            <a:endParaRPr lang="zh-CN" altLang="en-US" dirty="0"/>
          </a:p>
        </p:txBody>
      </p:sp>
    </p:spTree>
    <p:extLst>
      <p:ext uri="{BB962C8B-B14F-4D97-AF65-F5344CB8AC3E}">
        <p14:creationId xmlns:p14="http://schemas.microsoft.com/office/powerpoint/2010/main" val="346752461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入侵检测系统的体系结构</a:t>
            </a:r>
            <a:endParaRPr lang="zh-CN" altLang="en-US" dirty="0"/>
          </a:p>
        </p:txBody>
      </p:sp>
      <p:pic>
        <p:nvPicPr>
          <p:cNvPr id="2050" name="Picture 2" descr="图9-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155272"/>
            <a:ext cx="3926455" cy="2137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413840" y="4714954"/>
            <a:ext cx="3024336" cy="369332"/>
          </a:xfrm>
          <a:prstGeom prst="rect">
            <a:avLst/>
          </a:prstGeom>
          <a:noFill/>
        </p:spPr>
        <p:txBody>
          <a:bodyPr wrap="square" rtlCol="0">
            <a:spAutoFit/>
          </a:bodyPr>
          <a:lstStyle/>
          <a:p>
            <a:r>
              <a:rPr lang="zh-CN" altLang="en-US" dirty="0" smtClean="0"/>
              <a:t>集中式</a:t>
            </a:r>
            <a:endParaRPr lang="zh-CN" altLang="en-US" dirty="0"/>
          </a:p>
        </p:txBody>
      </p:sp>
      <p:pic>
        <p:nvPicPr>
          <p:cNvPr id="2051" name="Picture 3" descr="图9-2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831" y="2276872"/>
            <a:ext cx="4832719"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5292080" y="4714954"/>
            <a:ext cx="3024336" cy="369332"/>
          </a:xfrm>
          <a:prstGeom prst="rect">
            <a:avLst/>
          </a:prstGeom>
          <a:noFill/>
        </p:spPr>
        <p:txBody>
          <a:bodyPr wrap="square" rtlCol="0">
            <a:spAutoFit/>
          </a:bodyPr>
          <a:lstStyle/>
          <a:p>
            <a:r>
              <a:rPr lang="zh-CN" altLang="en-US" dirty="0" smtClean="0"/>
              <a:t>传统分布式</a:t>
            </a:r>
            <a:endParaRPr lang="zh-CN" altLang="en-US" dirty="0"/>
          </a:p>
        </p:txBody>
      </p:sp>
    </p:spTree>
    <p:extLst>
      <p:ext uri="{BB962C8B-B14F-4D97-AF65-F5344CB8AC3E}">
        <p14:creationId xmlns:p14="http://schemas.microsoft.com/office/powerpoint/2010/main" val="61230757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分层结构的入侵检测系统</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14047036"/>
              </p:ext>
            </p:extLst>
          </p:nvPr>
        </p:nvGraphicFramePr>
        <p:xfrm>
          <a:off x="867774" y="2204864"/>
          <a:ext cx="7408451" cy="2880320"/>
        </p:xfrm>
        <a:graphic>
          <a:graphicData uri="http://schemas.openxmlformats.org/presentationml/2006/ole">
            <mc:AlternateContent xmlns:mc="http://schemas.openxmlformats.org/markup-compatibility/2006">
              <mc:Choice xmlns:v="urn:schemas-microsoft-com:vml" Requires="v">
                <p:oleObj spid="_x0000_s3081" name="Visio" r:id="rId4" imgW="10269602" imgH="4001040" progId="Visio.Drawing.11">
                  <p:embed/>
                </p:oleObj>
              </mc:Choice>
              <mc:Fallback>
                <p:oleObj name="Visio" r:id="rId4" imgW="10269602" imgH="400104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774" y="2204864"/>
                        <a:ext cx="7408451" cy="2880320"/>
                      </a:xfrm>
                      <a:prstGeom prst="rect">
                        <a:avLst/>
                      </a:prstGeom>
                      <a:noFill/>
                    </p:spPr>
                  </p:pic>
                </p:oleObj>
              </mc:Fallback>
            </mc:AlternateContent>
          </a:graphicData>
        </a:graphic>
      </p:graphicFrame>
    </p:spTree>
    <p:extLst>
      <p:ext uri="{BB962C8B-B14F-4D97-AF65-F5344CB8AC3E}">
        <p14:creationId xmlns:p14="http://schemas.microsoft.com/office/powerpoint/2010/main" val="398362996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日期占位符 3"/>
          <p:cNvSpPr>
            <a:spLocks noGrp="1"/>
          </p:cNvSpPr>
          <p:nvPr>
            <p:ph type="dt" sz="half" idx="10"/>
          </p:nvPr>
        </p:nvSpPr>
        <p:spPr/>
        <p:txBody>
          <a:bodyPr/>
          <a:lstStyle/>
          <a:p>
            <a:fld id="{A0BAA65A-A115-4496-AD28-D160D7EEEB28}" type="datetime1">
              <a:rPr lang="zh-CN" altLang="en-US"/>
              <a:pPr/>
              <a:t>2018/6/3</a:t>
            </a:fld>
            <a:endParaRPr lang="en-US" altLang="zh-CN"/>
          </a:p>
        </p:txBody>
      </p:sp>
      <p:sp>
        <p:nvSpPr>
          <p:cNvPr id="44" name="灯片编号占位符 4"/>
          <p:cNvSpPr>
            <a:spLocks noGrp="1"/>
          </p:cNvSpPr>
          <p:nvPr>
            <p:ph type="sldNum" sz="quarter" idx="11"/>
          </p:nvPr>
        </p:nvSpPr>
        <p:spPr/>
        <p:txBody>
          <a:bodyPr/>
          <a:lstStyle/>
          <a:p>
            <a:fld id="{0F4443D2-A45A-4D14-B5B3-A5EA150885F3}" type="slidenum">
              <a:rPr lang="en-US" altLang="zh-CN"/>
              <a:pPr/>
              <a:t>13</a:t>
            </a:fld>
            <a:endParaRPr lang="en-US" altLang="zh-CN"/>
          </a:p>
        </p:txBody>
      </p:sp>
      <p:sp>
        <p:nvSpPr>
          <p:cNvPr id="253954" name="Rectangle 2"/>
          <p:cNvSpPr>
            <a:spLocks noGrp="1" noChangeArrowheads="1"/>
          </p:cNvSpPr>
          <p:nvPr>
            <p:ph type="title"/>
          </p:nvPr>
        </p:nvSpPr>
        <p:spPr/>
        <p:txBody>
          <a:bodyPr/>
          <a:lstStyle/>
          <a:p>
            <a:r>
              <a:rPr lang="zh-CN" altLang="en-US">
                <a:ea typeface="宋体" pitchFamily="2" charset="-122"/>
              </a:rPr>
              <a:t>课程内容</a:t>
            </a:r>
          </a:p>
        </p:txBody>
      </p:sp>
      <p:grpSp>
        <p:nvGrpSpPr>
          <p:cNvPr id="253955" name="Group 3"/>
          <p:cNvGrpSpPr>
            <a:grpSpLocks/>
          </p:cNvGrpSpPr>
          <p:nvPr/>
        </p:nvGrpSpPr>
        <p:grpSpPr bwMode="auto">
          <a:xfrm>
            <a:off x="1927225" y="2447925"/>
            <a:ext cx="5311775" cy="688975"/>
            <a:chOff x="720" y="1392"/>
            <a:chExt cx="4058" cy="480"/>
          </a:xfrm>
        </p:grpSpPr>
        <p:sp>
          <p:nvSpPr>
            <p:cNvPr id="253956"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3957" name="Group 5"/>
            <p:cNvGrpSpPr>
              <a:grpSpLocks/>
            </p:cNvGrpSpPr>
            <p:nvPr/>
          </p:nvGrpSpPr>
          <p:grpSpPr bwMode="auto">
            <a:xfrm>
              <a:off x="730" y="1407"/>
              <a:ext cx="4043" cy="444"/>
              <a:chOff x="744" y="1407"/>
              <a:chExt cx="3988" cy="444"/>
            </a:xfrm>
          </p:grpSpPr>
          <p:sp>
            <p:nvSpPr>
              <p:cNvPr id="253958"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59"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3960" name="Group 8"/>
          <p:cNvGrpSpPr>
            <a:grpSpLocks/>
          </p:cNvGrpSpPr>
          <p:nvPr/>
        </p:nvGrpSpPr>
        <p:grpSpPr bwMode="auto">
          <a:xfrm>
            <a:off x="1927225" y="3313113"/>
            <a:ext cx="5311775" cy="688975"/>
            <a:chOff x="720" y="1392"/>
            <a:chExt cx="4058" cy="480"/>
          </a:xfrm>
        </p:grpSpPr>
        <p:sp>
          <p:nvSpPr>
            <p:cNvPr id="253961"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3962" name="Group 10"/>
            <p:cNvGrpSpPr>
              <a:grpSpLocks/>
            </p:cNvGrpSpPr>
            <p:nvPr/>
          </p:nvGrpSpPr>
          <p:grpSpPr bwMode="auto">
            <a:xfrm>
              <a:off x="730" y="1407"/>
              <a:ext cx="4043" cy="444"/>
              <a:chOff x="744" y="1407"/>
              <a:chExt cx="3988" cy="444"/>
            </a:xfrm>
          </p:grpSpPr>
          <p:sp>
            <p:nvSpPr>
              <p:cNvPr id="253963"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64"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3965" name="Group 13"/>
          <p:cNvGrpSpPr>
            <a:grpSpLocks/>
          </p:cNvGrpSpPr>
          <p:nvPr/>
        </p:nvGrpSpPr>
        <p:grpSpPr bwMode="auto">
          <a:xfrm>
            <a:off x="1927225" y="4170363"/>
            <a:ext cx="5311775" cy="688975"/>
            <a:chOff x="720" y="1392"/>
            <a:chExt cx="4058" cy="480"/>
          </a:xfrm>
        </p:grpSpPr>
        <p:sp>
          <p:nvSpPr>
            <p:cNvPr id="253966" name="AutoShape 14"/>
            <p:cNvSpPr>
              <a:spLocks noChangeArrowheads="1"/>
            </p:cNvSpPr>
            <p:nvPr/>
          </p:nvSpPr>
          <p:spPr bwMode="gray">
            <a:xfrm>
              <a:off x="720" y="1392"/>
              <a:ext cx="4058" cy="480"/>
            </a:xfrm>
            <a:prstGeom prst="roundRect">
              <a:avLst>
                <a:gd name="adj" fmla="val 17509"/>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3967" name="Group 15"/>
            <p:cNvGrpSpPr>
              <a:grpSpLocks/>
            </p:cNvGrpSpPr>
            <p:nvPr/>
          </p:nvGrpSpPr>
          <p:grpSpPr bwMode="auto">
            <a:xfrm>
              <a:off x="730" y="1407"/>
              <a:ext cx="4043" cy="444"/>
              <a:chOff x="744" y="1407"/>
              <a:chExt cx="3988" cy="444"/>
            </a:xfrm>
          </p:grpSpPr>
          <p:sp>
            <p:nvSpPr>
              <p:cNvPr id="253968" name="AutoShape 16"/>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69" name="AutoShape 17"/>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3970" name="Group 18"/>
          <p:cNvGrpSpPr>
            <a:grpSpLocks/>
          </p:cNvGrpSpPr>
          <p:nvPr/>
        </p:nvGrpSpPr>
        <p:grpSpPr bwMode="auto">
          <a:xfrm>
            <a:off x="1927225" y="1604963"/>
            <a:ext cx="5311775" cy="688975"/>
            <a:chOff x="720" y="1392"/>
            <a:chExt cx="4058" cy="480"/>
          </a:xfrm>
        </p:grpSpPr>
        <p:sp>
          <p:nvSpPr>
            <p:cNvPr id="253971"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3972" name="Group 20"/>
            <p:cNvGrpSpPr>
              <a:grpSpLocks/>
            </p:cNvGrpSpPr>
            <p:nvPr/>
          </p:nvGrpSpPr>
          <p:grpSpPr bwMode="auto">
            <a:xfrm>
              <a:off x="730" y="1407"/>
              <a:ext cx="4043" cy="444"/>
              <a:chOff x="744" y="1407"/>
              <a:chExt cx="3988" cy="444"/>
            </a:xfrm>
          </p:grpSpPr>
          <p:sp>
            <p:nvSpPr>
              <p:cNvPr id="253973"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74"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53975" name="Text Box 23"/>
          <p:cNvSpPr txBox="1">
            <a:spLocks noChangeArrowheads="1"/>
          </p:cNvSpPr>
          <p:nvPr/>
        </p:nvSpPr>
        <p:spPr bwMode="white">
          <a:xfrm>
            <a:off x="2393950" y="1698625"/>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a:defRPr>
                <a:solidFill>
                  <a:schemeClr val="tx1"/>
                </a:solidFill>
                <a:latin typeface="Arial" pitchFamily="34" charset="0"/>
                <a:ea typeface="宋体" pitchFamily="2" charset="-122"/>
              </a:defRPr>
            </a:lvl1pPr>
            <a:lvl2pPr marL="914400" indent="-457200" algn="l">
              <a:defRPr>
                <a:solidFill>
                  <a:schemeClr val="tx1"/>
                </a:solidFill>
                <a:latin typeface="Arial" pitchFamily="34" charset="0"/>
                <a:ea typeface="宋体" pitchFamily="2" charset="-122"/>
              </a:defRPr>
            </a:lvl2pPr>
            <a:lvl3pPr marL="1371600" indent="-457200" algn="l">
              <a:defRPr>
                <a:solidFill>
                  <a:schemeClr val="tx1"/>
                </a:solidFill>
                <a:latin typeface="Arial" pitchFamily="34" charset="0"/>
                <a:ea typeface="宋体" pitchFamily="2" charset="-122"/>
              </a:defRPr>
            </a:lvl3pPr>
            <a:lvl4pPr marL="1828800" indent="-457200" algn="l">
              <a:defRPr>
                <a:solidFill>
                  <a:schemeClr val="tx1"/>
                </a:solidFill>
                <a:latin typeface="Arial" pitchFamily="34" charset="0"/>
                <a:ea typeface="宋体" pitchFamily="2" charset="-122"/>
              </a:defRPr>
            </a:lvl4pPr>
            <a:lvl5pPr marL="2286000" indent="-457200" algn="l">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buClr>
                <a:schemeClr val="tx1"/>
              </a:buClr>
            </a:pPr>
            <a:r>
              <a:rPr lang="zh-CN" altLang="en-US" sz="2400" b="1" dirty="0" smtClean="0">
                <a:solidFill>
                  <a:schemeClr val="bg1"/>
                </a:solidFill>
                <a:cs typeface="Arial" pitchFamily="34" charset="0"/>
              </a:rPr>
              <a:t>入侵检测概述</a:t>
            </a:r>
            <a:endParaRPr lang="zh-CN" altLang="en-US" sz="2400" b="1" dirty="0">
              <a:solidFill>
                <a:schemeClr val="bg1"/>
              </a:solidFill>
              <a:cs typeface="Arial" pitchFamily="34" charset="0"/>
            </a:endParaRPr>
          </a:p>
        </p:txBody>
      </p:sp>
      <p:sp>
        <p:nvSpPr>
          <p:cNvPr id="253976" name="Text Box 24"/>
          <p:cNvSpPr txBox="1">
            <a:spLocks noChangeArrowheads="1"/>
          </p:cNvSpPr>
          <p:nvPr/>
        </p:nvSpPr>
        <p:spPr bwMode="white">
          <a:xfrm>
            <a:off x="2405063" y="2555875"/>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a:defRPr>
                <a:solidFill>
                  <a:schemeClr val="tx1"/>
                </a:solidFill>
                <a:latin typeface="Arial" pitchFamily="34" charset="0"/>
                <a:ea typeface="宋体" pitchFamily="2" charset="-122"/>
              </a:defRPr>
            </a:lvl1pPr>
            <a:lvl2pPr marL="914400" indent="-457200" algn="l">
              <a:defRPr>
                <a:solidFill>
                  <a:schemeClr val="tx1"/>
                </a:solidFill>
                <a:latin typeface="Arial" pitchFamily="34" charset="0"/>
                <a:ea typeface="宋体" pitchFamily="2" charset="-122"/>
              </a:defRPr>
            </a:lvl2pPr>
            <a:lvl3pPr marL="1371600" indent="-457200" algn="l">
              <a:defRPr>
                <a:solidFill>
                  <a:schemeClr val="tx1"/>
                </a:solidFill>
                <a:latin typeface="Arial" pitchFamily="34" charset="0"/>
                <a:ea typeface="宋体" pitchFamily="2" charset="-122"/>
              </a:defRPr>
            </a:lvl3pPr>
            <a:lvl4pPr marL="1828800" indent="-457200" algn="l">
              <a:defRPr>
                <a:solidFill>
                  <a:schemeClr val="tx1"/>
                </a:solidFill>
                <a:latin typeface="Arial" pitchFamily="34" charset="0"/>
                <a:ea typeface="宋体" pitchFamily="2" charset="-122"/>
              </a:defRPr>
            </a:lvl4pPr>
            <a:lvl5pPr marL="2286000" indent="-457200" algn="l">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buClr>
                <a:schemeClr val="tx1"/>
              </a:buClr>
            </a:pPr>
            <a:r>
              <a:rPr lang="zh-CN" altLang="en-US" sz="2400" b="1" dirty="0" smtClean="0">
                <a:solidFill>
                  <a:schemeClr val="bg1"/>
                </a:solidFill>
                <a:cs typeface="Arial" pitchFamily="34" charset="0"/>
              </a:rPr>
              <a:t>入侵检测技术</a:t>
            </a:r>
            <a:endParaRPr lang="zh-CN" altLang="en-US" sz="2400" b="1" dirty="0">
              <a:solidFill>
                <a:schemeClr val="bg1"/>
              </a:solidFill>
              <a:cs typeface="Arial" pitchFamily="34" charset="0"/>
            </a:endParaRPr>
          </a:p>
        </p:txBody>
      </p:sp>
      <p:sp>
        <p:nvSpPr>
          <p:cNvPr id="253977" name="Text Box 25"/>
          <p:cNvSpPr txBox="1">
            <a:spLocks noChangeArrowheads="1"/>
          </p:cNvSpPr>
          <p:nvPr/>
        </p:nvSpPr>
        <p:spPr bwMode="white">
          <a:xfrm>
            <a:off x="2405063" y="3414713"/>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a:defRPr>
                <a:solidFill>
                  <a:schemeClr val="tx1"/>
                </a:solidFill>
                <a:latin typeface="Arial" pitchFamily="34" charset="0"/>
                <a:ea typeface="宋体" pitchFamily="2" charset="-122"/>
              </a:defRPr>
            </a:lvl1pPr>
            <a:lvl2pPr marL="914400" indent="-457200" algn="l">
              <a:defRPr>
                <a:solidFill>
                  <a:schemeClr val="tx1"/>
                </a:solidFill>
                <a:latin typeface="Arial" pitchFamily="34" charset="0"/>
                <a:ea typeface="宋体" pitchFamily="2" charset="-122"/>
              </a:defRPr>
            </a:lvl2pPr>
            <a:lvl3pPr marL="1371600" indent="-457200" algn="l">
              <a:defRPr>
                <a:solidFill>
                  <a:schemeClr val="tx1"/>
                </a:solidFill>
                <a:latin typeface="Arial" pitchFamily="34" charset="0"/>
                <a:ea typeface="宋体" pitchFamily="2" charset="-122"/>
              </a:defRPr>
            </a:lvl3pPr>
            <a:lvl4pPr marL="1828800" indent="-457200" algn="l">
              <a:defRPr>
                <a:solidFill>
                  <a:schemeClr val="tx1"/>
                </a:solidFill>
                <a:latin typeface="Arial" pitchFamily="34" charset="0"/>
                <a:ea typeface="宋体" pitchFamily="2" charset="-122"/>
              </a:defRPr>
            </a:lvl4pPr>
            <a:lvl5pPr marL="2286000" indent="-457200" algn="l">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buClr>
                <a:schemeClr val="tx1"/>
              </a:buClr>
            </a:pPr>
            <a:r>
              <a:rPr lang="en-US" altLang="zh-CN" sz="2400" b="1" dirty="0" smtClean="0">
                <a:solidFill>
                  <a:schemeClr val="bg1"/>
                </a:solidFill>
                <a:cs typeface="Arial" pitchFamily="34" charset="0"/>
              </a:rPr>
              <a:t>IDS</a:t>
            </a:r>
            <a:r>
              <a:rPr lang="zh-CN" altLang="en-US" sz="2400" b="1" dirty="0" smtClean="0">
                <a:solidFill>
                  <a:schemeClr val="bg1"/>
                </a:solidFill>
                <a:cs typeface="Arial" pitchFamily="34" charset="0"/>
              </a:rPr>
              <a:t>的标准化</a:t>
            </a:r>
            <a:endParaRPr lang="zh-CN" altLang="en-US" sz="2400" b="1" dirty="0">
              <a:solidFill>
                <a:schemeClr val="bg1"/>
              </a:solidFill>
              <a:cs typeface="Arial" pitchFamily="34" charset="0"/>
            </a:endParaRPr>
          </a:p>
        </p:txBody>
      </p:sp>
      <p:sp>
        <p:nvSpPr>
          <p:cNvPr id="253978" name="Text Box 26"/>
          <p:cNvSpPr txBox="1">
            <a:spLocks noChangeArrowheads="1"/>
          </p:cNvSpPr>
          <p:nvPr/>
        </p:nvSpPr>
        <p:spPr bwMode="white">
          <a:xfrm>
            <a:off x="2438400" y="42672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a:defRPr>
                <a:solidFill>
                  <a:schemeClr val="tx1"/>
                </a:solidFill>
                <a:latin typeface="Arial" pitchFamily="34" charset="0"/>
                <a:ea typeface="宋体" pitchFamily="2" charset="-122"/>
              </a:defRPr>
            </a:lvl1pPr>
            <a:lvl2pPr marL="914400" indent="-457200" algn="l">
              <a:defRPr>
                <a:solidFill>
                  <a:schemeClr val="tx1"/>
                </a:solidFill>
                <a:latin typeface="Arial" pitchFamily="34" charset="0"/>
                <a:ea typeface="宋体" pitchFamily="2" charset="-122"/>
              </a:defRPr>
            </a:lvl2pPr>
            <a:lvl3pPr marL="1371600" indent="-457200" algn="l">
              <a:defRPr>
                <a:solidFill>
                  <a:schemeClr val="tx1"/>
                </a:solidFill>
                <a:latin typeface="Arial" pitchFamily="34" charset="0"/>
                <a:ea typeface="宋体" pitchFamily="2" charset="-122"/>
              </a:defRPr>
            </a:lvl3pPr>
            <a:lvl4pPr marL="1828800" indent="-457200" algn="l">
              <a:defRPr>
                <a:solidFill>
                  <a:schemeClr val="tx1"/>
                </a:solidFill>
                <a:latin typeface="Arial" pitchFamily="34" charset="0"/>
                <a:ea typeface="宋体" pitchFamily="2" charset="-122"/>
              </a:defRPr>
            </a:lvl4pPr>
            <a:lvl5pPr marL="2286000" indent="-457200" algn="l">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buClr>
                <a:schemeClr val="tx1"/>
              </a:buClr>
            </a:pPr>
            <a:r>
              <a:rPr lang="zh-CN" altLang="en-US" sz="2400" b="1" dirty="0" smtClean="0">
                <a:solidFill>
                  <a:schemeClr val="bg1"/>
                </a:solidFill>
                <a:cs typeface="Arial" pitchFamily="34" charset="0"/>
              </a:rPr>
              <a:t>入侵检测的发展</a:t>
            </a:r>
            <a:endParaRPr lang="zh-CN" altLang="en-US" sz="2400" b="1" dirty="0">
              <a:solidFill>
                <a:schemeClr val="bg1"/>
              </a:solidFill>
              <a:cs typeface="Arial" pitchFamily="34" charset="0"/>
            </a:endParaRPr>
          </a:p>
        </p:txBody>
      </p:sp>
      <p:pic>
        <p:nvPicPr>
          <p:cNvPr id="253979" name="Picture 27"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52600" y="4156075"/>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253980" name="Picture 28"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43075" y="3287713"/>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253981" name="Picture 29"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43075" y="2436813"/>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253982" name="Picture 30"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31963" y="1600200"/>
            <a:ext cx="792162" cy="949325"/>
          </a:xfrm>
          <a:prstGeom prst="rect">
            <a:avLst/>
          </a:prstGeom>
          <a:noFill/>
          <a:extLst>
            <a:ext uri="{909E8E84-426E-40DD-AFC4-6F175D3DCCD1}">
              <a14:hiddenFill xmlns:a14="http://schemas.microsoft.com/office/drawing/2010/main">
                <a:solidFill>
                  <a:srgbClr val="FFFFFF"/>
                </a:solidFill>
              </a14:hiddenFill>
            </a:ext>
          </a:extLst>
        </p:spPr>
      </p:pic>
      <p:sp>
        <p:nvSpPr>
          <p:cNvPr id="253983" name="Text Box 31"/>
          <p:cNvSpPr txBox="1">
            <a:spLocks noChangeArrowheads="1"/>
          </p:cNvSpPr>
          <p:nvPr/>
        </p:nvSpPr>
        <p:spPr bwMode="white">
          <a:xfrm>
            <a:off x="2057400" y="42672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solidFill>
                  <a:schemeClr val="bg1"/>
                </a:solidFill>
                <a:ea typeface="宋体" pitchFamily="2" charset="-122"/>
                <a:cs typeface="Arial" pitchFamily="34" charset="0"/>
              </a:rPr>
              <a:t>4</a:t>
            </a:r>
          </a:p>
        </p:txBody>
      </p:sp>
      <p:sp>
        <p:nvSpPr>
          <p:cNvPr id="253984" name="Text Box 32"/>
          <p:cNvSpPr txBox="1">
            <a:spLocks noChangeArrowheads="1"/>
          </p:cNvSpPr>
          <p:nvPr/>
        </p:nvSpPr>
        <p:spPr bwMode="white">
          <a:xfrm>
            <a:off x="2052638" y="16764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solidFill>
                  <a:schemeClr val="bg1"/>
                </a:solidFill>
                <a:ea typeface="宋体" pitchFamily="2" charset="-122"/>
                <a:cs typeface="Arial" pitchFamily="34" charset="0"/>
              </a:rPr>
              <a:t>1</a:t>
            </a:r>
          </a:p>
        </p:txBody>
      </p:sp>
      <p:sp>
        <p:nvSpPr>
          <p:cNvPr id="253985" name="Text Box 33"/>
          <p:cNvSpPr txBox="1">
            <a:spLocks noChangeArrowheads="1"/>
          </p:cNvSpPr>
          <p:nvPr/>
        </p:nvSpPr>
        <p:spPr bwMode="white">
          <a:xfrm>
            <a:off x="2065338" y="253523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solidFill>
                  <a:schemeClr val="bg1"/>
                </a:solidFill>
                <a:ea typeface="宋体" pitchFamily="2" charset="-122"/>
                <a:cs typeface="Arial" pitchFamily="34" charset="0"/>
              </a:rPr>
              <a:t>2</a:t>
            </a:r>
          </a:p>
        </p:txBody>
      </p:sp>
      <p:sp>
        <p:nvSpPr>
          <p:cNvPr id="253986" name="Text Box 34"/>
          <p:cNvSpPr txBox="1">
            <a:spLocks noChangeArrowheads="1"/>
          </p:cNvSpPr>
          <p:nvPr/>
        </p:nvSpPr>
        <p:spPr bwMode="white">
          <a:xfrm>
            <a:off x="2065338" y="3422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solidFill>
                  <a:schemeClr val="bg1"/>
                </a:solidFill>
                <a:ea typeface="宋体" pitchFamily="2" charset="-122"/>
                <a:cs typeface="Arial" pitchFamily="34" charset="0"/>
              </a:rPr>
              <a:t>3</a:t>
            </a:r>
          </a:p>
        </p:txBody>
      </p:sp>
      <p:grpSp>
        <p:nvGrpSpPr>
          <p:cNvPr id="37" name="Group 35"/>
          <p:cNvGrpSpPr>
            <a:grpSpLocks/>
          </p:cNvGrpSpPr>
          <p:nvPr/>
        </p:nvGrpSpPr>
        <p:grpSpPr bwMode="auto">
          <a:xfrm>
            <a:off x="1905000" y="5029200"/>
            <a:ext cx="5311775" cy="688975"/>
            <a:chOff x="720" y="1392"/>
            <a:chExt cx="4058" cy="480"/>
          </a:xfrm>
        </p:grpSpPr>
        <p:sp>
          <p:nvSpPr>
            <p:cNvPr id="38" name="AutoShape 36"/>
            <p:cNvSpPr>
              <a:spLocks noChangeArrowheads="1"/>
            </p:cNvSpPr>
            <p:nvPr/>
          </p:nvSpPr>
          <p:spPr bwMode="gray">
            <a:xfrm>
              <a:off x="720" y="1392"/>
              <a:ext cx="4058" cy="480"/>
            </a:xfrm>
            <a:prstGeom prst="roundRect">
              <a:avLst>
                <a:gd name="adj" fmla="val 17509"/>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r"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nvGrpSpPr>
            <p:cNvPr id="39" name="Group 37"/>
            <p:cNvGrpSpPr>
              <a:grpSpLocks/>
            </p:cNvGrpSpPr>
            <p:nvPr/>
          </p:nvGrpSpPr>
          <p:grpSpPr bwMode="auto">
            <a:xfrm>
              <a:off x="730" y="1407"/>
              <a:ext cx="4043" cy="444"/>
              <a:chOff x="744" y="1407"/>
              <a:chExt cx="3988" cy="444"/>
            </a:xfrm>
          </p:grpSpPr>
          <p:sp>
            <p:nvSpPr>
              <p:cNvPr id="40" name="AutoShape 38"/>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1" name="AutoShape 39"/>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sp>
        <p:nvSpPr>
          <p:cNvPr id="42" name="Text Box 40"/>
          <p:cNvSpPr txBox="1">
            <a:spLocks noChangeArrowheads="1"/>
          </p:cNvSpPr>
          <p:nvPr/>
        </p:nvSpPr>
        <p:spPr bwMode="white">
          <a:xfrm>
            <a:off x="2057400" y="51054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r"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2400" b="1">
                <a:solidFill>
                  <a:schemeClr val="bg1"/>
                </a:solidFill>
                <a:cs typeface="Arial" pitchFamily="34" charset="0"/>
              </a:rPr>
              <a:t>5</a:t>
            </a:r>
          </a:p>
        </p:txBody>
      </p:sp>
      <p:pic>
        <p:nvPicPr>
          <p:cNvPr id="45" name="Picture 41"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22438" y="5029200"/>
            <a:ext cx="792162"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 Box 42"/>
          <p:cNvSpPr txBox="1">
            <a:spLocks noChangeArrowheads="1"/>
          </p:cNvSpPr>
          <p:nvPr/>
        </p:nvSpPr>
        <p:spPr bwMode="white">
          <a:xfrm>
            <a:off x="2438400" y="51054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914400" indent="-457200" algn="l"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371600" indent="-457200" algn="l"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828800" indent="-457200" algn="l" eaLnBrk="0" hangingPunct="0">
              <a:spcBef>
                <a:spcPct val="20000"/>
              </a:spcBef>
              <a:buChar char="–"/>
              <a:defRPr sz="2000">
                <a:solidFill>
                  <a:schemeClr val="tx1"/>
                </a:solidFill>
                <a:latin typeface="黑体" pitchFamily="49" charset="-122"/>
                <a:ea typeface="黑体" pitchFamily="49" charset="-122"/>
              </a:defRPr>
            </a:lvl4pPr>
            <a:lvl5pPr marL="2286000" indent="-457200" algn="l" eaLnBrk="0" hangingPunct="0">
              <a:spcBef>
                <a:spcPct val="20000"/>
              </a:spcBef>
              <a:buChar char="»"/>
              <a:defRPr sz="2000">
                <a:solidFill>
                  <a:schemeClr val="tx1"/>
                </a:solidFill>
                <a:latin typeface="黑体" pitchFamily="49" charset="-122"/>
                <a:ea typeface="黑体" pitchFamily="49" charset="-122"/>
              </a:defRPr>
            </a:lvl5pPr>
            <a:lvl6pPr marL="2743200" indent="-4572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3200400" indent="-4572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657600" indent="-4572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4114800" indent="-4572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algn="ctr" eaLnBrk="1" hangingPunct="1">
              <a:spcBef>
                <a:spcPct val="50000"/>
              </a:spcBef>
              <a:buFontTx/>
              <a:buNone/>
            </a:pPr>
            <a:r>
              <a:rPr lang="zh-CN" altLang="en-US" sz="2400" dirty="0" smtClean="0">
                <a:solidFill>
                  <a:schemeClr val="bg1"/>
                </a:solidFill>
                <a:latin typeface="Arial" pitchFamily="34" charset="0"/>
                <a:ea typeface="宋体" pitchFamily="2" charset="-122"/>
                <a:cs typeface="Arial" pitchFamily="34" charset="0"/>
              </a:rPr>
              <a:t>网络诱骗系统    </a:t>
            </a:r>
            <a:endParaRPr lang="zh-CN" altLang="en-US" sz="2400" dirty="0">
              <a:solidFill>
                <a:schemeClr val="bg1"/>
              </a:solidFill>
              <a:latin typeface="Arial" pitchFamily="34" charset="0"/>
              <a:ea typeface="宋体" pitchFamily="2" charset="-122"/>
              <a:cs typeface="Arial" pitchFamily="34" charset="0"/>
            </a:endParaRPr>
          </a:p>
        </p:txBody>
      </p:sp>
    </p:spTree>
    <p:extLst>
      <p:ext uri="{BB962C8B-B14F-4D97-AF65-F5344CB8AC3E}">
        <p14:creationId xmlns:p14="http://schemas.microsoft.com/office/powerpoint/2010/main" val="225228656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异常检测技术</a:t>
            </a:r>
            <a:endParaRPr lang="zh-CN" altLang="en-US" dirty="0"/>
          </a:p>
        </p:txBody>
      </p:sp>
      <p:sp>
        <p:nvSpPr>
          <p:cNvPr id="3" name="内容占位符 2"/>
          <p:cNvSpPr>
            <a:spLocks noGrp="1"/>
          </p:cNvSpPr>
          <p:nvPr>
            <p:ph idx="1"/>
          </p:nvPr>
        </p:nvSpPr>
        <p:spPr/>
        <p:txBody>
          <a:bodyPr/>
          <a:lstStyle/>
          <a:p>
            <a:r>
              <a:rPr lang="zh-CN" altLang="zh-CN" dirty="0"/>
              <a:t>该技术首先假设网络攻击行为是不常见的或是异常的，区别于所有正常行为</a:t>
            </a:r>
            <a:r>
              <a:rPr lang="zh-CN" altLang="zh-CN" dirty="0" smtClean="0"/>
              <a:t>。</a:t>
            </a:r>
            <a:endParaRPr lang="en-US" altLang="zh-CN" dirty="0" smtClean="0"/>
          </a:p>
          <a:p>
            <a:r>
              <a:rPr lang="zh-CN" altLang="zh-CN" dirty="0"/>
              <a:t>入侵行为偏离了正常的行为轨迹，就可以被检测出来</a:t>
            </a:r>
            <a:r>
              <a:rPr lang="zh-CN" altLang="zh-CN" dirty="0" smtClean="0"/>
              <a:t>。</a:t>
            </a:r>
            <a:endParaRPr lang="en-US" altLang="zh-CN" dirty="0" smtClean="0"/>
          </a:p>
          <a:p>
            <a:pPr lvl="1"/>
            <a:r>
              <a:rPr lang="zh-CN" altLang="zh-CN" dirty="0" smtClean="0"/>
              <a:t>若</a:t>
            </a:r>
            <a:r>
              <a:rPr lang="zh-CN" altLang="zh-CN" dirty="0"/>
              <a:t>发现有用户在晚八点到早六点之间（如凌晨一点）登录公司服务器，则把该行为标识为异常行为。</a:t>
            </a:r>
            <a:endParaRPr lang="zh-CN" altLang="en-US" dirty="0"/>
          </a:p>
        </p:txBody>
      </p:sp>
    </p:spTree>
    <p:extLst>
      <p:ext uri="{BB962C8B-B14F-4D97-AF65-F5344CB8AC3E}">
        <p14:creationId xmlns:p14="http://schemas.microsoft.com/office/powerpoint/2010/main" val="393766872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异常检测原理图</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886630616"/>
              </p:ext>
            </p:extLst>
          </p:nvPr>
        </p:nvGraphicFramePr>
        <p:xfrm>
          <a:off x="1115616" y="1484784"/>
          <a:ext cx="6069285" cy="3672408"/>
        </p:xfrm>
        <a:graphic>
          <a:graphicData uri="http://schemas.openxmlformats.org/presentationml/2006/ole">
            <mc:AlternateContent xmlns:mc="http://schemas.openxmlformats.org/markup-compatibility/2006">
              <mc:Choice xmlns:v="urn:schemas-microsoft-com:vml" Requires="v">
                <p:oleObj spid="_x0000_s7177" name="Visio" r:id="rId4" imgW="9575036" imgH="5794983" progId="Visio.Drawing.11">
                  <p:embed/>
                </p:oleObj>
              </mc:Choice>
              <mc:Fallback>
                <p:oleObj name="Visio" r:id="rId4" imgW="9575036" imgH="5794983"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1484784"/>
                        <a:ext cx="6069285" cy="3672408"/>
                      </a:xfrm>
                      <a:prstGeom prst="rect">
                        <a:avLst/>
                      </a:prstGeom>
                      <a:noFill/>
                    </p:spPr>
                  </p:pic>
                </p:oleObj>
              </mc:Fallback>
            </mc:AlternateContent>
          </a:graphicData>
        </a:graphic>
      </p:graphicFrame>
    </p:spTree>
    <p:extLst>
      <p:ext uri="{BB962C8B-B14F-4D97-AF65-F5344CB8AC3E}">
        <p14:creationId xmlns:p14="http://schemas.microsoft.com/office/powerpoint/2010/main" val="220451416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异常行为与入侵活动</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536776496"/>
              </p:ext>
            </p:extLst>
          </p:nvPr>
        </p:nvGraphicFramePr>
        <p:xfrm>
          <a:off x="1763688" y="1628800"/>
          <a:ext cx="5476844" cy="3888432"/>
        </p:xfrm>
        <a:graphic>
          <a:graphicData uri="http://schemas.openxmlformats.org/presentationml/2006/ole">
            <mc:AlternateContent xmlns:mc="http://schemas.openxmlformats.org/markup-compatibility/2006">
              <mc:Choice xmlns:v="urn:schemas-microsoft-com:vml" Requires="v">
                <p:oleObj spid="_x0000_s9225" name="Visio" r:id="rId4" imgW="4101044" imgH="2914785" progId="Visio.Drawing.11">
                  <p:embed/>
                </p:oleObj>
              </mc:Choice>
              <mc:Fallback>
                <p:oleObj name="Visio" r:id="rId4" imgW="4101044" imgH="2914785"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1628800"/>
                        <a:ext cx="5476844" cy="3888432"/>
                      </a:xfrm>
                      <a:prstGeom prst="rect">
                        <a:avLst/>
                      </a:prstGeom>
                      <a:noFill/>
                    </p:spPr>
                  </p:pic>
                </p:oleObj>
              </mc:Fallback>
            </mc:AlternateContent>
          </a:graphicData>
        </a:graphic>
      </p:graphicFrame>
    </p:spTree>
    <p:extLst>
      <p:ext uri="{BB962C8B-B14F-4D97-AF65-F5344CB8AC3E}">
        <p14:creationId xmlns:p14="http://schemas.microsoft.com/office/powerpoint/2010/main" val="256453913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异常检测</a:t>
            </a:r>
            <a:r>
              <a:rPr lang="zh-CN" altLang="zh-CN" dirty="0" smtClean="0"/>
              <a:t>技术</a:t>
            </a:r>
            <a:r>
              <a:rPr lang="zh-CN" altLang="en-US" dirty="0" smtClean="0"/>
              <a:t>的几种方法</a:t>
            </a:r>
            <a:endParaRPr lang="zh-CN" altLang="en-US" dirty="0"/>
          </a:p>
        </p:txBody>
      </p:sp>
      <p:sp>
        <p:nvSpPr>
          <p:cNvPr id="3" name="内容占位符 2"/>
          <p:cNvSpPr>
            <a:spLocks noGrp="1"/>
          </p:cNvSpPr>
          <p:nvPr>
            <p:ph idx="1"/>
          </p:nvPr>
        </p:nvSpPr>
        <p:spPr/>
        <p:txBody>
          <a:bodyPr/>
          <a:lstStyle/>
          <a:p>
            <a:r>
              <a:rPr lang="zh-CN" altLang="zh-CN" dirty="0"/>
              <a:t>用户行为概率</a:t>
            </a:r>
            <a:r>
              <a:rPr lang="zh-CN" altLang="zh-CN" dirty="0" smtClean="0"/>
              <a:t>统计模型</a:t>
            </a:r>
            <a:endParaRPr lang="en-US" altLang="zh-CN" dirty="0" smtClean="0"/>
          </a:p>
          <a:p>
            <a:pPr lvl="1"/>
            <a:r>
              <a:rPr lang="zh-CN" altLang="zh-CN" dirty="0"/>
              <a:t>需要解决以下四个问题：</a:t>
            </a:r>
          </a:p>
          <a:p>
            <a:pPr lvl="2"/>
            <a:r>
              <a:rPr lang="zh-CN" altLang="zh-CN" dirty="0"/>
              <a:t>选取有效的统计数据测量点，生成能够反映主体特征的会话向量</a:t>
            </a:r>
            <a:r>
              <a:rPr lang="zh-CN" altLang="zh-CN" dirty="0" smtClean="0"/>
              <a:t>。</a:t>
            </a:r>
            <a:endParaRPr lang="en-US" altLang="zh-CN" dirty="0" smtClean="0"/>
          </a:p>
          <a:p>
            <a:pPr lvl="2"/>
            <a:r>
              <a:rPr lang="zh-CN" altLang="zh-CN" dirty="0" smtClean="0"/>
              <a:t>根据</a:t>
            </a:r>
            <a:r>
              <a:rPr lang="zh-CN" altLang="zh-CN" dirty="0"/>
              <a:t>主体活动产生的审计记录，不断更新当前主体活动的会话向量</a:t>
            </a:r>
            <a:r>
              <a:rPr lang="zh-CN" altLang="zh-CN" dirty="0" smtClean="0"/>
              <a:t>。</a:t>
            </a:r>
            <a:endParaRPr lang="en-US" altLang="zh-CN" dirty="0" smtClean="0"/>
          </a:p>
          <a:p>
            <a:pPr lvl="2"/>
            <a:r>
              <a:rPr lang="zh-CN" altLang="zh-CN" dirty="0" smtClean="0"/>
              <a:t>采用</a:t>
            </a:r>
            <a:r>
              <a:rPr lang="zh-CN" altLang="zh-CN" dirty="0"/>
              <a:t>统计方法分析数据，判断当前活动是否符合主体的历史行为特征</a:t>
            </a:r>
            <a:r>
              <a:rPr lang="zh-CN" altLang="zh-CN" dirty="0" smtClean="0"/>
              <a:t>。</a:t>
            </a:r>
            <a:endParaRPr lang="en-US" altLang="zh-CN" dirty="0" smtClean="0"/>
          </a:p>
          <a:p>
            <a:pPr lvl="2"/>
            <a:r>
              <a:rPr lang="zh-CN" altLang="zh-CN" dirty="0" smtClean="0"/>
              <a:t>随着</a:t>
            </a:r>
            <a:r>
              <a:rPr lang="zh-CN" altLang="zh-CN" dirty="0"/>
              <a:t>时间变化，学习主体的行为特征，更新历史记录</a:t>
            </a:r>
            <a:r>
              <a:rPr lang="zh-CN" altLang="zh-CN" dirty="0" smtClean="0"/>
              <a:t>。</a:t>
            </a:r>
            <a:endParaRPr lang="zh-CN" altLang="zh-CN" dirty="0"/>
          </a:p>
          <a:p>
            <a:r>
              <a:rPr lang="zh-CN" altLang="zh-CN" dirty="0"/>
              <a:t>预测模式</a:t>
            </a:r>
            <a:r>
              <a:rPr lang="zh-CN" altLang="zh-CN" dirty="0" smtClean="0"/>
              <a:t>生成</a:t>
            </a:r>
            <a:endParaRPr lang="en-US" altLang="zh-CN" dirty="0" smtClean="0"/>
          </a:p>
          <a:p>
            <a:r>
              <a:rPr lang="zh-CN" altLang="zh-CN" dirty="0"/>
              <a:t>神经网络</a:t>
            </a:r>
            <a:endParaRPr lang="zh-CN" altLang="en-US" dirty="0"/>
          </a:p>
        </p:txBody>
      </p:sp>
    </p:spTree>
    <p:extLst>
      <p:ext uri="{BB962C8B-B14F-4D97-AF65-F5344CB8AC3E}">
        <p14:creationId xmlns:p14="http://schemas.microsoft.com/office/powerpoint/2010/main" val="392150495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误用检测技术</a:t>
            </a:r>
            <a:endParaRPr lang="zh-CN" altLang="en-US" dirty="0"/>
          </a:p>
        </p:txBody>
      </p:sp>
      <p:sp>
        <p:nvSpPr>
          <p:cNvPr id="3" name="内容占位符 2"/>
          <p:cNvSpPr>
            <a:spLocks noGrp="1"/>
          </p:cNvSpPr>
          <p:nvPr>
            <p:ph idx="1"/>
          </p:nvPr>
        </p:nvSpPr>
        <p:spPr/>
        <p:txBody>
          <a:bodyPr/>
          <a:lstStyle/>
          <a:p>
            <a:r>
              <a:rPr lang="zh-CN" altLang="zh-CN" dirty="0"/>
              <a:t>误用检测（</a:t>
            </a:r>
            <a:r>
              <a:rPr lang="en-US" altLang="zh-CN" dirty="0"/>
              <a:t>Misuse Detection</a:t>
            </a:r>
            <a:r>
              <a:rPr lang="zh-CN" altLang="zh-CN" dirty="0"/>
              <a:t>）也称基于知识的</a:t>
            </a:r>
            <a:r>
              <a:rPr lang="zh-CN" altLang="zh-CN" dirty="0" smtClean="0"/>
              <a:t>检测</a:t>
            </a:r>
            <a:endParaRPr lang="en-US" altLang="zh-CN" dirty="0" smtClean="0"/>
          </a:p>
          <a:p>
            <a:r>
              <a:rPr lang="zh-CN" altLang="zh-CN" dirty="0" smtClean="0"/>
              <a:t>它</a:t>
            </a:r>
            <a:r>
              <a:rPr lang="zh-CN" altLang="zh-CN" dirty="0"/>
              <a:t>是指运用已知攻击方法，根据已定义好的入侵模式，通过判断这些入侵模式是否出现来检测</a:t>
            </a:r>
            <a:r>
              <a:rPr lang="zh-CN" altLang="zh-CN" dirty="0" smtClean="0"/>
              <a:t>。</a:t>
            </a:r>
            <a:endParaRPr lang="en-US" altLang="zh-CN" dirty="0" smtClean="0"/>
          </a:p>
          <a:p>
            <a:r>
              <a:rPr lang="zh-CN" altLang="zh-CN" dirty="0" smtClean="0"/>
              <a:t>这种</a:t>
            </a:r>
            <a:r>
              <a:rPr lang="zh-CN" altLang="zh-CN" dirty="0"/>
              <a:t>方法与大部分杀毒软件采用的特征码匹配原理类似</a:t>
            </a:r>
            <a:endParaRPr lang="zh-CN" altLang="en-US" dirty="0"/>
          </a:p>
        </p:txBody>
      </p:sp>
    </p:spTree>
    <p:extLst>
      <p:ext uri="{BB962C8B-B14F-4D97-AF65-F5344CB8AC3E}">
        <p14:creationId xmlns:p14="http://schemas.microsoft.com/office/powerpoint/2010/main" val="286397778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误用检测原理图</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94160437"/>
              </p:ext>
            </p:extLst>
          </p:nvPr>
        </p:nvGraphicFramePr>
        <p:xfrm>
          <a:off x="2051720" y="1844824"/>
          <a:ext cx="4879412" cy="3528392"/>
        </p:xfrm>
        <a:graphic>
          <a:graphicData uri="http://schemas.openxmlformats.org/presentationml/2006/ole">
            <mc:AlternateContent xmlns:mc="http://schemas.openxmlformats.org/markup-compatibility/2006">
              <mc:Choice xmlns:v="urn:schemas-microsoft-com:vml" Requires="v">
                <p:oleObj spid="_x0000_s10248" name="Visio" r:id="rId4" imgW="6773034" imgH="4901119" progId="Visio.Drawing.11">
                  <p:embed/>
                </p:oleObj>
              </mc:Choice>
              <mc:Fallback>
                <p:oleObj name="Visio" r:id="rId4" imgW="6773034" imgH="4901119"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1844824"/>
                        <a:ext cx="4879412" cy="3528392"/>
                      </a:xfrm>
                      <a:prstGeom prst="rect">
                        <a:avLst/>
                      </a:prstGeom>
                      <a:noFill/>
                    </p:spPr>
                  </p:pic>
                </p:oleObj>
              </mc:Fallback>
            </mc:AlternateContent>
          </a:graphicData>
        </a:graphic>
      </p:graphicFrame>
    </p:spTree>
    <p:extLst>
      <p:ext uri="{BB962C8B-B14F-4D97-AF65-F5344CB8AC3E}">
        <p14:creationId xmlns:p14="http://schemas.microsoft.com/office/powerpoint/2010/main" val="63926182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日期占位符 3"/>
          <p:cNvSpPr>
            <a:spLocks noGrp="1"/>
          </p:cNvSpPr>
          <p:nvPr>
            <p:ph type="dt" sz="half" idx="10"/>
          </p:nvPr>
        </p:nvSpPr>
        <p:spPr/>
        <p:txBody>
          <a:bodyPr/>
          <a:lstStyle/>
          <a:p>
            <a:fld id="{A0BAA65A-A115-4496-AD28-D160D7EEEB28}" type="datetime1">
              <a:rPr lang="zh-CN" altLang="en-US"/>
              <a:pPr/>
              <a:t>2018/6/3</a:t>
            </a:fld>
            <a:endParaRPr lang="en-US" altLang="zh-CN"/>
          </a:p>
        </p:txBody>
      </p:sp>
      <p:sp>
        <p:nvSpPr>
          <p:cNvPr id="44" name="灯片编号占位符 4"/>
          <p:cNvSpPr>
            <a:spLocks noGrp="1"/>
          </p:cNvSpPr>
          <p:nvPr>
            <p:ph type="sldNum" sz="quarter" idx="11"/>
          </p:nvPr>
        </p:nvSpPr>
        <p:spPr/>
        <p:txBody>
          <a:bodyPr/>
          <a:lstStyle/>
          <a:p>
            <a:fld id="{0F4443D2-A45A-4D14-B5B3-A5EA150885F3}" type="slidenum">
              <a:rPr lang="en-US" altLang="zh-CN"/>
              <a:pPr/>
              <a:t>2</a:t>
            </a:fld>
            <a:endParaRPr lang="en-US" altLang="zh-CN"/>
          </a:p>
        </p:txBody>
      </p:sp>
      <p:sp>
        <p:nvSpPr>
          <p:cNvPr id="253954" name="Rectangle 2"/>
          <p:cNvSpPr>
            <a:spLocks noGrp="1" noChangeArrowheads="1"/>
          </p:cNvSpPr>
          <p:nvPr>
            <p:ph type="title"/>
          </p:nvPr>
        </p:nvSpPr>
        <p:spPr/>
        <p:txBody>
          <a:bodyPr/>
          <a:lstStyle/>
          <a:p>
            <a:r>
              <a:rPr lang="zh-CN" altLang="en-US">
                <a:ea typeface="宋体" pitchFamily="2" charset="-122"/>
              </a:rPr>
              <a:t>课程内容</a:t>
            </a:r>
          </a:p>
        </p:txBody>
      </p:sp>
      <p:grpSp>
        <p:nvGrpSpPr>
          <p:cNvPr id="253955" name="Group 3"/>
          <p:cNvGrpSpPr>
            <a:grpSpLocks/>
          </p:cNvGrpSpPr>
          <p:nvPr/>
        </p:nvGrpSpPr>
        <p:grpSpPr bwMode="auto">
          <a:xfrm>
            <a:off x="1927225" y="2447925"/>
            <a:ext cx="5311775" cy="688975"/>
            <a:chOff x="720" y="1392"/>
            <a:chExt cx="4058" cy="480"/>
          </a:xfrm>
        </p:grpSpPr>
        <p:sp>
          <p:nvSpPr>
            <p:cNvPr id="253956"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3957" name="Group 5"/>
            <p:cNvGrpSpPr>
              <a:grpSpLocks/>
            </p:cNvGrpSpPr>
            <p:nvPr/>
          </p:nvGrpSpPr>
          <p:grpSpPr bwMode="auto">
            <a:xfrm>
              <a:off x="730" y="1407"/>
              <a:ext cx="4043" cy="444"/>
              <a:chOff x="744" y="1407"/>
              <a:chExt cx="3988" cy="444"/>
            </a:xfrm>
          </p:grpSpPr>
          <p:sp>
            <p:nvSpPr>
              <p:cNvPr id="253958"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59"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3960" name="Group 8"/>
          <p:cNvGrpSpPr>
            <a:grpSpLocks/>
          </p:cNvGrpSpPr>
          <p:nvPr/>
        </p:nvGrpSpPr>
        <p:grpSpPr bwMode="auto">
          <a:xfrm>
            <a:off x="1927225" y="3313113"/>
            <a:ext cx="5311775" cy="688975"/>
            <a:chOff x="720" y="1392"/>
            <a:chExt cx="4058" cy="480"/>
          </a:xfrm>
        </p:grpSpPr>
        <p:sp>
          <p:nvSpPr>
            <p:cNvPr id="253961"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3962" name="Group 10"/>
            <p:cNvGrpSpPr>
              <a:grpSpLocks/>
            </p:cNvGrpSpPr>
            <p:nvPr/>
          </p:nvGrpSpPr>
          <p:grpSpPr bwMode="auto">
            <a:xfrm>
              <a:off x="730" y="1407"/>
              <a:ext cx="4043" cy="444"/>
              <a:chOff x="744" y="1407"/>
              <a:chExt cx="3988" cy="444"/>
            </a:xfrm>
          </p:grpSpPr>
          <p:sp>
            <p:nvSpPr>
              <p:cNvPr id="253963"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64"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3965" name="Group 13"/>
          <p:cNvGrpSpPr>
            <a:grpSpLocks/>
          </p:cNvGrpSpPr>
          <p:nvPr/>
        </p:nvGrpSpPr>
        <p:grpSpPr bwMode="auto">
          <a:xfrm>
            <a:off x="1927225" y="4170363"/>
            <a:ext cx="5311775" cy="688975"/>
            <a:chOff x="720" y="1392"/>
            <a:chExt cx="4058" cy="480"/>
          </a:xfrm>
        </p:grpSpPr>
        <p:sp>
          <p:nvSpPr>
            <p:cNvPr id="253966" name="AutoShape 14"/>
            <p:cNvSpPr>
              <a:spLocks noChangeArrowheads="1"/>
            </p:cNvSpPr>
            <p:nvPr/>
          </p:nvSpPr>
          <p:spPr bwMode="gray">
            <a:xfrm>
              <a:off x="720" y="1392"/>
              <a:ext cx="4058" cy="480"/>
            </a:xfrm>
            <a:prstGeom prst="roundRect">
              <a:avLst>
                <a:gd name="adj" fmla="val 17509"/>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3967" name="Group 15"/>
            <p:cNvGrpSpPr>
              <a:grpSpLocks/>
            </p:cNvGrpSpPr>
            <p:nvPr/>
          </p:nvGrpSpPr>
          <p:grpSpPr bwMode="auto">
            <a:xfrm>
              <a:off x="730" y="1407"/>
              <a:ext cx="4043" cy="444"/>
              <a:chOff x="744" y="1407"/>
              <a:chExt cx="3988" cy="444"/>
            </a:xfrm>
          </p:grpSpPr>
          <p:sp>
            <p:nvSpPr>
              <p:cNvPr id="253968" name="AutoShape 16"/>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69" name="AutoShape 17"/>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3970" name="Group 18"/>
          <p:cNvGrpSpPr>
            <a:grpSpLocks/>
          </p:cNvGrpSpPr>
          <p:nvPr/>
        </p:nvGrpSpPr>
        <p:grpSpPr bwMode="auto">
          <a:xfrm>
            <a:off x="1927225" y="1604963"/>
            <a:ext cx="5311775" cy="688975"/>
            <a:chOff x="720" y="1392"/>
            <a:chExt cx="4058" cy="480"/>
          </a:xfrm>
        </p:grpSpPr>
        <p:sp>
          <p:nvSpPr>
            <p:cNvPr id="253971"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3972" name="Group 20"/>
            <p:cNvGrpSpPr>
              <a:grpSpLocks/>
            </p:cNvGrpSpPr>
            <p:nvPr/>
          </p:nvGrpSpPr>
          <p:grpSpPr bwMode="auto">
            <a:xfrm>
              <a:off x="730" y="1407"/>
              <a:ext cx="4043" cy="444"/>
              <a:chOff x="744" y="1407"/>
              <a:chExt cx="3988" cy="444"/>
            </a:xfrm>
          </p:grpSpPr>
          <p:sp>
            <p:nvSpPr>
              <p:cNvPr id="253973"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74"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53975" name="Text Box 23"/>
          <p:cNvSpPr txBox="1">
            <a:spLocks noChangeArrowheads="1"/>
          </p:cNvSpPr>
          <p:nvPr/>
        </p:nvSpPr>
        <p:spPr bwMode="white">
          <a:xfrm>
            <a:off x="2393950" y="1698625"/>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a:defRPr>
                <a:solidFill>
                  <a:schemeClr val="tx1"/>
                </a:solidFill>
                <a:latin typeface="Arial" pitchFamily="34" charset="0"/>
                <a:ea typeface="宋体" pitchFamily="2" charset="-122"/>
              </a:defRPr>
            </a:lvl1pPr>
            <a:lvl2pPr marL="914400" indent="-457200" algn="l">
              <a:defRPr>
                <a:solidFill>
                  <a:schemeClr val="tx1"/>
                </a:solidFill>
                <a:latin typeface="Arial" pitchFamily="34" charset="0"/>
                <a:ea typeface="宋体" pitchFamily="2" charset="-122"/>
              </a:defRPr>
            </a:lvl2pPr>
            <a:lvl3pPr marL="1371600" indent="-457200" algn="l">
              <a:defRPr>
                <a:solidFill>
                  <a:schemeClr val="tx1"/>
                </a:solidFill>
                <a:latin typeface="Arial" pitchFamily="34" charset="0"/>
                <a:ea typeface="宋体" pitchFamily="2" charset="-122"/>
              </a:defRPr>
            </a:lvl3pPr>
            <a:lvl4pPr marL="1828800" indent="-457200" algn="l">
              <a:defRPr>
                <a:solidFill>
                  <a:schemeClr val="tx1"/>
                </a:solidFill>
                <a:latin typeface="Arial" pitchFamily="34" charset="0"/>
                <a:ea typeface="宋体" pitchFamily="2" charset="-122"/>
              </a:defRPr>
            </a:lvl4pPr>
            <a:lvl5pPr marL="2286000" indent="-457200" algn="l">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buClr>
                <a:schemeClr val="tx1"/>
              </a:buClr>
            </a:pPr>
            <a:r>
              <a:rPr lang="zh-CN" altLang="en-US" sz="2400" b="1" dirty="0" smtClean="0">
                <a:solidFill>
                  <a:schemeClr val="bg1"/>
                </a:solidFill>
                <a:cs typeface="Arial" pitchFamily="34" charset="0"/>
              </a:rPr>
              <a:t>入侵检测概述</a:t>
            </a:r>
            <a:endParaRPr lang="zh-CN" altLang="en-US" sz="2400" b="1" dirty="0">
              <a:solidFill>
                <a:schemeClr val="bg1"/>
              </a:solidFill>
              <a:cs typeface="Arial" pitchFamily="34" charset="0"/>
            </a:endParaRPr>
          </a:p>
        </p:txBody>
      </p:sp>
      <p:sp>
        <p:nvSpPr>
          <p:cNvPr id="253976" name="Text Box 24"/>
          <p:cNvSpPr txBox="1">
            <a:spLocks noChangeArrowheads="1"/>
          </p:cNvSpPr>
          <p:nvPr/>
        </p:nvSpPr>
        <p:spPr bwMode="white">
          <a:xfrm>
            <a:off x="2405063" y="2555875"/>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a:defRPr>
                <a:solidFill>
                  <a:schemeClr val="tx1"/>
                </a:solidFill>
                <a:latin typeface="Arial" pitchFamily="34" charset="0"/>
                <a:ea typeface="宋体" pitchFamily="2" charset="-122"/>
              </a:defRPr>
            </a:lvl1pPr>
            <a:lvl2pPr marL="914400" indent="-457200" algn="l">
              <a:defRPr>
                <a:solidFill>
                  <a:schemeClr val="tx1"/>
                </a:solidFill>
                <a:latin typeface="Arial" pitchFamily="34" charset="0"/>
                <a:ea typeface="宋体" pitchFamily="2" charset="-122"/>
              </a:defRPr>
            </a:lvl2pPr>
            <a:lvl3pPr marL="1371600" indent="-457200" algn="l">
              <a:defRPr>
                <a:solidFill>
                  <a:schemeClr val="tx1"/>
                </a:solidFill>
                <a:latin typeface="Arial" pitchFamily="34" charset="0"/>
                <a:ea typeface="宋体" pitchFamily="2" charset="-122"/>
              </a:defRPr>
            </a:lvl3pPr>
            <a:lvl4pPr marL="1828800" indent="-457200" algn="l">
              <a:defRPr>
                <a:solidFill>
                  <a:schemeClr val="tx1"/>
                </a:solidFill>
                <a:latin typeface="Arial" pitchFamily="34" charset="0"/>
                <a:ea typeface="宋体" pitchFamily="2" charset="-122"/>
              </a:defRPr>
            </a:lvl4pPr>
            <a:lvl5pPr marL="2286000" indent="-457200" algn="l">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buClr>
                <a:schemeClr val="tx1"/>
              </a:buClr>
            </a:pPr>
            <a:r>
              <a:rPr lang="zh-CN" altLang="en-US" sz="2400" b="1" dirty="0" smtClean="0">
                <a:solidFill>
                  <a:schemeClr val="bg1"/>
                </a:solidFill>
                <a:cs typeface="Arial" pitchFamily="34" charset="0"/>
              </a:rPr>
              <a:t>入侵检测技术</a:t>
            </a:r>
            <a:endParaRPr lang="zh-CN" altLang="en-US" sz="2400" b="1" dirty="0">
              <a:solidFill>
                <a:schemeClr val="bg1"/>
              </a:solidFill>
              <a:cs typeface="Arial" pitchFamily="34" charset="0"/>
            </a:endParaRPr>
          </a:p>
        </p:txBody>
      </p:sp>
      <p:sp>
        <p:nvSpPr>
          <p:cNvPr id="253977" name="Text Box 25"/>
          <p:cNvSpPr txBox="1">
            <a:spLocks noChangeArrowheads="1"/>
          </p:cNvSpPr>
          <p:nvPr/>
        </p:nvSpPr>
        <p:spPr bwMode="white">
          <a:xfrm>
            <a:off x="2405063" y="3414713"/>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a:defRPr>
                <a:solidFill>
                  <a:schemeClr val="tx1"/>
                </a:solidFill>
                <a:latin typeface="Arial" pitchFamily="34" charset="0"/>
                <a:ea typeface="宋体" pitchFamily="2" charset="-122"/>
              </a:defRPr>
            </a:lvl1pPr>
            <a:lvl2pPr marL="914400" indent="-457200" algn="l">
              <a:defRPr>
                <a:solidFill>
                  <a:schemeClr val="tx1"/>
                </a:solidFill>
                <a:latin typeface="Arial" pitchFamily="34" charset="0"/>
                <a:ea typeface="宋体" pitchFamily="2" charset="-122"/>
              </a:defRPr>
            </a:lvl2pPr>
            <a:lvl3pPr marL="1371600" indent="-457200" algn="l">
              <a:defRPr>
                <a:solidFill>
                  <a:schemeClr val="tx1"/>
                </a:solidFill>
                <a:latin typeface="Arial" pitchFamily="34" charset="0"/>
                <a:ea typeface="宋体" pitchFamily="2" charset="-122"/>
              </a:defRPr>
            </a:lvl3pPr>
            <a:lvl4pPr marL="1828800" indent="-457200" algn="l">
              <a:defRPr>
                <a:solidFill>
                  <a:schemeClr val="tx1"/>
                </a:solidFill>
                <a:latin typeface="Arial" pitchFamily="34" charset="0"/>
                <a:ea typeface="宋体" pitchFamily="2" charset="-122"/>
              </a:defRPr>
            </a:lvl4pPr>
            <a:lvl5pPr marL="2286000" indent="-457200" algn="l">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buClr>
                <a:schemeClr val="tx1"/>
              </a:buClr>
            </a:pPr>
            <a:r>
              <a:rPr lang="en-US" altLang="zh-CN" sz="2400" b="1" dirty="0" smtClean="0">
                <a:solidFill>
                  <a:schemeClr val="bg1"/>
                </a:solidFill>
                <a:cs typeface="Arial" pitchFamily="34" charset="0"/>
              </a:rPr>
              <a:t>IDS</a:t>
            </a:r>
            <a:r>
              <a:rPr lang="zh-CN" altLang="en-US" sz="2400" b="1" dirty="0" smtClean="0">
                <a:solidFill>
                  <a:schemeClr val="bg1"/>
                </a:solidFill>
                <a:cs typeface="Arial" pitchFamily="34" charset="0"/>
              </a:rPr>
              <a:t>的标准化</a:t>
            </a:r>
            <a:endParaRPr lang="zh-CN" altLang="en-US" sz="2400" b="1" dirty="0">
              <a:solidFill>
                <a:schemeClr val="bg1"/>
              </a:solidFill>
              <a:cs typeface="Arial" pitchFamily="34" charset="0"/>
            </a:endParaRPr>
          </a:p>
        </p:txBody>
      </p:sp>
      <p:sp>
        <p:nvSpPr>
          <p:cNvPr id="253978" name="Text Box 26"/>
          <p:cNvSpPr txBox="1">
            <a:spLocks noChangeArrowheads="1"/>
          </p:cNvSpPr>
          <p:nvPr/>
        </p:nvSpPr>
        <p:spPr bwMode="white">
          <a:xfrm>
            <a:off x="2438400" y="42672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a:defRPr>
                <a:solidFill>
                  <a:schemeClr val="tx1"/>
                </a:solidFill>
                <a:latin typeface="Arial" pitchFamily="34" charset="0"/>
                <a:ea typeface="宋体" pitchFamily="2" charset="-122"/>
              </a:defRPr>
            </a:lvl1pPr>
            <a:lvl2pPr marL="914400" indent="-457200" algn="l">
              <a:defRPr>
                <a:solidFill>
                  <a:schemeClr val="tx1"/>
                </a:solidFill>
                <a:latin typeface="Arial" pitchFamily="34" charset="0"/>
                <a:ea typeface="宋体" pitchFamily="2" charset="-122"/>
              </a:defRPr>
            </a:lvl2pPr>
            <a:lvl3pPr marL="1371600" indent="-457200" algn="l">
              <a:defRPr>
                <a:solidFill>
                  <a:schemeClr val="tx1"/>
                </a:solidFill>
                <a:latin typeface="Arial" pitchFamily="34" charset="0"/>
                <a:ea typeface="宋体" pitchFamily="2" charset="-122"/>
              </a:defRPr>
            </a:lvl3pPr>
            <a:lvl4pPr marL="1828800" indent="-457200" algn="l">
              <a:defRPr>
                <a:solidFill>
                  <a:schemeClr val="tx1"/>
                </a:solidFill>
                <a:latin typeface="Arial" pitchFamily="34" charset="0"/>
                <a:ea typeface="宋体" pitchFamily="2" charset="-122"/>
              </a:defRPr>
            </a:lvl4pPr>
            <a:lvl5pPr marL="2286000" indent="-457200" algn="l">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buClr>
                <a:schemeClr val="tx1"/>
              </a:buClr>
            </a:pPr>
            <a:r>
              <a:rPr lang="zh-CN" altLang="en-US" sz="2400" b="1" dirty="0" smtClean="0">
                <a:solidFill>
                  <a:schemeClr val="bg1"/>
                </a:solidFill>
                <a:cs typeface="Arial" pitchFamily="34" charset="0"/>
              </a:rPr>
              <a:t>入侵检测的发展</a:t>
            </a:r>
            <a:endParaRPr lang="zh-CN" altLang="en-US" sz="2400" b="1" dirty="0">
              <a:solidFill>
                <a:schemeClr val="bg1"/>
              </a:solidFill>
              <a:cs typeface="Arial" pitchFamily="34" charset="0"/>
            </a:endParaRPr>
          </a:p>
        </p:txBody>
      </p:sp>
      <p:pic>
        <p:nvPicPr>
          <p:cNvPr id="253979" name="Picture 27"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52600" y="4156075"/>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253980" name="Picture 28"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43075" y="3287713"/>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253981" name="Picture 29"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43075" y="2436813"/>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253982" name="Picture 30"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31963" y="1600200"/>
            <a:ext cx="792162" cy="949325"/>
          </a:xfrm>
          <a:prstGeom prst="rect">
            <a:avLst/>
          </a:prstGeom>
          <a:noFill/>
          <a:extLst>
            <a:ext uri="{909E8E84-426E-40DD-AFC4-6F175D3DCCD1}">
              <a14:hiddenFill xmlns:a14="http://schemas.microsoft.com/office/drawing/2010/main">
                <a:solidFill>
                  <a:srgbClr val="FFFFFF"/>
                </a:solidFill>
              </a14:hiddenFill>
            </a:ext>
          </a:extLst>
        </p:spPr>
      </p:pic>
      <p:sp>
        <p:nvSpPr>
          <p:cNvPr id="253983" name="Text Box 31"/>
          <p:cNvSpPr txBox="1">
            <a:spLocks noChangeArrowheads="1"/>
          </p:cNvSpPr>
          <p:nvPr/>
        </p:nvSpPr>
        <p:spPr bwMode="white">
          <a:xfrm>
            <a:off x="2057400" y="42672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solidFill>
                  <a:schemeClr val="bg1"/>
                </a:solidFill>
                <a:ea typeface="宋体" pitchFamily="2" charset="-122"/>
                <a:cs typeface="Arial" pitchFamily="34" charset="0"/>
              </a:rPr>
              <a:t>4</a:t>
            </a:r>
          </a:p>
        </p:txBody>
      </p:sp>
      <p:sp>
        <p:nvSpPr>
          <p:cNvPr id="253984" name="Text Box 32"/>
          <p:cNvSpPr txBox="1">
            <a:spLocks noChangeArrowheads="1"/>
          </p:cNvSpPr>
          <p:nvPr/>
        </p:nvSpPr>
        <p:spPr bwMode="white">
          <a:xfrm>
            <a:off x="2052638" y="16764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solidFill>
                  <a:schemeClr val="bg1"/>
                </a:solidFill>
                <a:ea typeface="宋体" pitchFamily="2" charset="-122"/>
                <a:cs typeface="Arial" pitchFamily="34" charset="0"/>
              </a:rPr>
              <a:t>1</a:t>
            </a:r>
          </a:p>
        </p:txBody>
      </p:sp>
      <p:sp>
        <p:nvSpPr>
          <p:cNvPr id="253985" name="Text Box 33"/>
          <p:cNvSpPr txBox="1">
            <a:spLocks noChangeArrowheads="1"/>
          </p:cNvSpPr>
          <p:nvPr/>
        </p:nvSpPr>
        <p:spPr bwMode="white">
          <a:xfrm>
            <a:off x="2065338" y="253523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solidFill>
                  <a:schemeClr val="bg1"/>
                </a:solidFill>
                <a:ea typeface="宋体" pitchFamily="2" charset="-122"/>
                <a:cs typeface="Arial" pitchFamily="34" charset="0"/>
              </a:rPr>
              <a:t>2</a:t>
            </a:r>
          </a:p>
        </p:txBody>
      </p:sp>
      <p:sp>
        <p:nvSpPr>
          <p:cNvPr id="253986" name="Text Box 34"/>
          <p:cNvSpPr txBox="1">
            <a:spLocks noChangeArrowheads="1"/>
          </p:cNvSpPr>
          <p:nvPr/>
        </p:nvSpPr>
        <p:spPr bwMode="white">
          <a:xfrm>
            <a:off x="2065338" y="3422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solidFill>
                  <a:schemeClr val="bg1"/>
                </a:solidFill>
                <a:ea typeface="宋体" pitchFamily="2" charset="-122"/>
                <a:cs typeface="Arial" pitchFamily="34" charset="0"/>
              </a:rPr>
              <a:t>3</a:t>
            </a:r>
          </a:p>
        </p:txBody>
      </p:sp>
      <p:grpSp>
        <p:nvGrpSpPr>
          <p:cNvPr id="37" name="Group 35"/>
          <p:cNvGrpSpPr>
            <a:grpSpLocks/>
          </p:cNvGrpSpPr>
          <p:nvPr/>
        </p:nvGrpSpPr>
        <p:grpSpPr bwMode="auto">
          <a:xfrm>
            <a:off x="1905000" y="5029200"/>
            <a:ext cx="5311775" cy="688975"/>
            <a:chOff x="720" y="1392"/>
            <a:chExt cx="4058" cy="480"/>
          </a:xfrm>
        </p:grpSpPr>
        <p:sp>
          <p:nvSpPr>
            <p:cNvPr id="38" name="AutoShape 36"/>
            <p:cNvSpPr>
              <a:spLocks noChangeArrowheads="1"/>
            </p:cNvSpPr>
            <p:nvPr/>
          </p:nvSpPr>
          <p:spPr bwMode="gray">
            <a:xfrm>
              <a:off x="720" y="1392"/>
              <a:ext cx="4058" cy="480"/>
            </a:xfrm>
            <a:prstGeom prst="roundRect">
              <a:avLst>
                <a:gd name="adj" fmla="val 17509"/>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r"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nvGrpSpPr>
            <p:cNvPr id="39" name="Group 37"/>
            <p:cNvGrpSpPr>
              <a:grpSpLocks/>
            </p:cNvGrpSpPr>
            <p:nvPr/>
          </p:nvGrpSpPr>
          <p:grpSpPr bwMode="auto">
            <a:xfrm>
              <a:off x="730" y="1407"/>
              <a:ext cx="4043" cy="444"/>
              <a:chOff x="744" y="1407"/>
              <a:chExt cx="3988" cy="444"/>
            </a:xfrm>
          </p:grpSpPr>
          <p:sp>
            <p:nvSpPr>
              <p:cNvPr id="40" name="AutoShape 38"/>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1" name="AutoShape 39"/>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sp>
        <p:nvSpPr>
          <p:cNvPr id="42" name="Text Box 40"/>
          <p:cNvSpPr txBox="1">
            <a:spLocks noChangeArrowheads="1"/>
          </p:cNvSpPr>
          <p:nvPr/>
        </p:nvSpPr>
        <p:spPr bwMode="white">
          <a:xfrm>
            <a:off x="2057400" y="51054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r"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2400" b="1">
                <a:solidFill>
                  <a:schemeClr val="bg1"/>
                </a:solidFill>
                <a:cs typeface="Arial" pitchFamily="34" charset="0"/>
              </a:rPr>
              <a:t>5</a:t>
            </a:r>
          </a:p>
        </p:txBody>
      </p:sp>
      <p:pic>
        <p:nvPicPr>
          <p:cNvPr id="45" name="Picture 41"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22438" y="5029200"/>
            <a:ext cx="792162"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 Box 42"/>
          <p:cNvSpPr txBox="1">
            <a:spLocks noChangeArrowheads="1"/>
          </p:cNvSpPr>
          <p:nvPr/>
        </p:nvSpPr>
        <p:spPr bwMode="white">
          <a:xfrm>
            <a:off x="2438400" y="51054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914400" indent="-457200" algn="l"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371600" indent="-457200" algn="l"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828800" indent="-457200" algn="l" eaLnBrk="0" hangingPunct="0">
              <a:spcBef>
                <a:spcPct val="20000"/>
              </a:spcBef>
              <a:buChar char="–"/>
              <a:defRPr sz="2000">
                <a:solidFill>
                  <a:schemeClr val="tx1"/>
                </a:solidFill>
                <a:latin typeface="黑体" pitchFamily="49" charset="-122"/>
                <a:ea typeface="黑体" pitchFamily="49" charset="-122"/>
              </a:defRPr>
            </a:lvl4pPr>
            <a:lvl5pPr marL="2286000" indent="-457200" algn="l" eaLnBrk="0" hangingPunct="0">
              <a:spcBef>
                <a:spcPct val="20000"/>
              </a:spcBef>
              <a:buChar char="»"/>
              <a:defRPr sz="2000">
                <a:solidFill>
                  <a:schemeClr val="tx1"/>
                </a:solidFill>
                <a:latin typeface="黑体" pitchFamily="49" charset="-122"/>
                <a:ea typeface="黑体" pitchFamily="49" charset="-122"/>
              </a:defRPr>
            </a:lvl5pPr>
            <a:lvl6pPr marL="2743200" indent="-4572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3200400" indent="-4572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657600" indent="-4572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4114800" indent="-4572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algn="ctr" eaLnBrk="1" hangingPunct="1">
              <a:spcBef>
                <a:spcPct val="50000"/>
              </a:spcBef>
              <a:buFontTx/>
              <a:buNone/>
            </a:pPr>
            <a:r>
              <a:rPr lang="zh-CN" altLang="en-US" sz="2400" dirty="0" smtClean="0">
                <a:solidFill>
                  <a:schemeClr val="bg1"/>
                </a:solidFill>
                <a:latin typeface="Arial" pitchFamily="34" charset="0"/>
                <a:ea typeface="宋体" pitchFamily="2" charset="-122"/>
                <a:cs typeface="Arial" pitchFamily="34" charset="0"/>
              </a:rPr>
              <a:t>网络诱骗系统    </a:t>
            </a:r>
            <a:endParaRPr lang="zh-CN" altLang="en-US" sz="2400" dirty="0">
              <a:solidFill>
                <a:schemeClr val="bg1"/>
              </a:solidFill>
              <a:latin typeface="Arial" pitchFamily="34" charset="0"/>
              <a:ea typeface="宋体" pitchFamily="2" charset="-122"/>
              <a:cs typeface="Arial" pitchFamily="34" charset="0"/>
            </a:endParaRPr>
          </a:p>
        </p:txBody>
      </p:sp>
    </p:spTree>
    <p:extLst>
      <p:ext uri="{BB962C8B-B14F-4D97-AF65-F5344CB8AC3E}">
        <p14:creationId xmlns:p14="http://schemas.microsoft.com/office/powerpoint/2010/main" val="304497371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误用检测的主要方法</a:t>
            </a:r>
            <a:endParaRPr lang="zh-CN" altLang="en-US" dirty="0"/>
          </a:p>
        </p:txBody>
      </p:sp>
      <p:sp>
        <p:nvSpPr>
          <p:cNvPr id="3" name="内容占位符 2"/>
          <p:cNvSpPr>
            <a:spLocks noGrp="1"/>
          </p:cNvSpPr>
          <p:nvPr>
            <p:ph idx="1"/>
          </p:nvPr>
        </p:nvSpPr>
        <p:spPr/>
        <p:txBody>
          <a:bodyPr/>
          <a:lstStyle/>
          <a:p>
            <a:r>
              <a:rPr lang="zh-CN" altLang="zh-CN" dirty="0" smtClean="0"/>
              <a:t>专家系统</a:t>
            </a:r>
            <a:endParaRPr lang="en-US" altLang="zh-CN" dirty="0" smtClean="0"/>
          </a:p>
          <a:p>
            <a:pPr lvl="1"/>
            <a:r>
              <a:rPr lang="zh-CN" altLang="zh-CN" dirty="0"/>
              <a:t>根据安全专家对可疑行为的分析经验来形成一套推理规则，然后在此基础上建立相应的</a:t>
            </a:r>
            <a:r>
              <a:rPr lang="zh-CN" altLang="zh-CN" dirty="0" smtClean="0"/>
              <a:t>专家系统</a:t>
            </a:r>
            <a:endParaRPr lang="en-US" altLang="zh-CN" dirty="0" smtClean="0"/>
          </a:p>
          <a:p>
            <a:r>
              <a:rPr lang="zh-CN" altLang="zh-CN" dirty="0" smtClean="0"/>
              <a:t>模型推理</a:t>
            </a:r>
            <a:endParaRPr lang="en-US" altLang="zh-CN" dirty="0" smtClean="0"/>
          </a:p>
          <a:p>
            <a:pPr lvl="1"/>
            <a:r>
              <a:rPr lang="zh-CN" altLang="zh-CN" dirty="0"/>
              <a:t>根据入侵者在进行入侵时所执行的某些行为序列的特征，建立一种入侵</a:t>
            </a:r>
            <a:r>
              <a:rPr lang="zh-CN" altLang="zh-CN" dirty="0" smtClean="0"/>
              <a:t>行为模型</a:t>
            </a:r>
            <a:endParaRPr lang="en-US" altLang="zh-CN" dirty="0" smtClean="0"/>
          </a:p>
          <a:p>
            <a:r>
              <a:rPr lang="zh-CN" altLang="zh-CN" dirty="0"/>
              <a:t>状态转换</a:t>
            </a:r>
            <a:r>
              <a:rPr lang="zh-CN" altLang="zh-CN" dirty="0" smtClean="0"/>
              <a:t>分析</a:t>
            </a:r>
            <a:endParaRPr lang="en-US" altLang="zh-CN" dirty="0"/>
          </a:p>
          <a:p>
            <a:pPr lvl="1"/>
            <a:r>
              <a:rPr lang="zh-CN" altLang="zh-CN" dirty="0"/>
              <a:t>状态转换法将入侵过程看作一个行为序列，这个行为序列导致系统从初始状态转入被入侵状态。</a:t>
            </a:r>
            <a:endParaRPr lang="zh-CN" altLang="en-US" dirty="0"/>
          </a:p>
        </p:txBody>
      </p:sp>
    </p:spTree>
    <p:extLst>
      <p:ext uri="{BB962C8B-B14F-4D97-AF65-F5344CB8AC3E}">
        <p14:creationId xmlns:p14="http://schemas.microsoft.com/office/powerpoint/2010/main" val="1624632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日期占位符 3"/>
          <p:cNvSpPr>
            <a:spLocks noGrp="1"/>
          </p:cNvSpPr>
          <p:nvPr>
            <p:ph type="dt" sz="half" idx="10"/>
          </p:nvPr>
        </p:nvSpPr>
        <p:spPr/>
        <p:txBody>
          <a:bodyPr/>
          <a:lstStyle/>
          <a:p>
            <a:fld id="{A0BAA65A-A115-4496-AD28-D160D7EEEB28}" type="datetime1">
              <a:rPr lang="zh-CN" altLang="en-US"/>
              <a:pPr/>
              <a:t>2018/6/3</a:t>
            </a:fld>
            <a:endParaRPr lang="en-US" altLang="zh-CN"/>
          </a:p>
        </p:txBody>
      </p:sp>
      <p:sp>
        <p:nvSpPr>
          <p:cNvPr id="44" name="灯片编号占位符 4"/>
          <p:cNvSpPr>
            <a:spLocks noGrp="1"/>
          </p:cNvSpPr>
          <p:nvPr>
            <p:ph type="sldNum" sz="quarter" idx="11"/>
          </p:nvPr>
        </p:nvSpPr>
        <p:spPr/>
        <p:txBody>
          <a:bodyPr/>
          <a:lstStyle/>
          <a:p>
            <a:fld id="{0F4443D2-A45A-4D14-B5B3-A5EA150885F3}" type="slidenum">
              <a:rPr lang="en-US" altLang="zh-CN"/>
              <a:pPr/>
              <a:t>21</a:t>
            </a:fld>
            <a:endParaRPr lang="en-US" altLang="zh-CN"/>
          </a:p>
        </p:txBody>
      </p:sp>
      <p:sp>
        <p:nvSpPr>
          <p:cNvPr id="253954" name="Rectangle 2"/>
          <p:cNvSpPr>
            <a:spLocks noGrp="1" noChangeArrowheads="1"/>
          </p:cNvSpPr>
          <p:nvPr>
            <p:ph type="title"/>
          </p:nvPr>
        </p:nvSpPr>
        <p:spPr/>
        <p:txBody>
          <a:bodyPr/>
          <a:lstStyle/>
          <a:p>
            <a:r>
              <a:rPr lang="zh-CN" altLang="en-US">
                <a:ea typeface="宋体" pitchFamily="2" charset="-122"/>
              </a:rPr>
              <a:t>课程内容</a:t>
            </a:r>
          </a:p>
        </p:txBody>
      </p:sp>
      <p:grpSp>
        <p:nvGrpSpPr>
          <p:cNvPr id="253955" name="Group 3"/>
          <p:cNvGrpSpPr>
            <a:grpSpLocks/>
          </p:cNvGrpSpPr>
          <p:nvPr/>
        </p:nvGrpSpPr>
        <p:grpSpPr bwMode="auto">
          <a:xfrm>
            <a:off x="1927225" y="2447925"/>
            <a:ext cx="5311775" cy="688975"/>
            <a:chOff x="720" y="1392"/>
            <a:chExt cx="4058" cy="480"/>
          </a:xfrm>
        </p:grpSpPr>
        <p:sp>
          <p:nvSpPr>
            <p:cNvPr id="253956"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3957" name="Group 5"/>
            <p:cNvGrpSpPr>
              <a:grpSpLocks/>
            </p:cNvGrpSpPr>
            <p:nvPr/>
          </p:nvGrpSpPr>
          <p:grpSpPr bwMode="auto">
            <a:xfrm>
              <a:off x="730" y="1407"/>
              <a:ext cx="4043" cy="444"/>
              <a:chOff x="744" y="1407"/>
              <a:chExt cx="3988" cy="444"/>
            </a:xfrm>
          </p:grpSpPr>
          <p:sp>
            <p:nvSpPr>
              <p:cNvPr id="253958"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59"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3960" name="Group 8"/>
          <p:cNvGrpSpPr>
            <a:grpSpLocks/>
          </p:cNvGrpSpPr>
          <p:nvPr/>
        </p:nvGrpSpPr>
        <p:grpSpPr bwMode="auto">
          <a:xfrm>
            <a:off x="1927225" y="3313113"/>
            <a:ext cx="5311775" cy="688975"/>
            <a:chOff x="720" y="1392"/>
            <a:chExt cx="4058" cy="480"/>
          </a:xfrm>
        </p:grpSpPr>
        <p:sp>
          <p:nvSpPr>
            <p:cNvPr id="253961"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3962" name="Group 10"/>
            <p:cNvGrpSpPr>
              <a:grpSpLocks/>
            </p:cNvGrpSpPr>
            <p:nvPr/>
          </p:nvGrpSpPr>
          <p:grpSpPr bwMode="auto">
            <a:xfrm>
              <a:off x="730" y="1407"/>
              <a:ext cx="4043" cy="444"/>
              <a:chOff x="744" y="1407"/>
              <a:chExt cx="3988" cy="444"/>
            </a:xfrm>
          </p:grpSpPr>
          <p:sp>
            <p:nvSpPr>
              <p:cNvPr id="253963"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64"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3965" name="Group 13"/>
          <p:cNvGrpSpPr>
            <a:grpSpLocks/>
          </p:cNvGrpSpPr>
          <p:nvPr/>
        </p:nvGrpSpPr>
        <p:grpSpPr bwMode="auto">
          <a:xfrm>
            <a:off x="1927225" y="4170363"/>
            <a:ext cx="5311775" cy="688975"/>
            <a:chOff x="720" y="1392"/>
            <a:chExt cx="4058" cy="480"/>
          </a:xfrm>
        </p:grpSpPr>
        <p:sp>
          <p:nvSpPr>
            <p:cNvPr id="253966" name="AutoShape 14"/>
            <p:cNvSpPr>
              <a:spLocks noChangeArrowheads="1"/>
            </p:cNvSpPr>
            <p:nvPr/>
          </p:nvSpPr>
          <p:spPr bwMode="gray">
            <a:xfrm>
              <a:off x="720" y="1392"/>
              <a:ext cx="4058" cy="480"/>
            </a:xfrm>
            <a:prstGeom prst="roundRect">
              <a:avLst>
                <a:gd name="adj" fmla="val 17509"/>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3967" name="Group 15"/>
            <p:cNvGrpSpPr>
              <a:grpSpLocks/>
            </p:cNvGrpSpPr>
            <p:nvPr/>
          </p:nvGrpSpPr>
          <p:grpSpPr bwMode="auto">
            <a:xfrm>
              <a:off x="730" y="1407"/>
              <a:ext cx="4043" cy="444"/>
              <a:chOff x="744" y="1407"/>
              <a:chExt cx="3988" cy="444"/>
            </a:xfrm>
          </p:grpSpPr>
          <p:sp>
            <p:nvSpPr>
              <p:cNvPr id="253968" name="AutoShape 16"/>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69" name="AutoShape 17"/>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3970" name="Group 18"/>
          <p:cNvGrpSpPr>
            <a:grpSpLocks/>
          </p:cNvGrpSpPr>
          <p:nvPr/>
        </p:nvGrpSpPr>
        <p:grpSpPr bwMode="auto">
          <a:xfrm>
            <a:off x="1927225" y="1604963"/>
            <a:ext cx="5311775" cy="688975"/>
            <a:chOff x="720" y="1392"/>
            <a:chExt cx="4058" cy="480"/>
          </a:xfrm>
        </p:grpSpPr>
        <p:sp>
          <p:nvSpPr>
            <p:cNvPr id="253971"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3972" name="Group 20"/>
            <p:cNvGrpSpPr>
              <a:grpSpLocks/>
            </p:cNvGrpSpPr>
            <p:nvPr/>
          </p:nvGrpSpPr>
          <p:grpSpPr bwMode="auto">
            <a:xfrm>
              <a:off x="730" y="1407"/>
              <a:ext cx="4043" cy="444"/>
              <a:chOff x="744" y="1407"/>
              <a:chExt cx="3988" cy="444"/>
            </a:xfrm>
          </p:grpSpPr>
          <p:sp>
            <p:nvSpPr>
              <p:cNvPr id="253973"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74"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53975" name="Text Box 23"/>
          <p:cNvSpPr txBox="1">
            <a:spLocks noChangeArrowheads="1"/>
          </p:cNvSpPr>
          <p:nvPr/>
        </p:nvSpPr>
        <p:spPr bwMode="white">
          <a:xfrm>
            <a:off x="2393950" y="1698625"/>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a:defRPr>
                <a:solidFill>
                  <a:schemeClr val="tx1"/>
                </a:solidFill>
                <a:latin typeface="Arial" pitchFamily="34" charset="0"/>
                <a:ea typeface="宋体" pitchFamily="2" charset="-122"/>
              </a:defRPr>
            </a:lvl1pPr>
            <a:lvl2pPr marL="914400" indent="-457200" algn="l">
              <a:defRPr>
                <a:solidFill>
                  <a:schemeClr val="tx1"/>
                </a:solidFill>
                <a:latin typeface="Arial" pitchFamily="34" charset="0"/>
                <a:ea typeface="宋体" pitchFamily="2" charset="-122"/>
              </a:defRPr>
            </a:lvl2pPr>
            <a:lvl3pPr marL="1371600" indent="-457200" algn="l">
              <a:defRPr>
                <a:solidFill>
                  <a:schemeClr val="tx1"/>
                </a:solidFill>
                <a:latin typeface="Arial" pitchFamily="34" charset="0"/>
                <a:ea typeface="宋体" pitchFamily="2" charset="-122"/>
              </a:defRPr>
            </a:lvl3pPr>
            <a:lvl4pPr marL="1828800" indent="-457200" algn="l">
              <a:defRPr>
                <a:solidFill>
                  <a:schemeClr val="tx1"/>
                </a:solidFill>
                <a:latin typeface="Arial" pitchFamily="34" charset="0"/>
                <a:ea typeface="宋体" pitchFamily="2" charset="-122"/>
              </a:defRPr>
            </a:lvl4pPr>
            <a:lvl5pPr marL="2286000" indent="-457200" algn="l">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buClr>
                <a:schemeClr val="tx1"/>
              </a:buClr>
            </a:pPr>
            <a:r>
              <a:rPr lang="zh-CN" altLang="en-US" sz="2400" b="1" dirty="0" smtClean="0">
                <a:solidFill>
                  <a:schemeClr val="bg1"/>
                </a:solidFill>
                <a:cs typeface="Arial" pitchFamily="34" charset="0"/>
              </a:rPr>
              <a:t>入侵检测概述</a:t>
            </a:r>
            <a:endParaRPr lang="zh-CN" altLang="en-US" sz="2400" b="1" dirty="0">
              <a:solidFill>
                <a:schemeClr val="bg1"/>
              </a:solidFill>
              <a:cs typeface="Arial" pitchFamily="34" charset="0"/>
            </a:endParaRPr>
          </a:p>
        </p:txBody>
      </p:sp>
      <p:sp>
        <p:nvSpPr>
          <p:cNvPr id="253976" name="Text Box 24"/>
          <p:cNvSpPr txBox="1">
            <a:spLocks noChangeArrowheads="1"/>
          </p:cNvSpPr>
          <p:nvPr/>
        </p:nvSpPr>
        <p:spPr bwMode="white">
          <a:xfrm>
            <a:off x="2405063" y="2555875"/>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a:defRPr>
                <a:solidFill>
                  <a:schemeClr val="tx1"/>
                </a:solidFill>
                <a:latin typeface="Arial" pitchFamily="34" charset="0"/>
                <a:ea typeface="宋体" pitchFamily="2" charset="-122"/>
              </a:defRPr>
            </a:lvl1pPr>
            <a:lvl2pPr marL="914400" indent="-457200" algn="l">
              <a:defRPr>
                <a:solidFill>
                  <a:schemeClr val="tx1"/>
                </a:solidFill>
                <a:latin typeface="Arial" pitchFamily="34" charset="0"/>
                <a:ea typeface="宋体" pitchFamily="2" charset="-122"/>
              </a:defRPr>
            </a:lvl2pPr>
            <a:lvl3pPr marL="1371600" indent="-457200" algn="l">
              <a:defRPr>
                <a:solidFill>
                  <a:schemeClr val="tx1"/>
                </a:solidFill>
                <a:latin typeface="Arial" pitchFamily="34" charset="0"/>
                <a:ea typeface="宋体" pitchFamily="2" charset="-122"/>
              </a:defRPr>
            </a:lvl3pPr>
            <a:lvl4pPr marL="1828800" indent="-457200" algn="l">
              <a:defRPr>
                <a:solidFill>
                  <a:schemeClr val="tx1"/>
                </a:solidFill>
                <a:latin typeface="Arial" pitchFamily="34" charset="0"/>
                <a:ea typeface="宋体" pitchFamily="2" charset="-122"/>
              </a:defRPr>
            </a:lvl4pPr>
            <a:lvl5pPr marL="2286000" indent="-457200" algn="l">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buClr>
                <a:schemeClr val="tx1"/>
              </a:buClr>
            </a:pPr>
            <a:r>
              <a:rPr lang="zh-CN" altLang="en-US" sz="2400" b="1" dirty="0" smtClean="0">
                <a:solidFill>
                  <a:schemeClr val="bg1"/>
                </a:solidFill>
                <a:cs typeface="Arial" pitchFamily="34" charset="0"/>
              </a:rPr>
              <a:t>入侵检测技术</a:t>
            </a:r>
            <a:endParaRPr lang="zh-CN" altLang="en-US" sz="2400" b="1" dirty="0">
              <a:solidFill>
                <a:schemeClr val="bg1"/>
              </a:solidFill>
              <a:cs typeface="Arial" pitchFamily="34" charset="0"/>
            </a:endParaRPr>
          </a:p>
        </p:txBody>
      </p:sp>
      <p:sp>
        <p:nvSpPr>
          <p:cNvPr id="253977" name="Text Box 25"/>
          <p:cNvSpPr txBox="1">
            <a:spLocks noChangeArrowheads="1"/>
          </p:cNvSpPr>
          <p:nvPr/>
        </p:nvSpPr>
        <p:spPr bwMode="white">
          <a:xfrm>
            <a:off x="2405063" y="3414713"/>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a:defRPr>
                <a:solidFill>
                  <a:schemeClr val="tx1"/>
                </a:solidFill>
                <a:latin typeface="Arial" pitchFamily="34" charset="0"/>
                <a:ea typeface="宋体" pitchFamily="2" charset="-122"/>
              </a:defRPr>
            </a:lvl1pPr>
            <a:lvl2pPr marL="914400" indent="-457200" algn="l">
              <a:defRPr>
                <a:solidFill>
                  <a:schemeClr val="tx1"/>
                </a:solidFill>
                <a:latin typeface="Arial" pitchFamily="34" charset="0"/>
                <a:ea typeface="宋体" pitchFamily="2" charset="-122"/>
              </a:defRPr>
            </a:lvl2pPr>
            <a:lvl3pPr marL="1371600" indent="-457200" algn="l">
              <a:defRPr>
                <a:solidFill>
                  <a:schemeClr val="tx1"/>
                </a:solidFill>
                <a:latin typeface="Arial" pitchFamily="34" charset="0"/>
                <a:ea typeface="宋体" pitchFamily="2" charset="-122"/>
              </a:defRPr>
            </a:lvl3pPr>
            <a:lvl4pPr marL="1828800" indent="-457200" algn="l">
              <a:defRPr>
                <a:solidFill>
                  <a:schemeClr val="tx1"/>
                </a:solidFill>
                <a:latin typeface="Arial" pitchFamily="34" charset="0"/>
                <a:ea typeface="宋体" pitchFamily="2" charset="-122"/>
              </a:defRPr>
            </a:lvl4pPr>
            <a:lvl5pPr marL="2286000" indent="-457200" algn="l">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buClr>
                <a:schemeClr val="tx1"/>
              </a:buClr>
            </a:pPr>
            <a:r>
              <a:rPr lang="en-US" altLang="zh-CN" sz="2400" b="1" dirty="0" smtClean="0">
                <a:solidFill>
                  <a:schemeClr val="bg1"/>
                </a:solidFill>
                <a:cs typeface="Arial" pitchFamily="34" charset="0"/>
              </a:rPr>
              <a:t>IDS</a:t>
            </a:r>
            <a:r>
              <a:rPr lang="zh-CN" altLang="en-US" sz="2400" b="1" dirty="0" smtClean="0">
                <a:solidFill>
                  <a:schemeClr val="bg1"/>
                </a:solidFill>
                <a:cs typeface="Arial" pitchFamily="34" charset="0"/>
              </a:rPr>
              <a:t>的标准化</a:t>
            </a:r>
            <a:endParaRPr lang="zh-CN" altLang="en-US" sz="2400" b="1" dirty="0">
              <a:solidFill>
                <a:schemeClr val="bg1"/>
              </a:solidFill>
              <a:cs typeface="Arial" pitchFamily="34" charset="0"/>
            </a:endParaRPr>
          </a:p>
        </p:txBody>
      </p:sp>
      <p:sp>
        <p:nvSpPr>
          <p:cNvPr id="253978" name="Text Box 26"/>
          <p:cNvSpPr txBox="1">
            <a:spLocks noChangeArrowheads="1"/>
          </p:cNvSpPr>
          <p:nvPr/>
        </p:nvSpPr>
        <p:spPr bwMode="white">
          <a:xfrm>
            <a:off x="2438400" y="42672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a:defRPr>
                <a:solidFill>
                  <a:schemeClr val="tx1"/>
                </a:solidFill>
                <a:latin typeface="Arial" pitchFamily="34" charset="0"/>
                <a:ea typeface="宋体" pitchFamily="2" charset="-122"/>
              </a:defRPr>
            </a:lvl1pPr>
            <a:lvl2pPr marL="914400" indent="-457200" algn="l">
              <a:defRPr>
                <a:solidFill>
                  <a:schemeClr val="tx1"/>
                </a:solidFill>
                <a:latin typeface="Arial" pitchFamily="34" charset="0"/>
                <a:ea typeface="宋体" pitchFamily="2" charset="-122"/>
              </a:defRPr>
            </a:lvl2pPr>
            <a:lvl3pPr marL="1371600" indent="-457200" algn="l">
              <a:defRPr>
                <a:solidFill>
                  <a:schemeClr val="tx1"/>
                </a:solidFill>
                <a:latin typeface="Arial" pitchFamily="34" charset="0"/>
                <a:ea typeface="宋体" pitchFamily="2" charset="-122"/>
              </a:defRPr>
            </a:lvl3pPr>
            <a:lvl4pPr marL="1828800" indent="-457200" algn="l">
              <a:defRPr>
                <a:solidFill>
                  <a:schemeClr val="tx1"/>
                </a:solidFill>
                <a:latin typeface="Arial" pitchFamily="34" charset="0"/>
                <a:ea typeface="宋体" pitchFamily="2" charset="-122"/>
              </a:defRPr>
            </a:lvl4pPr>
            <a:lvl5pPr marL="2286000" indent="-457200" algn="l">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buClr>
                <a:schemeClr val="tx1"/>
              </a:buClr>
            </a:pPr>
            <a:r>
              <a:rPr lang="zh-CN" altLang="en-US" sz="2400" b="1" dirty="0" smtClean="0">
                <a:solidFill>
                  <a:schemeClr val="bg1"/>
                </a:solidFill>
                <a:cs typeface="Arial" pitchFamily="34" charset="0"/>
              </a:rPr>
              <a:t>入侵检测的发展</a:t>
            </a:r>
            <a:endParaRPr lang="zh-CN" altLang="en-US" sz="2400" b="1" dirty="0">
              <a:solidFill>
                <a:schemeClr val="bg1"/>
              </a:solidFill>
              <a:cs typeface="Arial" pitchFamily="34" charset="0"/>
            </a:endParaRPr>
          </a:p>
        </p:txBody>
      </p:sp>
      <p:pic>
        <p:nvPicPr>
          <p:cNvPr id="253979" name="Picture 27"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52600" y="4156075"/>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253980" name="Picture 28"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43075" y="3287713"/>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253981" name="Picture 29"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43075" y="2436813"/>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253982" name="Picture 30"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31963" y="1600200"/>
            <a:ext cx="792162" cy="949325"/>
          </a:xfrm>
          <a:prstGeom prst="rect">
            <a:avLst/>
          </a:prstGeom>
          <a:noFill/>
          <a:extLst>
            <a:ext uri="{909E8E84-426E-40DD-AFC4-6F175D3DCCD1}">
              <a14:hiddenFill xmlns:a14="http://schemas.microsoft.com/office/drawing/2010/main">
                <a:solidFill>
                  <a:srgbClr val="FFFFFF"/>
                </a:solidFill>
              </a14:hiddenFill>
            </a:ext>
          </a:extLst>
        </p:spPr>
      </p:pic>
      <p:sp>
        <p:nvSpPr>
          <p:cNvPr id="253983" name="Text Box 31"/>
          <p:cNvSpPr txBox="1">
            <a:spLocks noChangeArrowheads="1"/>
          </p:cNvSpPr>
          <p:nvPr/>
        </p:nvSpPr>
        <p:spPr bwMode="white">
          <a:xfrm>
            <a:off x="2057400" y="42672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solidFill>
                  <a:schemeClr val="bg1"/>
                </a:solidFill>
                <a:ea typeface="宋体" pitchFamily="2" charset="-122"/>
                <a:cs typeface="Arial" pitchFamily="34" charset="0"/>
              </a:rPr>
              <a:t>4</a:t>
            </a:r>
          </a:p>
        </p:txBody>
      </p:sp>
      <p:sp>
        <p:nvSpPr>
          <p:cNvPr id="253984" name="Text Box 32"/>
          <p:cNvSpPr txBox="1">
            <a:spLocks noChangeArrowheads="1"/>
          </p:cNvSpPr>
          <p:nvPr/>
        </p:nvSpPr>
        <p:spPr bwMode="white">
          <a:xfrm>
            <a:off x="2052638" y="16764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solidFill>
                  <a:schemeClr val="bg1"/>
                </a:solidFill>
                <a:ea typeface="宋体" pitchFamily="2" charset="-122"/>
                <a:cs typeface="Arial" pitchFamily="34" charset="0"/>
              </a:rPr>
              <a:t>1</a:t>
            </a:r>
          </a:p>
        </p:txBody>
      </p:sp>
      <p:sp>
        <p:nvSpPr>
          <p:cNvPr id="253985" name="Text Box 33"/>
          <p:cNvSpPr txBox="1">
            <a:spLocks noChangeArrowheads="1"/>
          </p:cNvSpPr>
          <p:nvPr/>
        </p:nvSpPr>
        <p:spPr bwMode="white">
          <a:xfrm>
            <a:off x="2065338" y="253523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solidFill>
                  <a:schemeClr val="bg1"/>
                </a:solidFill>
                <a:ea typeface="宋体" pitchFamily="2" charset="-122"/>
                <a:cs typeface="Arial" pitchFamily="34" charset="0"/>
              </a:rPr>
              <a:t>2</a:t>
            </a:r>
          </a:p>
        </p:txBody>
      </p:sp>
      <p:sp>
        <p:nvSpPr>
          <p:cNvPr id="253986" name="Text Box 34"/>
          <p:cNvSpPr txBox="1">
            <a:spLocks noChangeArrowheads="1"/>
          </p:cNvSpPr>
          <p:nvPr/>
        </p:nvSpPr>
        <p:spPr bwMode="white">
          <a:xfrm>
            <a:off x="2065338" y="3422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solidFill>
                  <a:schemeClr val="bg1"/>
                </a:solidFill>
                <a:ea typeface="宋体" pitchFamily="2" charset="-122"/>
                <a:cs typeface="Arial" pitchFamily="34" charset="0"/>
              </a:rPr>
              <a:t>3</a:t>
            </a:r>
          </a:p>
        </p:txBody>
      </p:sp>
      <p:grpSp>
        <p:nvGrpSpPr>
          <p:cNvPr id="37" name="Group 35"/>
          <p:cNvGrpSpPr>
            <a:grpSpLocks/>
          </p:cNvGrpSpPr>
          <p:nvPr/>
        </p:nvGrpSpPr>
        <p:grpSpPr bwMode="auto">
          <a:xfrm>
            <a:off x="1905000" y="5029200"/>
            <a:ext cx="5311775" cy="688975"/>
            <a:chOff x="720" y="1392"/>
            <a:chExt cx="4058" cy="480"/>
          </a:xfrm>
        </p:grpSpPr>
        <p:sp>
          <p:nvSpPr>
            <p:cNvPr id="38" name="AutoShape 36"/>
            <p:cNvSpPr>
              <a:spLocks noChangeArrowheads="1"/>
            </p:cNvSpPr>
            <p:nvPr/>
          </p:nvSpPr>
          <p:spPr bwMode="gray">
            <a:xfrm>
              <a:off x="720" y="1392"/>
              <a:ext cx="4058" cy="480"/>
            </a:xfrm>
            <a:prstGeom prst="roundRect">
              <a:avLst>
                <a:gd name="adj" fmla="val 17509"/>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r"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nvGrpSpPr>
            <p:cNvPr id="39" name="Group 37"/>
            <p:cNvGrpSpPr>
              <a:grpSpLocks/>
            </p:cNvGrpSpPr>
            <p:nvPr/>
          </p:nvGrpSpPr>
          <p:grpSpPr bwMode="auto">
            <a:xfrm>
              <a:off x="730" y="1407"/>
              <a:ext cx="4043" cy="444"/>
              <a:chOff x="744" y="1407"/>
              <a:chExt cx="3988" cy="444"/>
            </a:xfrm>
          </p:grpSpPr>
          <p:sp>
            <p:nvSpPr>
              <p:cNvPr id="40" name="AutoShape 38"/>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1" name="AutoShape 39"/>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sp>
        <p:nvSpPr>
          <p:cNvPr id="42" name="Text Box 40"/>
          <p:cNvSpPr txBox="1">
            <a:spLocks noChangeArrowheads="1"/>
          </p:cNvSpPr>
          <p:nvPr/>
        </p:nvSpPr>
        <p:spPr bwMode="white">
          <a:xfrm>
            <a:off x="2057400" y="51054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r"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2400" b="1">
                <a:solidFill>
                  <a:schemeClr val="bg1"/>
                </a:solidFill>
                <a:cs typeface="Arial" pitchFamily="34" charset="0"/>
              </a:rPr>
              <a:t>5</a:t>
            </a:r>
          </a:p>
        </p:txBody>
      </p:sp>
      <p:pic>
        <p:nvPicPr>
          <p:cNvPr id="45" name="Picture 41"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22438" y="5029200"/>
            <a:ext cx="792162"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 Box 42"/>
          <p:cNvSpPr txBox="1">
            <a:spLocks noChangeArrowheads="1"/>
          </p:cNvSpPr>
          <p:nvPr/>
        </p:nvSpPr>
        <p:spPr bwMode="white">
          <a:xfrm>
            <a:off x="2438400" y="51054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914400" indent="-457200" algn="l"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371600" indent="-457200" algn="l"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828800" indent="-457200" algn="l" eaLnBrk="0" hangingPunct="0">
              <a:spcBef>
                <a:spcPct val="20000"/>
              </a:spcBef>
              <a:buChar char="–"/>
              <a:defRPr sz="2000">
                <a:solidFill>
                  <a:schemeClr val="tx1"/>
                </a:solidFill>
                <a:latin typeface="黑体" pitchFamily="49" charset="-122"/>
                <a:ea typeface="黑体" pitchFamily="49" charset="-122"/>
              </a:defRPr>
            </a:lvl4pPr>
            <a:lvl5pPr marL="2286000" indent="-457200" algn="l" eaLnBrk="0" hangingPunct="0">
              <a:spcBef>
                <a:spcPct val="20000"/>
              </a:spcBef>
              <a:buChar char="»"/>
              <a:defRPr sz="2000">
                <a:solidFill>
                  <a:schemeClr val="tx1"/>
                </a:solidFill>
                <a:latin typeface="黑体" pitchFamily="49" charset="-122"/>
                <a:ea typeface="黑体" pitchFamily="49" charset="-122"/>
              </a:defRPr>
            </a:lvl5pPr>
            <a:lvl6pPr marL="2743200" indent="-4572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3200400" indent="-4572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657600" indent="-4572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4114800" indent="-4572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algn="ctr" eaLnBrk="1" hangingPunct="1">
              <a:spcBef>
                <a:spcPct val="50000"/>
              </a:spcBef>
              <a:buFontTx/>
              <a:buNone/>
            </a:pPr>
            <a:r>
              <a:rPr lang="zh-CN" altLang="en-US" sz="2400" dirty="0" smtClean="0">
                <a:solidFill>
                  <a:schemeClr val="bg1"/>
                </a:solidFill>
                <a:latin typeface="Arial" pitchFamily="34" charset="0"/>
                <a:ea typeface="宋体" pitchFamily="2" charset="-122"/>
                <a:cs typeface="Arial" pitchFamily="34" charset="0"/>
              </a:rPr>
              <a:t>网络诱骗系统    </a:t>
            </a:r>
            <a:endParaRPr lang="zh-CN" altLang="en-US" sz="2400" dirty="0">
              <a:solidFill>
                <a:schemeClr val="bg1"/>
              </a:solidFill>
              <a:latin typeface="Arial" pitchFamily="34" charset="0"/>
              <a:ea typeface="宋体" pitchFamily="2" charset="-122"/>
              <a:cs typeface="Arial" pitchFamily="34" charset="0"/>
            </a:endParaRPr>
          </a:p>
        </p:txBody>
      </p:sp>
    </p:spTree>
    <p:extLst>
      <p:ext uri="{BB962C8B-B14F-4D97-AF65-F5344CB8AC3E}">
        <p14:creationId xmlns:p14="http://schemas.microsoft.com/office/powerpoint/2010/main" val="225228656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IDS</a:t>
            </a:r>
            <a:r>
              <a:rPr lang="zh-CN" altLang="zh-CN" dirty="0"/>
              <a:t>的标准化</a:t>
            </a:r>
            <a:endParaRPr lang="zh-CN" altLang="en-US" dirty="0"/>
          </a:p>
        </p:txBody>
      </p:sp>
      <p:sp>
        <p:nvSpPr>
          <p:cNvPr id="3" name="内容占位符 2"/>
          <p:cNvSpPr>
            <a:spLocks noGrp="1"/>
          </p:cNvSpPr>
          <p:nvPr>
            <p:ph idx="1"/>
          </p:nvPr>
        </p:nvSpPr>
        <p:spPr/>
        <p:txBody>
          <a:bodyPr/>
          <a:lstStyle/>
          <a:p>
            <a:r>
              <a:rPr lang="zh-CN" altLang="zh-CN" dirty="0"/>
              <a:t>为了有效地开发入侵检测系统，</a:t>
            </a:r>
            <a:r>
              <a:rPr lang="en-US" altLang="zh-CN" dirty="0"/>
              <a:t>IETF</a:t>
            </a:r>
            <a:r>
              <a:rPr lang="zh-CN" altLang="zh-CN" dirty="0"/>
              <a:t>的</a:t>
            </a:r>
            <a:r>
              <a:rPr lang="en-US" altLang="zh-CN" dirty="0"/>
              <a:t>Internet</a:t>
            </a:r>
            <a:r>
              <a:rPr lang="zh-CN" altLang="zh-CN" dirty="0"/>
              <a:t>草案工作组（</a:t>
            </a:r>
            <a:r>
              <a:rPr lang="en-US" altLang="zh-CN" dirty="0"/>
              <a:t>Intrusion Detection Working Group</a:t>
            </a:r>
            <a:r>
              <a:rPr lang="zh-CN" altLang="zh-CN" dirty="0"/>
              <a:t>，</a:t>
            </a:r>
            <a:r>
              <a:rPr lang="en-US" altLang="zh-CN" dirty="0"/>
              <a:t>IDWG</a:t>
            </a:r>
            <a:r>
              <a:rPr lang="zh-CN" altLang="zh-CN" dirty="0"/>
              <a:t>）专门负责定义入侵检测系统组件之间，及不同厂商的入侵检测系统之间的通信格式。但目前只有相关的草案（</a:t>
            </a:r>
            <a:r>
              <a:rPr lang="en-US" altLang="zh-CN" dirty="0"/>
              <a:t>Draft</a:t>
            </a:r>
            <a:r>
              <a:rPr lang="zh-CN" altLang="zh-CN" dirty="0"/>
              <a:t>），还未形成正式的</a:t>
            </a:r>
            <a:r>
              <a:rPr lang="en-US" altLang="zh-CN" dirty="0"/>
              <a:t>RFC</a:t>
            </a:r>
            <a:r>
              <a:rPr lang="zh-CN" altLang="zh-CN" dirty="0"/>
              <a:t>文档。</a:t>
            </a:r>
            <a:r>
              <a:rPr lang="en-US" altLang="zh-CN" dirty="0"/>
              <a:t>IDWG</a:t>
            </a:r>
            <a:r>
              <a:rPr lang="zh-CN" altLang="zh-CN" dirty="0"/>
              <a:t>文档有：</a:t>
            </a:r>
          </a:p>
          <a:p>
            <a:pPr lvl="1"/>
            <a:r>
              <a:rPr lang="zh-CN" altLang="zh-CN" dirty="0"/>
              <a:t>入侵警报协议（</a:t>
            </a:r>
            <a:r>
              <a:rPr lang="en-US" altLang="zh-CN" dirty="0"/>
              <a:t>Intrusion Alarm Protocol, IAP</a:t>
            </a:r>
            <a:r>
              <a:rPr lang="zh-CN" altLang="zh-CN" dirty="0" smtClean="0"/>
              <a:t>）</a:t>
            </a:r>
            <a:endParaRPr lang="en-US" altLang="zh-CN" dirty="0" smtClean="0"/>
          </a:p>
          <a:p>
            <a:pPr lvl="1"/>
            <a:r>
              <a:rPr lang="zh-CN" altLang="zh-CN" dirty="0" smtClean="0"/>
              <a:t>入侵</a:t>
            </a:r>
            <a:r>
              <a:rPr lang="zh-CN" altLang="zh-CN" dirty="0"/>
              <a:t>检测交换协议</a:t>
            </a:r>
            <a:r>
              <a:rPr lang="en-US" altLang="zh-CN" dirty="0"/>
              <a:t>(Intrusion Detection Exchange Protocol, IDXP</a:t>
            </a:r>
            <a:r>
              <a:rPr lang="en-US" altLang="zh-CN" dirty="0" smtClean="0"/>
              <a:t>)</a:t>
            </a:r>
            <a:r>
              <a:rPr lang="en-US" altLang="zh-CN" dirty="0"/>
              <a:t>	</a:t>
            </a:r>
            <a:endParaRPr lang="zh-CN" altLang="zh-CN" dirty="0"/>
          </a:p>
          <a:p>
            <a:endParaRPr lang="zh-CN" altLang="en-US" dirty="0"/>
          </a:p>
        </p:txBody>
      </p:sp>
    </p:spTree>
    <p:extLst>
      <p:ext uri="{BB962C8B-B14F-4D97-AF65-F5344CB8AC3E}">
        <p14:creationId xmlns:p14="http://schemas.microsoft.com/office/powerpoint/2010/main" val="353967225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公共入侵检测框架</a:t>
            </a:r>
            <a:endParaRPr lang="zh-CN" altLang="en-US" dirty="0"/>
          </a:p>
        </p:txBody>
      </p:sp>
      <p:sp>
        <p:nvSpPr>
          <p:cNvPr id="3" name="内容占位符 2"/>
          <p:cNvSpPr>
            <a:spLocks noGrp="1"/>
          </p:cNvSpPr>
          <p:nvPr>
            <p:ph idx="1"/>
          </p:nvPr>
        </p:nvSpPr>
        <p:spPr/>
        <p:txBody>
          <a:bodyPr/>
          <a:lstStyle/>
          <a:p>
            <a:r>
              <a:rPr lang="en-US" altLang="zh-CN" dirty="0"/>
              <a:t>DARPA</a:t>
            </a:r>
            <a:r>
              <a:rPr lang="zh-CN" altLang="zh-CN" dirty="0"/>
              <a:t>和加州大学</a:t>
            </a:r>
            <a:r>
              <a:rPr lang="en-US" altLang="zh-CN" dirty="0"/>
              <a:t>Davis</a:t>
            </a:r>
            <a:r>
              <a:rPr lang="zh-CN" altLang="zh-CN" dirty="0"/>
              <a:t>分校的安全实验室在</a:t>
            </a:r>
            <a:r>
              <a:rPr lang="en-US" altLang="zh-CN" dirty="0"/>
              <a:t>1998</a:t>
            </a:r>
            <a:r>
              <a:rPr lang="zh-CN" altLang="zh-CN" dirty="0"/>
              <a:t>年提出了公共入侵检测框架（</a:t>
            </a:r>
            <a:r>
              <a:rPr lang="en-US" altLang="zh-CN" dirty="0"/>
              <a:t>Common Intrusion Detection Framework</a:t>
            </a:r>
            <a:r>
              <a:rPr lang="zh-CN" altLang="zh-CN" dirty="0"/>
              <a:t>，</a:t>
            </a:r>
            <a:r>
              <a:rPr lang="en-US" altLang="zh-CN" dirty="0"/>
              <a:t>CIDF</a:t>
            </a:r>
            <a:r>
              <a:rPr lang="zh-CN" altLang="zh-CN" dirty="0"/>
              <a:t>）</a:t>
            </a:r>
            <a:r>
              <a:rPr lang="zh-CN" altLang="zh-CN" dirty="0" smtClean="0"/>
              <a:t>标准</a:t>
            </a:r>
            <a:endParaRPr lang="en-US" altLang="zh-CN" dirty="0" smtClean="0"/>
          </a:p>
          <a:p>
            <a:endParaRPr lang="zh-CN" altLang="en-US" dirty="0"/>
          </a:p>
        </p:txBody>
      </p:sp>
      <p:pic>
        <p:nvPicPr>
          <p:cNvPr id="11266" name="Picture 2" descr="图9-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780928"/>
            <a:ext cx="4743300"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359756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日期占位符 3"/>
          <p:cNvSpPr>
            <a:spLocks noGrp="1"/>
          </p:cNvSpPr>
          <p:nvPr>
            <p:ph type="dt" sz="half" idx="10"/>
          </p:nvPr>
        </p:nvSpPr>
        <p:spPr/>
        <p:txBody>
          <a:bodyPr/>
          <a:lstStyle/>
          <a:p>
            <a:fld id="{A0BAA65A-A115-4496-AD28-D160D7EEEB28}" type="datetime1">
              <a:rPr lang="zh-CN" altLang="en-US"/>
              <a:pPr/>
              <a:t>2018/6/3</a:t>
            </a:fld>
            <a:endParaRPr lang="en-US" altLang="zh-CN"/>
          </a:p>
        </p:txBody>
      </p:sp>
      <p:sp>
        <p:nvSpPr>
          <p:cNvPr id="44" name="灯片编号占位符 4"/>
          <p:cNvSpPr>
            <a:spLocks noGrp="1"/>
          </p:cNvSpPr>
          <p:nvPr>
            <p:ph type="sldNum" sz="quarter" idx="11"/>
          </p:nvPr>
        </p:nvSpPr>
        <p:spPr/>
        <p:txBody>
          <a:bodyPr/>
          <a:lstStyle/>
          <a:p>
            <a:fld id="{0F4443D2-A45A-4D14-B5B3-A5EA150885F3}" type="slidenum">
              <a:rPr lang="en-US" altLang="zh-CN"/>
              <a:pPr/>
              <a:t>24</a:t>
            </a:fld>
            <a:endParaRPr lang="en-US" altLang="zh-CN"/>
          </a:p>
        </p:txBody>
      </p:sp>
      <p:sp>
        <p:nvSpPr>
          <p:cNvPr id="253954" name="Rectangle 2"/>
          <p:cNvSpPr>
            <a:spLocks noGrp="1" noChangeArrowheads="1"/>
          </p:cNvSpPr>
          <p:nvPr>
            <p:ph type="title"/>
          </p:nvPr>
        </p:nvSpPr>
        <p:spPr/>
        <p:txBody>
          <a:bodyPr/>
          <a:lstStyle/>
          <a:p>
            <a:r>
              <a:rPr lang="zh-CN" altLang="en-US">
                <a:ea typeface="宋体" pitchFamily="2" charset="-122"/>
              </a:rPr>
              <a:t>课程内容</a:t>
            </a:r>
          </a:p>
        </p:txBody>
      </p:sp>
      <p:grpSp>
        <p:nvGrpSpPr>
          <p:cNvPr id="253955" name="Group 3"/>
          <p:cNvGrpSpPr>
            <a:grpSpLocks/>
          </p:cNvGrpSpPr>
          <p:nvPr/>
        </p:nvGrpSpPr>
        <p:grpSpPr bwMode="auto">
          <a:xfrm>
            <a:off x="1927225" y="2447925"/>
            <a:ext cx="5311775" cy="688975"/>
            <a:chOff x="720" y="1392"/>
            <a:chExt cx="4058" cy="480"/>
          </a:xfrm>
        </p:grpSpPr>
        <p:sp>
          <p:nvSpPr>
            <p:cNvPr id="253956"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3957" name="Group 5"/>
            <p:cNvGrpSpPr>
              <a:grpSpLocks/>
            </p:cNvGrpSpPr>
            <p:nvPr/>
          </p:nvGrpSpPr>
          <p:grpSpPr bwMode="auto">
            <a:xfrm>
              <a:off x="730" y="1407"/>
              <a:ext cx="4043" cy="444"/>
              <a:chOff x="744" y="1407"/>
              <a:chExt cx="3988" cy="444"/>
            </a:xfrm>
          </p:grpSpPr>
          <p:sp>
            <p:nvSpPr>
              <p:cNvPr id="253958"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59"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3960" name="Group 8"/>
          <p:cNvGrpSpPr>
            <a:grpSpLocks/>
          </p:cNvGrpSpPr>
          <p:nvPr/>
        </p:nvGrpSpPr>
        <p:grpSpPr bwMode="auto">
          <a:xfrm>
            <a:off x="1927225" y="3313113"/>
            <a:ext cx="5311775" cy="688975"/>
            <a:chOff x="720" y="1392"/>
            <a:chExt cx="4058" cy="480"/>
          </a:xfrm>
        </p:grpSpPr>
        <p:sp>
          <p:nvSpPr>
            <p:cNvPr id="253961"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3962" name="Group 10"/>
            <p:cNvGrpSpPr>
              <a:grpSpLocks/>
            </p:cNvGrpSpPr>
            <p:nvPr/>
          </p:nvGrpSpPr>
          <p:grpSpPr bwMode="auto">
            <a:xfrm>
              <a:off x="730" y="1407"/>
              <a:ext cx="4043" cy="444"/>
              <a:chOff x="744" y="1407"/>
              <a:chExt cx="3988" cy="444"/>
            </a:xfrm>
          </p:grpSpPr>
          <p:sp>
            <p:nvSpPr>
              <p:cNvPr id="253963"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64"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3965" name="Group 13"/>
          <p:cNvGrpSpPr>
            <a:grpSpLocks/>
          </p:cNvGrpSpPr>
          <p:nvPr/>
        </p:nvGrpSpPr>
        <p:grpSpPr bwMode="auto">
          <a:xfrm>
            <a:off x="1927225" y="4170363"/>
            <a:ext cx="5311775" cy="688975"/>
            <a:chOff x="720" y="1392"/>
            <a:chExt cx="4058" cy="480"/>
          </a:xfrm>
        </p:grpSpPr>
        <p:sp>
          <p:nvSpPr>
            <p:cNvPr id="253966" name="AutoShape 14"/>
            <p:cNvSpPr>
              <a:spLocks noChangeArrowheads="1"/>
            </p:cNvSpPr>
            <p:nvPr/>
          </p:nvSpPr>
          <p:spPr bwMode="gray">
            <a:xfrm>
              <a:off x="720" y="1392"/>
              <a:ext cx="4058" cy="480"/>
            </a:xfrm>
            <a:prstGeom prst="roundRect">
              <a:avLst>
                <a:gd name="adj" fmla="val 17509"/>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3967" name="Group 15"/>
            <p:cNvGrpSpPr>
              <a:grpSpLocks/>
            </p:cNvGrpSpPr>
            <p:nvPr/>
          </p:nvGrpSpPr>
          <p:grpSpPr bwMode="auto">
            <a:xfrm>
              <a:off x="730" y="1407"/>
              <a:ext cx="4043" cy="444"/>
              <a:chOff x="744" y="1407"/>
              <a:chExt cx="3988" cy="444"/>
            </a:xfrm>
          </p:grpSpPr>
          <p:sp>
            <p:nvSpPr>
              <p:cNvPr id="253968" name="AutoShape 16"/>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69" name="AutoShape 17"/>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3970" name="Group 18"/>
          <p:cNvGrpSpPr>
            <a:grpSpLocks/>
          </p:cNvGrpSpPr>
          <p:nvPr/>
        </p:nvGrpSpPr>
        <p:grpSpPr bwMode="auto">
          <a:xfrm>
            <a:off x="1927225" y="1604963"/>
            <a:ext cx="5311775" cy="688975"/>
            <a:chOff x="720" y="1392"/>
            <a:chExt cx="4058" cy="480"/>
          </a:xfrm>
        </p:grpSpPr>
        <p:sp>
          <p:nvSpPr>
            <p:cNvPr id="253971"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3972" name="Group 20"/>
            <p:cNvGrpSpPr>
              <a:grpSpLocks/>
            </p:cNvGrpSpPr>
            <p:nvPr/>
          </p:nvGrpSpPr>
          <p:grpSpPr bwMode="auto">
            <a:xfrm>
              <a:off x="730" y="1407"/>
              <a:ext cx="4043" cy="444"/>
              <a:chOff x="744" y="1407"/>
              <a:chExt cx="3988" cy="444"/>
            </a:xfrm>
          </p:grpSpPr>
          <p:sp>
            <p:nvSpPr>
              <p:cNvPr id="253973"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74"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53975" name="Text Box 23"/>
          <p:cNvSpPr txBox="1">
            <a:spLocks noChangeArrowheads="1"/>
          </p:cNvSpPr>
          <p:nvPr/>
        </p:nvSpPr>
        <p:spPr bwMode="white">
          <a:xfrm>
            <a:off x="2393950" y="1698625"/>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a:defRPr>
                <a:solidFill>
                  <a:schemeClr val="tx1"/>
                </a:solidFill>
                <a:latin typeface="Arial" pitchFamily="34" charset="0"/>
                <a:ea typeface="宋体" pitchFamily="2" charset="-122"/>
              </a:defRPr>
            </a:lvl1pPr>
            <a:lvl2pPr marL="914400" indent="-457200" algn="l">
              <a:defRPr>
                <a:solidFill>
                  <a:schemeClr val="tx1"/>
                </a:solidFill>
                <a:latin typeface="Arial" pitchFamily="34" charset="0"/>
                <a:ea typeface="宋体" pitchFamily="2" charset="-122"/>
              </a:defRPr>
            </a:lvl2pPr>
            <a:lvl3pPr marL="1371600" indent="-457200" algn="l">
              <a:defRPr>
                <a:solidFill>
                  <a:schemeClr val="tx1"/>
                </a:solidFill>
                <a:latin typeface="Arial" pitchFamily="34" charset="0"/>
                <a:ea typeface="宋体" pitchFamily="2" charset="-122"/>
              </a:defRPr>
            </a:lvl3pPr>
            <a:lvl4pPr marL="1828800" indent="-457200" algn="l">
              <a:defRPr>
                <a:solidFill>
                  <a:schemeClr val="tx1"/>
                </a:solidFill>
                <a:latin typeface="Arial" pitchFamily="34" charset="0"/>
                <a:ea typeface="宋体" pitchFamily="2" charset="-122"/>
              </a:defRPr>
            </a:lvl4pPr>
            <a:lvl5pPr marL="2286000" indent="-457200" algn="l">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buClr>
                <a:schemeClr val="tx1"/>
              </a:buClr>
            </a:pPr>
            <a:r>
              <a:rPr lang="zh-CN" altLang="en-US" sz="2400" b="1" dirty="0" smtClean="0">
                <a:solidFill>
                  <a:schemeClr val="bg1"/>
                </a:solidFill>
                <a:cs typeface="Arial" pitchFamily="34" charset="0"/>
              </a:rPr>
              <a:t>入侵检测概述</a:t>
            </a:r>
            <a:endParaRPr lang="zh-CN" altLang="en-US" sz="2400" b="1" dirty="0">
              <a:solidFill>
                <a:schemeClr val="bg1"/>
              </a:solidFill>
              <a:cs typeface="Arial" pitchFamily="34" charset="0"/>
            </a:endParaRPr>
          </a:p>
        </p:txBody>
      </p:sp>
      <p:sp>
        <p:nvSpPr>
          <p:cNvPr id="253976" name="Text Box 24"/>
          <p:cNvSpPr txBox="1">
            <a:spLocks noChangeArrowheads="1"/>
          </p:cNvSpPr>
          <p:nvPr/>
        </p:nvSpPr>
        <p:spPr bwMode="white">
          <a:xfrm>
            <a:off x="2405063" y="2555875"/>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a:defRPr>
                <a:solidFill>
                  <a:schemeClr val="tx1"/>
                </a:solidFill>
                <a:latin typeface="Arial" pitchFamily="34" charset="0"/>
                <a:ea typeface="宋体" pitchFamily="2" charset="-122"/>
              </a:defRPr>
            </a:lvl1pPr>
            <a:lvl2pPr marL="914400" indent="-457200" algn="l">
              <a:defRPr>
                <a:solidFill>
                  <a:schemeClr val="tx1"/>
                </a:solidFill>
                <a:latin typeface="Arial" pitchFamily="34" charset="0"/>
                <a:ea typeface="宋体" pitchFamily="2" charset="-122"/>
              </a:defRPr>
            </a:lvl2pPr>
            <a:lvl3pPr marL="1371600" indent="-457200" algn="l">
              <a:defRPr>
                <a:solidFill>
                  <a:schemeClr val="tx1"/>
                </a:solidFill>
                <a:latin typeface="Arial" pitchFamily="34" charset="0"/>
                <a:ea typeface="宋体" pitchFamily="2" charset="-122"/>
              </a:defRPr>
            </a:lvl3pPr>
            <a:lvl4pPr marL="1828800" indent="-457200" algn="l">
              <a:defRPr>
                <a:solidFill>
                  <a:schemeClr val="tx1"/>
                </a:solidFill>
                <a:latin typeface="Arial" pitchFamily="34" charset="0"/>
                <a:ea typeface="宋体" pitchFamily="2" charset="-122"/>
              </a:defRPr>
            </a:lvl4pPr>
            <a:lvl5pPr marL="2286000" indent="-457200" algn="l">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buClr>
                <a:schemeClr val="tx1"/>
              </a:buClr>
            </a:pPr>
            <a:r>
              <a:rPr lang="zh-CN" altLang="en-US" sz="2400" b="1" dirty="0" smtClean="0">
                <a:solidFill>
                  <a:schemeClr val="bg1"/>
                </a:solidFill>
                <a:cs typeface="Arial" pitchFamily="34" charset="0"/>
              </a:rPr>
              <a:t>入侵检测技术</a:t>
            </a:r>
            <a:endParaRPr lang="zh-CN" altLang="en-US" sz="2400" b="1" dirty="0">
              <a:solidFill>
                <a:schemeClr val="bg1"/>
              </a:solidFill>
              <a:cs typeface="Arial" pitchFamily="34" charset="0"/>
            </a:endParaRPr>
          </a:p>
        </p:txBody>
      </p:sp>
      <p:sp>
        <p:nvSpPr>
          <p:cNvPr id="253977" name="Text Box 25"/>
          <p:cNvSpPr txBox="1">
            <a:spLocks noChangeArrowheads="1"/>
          </p:cNvSpPr>
          <p:nvPr/>
        </p:nvSpPr>
        <p:spPr bwMode="white">
          <a:xfrm>
            <a:off x="2405063" y="3414713"/>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a:defRPr>
                <a:solidFill>
                  <a:schemeClr val="tx1"/>
                </a:solidFill>
                <a:latin typeface="Arial" pitchFamily="34" charset="0"/>
                <a:ea typeface="宋体" pitchFamily="2" charset="-122"/>
              </a:defRPr>
            </a:lvl1pPr>
            <a:lvl2pPr marL="914400" indent="-457200" algn="l">
              <a:defRPr>
                <a:solidFill>
                  <a:schemeClr val="tx1"/>
                </a:solidFill>
                <a:latin typeface="Arial" pitchFamily="34" charset="0"/>
                <a:ea typeface="宋体" pitchFamily="2" charset="-122"/>
              </a:defRPr>
            </a:lvl2pPr>
            <a:lvl3pPr marL="1371600" indent="-457200" algn="l">
              <a:defRPr>
                <a:solidFill>
                  <a:schemeClr val="tx1"/>
                </a:solidFill>
                <a:latin typeface="Arial" pitchFamily="34" charset="0"/>
                <a:ea typeface="宋体" pitchFamily="2" charset="-122"/>
              </a:defRPr>
            </a:lvl3pPr>
            <a:lvl4pPr marL="1828800" indent="-457200" algn="l">
              <a:defRPr>
                <a:solidFill>
                  <a:schemeClr val="tx1"/>
                </a:solidFill>
                <a:latin typeface="Arial" pitchFamily="34" charset="0"/>
                <a:ea typeface="宋体" pitchFamily="2" charset="-122"/>
              </a:defRPr>
            </a:lvl4pPr>
            <a:lvl5pPr marL="2286000" indent="-457200" algn="l">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buClr>
                <a:schemeClr val="tx1"/>
              </a:buClr>
            </a:pPr>
            <a:r>
              <a:rPr lang="en-US" altLang="zh-CN" sz="2400" b="1" dirty="0" smtClean="0">
                <a:solidFill>
                  <a:schemeClr val="bg1"/>
                </a:solidFill>
                <a:cs typeface="Arial" pitchFamily="34" charset="0"/>
              </a:rPr>
              <a:t>IDS</a:t>
            </a:r>
            <a:r>
              <a:rPr lang="zh-CN" altLang="en-US" sz="2400" b="1" dirty="0" smtClean="0">
                <a:solidFill>
                  <a:schemeClr val="bg1"/>
                </a:solidFill>
                <a:cs typeface="Arial" pitchFamily="34" charset="0"/>
              </a:rPr>
              <a:t>的标准化</a:t>
            </a:r>
            <a:endParaRPr lang="zh-CN" altLang="en-US" sz="2400" b="1" dirty="0">
              <a:solidFill>
                <a:schemeClr val="bg1"/>
              </a:solidFill>
              <a:cs typeface="Arial" pitchFamily="34" charset="0"/>
            </a:endParaRPr>
          </a:p>
        </p:txBody>
      </p:sp>
      <p:sp>
        <p:nvSpPr>
          <p:cNvPr id="253978" name="Text Box 26"/>
          <p:cNvSpPr txBox="1">
            <a:spLocks noChangeArrowheads="1"/>
          </p:cNvSpPr>
          <p:nvPr/>
        </p:nvSpPr>
        <p:spPr bwMode="white">
          <a:xfrm>
            <a:off x="2438400" y="42672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a:defRPr>
                <a:solidFill>
                  <a:schemeClr val="tx1"/>
                </a:solidFill>
                <a:latin typeface="Arial" pitchFamily="34" charset="0"/>
                <a:ea typeface="宋体" pitchFamily="2" charset="-122"/>
              </a:defRPr>
            </a:lvl1pPr>
            <a:lvl2pPr marL="914400" indent="-457200" algn="l">
              <a:defRPr>
                <a:solidFill>
                  <a:schemeClr val="tx1"/>
                </a:solidFill>
                <a:latin typeface="Arial" pitchFamily="34" charset="0"/>
                <a:ea typeface="宋体" pitchFamily="2" charset="-122"/>
              </a:defRPr>
            </a:lvl2pPr>
            <a:lvl3pPr marL="1371600" indent="-457200" algn="l">
              <a:defRPr>
                <a:solidFill>
                  <a:schemeClr val="tx1"/>
                </a:solidFill>
                <a:latin typeface="Arial" pitchFamily="34" charset="0"/>
                <a:ea typeface="宋体" pitchFamily="2" charset="-122"/>
              </a:defRPr>
            </a:lvl3pPr>
            <a:lvl4pPr marL="1828800" indent="-457200" algn="l">
              <a:defRPr>
                <a:solidFill>
                  <a:schemeClr val="tx1"/>
                </a:solidFill>
                <a:latin typeface="Arial" pitchFamily="34" charset="0"/>
                <a:ea typeface="宋体" pitchFamily="2" charset="-122"/>
              </a:defRPr>
            </a:lvl4pPr>
            <a:lvl5pPr marL="2286000" indent="-457200" algn="l">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buClr>
                <a:schemeClr val="tx1"/>
              </a:buClr>
            </a:pPr>
            <a:r>
              <a:rPr lang="zh-CN" altLang="en-US" sz="2400" b="1" dirty="0" smtClean="0">
                <a:solidFill>
                  <a:schemeClr val="bg1"/>
                </a:solidFill>
                <a:cs typeface="Arial" pitchFamily="34" charset="0"/>
              </a:rPr>
              <a:t>入侵检测的发展</a:t>
            </a:r>
            <a:endParaRPr lang="zh-CN" altLang="en-US" sz="2400" b="1" dirty="0">
              <a:solidFill>
                <a:schemeClr val="bg1"/>
              </a:solidFill>
              <a:cs typeface="Arial" pitchFamily="34" charset="0"/>
            </a:endParaRPr>
          </a:p>
        </p:txBody>
      </p:sp>
      <p:pic>
        <p:nvPicPr>
          <p:cNvPr id="253979" name="Picture 27"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52600" y="4156075"/>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253980" name="Picture 28"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43075" y="3287713"/>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253981" name="Picture 29"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43075" y="2436813"/>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253982" name="Picture 30"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31963" y="1600200"/>
            <a:ext cx="792162" cy="949325"/>
          </a:xfrm>
          <a:prstGeom prst="rect">
            <a:avLst/>
          </a:prstGeom>
          <a:noFill/>
          <a:extLst>
            <a:ext uri="{909E8E84-426E-40DD-AFC4-6F175D3DCCD1}">
              <a14:hiddenFill xmlns:a14="http://schemas.microsoft.com/office/drawing/2010/main">
                <a:solidFill>
                  <a:srgbClr val="FFFFFF"/>
                </a:solidFill>
              </a14:hiddenFill>
            </a:ext>
          </a:extLst>
        </p:spPr>
      </p:pic>
      <p:sp>
        <p:nvSpPr>
          <p:cNvPr id="253983" name="Text Box 31"/>
          <p:cNvSpPr txBox="1">
            <a:spLocks noChangeArrowheads="1"/>
          </p:cNvSpPr>
          <p:nvPr/>
        </p:nvSpPr>
        <p:spPr bwMode="white">
          <a:xfrm>
            <a:off x="2057400" y="42672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solidFill>
                  <a:schemeClr val="bg1"/>
                </a:solidFill>
                <a:ea typeface="宋体" pitchFamily="2" charset="-122"/>
                <a:cs typeface="Arial" pitchFamily="34" charset="0"/>
              </a:rPr>
              <a:t>4</a:t>
            </a:r>
          </a:p>
        </p:txBody>
      </p:sp>
      <p:sp>
        <p:nvSpPr>
          <p:cNvPr id="253984" name="Text Box 32"/>
          <p:cNvSpPr txBox="1">
            <a:spLocks noChangeArrowheads="1"/>
          </p:cNvSpPr>
          <p:nvPr/>
        </p:nvSpPr>
        <p:spPr bwMode="white">
          <a:xfrm>
            <a:off x="2052638" y="16764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solidFill>
                  <a:schemeClr val="bg1"/>
                </a:solidFill>
                <a:ea typeface="宋体" pitchFamily="2" charset="-122"/>
                <a:cs typeface="Arial" pitchFamily="34" charset="0"/>
              </a:rPr>
              <a:t>1</a:t>
            </a:r>
          </a:p>
        </p:txBody>
      </p:sp>
      <p:sp>
        <p:nvSpPr>
          <p:cNvPr id="253985" name="Text Box 33"/>
          <p:cNvSpPr txBox="1">
            <a:spLocks noChangeArrowheads="1"/>
          </p:cNvSpPr>
          <p:nvPr/>
        </p:nvSpPr>
        <p:spPr bwMode="white">
          <a:xfrm>
            <a:off x="2065338" y="253523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solidFill>
                  <a:schemeClr val="bg1"/>
                </a:solidFill>
                <a:ea typeface="宋体" pitchFamily="2" charset="-122"/>
                <a:cs typeface="Arial" pitchFamily="34" charset="0"/>
              </a:rPr>
              <a:t>2</a:t>
            </a:r>
          </a:p>
        </p:txBody>
      </p:sp>
      <p:sp>
        <p:nvSpPr>
          <p:cNvPr id="253986" name="Text Box 34"/>
          <p:cNvSpPr txBox="1">
            <a:spLocks noChangeArrowheads="1"/>
          </p:cNvSpPr>
          <p:nvPr/>
        </p:nvSpPr>
        <p:spPr bwMode="white">
          <a:xfrm>
            <a:off x="2065338" y="3422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solidFill>
                  <a:schemeClr val="bg1"/>
                </a:solidFill>
                <a:ea typeface="宋体" pitchFamily="2" charset="-122"/>
                <a:cs typeface="Arial" pitchFamily="34" charset="0"/>
              </a:rPr>
              <a:t>3</a:t>
            </a:r>
          </a:p>
        </p:txBody>
      </p:sp>
      <p:grpSp>
        <p:nvGrpSpPr>
          <p:cNvPr id="37" name="Group 35"/>
          <p:cNvGrpSpPr>
            <a:grpSpLocks/>
          </p:cNvGrpSpPr>
          <p:nvPr/>
        </p:nvGrpSpPr>
        <p:grpSpPr bwMode="auto">
          <a:xfrm>
            <a:off x="1905000" y="5029200"/>
            <a:ext cx="5311775" cy="688975"/>
            <a:chOff x="720" y="1392"/>
            <a:chExt cx="4058" cy="480"/>
          </a:xfrm>
        </p:grpSpPr>
        <p:sp>
          <p:nvSpPr>
            <p:cNvPr id="38" name="AutoShape 36"/>
            <p:cNvSpPr>
              <a:spLocks noChangeArrowheads="1"/>
            </p:cNvSpPr>
            <p:nvPr/>
          </p:nvSpPr>
          <p:spPr bwMode="gray">
            <a:xfrm>
              <a:off x="720" y="1392"/>
              <a:ext cx="4058" cy="480"/>
            </a:xfrm>
            <a:prstGeom prst="roundRect">
              <a:avLst>
                <a:gd name="adj" fmla="val 17509"/>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r"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nvGrpSpPr>
            <p:cNvPr id="39" name="Group 37"/>
            <p:cNvGrpSpPr>
              <a:grpSpLocks/>
            </p:cNvGrpSpPr>
            <p:nvPr/>
          </p:nvGrpSpPr>
          <p:grpSpPr bwMode="auto">
            <a:xfrm>
              <a:off x="730" y="1407"/>
              <a:ext cx="4043" cy="444"/>
              <a:chOff x="744" y="1407"/>
              <a:chExt cx="3988" cy="444"/>
            </a:xfrm>
          </p:grpSpPr>
          <p:sp>
            <p:nvSpPr>
              <p:cNvPr id="40" name="AutoShape 38"/>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1" name="AutoShape 39"/>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sp>
        <p:nvSpPr>
          <p:cNvPr id="42" name="Text Box 40"/>
          <p:cNvSpPr txBox="1">
            <a:spLocks noChangeArrowheads="1"/>
          </p:cNvSpPr>
          <p:nvPr/>
        </p:nvSpPr>
        <p:spPr bwMode="white">
          <a:xfrm>
            <a:off x="2057400" y="51054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r"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2400" b="1">
                <a:solidFill>
                  <a:schemeClr val="bg1"/>
                </a:solidFill>
                <a:cs typeface="Arial" pitchFamily="34" charset="0"/>
              </a:rPr>
              <a:t>5</a:t>
            </a:r>
          </a:p>
        </p:txBody>
      </p:sp>
      <p:pic>
        <p:nvPicPr>
          <p:cNvPr id="45" name="Picture 41"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22438" y="5029200"/>
            <a:ext cx="792162"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 Box 42"/>
          <p:cNvSpPr txBox="1">
            <a:spLocks noChangeArrowheads="1"/>
          </p:cNvSpPr>
          <p:nvPr/>
        </p:nvSpPr>
        <p:spPr bwMode="white">
          <a:xfrm>
            <a:off x="2438400" y="51054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914400" indent="-457200" algn="l"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371600" indent="-457200" algn="l"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828800" indent="-457200" algn="l" eaLnBrk="0" hangingPunct="0">
              <a:spcBef>
                <a:spcPct val="20000"/>
              </a:spcBef>
              <a:buChar char="–"/>
              <a:defRPr sz="2000">
                <a:solidFill>
                  <a:schemeClr val="tx1"/>
                </a:solidFill>
                <a:latin typeface="黑体" pitchFamily="49" charset="-122"/>
                <a:ea typeface="黑体" pitchFamily="49" charset="-122"/>
              </a:defRPr>
            </a:lvl4pPr>
            <a:lvl5pPr marL="2286000" indent="-457200" algn="l" eaLnBrk="0" hangingPunct="0">
              <a:spcBef>
                <a:spcPct val="20000"/>
              </a:spcBef>
              <a:buChar char="»"/>
              <a:defRPr sz="2000">
                <a:solidFill>
                  <a:schemeClr val="tx1"/>
                </a:solidFill>
                <a:latin typeface="黑体" pitchFamily="49" charset="-122"/>
                <a:ea typeface="黑体" pitchFamily="49" charset="-122"/>
              </a:defRPr>
            </a:lvl5pPr>
            <a:lvl6pPr marL="2743200" indent="-4572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3200400" indent="-4572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657600" indent="-4572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4114800" indent="-4572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algn="ctr" eaLnBrk="1" hangingPunct="1">
              <a:spcBef>
                <a:spcPct val="50000"/>
              </a:spcBef>
              <a:buFontTx/>
              <a:buNone/>
            </a:pPr>
            <a:r>
              <a:rPr lang="zh-CN" altLang="en-US" sz="2400" dirty="0" smtClean="0">
                <a:solidFill>
                  <a:schemeClr val="bg1"/>
                </a:solidFill>
                <a:latin typeface="Arial" pitchFamily="34" charset="0"/>
                <a:ea typeface="宋体" pitchFamily="2" charset="-122"/>
                <a:cs typeface="Arial" pitchFamily="34" charset="0"/>
              </a:rPr>
              <a:t>网络诱骗系统    </a:t>
            </a:r>
            <a:endParaRPr lang="zh-CN" altLang="en-US" sz="2400" dirty="0">
              <a:solidFill>
                <a:schemeClr val="bg1"/>
              </a:solidFill>
              <a:latin typeface="Arial" pitchFamily="34" charset="0"/>
              <a:ea typeface="宋体" pitchFamily="2" charset="-122"/>
              <a:cs typeface="Arial" pitchFamily="34" charset="0"/>
            </a:endParaRPr>
          </a:p>
        </p:txBody>
      </p:sp>
    </p:spTree>
    <p:extLst>
      <p:ext uri="{BB962C8B-B14F-4D97-AF65-F5344CB8AC3E}">
        <p14:creationId xmlns:p14="http://schemas.microsoft.com/office/powerpoint/2010/main" val="225228656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目前存在的问题</a:t>
            </a:r>
            <a:endParaRPr lang="zh-CN" altLang="en-US" dirty="0"/>
          </a:p>
        </p:txBody>
      </p:sp>
      <p:sp>
        <p:nvSpPr>
          <p:cNvPr id="3" name="内容占位符 2"/>
          <p:cNvSpPr>
            <a:spLocks noGrp="1"/>
          </p:cNvSpPr>
          <p:nvPr>
            <p:ph idx="1"/>
          </p:nvPr>
        </p:nvSpPr>
        <p:spPr/>
        <p:txBody>
          <a:bodyPr/>
          <a:lstStyle/>
          <a:p>
            <a:r>
              <a:rPr lang="zh-CN" altLang="zh-CN" dirty="0"/>
              <a:t>误警率高</a:t>
            </a:r>
            <a:r>
              <a:rPr lang="zh-CN" altLang="zh-CN" dirty="0" smtClean="0"/>
              <a:t>。</a:t>
            </a:r>
            <a:endParaRPr lang="en-US" altLang="zh-CN" dirty="0" smtClean="0"/>
          </a:p>
          <a:p>
            <a:pPr lvl="1"/>
            <a:r>
              <a:rPr lang="zh-CN" altLang="zh-CN" dirty="0" smtClean="0"/>
              <a:t>误</a:t>
            </a:r>
            <a:r>
              <a:rPr lang="zh-CN" altLang="zh-CN" dirty="0"/>
              <a:t>警（false positive</a:t>
            </a:r>
            <a:r>
              <a:rPr lang="zh-CN" altLang="zh-CN" dirty="0" smtClean="0"/>
              <a:t>）</a:t>
            </a:r>
            <a:endParaRPr lang="en-US" altLang="zh-CN" dirty="0" smtClean="0"/>
          </a:p>
          <a:p>
            <a:pPr lvl="1"/>
            <a:r>
              <a:rPr lang="zh-CN" altLang="zh-CN" dirty="0" smtClean="0"/>
              <a:t>漏报</a:t>
            </a:r>
            <a:r>
              <a:rPr lang="zh-CN" altLang="zh-CN" dirty="0"/>
              <a:t>（false negative</a:t>
            </a:r>
            <a:r>
              <a:rPr lang="zh-CN" altLang="zh-CN" dirty="0" smtClean="0"/>
              <a:t>）</a:t>
            </a:r>
            <a:endParaRPr lang="en-US" altLang="zh-CN" dirty="0" smtClean="0"/>
          </a:p>
          <a:p>
            <a:r>
              <a:rPr lang="zh-CN" altLang="zh-CN" dirty="0"/>
              <a:t>检测速度慢。目前大多数IDS产品的检测速度比较慢，不适应检测高于1Gb/s网络速度</a:t>
            </a:r>
            <a:r>
              <a:rPr lang="zh-CN" altLang="zh-CN" dirty="0" smtClean="0"/>
              <a:t>。</a:t>
            </a:r>
            <a:endParaRPr lang="en-US" altLang="zh-CN" dirty="0" smtClean="0"/>
          </a:p>
          <a:p>
            <a:r>
              <a:rPr lang="zh-CN" altLang="zh-CN" dirty="0"/>
              <a:t>扩充性弱</a:t>
            </a:r>
            <a:r>
              <a:rPr lang="zh-CN" altLang="zh-CN" dirty="0" smtClean="0"/>
              <a:t>。</a:t>
            </a:r>
            <a:r>
              <a:rPr lang="zh-CN" altLang="en-US" dirty="0" smtClean="0"/>
              <a:t>难以</a:t>
            </a:r>
            <a:r>
              <a:rPr lang="zh-CN" altLang="zh-CN" dirty="0" smtClean="0"/>
              <a:t>检测</a:t>
            </a:r>
            <a:r>
              <a:rPr lang="zh-CN" altLang="zh-CN" dirty="0"/>
              <a:t>到新的或未知形式的攻击</a:t>
            </a:r>
            <a:r>
              <a:rPr lang="zh-CN" altLang="zh-CN" dirty="0" smtClean="0"/>
              <a:t>。</a:t>
            </a:r>
            <a:endParaRPr lang="en-US" altLang="zh-CN" dirty="0" smtClean="0"/>
          </a:p>
          <a:p>
            <a:r>
              <a:rPr lang="zh-CN" altLang="zh-CN" dirty="0"/>
              <a:t>无法破解加密入侵命令</a:t>
            </a:r>
            <a:r>
              <a:rPr lang="zh-CN" altLang="zh-CN" dirty="0" smtClean="0"/>
              <a:t>。</a:t>
            </a:r>
            <a:endParaRPr lang="zh-CN" altLang="en-US" dirty="0"/>
          </a:p>
        </p:txBody>
      </p:sp>
    </p:spTree>
    <p:extLst>
      <p:ext uri="{BB962C8B-B14F-4D97-AF65-F5344CB8AC3E}">
        <p14:creationId xmlns:p14="http://schemas.microsoft.com/office/powerpoint/2010/main" val="358276735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入侵检测技术的发展方向</a:t>
            </a:r>
            <a:endParaRPr lang="zh-CN" altLang="en-US" dirty="0"/>
          </a:p>
        </p:txBody>
      </p:sp>
      <p:sp>
        <p:nvSpPr>
          <p:cNvPr id="3" name="内容占位符 2"/>
          <p:cNvSpPr>
            <a:spLocks noGrp="1"/>
          </p:cNvSpPr>
          <p:nvPr>
            <p:ph idx="1"/>
          </p:nvPr>
        </p:nvSpPr>
        <p:spPr/>
        <p:txBody>
          <a:bodyPr/>
          <a:lstStyle/>
          <a:p>
            <a:r>
              <a:rPr lang="zh-CN" altLang="zh-CN" dirty="0" smtClean="0"/>
              <a:t>分布式</a:t>
            </a:r>
            <a:r>
              <a:rPr lang="zh-CN" altLang="zh-CN" dirty="0"/>
              <a:t>通用入侵检测</a:t>
            </a:r>
            <a:r>
              <a:rPr lang="zh-CN" altLang="zh-CN" dirty="0" smtClean="0"/>
              <a:t>架构</a:t>
            </a:r>
            <a:endParaRPr lang="en-US" altLang="zh-CN" dirty="0" smtClean="0"/>
          </a:p>
          <a:p>
            <a:r>
              <a:rPr lang="zh-CN" altLang="zh-CN" dirty="0"/>
              <a:t>应用层入侵</a:t>
            </a:r>
            <a:r>
              <a:rPr lang="zh-CN" altLang="zh-CN" dirty="0" smtClean="0"/>
              <a:t>检测</a:t>
            </a:r>
            <a:endParaRPr lang="en-US" altLang="zh-CN" dirty="0" smtClean="0"/>
          </a:p>
          <a:p>
            <a:r>
              <a:rPr lang="zh-CN" altLang="zh-CN" dirty="0"/>
              <a:t>智能入侵</a:t>
            </a:r>
            <a:r>
              <a:rPr lang="zh-CN" altLang="zh-CN" dirty="0" smtClean="0"/>
              <a:t>检测</a:t>
            </a:r>
            <a:endParaRPr lang="en-US" altLang="zh-CN" dirty="0" smtClean="0"/>
          </a:p>
          <a:p>
            <a:r>
              <a:rPr lang="zh-CN" altLang="zh-CN" dirty="0"/>
              <a:t>入侵检测系统的自身</a:t>
            </a:r>
            <a:r>
              <a:rPr lang="zh-CN" altLang="zh-CN" dirty="0" smtClean="0"/>
              <a:t>保护</a:t>
            </a:r>
            <a:endParaRPr lang="en-US" altLang="zh-CN" dirty="0" smtClean="0"/>
          </a:p>
          <a:p>
            <a:r>
              <a:rPr lang="zh-CN" altLang="zh-CN" dirty="0"/>
              <a:t>入侵检测评测</a:t>
            </a:r>
            <a:r>
              <a:rPr lang="zh-CN" altLang="zh-CN" dirty="0" smtClean="0"/>
              <a:t>方法</a:t>
            </a:r>
            <a:endParaRPr lang="en-US" altLang="zh-CN" dirty="0" smtClean="0"/>
          </a:p>
          <a:p>
            <a:r>
              <a:rPr lang="zh-CN" altLang="zh-CN" dirty="0"/>
              <a:t>与其他网络安全技术相</a:t>
            </a:r>
            <a:r>
              <a:rPr lang="zh-CN" altLang="zh-CN" dirty="0" smtClean="0"/>
              <a:t>结合</a:t>
            </a:r>
            <a:endParaRPr lang="en-US" altLang="zh-CN" dirty="0" smtClean="0"/>
          </a:p>
          <a:p>
            <a:pPr lvl="1"/>
            <a:r>
              <a:rPr lang="zh-CN" altLang="zh-CN" dirty="0"/>
              <a:t>如</a:t>
            </a:r>
            <a:r>
              <a:rPr lang="zh-CN" altLang="zh-CN" dirty="0" smtClean="0"/>
              <a:t>防火墙</a:t>
            </a:r>
            <a:r>
              <a:rPr lang="zh-CN" altLang="en-US" dirty="0" smtClean="0"/>
              <a:t>等</a:t>
            </a:r>
            <a:endParaRPr lang="zh-CN" altLang="en-US" dirty="0"/>
          </a:p>
        </p:txBody>
      </p:sp>
    </p:spTree>
    <p:extLst>
      <p:ext uri="{BB962C8B-B14F-4D97-AF65-F5344CB8AC3E}">
        <p14:creationId xmlns:p14="http://schemas.microsoft.com/office/powerpoint/2010/main" val="18251439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从</a:t>
            </a:r>
            <a:r>
              <a:rPr lang="en-US" altLang="zh-CN" dirty="0"/>
              <a:t>IDS</a:t>
            </a:r>
            <a:r>
              <a:rPr lang="zh-CN" altLang="zh-CN" dirty="0"/>
              <a:t>到</a:t>
            </a:r>
            <a:r>
              <a:rPr lang="en-US" altLang="zh-CN" dirty="0"/>
              <a:t>IPS</a:t>
            </a:r>
            <a:r>
              <a:rPr lang="zh-CN" altLang="zh-CN" dirty="0"/>
              <a:t>和</a:t>
            </a:r>
            <a:r>
              <a:rPr lang="en-US" altLang="zh-CN" dirty="0"/>
              <a:t>IMS</a:t>
            </a:r>
            <a:endParaRPr lang="zh-CN" altLang="en-US" dirty="0"/>
          </a:p>
        </p:txBody>
      </p:sp>
      <p:sp>
        <p:nvSpPr>
          <p:cNvPr id="3" name="内容占位符 2"/>
          <p:cNvSpPr>
            <a:spLocks noGrp="1"/>
          </p:cNvSpPr>
          <p:nvPr>
            <p:ph idx="1"/>
          </p:nvPr>
        </p:nvSpPr>
        <p:spPr>
          <a:xfrm>
            <a:off x="304800" y="1131912"/>
            <a:ext cx="8382000" cy="5105400"/>
          </a:xfrm>
        </p:spPr>
        <p:txBody>
          <a:bodyPr/>
          <a:lstStyle/>
          <a:p>
            <a:r>
              <a:rPr lang="zh-CN" altLang="zh-CN" sz="2400" dirty="0"/>
              <a:t>IDS正呈现出新的发展态势，IPS (Intrusion Prevention System，入侵防御系统）和 IMS(Intrusion Management System，入侵管理系统）就是在IDS的基础上发展起来的</a:t>
            </a:r>
            <a:r>
              <a:rPr lang="zh-CN" altLang="zh-CN" sz="2400" dirty="0" smtClean="0"/>
              <a:t>新技术</a:t>
            </a:r>
            <a:endParaRPr lang="en-US" altLang="zh-CN" sz="2400" dirty="0" smtClean="0"/>
          </a:p>
          <a:p>
            <a:r>
              <a:rPr lang="zh-CN" altLang="zh-CN" sz="2400" dirty="0"/>
              <a:t>大致经历了三个</a:t>
            </a:r>
            <a:r>
              <a:rPr lang="zh-CN" altLang="zh-CN" sz="2400" dirty="0" smtClean="0"/>
              <a:t>阶段</a:t>
            </a:r>
            <a:endParaRPr lang="en-US" altLang="zh-CN" sz="2400" dirty="0" smtClean="0"/>
          </a:p>
          <a:p>
            <a:pPr lvl="1"/>
            <a:r>
              <a:rPr lang="zh-CN" altLang="zh-CN" sz="2400" dirty="0"/>
              <a:t>入侵检测系统。IDS能够帮助网络系统快速发现网络攻击的</a:t>
            </a:r>
            <a:r>
              <a:rPr lang="zh-CN" altLang="zh-CN" sz="2400" dirty="0" smtClean="0"/>
              <a:t>发生</a:t>
            </a:r>
            <a:endParaRPr lang="en-US" altLang="zh-CN" sz="2400" dirty="0" smtClean="0"/>
          </a:p>
          <a:p>
            <a:pPr lvl="1"/>
            <a:r>
              <a:rPr lang="zh-CN" altLang="zh-CN" sz="2400" dirty="0" smtClean="0"/>
              <a:t>IPS技术</a:t>
            </a:r>
            <a:r>
              <a:rPr lang="zh-CN" altLang="zh-CN" sz="2400" dirty="0"/>
              <a:t>综合了防火墙、IDS、漏洞扫描与评估等安全技术，可以主动地、积极地防范、阻止系统入侵</a:t>
            </a:r>
            <a:r>
              <a:rPr lang="zh-CN" altLang="zh-CN" sz="2400" dirty="0" smtClean="0"/>
              <a:t>，</a:t>
            </a:r>
            <a:endParaRPr lang="en-US" altLang="zh-CN" sz="2400" dirty="0" smtClean="0"/>
          </a:p>
          <a:p>
            <a:pPr lvl="1"/>
            <a:r>
              <a:rPr lang="zh-CN" altLang="zh-CN" sz="2400" dirty="0" smtClean="0"/>
              <a:t>IMS技术</a:t>
            </a:r>
            <a:r>
              <a:rPr lang="zh-CN" altLang="zh-CN" sz="2400" dirty="0"/>
              <a:t>实际上包含了 IDS、IPS的功能，并通过一个统一的平台进行统一管理</a:t>
            </a:r>
            <a:endParaRPr lang="zh-CN" altLang="en-US" sz="2400" dirty="0"/>
          </a:p>
        </p:txBody>
      </p:sp>
    </p:spTree>
    <p:extLst>
      <p:ext uri="{BB962C8B-B14F-4D97-AF65-F5344CB8AC3E}">
        <p14:creationId xmlns:p14="http://schemas.microsoft.com/office/powerpoint/2010/main" val="370568075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日期占位符 3"/>
          <p:cNvSpPr>
            <a:spLocks noGrp="1"/>
          </p:cNvSpPr>
          <p:nvPr>
            <p:ph type="dt" sz="half" idx="10"/>
          </p:nvPr>
        </p:nvSpPr>
        <p:spPr/>
        <p:txBody>
          <a:bodyPr/>
          <a:lstStyle/>
          <a:p>
            <a:fld id="{A0BAA65A-A115-4496-AD28-D160D7EEEB28}" type="datetime1">
              <a:rPr lang="zh-CN" altLang="en-US"/>
              <a:pPr/>
              <a:t>2018/6/3</a:t>
            </a:fld>
            <a:endParaRPr lang="en-US" altLang="zh-CN"/>
          </a:p>
        </p:txBody>
      </p:sp>
      <p:sp>
        <p:nvSpPr>
          <p:cNvPr id="44" name="灯片编号占位符 4"/>
          <p:cNvSpPr>
            <a:spLocks noGrp="1"/>
          </p:cNvSpPr>
          <p:nvPr>
            <p:ph type="sldNum" sz="quarter" idx="11"/>
          </p:nvPr>
        </p:nvSpPr>
        <p:spPr/>
        <p:txBody>
          <a:bodyPr/>
          <a:lstStyle/>
          <a:p>
            <a:fld id="{0F4443D2-A45A-4D14-B5B3-A5EA150885F3}" type="slidenum">
              <a:rPr lang="en-US" altLang="zh-CN"/>
              <a:pPr/>
              <a:t>28</a:t>
            </a:fld>
            <a:endParaRPr lang="en-US" altLang="zh-CN"/>
          </a:p>
        </p:txBody>
      </p:sp>
      <p:sp>
        <p:nvSpPr>
          <p:cNvPr id="253954" name="Rectangle 2"/>
          <p:cNvSpPr>
            <a:spLocks noGrp="1" noChangeArrowheads="1"/>
          </p:cNvSpPr>
          <p:nvPr>
            <p:ph type="title"/>
          </p:nvPr>
        </p:nvSpPr>
        <p:spPr/>
        <p:txBody>
          <a:bodyPr/>
          <a:lstStyle/>
          <a:p>
            <a:r>
              <a:rPr lang="zh-CN" altLang="en-US">
                <a:ea typeface="宋体" pitchFamily="2" charset="-122"/>
              </a:rPr>
              <a:t>课程内容</a:t>
            </a:r>
          </a:p>
        </p:txBody>
      </p:sp>
      <p:grpSp>
        <p:nvGrpSpPr>
          <p:cNvPr id="253955" name="Group 3"/>
          <p:cNvGrpSpPr>
            <a:grpSpLocks/>
          </p:cNvGrpSpPr>
          <p:nvPr/>
        </p:nvGrpSpPr>
        <p:grpSpPr bwMode="auto">
          <a:xfrm>
            <a:off x="1927225" y="2447925"/>
            <a:ext cx="5311775" cy="688975"/>
            <a:chOff x="720" y="1392"/>
            <a:chExt cx="4058" cy="480"/>
          </a:xfrm>
        </p:grpSpPr>
        <p:sp>
          <p:nvSpPr>
            <p:cNvPr id="253956"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3957" name="Group 5"/>
            <p:cNvGrpSpPr>
              <a:grpSpLocks/>
            </p:cNvGrpSpPr>
            <p:nvPr/>
          </p:nvGrpSpPr>
          <p:grpSpPr bwMode="auto">
            <a:xfrm>
              <a:off x="730" y="1407"/>
              <a:ext cx="4043" cy="444"/>
              <a:chOff x="744" y="1407"/>
              <a:chExt cx="3988" cy="444"/>
            </a:xfrm>
          </p:grpSpPr>
          <p:sp>
            <p:nvSpPr>
              <p:cNvPr id="253958"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59"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3960" name="Group 8"/>
          <p:cNvGrpSpPr>
            <a:grpSpLocks/>
          </p:cNvGrpSpPr>
          <p:nvPr/>
        </p:nvGrpSpPr>
        <p:grpSpPr bwMode="auto">
          <a:xfrm>
            <a:off x="1927225" y="3313113"/>
            <a:ext cx="5311775" cy="688975"/>
            <a:chOff x="720" y="1392"/>
            <a:chExt cx="4058" cy="480"/>
          </a:xfrm>
        </p:grpSpPr>
        <p:sp>
          <p:nvSpPr>
            <p:cNvPr id="253961"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3962" name="Group 10"/>
            <p:cNvGrpSpPr>
              <a:grpSpLocks/>
            </p:cNvGrpSpPr>
            <p:nvPr/>
          </p:nvGrpSpPr>
          <p:grpSpPr bwMode="auto">
            <a:xfrm>
              <a:off x="730" y="1407"/>
              <a:ext cx="4043" cy="444"/>
              <a:chOff x="744" y="1407"/>
              <a:chExt cx="3988" cy="444"/>
            </a:xfrm>
          </p:grpSpPr>
          <p:sp>
            <p:nvSpPr>
              <p:cNvPr id="253963"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64"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3965" name="Group 13"/>
          <p:cNvGrpSpPr>
            <a:grpSpLocks/>
          </p:cNvGrpSpPr>
          <p:nvPr/>
        </p:nvGrpSpPr>
        <p:grpSpPr bwMode="auto">
          <a:xfrm>
            <a:off x="1927225" y="4170363"/>
            <a:ext cx="5311775" cy="688975"/>
            <a:chOff x="720" y="1392"/>
            <a:chExt cx="4058" cy="480"/>
          </a:xfrm>
        </p:grpSpPr>
        <p:sp>
          <p:nvSpPr>
            <p:cNvPr id="253966" name="AutoShape 14"/>
            <p:cNvSpPr>
              <a:spLocks noChangeArrowheads="1"/>
            </p:cNvSpPr>
            <p:nvPr/>
          </p:nvSpPr>
          <p:spPr bwMode="gray">
            <a:xfrm>
              <a:off x="720" y="1392"/>
              <a:ext cx="4058" cy="480"/>
            </a:xfrm>
            <a:prstGeom prst="roundRect">
              <a:avLst>
                <a:gd name="adj" fmla="val 17509"/>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3967" name="Group 15"/>
            <p:cNvGrpSpPr>
              <a:grpSpLocks/>
            </p:cNvGrpSpPr>
            <p:nvPr/>
          </p:nvGrpSpPr>
          <p:grpSpPr bwMode="auto">
            <a:xfrm>
              <a:off x="730" y="1407"/>
              <a:ext cx="4043" cy="444"/>
              <a:chOff x="744" y="1407"/>
              <a:chExt cx="3988" cy="444"/>
            </a:xfrm>
          </p:grpSpPr>
          <p:sp>
            <p:nvSpPr>
              <p:cNvPr id="253968" name="AutoShape 16"/>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69" name="AutoShape 17"/>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53970" name="Group 18"/>
          <p:cNvGrpSpPr>
            <a:grpSpLocks/>
          </p:cNvGrpSpPr>
          <p:nvPr/>
        </p:nvGrpSpPr>
        <p:grpSpPr bwMode="auto">
          <a:xfrm>
            <a:off x="1927225" y="1604963"/>
            <a:ext cx="5311775" cy="688975"/>
            <a:chOff x="720" y="1392"/>
            <a:chExt cx="4058" cy="480"/>
          </a:xfrm>
        </p:grpSpPr>
        <p:sp>
          <p:nvSpPr>
            <p:cNvPr id="253971"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3972" name="Group 20"/>
            <p:cNvGrpSpPr>
              <a:grpSpLocks/>
            </p:cNvGrpSpPr>
            <p:nvPr/>
          </p:nvGrpSpPr>
          <p:grpSpPr bwMode="auto">
            <a:xfrm>
              <a:off x="730" y="1407"/>
              <a:ext cx="4043" cy="444"/>
              <a:chOff x="744" y="1407"/>
              <a:chExt cx="3988" cy="444"/>
            </a:xfrm>
          </p:grpSpPr>
          <p:sp>
            <p:nvSpPr>
              <p:cNvPr id="253973"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3974"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53975" name="Text Box 23"/>
          <p:cNvSpPr txBox="1">
            <a:spLocks noChangeArrowheads="1"/>
          </p:cNvSpPr>
          <p:nvPr/>
        </p:nvSpPr>
        <p:spPr bwMode="white">
          <a:xfrm>
            <a:off x="2393950" y="1698625"/>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a:defRPr>
                <a:solidFill>
                  <a:schemeClr val="tx1"/>
                </a:solidFill>
                <a:latin typeface="Arial" pitchFamily="34" charset="0"/>
                <a:ea typeface="宋体" pitchFamily="2" charset="-122"/>
              </a:defRPr>
            </a:lvl1pPr>
            <a:lvl2pPr marL="914400" indent="-457200" algn="l">
              <a:defRPr>
                <a:solidFill>
                  <a:schemeClr val="tx1"/>
                </a:solidFill>
                <a:latin typeface="Arial" pitchFamily="34" charset="0"/>
                <a:ea typeface="宋体" pitchFamily="2" charset="-122"/>
              </a:defRPr>
            </a:lvl2pPr>
            <a:lvl3pPr marL="1371600" indent="-457200" algn="l">
              <a:defRPr>
                <a:solidFill>
                  <a:schemeClr val="tx1"/>
                </a:solidFill>
                <a:latin typeface="Arial" pitchFamily="34" charset="0"/>
                <a:ea typeface="宋体" pitchFamily="2" charset="-122"/>
              </a:defRPr>
            </a:lvl3pPr>
            <a:lvl4pPr marL="1828800" indent="-457200" algn="l">
              <a:defRPr>
                <a:solidFill>
                  <a:schemeClr val="tx1"/>
                </a:solidFill>
                <a:latin typeface="Arial" pitchFamily="34" charset="0"/>
                <a:ea typeface="宋体" pitchFamily="2" charset="-122"/>
              </a:defRPr>
            </a:lvl4pPr>
            <a:lvl5pPr marL="2286000" indent="-457200" algn="l">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buClr>
                <a:schemeClr val="tx1"/>
              </a:buClr>
            </a:pPr>
            <a:r>
              <a:rPr lang="zh-CN" altLang="en-US" sz="2400" b="1" dirty="0" smtClean="0">
                <a:solidFill>
                  <a:schemeClr val="bg1"/>
                </a:solidFill>
                <a:cs typeface="Arial" pitchFamily="34" charset="0"/>
              </a:rPr>
              <a:t>入侵检测概述</a:t>
            </a:r>
            <a:endParaRPr lang="zh-CN" altLang="en-US" sz="2400" b="1" dirty="0">
              <a:solidFill>
                <a:schemeClr val="bg1"/>
              </a:solidFill>
              <a:cs typeface="Arial" pitchFamily="34" charset="0"/>
            </a:endParaRPr>
          </a:p>
        </p:txBody>
      </p:sp>
      <p:sp>
        <p:nvSpPr>
          <p:cNvPr id="253976" name="Text Box 24"/>
          <p:cNvSpPr txBox="1">
            <a:spLocks noChangeArrowheads="1"/>
          </p:cNvSpPr>
          <p:nvPr/>
        </p:nvSpPr>
        <p:spPr bwMode="white">
          <a:xfrm>
            <a:off x="2405063" y="2555875"/>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a:defRPr>
                <a:solidFill>
                  <a:schemeClr val="tx1"/>
                </a:solidFill>
                <a:latin typeface="Arial" pitchFamily="34" charset="0"/>
                <a:ea typeface="宋体" pitchFamily="2" charset="-122"/>
              </a:defRPr>
            </a:lvl1pPr>
            <a:lvl2pPr marL="914400" indent="-457200" algn="l">
              <a:defRPr>
                <a:solidFill>
                  <a:schemeClr val="tx1"/>
                </a:solidFill>
                <a:latin typeface="Arial" pitchFamily="34" charset="0"/>
                <a:ea typeface="宋体" pitchFamily="2" charset="-122"/>
              </a:defRPr>
            </a:lvl2pPr>
            <a:lvl3pPr marL="1371600" indent="-457200" algn="l">
              <a:defRPr>
                <a:solidFill>
                  <a:schemeClr val="tx1"/>
                </a:solidFill>
                <a:latin typeface="Arial" pitchFamily="34" charset="0"/>
                <a:ea typeface="宋体" pitchFamily="2" charset="-122"/>
              </a:defRPr>
            </a:lvl3pPr>
            <a:lvl4pPr marL="1828800" indent="-457200" algn="l">
              <a:defRPr>
                <a:solidFill>
                  <a:schemeClr val="tx1"/>
                </a:solidFill>
                <a:latin typeface="Arial" pitchFamily="34" charset="0"/>
                <a:ea typeface="宋体" pitchFamily="2" charset="-122"/>
              </a:defRPr>
            </a:lvl4pPr>
            <a:lvl5pPr marL="2286000" indent="-457200" algn="l">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buClr>
                <a:schemeClr val="tx1"/>
              </a:buClr>
            </a:pPr>
            <a:r>
              <a:rPr lang="zh-CN" altLang="en-US" sz="2400" b="1" dirty="0" smtClean="0">
                <a:solidFill>
                  <a:schemeClr val="bg1"/>
                </a:solidFill>
                <a:cs typeface="Arial" pitchFamily="34" charset="0"/>
              </a:rPr>
              <a:t>入侵检测技术</a:t>
            </a:r>
            <a:endParaRPr lang="zh-CN" altLang="en-US" sz="2400" b="1" dirty="0">
              <a:solidFill>
                <a:schemeClr val="bg1"/>
              </a:solidFill>
              <a:cs typeface="Arial" pitchFamily="34" charset="0"/>
            </a:endParaRPr>
          </a:p>
        </p:txBody>
      </p:sp>
      <p:sp>
        <p:nvSpPr>
          <p:cNvPr id="253977" name="Text Box 25"/>
          <p:cNvSpPr txBox="1">
            <a:spLocks noChangeArrowheads="1"/>
          </p:cNvSpPr>
          <p:nvPr/>
        </p:nvSpPr>
        <p:spPr bwMode="white">
          <a:xfrm>
            <a:off x="2405063" y="3414713"/>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a:defRPr>
                <a:solidFill>
                  <a:schemeClr val="tx1"/>
                </a:solidFill>
                <a:latin typeface="Arial" pitchFamily="34" charset="0"/>
                <a:ea typeface="宋体" pitchFamily="2" charset="-122"/>
              </a:defRPr>
            </a:lvl1pPr>
            <a:lvl2pPr marL="914400" indent="-457200" algn="l">
              <a:defRPr>
                <a:solidFill>
                  <a:schemeClr val="tx1"/>
                </a:solidFill>
                <a:latin typeface="Arial" pitchFamily="34" charset="0"/>
                <a:ea typeface="宋体" pitchFamily="2" charset="-122"/>
              </a:defRPr>
            </a:lvl2pPr>
            <a:lvl3pPr marL="1371600" indent="-457200" algn="l">
              <a:defRPr>
                <a:solidFill>
                  <a:schemeClr val="tx1"/>
                </a:solidFill>
                <a:latin typeface="Arial" pitchFamily="34" charset="0"/>
                <a:ea typeface="宋体" pitchFamily="2" charset="-122"/>
              </a:defRPr>
            </a:lvl3pPr>
            <a:lvl4pPr marL="1828800" indent="-457200" algn="l">
              <a:defRPr>
                <a:solidFill>
                  <a:schemeClr val="tx1"/>
                </a:solidFill>
                <a:latin typeface="Arial" pitchFamily="34" charset="0"/>
                <a:ea typeface="宋体" pitchFamily="2" charset="-122"/>
              </a:defRPr>
            </a:lvl4pPr>
            <a:lvl5pPr marL="2286000" indent="-457200" algn="l">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buClr>
                <a:schemeClr val="tx1"/>
              </a:buClr>
            </a:pPr>
            <a:r>
              <a:rPr lang="en-US" altLang="zh-CN" sz="2400" b="1" dirty="0" smtClean="0">
                <a:solidFill>
                  <a:schemeClr val="bg1"/>
                </a:solidFill>
                <a:cs typeface="Arial" pitchFamily="34" charset="0"/>
              </a:rPr>
              <a:t>IDS</a:t>
            </a:r>
            <a:r>
              <a:rPr lang="zh-CN" altLang="en-US" sz="2400" b="1" dirty="0" smtClean="0">
                <a:solidFill>
                  <a:schemeClr val="bg1"/>
                </a:solidFill>
                <a:cs typeface="Arial" pitchFamily="34" charset="0"/>
              </a:rPr>
              <a:t>的标准化</a:t>
            </a:r>
            <a:endParaRPr lang="zh-CN" altLang="en-US" sz="2400" b="1" dirty="0">
              <a:solidFill>
                <a:schemeClr val="bg1"/>
              </a:solidFill>
              <a:cs typeface="Arial" pitchFamily="34" charset="0"/>
            </a:endParaRPr>
          </a:p>
        </p:txBody>
      </p:sp>
      <p:sp>
        <p:nvSpPr>
          <p:cNvPr id="253978" name="Text Box 26"/>
          <p:cNvSpPr txBox="1">
            <a:spLocks noChangeArrowheads="1"/>
          </p:cNvSpPr>
          <p:nvPr/>
        </p:nvSpPr>
        <p:spPr bwMode="white">
          <a:xfrm>
            <a:off x="2438400" y="42672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a:defRPr>
                <a:solidFill>
                  <a:schemeClr val="tx1"/>
                </a:solidFill>
                <a:latin typeface="Arial" pitchFamily="34" charset="0"/>
                <a:ea typeface="宋体" pitchFamily="2" charset="-122"/>
              </a:defRPr>
            </a:lvl1pPr>
            <a:lvl2pPr marL="914400" indent="-457200" algn="l">
              <a:defRPr>
                <a:solidFill>
                  <a:schemeClr val="tx1"/>
                </a:solidFill>
                <a:latin typeface="Arial" pitchFamily="34" charset="0"/>
                <a:ea typeface="宋体" pitchFamily="2" charset="-122"/>
              </a:defRPr>
            </a:lvl2pPr>
            <a:lvl3pPr marL="1371600" indent="-457200" algn="l">
              <a:defRPr>
                <a:solidFill>
                  <a:schemeClr val="tx1"/>
                </a:solidFill>
                <a:latin typeface="Arial" pitchFamily="34" charset="0"/>
                <a:ea typeface="宋体" pitchFamily="2" charset="-122"/>
              </a:defRPr>
            </a:lvl3pPr>
            <a:lvl4pPr marL="1828800" indent="-457200" algn="l">
              <a:defRPr>
                <a:solidFill>
                  <a:schemeClr val="tx1"/>
                </a:solidFill>
                <a:latin typeface="Arial" pitchFamily="34" charset="0"/>
                <a:ea typeface="宋体" pitchFamily="2" charset="-122"/>
              </a:defRPr>
            </a:lvl4pPr>
            <a:lvl5pPr marL="2286000" indent="-457200" algn="l">
              <a:defRPr>
                <a:solidFill>
                  <a:schemeClr val="tx1"/>
                </a:solidFill>
                <a:latin typeface="Arial" pitchFamily="34" charset="0"/>
                <a:ea typeface="宋体" pitchFamily="2" charset="-122"/>
              </a:defRPr>
            </a:lvl5pPr>
            <a:lvl6pPr marL="2743200" indent="-457200" fontAlgn="base">
              <a:spcBef>
                <a:spcPct val="0"/>
              </a:spcBef>
              <a:spcAft>
                <a:spcPct val="0"/>
              </a:spcAft>
              <a:defRPr>
                <a:solidFill>
                  <a:schemeClr val="tx1"/>
                </a:solidFill>
                <a:latin typeface="Arial" pitchFamily="34" charset="0"/>
                <a:ea typeface="宋体" pitchFamily="2" charset="-122"/>
              </a:defRPr>
            </a:lvl6pPr>
            <a:lvl7pPr marL="3200400" indent="-457200" fontAlgn="base">
              <a:spcBef>
                <a:spcPct val="0"/>
              </a:spcBef>
              <a:spcAft>
                <a:spcPct val="0"/>
              </a:spcAft>
              <a:defRPr>
                <a:solidFill>
                  <a:schemeClr val="tx1"/>
                </a:solidFill>
                <a:latin typeface="Arial" pitchFamily="34" charset="0"/>
                <a:ea typeface="宋体" pitchFamily="2" charset="-122"/>
              </a:defRPr>
            </a:lvl7pPr>
            <a:lvl8pPr marL="3657600" indent="-457200" fontAlgn="base">
              <a:spcBef>
                <a:spcPct val="0"/>
              </a:spcBef>
              <a:spcAft>
                <a:spcPct val="0"/>
              </a:spcAft>
              <a:defRPr>
                <a:solidFill>
                  <a:schemeClr val="tx1"/>
                </a:solidFill>
                <a:latin typeface="Arial" pitchFamily="34" charset="0"/>
                <a:ea typeface="宋体" pitchFamily="2" charset="-122"/>
              </a:defRPr>
            </a:lvl8pPr>
            <a:lvl9pPr marL="4114800" indent="-457200" fontAlgn="base">
              <a:spcBef>
                <a:spcPct val="0"/>
              </a:spcBef>
              <a:spcAft>
                <a:spcPct val="0"/>
              </a:spcAft>
              <a:defRPr>
                <a:solidFill>
                  <a:schemeClr val="tx1"/>
                </a:solidFill>
                <a:latin typeface="Arial" pitchFamily="34" charset="0"/>
                <a:ea typeface="宋体" pitchFamily="2" charset="-122"/>
              </a:defRPr>
            </a:lvl9pPr>
          </a:lstStyle>
          <a:p>
            <a:pPr algn="ctr">
              <a:spcBef>
                <a:spcPct val="50000"/>
              </a:spcBef>
              <a:buClr>
                <a:schemeClr val="tx1"/>
              </a:buClr>
            </a:pPr>
            <a:r>
              <a:rPr lang="zh-CN" altLang="en-US" sz="2400" b="1" dirty="0" smtClean="0">
                <a:solidFill>
                  <a:schemeClr val="bg1"/>
                </a:solidFill>
                <a:cs typeface="Arial" pitchFamily="34" charset="0"/>
              </a:rPr>
              <a:t>入侵检测的发展</a:t>
            </a:r>
            <a:endParaRPr lang="zh-CN" altLang="en-US" sz="2400" b="1" dirty="0">
              <a:solidFill>
                <a:schemeClr val="bg1"/>
              </a:solidFill>
              <a:cs typeface="Arial" pitchFamily="34" charset="0"/>
            </a:endParaRPr>
          </a:p>
        </p:txBody>
      </p:sp>
      <p:pic>
        <p:nvPicPr>
          <p:cNvPr id="253979" name="Picture 27"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52600" y="4156075"/>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253980" name="Picture 28"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43075" y="3287713"/>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253981" name="Picture 29"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43075" y="2436813"/>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253982" name="Picture 30"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31963" y="1600200"/>
            <a:ext cx="792162" cy="949325"/>
          </a:xfrm>
          <a:prstGeom prst="rect">
            <a:avLst/>
          </a:prstGeom>
          <a:noFill/>
          <a:extLst>
            <a:ext uri="{909E8E84-426E-40DD-AFC4-6F175D3DCCD1}">
              <a14:hiddenFill xmlns:a14="http://schemas.microsoft.com/office/drawing/2010/main">
                <a:solidFill>
                  <a:srgbClr val="FFFFFF"/>
                </a:solidFill>
              </a14:hiddenFill>
            </a:ext>
          </a:extLst>
        </p:spPr>
      </p:pic>
      <p:sp>
        <p:nvSpPr>
          <p:cNvPr id="253983" name="Text Box 31"/>
          <p:cNvSpPr txBox="1">
            <a:spLocks noChangeArrowheads="1"/>
          </p:cNvSpPr>
          <p:nvPr/>
        </p:nvSpPr>
        <p:spPr bwMode="white">
          <a:xfrm>
            <a:off x="2057400" y="42672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solidFill>
                  <a:schemeClr val="bg1"/>
                </a:solidFill>
                <a:ea typeface="宋体" pitchFamily="2" charset="-122"/>
                <a:cs typeface="Arial" pitchFamily="34" charset="0"/>
              </a:rPr>
              <a:t>4</a:t>
            </a:r>
          </a:p>
        </p:txBody>
      </p:sp>
      <p:sp>
        <p:nvSpPr>
          <p:cNvPr id="253984" name="Text Box 32"/>
          <p:cNvSpPr txBox="1">
            <a:spLocks noChangeArrowheads="1"/>
          </p:cNvSpPr>
          <p:nvPr/>
        </p:nvSpPr>
        <p:spPr bwMode="white">
          <a:xfrm>
            <a:off x="2052638" y="16764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solidFill>
                  <a:schemeClr val="bg1"/>
                </a:solidFill>
                <a:ea typeface="宋体" pitchFamily="2" charset="-122"/>
                <a:cs typeface="Arial" pitchFamily="34" charset="0"/>
              </a:rPr>
              <a:t>1</a:t>
            </a:r>
          </a:p>
        </p:txBody>
      </p:sp>
      <p:sp>
        <p:nvSpPr>
          <p:cNvPr id="253985" name="Text Box 33"/>
          <p:cNvSpPr txBox="1">
            <a:spLocks noChangeArrowheads="1"/>
          </p:cNvSpPr>
          <p:nvPr/>
        </p:nvSpPr>
        <p:spPr bwMode="white">
          <a:xfrm>
            <a:off x="2065338" y="253523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solidFill>
                  <a:schemeClr val="bg1"/>
                </a:solidFill>
                <a:ea typeface="宋体" pitchFamily="2" charset="-122"/>
                <a:cs typeface="Arial" pitchFamily="34" charset="0"/>
              </a:rPr>
              <a:t>2</a:t>
            </a:r>
          </a:p>
        </p:txBody>
      </p:sp>
      <p:sp>
        <p:nvSpPr>
          <p:cNvPr id="253986" name="Text Box 34"/>
          <p:cNvSpPr txBox="1">
            <a:spLocks noChangeArrowheads="1"/>
          </p:cNvSpPr>
          <p:nvPr/>
        </p:nvSpPr>
        <p:spPr bwMode="white">
          <a:xfrm>
            <a:off x="2065338" y="34226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solidFill>
                  <a:schemeClr val="bg1"/>
                </a:solidFill>
                <a:ea typeface="宋体" pitchFamily="2" charset="-122"/>
                <a:cs typeface="Arial" pitchFamily="34" charset="0"/>
              </a:rPr>
              <a:t>3</a:t>
            </a:r>
          </a:p>
        </p:txBody>
      </p:sp>
      <p:grpSp>
        <p:nvGrpSpPr>
          <p:cNvPr id="37" name="Group 35"/>
          <p:cNvGrpSpPr>
            <a:grpSpLocks/>
          </p:cNvGrpSpPr>
          <p:nvPr/>
        </p:nvGrpSpPr>
        <p:grpSpPr bwMode="auto">
          <a:xfrm>
            <a:off x="1905000" y="5029200"/>
            <a:ext cx="5311775" cy="688975"/>
            <a:chOff x="720" y="1392"/>
            <a:chExt cx="4058" cy="480"/>
          </a:xfrm>
        </p:grpSpPr>
        <p:sp>
          <p:nvSpPr>
            <p:cNvPr id="38" name="AutoShape 36"/>
            <p:cNvSpPr>
              <a:spLocks noChangeArrowheads="1"/>
            </p:cNvSpPr>
            <p:nvPr/>
          </p:nvSpPr>
          <p:spPr bwMode="gray">
            <a:xfrm>
              <a:off x="720" y="1392"/>
              <a:ext cx="4058" cy="480"/>
            </a:xfrm>
            <a:prstGeom prst="roundRect">
              <a:avLst>
                <a:gd name="adj" fmla="val 17509"/>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r"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nvGrpSpPr>
            <p:cNvPr id="39" name="Group 37"/>
            <p:cNvGrpSpPr>
              <a:grpSpLocks/>
            </p:cNvGrpSpPr>
            <p:nvPr/>
          </p:nvGrpSpPr>
          <p:grpSpPr bwMode="auto">
            <a:xfrm>
              <a:off x="730" y="1407"/>
              <a:ext cx="4043" cy="444"/>
              <a:chOff x="744" y="1407"/>
              <a:chExt cx="3988" cy="444"/>
            </a:xfrm>
          </p:grpSpPr>
          <p:sp>
            <p:nvSpPr>
              <p:cNvPr id="40" name="AutoShape 38"/>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41" name="AutoShape 39"/>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sp>
        <p:nvSpPr>
          <p:cNvPr id="42" name="Text Box 40"/>
          <p:cNvSpPr txBox="1">
            <a:spLocks noChangeArrowheads="1"/>
          </p:cNvSpPr>
          <p:nvPr/>
        </p:nvSpPr>
        <p:spPr bwMode="white">
          <a:xfrm>
            <a:off x="2057400" y="51054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r"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2400" b="1">
                <a:solidFill>
                  <a:schemeClr val="bg1"/>
                </a:solidFill>
                <a:cs typeface="Arial" pitchFamily="34" charset="0"/>
              </a:rPr>
              <a:t>5</a:t>
            </a:r>
          </a:p>
        </p:txBody>
      </p:sp>
      <p:pic>
        <p:nvPicPr>
          <p:cNvPr id="45" name="Picture 41"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22438" y="5029200"/>
            <a:ext cx="792162"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 Box 42"/>
          <p:cNvSpPr txBox="1">
            <a:spLocks noChangeArrowheads="1"/>
          </p:cNvSpPr>
          <p:nvPr/>
        </p:nvSpPr>
        <p:spPr bwMode="white">
          <a:xfrm>
            <a:off x="2438400" y="51054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lgn="l"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914400" indent="-457200" algn="l"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371600" indent="-457200" algn="l"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828800" indent="-457200" algn="l" eaLnBrk="0" hangingPunct="0">
              <a:spcBef>
                <a:spcPct val="20000"/>
              </a:spcBef>
              <a:buChar char="–"/>
              <a:defRPr sz="2000">
                <a:solidFill>
                  <a:schemeClr val="tx1"/>
                </a:solidFill>
                <a:latin typeface="黑体" pitchFamily="49" charset="-122"/>
                <a:ea typeface="黑体" pitchFamily="49" charset="-122"/>
              </a:defRPr>
            </a:lvl4pPr>
            <a:lvl5pPr marL="2286000" indent="-457200" algn="l" eaLnBrk="0" hangingPunct="0">
              <a:spcBef>
                <a:spcPct val="20000"/>
              </a:spcBef>
              <a:buChar char="»"/>
              <a:defRPr sz="2000">
                <a:solidFill>
                  <a:schemeClr val="tx1"/>
                </a:solidFill>
                <a:latin typeface="黑体" pitchFamily="49" charset="-122"/>
                <a:ea typeface="黑体" pitchFamily="49" charset="-122"/>
              </a:defRPr>
            </a:lvl5pPr>
            <a:lvl6pPr marL="2743200" indent="-4572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3200400" indent="-4572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657600" indent="-4572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4114800" indent="-4572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algn="ctr" eaLnBrk="1" hangingPunct="1">
              <a:spcBef>
                <a:spcPct val="50000"/>
              </a:spcBef>
              <a:buFontTx/>
              <a:buNone/>
            </a:pPr>
            <a:r>
              <a:rPr lang="zh-CN" altLang="en-US" sz="2400" dirty="0" smtClean="0">
                <a:solidFill>
                  <a:schemeClr val="bg1"/>
                </a:solidFill>
                <a:latin typeface="Arial" pitchFamily="34" charset="0"/>
                <a:ea typeface="宋体" pitchFamily="2" charset="-122"/>
                <a:cs typeface="Arial" pitchFamily="34" charset="0"/>
              </a:rPr>
              <a:t>网络诱骗系统    </a:t>
            </a:r>
            <a:endParaRPr lang="zh-CN" altLang="en-US" sz="2400" dirty="0">
              <a:solidFill>
                <a:schemeClr val="bg1"/>
              </a:solidFill>
              <a:latin typeface="Arial" pitchFamily="34" charset="0"/>
              <a:ea typeface="宋体" pitchFamily="2" charset="-122"/>
              <a:cs typeface="Arial" pitchFamily="34" charset="0"/>
            </a:endParaRPr>
          </a:p>
        </p:txBody>
      </p:sp>
    </p:spTree>
    <p:extLst>
      <p:ext uri="{BB962C8B-B14F-4D97-AF65-F5344CB8AC3E}">
        <p14:creationId xmlns:p14="http://schemas.microsoft.com/office/powerpoint/2010/main" val="225228656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smtClean="0"/>
              <a:t>网络诱骗系统</a:t>
            </a:r>
          </a:p>
        </p:txBody>
      </p:sp>
      <p:sp>
        <p:nvSpPr>
          <p:cNvPr id="6147" name="Rectangle 3"/>
          <p:cNvSpPr>
            <a:spLocks noGrp="1" noChangeArrowheads="1"/>
          </p:cNvSpPr>
          <p:nvPr>
            <p:ph idx="1"/>
          </p:nvPr>
        </p:nvSpPr>
        <p:spPr/>
        <p:txBody>
          <a:bodyPr/>
          <a:lstStyle/>
          <a:p>
            <a:pPr marL="609600" indent="-609600">
              <a:buFontTx/>
              <a:buNone/>
            </a:pPr>
            <a:r>
              <a:rPr lang="en-US" altLang="zh-CN" smtClean="0">
                <a:latin typeface="Times New Roman" pitchFamily="18" charset="0"/>
                <a:hlinkClick r:id="rId3" action="ppaction://hlinksldjump"/>
              </a:rPr>
              <a:t>1  </a:t>
            </a:r>
            <a:r>
              <a:rPr lang="zh-CN" altLang="en-US" smtClean="0">
                <a:latin typeface="Times New Roman" pitchFamily="18" charset="0"/>
                <a:hlinkClick r:id="rId3" action="ppaction://hlinksldjump"/>
              </a:rPr>
              <a:t>网络诱骗系统概述 </a:t>
            </a:r>
            <a:endParaRPr lang="zh-CN" altLang="en-US" smtClean="0">
              <a:latin typeface="Times New Roman" pitchFamily="18" charset="0"/>
            </a:endParaRPr>
          </a:p>
          <a:p>
            <a:pPr marL="609600" indent="-609600">
              <a:buFontTx/>
              <a:buNone/>
            </a:pPr>
            <a:r>
              <a:rPr lang="en-US" altLang="zh-CN" smtClean="0">
                <a:latin typeface="Times New Roman" pitchFamily="18" charset="0"/>
                <a:hlinkClick r:id="rId4" action="ppaction://hlinksldjump"/>
              </a:rPr>
              <a:t>2  </a:t>
            </a:r>
            <a:r>
              <a:rPr lang="zh-CN" altLang="en-US" smtClean="0">
                <a:latin typeface="Times New Roman" pitchFamily="18" charset="0"/>
                <a:hlinkClick r:id="rId4" action="ppaction://hlinksldjump"/>
              </a:rPr>
              <a:t>网络诱骗技术 </a:t>
            </a:r>
            <a:endParaRPr lang="zh-CN" altLang="en-US" smtClean="0">
              <a:latin typeface="Times New Roman" pitchFamily="18" charset="0"/>
            </a:endParaRPr>
          </a:p>
          <a:p>
            <a:pPr marL="609600" indent="-609600">
              <a:buFontTx/>
              <a:buNone/>
            </a:pPr>
            <a:endParaRPr lang="zh-CN" altLang="en-US" smtClean="0">
              <a:latin typeface="Times New Roman" pitchFamily="18" charset="0"/>
            </a:endParaRPr>
          </a:p>
          <a:p>
            <a:pPr marL="609600" indent="-609600">
              <a:buFontTx/>
              <a:buNone/>
            </a:pPr>
            <a:endParaRPr lang="zh-CN" altLang="en-US" smtClean="0">
              <a:latin typeface="Times New Roman" pitchFamily="18" charset="0"/>
            </a:endParaRPr>
          </a:p>
          <a:p>
            <a:pPr marL="609600" indent="-609600">
              <a:buFontTx/>
              <a:buNone/>
            </a:pPr>
            <a:endParaRPr lang="zh-CN" altLang="en-US" smtClean="0">
              <a:latin typeface="Times New Roman" pitchFamily="18" charset="0"/>
            </a:endParaRPr>
          </a:p>
          <a:p>
            <a:pPr marL="609600" indent="-609600">
              <a:buFontTx/>
              <a:buNone/>
            </a:pPr>
            <a:r>
              <a:rPr lang="en-US" altLang="zh-CN" smtClean="0">
                <a:latin typeface="Times New Roman" pitchFamily="18" charset="0"/>
                <a:hlinkClick r:id="rId5" action="ppaction://hlinksldjump"/>
              </a:rPr>
              <a:t>3  </a:t>
            </a:r>
            <a:r>
              <a:rPr lang="zh-CN" altLang="en-US" smtClean="0">
                <a:latin typeface="Times New Roman" pitchFamily="18" charset="0"/>
                <a:hlinkClick r:id="rId5" action="ppaction://hlinksldjump"/>
              </a:rPr>
              <a:t>蜜罐的分类 </a:t>
            </a:r>
            <a:endParaRPr lang="zh-CN" altLang="en-US" smtClean="0">
              <a:latin typeface="Times New Roman" pitchFamily="18" charset="0"/>
            </a:endParaRPr>
          </a:p>
          <a:p>
            <a:pPr marL="609600" indent="-609600">
              <a:buFontTx/>
              <a:buNone/>
            </a:pPr>
            <a:r>
              <a:rPr lang="en-US" altLang="zh-CN" smtClean="0">
                <a:latin typeface="Times New Roman" pitchFamily="18" charset="0"/>
                <a:hlinkClick r:id="rId6" action="ppaction://hlinksldjump"/>
              </a:rPr>
              <a:t>4  </a:t>
            </a:r>
            <a:r>
              <a:rPr lang="zh-CN" altLang="en-US" smtClean="0">
                <a:latin typeface="Times New Roman" pitchFamily="18" charset="0"/>
                <a:hlinkClick r:id="rId6" action="ppaction://hlinksldjump"/>
              </a:rPr>
              <a:t>常见的网络诱骗工具及产品</a:t>
            </a:r>
            <a:endParaRPr lang="zh-CN" altLang="en-US" smtClean="0">
              <a:latin typeface="Times New Roman" pitchFamily="18" charset="0"/>
            </a:endParaRPr>
          </a:p>
          <a:p>
            <a:pPr marL="609600" indent="-609600">
              <a:buFontTx/>
              <a:buNone/>
            </a:pPr>
            <a:r>
              <a:rPr lang="en-US" altLang="zh-CN" smtClean="0">
                <a:latin typeface="Times New Roman" pitchFamily="18" charset="0"/>
                <a:hlinkClick r:id="rId7" action="ppaction://hlinksldjump"/>
              </a:rPr>
              <a:t>5  </a:t>
            </a:r>
            <a:r>
              <a:rPr lang="zh-CN" altLang="en-US" smtClean="0">
                <a:latin typeface="Times New Roman" pitchFamily="18" charset="0"/>
                <a:hlinkClick r:id="rId7" action="ppaction://hlinksldjump"/>
              </a:rPr>
              <a:t>蜜罐的优缺点 </a:t>
            </a:r>
            <a:endParaRPr lang="zh-CN" altLang="en-US" smtClean="0">
              <a:latin typeface="Times New Roman" pitchFamily="18" charset="0"/>
            </a:endParaRPr>
          </a:p>
        </p:txBody>
      </p:sp>
      <p:sp>
        <p:nvSpPr>
          <p:cNvPr id="6148"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53DBDFC-8AC1-4C76-8915-87FD3759E9E3}" type="datetime1">
              <a:rPr lang="zh-CN" altLang="en-US">
                <a:solidFill>
                  <a:schemeClr val="bg1"/>
                </a:solidFill>
                <a:latin typeface="Verdana" pitchFamily="34" charset="0"/>
              </a:rPr>
              <a:pPr eaLnBrk="1" hangingPunct="1"/>
              <a:t>2018/6/3</a:t>
            </a:fld>
            <a:endParaRPr lang="en-US" altLang="zh-CN">
              <a:solidFill>
                <a:schemeClr val="bg1"/>
              </a:solidFill>
              <a:latin typeface="Verdana" pitchFamily="34" charset="0"/>
            </a:endParaRPr>
          </a:p>
        </p:txBody>
      </p:sp>
      <p:sp>
        <p:nvSpPr>
          <p:cNvPr id="6149" name="灯片编号占位符 5"/>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7651E1F-1A00-457D-A816-E0A5E2E0F8AF}" type="slidenum">
              <a:rPr lang="en-US" altLang="zh-CN">
                <a:solidFill>
                  <a:schemeClr val="bg1"/>
                </a:solidFill>
                <a:latin typeface="Verdana" pitchFamily="34" charset="0"/>
              </a:rPr>
              <a:pPr eaLnBrk="1" hangingPunct="1"/>
              <a:t>29</a:t>
            </a:fld>
            <a:endParaRPr lang="en-US" altLang="zh-CN">
              <a:solidFill>
                <a:schemeClr val="bg1"/>
              </a:solidFill>
              <a:latin typeface="Verdana" pitchFamily="34" charset="0"/>
            </a:endParaRPr>
          </a:p>
        </p:txBody>
      </p:sp>
      <p:sp>
        <p:nvSpPr>
          <p:cNvPr id="48132" name="AutoShape 4"/>
          <p:cNvSpPr>
            <a:spLocks noChangeArrowheads="1"/>
          </p:cNvSpPr>
          <p:nvPr/>
        </p:nvSpPr>
        <p:spPr bwMode="auto">
          <a:xfrm>
            <a:off x="3779912" y="836712"/>
            <a:ext cx="3455988" cy="1582738"/>
          </a:xfrm>
          <a:prstGeom prst="wedgeRoundRectCallout">
            <a:avLst>
              <a:gd name="adj1" fmla="val -73750"/>
              <a:gd name="adj2" fmla="val 18606"/>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dirty="0">
                <a:latin typeface="Times New Roman" pitchFamily="18" charset="0"/>
              </a:rPr>
              <a:t>2.1  </a:t>
            </a:r>
            <a:r>
              <a:rPr lang="zh-CN" altLang="en-US" sz="2400" b="1" dirty="0">
                <a:latin typeface="Times New Roman" pitchFamily="18" charset="0"/>
              </a:rPr>
              <a:t>蜜罐主机技术</a:t>
            </a:r>
            <a:r>
              <a:rPr lang="zh-CN" altLang="en-US" sz="2400" dirty="0">
                <a:latin typeface="Times New Roman" pitchFamily="18" charset="0"/>
              </a:rPr>
              <a:t> </a:t>
            </a:r>
            <a:endParaRPr lang="zh-CN" altLang="en-US" sz="2400" b="1" dirty="0">
              <a:latin typeface="Times New Roman" pitchFamily="18" charset="0"/>
            </a:endParaRPr>
          </a:p>
          <a:p>
            <a:pPr eaLnBrk="1" hangingPunct="1"/>
            <a:r>
              <a:rPr lang="en-US" altLang="zh-CN" sz="2400" b="1" dirty="0">
                <a:latin typeface="Times New Roman" pitchFamily="18" charset="0"/>
              </a:rPr>
              <a:t>2.2  </a:t>
            </a:r>
            <a:r>
              <a:rPr lang="zh-CN" altLang="en-US" sz="2400" b="1" dirty="0">
                <a:latin typeface="Times New Roman" pitchFamily="18" charset="0"/>
              </a:rPr>
              <a:t>陷阱网络技术</a:t>
            </a:r>
          </a:p>
          <a:p>
            <a:pPr eaLnBrk="1" hangingPunct="1"/>
            <a:r>
              <a:rPr lang="en-US" altLang="zh-CN" sz="2400" b="1" dirty="0">
                <a:latin typeface="Times New Roman" pitchFamily="18" charset="0"/>
              </a:rPr>
              <a:t>2.3  </a:t>
            </a:r>
            <a:r>
              <a:rPr lang="zh-CN" altLang="en-US" sz="2400" b="1" dirty="0">
                <a:latin typeface="Times New Roman" pitchFamily="18" charset="0"/>
              </a:rPr>
              <a:t>诱导技术</a:t>
            </a:r>
            <a:r>
              <a:rPr lang="zh-CN" altLang="en-US" sz="2400" dirty="0">
                <a:latin typeface="Times New Roman" pitchFamily="18" charset="0"/>
              </a:rPr>
              <a:t> </a:t>
            </a:r>
          </a:p>
          <a:p>
            <a:pPr eaLnBrk="1" hangingPunct="1"/>
            <a:r>
              <a:rPr lang="en-US" altLang="zh-CN" sz="2400" b="1" dirty="0">
                <a:latin typeface="Times New Roman" pitchFamily="18" charset="0"/>
              </a:rPr>
              <a:t>2.4  </a:t>
            </a:r>
            <a:r>
              <a:rPr lang="zh-CN" altLang="en-US" sz="2400" b="1" dirty="0">
                <a:latin typeface="Times New Roman" pitchFamily="18" charset="0"/>
              </a:rPr>
              <a:t>欺骗信息设计技术</a:t>
            </a:r>
          </a:p>
        </p:txBody>
      </p:sp>
      <p:sp>
        <p:nvSpPr>
          <p:cNvPr id="48133" name="AutoShape 5"/>
          <p:cNvSpPr>
            <a:spLocks noChangeArrowheads="1"/>
          </p:cNvSpPr>
          <p:nvPr/>
        </p:nvSpPr>
        <p:spPr bwMode="auto">
          <a:xfrm>
            <a:off x="3347864" y="2996952"/>
            <a:ext cx="2808288" cy="1295400"/>
          </a:xfrm>
          <a:prstGeom prst="wedgeRoundRectCallout">
            <a:avLst>
              <a:gd name="adj1" fmla="val -76514"/>
              <a:gd name="adj2" fmla="val 28921"/>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dirty="0">
                <a:latin typeface="Times New Roman" pitchFamily="18" charset="0"/>
              </a:rPr>
              <a:t>3.1  </a:t>
            </a:r>
            <a:r>
              <a:rPr lang="zh-CN" altLang="en-US" sz="2400" b="1" dirty="0">
                <a:latin typeface="Times New Roman" pitchFamily="18" charset="0"/>
              </a:rPr>
              <a:t>低交互度蜜罐</a:t>
            </a:r>
            <a:endParaRPr lang="zh-CN" altLang="en-US" sz="2400" dirty="0">
              <a:latin typeface="Times New Roman" pitchFamily="18" charset="0"/>
            </a:endParaRPr>
          </a:p>
          <a:p>
            <a:pPr eaLnBrk="1" hangingPunct="1"/>
            <a:r>
              <a:rPr lang="en-US" altLang="zh-CN" sz="2400" b="1" dirty="0">
                <a:latin typeface="Times New Roman" pitchFamily="18" charset="0"/>
              </a:rPr>
              <a:t>3.2  </a:t>
            </a:r>
            <a:r>
              <a:rPr lang="zh-CN" altLang="en-US" sz="2400" b="1" dirty="0">
                <a:latin typeface="Times New Roman" pitchFamily="18" charset="0"/>
              </a:rPr>
              <a:t>中交互度蜜罐</a:t>
            </a:r>
          </a:p>
          <a:p>
            <a:pPr eaLnBrk="1" hangingPunct="1"/>
            <a:r>
              <a:rPr lang="en-US" altLang="zh-CN" sz="2400" b="1" dirty="0">
                <a:latin typeface="Times New Roman" pitchFamily="18" charset="0"/>
              </a:rPr>
              <a:t>3.3  </a:t>
            </a:r>
            <a:r>
              <a:rPr lang="zh-CN" altLang="en-US" sz="2400" b="1" dirty="0">
                <a:latin typeface="Times New Roman" pitchFamily="18" charset="0"/>
              </a:rPr>
              <a:t>高交互度蜜罐</a:t>
            </a:r>
            <a:r>
              <a:rPr lang="zh-CN" altLang="en-US" dirty="0"/>
              <a:t> </a:t>
            </a:r>
          </a:p>
        </p:txBody>
      </p:sp>
    </p:spTree>
    <p:extLst>
      <p:ext uri="{BB962C8B-B14F-4D97-AF65-F5344CB8AC3E}">
        <p14:creationId xmlns:p14="http://schemas.microsoft.com/office/powerpoint/2010/main" val="41429495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2"/>
                                        </p:tgtEl>
                                        <p:attrNameLst>
                                          <p:attrName>style.visibility</p:attrName>
                                        </p:attrNameLst>
                                      </p:cBhvr>
                                      <p:to>
                                        <p:strVal val="visible"/>
                                      </p:to>
                                    </p:set>
                                    <p:anim calcmode="lin" valueType="num">
                                      <p:cBhvr additive="base">
                                        <p:cTn id="7" dur="500" fill="hold"/>
                                        <p:tgtEl>
                                          <p:spTgt spid="48132"/>
                                        </p:tgtEl>
                                        <p:attrNameLst>
                                          <p:attrName>ppt_x</p:attrName>
                                        </p:attrNameLst>
                                      </p:cBhvr>
                                      <p:tavLst>
                                        <p:tav tm="0">
                                          <p:val>
                                            <p:strVal val="#ppt_x"/>
                                          </p:val>
                                        </p:tav>
                                        <p:tav tm="100000">
                                          <p:val>
                                            <p:strVal val="#ppt_x"/>
                                          </p:val>
                                        </p:tav>
                                      </p:tavLst>
                                    </p:anim>
                                    <p:anim calcmode="lin" valueType="num">
                                      <p:cBhvr additive="base">
                                        <p:cTn id="8" dur="500" fill="hold"/>
                                        <p:tgtEl>
                                          <p:spTgt spid="4813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133"/>
                                        </p:tgtEl>
                                        <p:attrNameLst>
                                          <p:attrName>style.visibility</p:attrName>
                                        </p:attrNameLst>
                                      </p:cBhvr>
                                      <p:to>
                                        <p:strVal val="visible"/>
                                      </p:to>
                                    </p:set>
                                    <p:anim calcmode="lin" valueType="num">
                                      <p:cBhvr additive="base">
                                        <p:cTn id="13" dur="500" fill="hold"/>
                                        <p:tgtEl>
                                          <p:spTgt spid="48133"/>
                                        </p:tgtEl>
                                        <p:attrNameLst>
                                          <p:attrName>ppt_x</p:attrName>
                                        </p:attrNameLst>
                                      </p:cBhvr>
                                      <p:tavLst>
                                        <p:tav tm="0">
                                          <p:val>
                                            <p:strVal val="#ppt_x"/>
                                          </p:val>
                                        </p:tav>
                                        <p:tav tm="100000">
                                          <p:val>
                                            <p:strVal val="#ppt_x"/>
                                          </p:val>
                                        </p:tav>
                                      </p:tavLst>
                                    </p:anim>
                                    <p:anim calcmode="lin" valueType="num">
                                      <p:cBhvr additive="base">
                                        <p:cTn id="14" dur="500" fill="hold"/>
                                        <p:tgtEl>
                                          <p:spTgt spid="48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nimBg="1"/>
      <p:bldP spid="481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x-none" altLang="zh-CN" dirty="0" smtClean="0"/>
              <a:t>入侵检测的概念</a:t>
            </a:r>
            <a:endParaRPr lang="zh-CN" altLang="en-US" dirty="0"/>
          </a:p>
        </p:txBody>
      </p:sp>
      <p:sp>
        <p:nvSpPr>
          <p:cNvPr id="3" name="内容占位符 2"/>
          <p:cNvSpPr>
            <a:spLocks noGrp="1"/>
          </p:cNvSpPr>
          <p:nvPr>
            <p:ph idx="1"/>
          </p:nvPr>
        </p:nvSpPr>
        <p:spPr/>
        <p:txBody>
          <a:bodyPr/>
          <a:lstStyle/>
          <a:p>
            <a:r>
              <a:rPr lang="zh-CN" altLang="zh-CN" dirty="0"/>
              <a:t>防火墙是可以看作是网络安全的第一道</a:t>
            </a:r>
            <a:r>
              <a:rPr lang="zh-CN" altLang="zh-CN" dirty="0" smtClean="0"/>
              <a:t>防线</a:t>
            </a:r>
            <a:endParaRPr lang="en-US" altLang="zh-CN" dirty="0" smtClean="0"/>
          </a:p>
          <a:p>
            <a:r>
              <a:rPr lang="zh-CN" altLang="en-US" dirty="0" smtClean="0"/>
              <a:t>但</a:t>
            </a:r>
            <a:r>
              <a:rPr lang="zh-CN" altLang="zh-CN" dirty="0" smtClean="0"/>
              <a:t>防火墙</a:t>
            </a:r>
            <a:r>
              <a:rPr lang="zh-CN" altLang="zh-CN" dirty="0"/>
              <a:t>也存在这一些</a:t>
            </a:r>
            <a:r>
              <a:rPr lang="zh-CN" altLang="zh-CN" dirty="0" smtClean="0"/>
              <a:t>局限性</a:t>
            </a:r>
            <a:endParaRPr lang="en-US" altLang="zh-CN" dirty="0" smtClean="0"/>
          </a:p>
          <a:p>
            <a:pPr lvl="1"/>
            <a:r>
              <a:rPr lang="zh-CN" altLang="zh-CN" dirty="0" smtClean="0"/>
              <a:t>入侵</a:t>
            </a:r>
            <a:r>
              <a:rPr lang="zh-CN" altLang="zh-CN" dirty="0"/>
              <a:t>者可寻找防火墙背后可能敞开的</a:t>
            </a:r>
            <a:r>
              <a:rPr lang="zh-CN" altLang="zh-CN" dirty="0" smtClean="0"/>
              <a:t>后门</a:t>
            </a:r>
            <a:endParaRPr lang="en-US" altLang="zh-CN" dirty="0" smtClean="0"/>
          </a:p>
          <a:p>
            <a:pPr lvl="1"/>
            <a:r>
              <a:rPr lang="zh-CN" altLang="zh-CN" dirty="0" smtClean="0"/>
              <a:t>不能</a:t>
            </a:r>
            <a:r>
              <a:rPr lang="zh-CN" altLang="zh-CN" dirty="0"/>
              <a:t>阻止内部</a:t>
            </a:r>
            <a:r>
              <a:rPr lang="zh-CN" altLang="zh-CN" dirty="0" smtClean="0"/>
              <a:t>攻击</a:t>
            </a:r>
            <a:endParaRPr lang="en-US" altLang="zh-CN" dirty="0" smtClean="0"/>
          </a:p>
          <a:p>
            <a:pPr lvl="1"/>
            <a:r>
              <a:rPr lang="zh-CN" altLang="zh-CN" dirty="0" smtClean="0"/>
              <a:t>通常</a:t>
            </a:r>
            <a:r>
              <a:rPr lang="zh-CN" altLang="zh-CN" dirty="0"/>
              <a:t>不能提供实时的入侵检测</a:t>
            </a:r>
            <a:r>
              <a:rPr lang="zh-CN" altLang="zh-CN" dirty="0" smtClean="0"/>
              <a:t>能力</a:t>
            </a:r>
            <a:endParaRPr lang="en-US" altLang="zh-CN" dirty="0" smtClean="0"/>
          </a:p>
          <a:p>
            <a:pPr lvl="1"/>
            <a:r>
              <a:rPr lang="zh-CN" altLang="zh-CN" dirty="0" smtClean="0"/>
              <a:t>不能</a:t>
            </a:r>
            <a:r>
              <a:rPr lang="zh-CN" altLang="zh-CN" dirty="0"/>
              <a:t>主动跟踪入侵</a:t>
            </a:r>
            <a:r>
              <a:rPr lang="zh-CN" altLang="zh-CN" dirty="0" smtClean="0"/>
              <a:t>者</a:t>
            </a:r>
            <a:endParaRPr lang="en-US" altLang="zh-CN" dirty="0" smtClean="0"/>
          </a:p>
          <a:p>
            <a:pPr lvl="1"/>
            <a:r>
              <a:rPr lang="zh-CN" altLang="zh-CN" dirty="0" smtClean="0"/>
              <a:t>不能</a:t>
            </a:r>
            <a:r>
              <a:rPr lang="zh-CN" altLang="zh-CN" dirty="0"/>
              <a:t>对病毒进行有效</a:t>
            </a:r>
            <a:r>
              <a:rPr lang="zh-CN" altLang="zh-CN" dirty="0" smtClean="0"/>
              <a:t>防护</a:t>
            </a:r>
            <a:endParaRPr lang="en-US" altLang="zh-CN" dirty="0" smtClean="0"/>
          </a:p>
          <a:p>
            <a:r>
              <a:rPr lang="zh-CN" altLang="zh-CN" dirty="0"/>
              <a:t>需要入侵检测系统作为防火墙的有效补充</a:t>
            </a:r>
            <a:endParaRPr lang="zh-CN" altLang="en-US" dirty="0"/>
          </a:p>
        </p:txBody>
      </p:sp>
    </p:spTree>
    <p:extLst>
      <p:ext uri="{BB962C8B-B14F-4D97-AF65-F5344CB8AC3E}">
        <p14:creationId xmlns:p14="http://schemas.microsoft.com/office/powerpoint/2010/main" val="155686574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smtClean="0">
                <a:latin typeface="Times New Roman" pitchFamily="18" charset="0"/>
              </a:rPr>
              <a:t>1  </a:t>
            </a:r>
            <a:r>
              <a:rPr lang="zh-CN" altLang="en-US" smtClean="0">
                <a:latin typeface="Times New Roman" pitchFamily="18" charset="0"/>
              </a:rPr>
              <a:t>网络诱骗系统概述</a:t>
            </a:r>
            <a:r>
              <a:rPr lang="zh-CN" altLang="en-US" smtClean="0"/>
              <a:t> </a:t>
            </a:r>
          </a:p>
        </p:txBody>
      </p:sp>
      <p:sp>
        <p:nvSpPr>
          <p:cNvPr id="7171" name="Rectangle 3"/>
          <p:cNvSpPr>
            <a:spLocks noGrp="1" noChangeArrowheads="1"/>
          </p:cNvSpPr>
          <p:nvPr>
            <p:ph idx="1"/>
          </p:nvPr>
        </p:nvSpPr>
        <p:spPr>
          <a:xfrm>
            <a:off x="457200" y="1600200"/>
            <a:ext cx="8229600" cy="4637088"/>
          </a:xfrm>
        </p:spPr>
        <p:txBody>
          <a:bodyPr/>
          <a:lstStyle/>
          <a:p>
            <a:pPr>
              <a:lnSpc>
                <a:spcPct val="90000"/>
              </a:lnSpc>
              <a:buFontTx/>
              <a:buNone/>
            </a:pPr>
            <a:r>
              <a:rPr lang="en-US" altLang="zh-CN" smtClean="0">
                <a:latin typeface="Arial" charset="0"/>
                <a:cs typeface="Tahoma" pitchFamily="34" charset="0"/>
              </a:rPr>
              <a:t>•</a:t>
            </a:r>
            <a:r>
              <a:rPr lang="en-US" altLang="zh-CN" smtClean="0">
                <a:latin typeface="Times New Roman" pitchFamily="18" charset="0"/>
                <a:cs typeface="Tahoma" pitchFamily="34" charset="0"/>
              </a:rPr>
              <a:t> </a:t>
            </a:r>
            <a:r>
              <a:rPr lang="en-US" altLang="zh-CN" smtClean="0">
                <a:latin typeface="Times New Roman" pitchFamily="18" charset="0"/>
              </a:rPr>
              <a:t>“</a:t>
            </a:r>
            <a:r>
              <a:rPr lang="zh-CN" altLang="en-US" smtClean="0">
                <a:latin typeface="Times New Roman" pitchFamily="18" charset="0"/>
              </a:rPr>
              <a:t>蜜罐”（</a:t>
            </a:r>
            <a:r>
              <a:rPr lang="en-US" altLang="zh-CN" smtClean="0">
                <a:latin typeface="Times New Roman" pitchFamily="18" charset="0"/>
              </a:rPr>
              <a:t>Honeypot</a:t>
            </a:r>
            <a:r>
              <a:rPr lang="zh-CN" altLang="en-US" smtClean="0">
                <a:latin typeface="Times New Roman" pitchFamily="18" charset="0"/>
              </a:rPr>
              <a:t>）</a:t>
            </a:r>
            <a:r>
              <a:rPr lang="en-US" altLang="zh-CN" smtClean="0">
                <a:latin typeface="Times New Roman" pitchFamily="18" charset="0"/>
              </a:rPr>
              <a:t>——</a:t>
            </a:r>
            <a:r>
              <a:rPr lang="zh-CN" altLang="en-US" smtClean="0">
                <a:latin typeface="Times New Roman" pitchFamily="18" charset="0"/>
              </a:rPr>
              <a:t>主动防御技术</a:t>
            </a:r>
          </a:p>
          <a:p>
            <a:pPr>
              <a:lnSpc>
                <a:spcPct val="90000"/>
              </a:lnSpc>
              <a:buFontTx/>
              <a:buNone/>
            </a:pPr>
            <a:r>
              <a:rPr lang="en-US" altLang="zh-CN" smtClean="0">
                <a:latin typeface="Arial" charset="0"/>
                <a:cs typeface="Tahoma" pitchFamily="34" charset="0"/>
              </a:rPr>
              <a:t>•</a:t>
            </a:r>
            <a:r>
              <a:rPr lang="en-US" altLang="zh-CN" smtClean="0">
                <a:latin typeface="Times New Roman" pitchFamily="18" charset="0"/>
                <a:cs typeface="Tahoma" pitchFamily="34" charset="0"/>
              </a:rPr>
              <a:t> </a:t>
            </a:r>
            <a:r>
              <a:rPr lang="zh-CN" altLang="en-US" smtClean="0"/>
              <a:t>对攻击者给予“诱骗”反应，使其相信被攻击系统安全性很差</a:t>
            </a:r>
          </a:p>
          <a:p>
            <a:pPr>
              <a:lnSpc>
                <a:spcPct val="90000"/>
              </a:lnSpc>
              <a:buFontTx/>
              <a:buNone/>
            </a:pPr>
            <a:endParaRPr lang="zh-CN" altLang="en-US" smtClean="0"/>
          </a:p>
          <a:p>
            <a:pPr>
              <a:lnSpc>
                <a:spcPct val="90000"/>
              </a:lnSpc>
              <a:buFontTx/>
              <a:buNone/>
            </a:pPr>
            <a:r>
              <a:rPr lang="zh-CN" altLang="en-US" smtClean="0"/>
              <a:t>作用：</a:t>
            </a:r>
          </a:p>
          <a:p>
            <a:pPr>
              <a:lnSpc>
                <a:spcPct val="90000"/>
              </a:lnSpc>
              <a:buFontTx/>
              <a:buNone/>
            </a:pPr>
            <a:r>
              <a:rPr lang="zh-CN" altLang="en-US" smtClean="0">
                <a:latin typeface="Times New Roman" pitchFamily="18" charset="0"/>
              </a:rPr>
              <a:t>        消耗攻击者拥有的资源</a:t>
            </a:r>
          </a:p>
          <a:p>
            <a:pPr>
              <a:lnSpc>
                <a:spcPct val="90000"/>
              </a:lnSpc>
              <a:buFontTx/>
              <a:buNone/>
            </a:pPr>
            <a:r>
              <a:rPr lang="zh-CN" altLang="en-US" smtClean="0">
                <a:latin typeface="Times New Roman" pitchFamily="18" charset="0"/>
              </a:rPr>
              <a:t>        增加攻击者的工作量</a:t>
            </a:r>
          </a:p>
          <a:p>
            <a:pPr>
              <a:lnSpc>
                <a:spcPct val="90000"/>
              </a:lnSpc>
              <a:buFontTx/>
              <a:buNone/>
            </a:pPr>
            <a:r>
              <a:rPr lang="zh-CN" altLang="en-US" smtClean="0">
                <a:latin typeface="Times New Roman" pitchFamily="18" charset="0"/>
              </a:rPr>
              <a:t>        迷惑攻击者以延缓对真正目标的攻击</a:t>
            </a:r>
          </a:p>
          <a:p>
            <a:pPr>
              <a:lnSpc>
                <a:spcPct val="90000"/>
              </a:lnSpc>
              <a:buFontTx/>
              <a:buNone/>
            </a:pPr>
            <a:r>
              <a:rPr lang="zh-CN" altLang="en-US" smtClean="0">
                <a:latin typeface="Times New Roman" pitchFamily="18" charset="0"/>
              </a:rPr>
              <a:t>        掌握攻击者行为跟踪攻击者</a:t>
            </a:r>
          </a:p>
          <a:p>
            <a:pPr>
              <a:lnSpc>
                <a:spcPct val="90000"/>
              </a:lnSpc>
              <a:buFontTx/>
              <a:buNone/>
            </a:pPr>
            <a:r>
              <a:rPr lang="zh-CN" altLang="en-US" smtClean="0">
                <a:latin typeface="Times New Roman" pitchFamily="18" charset="0"/>
              </a:rPr>
              <a:t>        形成威慑攻击者的力量</a:t>
            </a:r>
          </a:p>
        </p:txBody>
      </p:sp>
      <p:sp>
        <p:nvSpPr>
          <p:cNvPr id="7172"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90D931-BBED-4945-8FED-C6F5843476E1}" type="datetime1">
              <a:rPr lang="zh-CN" altLang="en-US">
                <a:solidFill>
                  <a:schemeClr val="bg1"/>
                </a:solidFill>
                <a:latin typeface="Verdana" pitchFamily="34" charset="0"/>
              </a:rPr>
              <a:pPr eaLnBrk="1" hangingPunct="1"/>
              <a:t>2018/6/3</a:t>
            </a:fld>
            <a:endParaRPr lang="en-US" altLang="zh-CN">
              <a:solidFill>
                <a:schemeClr val="bg1"/>
              </a:solidFill>
              <a:latin typeface="Verdana" pitchFamily="34" charset="0"/>
            </a:endParaRPr>
          </a:p>
        </p:txBody>
      </p:sp>
      <p:sp>
        <p:nvSpPr>
          <p:cNvPr id="7173" name="灯片编号占位符 5"/>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DABC0AD-7D5C-42FB-B51D-75044828E815}" type="slidenum">
              <a:rPr lang="en-US" altLang="zh-CN">
                <a:solidFill>
                  <a:schemeClr val="bg1"/>
                </a:solidFill>
                <a:latin typeface="Verdana" pitchFamily="34" charset="0"/>
              </a:rPr>
              <a:pPr eaLnBrk="1" hangingPunct="1"/>
              <a:t>30</a:t>
            </a:fld>
            <a:endParaRPr lang="en-US" altLang="zh-CN">
              <a:solidFill>
                <a:schemeClr val="bg1"/>
              </a:solidFill>
              <a:latin typeface="Verdana" pitchFamily="34" charset="0"/>
            </a:endParaRPr>
          </a:p>
        </p:txBody>
      </p:sp>
      <p:sp>
        <p:nvSpPr>
          <p:cNvPr id="7174" name="AutoShape 8">
            <a:hlinkClick r:id="rId3" action="ppaction://hlinksldjump" highlightClick="1"/>
          </p:cNvPr>
          <p:cNvSpPr>
            <a:spLocks noChangeArrowheads="1"/>
          </p:cNvSpPr>
          <p:nvPr/>
        </p:nvSpPr>
        <p:spPr bwMode="auto">
          <a:xfrm>
            <a:off x="8316913" y="188913"/>
            <a:ext cx="647700" cy="647700"/>
          </a:xfrm>
          <a:prstGeom prst="actionButtonReturn">
            <a:avLst/>
          </a:prstGeom>
          <a:solidFill>
            <a:schemeClr val="tx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186093314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mtClean="0">
                <a:latin typeface="Times New Roman" pitchFamily="18" charset="0"/>
              </a:rPr>
              <a:t>Honeypot</a:t>
            </a:r>
            <a:r>
              <a:rPr lang="zh-CN" altLang="en-US" smtClean="0">
                <a:latin typeface="Times New Roman" pitchFamily="18" charset="0"/>
              </a:rPr>
              <a:t>的设计考虑</a:t>
            </a:r>
          </a:p>
        </p:txBody>
      </p:sp>
      <p:sp>
        <p:nvSpPr>
          <p:cNvPr id="8195" name="Rectangle 3"/>
          <p:cNvSpPr>
            <a:spLocks noGrp="1" noChangeArrowheads="1"/>
          </p:cNvSpPr>
          <p:nvPr>
            <p:ph idx="1"/>
          </p:nvPr>
        </p:nvSpPr>
        <p:spPr/>
        <p:txBody>
          <a:bodyPr/>
          <a:lstStyle/>
          <a:p>
            <a:pPr>
              <a:buFontTx/>
              <a:buNone/>
            </a:pPr>
            <a:r>
              <a:rPr lang="en-US" altLang="zh-CN" smtClean="0">
                <a:latin typeface="Arial" charset="0"/>
                <a:cs typeface="Tahoma" pitchFamily="34" charset="0"/>
              </a:rPr>
              <a:t>•</a:t>
            </a:r>
            <a:r>
              <a:rPr lang="en-US" altLang="zh-CN" smtClean="0">
                <a:latin typeface="Times New Roman" pitchFamily="18" charset="0"/>
                <a:cs typeface="Tahoma" pitchFamily="34" charset="0"/>
              </a:rPr>
              <a:t> </a:t>
            </a:r>
            <a:r>
              <a:rPr lang="zh-CN" altLang="en-US" smtClean="0">
                <a:latin typeface="Times New Roman" pitchFamily="18" charset="0"/>
              </a:rPr>
              <a:t>吸引并诱骗试图非法闯入他人计算机的人</a:t>
            </a:r>
          </a:p>
          <a:p>
            <a:pPr>
              <a:buFontTx/>
              <a:buNone/>
            </a:pPr>
            <a:endParaRPr lang="zh-CN" altLang="en-US" smtClean="0">
              <a:latin typeface="Times New Roman" pitchFamily="18" charset="0"/>
            </a:endParaRPr>
          </a:p>
          <a:p>
            <a:pPr>
              <a:buFontTx/>
              <a:buNone/>
            </a:pPr>
            <a:r>
              <a:rPr lang="en-US" altLang="zh-CN" smtClean="0">
                <a:latin typeface="Arial" charset="0"/>
                <a:cs typeface="Tahoma" pitchFamily="34" charset="0"/>
              </a:rPr>
              <a:t>•</a:t>
            </a:r>
            <a:r>
              <a:rPr lang="en-US" altLang="zh-CN" smtClean="0">
                <a:latin typeface="Times New Roman" pitchFamily="18" charset="0"/>
                <a:cs typeface="Tahoma" pitchFamily="34" charset="0"/>
              </a:rPr>
              <a:t> </a:t>
            </a:r>
            <a:r>
              <a:rPr lang="zh-CN" altLang="en-US" smtClean="0">
                <a:latin typeface="Times New Roman" pitchFamily="18" charset="0"/>
              </a:rPr>
              <a:t>用被攻击系统的特征吸引攻击者，同时分析各种攻击行为</a:t>
            </a:r>
          </a:p>
          <a:p>
            <a:pPr>
              <a:buFontTx/>
              <a:buNone/>
            </a:pPr>
            <a:endParaRPr lang="zh-CN" altLang="en-US" smtClean="0">
              <a:latin typeface="Times New Roman" pitchFamily="18" charset="0"/>
            </a:endParaRPr>
          </a:p>
          <a:p>
            <a:pPr>
              <a:buFontTx/>
              <a:buNone/>
            </a:pPr>
            <a:r>
              <a:rPr lang="en-US" altLang="zh-CN" smtClean="0">
                <a:latin typeface="Arial" charset="0"/>
                <a:cs typeface="Tahoma" pitchFamily="34" charset="0"/>
              </a:rPr>
              <a:t>•</a:t>
            </a:r>
            <a:r>
              <a:rPr lang="en-US" altLang="zh-CN" smtClean="0">
                <a:latin typeface="Times New Roman" pitchFamily="18" charset="0"/>
                <a:cs typeface="Tahoma" pitchFamily="34" charset="0"/>
              </a:rPr>
              <a:t> </a:t>
            </a:r>
            <a:r>
              <a:rPr lang="zh-CN" altLang="en-US" smtClean="0">
                <a:latin typeface="Times New Roman" pitchFamily="18" charset="0"/>
              </a:rPr>
              <a:t>开启通常被黑客窥探的危险端口来模拟漏洞系统</a:t>
            </a:r>
          </a:p>
          <a:p>
            <a:pPr>
              <a:buFontTx/>
              <a:buNone/>
            </a:pPr>
            <a:r>
              <a:rPr lang="zh-CN" altLang="en-US" smtClean="0">
                <a:latin typeface="Times New Roman" pitchFamily="18" charset="0"/>
              </a:rPr>
              <a:t> </a:t>
            </a:r>
          </a:p>
          <a:p>
            <a:pPr>
              <a:buFontTx/>
              <a:buNone/>
            </a:pPr>
            <a:r>
              <a:rPr lang="en-US" altLang="zh-CN" smtClean="0">
                <a:latin typeface="Arial" charset="0"/>
                <a:cs typeface="Tahoma" pitchFamily="34" charset="0"/>
              </a:rPr>
              <a:t>•</a:t>
            </a:r>
            <a:r>
              <a:rPr lang="en-US" altLang="zh-CN" smtClean="0">
                <a:latin typeface="Times New Roman" pitchFamily="18" charset="0"/>
                <a:cs typeface="Tahoma" pitchFamily="34" charset="0"/>
              </a:rPr>
              <a:t> </a:t>
            </a:r>
            <a:r>
              <a:rPr lang="zh-CN" altLang="en-US" smtClean="0">
                <a:latin typeface="Times New Roman" pitchFamily="18" charset="0"/>
              </a:rPr>
              <a:t>故意留下安全后门来吸引攻击者上钩，或者故意放置虚假的敏感信息</a:t>
            </a:r>
          </a:p>
        </p:txBody>
      </p:sp>
      <p:sp>
        <p:nvSpPr>
          <p:cNvPr id="8196"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A0070B-F713-4AAB-9791-DFB28E456BEF}" type="datetime1">
              <a:rPr lang="zh-CN" altLang="en-US">
                <a:solidFill>
                  <a:schemeClr val="bg1"/>
                </a:solidFill>
                <a:latin typeface="Verdana" pitchFamily="34" charset="0"/>
              </a:rPr>
              <a:pPr eaLnBrk="1" hangingPunct="1"/>
              <a:t>2018/6/3</a:t>
            </a:fld>
            <a:endParaRPr lang="en-US" altLang="zh-CN">
              <a:solidFill>
                <a:schemeClr val="bg1"/>
              </a:solidFill>
              <a:latin typeface="Verdana" pitchFamily="34" charset="0"/>
            </a:endParaRPr>
          </a:p>
        </p:txBody>
      </p:sp>
      <p:sp>
        <p:nvSpPr>
          <p:cNvPr id="8197" name="灯片编号占位符 5"/>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0709E19-F841-4B8C-A6D0-3CE836216A61}" type="slidenum">
              <a:rPr lang="en-US" altLang="zh-CN">
                <a:solidFill>
                  <a:schemeClr val="bg1"/>
                </a:solidFill>
                <a:latin typeface="Verdana" pitchFamily="34" charset="0"/>
              </a:rPr>
              <a:pPr eaLnBrk="1" hangingPunct="1"/>
              <a:t>31</a:t>
            </a:fld>
            <a:endParaRPr lang="en-US" altLang="zh-CN">
              <a:solidFill>
                <a:schemeClr val="bg1"/>
              </a:solidFill>
              <a:latin typeface="Verdana" pitchFamily="34" charset="0"/>
            </a:endParaRPr>
          </a:p>
        </p:txBody>
      </p:sp>
    </p:spTree>
    <p:extLst>
      <p:ext uri="{BB962C8B-B14F-4D97-AF65-F5344CB8AC3E}">
        <p14:creationId xmlns:p14="http://schemas.microsoft.com/office/powerpoint/2010/main" val="79075575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mtClean="0"/>
              <a:t>网络诱骗系统的特点 </a:t>
            </a:r>
          </a:p>
        </p:txBody>
      </p:sp>
      <p:sp>
        <p:nvSpPr>
          <p:cNvPr id="9219" name="Rectangle 3"/>
          <p:cNvSpPr>
            <a:spLocks noGrp="1" noChangeArrowheads="1"/>
          </p:cNvSpPr>
          <p:nvPr>
            <p:ph idx="1"/>
          </p:nvPr>
        </p:nvSpPr>
        <p:spPr/>
        <p:txBody>
          <a:bodyPr/>
          <a:lstStyle/>
          <a:p>
            <a:pPr>
              <a:lnSpc>
                <a:spcPct val="80000"/>
              </a:lnSpc>
              <a:buFontTx/>
              <a:buNone/>
            </a:pPr>
            <a:r>
              <a:rPr lang="en-US" altLang="zh-CN" smtClean="0">
                <a:latin typeface="Times New Roman" pitchFamily="18" charset="0"/>
              </a:rPr>
              <a:t>1</a:t>
            </a:r>
            <a:r>
              <a:rPr lang="zh-CN" altLang="en-US" smtClean="0">
                <a:latin typeface="Times New Roman" pitchFamily="18" charset="0"/>
              </a:rPr>
              <a:t>） </a:t>
            </a:r>
            <a:r>
              <a:rPr lang="en-US" altLang="zh-CN" smtClean="0">
                <a:latin typeface="Times New Roman" pitchFamily="18" charset="0"/>
              </a:rPr>
              <a:t>Honeypot</a:t>
            </a:r>
            <a:r>
              <a:rPr lang="zh-CN" altLang="en-US" smtClean="0">
                <a:latin typeface="Times New Roman" pitchFamily="18" charset="0"/>
              </a:rPr>
              <a:t>模拟易受攻击主机，本身未向外提供有价值服务，与其进行连接的行为均可疑。</a:t>
            </a:r>
          </a:p>
          <a:p>
            <a:pPr>
              <a:lnSpc>
                <a:spcPct val="80000"/>
              </a:lnSpc>
              <a:buFontTx/>
              <a:buNone/>
            </a:pPr>
            <a:endParaRPr lang="zh-CN" altLang="en-US" smtClean="0">
              <a:latin typeface="Times New Roman" pitchFamily="18" charset="0"/>
            </a:endParaRPr>
          </a:p>
          <a:p>
            <a:pPr>
              <a:lnSpc>
                <a:spcPct val="80000"/>
              </a:lnSpc>
              <a:buFontTx/>
              <a:buNone/>
            </a:pPr>
            <a:r>
              <a:rPr lang="en-US" altLang="zh-CN" smtClean="0">
                <a:latin typeface="Times New Roman" pitchFamily="18" charset="0"/>
              </a:rPr>
              <a:t>2</a:t>
            </a:r>
            <a:r>
              <a:rPr lang="zh-CN" altLang="en-US" smtClean="0">
                <a:latin typeface="Times New Roman" pitchFamily="18" charset="0"/>
              </a:rPr>
              <a:t>）</a:t>
            </a:r>
            <a:r>
              <a:rPr lang="en-US" altLang="zh-CN" smtClean="0">
                <a:latin typeface="Times New Roman" pitchFamily="18" charset="0"/>
              </a:rPr>
              <a:t>Honeypot</a:t>
            </a:r>
            <a:r>
              <a:rPr lang="zh-CN" altLang="en-US" smtClean="0">
                <a:latin typeface="Times New Roman" pitchFamily="18" charset="0"/>
              </a:rPr>
              <a:t>保护关键系统：它就像一台真实服务器，易吸引黑客。</a:t>
            </a:r>
          </a:p>
          <a:p>
            <a:pPr>
              <a:lnSpc>
                <a:spcPct val="80000"/>
              </a:lnSpc>
              <a:buFontTx/>
              <a:buNone/>
            </a:pPr>
            <a:endParaRPr lang="zh-CN" altLang="en-US" smtClean="0">
              <a:latin typeface="Times New Roman" pitchFamily="18" charset="0"/>
            </a:endParaRPr>
          </a:p>
          <a:p>
            <a:pPr>
              <a:lnSpc>
                <a:spcPct val="80000"/>
              </a:lnSpc>
              <a:buFontTx/>
              <a:buNone/>
            </a:pPr>
            <a:r>
              <a:rPr lang="en-US" altLang="zh-CN" smtClean="0">
                <a:latin typeface="Times New Roman" pitchFamily="18" charset="0"/>
              </a:rPr>
              <a:t>3</a:t>
            </a:r>
            <a:r>
              <a:rPr lang="zh-CN" altLang="en-US" smtClean="0">
                <a:latin typeface="Times New Roman" pitchFamily="18" charset="0"/>
              </a:rPr>
              <a:t>）</a:t>
            </a:r>
            <a:r>
              <a:rPr lang="en-US" altLang="zh-CN" smtClean="0">
                <a:latin typeface="Times New Roman" pitchFamily="18" charset="0"/>
              </a:rPr>
              <a:t>Honeypot</a:t>
            </a:r>
            <a:r>
              <a:rPr lang="zh-CN" altLang="en-US" smtClean="0">
                <a:latin typeface="Times New Roman" pitchFamily="18" charset="0"/>
              </a:rPr>
              <a:t>是用来被探测、被攻击和最后被攻陷的，利用蜜罐可发现新型攻击。</a:t>
            </a:r>
          </a:p>
          <a:p>
            <a:pPr>
              <a:lnSpc>
                <a:spcPct val="80000"/>
              </a:lnSpc>
              <a:buFontTx/>
              <a:buNone/>
            </a:pPr>
            <a:endParaRPr lang="zh-CN" altLang="en-US" smtClean="0">
              <a:latin typeface="Times New Roman" pitchFamily="18" charset="0"/>
            </a:endParaRPr>
          </a:p>
          <a:p>
            <a:pPr>
              <a:lnSpc>
                <a:spcPct val="80000"/>
              </a:lnSpc>
              <a:buFontTx/>
              <a:buNone/>
            </a:pPr>
            <a:r>
              <a:rPr lang="en-US" altLang="zh-CN" smtClean="0">
                <a:latin typeface="Times New Roman" pitchFamily="18" charset="0"/>
              </a:rPr>
              <a:t>4</a:t>
            </a:r>
            <a:r>
              <a:rPr lang="zh-CN" altLang="en-US" smtClean="0">
                <a:latin typeface="Times New Roman" pitchFamily="18" charset="0"/>
              </a:rPr>
              <a:t>）</a:t>
            </a:r>
            <a:r>
              <a:rPr lang="en-US" altLang="zh-CN" smtClean="0">
                <a:latin typeface="Times New Roman" pitchFamily="18" charset="0"/>
              </a:rPr>
              <a:t>Honeypot</a:t>
            </a:r>
            <a:r>
              <a:rPr lang="zh-CN" altLang="en-US" smtClean="0">
                <a:latin typeface="Times New Roman" pitchFamily="18" charset="0"/>
              </a:rPr>
              <a:t>是其他安全策略所不可替代的一种主动防御技术，可以与其他技术结合使用。</a:t>
            </a:r>
          </a:p>
        </p:txBody>
      </p:sp>
      <p:sp>
        <p:nvSpPr>
          <p:cNvPr id="9220"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1B573B3-04EB-4C0C-911E-ECC4655A9580}" type="datetime1">
              <a:rPr lang="zh-CN" altLang="en-US">
                <a:solidFill>
                  <a:schemeClr val="bg1"/>
                </a:solidFill>
                <a:latin typeface="Verdana" pitchFamily="34" charset="0"/>
              </a:rPr>
              <a:pPr eaLnBrk="1" hangingPunct="1"/>
              <a:t>2018/6/3</a:t>
            </a:fld>
            <a:endParaRPr lang="en-US" altLang="zh-CN">
              <a:solidFill>
                <a:schemeClr val="bg1"/>
              </a:solidFill>
              <a:latin typeface="Verdana" pitchFamily="34" charset="0"/>
            </a:endParaRPr>
          </a:p>
        </p:txBody>
      </p:sp>
      <p:sp>
        <p:nvSpPr>
          <p:cNvPr id="9221" name="灯片编号占位符 5"/>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136D2AE-3CA7-449F-A2D0-ABE89D7CDEF5}" type="slidenum">
              <a:rPr lang="en-US" altLang="zh-CN">
                <a:solidFill>
                  <a:schemeClr val="bg1"/>
                </a:solidFill>
                <a:latin typeface="Verdana" pitchFamily="34" charset="0"/>
              </a:rPr>
              <a:pPr eaLnBrk="1" hangingPunct="1"/>
              <a:t>32</a:t>
            </a:fld>
            <a:endParaRPr lang="en-US" altLang="zh-CN">
              <a:solidFill>
                <a:schemeClr val="bg1"/>
              </a:solidFill>
              <a:latin typeface="Verdana" pitchFamily="34" charset="0"/>
            </a:endParaRPr>
          </a:p>
        </p:txBody>
      </p:sp>
    </p:spTree>
    <p:extLst>
      <p:ext uri="{BB962C8B-B14F-4D97-AF65-F5344CB8AC3E}">
        <p14:creationId xmlns:p14="http://schemas.microsoft.com/office/powerpoint/2010/main" val="9756634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490537"/>
          </a:xfrm>
        </p:spPr>
        <p:txBody>
          <a:bodyPr/>
          <a:lstStyle/>
          <a:p>
            <a:r>
              <a:rPr lang="zh-CN" altLang="en-US" smtClean="0"/>
              <a:t>蜜罐配置图 </a:t>
            </a:r>
          </a:p>
        </p:txBody>
      </p:sp>
      <p:sp>
        <p:nvSpPr>
          <p:cNvPr id="10243"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159FBA2-BFF2-4348-ADAA-0FDA85675679}" type="datetime1">
              <a:rPr lang="zh-CN" altLang="en-US">
                <a:solidFill>
                  <a:schemeClr val="bg1"/>
                </a:solidFill>
                <a:latin typeface="Verdana" pitchFamily="34" charset="0"/>
              </a:rPr>
              <a:pPr eaLnBrk="1" hangingPunct="1"/>
              <a:t>2018/6/3</a:t>
            </a:fld>
            <a:endParaRPr lang="en-US" altLang="zh-CN">
              <a:solidFill>
                <a:schemeClr val="bg1"/>
              </a:solidFill>
              <a:latin typeface="Verdana" pitchFamily="34" charset="0"/>
            </a:endParaRPr>
          </a:p>
        </p:txBody>
      </p:sp>
      <p:sp>
        <p:nvSpPr>
          <p:cNvPr id="10244" name="灯片编号占位符 5"/>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95E4450-C5B7-47CC-936A-A70CE95F4ABB}" type="slidenum">
              <a:rPr lang="en-US" altLang="zh-CN">
                <a:solidFill>
                  <a:schemeClr val="bg1"/>
                </a:solidFill>
                <a:latin typeface="Verdana" pitchFamily="34" charset="0"/>
              </a:rPr>
              <a:pPr eaLnBrk="1" hangingPunct="1"/>
              <a:t>33</a:t>
            </a:fld>
            <a:endParaRPr lang="en-US" altLang="zh-CN">
              <a:solidFill>
                <a:schemeClr val="bg1"/>
              </a:solidFill>
              <a:latin typeface="Verdana" pitchFamily="34" charset="0"/>
            </a:endParaRPr>
          </a:p>
        </p:txBody>
      </p:sp>
      <p:sp>
        <p:nvSpPr>
          <p:cNvPr id="10245" name="Rectangle 7"/>
          <p:cNvSpPr>
            <a:spLocks noChangeArrowheads="1"/>
          </p:cNvSpPr>
          <p:nvPr/>
        </p:nvSpPr>
        <p:spPr bwMode="auto">
          <a:xfrm>
            <a:off x="0" y="1857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aphicFrame>
        <p:nvGraphicFramePr>
          <p:cNvPr id="10246" name="Object 6"/>
          <p:cNvGraphicFramePr>
            <a:graphicFrameLocks noChangeAspect="1"/>
          </p:cNvGraphicFramePr>
          <p:nvPr/>
        </p:nvGraphicFramePr>
        <p:xfrm>
          <a:off x="1120775" y="836613"/>
          <a:ext cx="5308600" cy="5545137"/>
        </p:xfrm>
        <a:graphic>
          <a:graphicData uri="http://schemas.openxmlformats.org/presentationml/2006/ole">
            <mc:AlternateContent xmlns:mc="http://schemas.openxmlformats.org/markup-compatibility/2006">
              <mc:Choice xmlns:v="urn:schemas-microsoft-com:vml" Requires="v">
                <p:oleObj spid="_x0000_s11267" name="Visio" r:id="rId3" imgW="4066749" imgH="4246043" progId="Visio.Drawing.11">
                  <p:embed/>
                </p:oleObj>
              </mc:Choice>
              <mc:Fallback>
                <p:oleObj name="Visio" r:id="rId3" imgW="4066749" imgH="424604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775" y="836613"/>
                        <a:ext cx="5308600"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2" name="AutoShape 8"/>
          <p:cNvSpPr>
            <a:spLocks noChangeArrowheads="1"/>
          </p:cNvSpPr>
          <p:nvPr/>
        </p:nvSpPr>
        <p:spPr bwMode="auto">
          <a:xfrm>
            <a:off x="6588125" y="3789363"/>
            <a:ext cx="1944315" cy="1655762"/>
          </a:xfrm>
          <a:prstGeom prst="wedgeRoundRectCallout">
            <a:avLst>
              <a:gd name="adj1" fmla="val -77819"/>
              <a:gd name="adj2" fmla="val -1059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a:latin typeface="Times New Roman" pitchFamily="18" charset="0"/>
              </a:rPr>
              <a:t>IP</a:t>
            </a:r>
            <a:r>
              <a:rPr lang="zh-CN" altLang="en-US" sz="2400" b="1">
                <a:latin typeface="Times New Roman" pitchFamily="18" charset="0"/>
              </a:rPr>
              <a:t>地址不公开，但可访问；不需设置混杂模式</a:t>
            </a:r>
          </a:p>
        </p:txBody>
      </p:sp>
      <p:sp>
        <p:nvSpPr>
          <p:cNvPr id="6153" name="AutoShape 9"/>
          <p:cNvSpPr>
            <a:spLocks noChangeArrowheads="1"/>
          </p:cNvSpPr>
          <p:nvPr/>
        </p:nvSpPr>
        <p:spPr bwMode="auto">
          <a:xfrm>
            <a:off x="5365179" y="2060848"/>
            <a:ext cx="3743325" cy="1223963"/>
          </a:xfrm>
          <a:prstGeom prst="wedgeRoundRectCallout">
            <a:avLst>
              <a:gd name="adj1" fmla="val -36408"/>
              <a:gd name="adj2" fmla="val 11091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latin typeface="Times New Roman" pitchFamily="18" charset="0"/>
              </a:rPr>
              <a:t>网卡设置为</a:t>
            </a:r>
            <a:r>
              <a:rPr lang="en-US" altLang="zh-CN" sz="2400" b="1" dirty="0">
                <a:latin typeface="Times New Roman" pitchFamily="18" charset="0"/>
              </a:rPr>
              <a:t>stealth mode</a:t>
            </a:r>
            <a:r>
              <a:rPr lang="zh-CN" altLang="en-US" sz="2400" b="1" dirty="0">
                <a:latin typeface="Times New Roman" pitchFamily="18" charset="0"/>
              </a:rPr>
              <a:t>：</a:t>
            </a:r>
          </a:p>
          <a:p>
            <a:pPr eaLnBrk="1" hangingPunct="1"/>
            <a:r>
              <a:rPr lang="zh-CN" altLang="en-US" sz="2400" b="1" dirty="0">
                <a:latin typeface="Times New Roman" pitchFamily="18" charset="0"/>
              </a:rPr>
              <a:t>混杂模式</a:t>
            </a:r>
            <a:r>
              <a:rPr lang="en-US" altLang="zh-CN" sz="2400" b="1" dirty="0">
                <a:latin typeface="Times New Roman" pitchFamily="18" charset="0"/>
              </a:rPr>
              <a:t>+</a:t>
            </a:r>
            <a:r>
              <a:rPr lang="zh-CN" altLang="en-US" sz="2400" b="1" dirty="0">
                <a:latin typeface="Times New Roman" pitchFamily="18" charset="0"/>
              </a:rPr>
              <a:t>没有</a:t>
            </a:r>
            <a:r>
              <a:rPr lang="en-US" altLang="zh-CN" sz="2400" b="1" dirty="0">
                <a:latin typeface="Times New Roman" pitchFamily="18" charset="0"/>
              </a:rPr>
              <a:t>IP</a:t>
            </a:r>
            <a:r>
              <a:rPr lang="zh-CN" altLang="en-US" sz="2400" b="1" dirty="0">
                <a:latin typeface="Times New Roman" pitchFamily="18" charset="0"/>
              </a:rPr>
              <a:t>地址；</a:t>
            </a:r>
          </a:p>
          <a:p>
            <a:pPr eaLnBrk="1" hangingPunct="1"/>
            <a:r>
              <a:rPr lang="en-US" altLang="zh-CN" sz="2400" b="1" dirty="0">
                <a:latin typeface="Times New Roman" pitchFamily="18" charset="0"/>
              </a:rPr>
              <a:t>——</a:t>
            </a:r>
            <a:r>
              <a:rPr lang="zh-CN" altLang="en-US" sz="2400" b="1" dirty="0">
                <a:latin typeface="Times New Roman" pitchFamily="18" charset="0"/>
              </a:rPr>
              <a:t>攻击者无法发现</a:t>
            </a:r>
          </a:p>
        </p:txBody>
      </p:sp>
    </p:spTree>
    <p:extLst>
      <p:ext uri="{BB962C8B-B14F-4D97-AF65-F5344CB8AC3E}">
        <p14:creationId xmlns:p14="http://schemas.microsoft.com/office/powerpoint/2010/main" val="21243604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53"/>
                                        </p:tgtEl>
                                        <p:attrNameLst>
                                          <p:attrName>style.visibility</p:attrName>
                                        </p:attrNameLst>
                                      </p:cBhvr>
                                      <p:to>
                                        <p:strVal val="visible"/>
                                      </p:to>
                                    </p:set>
                                    <p:anim calcmode="lin" valueType="num">
                                      <p:cBhvr additive="base">
                                        <p:cTn id="7" dur="500" fill="hold"/>
                                        <p:tgtEl>
                                          <p:spTgt spid="6153"/>
                                        </p:tgtEl>
                                        <p:attrNameLst>
                                          <p:attrName>ppt_x</p:attrName>
                                        </p:attrNameLst>
                                      </p:cBhvr>
                                      <p:tavLst>
                                        <p:tav tm="0">
                                          <p:val>
                                            <p:strVal val="#ppt_x"/>
                                          </p:val>
                                        </p:tav>
                                        <p:tav tm="100000">
                                          <p:val>
                                            <p:strVal val="#ppt_x"/>
                                          </p:val>
                                        </p:tav>
                                      </p:tavLst>
                                    </p:anim>
                                    <p:anim calcmode="lin" valueType="num">
                                      <p:cBhvr additive="base">
                                        <p:cTn id="8" dur="500" fill="hold"/>
                                        <p:tgtEl>
                                          <p:spTgt spid="615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52"/>
                                        </p:tgtEl>
                                        <p:attrNameLst>
                                          <p:attrName>style.visibility</p:attrName>
                                        </p:attrNameLst>
                                      </p:cBhvr>
                                      <p:to>
                                        <p:strVal val="visible"/>
                                      </p:to>
                                    </p:set>
                                    <p:anim calcmode="lin" valueType="num">
                                      <p:cBhvr additive="base">
                                        <p:cTn id="13" dur="500" fill="hold"/>
                                        <p:tgtEl>
                                          <p:spTgt spid="6152"/>
                                        </p:tgtEl>
                                        <p:attrNameLst>
                                          <p:attrName>ppt_x</p:attrName>
                                        </p:attrNameLst>
                                      </p:cBhvr>
                                      <p:tavLst>
                                        <p:tav tm="0">
                                          <p:val>
                                            <p:strVal val="#ppt_x"/>
                                          </p:val>
                                        </p:tav>
                                        <p:tav tm="100000">
                                          <p:val>
                                            <p:strVal val="#ppt_x"/>
                                          </p:val>
                                        </p:tav>
                                      </p:tavLst>
                                    </p:anim>
                                    <p:anim calcmode="lin" valueType="num">
                                      <p:cBhvr additive="base">
                                        <p:cTn id="14" dur="500" fill="hold"/>
                                        <p:tgtEl>
                                          <p:spTgt spid="6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animBg="1"/>
      <p:bldP spid="615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t>实施蜜罐的注意点</a:t>
            </a:r>
            <a:r>
              <a:rPr lang="zh-CN" altLang="en-US" smtClean="0">
                <a:latin typeface="Times New Roman" pitchFamily="18" charset="0"/>
              </a:rPr>
              <a:t>（</a:t>
            </a:r>
            <a:r>
              <a:rPr lang="en-US" altLang="zh-CN" smtClean="0">
                <a:latin typeface="Times New Roman" pitchFamily="18" charset="0"/>
              </a:rPr>
              <a:t>1</a:t>
            </a:r>
            <a:r>
              <a:rPr lang="zh-CN" altLang="en-US" smtClean="0">
                <a:latin typeface="Times New Roman" pitchFamily="18" charset="0"/>
              </a:rPr>
              <a:t>）</a:t>
            </a:r>
          </a:p>
        </p:txBody>
      </p:sp>
      <p:sp>
        <p:nvSpPr>
          <p:cNvPr id="11267" name="Rectangle 3"/>
          <p:cNvSpPr>
            <a:spLocks noGrp="1" noChangeArrowheads="1"/>
          </p:cNvSpPr>
          <p:nvPr>
            <p:ph type="body" sz="half" idx="1"/>
          </p:nvPr>
        </p:nvSpPr>
        <p:spPr>
          <a:xfrm>
            <a:off x="457200" y="1916113"/>
            <a:ext cx="8218488" cy="4537075"/>
          </a:xfrm>
        </p:spPr>
        <p:txBody>
          <a:bodyPr/>
          <a:lstStyle/>
          <a:p>
            <a:pPr>
              <a:buFontTx/>
              <a:buNone/>
            </a:pPr>
            <a:r>
              <a:rPr lang="en-US" altLang="zh-CN" smtClean="0">
                <a:latin typeface="Times New Roman" pitchFamily="18" charset="0"/>
              </a:rPr>
              <a:t>1</a:t>
            </a:r>
            <a:r>
              <a:rPr lang="zh-CN" altLang="en-US" smtClean="0">
                <a:latin typeface="Times New Roman" pitchFamily="18" charset="0"/>
              </a:rPr>
              <a:t>）将蜜罐与任何真实产品系统隔离，一般将它放在离</a:t>
            </a:r>
            <a:r>
              <a:rPr lang="en-US" altLang="zh-CN" smtClean="0">
                <a:latin typeface="Times New Roman" pitchFamily="18" charset="0"/>
              </a:rPr>
              <a:t>Internet</a:t>
            </a:r>
            <a:r>
              <a:rPr lang="zh-CN" altLang="en-US" smtClean="0">
                <a:latin typeface="Times New Roman" pitchFamily="18" charset="0"/>
              </a:rPr>
              <a:t>最近的位置（如</a:t>
            </a:r>
            <a:r>
              <a:rPr lang="en-US" altLang="zh-CN" smtClean="0">
                <a:latin typeface="Times New Roman" pitchFamily="18" charset="0"/>
              </a:rPr>
              <a:t>DMZ</a:t>
            </a:r>
            <a:r>
              <a:rPr lang="zh-CN" altLang="en-US" smtClean="0">
                <a:latin typeface="Times New Roman" pitchFamily="18" charset="0"/>
              </a:rPr>
              <a:t>上）。</a:t>
            </a:r>
          </a:p>
          <a:p>
            <a:pPr>
              <a:buFontTx/>
              <a:buNone/>
            </a:pPr>
            <a:endParaRPr lang="zh-CN" altLang="en-US" smtClean="0">
              <a:latin typeface="Times New Roman" pitchFamily="18" charset="0"/>
            </a:endParaRPr>
          </a:p>
          <a:p>
            <a:pPr>
              <a:buFontTx/>
              <a:buNone/>
            </a:pPr>
            <a:r>
              <a:rPr lang="en-US" altLang="zh-CN" smtClean="0">
                <a:latin typeface="Times New Roman" pitchFamily="18" charset="0"/>
              </a:rPr>
              <a:t>2</a:t>
            </a:r>
            <a:r>
              <a:rPr lang="zh-CN" altLang="en-US" smtClean="0">
                <a:latin typeface="Times New Roman" pitchFamily="18" charset="0"/>
              </a:rPr>
              <a:t>）蜜罐不公开自己的</a:t>
            </a:r>
            <a:r>
              <a:rPr lang="en-US" altLang="zh-CN" smtClean="0">
                <a:latin typeface="Times New Roman" pitchFamily="18" charset="0"/>
              </a:rPr>
              <a:t>IP</a:t>
            </a:r>
            <a:r>
              <a:rPr lang="zh-CN" altLang="en-US" smtClean="0">
                <a:latin typeface="Times New Roman" pitchFamily="18" charset="0"/>
              </a:rPr>
              <a:t>地址和端口，对蜜罐的所有访问都可能是攻击。</a:t>
            </a:r>
          </a:p>
          <a:p>
            <a:pPr>
              <a:buFontTx/>
              <a:buNone/>
            </a:pPr>
            <a:endParaRPr lang="zh-CN" altLang="en-US" smtClean="0">
              <a:latin typeface="Times New Roman" pitchFamily="18" charset="0"/>
            </a:endParaRPr>
          </a:p>
          <a:p>
            <a:pPr>
              <a:buFontTx/>
              <a:buNone/>
            </a:pPr>
            <a:r>
              <a:rPr lang="en-US" altLang="zh-CN" smtClean="0">
                <a:latin typeface="Times New Roman" pitchFamily="18" charset="0"/>
              </a:rPr>
              <a:t>3</a:t>
            </a:r>
            <a:r>
              <a:rPr lang="zh-CN" altLang="en-US" smtClean="0">
                <a:latin typeface="Times New Roman" pitchFamily="18" charset="0"/>
              </a:rPr>
              <a:t>）蜜罐所捕获数据的针对性强，所以在一定程序上克服</a:t>
            </a:r>
            <a:r>
              <a:rPr lang="en-US" altLang="zh-CN" smtClean="0">
                <a:latin typeface="Times New Roman" pitchFamily="18" charset="0"/>
              </a:rPr>
              <a:t>IDS</a:t>
            </a:r>
            <a:r>
              <a:rPr lang="zh-CN" altLang="en-US" smtClean="0">
                <a:latin typeface="Times New Roman" pitchFamily="18" charset="0"/>
              </a:rPr>
              <a:t>的不足：误报率高及漏报新的攻击。</a:t>
            </a:r>
            <a:endParaRPr lang="zh-CN" altLang="en-US" smtClean="0"/>
          </a:p>
        </p:txBody>
      </p:sp>
      <p:sp>
        <p:nvSpPr>
          <p:cNvPr id="11268" name="日期占位符 4"/>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BFCD145-A6DD-465F-89BE-7A95DFBFDBAB}" type="datetime1">
              <a:rPr lang="zh-CN" altLang="en-US">
                <a:solidFill>
                  <a:schemeClr val="bg1"/>
                </a:solidFill>
                <a:latin typeface="Verdana" pitchFamily="34" charset="0"/>
              </a:rPr>
              <a:pPr eaLnBrk="1" hangingPunct="1"/>
              <a:t>2018/6/3</a:t>
            </a:fld>
            <a:endParaRPr lang="en-US" altLang="zh-CN">
              <a:solidFill>
                <a:schemeClr val="bg1"/>
              </a:solidFill>
              <a:latin typeface="Verdana" pitchFamily="34" charset="0"/>
            </a:endParaRPr>
          </a:p>
        </p:txBody>
      </p:sp>
      <p:sp>
        <p:nvSpPr>
          <p:cNvPr id="11269" name="灯片编号占位符 6"/>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414E620-F19B-4637-882A-FA64D69662A2}" type="slidenum">
              <a:rPr lang="en-US" altLang="zh-CN" smtClean="0">
                <a:solidFill>
                  <a:schemeClr val="bg1"/>
                </a:solidFill>
                <a:latin typeface="Verdana" pitchFamily="34" charset="0"/>
              </a:rPr>
              <a:pPr eaLnBrk="1" hangingPunct="1"/>
              <a:t>34</a:t>
            </a:fld>
            <a:endParaRPr lang="en-US" altLang="zh-CN" smtClean="0">
              <a:solidFill>
                <a:schemeClr val="bg1"/>
              </a:solidFill>
              <a:latin typeface="Verdana" pitchFamily="34" charset="0"/>
            </a:endParaRPr>
          </a:p>
        </p:txBody>
      </p:sp>
    </p:spTree>
    <p:extLst>
      <p:ext uri="{BB962C8B-B14F-4D97-AF65-F5344CB8AC3E}">
        <p14:creationId xmlns:p14="http://schemas.microsoft.com/office/powerpoint/2010/main" val="196102759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mtClean="0"/>
              <a:t>实施蜜罐的注意点</a:t>
            </a:r>
            <a:r>
              <a:rPr lang="zh-CN" altLang="en-US" smtClean="0">
                <a:latin typeface="Times New Roman" pitchFamily="18" charset="0"/>
              </a:rPr>
              <a:t>（</a:t>
            </a:r>
            <a:r>
              <a:rPr lang="en-US" altLang="zh-CN" smtClean="0">
                <a:latin typeface="Times New Roman" pitchFamily="18" charset="0"/>
              </a:rPr>
              <a:t>2</a:t>
            </a:r>
            <a:r>
              <a:rPr lang="zh-CN" altLang="en-US" smtClean="0">
                <a:latin typeface="Times New Roman" pitchFamily="18" charset="0"/>
              </a:rPr>
              <a:t>）</a:t>
            </a:r>
          </a:p>
        </p:txBody>
      </p:sp>
      <p:sp>
        <p:nvSpPr>
          <p:cNvPr id="12291" name="Rectangle 12"/>
          <p:cNvSpPr>
            <a:spLocks noGrp="1" noChangeArrowheads="1"/>
          </p:cNvSpPr>
          <p:nvPr>
            <p:ph idx="1"/>
          </p:nvPr>
        </p:nvSpPr>
        <p:spPr/>
        <p:txBody>
          <a:bodyPr/>
          <a:lstStyle/>
          <a:p>
            <a:pPr>
              <a:buFontTx/>
              <a:buNone/>
            </a:pPr>
            <a:r>
              <a:rPr lang="en-US" altLang="zh-CN" smtClean="0">
                <a:latin typeface="Times New Roman" pitchFamily="18" charset="0"/>
              </a:rPr>
              <a:t>4</a:t>
            </a:r>
            <a:r>
              <a:rPr lang="zh-CN" altLang="en-US" smtClean="0">
                <a:latin typeface="Times New Roman" pitchFamily="18" charset="0"/>
              </a:rPr>
              <a:t>）将多种网络防御系统结合来防范网络攻击：</a:t>
            </a:r>
          </a:p>
          <a:p>
            <a:pPr>
              <a:buFontTx/>
              <a:buNone/>
            </a:pPr>
            <a:r>
              <a:rPr lang="zh-CN" altLang="en-US" smtClean="0">
                <a:latin typeface="Times New Roman" pitchFamily="18" charset="0"/>
              </a:rPr>
              <a:t>                                                自动路由转发</a:t>
            </a:r>
          </a:p>
          <a:p>
            <a:pPr>
              <a:buFontTx/>
              <a:buNone/>
            </a:pPr>
            <a:r>
              <a:rPr lang="zh-CN" altLang="en-US" smtClean="0">
                <a:latin typeface="Times New Roman" pitchFamily="18" charset="0"/>
              </a:rPr>
              <a:t>    被防火墙拦截的访问请求                        蜜罐</a:t>
            </a:r>
          </a:p>
          <a:p>
            <a:pPr>
              <a:buFontTx/>
              <a:buNone/>
            </a:pPr>
            <a:r>
              <a:rPr lang="zh-CN" altLang="en-US" smtClean="0">
                <a:latin typeface="Times New Roman" pitchFamily="18" charset="0"/>
              </a:rPr>
              <a:t>    因为这种访问请求很可能是攻击包。</a:t>
            </a:r>
          </a:p>
          <a:p>
            <a:pPr>
              <a:buFontTx/>
              <a:buNone/>
            </a:pPr>
            <a:endParaRPr lang="zh-CN" altLang="en-US" smtClean="0">
              <a:latin typeface="Times New Roman" pitchFamily="18" charset="0"/>
            </a:endParaRPr>
          </a:p>
          <a:p>
            <a:pPr>
              <a:buFontTx/>
              <a:buNone/>
            </a:pPr>
            <a:r>
              <a:rPr lang="en-US" altLang="zh-CN" smtClean="0">
                <a:latin typeface="Times New Roman" pitchFamily="18" charset="0"/>
              </a:rPr>
              <a:t>5</a:t>
            </a:r>
            <a:r>
              <a:rPr lang="zh-CN" altLang="en-US" smtClean="0">
                <a:latin typeface="Times New Roman" pitchFamily="18" charset="0"/>
              </a:rPr>
              <a:t>）蜜罐的日志记录系统应在物理上独立于蜜罐本身。</a:t>
            </a:r>
          </a:p>
          <a:p>
            <a:pPr>
              <a:buFontTx/>
              <a:buNone/>
            </a:pPr>
            <a:endParaRPr lang="zh-CN" altLang="en-US" smtClean="0">
              <a:latin typeface="Times New Roman" pitchFamily="18" charset="0"/>
            </a:endParaRPr>
          </a:p>
          <a:p>
            <a:pPr>
              <a:buFontTx/>
              <a:buNone/>
            </a:pPr>
            <a:r>
              <a:rPr lang="en-US" altLang="zh-CN" smtClean="0">
                <a:latin typeface="Times New Roman" pitchFamily="18" charset="0"/>
              </a:rPr>
              <a:t>6</a:t>
            </a:r>
            <a:r>
              <a:rPr lang="zh-CN" altLang="en-US" smtClean="0">
                <a:latin typeface="Times New Roman" pitchFamily="18" charset="0"/>
              </a:rPr>
              <a:t>）允许蜜罐与外网主机自由通信，但应限制蜜罐对一台内网</a:t>
            </a:r>
            <a:r>
              <a:rPr lang="en-US" altLang="zh-CN" smtClean="0">
                <a:latin typeface="Times New Roman" pitchFamily="18" charset="0"/>
              </a:rPr>
              <a:t>/</a:t>
            </a:r>
            <a:r>
              <a:rPr lang="zh-CN" altLang="en-US" smtClean="0">
                <a:latin typeface="Times New Roman" pitchFamily="18" charset="0"/>
              </a:rPr>
              <a:t>外网主机同时发起的连接数。</a:t>
            </a:r>
          </a:p>
        </p:txBody>
      </p:sp>
      <p:sp>
        <p:nvSpPr>
          <p:cNvPr id="12292"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05AB5F-C8D9-4AAE-9FBF-9ECF58EFBA64}" type="datetime1">
              <a:rPr lang="zh-CN" altLang="en-US">
                <a:solidFill>
                  <a:schemeClr val="bg1"/>
                </a:solidFill>
                <a:latin typeface="Verdana" pitchFamily="34" charset="0"/>
              </a:rPr>
              <a:pPr eaLnBrk="1" hangingPunct="1"/>
              <a:t>2018/6/3</a:t>
            </a:fld>
            <a:endParaRPr lang="en-US" altLang="zh-CN">
              <a:solidFill>
                <a:schemeClr val="bg1"/>
              </a:solidFill>
              <a:latin typeface="Verdana" pitchFamily="34" charset="0"/>
            </a:endParaRPr>
          </a:p>
        </p:txBody>
      </p:sp>
      <p:sp>
        <p:nvSpPr>
          <p:cNvPr id="12293" name="灯片编号占位符 5"/>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BC91619-1815-4070-ACD5-82FDCCE6E1B8}" type="slidenum">
              <a:rPr lang="en-US" altLang="zh-CN">
                <a:solidFill>
                  <a:schemeClr val="bg1"/>
                </a:solidFill>
                <a:latin typeface="Verdana" pitchFamily="34" charset="0"/>
              </a:rPr>
              <a:pPr eaLnBrk="1" hangingPunct="1"/>
              <a:t>35</a:t>
            </a:fld>
            <a:endParaRPr lang="en-US" altLang="zh-CN">
              <a:solidFill>
                <a:schemeClr val="bg1"/>
              </a:solidFill>
              <a:latin typeface="Verdana" pitchFamily="34" charset="0"/>
            </a:endParaRPr>
          </a:p>
        </p:txBody>
      </p:sp>
      <p:sp>
        <p:nvSpPr>
          <p:cNvPr id="12294" name="Rectangle 8"/>
          <p:cNvSpPr>
            <a:spLocks noChangeArrowheads="1"/>
          </p:cNvSpPr>
          <p:nvPr/>
        </p:nvSpPr>
        <p:spPr bwMode="auto">
          <a:xfrm>
            <a:off x="0" y="2271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295" name="AutoShape 13"/>
          <p:cNvSpPr>
            <a:spLocks noChangeArrowheads="1"/>
          </p:cNvSpPr>
          <p:nvPr/>
        </p:nvSpPr>
        <p:spPr bwMode="auto">
          <a:xfrm>
            <a:off x="4716016" y="2348880"/>
            <a:ext cx="2016125" cy="287337"/>
          </a:xfrm>
          <a:prstGeom prst="rightArrow">
            <a:avLst>
              <a:gd name="adj1" fmla="val 50000"/>
              <a:gd name="adj2" fmla="val 17541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2296" name="AutoShape 14">
            <a:hlinkClick r:id="rId2" action="ppaction://hlinksldjump" highlightClick="1"/>
          </p:cNvPr>
          <p:cNvSpPr>
            <a:spLocks noChangeArrowheads="1"/>
          </p:cNvSpPr>
          <p:nvPr/>
        </p:nvSpPr>
        <p:spPr bwMode="auto">
          <a:xfrm>
            <a:off x="8316913" y="188913"/>
            <a:ext cx="647700" cy="647700"/>
          </a:xfrm>
          <a:prstGeom prst="actionButtonReturn">
            <a:avLst/>
          </a:prstGeom>
          <a:solidFill>
            <a:schemeClr val="tx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236017014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smtClean="0">
                <a:latin typeface="Times New Roman" pitchFamily="18" charset="0"/>
              </a:rPr>
              <a:t>2  </a:t>
            </a:r>
            <a:r>
              <a:rPr lang="zh-CN" altLang="en-US" smtClean="0">
                <a:latin typeface="Times New Roman" pitchFamily="18" charset="0"/>
              </a:rPr>
              <a:t>网络诱骗技术</a:t>
            </a:r>
            <a:endParaRPr lang="zh-CN" altLang="en-US" smtClean="0"/>
          </a:p>
        </p:txBody>
      </p:sp>
      <p:sp>
        <p:nvSpPr>
          <p:cNvPr id="13315" name="Rectangle 3"/>
          <p:cNvSpPr>
            <a:spLocks noGrp="1" noChangeArrowheads="1"/>
          </p:cNvSpPr>
          <p:nvPr>
            <p:ph idx="1"/>
          </p:nvPr>
        </p:nvSpPr>
        <p:spPr/>
        <p:txBody>
          <a:bodyPr/>
          <a:lstStyle/>
          <a:p>
            <a:pPr algn="ctr">
              <a:buFontTx/>
              <a:buNone/>
            </a:pPr>
            <a:r>
              <a:rPr lang="en-US" altLang="zh-CN" smtClean="0">
                <a:latin typeface="Times New Roman" pitchFamily="18" charset="0"/>
              </a:rPr>
              <a:t>2.1  </a:t>
            </a:r>
            <a:r>
              <a:rPr lang="zh-CN" altLang="en-US" smtClean="0">
                <a:latin typeface="Times New Roman" pitchFamily="18" charset="0"/>
              </a:rPr>
              <a:t>蜜罐主机技术</a:t>
            </a:r>
          </a:p>
          <a:p>
            <a:pPr>
              <a:buFontTx/>
              <a:buNone/>
            </a:pPr>
            <a:r>
              <a:rPr lang="zh-CN" altLang="en-US" smtClean="0">
                <a:latin typeface="Times New Roman" pitchFamily="18" charset="0"/>
              </a:rPr>
              <a:t>（</a:t>
            </a:r>
            <a:r>
              <a:rPr lang="en-US" altLang="zh-CN" smtClean="0">
                <a:latin typeface="Times New Roman" pitchFamily="18" charset="0"/>
              </a:rPr>
              <a:t>1</a:t>
            </a:r>
            <a:r>
              <a:rPr lang="zh-CN" altLang="en-US" smtClean="0">
                <a:latin typeface="Times New Roman" pitchFamily="18" charset="0"/>
              </a:rPr>
              <a:t>）空系统</a:t>
            </a:r>
          </a:p>
          <a:p>
            <a:pPr>
              <a:buFontTx/>
              <a:buNone/>
            </a:pPr>
            <a:r>
              <a:rPr lang="zh-CN" altLang="en-US" smtClean="0">
                <a:latin typeface="Times New Roman" pitchFamily="18" charset="0"/>
              </a:rPr>
              <a:t>    运行真实操作系统及应用程序的标准机器</a:t>
            </a:r>
            <a:r>
              <a:rPr lang="en-US" altLang="zh-CN" smtClean="0">
                <a:latin typeface="Times New Roman" pitchFamily="18" charset="0"/>
              </a:rPr>
              <a:t>——</a:t>
            </a:r>
          </a:p>
          <a:p>
            <a:pPr>
              <a:buFontTx/>
              <a:buNone/>
            </a:pPr>
            <a:r>
              <a:rPr lang="en-US" altLang="zh-CN" smtClean="0">
                <a:latin typeface="Times New Roman" pitchFamily="18" charset="0"/>
              </a:rPr>
              <a:t>        </a:t>
            </a:r>
            <a:r>
              <a:rPr lang="zh-CN" altLang="en-US" smtClean="0">
                <a:latin typeface="Times New Roman" pitchFamily="18" charset="0"/>
              </a:rPr>
              <a:t>从中可找到真实系统的各种漏洞，没有刻意模拟某种环境或故意使系统不安全。</a:t>
            </a:r>
          </a:p>
          <a:p>
            <a:pPr>
              <a:buFontTx/>
              <a:buNone/>
            </a:pPr>
            <a:endParaRPr lang="zh-CN" altLang="en-US" smtClean="0">
              <a:latin typeface="Times New Roman" pitchFamily="18" charset="0"/>
            </a:endParaRPr>
          </a:p>
          <a:p>
            <a:pPr>
              <a:buFontTx/>
              <a:buNone/>
            </a:pPr>
            <a:r>
              <a:rPr lang="zh-CN" altLang="en-US" smtClean="0">
                <a:latin typeface="Times New Roman" pitchFamily="18" charset="0"/>
              </a:rPr>
              <a:t>（</a:t>
            </a:r>
            <a:r>
              <a:rPr lang="en-US" altLang="zh-CN" smtClean="0">
                <a:latin typeface="Times New Roman" pitchFamily="18" charset="0"/>
              </a:rPr>
              <a:t>2</a:t>
            </a:r>
            <a:r>
              <a:rPr lang="zh-CN" altLang="en-US" smtClean="0">
                <a:latin typeface="Times New Roman" pitchFamily="18" charset="0"/>
              </a:rPr>
              <a:t>）镜像系统</a:t>
            </a:r>
          </a:p>
          <a:p>
            <a:pPr>
              <a:buFontTx/>
              <a:buNone/>
            </a:pPr>
            <a:r>
              <a:rPr lang="zh-CN" altLang="en-US" smtClean="0">
                <a:latin typeface="Times New Roman" pitchFamily="18" charset="0"/>
              </a:rPr>
              <a:t>    空系统易被发现</a:t>
            </a:r>
            <a:r>
              <a:rPr lang="en-US" altLang="zh-CN" smtClean="0">
                <a:latin typeface="Times New Roman" pitchFamily="18" charset="0"/>
              </a:rPr>
              <a:t>——</a:t>
            </a:r>
            <a:r>
              <a:rPr lang="zh-CN" altLang="en-US" smtClean="0">
                <a:latin typeface="Times New Roman" pitchFamily="18" charset="0"/>
              </a:rPr>
              <a:t>建立提供网络服务的与真实服务器基本一致的镜像系统，更能欺骗攻击者。</a:t>
            </a:r>
          </a:p>
        </p:txBody>
      </p:sp>
      <p:sp>
        <p:nvSpPr>
          <p:cNvPr id="13316"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BF56F51-98A3-4AE7-B0E3-49476C2B34F0}" type="datetime1">
              <a:rPr lang="zh-CN" altLang="en-US">
                <a:solidFill>
                  <a:schemeClr val="bg1"/>
                </a:solidFill>
                <a:latin typeface="Verdana" pitchFamily="34" charset="0"/>
              </a:rPr>
              <a:pPr eaLnBrk="1" hangingPunct="1"/>
              <a:t>2018/6/3</a:t>
            </a:fld>
            <a:endParaRPr lang="en-US" altLang="zh-CN">
              <a:solidFill>
                <a:schemeClr val="bg1"/>
              </a:solidFill>
              <a:latin typeface="Verdana" pitchFamily="34" charset="0"/>
            </a:endParaRPr>
          </a:p>
        </p:txBody>
      </p:sp>
      <p:sp>
        <p:nvSpPr>
          <p:cNvPr id="13317" name="灯片编号占位符 5"/>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3F4C069-16D7-4030-AD3A-8C869619DE9C}" type="slidenum">
              <a:rPr lang="en-US" altLang="zh-CN">
                <a:solidFill>
                  <a:schemeClr val="bg1"/>
                </a:solidFill>
                <a:latin typeface="Verdana" pitchFamily="34" charset="0"/>
              </a:rPr>
              <a:pPr eaLnBrk="1" hangingPunct="1"/>
              <a:t>36</a:t>
            </a:fld>
            <a:endParaRPr lang="en-US" altLang="zh-CN">
              <a:solidFill>
                <a:schemeClr val="bg1"/>
              </a:solidFill>
              <a:latin typeface="Verdana" pitchFamily="34" charset="0"/>
            </a:endParaRPr>
          </a:p>
        </p:txBody>
      </p:sp>
      <p:sp>
        <p:nvSpPr>
          <p:cNvPr id="13318" name="AutoShape 6">
            <a:hlinkClick r:id="rId2" action="ppaction://hlinksldjump" highlightClick="1"/>
          </p:cNvPr>
          <p:cNvSpPr>
            <a:spLocks noChangeArrowheads="1"/>
          </p:cNvSpPr>
          <p:nvPr/>
        </p:nvSpPr>
        <p:spPr bwMode="auto">
          <a:xfrm>
            <a:off x="8316913" y="188913"/>
            <a:ext cx="647700" cy="647700"/>
          </a:xfrm>
          <a:prstGeom prst="actionButtonReturn">
            <a:avLst/>
          </a:prstGeom>
          <a:solidFill>
            <a:schemeClr val="tx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333728163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smtClean="0">
                <a:latin typeface="Times New Roman" pitchFamily="18" charset="0"/>
              </a:rPr>
              <a:t>（</a:t>
            </a:r>
            <a:r>
              <a:rPr lang="en-US" altLang="zh-CN" smtClean="0">
                <a:latin typeface="Times New Roman" pitchFamily="18" charset="0"/>
              </a:rPr>
              <a:t>3</a:t>
            </a:r>
            <a:r>
              <a:rPr lang="zh-CN" altLang="en-US" smtClean="0">
                <a:latin typeface="Times New Roman" pitchFamily="18" charset="0"/>
              </a:rPr>
              <a:t>）虚拟系统</a:t>
            </a:r>
            <a:r>
              <a:rPr lang="zh-CN" altLang="en-US" smtClean="0"/>
              <a:t> </a:t>
            </a:r>
          </a:p>
        </p:txBody>
      </p:sp>
      <p:sp>
        <p:nvSpPr>
          <p:cNvPr id="14339" name="Rectangle 3"/>
          <p:cNvSpPr>
            <a:spLocks noGrp="1" noChangeArrowheads="1"/>
          </p:cNvSpPr>
          <p:nvPr>
            <p:ph idx="1"/>
          </p:nvPr>
        </p:nvSpPr>
        <p:spPr/>
        <p:txBody>
          <a:bodyPr/>
          <a:lstStyle/>
          <a:p>
            <a:pPr>
              <a:lnSpc>
                <a:spcPct val="95000"/>
              </a:lnSpc>
              <a:buFontTx/>
              <a:buNone/>
            </a:pPr>
            <a:r>
              <a:rPr lang="en-US" altLang="zh-CN" smtClean="0">
                <a:latin typeface="Arial" charset="0"/>
                <a:cs typeface="Tahoma" pitchFamily="34" charset="0"/>
              </a:rPr>
              <a:t>•</a:t>
            </a:r>
            <a:r>
              <a:rPr lang="en-US" altLang="zh-CN" smtClean="0">
                <a:latin typeface="Times New Roman" pitchFamily="18" charset="0"/>
                <a:cs typeface="Tahoma" pitchFamily="34" charset="0"/>
              </a:rPr>
              <a:t> </a:t>
            </a:r>
            <a:r>
              <a:rPr lang="zh-CN" altLang="en-US" smtClean="0">
                <a:latin typeface="Times New Roman" pitchFamily="18" charset="0"/>
              </a:rPr>
              <a:t>在真实机器上运行仿真软件</a:t>
            </a:r>
            <a:r>
              <a:rPr lang="en-US" altLang="zh-CN" smtClean="0">
                <a:latin typeface="Times New Roman" pitchFamily="18" charset="0"/>
              </a:rPr>
              <a:t>VMware</a:t>
            </a:r>
            <a:r>
              <a:rPr lang="zh-CN" altLang="en-US" smtClean="0">
                <a:latin typeface="Times New Roman" pitchFamily="18" charset="0"/>
              </a:rPr>
              <a:t>来实现硬件模拟，使得可以在硬件仿真平台上运行多个不同操作系统</a:t>
            </a:r>
            <a:r>
              <a:rPr lang="en-US" altLang="zh-CN" smtClean="0">
                <a:latin typeface="Times New Roman" pitchFamily="18" charset="0"/>
              </a:rPr>
              <a:t>——</a:t>
            </a:r>
            <a:r>
              <a:rPr lang="zh-CN" altLang="en-US" smtClean="0">
                <a:latin typeface="Times New Roman" pitchFamily="18" charset="0"/>
              </a:rPr>
              <a:t>一台真实机器模拟出多台虚拟机。</a:t>
            </a:r>
          </a:p>
          <a:p>
            <a:pPr>
              <a:lnSpc>
                <a:spcPct val="95000"/>
              </a:lnSpc>
              <a:buFontTx/>
              <a:buNone/>
            </a:pPr>
            <a:endParaRPr lang="zh-CN" altLang="en-US" smtClean="0">
              <a:latin typeface="Times New Roman" pitchFamily="18" charset="0"/>
            </a:endParaRPr>
          </a:p>
          <a:p>
            <a:pPr>
              <a:lnSpc>
                <a:spcPct val="95000"/>
              </a:lnSpc>
              <a:buFontTx/>
              <a:buNone/>
            </a:pPr>
            <a:r>
              <a:rPr lang="en-US" altLang="zh-CN" smtClean="0">
                <a:latin typeface="Arial" charset="0"/>
                <a:cs typeface="Tahoma" pitchFamily="34" charset="0"/>
              </a:rPr>
              <a:t>•</a:t>
            </a:r>
            <a:r>
              <a:rPr lang="en-US" altLang="zh-CN" smtClean="0">
                <a:latin typeface="Times New Roman" pitchFamily="18" charset="0"/>
                <a:cs typeface="Tahoma" pitchFamily="34" charset="0"/>
              </a:rPr>
              <a:t> </a:t>
            </a:r>
            <a:r>
              <a:rPr lang="en-US" altLang="zh-CN" smtClean="0">
                <a:latin typeface="Times New Roman" pitchFamily="18" charset="0"/>
              </a:rPr>
              <a:t>VMware</a:t>
            </a:r>
            <a:r>
              <a:rPr lang="zh-CN" altLang="en-US" smtClean="0">
                <a:latin typeface="Times New Roman" pitchFamily="18" charset="0"/>
              </a:rPr>
              <a:t>还支持网卡模拟：每个虚拟机拥有独立</a:t>
            </a:r>
            <a:r>
              <a:rPr lang="en-US" altLang="zh-CN" smtClean="0">
                <a:latin typeface="Times New Roman" pitchFamily="18" charset="0"/>
              </a:rPr>
              <a:t>IP</a:t>
            </a:r>
            <a:r>
              <a:rPr lang="zh-CN" altLang="en-US" smtClean="0">
                <a:latin typeface="Times New Roman" pitchFamily="18" charset="0"/>
              </a:rPr>
              <a:t>地址，即一台真实机器可模拟出连接在网上的多台主机，形成虚拟局域网。</a:t>
            </a:r>
          </a:p>
          <a:p>
            <a:pPr>
              <a:lnSpc>
                <a:spcPct val="95000"/>
              </a:lnSpc>
              <a:buFontTx/>
              <a:buNone/>
            </a:pPr>
            <a:endParaRPr lang="zh-CN" altLang="en-US" smtClean="0">
              <a:latin typeface="Times New Roman" pitchFamily="18" charset="0"/>
            </a:endParaRPr>
          </a:p>
          <a:p>
            <a:pPr>
              <a:lnSpc>
                <a:spcPct val="95000"/>
              </a:lnSpc>
              <a:buFontTx/>
              <a:buNone/>
            </a:pPr>
            <a:r>
              <a:rPr lang="zh-CN" altLang="en-US" smtClean="0">
                <a:latin typeface="Times New Roman" pitchFamily="18" charset="0"/>
              </a:rPr>
              <a:t>    这些虚拟系统不但逼真，且成本较低，部署和维护容易，资源利用率高。</a:t>
            </a:r>
            <a:r>
              <a:rPr lang="zh-CN" altLang="en-US" smtClean="0"/>
              <a:t> </a:t>
            </a:r>
          </a:p>
        </p:txBody>
      </p:sp>
      <p:sp>
        <p:nvSpPr>
          <p:cNvPr id="14340"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1B8BAE1-C2F2-4EA5-B63E-934A40554C88}" type="datetime1">
              <a:rPr lang="zh-CN" altLang="en-US">
                <a:solidFill>
                  <a:schemeClr val="bg1"/>
                </a:solidFill>
                <a:latin typeface="Verdana" pitchFamily="34" charset="0"/>
              </a:rPr>
              <a:pPr eaLnBrk="1" hangingPunct="1"/>
              <a:t>2018/6/3</a:t>
            </a:fld>
            <a:endParaRPr lang="en-US" altLang="zh-CN">
              <a:solidFill>
                <a:schemeClr val="bg1"/>
              </a:solidFill>
              <a:latin typeface="Verdana" pitchFamily="34" charset="0"/>
            </a:endParaRPr>
          </a:p>
        </p:txBody>
      </p:sp>
      <p:sp>
        <p:nvSpPr>
          <p:cNvPr id="14341" name="灯片编号占位符 5"/>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9A56D98-0994-4E05-8577-06E84C70F596}" type="slidenum">
              <a:rPr lang="en-US" altLang="zh-CN">
                <a:solidFill>
                  <a:schemeClr val="bg1"/>
                </a:solidFill>
                <a:latin typeface="Verdana" pitchFamily="34" charset="0"/>
              </a:rPr>
              <a:pPr eaLnBrk="1" hangingPunct="1"/>
              <a:t>37</a:t>
            </a:fld>
            <a:endParaRPr lang="en-US" altLang="zh-CN">
              <a:solidFill>
                <a:schemeClr val="bg1"/>
              </a:solidFill>
              <a:latin typeface="Verdana" pitchFamily="34" charset="0"/>
            </a:endParaRPr>
          </a:p>
        </p:txBody>
      </p:sp>
    </p:spTree>
    <p:extLst>
      <p:ext uri="{BB962C8B-B14F-4D97-AF65-F5344CB8AC3E}">
        <p14:creationId xmlns:p14="http://schemas.microsoft.com/office/powerpoint/2010/main" val="255513683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smtClean="0"/>
              <a:t>基于同一硬件平台的虚拟系统 </a:t>
            </a:r>
          </a:p>
        </p:txBody>
      </p:sp>
      <p:sp>
        <p:nvSpPr>
          <p:cNvPr id="11277" name="Rectangle 13"/>
          <p:cNvSpPr>
            <a:spLocks noGrp="1" noChangeArrowheads="1"/>
          </p:cNvSpPr>
          <p:nvPr>
            <p:ph idx="1"/>
          </p:nvPr>
        </p:nvSpPr>
        <p:spPr>
          <a:xfrm>
            <a:off x="6588125" y="1484313"/>
            <a:ext cx="2386013" cy="1223962"/>
          </a:xfrm>
        </p:spPr>
        <p:txBody>
          <a:bodyPr/>
          <a:lstStyle/>
          <a:p>
            <a:pPr>
              <a:lnSpc>
                <a:spcPct val="90000"/>
              </a:lnSpc>
              <a:buFontTx/>
              <a:buNone/>
            </a:pPr>
            <a:r>
              <a:rPr lang="zh-CN" altLang="en-US" sz="2400" smtClean="0">
                <a:solidFill>
                  <a:srgbClr val="FF3300"/>
                </a:solidFill>
                <a:latin typeface="Times New Roman" pitchFamily="18" charset="0"/>
              </a:rPr>
              <a:t>不允许虚拟机操</a:t>
            </a:r>
          </a:p>
          <a:p>
            <a:pPr>
              <a:lnSpc>
                <a:spcPct val="90000"/>
              </a:lnSpc>
              <a:buFontTx/>
              <a:buNone/>
            </a:pPr>
            <a:r>
              <a:rPr lang="zh-CN" altLang="en-US" sz="2400" smtClean="0">
                <a:solidFill>
                  <a:srgbClr val="FF3300"/>
                </a:solidFill>
                <a:latin typeface="Times New Roman" pitchFamily="18" charset="0"/>
              </a:rPr>
              <a:t>作系统访问宿主</a:t>
            </a:r>
          </a:p>
          <a:p>
            <a:pPr>
              <a:lnSpc>
                <a:spcPct val="90000"/>
              </a:lnSpc>
              <a:buFontTx/>
              <a:buNone/>
            </a:pPr>
            <a:r>
              <a:rPr lang="zh-CN" altLang="en-US" sz="2400" smtClean="0">
                <a:solidFill>
                  <a:srgbClr val="FF3300"/>
                </a:solidFill>
                <a:latin typeface="Times New Roman" pitchFamily="18" charset="0"/>
              </a:rPr>
              <a:t>机的文件系统</a:t>
            </a:r>
          </a:p>
        </p:txBody>
      </p:sp>
      <p:sp>
        <p:nvSpPr>
          <p:cNvPr id="15364"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C764F8D-0079-4350-BE96-9E41E89F5BF9}" type="datetime1">
              <a:rPr lang="zh-CN" altLang="en-US">
                <a:solidFill>
                  <a:schemeClr val="bg1"/>
                </a:solidFill>
                <a:latin typeface="Verdana" pitchFamily="34" charset="0"/>
              </a:rPr>
              <a:pPr eaLnBrk="1" hangingPunct="1"/>
              <a:t>2018/6/3</a:t>
            </a:fld>
            <a:endParaRPr lang="en-US" altLang="zh-CN">
              <a:solidFill>
                <a:schemeClr val="bg1"/>
              </a:solidFill>
              <a:latin typeface="Verdana" pitchFamily="34" charset="0"/>
            </a:endParaRPr>
          </a:p>
        </p:txBody>
      </p:sp>
      <p:sp>
        <p:nvSpPr>
          <p:cNvPr id="15365" name="灯片编号占位符 5"/>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42ABE8A-97CB-45C3-8957-513536364621}" type="slidenum">
              <a:rPr lang="en-US" altLang="zh-CN">
                <a:solidFill>
                  <a:schemeClr val="bg1"/>
                </a:solidFill>
                <a:latin typeface="Verdana" pitchFamily="34" charset="0"/>
              </a:rPr>
              <a:pPr eaLnBrk="1" hangingPunct="1"/>
              <a:t>38</a:t>
            </a:fld>
            <a:endParaRPr lang="en-US" altLang="zh-CN">
              <a:solidFill>
                <a:schemeClr val="bg1"/>
              </a:solidFill>
              <a:latin typeface="Verdana" pitchFamily="34" charset="0"/>
            </a:endParaRPr>
          </a:p>
        </p:txBody>
      </p:sp>
      <p:sp>
        <p:nvSpPr>
          <p:cNvPr id="15366" name="Rectangle 10"/>
          <p:cNvSpPr>
            <a:spLocks noChangeArrowheads="1"/>
          </p:cNvSpPr>
          <p:nvPr/>
        </p:nvSpPr>
        <p:spPr bwMode="auto">
          <a:xfrm>
            <a:off x="0" y="2481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5367" name="Rectangle 12"/>
          <p:cNvSpPr>
            <a:spLocks noChangeArrowheads="1"/>
          </p:cNvSpPr>
          <p:nvPr/>
        </p:nvSpPr>
        <p:spPr bwMode="auto">
          <a:xfrm>
            <a:off x="0" y="2076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aphicFrame>
        <p:nvGraphicFramePr>
          <p:cNvPr id="15368" name="Object 11"/>
          <p:cNvGraphicFramePr>
            <a:graphicFrameLocks noChangeAspect="1"/>
          </p:cNvGraphicFramePr>
          <p:nvPr>
            <p:extLst>
              <p:ext uri="{D42A27DB-BD31-4B8C-83A1-F6EECF244321}">
                <p14:modId xmlns:p14="http://schemas.microsoft.com/office/powerpoint/2010/main" val="347778488"/>
              </p:ext>
            </p:extLst>
          </p:nvPr>
        </p:nvGraphicFramePr>
        <p:xfrm>
          <a:off x="1042988" y="1124744"/>
          <a:ext cx="6443662" cy="5229225"/>
        </p:xfrm>
        <a:graphic>
          <a:graphicData uri="http://schemas.openxmlformats.org/presentationml/2006/ole">
            <mc:AlternateContent xmlns:mc="http://schemas.openxmlformats.org/markup-compatibility/2006">
              <mc:Choice xmlns:v="urn:schemas-microsoft-com:vml" Requires="v">
                <p:oleObj spid="_x0000_s12291" name="Visio" r:id="rId3" imgW="4426772" imgH="3598792" progId="Visio.Drawing.11">
                  <p:embed/>
                </p:oleObj>
              </mc:Choice>
              <mc:Fallback>
                <p:oleObj name="Visio" r:id="rId3" imgW="4426772" imgH="359879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124744"/>
                        <a:ext cx="6443662"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287710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77">
                                            <p:txEl>
                                              <p:pRg st="0" end="0"/>
                                            </p:txEl>
                                          </p:spTgt>
                                        </p:tgtEl>
                                        <p:attrNameLst>
                                          <p:attrName>style.visibility</p:attrName>
                                        </p:attrNameLst>
                                      </p:cBhvr>
                                      <p:to>
                                        <p:strVal val="visible"/>
                                      </p:to>
                                    </p:set>
                                    <p:anim calcmode="lin" valueType="num">
                                      <p:cBhvr additive="base">
                                        <p:cTn id="7" dur="500" fill="hold"/>
                                        <p:tgtEl>
                                          <p:spTgt spid="1127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7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277">
                                            <p:txEl>
                                              <p:pRg st="1" end="1"/>
                                            </p:txEl>
                                          </p:spTgt>
                                        </p:tgtEl>
                                        <p:attrNameLst>
                                          <p:attrName>style.visibility</p:attrName>
                                        </p:attrNameLst>
                                      </p:cBhvr>
                                      <p:to>
                                        <p:strVal val="visible"/>
                                      </p:to>
                                    </p:set>
                                    <p:anim calcmode="lin" valueType="num">
                                      <p:cBhvr additive="base">
                                        <p:cTn id="11" dur="500" fill="hold"/>
                                        <p:tgtEl>
                                          <p:spTgt spid="1127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27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277">
                                            <p:txEl>
                                              <p:pRg st="2" end="2"/>
                                            </p:txEl>
                                          </p:spTgt>
                                        </p:tgtEl>
                                        <p:attrNameLst>
                                          <p:attrName>style.visibility</p:attrName>
                                        </p:attrNameLst>
                                      </p:cBhvr>
                                      <p:to>
                                        <p:strVal val="visible"/>
                                      </p:to>
                                    </p:set>
                                    <p:anim calcmode="lin" valueType="num">
                                      <p:cBhvr additive="base">
                                        <p:cTn id="15" dur="500" fill="hold"/>
                                        <p:tgtEl>
                                          <p:spTgt spid="1127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27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smtClean="0">
                <a:latin typeface="Times New Roman" pitchFamily="18" charset="0"/>
              </a:rPr>
              <a:t>2.2  </a:t>
            </a:r>
            <a:r>
              <a:rPr lang="zh-CN" altLang="en-US" smtClean="0">
                <a:latin typeface="Times New Roman" pitchFamily="18" charset="0"/>
              </a:rPr>
              <a:t>陷阱网络技术（</a:t>
            </a:r>
            <a:r>
              <a:rPr lang="en-US" altLang="zh-CN" smtClean="0">
                <a:latin typeface="Times New Roman" pitchFamily="18" charset="0"/>
              </a:rPr>
              <a:t>Honeynet</a:t>
            </a:r>
            <a:r>
              <a:rPr lang="zh-CN" altLang="en-US" smtClean="0">
                <a:latin typeface="Times New Roman" pitchFamily="18" charset="0"/>
              </a:rPr>
              <a:t>）</a:t>
            </a:r>
            <a:r>
              <a:rPr lang="zh-CN" altLang="en-US" smtClean="0"/>
              <a:t> </a:t>
            </a:r>
          </a:p>
        </p:txBody>
      </p:sp>
      <p:sp>
        <p:nvSpPr>
          <p:cNvPr id="16387" name="Rectangle 3"/>
          <p:cNvSpPr>
            <a:spLocks noGrp="1" noChangeArrowheads="1"/>
          </p:cNvSpPr>
          <p:nvPr>
            <p:ph idx="1"/>
          </p:nvPr>
        </p:nvSpPr>
        <p:spPr>
          <a:xfrm>
            <a:off x="457200" y="1700213"/>
            <a:ext cx="8229600" cy="4392612"/>
          </a:xfrm>
        </p:spPr>
        <p:txBody>
          <a:bodyPr/>
          <a:lstStyle/>
          <a:p>
            <a:pPr>
              <a:buFontTx/>
              <a:buNone/>
            </a:pPr>
            <a:r>
              <a:rPr lang="zh-CN" altLang="en-US" smtClean="0"/>
              <a:t>由多个蜜罐、路由器、防火墙、</a:t>
            </a:r>
            <a:r>
              <a:rPr lang="en-US" altLang="zh-CN" smtClean="0">
                <a:latin typeface="Times New Roman" pitchFamily="18" charset="0"/>
              </a:rPr>
              <a:t>IDS</a:t>
            </a:r>
            <a:r>
              <a:rPr lang="zh-CN" altLang="en-US" smtClean="0"/>
              <a:t>、审计系统组成，为攻击者制造被攻击环境，供防御者研究攻击行为。</a:t>
            </a:r>
          </a:p>
          <a:p>
            <a:pPr>
              <a:buFontTx/>
              <a:buNone/>
            </a:pPr>
            <a:endParaRPr lang="zh-CN" altLang="en-US" smtClean="0"/>
          </a:p>
          <a:p>
            <a:pPr>
              <a:buFontTx/>
              <a:buNone/>
            </a:pPr>
            <a:endParaRPr lang="zh-CN" altLang="en-US" smtClean="0"/>
          </a:p>
          <a:p>
            <a:pPr>
              <a:buFontTx/>
              <a:buNone/>
            </a:pPr>
            <a:endParaRPr lang="zh-CN" altLang="en-US" smtClean="0">
              <a:latin typeface="Times New Roman" pitchFamily="18" charset="0"/>
            </a:endParaRPr>
          </a:p>
          <a:p>
            <a:pPr>
              <a:buFontTx/>
              <a:buNone/>
            </a:pPr>
            <a:r>
              <a:rPr lang="zh-CN" altLang="en-US" smtClean="0">
                <a:latin typeface="Times New Roman" pitchFamily="18" charset="0"/>
              </a:rPr>
              <a:t>最新的陷阱网络技术</a:t>
            </a:r>
            <a:r>
              <a:rPr lang="en-US" altLang="zh-CN" smtClean="0">
                <a:latin typeface="Times New Roman" pitchFamily="18" charset="0"/>
              </a:rPr>
              <a:t>——</a:t>
            </a:r>
            <a:r>
              <a:rPr lang="zh-CN" altLang="en-US" smtClean="0">
                <a:latin typeface="Times New Roman" pitchFamily="18" charset="0"/>
              </a:rPr>
              <a:t>虚拟陷阱网络（</a:t>
            </a:r>
            <a:r>
              <a:rPr lang="en-US" altLang="zh-CN" smtClean="0">
                <a:latin typeface="Times New Roman" pitchFamily="18" charset="0"/>
              </a:rPr>
              <a:t>Virtual Honeynet</a:t>
            </a:r>
            <a:r>
              <a:rPr lang="zh-CN" altLang="en-US" smtClean="0">
                <a:latin typeface="Times New Roman" pitchFamily="18" charset="0"/>
              </a:rPr>
              <a:t>），将陷阱网络所需功能集中到一个物理设备中运行。 </a:t>
            </a:r>
          </a:p>
        </p:txBody>
      </p:sp>
      <p:sp>
        <p:nvSpPr>
          <p:cNvPr id="16388"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821887E-E19E-4B29-9453-ACF7BAC18E74}" type="datetime1">
              <a:rPr lang="zh-CN" altLang="en-US">
                <a:solidFill>
                  <a:schemeClr val="bg1"/>
                </a:solidFill>
                <a:latin typeface="Verdana" pitchFamily="34" charset="0"/>
              </a:rPr>
              <a:pPr eaLnBrk="1" hangingPunct="1"/>
              <a:t>2018/6/3</a:t>
            </a:fld>
            <a:endParaRPr lang="en-US" altLang="zh-CN">
              <a:solidFill>
                <a:schemeClr val="bg1"/>
              </a:solidFill>
              <a:latin typeface="Verdana" pitchFamily="34" charset="0"/>
            </a:endParaRPr>
          </a:p>
        </p:txBody>
      </p:sp>
      <p:sp>
        <p:nvSpPr>
          <p:cNvPr id="16389" name="灯片编号占位符 5"/>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869864A-C5CC-4BC5-918A-902DA3D02DC1}" type="slidenum">
              <a:rPr lang="en-US" altLang="zh-CN">
                <a:solidFill>
                  <a:schemeClr val="bg1"/>
                </a:solidFill>
                <a:latin typeface="Verdana" pitchFamily="34" charset="0"/>
              </a:rPr>
              <a:pPr eaLnBrk="1" hangingPunct="1"/>
              <a:t>39</a:t>
            </a:fld>
            <a:endParaRPr lang="en-US" altLang="zh-CN">
              <a:solidFill>
                <a:schemeClr val="bg1"/>
              </a:solidFill>
              <a:latin typeface="Verdana" pitchFamily="34" charset="0"/>
            </a:endParaRPr>
          </a:p>
        </p:txBody>
      </p:sp>
      <p:sp>
        <p:nvSpPr>
          <p:cNvPr id="12296" name="AutoShape 8"/>
          <p:cNvSpPr>
            <a:spLocks noChangeArrowheads="1"/>
          </p:cNvSpPr>
          <p:nvPr/>
        </p:nvSpPr>
        <p:spPr bwMode="auto">
          <a:xfrm>
            <a:off x="4643438" y="2708275"/>
            <a:ext cx="3168650" cy="1657350"/>
          </a:xfrm>
          <a:prstGeom prst="wedgeRoundRectCallout">
            <a:avLst>
              <a:gd name="adj1" fmla="val -70792"/>
              <a:gd name="adj2" fmla="val -5565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2400" b="1"/>
              <a:t>功能：</a:t>
            </a:r>
          </a:p>
          <a:p>
            <a:pPr algn="ctr" eaLnBrk="1" hangingPunct="1"/>
            <a:r>
              <a:rPr lang="zh-CN" altLang="en-US" sz="2400" b="1"/>
              <a:t>蜜罐系统、数据控制</a:t>
            </a:r>
          </a:p>
          <a:p>
            <a:pPr algn="ctr" eaLnBrk="1" hangingPunct="1"/>
            <a:r>
              <a:rPr lang="zh-CN" altLang="en-US" sz="2400" b="1"/>
              <a:t>数据捕获、数据记录</a:t>
            </a:r>
          </a:p>
          <a:p>
            <a:pPr algn="ctr" eaLnBrk="1" hangingPunct="1"/>
            <a:r>
              <a:rPr lang="zh-CN" altLang="en-US" sz="2400" b="1"/>
              <a:t>数据分析、数据管理</a:t>
            </a:r>
          </a:p>
        </p:txBody>
      </p:sp>
      <p:sp>
        <p:nvSpPr>
          <p:cNvPr id="12297" name="AutoShape 9"/>
          <p:cNvSpPr>
            <a:spLocks noChangeArrowheads="1"/>
          </p:cNvSpPr>
          <p:nvPr/>
        </p:nvSpPr>
        <p:spPr bwMode="auto">
          <a:xfrm>
            <a:off x="1403350" y="3140075"/>
            <a:ext cx="360363" cy="1368425"/>
          </a:xfrm>
          <a:prstGeom prst="downArrow">
            <a:avLst>
              <a:gd name="adj1" fmla="val 50000"/>
              <a:gd name="adj2" fmla="val 9493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20429819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6"/>
                                        </p:tgtEl>
                                        <p:attrNameLst>
                                          <p:attrName>style.visibility</p:attrName>
                                        </p:attrNameLst>
                                      </p:cBhvr>
                                      <p:to>
                                        <p:strVal val="visible"/>
                                      </p:to>
                                    </p:set>
                                    <p:anim calcmode="lin" valueType="num">
                                      <p:cBhvr additive="base">
                                        <p:cTn id="7" dur="500" fill="hold"/>
                                        <p:tgtEl>
                                          <p:spTgt spid="12296"/>
                                        </p:tgtEl>
                                        <p:attrNameLst>
                                          <p:attrName>ppt_x</p:attrName>
                                        </p:attrNameLst>
                                      </p:cBhvr>
                                      <p:tavLst>
                                        <p:tav tm="0">
                                          <p:val>
                                            <p:strVal val="#ppt_x"/>
                                          </p:val>
                                        </p:tav>
                                        <p:tav tm="100000">
                                          <p:val>
                                            <p:strVal val="#ppt_x"/>
                                          </p:val>
                                        </p:tav>
                                      </p:tavLst>
                                    </p:anim>
                                    <p:anim calcmode="lin" valueType="num">
                                      <p:cBhvr additive="base">
                                        <p:cTn id="8" dur="500" fill="hold"/>
                                        <p:tgtEl>
                                          <p:spTgt spid="1229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7"/>
                                        </p:tgtEl>
                                        <p:attrNameLst>
                                          <p:attrName>style.visibility</p:attrName>
                                        </p:attrNameLst>
                                      </p:cBhvr>
                                      <p:to>
                                        <p:strVal val="visible"/>
                                      </p:to>
                                    </p:set>
                                    <p:anim calcmode="lin" valueType="num">
                                      <p:cBhvr additive="base">
                                        <p:cTn id="13" dur="500" fill="hold"/>
                                        <p:tgtEl>
                                          <p:spTgt spid="12297"/>
                                        </p:tgtEl>
                                        <p:attrNameLst>
                                          <p:attrName>ppt_x</p:attrName>
                                        </p:attrNameLst>
                                      </p:cBhvr>
                                      <p:tavLst>
                                        <p:tav tm="0">
                                          <p:val>
                                            <p:strVal val="#ppt_x"/>
                                          </p:val>
                                        </p:tav>
                                        <p:tav tm="100000">
                                          <p:val>
                                            <p:strVal val="#ppt_x"/>
                                          </p:val>
                                        </p:tav>
                                      </p:tavLst>
                                    </p:anim>
                                    <p:anim calcmode="lin" valueType="num">
                                      <p:cBhvr additive="base">
                                        <p:cTn id="14" dur="500" fill="hold"/>
                                        <p:tgtEl>
                                          <p:spTgt spid="122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6" grpId="0" animBg="1"/>
      <p:bldP spid="1229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入侵检测的历史 </a:t>
            </a:r>
            <a:endParaRPr lang="zh-CN" altLang="en-US" dirty="0"/>
          </a:p>
        </p:txBody>
      </p:sp>
      <p:sp>
        <p:nvSpPr>
          <p:cNvPr id="3" name="内容占位符 2"/>
          <p:cNvSpPr>
            <a:spLocks noGrp="1"/>
          </p:cNvSpPr>
          <p:nvPr>
            <p:ph idx="1"/>
          </p:nvPr>
        </p:nvSpPr>
        <p:spPr/>
        <p:txBody>
          <a:bodyPr/>
          <a:lstStyle/>
          <a:p>
            <a:r>
              <a:rPr lang="en-US" altLang="zh-CN" dirty="0"/>
              <a:t>1980</a:t>
            </a:r>
            <a:r>
              <a:rPr lang="zh-CN" altLang="zh-CN" dirty="0"/>
              <a:t>年，</a:t>
            </a:r>
            <a:r>
              <a:rPr lang="en-US" altLang="zh-CN" dirty="0"/>
              <a:t>James Anderson</a:t>
            </a:r>
            <a:r>
              <a:rPr lang="zh-CN" altLang="zh-CN" dirty="0"/>
              <a:t>在其著名的技术报告《</a:t>
            </a:r>
            <a:r>
              <a:rPr lang="en-US" altLang="zh-CN" dirty="0"/>
              <a:t>Computer Security Threat Monitoring and Surveillance</a:t>
            </a:r>
            <a:r>
              <a:rPr lang="zh-CN" altLang="zh-CN" dirty="0"/>
              <a:t>》（计算机安全威胁监控与监视）中首先提出了入侵检测的</a:t>
            </a:r>
            <a:r>
              <a:rPr lang="zh-CN" altLang="zh-CN" dirty="0" smtClean="0"/>
              <a:t>概念</a:t>
            </a:r>
            <a:endParaRPr lang="en-US" altLang="zh-CN" dirty="0" smtClean="0"/>
          </a:p>
          <a:p>
            <a:r>
              <a:rPr lang="en-US" altLang="zh-CN" dirty="0"/>
              <a:t>1986</a:t>
            </a:r>
            <a:r>
              <a:rPr lang="zh-CN" altLang="zh-CN" dirty="0"/>
              <a:t>年，</a:t>
            </a:r>
            <a:r>
              <a:rPr lang="en-US" altLang="zh-CN" dirty="0"/>
              <a:t>Denning</a:t>
            </a:r>
            <a:r>
              <a:rPr lang="zh-CN" altLang="zh-CN" dirty="0"/>
              <a:t>提出了一个经典的入侵检测模型</a:t>
            </a:r>
            <a:r>
              <a:rPr lang="en-US" altLang="zh-CN" dirty="0"/>
              <a:t>IDES</a:t>
            </a:r>
            <a:r>
              <a:rPr lang="zh-CN" altLang="zh-CN" dirty="0"/>
              <a:t>（</a:t>
            </a:r>
            <a:r>
              <a:rPr lang="en-US" altLang="zh-CN" dirty="0"/>
              <a:t>the Intrusion Detection Expert System</a:t>
            </a:r>
            <a:r>
              <a:rPr lang="zh-CN" altLang="zh-CN" dirty="0"/>
              <a:t>，</a:t>
            </a:r>
            <a:r>
              <a:rPr lang="en-US" altLang="zh-CN" dirty="0"/>
              <a:t>IDES</a:t>
            </a:r>
            <a:r>
              <a:rPr lang="zh-CN" altLang="zh-CN" dirty="0"/>
              <a:t>），被认为是入侵检测系统的开山之</a:t>
            </a:r>
            <a:r>
              <a:rPr lang="zh-CN" altLang="zh-CN" dirty="0" smtClean="0"/>
              <a:t>作</a:t>
            </a:r>
            <a:endParaRPr lang="en-US" altLang="zh-CN" dirty="0" smtClean="0"/>
          </a:p>
          <a:p>
            <a:pPr lvl="1"/>
            <a:r>
              <a:rPr lang="zh-CN" altLang="zh-CN" dirty="0" smtClean="0"/>
              <a:t>误用</a:t>
            </a:r>
            <a:r>
              <a:rPr lang="zh-CN" altLang="zh-CN" dirty="0"/>
              <a:t>检测</a:t>
            </a:r>
            <a:r>
              <a:rPr lang="en-US" altLang="zh-CN" dirty="0"/>
              <a:t>(misuse detection</a:t>
            </a:r>
            <a:r>
              <a:rPr lang="en-US" altLang="zh-CN" dirty="0" smtClean="0"/>
              <a:t>)</a:t>
            </a:r>
          </a:p>
          <a:p>
            <a:pPr lvl="1"/>
            <a:r>
              <a:rPr lang="zh-CN" altLang="zh-CN" dirty="0" smtClean="0"/>
              <a:t>异常</a:t>
            </a:r>
            <a:r>
              <a:rPr lang="zh-CN" altLang="zh-CN" dirty="0"/>
              <a:t>检测（</a:t>
            </a:r>
            <a:r>
              <a:rPr lang="en-US" altLang="zh-CN" dirty="0"/>
              <a:t>anomaly detection</a:t>
            </a:r>
            <a:r>
              <a:rPr lang="zh-CN" altLang="zh-CN" dirty="0" smtClean="0"/>
              <a:t>）</a:t>
            </a:r>
            <a:endParaRPr lang="zh-CN" altLang="en-US" dirty="0"/>
          </a:p>
        </p:txBody>
      </p:sp>
    </p:spTree>
    <p:extLst>
      <p:ext uri="{BB962C8B-B14F-4D97-AF65-F5344CB8AC3E}">
        <p14:creationId xmlns:p14="http://schemas.microsoft.com/office/powerpoint/2010/main" val="157926044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633412"/>
          </a:xfrm>
        </p:spPr>
        <p:txBody>
          <a:bodyPr/>
          <a:lstStyle/>
          <a:p>
            <a:r>
              <a:rPr lang="zh-CN" altLang="en-US" smtClean="0"/>
              <a:t>第三代陷阱网络体系结构 </a:t>
            </a:r>
          </a:p>
        </p:txBody>
      </p:sp>
      <p:sp>
        <p:nvSpPr>
          <p:cNvPr id="17411"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CE078ED-2FD8-49AC-89EF-6FF1C5150037}" type="datetime1">
              <a:rPr lang="zh-CN" altLang="en-US">
                <a:solidFill>
                  <a:schemeClr val="bg1"/>
                </a:solidFill>
                <a:latin typeface="Verdana" pitchFamily="34" charset="0"/>
              </a:rPr>
              <a:pPr eaLnBrk="1" hangingPunct="1"/>
              <a:t>2018/6/3</a:t>
            </a:fld>
            <a:endParaRPr lang="en-US" altLang="zh-CN">
              <a:solidFill>
                <a:schemeClr val="bg1"/>
              </a:solidFill>
              <a:latin typeface="Verdana" pitchFamily="34" charset="0"/>
            </a:endParaRPr>
          </a:p>
        </p:txBody>
      </p:sp>
      <p:sp>
        <p:nvSpPr>
          <p:cNvPr id="17412" name="灯片编号占位符 5"/>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C6EE6A6-7D8A-4D26-9D82-45EED2D01A5E}" type="slidenum">
              <a:rPr lang="en-US" altLang="zh-CN">
                <a:solidFill>
                  <a:schemeClr val="bg1"/>
                </a:solidFill>
                <a:latin typeface="Verdana" pitchFamily="34" charset="0"/>
              </a:rPr>
              <a:pPr eaLnBrk="1" hangingPunct="1"/>
              <a:t>40</a:t>
            </a:fld>
            <a:endParaRPr lang="en-US" altLang="zh-CN">
              <a:solidFill>
                <a:schemeClr val="bg1"/>
              </a:solidFill>
              <a:latin typeface="Verdana" pitchFamily="34" charset="0"/>
            </a:endParaRPr>
          </a:p>
        </p:txBody>
      </p:sp>
      <p:sp>
        <p:nvSpPr>
          <p:cNvPr id="17413" name="Rectangle 10"/>
          <p:cNvSpPr>
            <a:spLocks noChangeArrowheads="1"/>
          </p:cNvSpPr>
          <p:nvPr/>
        </p:nvSpPr>
        <p:spPr bwMode="auto">
          <a:xfrm>
            <a:off x="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7414" name="Rectangle 12"/>
          <p:cNvSpPr>
            <a:spLocks noChangeArrowheads="1"/>
          </p:cNvSpPr>
          <p:nvPr/>
        </p:nvSpPr>
        <p:spPr bwMode="auto">
          <a:xfrm>
            <a:off x="0" y="1952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aphicFrame>
        <p:nvGraphicFramePr>
          <p:cNvPr id="17415" name="Object 11"/>
          <p:cNvGraphicFramePr>
            <a:graphicFrameLocks noChangeAspect="1"/>
          </p:cNvGraphicFramePr>
          <p:nvPr/>
        </p:nvGraphicFramePr>
        <p:xfrm>
          <a:off x="252413" y="1133475"/>
          <a:ext cx="6048375" cy="5222875"/>
        </p:xfrm>
        <a:graphic>
          <a:graphicData uri="http://schemas.openxmlformats.org/presentationml/2006/ole">
            <mc:AlternateContent xmlns:mc="http://schemas.openxmlformats.org/markup-compatibility/2006">
              <mc:Choice xmlns:v="urn:schemas-microsoft-com:vml" Requires="v">
                <p:oleObj spid="_x0000_s13315" name="Visio" r:id="rId3" imgW="4582758" imgH="3971365" progId="Visio.Drawing.11">
                  <p:embed/>
                </p:oleObj>
              </mc:Choice>
              <mc:Fallback>
                <p:oleObj name="Visio" r:id="rId3" imgW="4582758" imgH="397136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1133475"/>
                        <a:ext cx="6048375" cy="522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6" name="AutoShape 14"/>
          <p:cNvSpPr>
            <a:spLocks noChangeArrowheads="1"/>
          </p:cNvSpPr>
          <p:nvPr/>
        </p:nvSpPr>
        <p:spPr bwMode="auto">
          <a:xfrm>
            <a:off x="5219700" y="2205038"/>
            <a:ext cx="2881313" cy="1728787"/>
          </a:xfrm>
          <a:prstGeom prst="wedgeRoundRectCallout">
            <a:avLst>
              <a:gd name="adj1" fmla="val -89009"/>
              <a:gd name="adj2" fmla="val 49815"/>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a:latin typeface="Times New Roman" pitchFamily="18" charset="0"/>
              </a:rPr>
              <a:t>桥接网关</a:t>
            </a:r>
            <a:r>
              <a:rPr lang="en-US" altLang="zh-CN" sz="2000" b="1">
                <a:latin typeface="Times New Roman" pitchFamily="18" charset="0"/>
              </a:rPr>
              <a:t>HoneyWall</a:t>
            </a:r>
            <a:r>
              <a:rPr lang="zh-CN" altLang="en-US" sz="2000" b="1">
                <a:latin typeface="Times New Roman" pitchFamily="18" charset="0"/>
              </a:rPr>
              <a:t>的</a:t>
            </a:r>
            <a:r>
              <a:rPr lang="en-US" altLang="zh-CN" sz="2000" b="1">
                <a:latin typeface="Times New Roman" pitchFamily="18" charset="0"/>
              </a:rPr>
              <a:t>eth0/eth1</a:t>
            </a:r>
            <a:r>
              <a:rPr lang="zh-CN" altLang="en-US" sz="2000" b="1">
                <a:latin typeface="Times New Roman" pitchFamily="18" charset="0"/>
              </a:rPr>
              <a:t>接口无</a:t>
            </a:r>
            <a:r>
              <a:rPr lang="en-US" altLang="zh-CN" sz="2000" b="1">
                <a:latin typeface="Times New Roman" pitchFamily="18" charset="0"/>
              </a:rPr>
              <a:t>IP/MAC</a:t>
            </a:r>
            <a:r>
              <a:rPr lang="zh-CN" altLang="en-US" sz="2000" b="1">
                <a:latin typeface="Times New Roman" pitchFamily="18" charset="0"/>
              </a:rPr>
              <a:t>地址，也不对转发数据包路由和递减</a:t>
            </a:r>
            <a:r>
              <a:rPr lang="en-US" altLang="zh-CN" sz="2000" b="1">
                <a:latin typeface="Times New Roman" pitchFamily="18" charset="0"/>
              </a:rPr>
              <a:t>TTL</a:t>
            </a:r>
            <a:r>
              <a:rPr lang="zh-CN" altLang="en-US" sz="2000" b="1">
                <a:latin typeface="Times New Roman" pitchFamily="18" charset="0"/>
              </a:rPr>
              <a:t>，很难被发现。</a:t>
            </a:r>
            <a:r>
              <a:rPr lang="zh-CN" altLang="en-US"/>
              <a:t> </a:t>
            </a:r>
          </a:p>
        </p:txBody>
      </p:sp>
      <p:sp>
        <p:nvSpPr>
          <p:cNvPr id="13327" name="AutoShape 15"/>
          <p:cNvSpPr>
            <a:spLocks noChangeArrowheads="1"/>
          </p:cNvSpPr>
          <p:nvPr/>
        </p:nvSpPr>
        <p:spPr bwMode="auto">
          <a:xfrm>
            <a:off x="6516688" y="4076700"/>
            <a:ext cx="1943100" cy="1368425"/>
          </a:xfrm>
          <a:prstGeom prst="wedgeRoundRectCallout">
            <a:avLst>
              <a:gd name="adj1" fmla="val -76144"/>
              <a:gd name="adj2" fmla="val -23435"/>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a:latin typeface="Times New Roman" pitchFamily="18" charset="0"/>
              </a:rPr>
              <a:t>相对独立的日志服务器使用内部</a:t>
            </a:r>
            <a:r>
              <a:rPr lang="en-US" altLang="zh-CN" sz="2000" b="1">
                <a:latin typeface="Times New Roman" pitchFamily="18" charset="0"/>
              </a:rPr>
              <a:t>IP</a:t>
            </a:r>
            <a:r>
              <a:rPr lang="zh-CN" altLang="en-US" sz="2000" b="1">
                <a:latin typeface="Times New Roman" pitchFamily="18" charset="0"/>
              </a:rPr>
              <a:t>地址，防范严格</a:t>
            </a:r>
            <a:r>
              <a:rPr lang="zh-CN" altLang="en-US" sz="2000">
                <a:latin typeface="Times New Roman" pitchFamily="18" charset="0"/>
              </a:rPr>
              <a:t> 。</a:t>
            </a:r>
          </a:p>
        </p:txBody>
      </p:sp>
    </p:spTree>
    <p:extLst>
      <p:ext uri="{BB962C8B-B14F-4D97-AF65-F5344CB8AC3E}">
        <p14:creationId xmlns:p14="http://schemas.microsoft.com/office/powerpoint/2010/main" val="29770796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26"/>
                                        </p:tgtEl>
                                        <p:attrNameLst>
                                          <p:attrName>style.visibility</p:attrName>
                                        </p:attrNameLst>
                                      </p:cBhvr>
                                      <p:to>
                                        <p:strVal val="visible"/>
                                      </p:to>
                                    </p:set>
                                    <p:anim calcmode="lin" valueType="num">
                                      <p:cBhvr additive="base">
                                        <p:cTn id="7" dur="500" fill="hold"/>
                                        <p:tgtEl>
                                          <p:spTgt spid="13326"/>
                                        </p:tgtEl>
                                        <p:attrNameLst>
                                          <p:attrName>ppt_x</p:attrName>
                                        </p:attrNameLst>
                                      </p:cBhvr>
                                      <p:tavLst>
                                        <p:tav tm="0">
                                          <p:val>
                                            <p:strVal val="#ppt_x"/>
                                          </p:val>
                                        </p:tav>
                                        <p:tav tm="100000">
                                          <p:val>
                                            <p:strVal val="#ppt_x"/>
                                          </p:val>
                                        </p:tav>
                                      </p:tavLst>
                                    </p:anim>
                                    <p:anim calcmode="lin" valueType="num">
                                      <p:cBhvr additive="base">
                                        <p:cTn id="8" dur="500" fill="hold"/>
                                        <p:tgtEl>
                                          <p:spTgt spid="1332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27"/>
                                        </p:tgtEl>
                                        <p:attrNameLst>
                                          <p:attrName>style.visibility</p:attrName>
                                        </p:attrNameLst>
                                      </p:cBhvr>
                                      <p:to>
                                        <p:strVal val="visible"/>
                                      </p:to>
                                    </p:set>
                                    <p:anim calcmode="lin" valueType="num">
                                      <p:cBhvr additive="base">
                                        <p:cTn id="13" dur="500" fill="hold"/>
                                        <p:tgtEl>
                                          <p:spTgt spid="13327"/>
                                        </p:tgtEl>
                                        <p:attrNameLst>
                                          <p:attrName>ppt_x</p:attrName>
                                        </p:attrNameLst>
                                      </p:cBhvr>
                                      <p:tavLst>
                                        <p:tav tm="0">
                                          <p:val>
                                            <p:strVal val="#ppt_x"/>
                                          </p:val>
                                        </p:tav>
                                        <p:tav tm="100000">
                                          <p:val>
                                            <p:strVal val="#ppt_x"/>
                                          </p:val>
                                        </p:tav>
                                      </p:tavLst>
                                    </p:anim>
                                    <p:anim calcmode="lin" valueType="num">
                                      <p:cBhvr additive="base">
                                        <p:cTn id="14" dur="500" fill="hold"/>
                                        <p:tgtEl>
                                          <p:spTgt spid="133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6" grpId="0" animBg="1"/>
      <p:bldP spid="1332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smtClean="0">
                <a:latin typeface="Times New Roman" pitchFamily="18" charset="0"/>
              </a:rPr>
              <a:t>2.3  </a:t>
            </a:r>
            <a:r>
              <a:rPr lang="zh-CN" altLang="en-US" smtClean="0">
                <a:latin typeface="Times New Roman" pitchFamily="18" charset="0"/>
              </a:rPr>
              <a:t>诱导技术</a:t>
            </a:r>
            <a:r>
              <a:rPr lang="zh-CN" altLang="en-US" smtClean="0"/>
              <a:t> </a:t>
            </a:r>
          </a:p>
        </p:txBody>
      </p:sp>
      <p:sp>
        <p:nvSpPr>
          <p:cNvPr id="18435" name="Rectangle 3"/>
          <p:cNvSpPr>
            <a:spLocks noGrp="1" noChangeArrowheads="1"/>
          </p:cNvSpPr>
          <p:nvPr>
            <p:ph idx="1"/>
          </p:nvPr>
        </p:nvSpPr>
        <p:spPr/>
        <p:txBody>
          <a:bodyPr/>
          <a:lstStyle/>
          <a:p>
            <a:pPr>
              <a:buFontTx/>
              <a:buNone/>
            </a:pPr>
            <a:r>
              <a:rPr lang="zh-CN" altLang="en-US" smtClean="0">
                <a:latin typeface="Times New Roman" pitchFamily="18" charset="0"/>
              </a:rPr>
              <a:t>（</a:t>
            </a:r>
            <a:r>
              <a:rPr lang="en-US" altLang="zh-CN" smtClean="0">
                <a:latin typeface="Times New Roman" pitchFamily="18" charset="0"/>
              </a:rPr>
              <a:t>1</a:t>
            </a:r>
            <a:r>
              <a:rPr lang="zh-CN" altLang="en-US" smtClean="0">
                <a:latin typeface="Times New Roman" pitchFamily="18" charset="0"/>
              </a:rPr>
              <a:t>）基于网络地址转换技术的诱导</a:t>
            </a:r>
          </a:p>
          <a:p>
            <a:pPr>
              <a:buFontTx/>
              <a:buNone/>
            </a:pPr>
            <a:r>
              <a:rPr lang="zh-CN" altLang="en-US" smtClean="0">
                <a:latin typeface="Times New Roman" pitchFamily="18" charset="0"/>
              </a:rPr>
              <a:t>    把攻击引向事先设定好的诱骗主机，优点是设置简单、转换速度快且成功率高。</a:t>
            </a:r>
          </a:p>
          <a:p>
            <a:pPr>
              <a:buFontTx/>
              <a:buNone/>
            </a:pPr>
            <a:endParaRPr lang="zh-CN" altLang="en-US" smtClean="0">
              <a:latin typeface="Times New Roman" pitchFamily="18" charset="0"/>
            </a:endParaRPr>
          </a:p>
          <a:p>
            <a:pPr>
              <a:buFontTx/>
              <a:buNone/>
            </a:pPr>
            <a:r>
              <a:rPr lang="zh-CN" altLang="en-US" smtClean="0">
                <a:latin typeface="Times New Roman" pitchFamily="18" charset="0"/>
              </a:rPr>
              <a:t>（</a:t>
            </a:r>
            <a:r>
              <a:rPr lang="en-US" altLang="zh-CN" smtClean="0">
                <a:latin typeface="Times New Roman" pitchFamily="18" charset="0"/>
              </a:rPr>
              <a:t>2</a:t>
            </a:r>
            <a:r>
              <a:rPr lang="zh-CN" altLang="en-US" smtClean="0">
                <a:latin typeface="Times New Roman" pitchFamily="18" charset="0"/>
              </a:rPr>
              <a:t>）基于代理技术的诱导</a:t>
            </a:r>
          </a:p>
          <a:p>
            <a:pPr>
              <a:buFontTx/>
              <a:buNone/>
            </a:pPr>
            <a:r>
              <a:rPr lang="zh-CN" altLang="en-US" smtClean="0">
                <a:latin typeface="Times New Roman" pitchFamily="18" charset="0"/>
              </a:rPr>
              <a:t>    欺骗系统设计得再逼真，真实目标还可能被攻击</a:t>
            </a:r>
          </a:p>
          <a:p>
            <a:pPr>
              <a:buFontTx/>
              <a:buNone/>
            </a:pPr>
            <a:r>
              <a:rPr lang="zh-CN" altLang="en-US" smtClean="0">
                <a:latin typeface="Times New Roman" pitchFamily="18" charset="0"/>
              </a:rPr>
              <a:t>    </a:t>
            </a:r>
            <a:r>
              <a:rPr lang="en-US" altLang="zh-CN" smtClean="0">
                <a:latin typeface="Times New Roman" pitchFamily="18" charset="0"/>
              </a:rPr>
              <a:t>——</a:t>
            </a:r>
            <a:r>
              <a:rPr lang="zh-CN" altLang="en-US" smtClean="0">
                <a:latin typeface="Times New Roman" pitchFamily="18" charset="0"/>
              </a:rPr>
              <a:t>目标主机使用代理技术将攻击数据流转向蜜</a:t>
            </a:r>
          </a:p>
          <a:p>
            <a:pPr>
              <a:buFontTx/>
              <a:buNone/>
            </a:pPr>
            <a:r>
              <a:rPr lang="zh-CN" altLang="en-US" smtClean="0">
                <a:latin typeface="Times New Roman" pitchFamily="18" charset="0"/>
              </a:rPr>
              <a:t>    罐，自己成为攻击者和蜜罐之间的桥梁。 </a:t>
            </a:r>
          </a:p>
        </p:txBody>
      </p:sp>
      <p:sp>
        <p:nvSpPr>
          <p:cNvPr id="18436"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94E8FBC-5406-4291-A80E-59BC43C72350}" type="datetime1">
              <a:rPr lang="zh-CN" altLang="en-US">
                <a:solidFill>
                  <a:schemeClr val="bg1"/>
                </a:solidFill>
                <a:latin typeface="Verdana" pitchFamily="34" charset="0"/>
              </a:rPr>
              <a:pPr eaLnBrk="1" hangingPunct="1"/>
              <a:t>2018/6/3</a:t>
            </a:fld>
            <a:endParaRPr lang="en-US" altLang="zh-CN">
              <a:solidFill>
                <a:schemeClr val="bg1"/>
              </a:solidFill>
              <a:latin typeface="Verdana" pitchFamily="34" charset="0"/>
            </a:endParaRPr>
          </a:p>
        </p:txBody>
      </p:sp>
      <p:sp>
        <p:nvSpPr>
          <p:cNvPr id="18437" name="灯片编号占位符 5"/>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2408E63-243A-4AEE-AB44-A2549FEC6CF5}" type="slidenum">
              <a:rPr lang="en-US" altLang="zh-CN">
                <a:solidFill>
                  <a:schemeClr val="bg1"/>
                </a:solidFill>
                <a:latin typeface="Verdana" pitchFamily="34" charset="0"/>
              </a:rPr>
              <a:pPr eaLnBrk="1" hangingPunct="1"/>
              <a:t>41</a:t>
            </a:fld>
            <a:endParaRPr lang="en-US" altLang="zh-CN">
              <a:solidFill>
                <a:schemeClr val="bg1"/>
              </a:solidFill>
              <a:latin typeface="Verdana" pitchFamily="34" charset="0"/>
            </a:endParaRPr>
          </a:p>
        </p:txBody>
      </p:sp>
    </p:spTree>
    <p:extLst>
      <p:ext uri="{BB962C8B-B14F-4D97-AF65-F5344CB8AC3E}">
        <p14:creationId xmlns:p14="http://schemas.microsoft.com/office/powerpoint/2010/main" val="214819920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latin typeface="Times New Roman" pitchFamily="18" charset="0"/>
              </a:rPr>
              <a:t>2.4  </a:t>
            </a:r>
            <a:r>
              <a:rPr lang="zh-CN" altLang="en-US" smtClean="0">
                <a:latin typeface="Times New Roman" pitchFamily="18" charset="0"/>
              </a:rPr>
              <a:t>欺骗信息设计技术</a:t>
            </a:r>
            <a:r>
              <a:rPr lang="zh-CN" altLang="en-US" smtClean="0"/>
              <a:t> </a:t>
            </a:r>
          </a:p>
        </p:txBody>
      </p:sp>
      <p:sp>
        <p:nvSpPr>
          <p:cNvPr id="19459" name="Rectangle 3"/>
          <p:cNvSpPr>
            <a:spLocks noGrp="1" noChangeArrowheads="1"/>
          </p:cNvSpPr>
          <p:nvPr>
            <p:ph idx="1"/>
          </p:nvPr>
        </p:nvSpPr>
        <p:spPr/>
        <p:txBody>
          <a:bodyPr/>
          <a:lstStyle/>
          <a:p>
            <a:pPr>
              <a:buFontTx/>
              <a:buNone/>
            </a:pPr>
            <a:r>
              <a:rPr lang="zh-CN" altLang="en-US" smtClean="0">
                <a:latin typeface="Times New Roman" pitchFamily="18" charset="0"/>
              </a:rPr>
              <a:t>（</a:t>
            </a:r>
            <a:r>
              <a:rPr lang="en-US" altLang="zh-CN" smtClean="0">
                <a:latin typeface="Times New Roman" pitchFamily="18" charset="0"/>
              </a:rPr>
              <a:t>1</a:t>
            </a:r>
            <a:r>
              <a:rPr lang="zh-CN" altLang="en-US" smtClean="0">
                <a:latin typeface="Times New Roman" pitchFamily="18" charset="0"/>
              </a:rPr>
              <a:t>）端口扫描欺骗信息设计</a:t>
            </a:r>
          </a:p>
          <a:p>
            <a:pPr>
              <a:buFontTx/>
              <a:buNone/>
            </a:pPr>
            <a:r>
              <a:rPr lang="zh-CN" altLang="en-US" smtClean="0">
                <a:latin typeface="Times New Roman" pitchFamily="18" charset="0"/>
              </a:rPr>
              <a:t>    欺骗系统截获黑客发送的</a:t>
            </a:r>
            <a:r>
              <a:rPr lang="en-US" altLang="zh-CN" smtClean="0">
                <a:latin typeface="Times New Roman" pitchFamily="18" charset="0"/>
              </a:rPr>
              <a:t>TCP</a:t>
            </a:r>
            <a:r>
              <a:rPr lang="zh-CN" altLang="en-US" smtClean="0">
                <a:latin typeface="Times New Roman" pitchFamily="18" charset="0"/>
              </a:rPr>
              <a:t>扫描包，发回与实际情况相反的虚假数据包以欺骗攻击者，让他对端口状态判断失误。 </a:t>
            </a:r>
          </a:p>
          <a:p>
            <a:pPr>
              <a:buFontTx/>
              <a:buNone/>
            </a:pPr>
            <a:endParaRPr lang="zh-CN" altLang="en-US" smtClean="0">
              <a:latin typeface="Times New Roman" pitchFamily="18" charset="0"/>
            </a:endParaRPr>
          </a:p>
          <a:p>
            <a:pPr>
              <a:buFontTx/>
              <a:buNone/>
            </a:pPr>
            <a:r>
              <a:rPr lang="zh-CN" altLang="en-US" smtClean="0">
                <a:latin typeface="Times New Roman" pitchFamily="18" charset="0"/>
              </a:rPr>
              <a:t>（</a:t>
            </a:r>
            <a:r>
              <a:rPr lang="en-US" altLang="zh-CN" smtClean="0">
                <a:latin typeface="Times New Roman" pitchFamily="18" charset="0"/>
              </a:rPr>
              <a:t>2</a:t>
            </a:r>
            <a:r>
              <a:rPr lang="zh-CN" altLang="en-US" smtClean="0">
                <a:latin typeface="Times New Roman" pitchFamily="18" charset="0"/>
              </a:rPr>
              <a:t>）主机操作系统欺骗信息设计</a:t>
            </a:r>
          </a:p>
          <a:p>
            <a:pPr>
              <a:buFontTx/>
              <a:buNone/>
            </a:pPr>
            <a:r>
              <a:rPr lang="en-US" altLang="zh-CN" smtClean="0">
                <a:latin typeface="Times New Roman" pitchFamily="18" charset="0"/>
              </a:rPr>
              <a:t>1</a:t>
            </a:r>
            <a:r>
              <a:rPr lang="zh-CN" altLang="en-US" smtClean="0">
                <a:latin typeface="Times New Roman" pitchFamily="18" charset="0"/>
              </a:rPr>
              <a:t>）修改系统提示信息</a:t>
            </a:r>
          </a:p>
          <a:p>
            <a:pPr>
              <a:buFontTx/>
              <a:buNone/>
            </a:pPr>
            <a:r>
              <a:rPr lang="en-US" altLang="zh-CN" smtClean="0">
                <a:latin typeface="Times New Roman" pitchFamily="18" charset="0"/>
              </a:rPr>
              <a:t>2</a:t>
            </a:r>
            <a:r>
              <a:rPr lang="zh-CN" altLang="en-US" smtClean="0">
                <a:latin typeface="Times New Roman" pitchFamily="18" charset="0"/>
              </a:rPr>
              <a:t>）用修改堆栈指纹库欺骗协议栈指纹鉴别技术</a:t>
            </a:r>
            <a:r>
              <a:rPr lang="en-US" altLang="zh-CN" smtClean="0">
                <a:latin typeface="Times New Roman" pitchFamily="18" charset="0"/>
              </a:rPr>
              <a:t>——</a:t>
            </a:r>
          </a:p>
          <a:p>
            <a:pPr>
              <a:buFontTx/>
              <a:buNone/>
            </a:pPr>
            <a:r>
              <a:rPr lang="en-US" altLang="zh-CN" smtClean="0">
                <a:latin typeface="Times New Roman" pitchFamily="18" charset="0"/>
              </a:rPr>
              <a:t>      </a:t>
            </a:r>
            <a:r>
              <a:rPr lang="zh-CN" altLang="en-US" smtClean="0">
                <a:latin typeface="Times New Roman" pitchFamily="18" charset="0"/>
              </a:rPr>
              <a:t>欺骗的成功率大大提高</a:t>
            </a:r>
          </a:p>
        </p:txBody>
      </p:sp>
      <p:sp>
        <p:nvSpPr>
          <p:cNvPr id="19460"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F112EE2-E28D-43D2-A151-8B110321DC0E}" type="datetime1">
              <a:rPr lang="zh-CN" altLang="en-US">
                <a:solidFill>
                  <a:schemeClr val="bg1"/>
                </a:solidFill>
                <a:latin typeface="Verdana" pitchFamily="34" charset="0"/>
              </a:rPr>
              <a:pPr eaLnBrk="1" hangingPunct="1"/>
              <a:t>2018/6/3</a:t>
            </a:fld>
            <a:endParaRPr lang="en-US" altLang="zh-CN">
              <a:solidFill>
                <a:schemeClr val="bg1"/>
              </a:solidFill>
              <a:latin typeface="Verdana" pitchFamily="34" charset="0"/>
            </a:endParaRPr>
          </a:p>
        </p:txBody>
      </p:sp>
      <p:sp>
        <p:nvSpPr>
          <p:cNvPr id="19461" name="灯片编号占位符 5"/>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87A02B1-D000-4669-B424-36B650AE57C4}" type="slidenum">
              <a:rPr lang="en-US" altLang="zh-CN">
                <a:solidFill>
                  <a:schemeClr val="bg1"/>
                </a:solidFill>
                <a:latin typeface="Verdana" pitchFamily="34" charset="0"/>
              </a:rPr>
              <a:pPr eaLnBrk="1" hangingPunct="1"/>
              <a:t>42</a:t>
            </a:fld>
            <a:endParaRPr lang="en-US" altLang="zh-CN">
              <a:solidFill>
                <a:schemeClr val="bg1"/>
              </a:solidFill>
              <a:latin typeface="Verdana" pitchFamily="34" charset="0"/>
            </a:endParaRPr>
          </a:p>
        </p:txBody>
      </p:sp>
    </p:spTree>
    <p:extLst>
      <p:ext uri="{BB962C8B-B14F-4D97-AF65-F5344CB8AC3E}">
        <p14:creationId xmlns:p14="http://schemas.microsoft.com/office/powerpoint/2010/main" val="47203104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smtClean="0">
                <a:latin typeface="Times New Roman" pitchFamily="18" charset="0"/>
              </a:rPr>
              <a:t>（</a:t>
            </a:r>
            <a:r>
              <a:rPr lang="en-US" altLang="zh-CN" smtClean="0">
                <a:latin typeface="Times New Roman" pitchFamily="18" charset="0"/>
              </a:rPr>
              <a:t>3</a:t>
            </a:r>
            <a:r>
              <a:rPr lang="zh-CN" altLang="en-US" smtClean="0">
                <a:latin typeface="Times New Roman" pitchFamily="18" charset="0"/>
              </a:rPr>
              <a:t>）口令欺骗信息设计</a:t>
            </a:r>
            <a:r>
              <a:rPr lang="zh-CN" altLang="en-US" smtClean="0"/>
              <a:t> </a:t>
            </a:r>
          </a:p>
        </p:txBody>
      </p:sp>
      <p:sp>
        <p:nvSpPr>
          <p:cNvPr id="20483" name="Rectangle 3"/>
          <p:cNvSpPr>
            <a:spLocks noGrp="1" noChangeArrowheads="1"/>
          </p:cNvSpPr>
          <p:nvPr>
            <p:ph idx="1"/>
          </p:nvPr>
        </p:nvSpPr>
        <p:spPr/>
        <p:txBody>
          <a:bodyPr/>
          <a:lstStyle/>
          <a:p>
            <a:pPr>
              <a:buFontTx/>
              <a:buNone/>
            </a:pPr>
            <a:r>
              <a:rPr lang="en-US" altLang="zh-CN" smtClean="0">
                <a:latin typeface="Times New Roman" pitchFamily="18" charset="0"/>
              </a:rPr>
              <a:t>1</a:t>
            </a:r>
            <a:r>
              <a:rPr lang="zh-CN" altLang="en-US" smtClean="0">
                <a:latin typeface="Times New Roman" pitchFamily="18" charset="0"/>
              </a:rPr>
              <a:t>）伪装口令产生器：构造的虚假口令会消耗攻击者的计算能力并欺骗攻击者，减少被破解口令个数。</a:t>
            </a:r>
          </a:p>
          <a:p>
            <a:pPr>
              <a:buFontTx/>
              <a:buNone/>
            </a:pPr>
            <a:endParaRPr lang="zh-CN" altLang="en-US" smtClean="0">
              <a:latin typeface="Times New Roman" pitchFamily="18" charset="0"/>
              <a:cs typeface="Tahoma" pitchFamily="34" charset="0"/>
            </a:endParaRPr>
          </a:p>
          <a:p>
            <a:pPr>
              <a:buFontTx/>
              <a:buNone/>
            </a:pPr>
            <a:r>
              <a:rPr lang="zh-CN" altLang="en-US" smtClean="0">
                <a:latin typeface="Times New Roman" pitchFamily="18" charset="0"/>
                <a:cs typeface="Tahoma" pitchFamily="34" charset="0"/>
              </a:rPr>
              <a:t>   </a:t>
            </a:r>
            <a:r>
              <a:rPr lang="en-US" altLang="zh-CN" smtClean="0">
                <a:latin typeface="Arial" charset="0"/>
                <a:cs typeface="Tahoma" pitchFamily="34" charset="0"/>
              </a:rPr>
              <a:t>•</a:t>
            </a:r>
            <a:r>
              <a:rPr lang="en-US" altLang="zh-CN" smtClean="0">
                <a:latin typeface="Times New Roman" pitchFamily="18" charset="0"/>
                <a:cs typeface="Tahoma" pitchFamily="34" charset="0"/>
              </a:rPr>
              <a:t> </a:t>
            </a:r>
            <a:r>
              <a:rPr lang="zh-CN" altLang="en-US" smtClean="0">
                <a:latin typeface="Times New Roman" pitchFamily="18" charset="0"/>
              </a:rPr>
              <a:t>即使攻击者破解出复杂口令，但它们是伪装的；</a:t>
            </a:r>
          </a:p>
          <a:p>
            <a:pPr>
              <a:buFontTx/>
              <a:buNone/>
            </a:pPr>
            <a:r>
              <a:rPr lang="zh-CN" altLang="en-US" smtClean="0">
                <a:latin typeface="Times New Roman" pitchFamily="18" charset="0"/>
                <a:cs typeface="Tahoma" pitchFamily="34" charset="0"/>
              </a:rPr>
              <a:t>   </a:t>
            </a:r>
            <a:r>
              <a:rPr lang="en-US" altLang="zh-CN" smtClean="0">
                <a:latin typeface="Arial" charset="0"/>
                <a:cs typeface="Tahoma" pitchFamily="34" charset="0"/>
              </a:rPr>
              <a:t>•</a:t>
            </a:r>
            <a:r>
              <a:rPr lang="en-US" altLang="zh-CN" smtClean="0">
                <a:latin typeface="Times New Roman" pitchFamily="18" charset="0"/>
                <a:cs typeface="Tahoma" pitchFamily="34" charset="0"/>
              </a:rPr>
              <a:t> </a:t>
            </a:r>
            <a:r>
              <a:rPr lang="zh-CN" altLang="en-US" smtClean="0">
                <a:latin typeface="Times New Roman" pitchFamily="18" charset="0"/>
              </a:rPr>
              <a:t>即使攻击者知道有伪装口令，但判断口令真伪也降低了攻击效率。</a:t>
            </a:r>
          </a:p>
          <a:p>
            <a:pPr>
              <a:buFontTx/>
              <a:buNone/>
            </a:pPr>
            <a:endParaRPr lang="zh-CN" altLang="en-US" smtClean="0">
              <a:latin typeface="Times New Roman" pitchFamily="18" charset="0"/>
            </a:endParaRPr>
          </a:p>
          <a:p>
            <a:pPr>
              <a:buFontTx/>
              <a:buNone/>
            </a:pPr>
            <a:r>
              <a:rPr lang="en-US" altLang="zh-CN" smtClean="0">
                <a:latin typeface="Times New Roman" pitchFamily="18" charset="0"/>
              </a:rPr>
              <a:t>2</a:t>
            </a:r>
            <a:r>
              <a:rPr lang="zh-CN" altLang="en-US" smtClean="0">
                <a:latin typeface="Times New Roman" pitchFamily="18" charset="0"/>
              </a:rPr>
              <a:t>）口令过滤器：避免用户选择伪装口令产生器产生的口令。 </a:t>
            </a:r>
          </a:p>
        </p:txBody>
      </p:sp>
      <p:sp>
        <p:nvSpPr>
          <p:cNvPr id="20484"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298CDE5-AD78-46A6-98D4-6B4B41ED6E71}" type="datetime1">
              <a:rPr lang="zh-CN" altLang="en-US">
                <a:solidFill>
                  <a:schemeClr val="bg1"/>
                </a:solidFill>
                <a:latin typeface="Verdana" pitchFamily="34" charset="0"/>
              </a:rPr>
              <a:pPr eaLnBrk="1" hangingPunct="1"/>
              <a:t>2018/6/3</a:t>
            </a:fld>
            <a:endParaRPr lang="en-US" altLang="zh-CN">
              <a:solidFill>
                <a:schemeClr val="bg1"/>
              </a:solidFill>
              <a:latin typeface="Verdana" pitchFamily="34" charset="0"/>
            </a:endParaRPr>
          </a:p>
        </p:txBody>
      </p:sp>
      <p:sp>
        <p:nvSpPr>
          <p:cNvPr id="20485" name="灯片编号占位符 5"/>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1621516-8840-485A-887A-F435BA76FD98}" type="slidenum">
              <a:rPr lang="en-US" altLang="zh-CN">
                <a:solidFill>
                  <a:schemeClr val="bg1"/>
                </a:solidFill>
                <a:latin typeface="Verdana" pitchFamily="34" charset="0"/>
              </a:rPr>
              <a:pPr eaLnBrk="1" hangingPunct="1"/>
              <a:t>43</a:t>
            </a:fld>
            <a:endParaRPr lang="en-US" altLang="zh-CN">
              <a:solidFill>
                <a:schemeClr val="bg1"/>
              </a:solidFill>
              <a:latin typeface="Verdana" pitchFamily="34" charset="0"/>
            </a:endParaRPr>
          </a:p>
        </p:txBody>
      </p:sp>
      <p:sp>
        <p:nvSpPr>
          <p:cNvPr id="20486" name="AutoShape 4">
            <a:hlinkClick r:id="rId2" action="ppaction://hlinksldjump" highlightClick="1"/>
          </p:cNvPr>
          <p:cNvSpPr>
            <a:spLocks noChangeArrowheads="1"/>
          </p:cNvSpPr>
          <p:nvPr/>
        </p:nvSpPr>
        <p:spPr bwMode="auto">
          <a:xfrm>
            <a:off x="8388350" y="188913"/>
            <a:ext cx="647700" cy="647700"/>
          </a:xfrm>
          <a:prstGeom prst="actionButtonReturn">
            <a:avLst/>
          </a:prstGeom>
          <a:solidFill>
            <a:schemeClr val="tx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1085784018"/>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88913"/>
            <a:ext cx="8229600" cy="706437"/>
          </a:xfrm>
        </p:spPr>
        <p:txBody>
          <a:bodyPr/>
          <a:lstStyle/>
          <a:p>
            <a:r>
              <a:rPr lang="en-US" altLang="zh-CN" smtClean="0">
                <a:latin typeface="Times New Roman" pitchFamily="18" charset="0"/>
              </a:rPr>
              <a:t>3  </a:t>
            </a:r>
            <a:r>
              <a:rPr lang="zh-CN" altLang="en-US" smtClean="0">
                <a:latin typeface="Times New Roman" pitchFamily="18" charset="0"/>
              </a:rPr>
              <a:t>蜜罐的分类</a:t>
            </a:r>
            <a:r>
              <a:rPr lang="zh-CN" altLang="en-US" sz="4000" smtClean="0"/>
              <a:t> </a:t>
            </a:r>
          </a:p>
        </p:txBody>
      </p:sp>
      <p:graphicFrame>
        <p:nvGraphicFramePr>
          <p:cNvPr id="17527" name="Group 119"/>
          <p:cNvGraphicFramePr>
            <a:graphicFrameLocks noGrp="1"/>
          </p:cNvGraphicFramePr>
          <p:nvPr>
            <p:ph type="tbl" idx="1"/>
          </p:nvPr>
        </p:nvGraphicFramePr>
        <p:xfrm>
          <a:off x="107950" y="1052513"/>
          <a:ext cx="8928100" cy="4803776"/>
        </p:xfrm>
        <a:graphic>
          <a:graphicData uri="http://schemas.openxmlformats.org/drawingml/2006/table">
            <a:tbl>
              <a:tblPr/>
              <a:tblGrid>
                <a:gridCol w="1295400"/>
                <a:gridCol w="1655763"/>
                <a:gridCol w="2335212"/>
                <a:gridCol w="1646238"/>
                <a:gridCol w="1995487"/>
              </a:tblGrid>
              <a:tr h="518174">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目的</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特点</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缺点</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评价</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5698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低交互蜜罐</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产品型</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检测和</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减轻威胁</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模拟、监听不发送</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获得信息有限、易被察觉</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最安全、</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风险最小</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71636">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中交互</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蜜罐</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检测和</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分析</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接近真实系统与真实交互</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需经常检测蜜罐的状态</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中等安全、用得少</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56983">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高交互蜜罐</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研究型</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研究攻击手段找到保护方法</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真实系统、真实交互，不易被察觉</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被攻陷后易成为黑客的跳板</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危险大、</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pitchFamily="2" charset="-122"/>
                        </a:rPr>
                        <a:t>使用价值大</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39"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4F8C3D0-166E-4A67-87CF-0BA68CB47B0D}" type="datetime1">
              <a:rPr lang="zh-CN" altLang="en-US">
                <a:solidFill>
                  <a:schemeClr val="bg1"/>
                </a:solidFill>
                <a:latin typeface="Verdana" pitchFamily="34" charset="0"/>
              </a:rPr>
              <a:pPr eaLnBrk="1" hangingPunct="1"/>
              <a:t>2018/6/3</a:t>
            </a:fld>
            <a:endParaRPr lang="en-US" altLang="zh-CN">
              <a:solidFill>
                <a:schemeClr val="bg1"/>
              </a:solidFill>
              <a:latin typeface="Verdana" pitchFamily="34" charset="0"/>
            </a:endParaRPr>
          </a:p>
        </p:txBody>
      </p:sp>
      <p:sp>
        <p:nvSpPr>
          <p:cNvPr id="21540" name="灯片编号占位符 5"/>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5956DD6-5CC8-46AE-B366-B7EB5CE238DA}" type="slidenum">
              <a:rPr lang="en-US" altLang="zh-CN">
                <a:solidFill>
                  <a:schemeClr val="bg1"/>
                </a:solidFill>
                <a:latin typeface="Verdana" pitchFamily="34" charset="0"/>
              </a:rPr>
              <a:pPr eaLnBrk="1" hangingPunct="1"/>
              <a:t>44</a:t>
            </a:fld>
            <a:endParaRPr lang="en-US" altLang="zh-CN">
              <a:solidFill>
                <a:schemeClr val="bg1"/>
              </a:solidFill>
              <a:latin typeface="Verdana" pitchFamily="34" charset="0"/>
            </a:endParaRPr>
          </a:p>
        </p:txBody>
      </p:sp>
      <p:sp>
        <p:nvSpPr>
          <p:cNvPr id="21541" name="AutoShape 8">
            <a:hlinkClick r:id="rId2" action="ppaction://hlinksldjump" highlightClick="1"/>
          </p:cNvPr>
          <p:cNvSpPr>
            <a:spLocks noChangeArrowheads="1"/>
          </p:cNvSpPr>
          <p:nvPr/>
        </p:nvSpPr>
        <p:spPr bwMode="auto">
          <a:xfrm>
            <a:off x="8388350" y="188913"/>
            <a:ext cx="647700" cy="647700"/>
          </a:xfrm>
          <a:prstGeom prst="actionButtonReturn">
            <a:avLst/>
          </a:prstGeom>
          <a:solidFill>
            <a:schemeClr val="tx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17501" name="AutoShape 93"/>
          <p:cNvSpPr>
            <a:spLocks noChangeArrowheads="1"/>
          </p:cNvSpPr>
          <p:nvPr/>
        </p:nvSpPr>
        <p:spPr bwMode="auto">
          <a:xfrm>
            <a:off x="755650" y="6237288"/>
            <a:ext cx="2736850" cy="431800"/>
          </a:xfrm>
          <a:prstGeom prst="wedgeRoundRectCallout">
            <a:avLst>
              <a:gd name="adj1" fmla="val -40894"/>
              <a:gd name="adj2" fmla="val -14669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a:latin typeface="Times New Roman" pitchFamily="18" charset="0"/>
              </a:rPr>
              <a:t>Honeynet Project</a:t>
            </a:r>
            <a:r>
              <a:rPr lang="en-US" altLang="zh-CN" sz="2400">
                <a:latin typeface="Times New Roman" pitchFamily="18" charset="0"/>
              </a:rPr>
              <a:t> </a:t>
            </a:r>
          </a:p>
        </p:txBody>
      </p:sp>
    </p:spTree>
    <p:extLst>
      <p:ext uri="{BB962C8B-B14F-4D97-AF65-F5344CB8AC3E}">
        <p14:creationId xmlns:p14="http://schemas.microsoft.com/office/powerpoint/2010/main" val="5777015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501"/>
                                        </p:tgtEl>
                                        <p:attrNameLst>
                                          <p:attrName>style.visibility</p:attrName>
                                        </p:attrNameLst>
                                      </p:cBhvr>
                                      <p:to>
                                        <p:strVal val="visible"/>
                                      </p:to>
                                    </p:set>
                                    <p:anim calcmode="lin" valueType="num">
                                      <p:cBhvr additive="base">
                                        <p:cTn id="7" dur="500" fill="hold"/>
                                        <p:tgtEl>
                                          <p:spTgt spid="17501"/>
                                        </p:tgtEl>
                                        <p:attrNameLst>
                                          <p:attrName>ppt_x</p:attrName>
                                        </p:attrNameLst>
                                      </p:cBhvr>
                                      <p:tavLst>
                                        <p:tav tm="0">
                                          <p:val>
                                            <p:strVal val="#ppt_x"/>
                                          </p:val>
                                        </p:tav>
                                        <p:tav tm="100000">
                                          <p:val>
                                            <p:strVal val="#ppt_x"/>
                                          </p:val>
                                        </p:tav>
                                      </p:tavLst>
                                    </p:anim>
                                    <p:anim calcmode="lin" valueType="num">
                                      <p:cBhvr additive="base">
                                        <p:cTn id="8" dur="500" fill="hold"/>
                                        <p:tgtEl>
                                          <p:spTgt spid="175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0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smtClean="0">
                <a:latin typeface="Times New Roman" pitchFamily="18" charset="0"/>
              </a:rPr>
              <a:t>4  </a:t>
            </a:r>
            <a:r>
              <a:rPr lang="zh-CN" altLang="en-US" smtClean="0">
                <a:latin typeface="Times New Roman" pitchFamily="18" charset="0"/>
              </a:rPr>
              <a:t>常见的网络诱骗工具及产品</a:t>
            </a:r>
            <a:r>
              <a:rPr lang="zh-CN" altLang="en-US" smtClean="0"/>
              <a:t> </a:t>
            </a:r>
          </a:p>
        </p:txBody>
      </p:sp>
      <p:sp>
        <p:nvSpPr>
          <p:cNvPr id="22531" name="Rectangle 3"/>
          <p:cNvSpPr>
            <a:spLocks noGrp="1" noChangeArrowheads="1"/>
          </p:cNvSpPr>
          <p:nvPr>
            <p:ph idx="1"/>
          </p:nvPr>
        </p:nvSpPr>
        <p:spPr/>
        <p:txBody>
          <a:bodyPr/>
          <a:lstStyle/>
          <a:p>
            <a:pPr algn="ctr">
              <a:lnSpc>
                <a:spcPct val="95000"/>
              </a:lnSpc>
              <a:buFontTx/>
              <a:buNone/>
            </a:pPr>
            <a:r>
              <a:rPr lang="en-US" altLang="zh-CN" smtClean="0">
                <a:latin typeface="Times New Roman" pitchFamily="18" charset="0"/>
              </a:rPr>
              <a:t>1</a:t>
            </a:r>
            <a:r>
              <a:rPr lang="zh-CN" altLang="en-US" smtClean="0">
                <a:latin typeface="Times New Roman" pitchFamily="18" charset="0"/>
              </a:rPr>
              <a:t>．</a:t>
            </a:r>
            <a:r>
              <a:rPr lang="en-US" altLang="zh-CN" smtClean="0">
                <a:latin typeface="Times New Roman" pitchFamily="18" charset="0"/>
              </a:rPr>
              <a:t>DTK</a:t>
            </a:r>
          </a:p>
          <a:p>
            <a:pPr>
              <a:lnSpc>
                <a:spcPct val="95000"/>
              </a:lnSpc>
              <a:buFontTx/>
              <a:buNone/>
            </a:pPr>
            <a:r>
              <a:rPr lang="en-US" altLang="zh-CN" smtClean="0">
                <a:latin typeface="Times New Roman" pitchFamily="18" charset="0"/>
              </a:rPr>
              <a:t>“</a:t>
            </a:r>
            <a:r>
              <a:rPr lang="zh-CN" altLang="en-US" smtClean="0">
                <a:latin typeface="Times New Roman" pitchFamily="18" charset="0"/>
              </a:rPr>
              <a:t>允许”黑客实施端口扫描、口令破解等攻击并记录。</a:t>
            </a:r>
          </a:p>
          <a:p>
            <a:pPr>
              <a:lnSpc>
                <a:spcPct val="95000"/>
              </a:lnSpc>
              <a:buFontTx/>
              <a:buNone/>
            </a:pPr>
            <a:endParaRPr lang="zh-CN" altLang="en-US" smtClean="0">
              <a:latin typeface="Times New Roman" pitchFamily="18" charset="0"/>
              <a:cs typeface="Tahoma" pitchFamily="34" charset="0"/>
            </a:endParaRPr>
          </a:p>
          <a:p>
            <a:pPr>
              <a:lnSpc>
                <a:spcPct val="95000"/>
              </a:lnSpc>
              <a:buFontTx/>
              <a:buNone/>
            </a:pPr>
            <a:r>
              <a:rPr lang="en-US" altLang="zh-CN" smtClean="0">
                <a:latin typeface="Times New Roman" pitchFamily="18" charset="0"/>
                <a:cs typeface="Tahoma" pitchFamily="34" charset="0"/>
              </a:rPr>
              <a:t>• </a:t>
            </a:r>
            <a:r>
              <a:rPr lang="zh-CN" altLang="en-US" smtClean="0">
                <a:latin typeface="Times New Roman" pitchFamily="18" charset="0"/>
              </a:rPr>
              <a:t>如果网络上很多主机安装</a:t>
            </a:r>
            <a:r>
              <a:rPr lang="en-US" altLang="zh-CN" smtClean="0">
                <a:latin typeface="Times New Roman" pitchFamily="18" charset="0"/>
              </a:rPr>
              <a:t>DTK</a:t>
            </a:r>
            <a:r>
              <a:rPr lang="zh-CN" altLang="en-US" smtClean="0">
                <a:latin typeface="Times New Roman" pitchFamily="18" charset="0"/>
              </a:rPr>
              <a:t>，黑客将屡屡碰壁。</a:t>
            </a:r>
          </a:p>
          <a:p>
            <a:pPr>
              <a:lnSpc>
                <a:spcPct val="95000"/>
              </a:lnSpc>
              <a:buFontTx/>
              <a:buNone/>
            </a:pPr>
            <a:r>
              <a:rPr lang="en-US" altLang="zh-CN" smtClean="0">
                <a:latin typeface="Times New Roman" pitchFamily="18" charset="0"/>
                <a:cs typeface="Tahoma" pitchFamily="34" charset="0"/>
              </a:rPr>
              <a:t>• </a:t>
            </a:r>
            <a:r>
              <a:rPr lang="zh-CN" altLang="en-US" smtClean="0">
                <a:latin typeface="Times New Roman" pitchFamily="18" charset="0"/>
              </a:rPr>
              <a:t>黑客习惯于在攻击之前先辨别目标系统的真伪。</a:t>
            </a:r>
          </a:p>
          <a:p>
            <a:pPr>
              <a:lnSpc>
                <a:spcPct val="95000"/>
              </a:lnSpc>
              <a:buFontTx/>
              <a:buNone/>
            </a:pPr>
            <a:r>
              <a:rPr lang="en-US" altLang="zh-CN" smtClean="0">
                <a:latin typeface="Times New Roman" pitchFamily="18" charset="0"/>
                <a:cs typeface="Tahoma" pitchFamily="34" charset="0"/>
              </a:rPr>
              <a:t>• </a:t>
            </a:r>
            <a:r>
              <a:rPr lang="zh-CN" altLang="en-US" smtClean="0">
                <a:latin typeface="Times New Roman" pitchFamily="18" charset="0"/>
              </a:rPr>
              <a:t>黑客一看到开放</a:t>
            </a:r>
            <a:r>
              <a:rPr lang="en-US" altLang="zh-CN" smtClean="0">
                <a:latin typeface="Times New Roman" pitchFamily="18" charset="0"/>
              </a:rPr>
              <a:t>TCP 365</a:t>
            </a:r>
            <a:r>
              <a:rPr lang="zh-CN" altLang="en-US" smtClean="0">
                <a:latin typeface="Times New Roman" pitchFamily="18" charset="0"/>
              </a:rPr>
              <a:t>端口的主机就会放弃。</a:t>
            </a:r>
          </a:p>
          <a:p>
            <a:pPr>
              <a:lnSpc>
                <a:spcPct val="95000"/>
              </a:lnSpc>
              <a:buFontTx/>
              <a:buNone/>
            </a:pPr>
            <a:endParaRPr lang="zh-CN" altLang="en-US" smtClean="0">
              <a:latin typeface="Times New Roman" pitchFamily="18" charset="0"/>
            </a:endParaRPr>
          </a:p>
          <a:p>
            <a:pPr>
              <a:lnSpc>
                <a:spcPct val="95000"/>
              </a:lnSpc>
              <a:buFontTx/>
              <a:buNone/>
            </a:pPr>
            <a:r>
              <a:rPr lang="en-US" altLang="zh-CN" smtClean="0">
                <a:latin typeface="Times New Roman" pitchFamily="18" charset="0"/>
                <a:cs typeface="Tahoma" pitchFamily="34" charset="0"/>
              </a:rPr>
              <a:t>• </a:t>
            </a:r>
            <a:r>
              <a:rPr lang="zh-CN" altLang="en-US" smtClean="0">
                <a:latin typeface="Times New Roman" pitchFamily="18" charset="0"/>
              </a:rPr>
              <a:t>许多未安装</a:t>
            </a:r>
            <a:r>
              <a:rPr lang="en-US" altLang="zh-CN" smtClean="0">
                <a:latin typeface="Times New Roman" pitchFamily="18" charset="0"/>
              </a:rPr>
              <a:t>DTK</a:t>
            </a:r>
            <a:r>
              <a:rPr lang="zh-CN" altLang="en-US" smtClean="0">
                <a:latin typeface="Times New Roman" pitchFamily="18" charset="0"/>
              </a:rPr>
              <a:t>的系统只需开放</a:t>
            </a:r>
            <a:r>
              <a:rPr lang="en-US" altLang="zh-CN" smtClean="0">
                <a:latin typeface="Times New Roman" pitchFamily="18" charset="0"/>
              </a:rPr>
              <a:t>TCP 365</a:t>
            </a:r>
            <a:r>
              <a:rPr lang="zh-CN" altLang="en-US" smtClean="0">
                <a:latin typeface="Times New Roman" pitchFamily="18" charset="0"/>
              </a:rPr>
              <a:t>端口，</a:t>
            </a:r>
          </a:p>
          <a:p>
            <a:pPr>
              <a:lnSpc>
                <a:spcPct val="95000"/>
              </a:lnSpc>
              <a:buFontTx/>
              <a:buNone/>
            </a:pPr>
            <a:r>
              <a:rPr lang="zh-CN" altLang="en-US" smtClean="0">
                <a:latin typeface="Times New Roman" pitchFamily="18" charset="0"/>
              </a:rPr>
              <a:t>    黑客会以为是个“蜜罐”而放弃攻击。</a:t>
            </a:r>
          </a:p>
        </p:txBody>
      </p:sp>
      <p:sp>
        <p:nvSpPr>
          <p:cNvPr id="22532"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449CEF6-B991-4147-9260-FEF5CEBE79E4}" type="datetime1">
              <a:rPr lang="zh-CN" altLang="en-US">
                <a:solidFill>
                  <a:schemeClr val="bg1"/>
                </a:solidFill>
                <a:latin typeface="Verdana" pitchFamily="34" charset="0"/>
              </a:rPr>
              <a:pPr eaLnBrk="1" hangingPunct="1"/>
              <a:t>2018/6/3</a:t>
            </a:fld>
            <a:endParaRPr lang="en-US" altLang="zh-CN">
              <a:solidFill>
                <a:schemeClr val="bg1"/>
              </a:solidFill>
              <a:latin typeface="Verdana" pitchFamily="34" charset="0"/>
            </a:endParaRPr>
          </a:p>
        </p:txBody>
      </p:sp>
      <p:sp>
        <p:nvSpPr>
          <p:cNvPr id="22533" name="灯片编号占位符 5"/>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525357D-8E50-44B0-8ABA-B9FAF507441A}" type="slidenum">
              <a:rPr lang="en-US" altLang="zh-CN">
                <a:solidFill>
                  <a:schemeClr val="bg1"/>
                </a:solidFill>
                <a:latin typeface="Verdana" pitchFamily="34" charset="0"/>
              </a:rPr>
              <a:pPr eaLnBrk="1" hangingPunct="1"/>
              <a:t>45</a:t>
            </a:fld>
            <a:endParaRPr lang="en-US" altLang="zh-CN">
              <a:solidFill>
                <a:schemeClr val="bg1"/>
              </a:solidFill>
              <a:latin typeface="Verdana" pitchFamily="34" charset="0"/>
            </a:endParaRPr>
          </a:p>
        </p:txBody>
      </p:sp>
      <p:sp>
        <p:nvSpPr>
          <p:cNvPr id="22534" name="AutoShape 6">
            <a:hlinkClick r:id="rId2" action="ppaction://hlinksldjump" highlightClick="1"/>
          </p:cNvPr>
          <p:cNvSpPr>
            <a:spLocks noChangeArrowheads="1"/>
          </p:cNvSpPr>
          <p:nvPr/>
        </p:nvSpPr>
        <p:spPr bwMode="auto">
          <a:xfrm>
            <a:off x="8388350" y="188913"/>
            <a:ext cx="647700" cy="647700"/>
          </a:xfrm>
          <a:prstGeom prst="actionButtonReturn">
            <a:avLst/>
          </a:prstGeom>
          <a:solidFill>
            <a:schemeClr val="tx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146099912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smtClean="0">
                <a:latin typeface="Times New Roman" pitchFamily="18" charset="0"/>
              </a:rPr>
              <a:t>DTK</a:t>
            </a:r>
            <a:r>
              <a:rPr lang="zh-CN" altLang="en-US" smtClean="0">
                <a:latin typeface="Times New Roman" pitchFamily="18" charset="0"/>
              </a:rPr>
              <a:t>的特点</a:t>
            </a:r>
          </a:p>
        </p:txBody>
      </p:sp>
      <p:sp>
        <p:nvSpPr>
          <p:cNvPr id="23555" name="Rectangle 3"/>
          <p:cNvSpPr>
            <a:spLocks noGrp="1" noChangeArrowheads="1"/>
          </p:cNvSpPr>
          <p:nvPr>
            <p:ph idx="1"/>
          </p:nvPr>
        </p:nvSpPr>
        <p:spPr/>
        <p:txBody>
          <a:bodyPr/>
          <a:lstStyle/>
          <a:p>
            <a:pPr>
              <a:lnSpc>
                <a:spcPct val="90000"/>
              </a:lnSpc>
              <a:buFontTx/>
              <a:buNone/>
            </a:pPr>
            <a:r>
              <a:rPr lang="en-US" altLang="zh-CN" smtClean="0">
                <a:latin typeface="Times New Roman" pitchFamily="18" charset="0"/>
                <a:cs typeface="Tahoma" pitchFamily="34" charset="0"/>
              </a:rPr>
              <a:t>• </a:t>
            </a:r>
            <a:r>
              <a:rPr lang="zh-CN" altLang="en-US" smtClean="0">
                <a:latin typeface="Times New Roman" pitchFamily="18" charset="0"/>
              </a:rPr>
              <a:t>用</a:t>
            </a:r>
            <a:r>
              <a:rPr lang="en-US" altLang="zh-CN" smtClean="0">
                <a:latin typeface="Times New Roman" pitchFamily="18" charset="0"/>
              </a:rPr>
              <a:t>C</a:t>
            </a:r>
            <a:r>
              <a:rPr lang="zh-CN" altLang="en-US" smtClean="0">
                <a:latin typeface="Times New Roman" pitchFamily="18" charset="0"/>
              </a:rPr>
              <a:t>语言和</a:t>
            </a:r>
            <a:r>
              <a:rPr lang="en-US" altLang="zh-CN" smtClean="0">
                <a:latin typeface="Times New Roman" pitchFamily="18" charset="0"/>
              </a:rPr>
              <a:t>Perl</a:t>
            </a:r>
            <a:r>
              <a:rPr lang="zh-CN" altLang="en-US" smtClean="0">
                <a:latin typeface="Times New Roman" pitchFamily="18" charset="0"/>
              </a:rPr>
              <a:t>脚本语言实现</a:t>
            </a:r>
          </a:p>
          <a:p>
            <a:pPr>
              <a:lnSpc>
                <a:spcPct val="90000"/>
              </a:lnSpc>
              <a:buFontTx/>
              <a:buNone/>
            </a:pPr>
            <a:endParaRPr lang="zh-CN" altLang="en-US" smtClean="0">
              <a:latin typeface="Times New Roman" pitchFamily="18" charset="0"/>
            </a:endParaRPr>
          </a:p>
          <a:p>
            <a:pPr>
              <a:lnSpc>
                <a:spcPct val="90000"/>
              </a:lnSpc>
              <a:buFontTx/>
              <a:buNone/>
            </a:pPr>
            <a:r>
              <a:rPr lang="en-US" altLang="zh-CN" smtClean="0">
                <a:latin typeface="Times New Roman" pitchFamily="18" charset="0"/>
                <a:cs typeface="Tahoma" pitchFamily="34" charset="0"/>
              </a:rPr>
              <a:t>• </a:t>
            </a:r>
            <a:r>
              <a:rPr lang="zh-CN" altLang="en-US" smtClean="0">
                <a:latin typeface="Times New Roman" pitchFamily="18" charset="0"/>
              </a:rPr>
              <a:t>监听</a:t>
            </a:r>
            <a:r>
              <a:rPr lang="en-US" altLang="zh-CN" smtClean="0">
                <a:latin typeface="Times New Roman" pitchFamily="18" charset="0"/>
              </a:rPr>
              <a:t>HTTP</a:t>
            </a:r>
            <a:r>
              <a:rPr lang="zh-CN" altLang="en-US" smtClean="0">
                <a:latin typeface="Times New Roman" pitchFamily="18" charset="0"/>
              </a:rPr>
              <a:t>、</a:t>
            </a:r>
            <a:r>
              <a:rPr lang="en-US" altLang="zh-CN" smtClean="0">
                <a:latin typeface="Times New Roman" pitchFamily="18" charset="0"/>
              </a:rPr>
              <a:t>Telnet</a:t>
            </a:r>
            <a:r>
              <a:rPr lang="zh-CN" altLang="en-US" smtClean="0">
                <a:latin typeface="Times New Roman" pitchFamily="18" charset="0"/>
              </a:rPr>
              <a:t>、</a:t>
            </a:r>
            <a:r>
              <a:rPr lang="en-US" altLang="zh-CN" smtClean="0">
                <a:latin typeface="Times New Roman" pitchFamily="18" charset="0"/>
              </a:rPr>
              <a:t>FTP</a:t>
            </a:r>
            <a:r>
              <a:rPr lang="zh-CN" altLang="en-US" smtClean="0">
                <a:latin typeface="Times New Roman" pitchFamily="18" charset="0"/>
              </a:rPr>
              <a:t>等端口，让攻击者错认为被攻击系统不安全，并记录所有攻击行为。</a:t>
            </a:r>
          </a:p>
          <a:p>
            <a:pPr>
              <a:lnSpc>
                <a:spcPct val="90000"/>
              </a:lnSpc>
              <a:buFontTx/>
              <a:buNone/>
            </a:pPr>
            <a:endParaRPr lang="zh-CN" altLang="en-US" smtClean="0">
              <a:latin typeface="Times New Roman" pitchFamily="18" charset="0"/>
            </a:endParaRPr>
          </a:p>
          <a:p>
            <a:pPr>
              <a:lnSpc>
                <a:spcPct val="90000"/>
              </a:lnSpc>
              <a:buFontTx/>
              <a:buNone/>
            </a:pPr>
            <a:r>
              <a:rPr lang="en-US" altLang="zh-CN" smtClean="0">
                <a:latin typeface="Times New Roman" pitchFamily="18" charset="0"/>
                <a:cs typeface="Tahoma" pitchFamily="34" charset="0"/>
              </a:rPr>
              <a:t>• </a:t>
            </a:r>
            <a:r>
              <a:rPr lang="zh-CN" altLang="en-US" smtClean="0">
                <a:latin typeface="Times New Roman" pitchFamily="18" charset="0"/>
              </a:rPr>
              <a:t>模拟常见系统漏洞，送出虚假口令文件，花费攻击者大量时间。</a:t>
            </a:r>
          </a:p>
          <a:p>
            <a:pPr>
              <a:lnSpc>
                <a:spcPct val="90000"/>
              </a:lnSpc>
              <a:buFontTx/>
              <a:buNone/>
            </a:pPr>
            <a:endParaRPr lang="zh-CN" altLang="en-US" smtClean="0">
              <a:latin typeface="Times New Roman" pitchFamily="18" charset="0"/>
            </a:endParaRPr>
          </a:p>
          <a:p>
            <a:pPr>
              <a:lnSpc>
                <a:spcPct val="90000"/>
              </a:lnSpc>
              <a:buFontTx/>
              <a:buNone/>
            </a:pPr>
            <a:r>
              <a:rPr lang="en-US" altLang="zh-CN" smtClean="0">
                <a:latin typeface="Times New Roman" pitchFamily="18" charset="0"/>
                <a:cs typeface="Tahoma" pitchFamily="34" charset="0"/>
              </a:rPr>
              <a:t>• </a:t>
            </a:r>
            <a:r>
              <a:rPr lang="zh-CN" altLang="en-US" smtClean="0">
                <a:latin typeface="Times New Roman" pitchFamily="18" charset="0"/>
              </a:rPr>
              <a:t>缺点：对服务的模拟不逼真，无法欺骗有经验的攻击者，仅限于对已知漏洞的模拟。 </a:t>
            </a:r>
          </a:p>
        </p:txBody>
      </p:sp>
      <p:sp>
        <p:nvSpPr>
          <p:cNvPr id="23556"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43F6616-4309-4762-92BF-B12F07C70C85}" type="datetime1">
              <a:rPr lang="zh-CN" altLang="en-US">
                <a:solidFill>
                  <a:schemeClr val="bg1"/>
                </a:solidFill>
                <a:latin typeface="Verdana" pitchFamily="34" charset="0"/>
              </a:rPr>
              <a:pPr eaLnBrk="1" hangingPunct="1"/>
              <a:t>2018/6/3</a:t>
            </a:fld>
            <a:endParaRPr lang="en-US" altLang="zh-CN">
              <a:solidFill>
                <a:schemeClr val="bg1"/>
              </a:solidFill>
              <a:latin typeface="Verdana" pitchFamily="34" charset="0"/>
            </a:endParaRPr>
          </a:p>
        </p:txBody>
      </p:sp>
      <p:sp>
        <p:nvSpPr>
          <p:cNvPr id="23557" name="灯片编号占位符 5"/>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8E2AD3A-7BBF-4B33-9331-27923B6C5E57}" type="slidenum">
              <a:rPr lang="en-US" altLang="zh-CN">
                <a:solidFill>
                  <a:schemeClr val="bg1"/>
                </a:solidFill>
                <a:latin typeface="Verdana" pitchFamily="34" charset="0"/>
              </a:rPr>
              <a:pPr eaLnBrk="1" hangingPunct="1"/>
              <a:t>46</a:t>
            </a:fld>
            <a:endParaRPr lang="en-US" altLang="zh-CN">
              <a:solidFill>
                <a:schemeClr val="bg1"/>
              </a:solidFill>
              <a:latin typeface="Verdana" pitchFamily="34" charset="0"/>
            </a:endParaRPr>
          </a:p>
        </p:txBody>
      </p:sp>
    </p:spTree>
    <p:extLst>
      <p:ext uri="{BB962C8B-B14F-4D97-AF65-F5344CB8AC3E}">
        <p14:creationId xmlns:p14="http://schemas.microsoft.com/office/powerpoint/2010/main" val="226820608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mtClean="0">
                <a:latin typeface="Times New Roman" pitchFamily="18" charset="0"/>
              </a:rPr>
              <a:t>2</a:t>
            </a:r>
            <a:r>
              <a:rPr lang="zh-CN" altLang="en-US" smtClean="0">
                <a:latin typeface="Times New Roman" pitchFamily="18" charset="0"/>
              </a:rPr>
              <a:t>．</a:t>
            </a:r>
            <a:r>
              <a:rPr lang="en-US" altLang="zh-CN" smtClean="0">
                <a:latin typeface="Times New Roman" pitchFamily="18" charset="0"/>
              </a:rPr>
              <a:t>Spector</a:t>
            </a:r>
            <a:r>
              <a:rPr lang="en-US" altLang="zh-CN" smtClean="0"/>
              <a:t> </a:t>
            </a:r>
          </a:p>
        </p:txBody>
      </p:sp>
      <p:sp>
        <p:nvSpPr>
          <p:cNvPr id="24579" name="Rectangle 3"/>
          <p:cNvSpPr>
            <a:spLocks noGrp="1" noChangeArrowheads="1"/>
          </p:cNvSpPr>
          <p:nvPr>
            <p:ph type="body" sz="half" idx="1"/>
          </p:nvPr>
        </p:nvSpPr>
        <p:spPr>
          <a:xfrm>
            <a:off x="457200" y="1700213"/>
            <a:ext cx="8218488" cy="4392612"/>
          </a:xfrm>
        </p:spPr>
        <p:txBody>
          <a:bodyPr/>
          <a:lstStyle/>
          <a:p>
            <a:pPr>
              <a:buFontTx/>
              <a:buNone/>
            </a:pPr>
            <a:r>
              <a:rPr lang="en-US" altLang="zh-CN" smtClean="0">
                <a:latin typeface="Times New Roman" pitchFamily="18" charset="0"/>
                <a:cs typeface="Tahoma" pitchFamily="34" charset="0"/>
              </a:rPr>
              <a:t>• </a:t>
            </a:r>
            <a:r>
              <a:rPr lang="zh-CN" altLang="en-US" smtClean="0">
                <a:latin typeface="Times New Roman" pitchFamily="18" charset="0"/>
              </a:rPr>
              <a:t>也是一种低交互度蜜罐，只模拟有限交互的服务。</a:t>
            </a:r>
          </a:p>
          <a:p>
            <a:pPr>
              <a:buFontTx/>
              <a:buNone/>
            </a:pPr>
            <a:endParaRPr lang="zh-CN" altLang="en-US" smtClean="0">
              <a:latin typeface="Times New Roman" pitchFamily="18" charset="0"/>
            </a:endParaRPr>
          </a:p>
          <a:p>
            <a:pPr>
              <a:buFontTx/>
              <a:buNone/>
            </a:pPr>
            <a:r>
              <a:rPr lang="en-US" altLang="zh-CN" smtClean="0">
                <a:latin typeface="Times New Roman" pitchFamily="18" charset="0"/>
                <a:cs typeface="Tahoma" pitchFamily="34" charset="0"/>
              </a:rPr>
              <a:t>• </a:t>
            </a:r>
            <a:r>
              <a:rPr lang="zh-CN" altLang="en-US" smtClean="0">
                <a:latin typeface="Times New Roman" pitchFamily="18" charset="0"/>
              </a:rPr>
              <a:t>不仅可模拟很多服务，而且可模拟不同操作系统的漏洞，具有大量预警和日志功能。</a:t>
            </a:r>
          </a:p>
          <a:p>
            <a:pPr>
              <a:buFontTx/>
              <a:buNone/>
            </a:pPr>
            <a:endParaRPr lang="zh-CN" altLang="en-US" smtClean="0">
              <a:latin typeface="Times New Roman" pitchFamily="18" charset="0"/>
            </a:endParaRPr>
          </a:p>
          <a:p>
            <a:pPr>
              <a:buFontTx/>
              <a:buNone/>
            </a:pPr>
            <a:r>
              <a:rPr lang="en-US" altLang="zh-CN" smtClean="0">
                <a:latin typeface="Times New Roman" pitchFamily="18" charset="0"/>
                <a:cs typeface="Tahoma" pitchFamily="34" charset="0"/>
              </a:rPr>
              <a:t>• </a:t>
            </a:r>
            <a:r>
              <a:rPr lang="zh-CN" altLang="en-US" smtClean="0">
                <a:latin typeface="Times New Roman" pitchFamily="18" charset="0"/>
              </a:rPr>
              <a:t>易部署和维护，使用风险很低。</a:t>
            </a:r>
          </a:p>
          <a:p>
            <a:pPr>
              <a:buFontTx/>
              <a:buNone/>
            </a:pPr>
            <a:endParaRPr lang="zh-CN" altLang="en-US" smtClean="0">
              <a:latin typeface="Times New Roman" pitchFamily="18" charset="0"/>
            </a:endParaRPr>
          </a:p>
          <a:p>
            <a:pPr>
              <a:buFontTx/>
              <a:buNone/>
            </a:pPr>
            <a:r>
              <a:rPr lang="en-US" altLang="zh-CN" smtClean="0">
                <a:latin typeface="Times New Roman" pitchFamily="18" charset="0"/>
                <a:cs typeface="Tahoma" pitchFamily="34" charset="0"/>
              </a:rPr>
              <a:t>• </a:t>
            </a:r>
            <a:r>
              <a:rPr lang="zh-CN" altLang="en-US" smtClean="0">
                <a:latin typeface="Times New Roman" pitchFamily="18" charset="0"/>
              </a:rPr>
              <a:t>缺点：收集到的信息有限，易被发现。</a:t>
            </a:r>
            <a:r>
              <a:rPr lang="zh-CN" altLang="en-US" smtClean="0"/>
              <a:t> </a:t>
            </a:r>
          </a:p>
        </p:txBody>
      </p:sp>
      <p:sp>
        <p:nvSpPr>
          <p:cNvPr id="24580" name="日期占位符 4"/>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19E91B5-1671-4EC0-92B6-2335F6353DDD}" type="datetime1">
              <a:rPr lang="zh-CN" altLang="en-US">
                <a:solidFill>
                  <a:schemeClr val="bg1"/>
                </a:solidFill>
                <a:latin typeface="Verdana" pitchFamily="34" charset="0"/>
              </a:rPr>
              <a:pPr eaLnBrk="1" hangingPunct="1"/>
              <a:t>2018/6/3</a:t>
            </a:fld>
            <a:endParaRPr lang="en-US" altLang="zh-CN">
              <a:solidFill>
                <a:schemeClr val="bg1"/>
              </a:solidFill>
              <a:latin typeface="Verdana" pitchFamily="34" charset="0"/>
            </a:endParaRPr>
          </a:p>
        </p:txBody>
      </p:sp>
      <p:sp>
        <p:nvSpPr>
          <p:cNvPr id="24581" name="灯片编号占位符 6"/>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3129128-9E11-4F76-9CEA-A1D811D321D8}" type="slidenum">
              <a:rPr lang="en-US" altLang="zh-CN" smtClean="0">
                <a:solidFill>
                  <a:schemeClr val="bg1"/>
                </a:solidFill>
                <a:latin typeface="Verdana" pitchFamily="34" charset="0"/>
              </a:rPr>
              <a:pPr eaLnBrk="1" hangingPunct="1"/>
              <a:t>47</a:t>
            </a:fld>
            <a:endParaRPr lang="en-US" altLang="zh-CN" smtClean="0">
              <a:solidFill>
                <a:schemeClr val="bg1"/>
              </a:solidFill>
              <a:latin typeface="Verdana" pitchFamily="34" charset="0"/>
            </a:endParaRPr>
          </a:p>
        </p:txBody>
      </p:sp>
      <p:sp>
        <p:nvSpPr>
          <p:cNvPr id="24582" name="Rectangle 5"/>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4583" name="AutoShape 46"/>
          <p:cNvSpPr>
            <a:spLocks noChangeArrowheads="1"/>
          </p:cNvSpPr>
          <p:nvPr/>
        </p:nvSpPr>
        <p:spPr bwMode="auto">
          <a:xfrm>
            <a:off x="6156325" y="3860800"/>
            <a:ext cx="1223963" cy="504825"/>
          </a:xfrm>
          <a:prstGeom prst="wedgeRoundRectCallout">
            <a:avLst>
              <a:gd name="adj1" fmla="val -34306"/>
              <a:gd name="adj2" fmla="val -96856"/>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t>应用层</a:t>
            </a:r>
          </a:p>
        </p:txBody>
      </p:sp>
    </p:spTree>
    <p:extLst>
      <p:ext uri="{BB962C8B-B14F-4D97-AF65-F5344CB8AC3E}">
        <p14:creationId xmlns:p14="http://schemas.microsoft.com/office/powerpoint/2010/main" val="2043222984"/>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mtClean="0">
                <a:latin typeface="Times New Roman" pitchFamily="18" charset="0"/>
              </a:rPr>
              <a:t>3</a:t>
            </a:r>
            <a:r>
              <a:rPr lang="zh-CN" altLang="en-US" smtClean="0">
                <a:latin typeface="Times New Roman" pitchFamily="18" charset="0"/>
              </a:rPr>
              <a:t>．</a:t>
            </a:r>
            <a:r>
              <a:rPr lang="en-US" altLang="zh-CN" smtClean="0">
                <a:latin typeface="Times New Roman" pitchFamily="18" charset="0"/>
              </a:rPr>
              <a:t>Honeyd</a:t>
            </a:r>
            <a:r>
              <a:rPr lang="en-US" altLang="zh-CN" smtClean="0"/>
              <a:t> </a:t>
            </a:r>
          </a:p>
        </p:txBody>
      </p:sp>
      <p:sp>
        <p:nvSpPr>
          <p:cNvPr id="25603" name="Rectangle 3"/>
          <p:cNvSpPr>
            <a:spLocks noGrp="1" noChangeArrowheads="1"/>
          </p:cNvSpPr>
          <p:nvPr>
            <p:ph idx="1"/>
          </p:nvPr>
        </p:nvSpPr>
        <p:spPr/>
        <p:txBody>
          <a:bodyPr/>
          <a:lstStyle/>
          <a:p>
            <a:pPr>
              <a:lnSpc>
                <a:spcPct val="95000"/>
              </a:lnSpc>
              <a:buFontTx/>
              <a:buNone/>
            </a:pPr>
            <a:r>
              <a:rPr lang="en-US" altLang="zh-CN" smtClean="0">
                <a:latin typeface="Times New Roman" pitchFamily="18" charset="0"/>
                <a:cs typeface="Tahoma" pitchFamily="34" charset="0"/>
              </a:rPr>
              <a:t>• </a:t>
            </a:r>
            <a:r>
              <a:rPr lang="zh-CN" altLang="en-US" smtClean="0">
                <a:latin typeface="Times New Roman" pitchFamily="18" charset="0"/>
              </a:rPr>
              <a:t>运行在</a:t>
            </a:r>
            <a:r>
              <a:rPr lang="en-US" altLang="zh-CN" smtClean="0">
                <a:latin typeface="Times New Roman" pitchFamily="18" charset="0"/>
              </a:rPr>
              <a:t>UNIX</a:t>
            </a:r>
            <a:r>
              <a:rPr lang="zh-CN" altLang="en-US" smtClean="0">
                <a:latin typeface="Times New Roman" pitchFamily="18" charset="0"/>
              </a:rPr>
              <a:t>平台上的低交互度蜜罐</a:t>
            </a:r>
          </a:p>
          <a:p>
            <a:pPr>
              <a:lnSpc>
                <a:spcPct val="95000"/>
              </a:lnSpc>
              <a:buFontTx/>
              <a:buNone/>
            </a:pPr>
            <a:endParaRPr lang="zh-CN" altLang="en-US" smtClean="0">
              <a:latin typeface="Times New Roman" pitchFamily="18" charset="0"/>
            </a:endParaRPr>
          </a:p>
          <a:p>
            <a:pPr>
              <a:lnSpc>
                <a:spcPct val="95000"/>
              </a:lnSpc>
              <a:buFontTx/>
              <a:buNone/>
            </a:pPr>
            <a:r>
              <a:rPr lang="en-US" altLang="zh-CN" smtClean="0">
                <a:latin typeface="Times New Roman" pitchFamily="18" charset="0"/>
                <a:cs typeface="Tahoma" pitchFamily="34" charset="0"/>
              </a:rPr>
              <a:t>• </a:t>
            </a:r>
            <a:r>
              <a:rPr lang="zh-CN" altLang="en-US" smtClean="0">
                <a:latin typeface="Times New Roman" pitchFamily="18" charset="0"/>
              </a:rPr>
              <a:t>不只对单个</a:t>
            </a:r>
            <a:r>
              <a:rPr lang="en-US" altLang="zh-CN" smtClean="0">
                <a:latin typeface="Times New Roman" pitchFamily="18" charset="0"/>
              </a:rPr>
              <a:t>IP</a:t>
            </a:r>
            <a:r>
              <a:rPr lang="zh-CN" altLang="en-US" smtClean="0">
                <a:latin typeface="Times New Roman" pitchFamily="18" charset="0"/>
              </a:rPr>
              <a:t>地址监视，而是对网络监视。</a:t>
            </a:r>
          </a:p>
          <a:p>
            <a:pPr>
              <a:lnSpc>
                <a:spcPct val="95000"/>
              </a:lnSpc>
              <a:buFontTx/>
              <a:buNone/>
            </a:pPr>
            <a:endParaRPr lang="zh-CN" altLang="en-US" smtClean="0">
              <a:latin typeface="Times New Roman" pitchFamily="18" charset="0"/>
            </a:endParaRPr>
          </a:p>
          <a:p>
            <a:pPr>
              <a:lnSpc>
                <a:spcPct val="95000"/>
              </a:lnSpc>
              <a:buFontTx/>
              <a:buNone/>
            </a:pPr>
            <a:r>
              <a:rPr lang="en-US" altLang="zh-CN" smtClean="0">
                <a:latin typeface="Times New Roman" pitchFamily="18" charset="0"/>
                <a:cs typeface="Tahoma" pitchFamily="34" charset="0"/>
              </a:rPr>
              <a:t>• </a:t>
            </a:r>
            <a:r>
              <a:rPr lang="zh-CN" altLang="en-US" smtClean="0">
                <a:latin typeface="Times New Roman" pitchFamily="18" charset="0"/>
              </a:rPr>
              <a:t>检测到对不存在系统的探测时，</a:t>
            </a:r>
            <a:r>
              <a:rPr lang="en-US" altLang="zh-CN" smtClean="0">
                <a:latin typeface="Times New Roman" pitchFamily="18" charset="0"/>
              </a:rPr>
              <a:t>Honeyd</a:t>
            </a:r>
            <a:r>
              <a:rPr lang="zh-CN" altLang="en-US" smtClean="0">
                <a:latin typeface="Times New Roman" pitchFamily="18" charset="0"/>
              </a:rPr>
              <a:t>会动态承担受害系统的角色，与攻击者进行交互。 </a:t>
            </a:r>
          </a:p>
          <a:p>
            <a:pPr>
              <a:lnSpc>
                <a:spcPct val="95000"/>
              </a:lnSpc>
              <a:buFontTx/>
              <a:buNone/>
            </a:pPr>
            <a:endParaRPr lang="zh-CN" altLang="en-US" smtClean="0">
              <a:latin typeface="Times New Roman" pitchFamily="18" charset="0"/>
            </a:endParaRPr>
          </a:p>
          <a:p>
            <a:pPr>
              <a:lnSpc>
                <a:spcPct val="95000"/>
              </a:lnSpc>
              <a:buFontTx/>
              <a:buNone/>
            </a:pPr>
            <a:r>
              <a:rPr lang="en-US" altLang="zh-CN" smtClean="0">
                <a:latin typeface="Times New Roman" pitchFamily="18" charset="0"/>
                <a:cs typeface="Tahoma" pitchFamily="34" charset="0"/>
              </a:rPr>
              <a:t>• </a:t>
            </a:r>
            <a:r>
              <a:rPr lang="zh-CN" altLang="en-US" smtClean="0">
                <a:latin typeface="Times New Roman" pitchFamily="18" charset="0"/>
              </a:rPr>
              <a:t>可同时模拟上千台具有不同</a:t>
            </a:r>
            <a:r>
              <a:rPr lang="en-US" altLang="zh-CN" smtClean="0">
                <a:latin typeface="Times New Roman" pitchFamily="18" charset="0"/>
              </a:rPr>
              <a:t>IP</a:t>
            </a:r>
            <a:r>
              <a:rPr lang="zh-CN" altLang="en-US" smtClean="0">
                <a:latin typeface="Times New Roman" pitchFamily="18" charset="0"/>
              </a:rPr>
              <a:t>地址的不同主机，虚拟主机可配置运行数百个不同服务和操作系统。</a:t>
            </a:r>
          </a:p>
        </p:txBody>
      </p:sp>
      <p:sp>
        <p:nvSpPr>
          <p:cNvPr id="25604"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7FB192-30DF-486B-83C9-C14A6254337A}" type="datetime1">
              <a:rPr lang="zh-CN" altLang="en-US">
                <a:solidFill>
                  <a:schemeClr val="bg1"/>
                </a:solidFill>
                <a:latin typeface="Verdana" pitchFamily="34" charset="0"/>
              </a:rPr>
              <a:pPr eaLnBrk="1" hangingPunct="1"/>
              <a:t>2018/6/3</a:t>
            </a:fld>
            <a:endParaRPr lang="en-US" altLang="zh-CN">
              <a:solidFill>
                <a:schemeClr val="bg1"/>
              </a:solidFill>
              <a:latin typeface="Verdana" pitchFamily="34" charset="0"/>
            </a:endParaRPr>
          </a:p>
        </p:txBody>
      </p:sp>
      <p:sp>
        <p:nvSpPr>
          <p:cNvPr id="25605" name="灯片编号占位符 5"/>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4806984-11C7-445B-82BB-029D01ADC041}" type="slidenum">
              <a:rPr lang="en-US" altLang="zh-CN">
                <a:solidFill>
                  <a:schemeClr val="bg1"/>
                </a:solidFill>
                <a:latin typeface="Verdana" pitchFamily="34" charset="0"/>
              </a:rPr>
              <a:pPr eaLnBrk="1" hangingPunct="1"/>
              <a:t>48</a:t>
            </a:fld>
            <a:endParaRPr lang="en-US" altLang="zh-CN">
              <a:solidFill>
                <a:schemeClr val="bg1"/>
              </a:solidFill>
              <a:latin typeface="Verdana" pitchFamily="34" charset="0"/>
            </a:endParaRPr>
          </a:p>
        </p:txBody>
      </p:sp>
      <p:sp>
        <p:nvSpPr>
          <p:cNvPr id="25606" name="AutoShape 5"/>
          <p:cNvSpPr>
            <a:spLocks noChangeArrowheads="1"/>
          </p:cNvSpPr>
          <p:nvPr/>
        </p:nvSpPr>
        <p:spPr bwMode="auto">
          <a:xfrm>
            <a:off x="6011863" y="5661248"/>
            <a:ext cx="2952750" cy="504825"/>
          </a:xfrm>
          <a:prstGeom prst="wedgeRoundRectCallout">
            <a:avLst>
              <a:gd name="adj1" fmla="val -38602"/>
              <a:gd name="adj2" fmla="val -96856"/>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a:t>应用层和</a:t>
            </a:r>
            <a:r>
              <a:rPr lang="en-US" altLang="zh-CN" sz="2400" b="1">
                <a:latin typeface="Times New Roman" pitchFamily="18" charset="0"/>
              </a:rPr>
              <a:t>TCP/IP</a:t>
            </a:r>
            <a:r>
              <a:rPr lang="zh-CN" altLang="en-US" sz="2400" b="1"/>
              <a:t>层</a:t>
            </a:r>
          </a:p>
        </p:txBody>
      </p:sp>
    </p:spTree>
    <p:extLst>
      <p:ext uri="{BB962C8B-B14F-4D97-AF65-F5344CB8AC3E}">
        <p14:creationId xmlns:p14="http://schemas.microsoft.com/office/powerpoint/2010/main" val="183484921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mtClean="0">
                <a:latin typeface="Times New Roman" pitchFamily="18" charset="0"/>
              </a:rPr>
              <a:t>4</a:t>
            </a:r>
            <a:r>
              <a:rPr lang="zh-CN" altLang="en-US" smtClean="0">
                <a:latin typeface="Times New Roman" pitchFamily="18" charset="0"/>
              </a:rPr>
              <a:t>．</a:t>
            </a:r>
            <a:r>
              <a:rPr lang="en-US" altLang="zh-CN" smtClean="0">
                <a:latin typeface="Times New Roman" pitchFamily="18" charset="0"/>
              </a:rPr>
              <a:t>ManTrap</a:t>
            </a:r>
            <a:endParaRPr lang="en-US" altLang="zh-CN" smtClean="0"/>
          </a:p>
        </p:txBody>
      </p:sp>
      <p:sp>
        <p:nvSpPr>
          <p:cNvPr id="26627" name="Rectangle 3"/>
          <p:cNvSpPr>
            <a:spLocks noGrp="1" noChangeArrowheads="1"/>
          </p:cNvSpPr>
          <p:nvPr>
            <p:ph idx="1"/>
          </p:nvPr>
        </p:nvSpPr>
        <p:spPr/>
        <p:txBody>
          <a:bodyPr/>
          <a:lstStyle/>
          <a:p>
            <a:pPr>
              <a:lnSpc>
                <a:spcPct val="90000"/>
              </a:lnSpc>
              <a:buFontTx/>
              <a:buNone/>
            </a:pPr>
            <a:r>
              <a:rPr lang="en-US" altLang="zh-CN" smtClean="0">
                <a:latin typeface="Times New Roman" pitchFamily="18" charset="0"/>
                <a:cs typeface="Tahoma" pitchFamily="34" charset="0"/>
              </a:rPr>
              <a:t>• </a:t>
            </a:r>
            <a:r>
              <a:rPr lang="zh-CN" altLang="en-US" smtClean="0">
                <a:latin typeface="Times New Roman" pitchFamily="18" charset="0"/>
              </a:rPr>
              <a:t>运行在</a:t>
            </a:r>
            <a:r>
              <a:rPr lang="en-US" altLang="zh-CN" smtClean="0">
                <a:latin typeface="Times New Roman" pitchFamily="18" charset="0"/>
              </a:rPr>
              <a:t>Solaris</a:t>
            </a:r>
            <a:r>
              <a:rPr lang="zh-CN" altLang="en-US" smtClean="0">
                <a:latin typeface="Times New Roman" pitchFamily="18" charset="0"/>
              </a:rPr>
              <a:t>上的中等到高交互度蜜罐</a:t>
            </a:r>
          </a:p>
          <a:p>
            <a:pPr>
              <a:lnSpc>
                <a:spcPct val="90000"/>
              </a:lnSpc>
              <a:buFontTx/>
              <a:buNone/>
            </a:pPr>
            <a:endParaRPr lang="zh-CN" altLang="en-US" smtClean="0">
              <a:latin typeface="Times New Roman" pitchFamily="18" charset="0"/>
            </a:endParaRPr>
          </a:p>
          <a:p>
            <a:pPr>
              <a:lnSpc>
                <a:spcPct val="90000"/>
              </a:lnSpc>
              <a:buFontTx/>
              <a:buNone/>
            </a:pPr>
            <a:r>
              <a:rPr lang="en-US" altLang="zh-CN" smtClean="0">
                <a:latin typeface="Times New Roman" pitchFamily="18" charset="0"/>
                <a:cs typeface="Tahoma" pitchFamily="34" charset="0"/>
              </a:rPr>
              <a:t>• </a:t>
            </a:r>
            <a:r>
              <a:rPr lang="zh-CN" altLang="en-US" smtClean="0">
                <a:latin typeface="Times New Roman" pitchFamily="18" charset="0"/>
              </a:rPr>
              <a:t>没有模拟任何服务，而在一个操作系统上创建多达四种虚拟操作系统（通常称为</a:t>
            </a:r>
            <a:r>
              <a:rPr lang="en-US" altLang="zh-CN" smtClean="0">
                <a:latin typeface="Times New Roman" pitchFamily="18" charset="0"/>
              </a:rPr>
              <a:t>jail</a:t>
            </a:r>
            <a:r>
              <a:rPr lang="zh-CN" altLang="en-US" smtClean="0">
                <a:latin typeface="Times New Roman" pitchFamily="18" charset="0"/>
              </a:rPr>
              <a:t>）。</a:t>
            </a:r>
          </a:p>
          <a:p>
            <a:pPr>
              <a:lnSpc>
                <a:spcPct val="90000"/>
              </a:lnSpc>
              <a:buFontTx/>
              <a:buNone/>
            </a:pPr>
            <a:endParaRPr lang="zh-CN" altLang="en-US" smtClean="0">
              <a:latin typeface="Times New Roman" pitchFamily="18" charset="0"/>
            </a:endParaRPr>
          </a:p>
          <a:p>
            <a:pPr>
              <a:lnSpc>
                <a:spcPct val="90000"/>
              </a:lnSpc>
              <a:buFontTx/>
              <a:buNone/>
            </a:pPr>
            <a:r>
              <a:rPr lang="en-US" altLang="zh-CN" smtClean="0">
                <a:latin typeface="Times New Roman" pitchFamily="18" charset="0"/>
                <a:cs typeface="Tahoma" pitchFamily="34" charset="0"/>
              </a:rPr>
              <a:t>• </a:t>
            </a:r>
            <a:r>
              <a:rPr lang="zh-CN" altLang="en-US" smtClean="0">
                <a:latin typeface="Times New Roman" pitchFamily="18" charset="0"/>
              </a:rPr>
              <a:t>数据控制和捕获能力强，可对</a:t>
            </a:r>
            <a:r>
              <a:rPr lang="en-US" altLang="zh-CN" smtClean="0">
                <a:latin typeface="Times New Roman" pitchFamily="18" charset="0"/>
              </a:rPr>
              <a:t>DNS/Web</a:t>
            </a:r>
            <a:r>
              <a:rPr lang="zh-CN" altLang="en-US" smtClean="0">
                <a:latin typeface="Times New Roman" pitchFamily="18" charset="0"/>
              </a:rPr>
              <a:t>服务器</a:t>
            </a:r>
            <a:r>
              <a:rPr lang="en-US" altLang="zh-CN" smtClean="0">
                <a:latin typeface="Times New Roman" pitchFamily="18" charset="0"/>
              </a:rPr>
              <a:t>/</a:t>
            </a:r>
            <a:r>
              <a:rPr lang="zh-CN" altLang="en-US" smtClean="0">
                <a:latin typeface="Times New Roman" pitchFamily="18" charset="0"/>
              </a:rPr>
              <a:t>数据库等进行测试，交互性及功能和标准系统相同。</a:t>
            </a:r>
          </a:p>
          <a:p>
            <a:pPr>
              <a:lnSpc>
                <a:spcPct val="90000"/>
              </a:lnSpc>
              <a:buFontTx/>
              <a:buNone/>
            </a:pPr>
            <a:endParaRPr lang="zh-CN" altLang="en-US" smtClean="0">
              <a:latin typeface="Times New Roman" pitchFamily="18" charset="0"/>
            </a:endParaRPr>
          </a:p>
          <a:p>
            <a:pPr>
              <a:lnSpc>
                <a:spcPct val="90000"/>
              </a:lnSpc>
              <a:buFontTx/>
              <a:buNone/>
            </a:pPr>
            <a:r>
              <a:rPr lang="en-US" altLang="zh-CN" smtClean="0">
                <a:latin typeface="Times New Roman" pitchFamily="18" charset="0"/>
                <a:cs typeface="Tahoma" pitchFamily="34" charset="0"/>
              </a:rPr>
              <a:t>• </a:t>
            </a:r>
            <a:r>
              <a:rPr lang="zh-CN" altLang="en-US" smtClean="0">
                <a:latin typeface="Times New Roman" pitchFamily="18" charset="0"/>
              </a:rPr>
              <a:t>还可捕获</a:t>
            </a:r>
            <a:r>
              <a:rPr lang="en-US" altLang="zh-CN" smtClean="0">
                <a:latin typeface="Times New Roman" pitchFamily="18" charset="0"/>
              </a:rPr>
              <a:t>Rootkit</a:t>
            </a:r>
            <a:r>
              <a:rPr lang="zh-CN" altLang="en-US" smtClean="0">
                <a:latin typeface="Times New Roman" pitchFamily="18" charset="0"/>
              </a:rPr>
              <a:t>、应用层攻击、黑客</a:t>
            </a:r>
            <a:r>
              <a:rPr lang="en-US" altLang="zh-CN" smtClean="0">
                <a:latin typeface="Times New Roman" pitchFamily="18" charset="0"/>
              </a:rPr>
              <a:t>IRC</a:t>
            </a:r>
            <a:r>
              <a:rPr lang="zh-CN" altLang="en-US" smtClean="0">
                <a:latin typeface="Times New Roman" pitchFamily="18" charset="0"/>
              </a:rPr>
              <a:t>聊天对话、未知攻击和新的漏洞，使用风险大。</a:t>
            </a:r>
          </a:p>
        </p:txBody>
      </p:sp>
      <p:sp>
        <p:nvSpPr>
          <p:cNvPr id="26628"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4A33BC7-7E68-45C0-AF0A-BA17CB242DF6}" type="datetime1">
              <a:rPr lang="zh-CN" altLang="en-US">
                <a:solidFill>
                  <a:schemeClr val="bg1"/>
                </a:solidFill>
                <a:latin typeface="Verdana" pitchFamily="34" charset="0"/>
              </a:rPr>
              <a:pPr eaLnBrk="1" hangingPunct="1"/>
              <a:t>2018/6/3</a:t>
            </a:fld>
            <a:endParaRPr lang="en-US" altLang="zh-CN">
              <a:solidFill>
                <a:schemeClr val="bg1"/>
              </a:solidFill>
              <a:latin typeface="Verdana" pitchFamily="34" charset="0"/>
            </a:endParaRPr>
          </a:p>
        </p:txBody>
      </p:sp>
      <p:sp>
        <p:nvSpPr>
          <p:cNvPr id="26629" name="灯片编号占位符 5"/>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FFBE225-44F5-48D5-9798-A34C5F66A160}" type="slidenum">
              <a:rPr lang="en-US" altLang="zh-CN">
                <a:solidFill>
                  <a:schemeClr val="bg1"/>
                </a:solidFill>
                <a:latin typeface="Verdana" pitchFamily="34" charset="0"/>
              </a:rPr>
              <a:pPr eaLnBrk="1" hangingPunct="1"/>
              <a:t>49</a:t>
            </a:fld>
            <a:endParaRPr lang="en-US" altLang="zh-CN">
              <a:solidFill>
                <a:schemeClr val="bg1"/>
              </a:solidFill>
              <a:latin typeface="Verdana" pitchFamily="34" charset="0"/>
            </a:endParaRPr>
          </a:p>
        </p:txBody>
      </p:sp>
    </p:spTree>
    <p:extLst>
      <p:ext uri="{BB962C8B-B14F-4D97-AF65-F5344CB8AC3E}">
        <p14:creationId xmlns:p14="http://schemas.microsoft.com/office/powerpoint/2010/main" val="275290495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入侵检测的</a:t>
            </a:r>
            <a:r>
              <a:rPr lang="zh-CN" altLang="zh-CN" dirty="0" smtClean="0"/>
              <a:t>历史</a:t>
            </a:r>
            <a:r>
              <a:rPr lang="zh-CN" altLang="en-US" dirty="0" smtClean="0"/>
              <a:t>（续）</a:t>
            </a:r>
            <a:r>
              <a:rPr lang="zh-CN" altLang="zh-CN" dirty="0" smtClean="0"/>
              <a:t> </a:t>
            </a:r>
            <a:endParaRPr lang="zh-CN" altLang="en-US" dirty="0"/>
          </a:p>
        </p:txBody>
      </p:sp>
      <p:sp>
        <p:nvSpPr>
          <p:cNvPr id="3" name="内容占位符 2"/>
          <p:cNvSpPr>
            <a:spLocks noGrp="1"/>
          </p:cNvSpPr>
          <p:nvPr>
            <p:ph idx="1"/>
          </p:nvPr>
        </p:nvSpPr>
        <p:spPr/>
        <p:txBody>
          <a:bodyPr/>
          <a:lstStyle/>
          <a:p>
            <a:r>
              <a:rPr lang="en-US" altLang="zh-CN" dirty="0"/>
              <a:t>1990</a:t>
            </a:r>
            <a:r>
              <a:rPr lang="zh-CN" altLang="zh-CN" dirty="0"/>
              <a:t>年，加州大学戴维斯分校的</a:t>
            </a:r>
            <a:r>
              <a:rPr lang="en-US" altLang="zh-CN" dirty="0"/>
              <a:t>L. T. </a:t>
            </a:r>
            <a:r>
              <a:rPr lang="en-US" altLang="zh-CN" dirty="0" err="1"/>
              <a:t>Heberlein</a:t>
            </a:r>
            <a:r>
              <a:rPr lang="zh-CN" altLang="zh-CN" dirty="0"/>
              <a:t>等人开发出了网络安全监视器（</a:t>
            </a:r>
            <a:r>
              <a:rPr lang="en-US" altLang="zh-CN" dirty="0"/>
              <a:t>Network Security </a:t>
            </a:r>
            <a:r>
              <a:rPr lang="en-US" altLang="zh-CN" dirty="0" err="1"/>
              <a:t>Montior</a:t>
            </a:r>
            <a:r>
              <a:rPr lang="en-US" altLang="zh-CN" dirty="0"/>
              <a:t>, NSM</a:t>
            </a:r>
            <a:r>
              <a:rPr lang="zh-CN" altLang="zh-CN" dirty="0" smtClean="0"/>
              <a:t>）</a:t>
            </a:r>
            <a:endParaRPr lang="en-US" altLang="zh-CN" dirty="0" smtClean="0"/>
          </a:p>
          <a:p>
            <a:r>
              <a:rPr lang="en-US" altLang="zh-CN" dirty="0"/>
              <a:t>1988</a:t>
            </a:r>
            <a:r>
              <a:rPr lang="zh-CN" altLang="zh-CN" dirty="0"/>
              <a:t>年的莫里斯蠕虫事件发生之后，美国一些研究机构开始对分布式入侵检测系统 </a:t>
            </a:r>
            <a:r>
              <a:rPr lang="en-US" altLang="zh-CN" dirty="0"/>
              <a:t>(Distributed Intrusion Detection System, DIDS)</a:t>
            </a:r>
            <a:r>
              <a:rPr lang="zh-CN" altLang="zh-CN" dirty="0"/>
              <a:t>进行</a:t>
            </a:r>
            <a:r>
              <a:rPr lang="zh-CN" altLang="zh-CN" dirty="0" smtClean="0"/>
              <a:t>研究</a:t>
            </a:r>
            <a:endParaRPr lang="en-US" altLang="zh-CN" dirty="0" smtClean="0"/>
          </a:p>
          <a:p>
            <a:r>
              <a:rPr lang="en-US" altLang="zh-CN" dirty="0" smtClean="0"/>
              <a:t>1998</a:t>
            </a:r>
            <a:r>
              <a:rPr lang="zh-CN" altLang="zh-CN" dirty="0"/>
              <a:t>年，</a:t>
            </a:r>
            <a:r>
              <a:rPr lang="en-US" altLang="zh-CN" dirty="0" err="1"/>
              <a:t>Wenke</a:t>
            </a:r>
            <a:r>
              <a:rPr lang="en-US" altLang="zh-CN" dirty="0"/>
              <a:t> Lee</a:t>
            </a:r>
            <a:r>
              <a:rPr lang="zh-CN" altLang="zh-CN" dirty="0"/>
              <a:t>首次提出了运用数据挖掘技术对审计数据进行处理。</a:t>
            </a:r>
          </a:p>
          <a:p>
            <a:r>
              <a:rPr lang="en-US" altLang="zh-CN" dirty="0"/>
              <a:t>1999</a:t>
            </a:r>
            <a:r>
              <a:rPr lang="zh-CN" altLang="zh-CN" dirty="0"/>
              <a:t>年，</a:t>
            </a:r>
            <a:r>
              <a:rPr lang="en-US" altLang="zh-CN" dirty="0"/>
              <a:t>Steven Cheung</a:t>
            </a:r>
            <a:r>
              <a:rPr lang="zh-CN" altLang="zh-CN" dirty="0"/>
              <a:t>等人又提出了入侵容忍（</a:t>
            </a:r>
            <a:r>
              <a:rPr lang="en-US" altLang="zh-CN" dirty="0"/>
              <a:t>Intrusion tolerance</a:t>
            </a:r>
            <a:r>
              <a:rPr lang="zh-CN" altLang="zh-CN" dirty="0"/>
              <a:t>）的概念，在</a:t>
            </a:r>
            <a:r>
              <a:rPr lang="en-US" altLang="zh-CN" dirty="0"/>
              <a:t>IDS</a:t>
            </a:r>
            <a:r>
              <a:rPr lang="zh-CN" altLang="zh-CN" dirty="0"/>
              <a:t>中引人了容错技术</a:t>
            </a:r>
            <a:r>
              <a:rPr lang="zh-CN" altLang="zh-CN" dirty="0" smtClean="0"/>
              <a:t>。</a:t>
            </a:r>
            <a:endParaRPr lang="zh-CN" altLang="zh-CN" dirty="0"/>
          </a:p>
        </p:txBody>
      </p:sp>
    </p:spTree>
    <p:extLst>
      <p:ext uri="{BB962C8B-B14F-4D97-AF65-F5344CB8AC3E}">
        <p14:creationId xmlns:p14="http://schemas.microsoft.com/office/powerpoint/2010/main" val="287660770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smtClean="0">
                <a:latin typeface="Times New Roman" pitchFamily="18" charset="0"/>
              </a:rPr>
              <a:t>5</a:t>
            </a:r>
            <a:r>
              <a:rPr lang="zh-CN" altLang="en-US" smtClean="0">
                <a:latin typeface="Times New Roman" pitchFamily="18" charset="0"/>
              </a:rPr>
              <a:t>．</a:t>
            </a:r>
            <a:r>
              <a:rPr lang="en-US" altLang="zh-CN" smtClean="0">
                <a:latin typeface="Times New Roman" pitchFamily="18" charset="0"/>
              </a:rPr>
              <a:t>Honeynet</a:t>
            </a:r>
            <a:endParaRPr lang="en-US" altLang="zh-CN" smtClean="0"/>
          </a:p>
        </p:txBody>
      </p:sp>
      <p:sp>
        <p:nvSpPr>
          <p:cNvPr id="27651" name="Rectangle 3"/>
          <p:cNvSpPr>
            <a:spLocks noGrp="1" noChangeArrowheads="1"/>
          </p:cNvSpPr>
          <p:nvPr>
            <p:ph idx="1"/>
          </p:nvPr>
        </p:nvSpPr>
        <p:spPr/>
        <p:txBody>
          <a:bodyPr/>
          <a:lstStyle/>
          <a:p>
            <a:pPr>
              <a:lnSpc>
                <a:spcPct val="90000"/>
              </a:lnSpc>
              <a:buFontTx/>
              <a:buNone/>
            </a:pPr>
            <a:r>
              <a:rPr lang="en-US" altLang="zh-CN" smtClean="0">
                <a:latin typeface="Times New Roman" pitchFamily="18" charset="0"/>
                <a:cs typeface="Tahoma" pitchFamily="34" charset="0"/>
              </a:rPr>
              <a:t>• </a:t>
            </a:r>
            <a:r>
              <a:rPr lang="zh-CN" altLang="en-US" smtClean="0">
                <a:latin typeface="Times New Roman" pitchFamily="18" charset="0"/>
              </a:rPr>
              <a:t>由多个具有不同操作系统的真实系统和多个攻击检测应用组成的网络，是高交互度蜜罐的极限。</a:t>
            </a:r>
          </a:p>
          <a:p>
            <a:pPr>
              <a:lnSpc>
                <a:spcPct val="90000"/>
              </a:lnSpc>
              <a:buFontTx/>
              <a:buNone/>
            </a:pPr>
            <a:endParaRPr lang="zh-CN" altLang="en-US" smtClean="0">
              <a:latin typeface="Times New Roman" pitchFamily="18" charset="0"/>
            </a:endParaRPr>
          </a:p>
          <a:p>
            <a:pPr>
              <a:lnSpc>
                <a:spcPct val="90000"/>
              </a:lnSpc>
              <a:buFontTx/>
              <a:buNone/>
            </a:pPr>
            <a:r>
              <a:rPr lang="en-US" altLang="zh-CN" smtClean="0">
                <a:latin typeface="Times New Roman" pitchFamily="18" charset="0"/>
                <a:cs typeface="Tahoma" pitchFamily="34" charset="0"/>
              </a:rPr>
              <a:t>• </a:t>
            </a:r>
            <a:r>
              <a:rPr lang="zh-CN" altLang="en-US" smtClean="0">
                <a:latin typeface="Times New Roman" pitchFamily="18" charset="0"/>
              </a:rPr>
              <a:t>对所有平台的信息捕获能力最强，尤其是新的攻击方式、攻击工具、攻击动机和攻击者通信方法。</a:t>
            </a:r>
          </a:p>
          <a:p>
            <a:pPr>
              <a:lnSpc>
                <a:spcPct val="90000"/>
              </a:lnSpc>
              <a:buFontTx/>
              <a:buNone/>
            </a:pPr>
            <a:endParaRPr lang="zh-CN" altLang="en-US" smtClean="0">
              <a:latin typeface="Times New Roman" pitchFamily="18" charset="0"/>
            </a:endParaRPr>
          </a:p>
          <a:p>
            <a:pPr>
              <a:lnSpc>
                <a:spcPct val="90000"/>
              </a:lnSpc>
              <a:buFontTx/>
              <a:buNone/>
            </a:pPr>
            <a:r>
              <a:rPr lang="en-US" altLang="zh-CN" smtClean="0">
                <a:latin typeface="Times New Roman" pitchFamily="18" charset="0"/>
                <a:cs typeface="Tahoma" pitchFamily="34" charset="0"/>
              </a:rPr>
              <a:t>• </a:t>
            </a:r>
            <a:r>
              <a:rPr lang="zh-CN" altLang="en-US" smtClean="0">
                <a:latin typeface="Times New Roman" pitchFamily="18" charset="0"/>
              </a:rPr>
              <a:t>最难构建控制网络（用于控制和捕获往来于</a:t>
            </a:r>
            <a:r>
              <a:rPr lang="en-US" altLang="zh-CN" smtClean="0">
                <a:latin typeface="Times New Roman" pitchFamily="18" charset="0"/>
              </a:rPr>
              <a:t>Honeypot</a:t>
            </a:r>
            <a:r>
              <a:rPr lang="zh-CN" altLang="en-US" smtClean="0">
                <a:latin typeface="Times New Roman" pitchFamily="18" charset="0"/>
              </a:rPr>
              <a:t>的所有活动）。</a:t>
            </a:r>
          </a:p>
          <a:p>
            <a:pPr>
              <a:lnSpc>
                <a:spcPct val="90000"/>
              </a:lnSpc>
              <a:buFontTx/>
              <a:buNone/>
            </a:pPr>
            <a:endParaRPr lang="zh-CN" altLang="en-US" smtClean="0">
              <a:latin typeface="Times New Roman" pitchFamily="18" charset="0"/>
            </a:endParaRPr>
          </a:p>
          <a:p>
            <a:pPr>
              <a:lnSpc>
                <a:spcPct val="90000"/>
              </a:lnSpc>
              <a:buFontTx/>
              <a:buNone/>
            </a:pPr>
            <a:r>
              <a:rPr lang="en-US" altLang="zh-CN" smtClean="0">
                <a:latin typeface="Times New Roman" pitchFamily="18" charset="0"/>
                <a:cs typeface="Tahoma" pitchFamily="34" charset="0"/>
              </a:rPr>
              <a:t>• </a:t>
            </a:r>
            <a:r>
              <a:rPr lang="zh-CN" altLang="en-US" smtClean="0">
                <a:latin typeface="Times New Roman" pitchFamily="18" charset="0"/>
                <a:cs typeface="Tahoma" pitchFamily="34" charset="0"/>
              </a:rPr>
              <a:t>是</a:t>
            </a:r>
            <a:r>
              <a:rPr lang="zh-CN" altLang="en-US" smtClean="0">
                <a:latin typeface="Times New Roman" pitchFamily="18" charset="0"/>
              </a:rPr>
              <a:t>最难部署和维护的网络诱骗系统。</a:t>
            </a:r>
          </a:p>
        </p:txBody>
      </p:sp>
      <p:sp>
        <p:nvSpPr>
          <p:cNvPr id="27652"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BADCAFA-F9FE-412B-9C23-B0E99F1D8B7B}" type="datetime1">
              <a:rPr lang="zh-CN" altLang="en-US">
                <a:solidFill>
                  <a:schemeClr val="bg1"/>
                </a:solidFill>
                <a:latin typeface="Verdana" pitchFamily="34" charset="0"/>
              </a:rPr>
              <a:pPr eaLnBrk="1" hangingPunct="1"/>
              <a:t>2018/6/3</a:t>
            </a:fld>
            <a:endParaRPr lang="en-US" altLang="zh-CN">
              <a:solidFill>
                <a:schemeClr val="bg1"/>
              </a:solidFill>
              <a:latin typeface="Verdana" pitchFamily="34" charset="0"/>
            </a:endParaRPr>
          </a:p>
        </p:txBody>
      </p:sp>
      <p:sp>
        <p:nvSpPr>
          <p:cNvPr id="27653" name="灯片编号占位符 5"/>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91C5D68-7037-4312-806B-4E649B064702}" type="slidenum">
              <a:rPr lang="en-US" altLang="zh-CN">
                <a:solidFill>
                  <a:schemeClr val="bg1"/>
                </a:solidFill>
                <a:latin typeface="Verdana" pitchFamily="34" charset="0"/>
              </a:rPr>
              <a:pPr eaLnBrk="1" hangingPunct="1"/>
              <a:t>50</a:t>
            </a:fld>
            <a:endParaRPr lang="en-US" altLang="zh-CN">
              <a:solidFill>
                <a:schemeClr val="bg1"/>
              </a:solidFill>
              <a:latin typeface="Verdana" pitchFamily="34" charset="0"/>
            </a:endParaRPr>
          </a:p>
        </p:txBody>
      </p:sp>
      <p:sp>
        <p:nvSpPr>
          <p:cNvPr id="27654" name="AutoShape 6">
            <a:hlinkClick r:id="rId2" action="ppaction://hlinksldjump" highlightClick="1"/>
          </p:cNvPr>
          <p:cNvSpPr>
            <a:spLocks noChangeArrowheads="1"/>
          </p:cNvSpPr>
          <p:nvPr/>
        </p:nvSpPr>
        <p:spPr bwMode="auto">
          <a:xfrm>
            <a:off x="8316913" y="188913"/>
            <a:ext cx="647700" cy="647700"/>
          </a:xfrm>
          <a:prstGeom prst="actionButtonReturn">
            <a:avLst/>
          </a:prstGeom>
          <a:solidFill>
            <a:schemeClr val="tx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1695154476"/>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mtClean="0">
                <a:latin typeface="Times New Roman" pitchFamily="18" charset="0"/>
              </a:rPr>
              <a:t>5  </a:t>
            </a:r>
            <a:r>
              <a:rPr lang="zh-CN" altLang="en-US" smtClean="0">
                <a:latin typeface="Times New Roman" pitchFamily="18" charset="0"/>
              </a:rPr>
              <a:t>蜜罐的优缺点</a:t>
            </a:r>
          </a:p>
        </p:txBody>
      </p:sp>
      <p:sp>
        <p:nvSpPr>
          <p:cNvPr id="28675"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A2EFF14-E388-4945-82FB-BD6F304BD057}" type="datetime1">
              <a:rPr lang="zh-CN" altLang="en-US">
                <a:solidFill>
                  <a:schemeClr val="bg1"/>
                </a:solidFill>
                <a:latin typeface="Verdana" pitchFamily="34" charset="0"/>
              </a:rPr>
              <a:pPr eaLnBrk="1" hangingPunct="1"/>
              <a:t>2018/6/3</a:t>
            </a:fld>
            <a:endParaRPr lang="en-US" altLang="zh-CN">
              <a:solidFill>
                <a:schemeClr val="bg1"/>
              </a:solidFill>
              <a:latin typeface="Verdana" pitchFamily="34" charset="0"/>
            </a:endParaRPr>
          </a:p>
        </p:txBody>
      </p:sp>
      <p:sp>
        <p:nvSpPr>
          <p:cNvPr id="28676" name="灯片编号占位符 5"/>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FC96216-E9BE-47E4-B629-EE3CC883D17A}" type="slidenum">
              <a:rPr lang="en-US" altLang="zh-CN">
                <a:solidFill>
                  <a:schemeClr val="bg1"/>
                </a:solidFill>
                <a:latin typeface="Verdana" pitchFamily="34" charset="0"/>
              </a:rPr>
              <a:pPr eaLnBrk="1" hangingPunct="1"/>
              <a:t>51</a:t>
            </a:fld>
            <a:endParaRPr lang="en-US" altLang="zh-CN">
              <a:solidFill>
                <a:schemeClr val="bg1"/>
              </a:solidFill>
              <a:latin typeface="Verdana" pitchFamily="34" charset="0"/>
            </a:endParaRPr>
          </a:p>
        </p:txBody>
      </p:sp>
      <p:sp>
        <p:nvSpPr>
          <p:cNvPr id="28677" name="Rectangle 10"/>
          <p:cNvSpPr>
            <a:spLocks noChangeArrowheads="1"/>
          </p:cNvSpPr>
          <p:nvPr/>
        </p:nvSpPr>
        <p:spPr bwMode="auto">
          <a:xfrm>
            <a:off x="0" y="1647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8678" name="AutoShape 12">
            <a:hlinkClick r:id="rId2" action="ppaction://hlinksldjump" highlightClick="1"/>
          </p:cNvPr>
          <p:cNvSpPr>
            <a:spLocks noChangeArrowheads="1"/>
          </p:cNvSpPr>
          <p:nvPr/>
        </p:nvSpPr>
        <p:spPr bwMode="auto">
          <a:xfrm>
            <a:off x="8316913" y="188913"/>
            <a:ext cx="647700" cy="647700"/>
          </a:xfrm>
          <a:prstGeom prst="actionButtonReturn">
            <a:avLst/>
          </a:prstGeom>
          <a:solidFill>
            <a:schemeClr val="tx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8679" name="Rectangle 14"/>
          <p:cNvSpPr>
            <a:spLocks noChangeArrowheads="1"/>
          </p:cNvSpPr>
          <p:nvPr/>
        </p:nvSpPr>
        <p:spPr bwMode="auto">
          <a:xfrm>
            <a:off x="0"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8680" name="Rectangle 15"/>
          <p:cNvSpPr>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a:spcBef>
                <a:spcPct val="20000"/>
              </a:spcBef>
              <a:buClr>
                <a:schemeClr val="hlink"/>
              </a:buClr>
              <a:buChar char="•"/>
              <a:defRPr sz="2400">
                <a:solidFill>
                  <a:schemeClr val="tx1"/>
                </a:solidFill>
                <a:latin typeface="黑体" pitchFamily="49" charset="-122"/>
                <a:ea typeface="黑体" pitchFamily="49" charset="-122"/>
              </a:defRPr>
            </a:lvl3pPr>
            <a:lvl4pPr marL="1600200" indent="-228600">
              <a:spcBef>
                <a:spcPct val="20000"/>
              </a:spcBef>
              <a:buChar char="–"/>
              <a:defRPr sz="2000">
                <a:solidFill>
                  <a:schemeClr val="tx1"/>
                </a:solidFill>
                <a:latin typeface="黑体" pitchFamily="49" charset="-122"/>
                <a:ea typeface="黑体" pitchFamily="49" charset="-122"/>
              </a:defRPr>
            </a:lvl4pPr>
            <a:lvl5pPr marL="2057400" indent="-228600">
              <a:spcBef>
                <a:spcPct val="20000"/>
              </a:spcBef>
              <a:buChar char="»"/>
              <a:defRPr sz="2000">
                <a:solidFill>
                  <a:schemeClr val="tx1"/>
                </a:solidFill>
                <a:latin typeface="黑体" pitchFamily="49" charset="-122"/>
                <a:ea typeface="黑体" pitchFamily="49" charset="-122"/>
              </a:defRPr>
            </a:lvl5pPr>
            <a:lvl6pPr marL="2514600" indent="-228600" fontAlgn="base">
              <a:spcBef>
                <a:spcPct val="20000"/>
              </a:spcBef>
              <a:spcAft>
                <a:spcPct val="0"/>
              </a:spcAft>
              <a:buChar char="»"/>
              <a:defRPr sz="2000">
                <a:solidFill>
                  <a:schemeClr val="tx1"/>
                </a:solidFill>
                <a:latin typeface="黑体" pitchFamily="49" charset="-122"/>
                <a:ea typeface="黑体" pitchFamily="49" charset="-122"/>
              </a:defRPr>
            </a:lvl6pPr>
            <a:lvl7pPr marL="2971800" indent="-228600" fontAlgn="base">
              <a:spcBef>
                <a:spcPct val="20000"/>
              </a:spcBef>
              <a:spcAft>
                <a:spcPct val="0"/>
              </a:spcAft>
              <a:buChar char="»"/>
              <a:defRPr sz="2000">
                <a:solidFill>
                  <a:schemeClr val="tx1"/>
                </a:solidFill>
                <a:latin typeface="黑体" pitchFamily="49" charset="-122"/>
                <a:ea typeface="黑体" pitchFamily="49" charset="-122"/>
              </a:defRPr>
            </a:lvl7pPr>
            <a:lvl8pPr marL="3429000" indent="-228600" fontAlgn="base">
              <a:spcBef>
                <a:spcPct val="20000"/>
              </a:spcBef>
              <a:spcAft>
                <a:spcPct val="0"/>
              </a:spcAft>
              <a:buChar char="»"/>
              <a:defRPr sz="2000">
                <a:solidFill>
                  <a:schemeClr val="tx1"/>
                </a:solidFill>
                <a:latin typeface="黑体" pitchFamily="49" charset="-122"/>
                <a:ea typeface="黑体" pitchFamily="49" charset="-122"/>
              </a:defRPr>
            </a:lvl8pPr>
            <a:lvl9pPr marL="3886200" indent="-228600" fontAlgn="base">
              <a:spcBef>
                <a:spcPct val="20000"/>
              </a:spcBef>
              <a:spcAft>
                <a:spcPct val="0"/>
              </a:spcAft>
              <a:buChar char="»"/>
              <a:defRPr sz="2000">
                <a:solidFill>
                  <a:schemeClr val="tx1"/>
                </a:solidFill>
                <a:latin typeface="黑体" pitchFamily="49" charset="-122"/>
                <a:ea typeface="黑体" pitchFamily="49" charset="-122"/>
              </a:defRPr>
            </a:lvl9pPr>
          </a:lstStyle>
          <a:p>
            <a:pPr>
              <a:buClrTx/>
              <a:buFontTx/>
              <a:buNone/>
            </a:pPr>
            <a:r>
              <a:rPr lang="zh-CN" altLang="en-US">
                <a:latin typeface="Times New Roman" pitchFamily="18" charset="0"/>
                <a:ea typeface="宋体" pitchFamily="2" charset="-122"/>
              </a:rPr>
              <a:t>蜜罐的优点：</a:t>
            </a:r>
          </a:p>
          <a:p>
            <a:pPr>
              <a:buClrTx/>
              <a:buFontTx/>
              <a:buNone/>
            </a:pPr>
            <a:r>
              <a:rPr lang="zh-CN" altLang="en-US">
                <a:latin typeface="Times New Roman" pitchFamily="18" charset="0"/>
                <a:ea typeface="宋体" pitchFamily="2" charset="-122"/>
              </a:rPr>
              <a:t>（</a:t>
            </a:r>
            <a:r>
              <a:rPr lang="en-US" altLang="zh-CN">
                <a:latin typeface="Times New Roman" pitchFamily="18" charset="0"/>
                <a:ea typeface="宋体" pitchFamily="2" charset="-122"/>
              </a:rPr>
              <a:t>1</a:t>
            </a:r>
            <a:r>
              <a:rPr lang="zh-CN" altLang="en-US">
                <a:latin typeface="Times New Roman" pitchFamily="18" charset="0"/>
                <a:ea typeface="宋体" pitchFamily="2" charset="-122"/>
              </a:rPr>
              <a:t>）使用简单</a:t>
            </a:r>
          </a:p>
          <a:p>
            <a:pPr>
              <a:buClrTx/>
              <a:buFontTx/>
              <a:buNone/>
            </a:pPr>
            <a:r>
              <a:rPr lang="zh-CN" altLang="en-US">
                <a:latin typeface="Times New Roman" pitchFamily="18" charset="0"/>
                <a:ea typeface="宋体" pitchFamily="2" charset="-122"/>
              </a:rPr>
              <a:t>    蜜罐起作用前提：如果有人连接就检测并记录它。</a:t>
            </a:r>
          </a:p>
          <a:p>
            <a:pPr>
              <a:buClrTx/>
              <a:buFontTx/>
              <a:buNone/>
            </a:pPr>
            <a:r>
              <a:rPr lang="zh-CN" altLang="en-US">
                <a:latin typeface="Times New Roman" pitchFamily="18" charset="0"/>
                <a:ea typeface="宋体" pitchFamily="2" charset="-122"/>
              </a:rPr>
              <a:t>（</a:t>
            </a:r>
            <a:r>
              <a:rPr lang="en-US" altLang="zh-CN">
                <a:latin typeface="Times New Roman" pitchFamily="18" charset="0"/>
                <a:ea typeface="宋体" pitchFamily="2" charset="-122"/>
              </a:rPr>
              <a:t>2</a:t>
            </a:r>
            <a:r>
              <a:rPr lang="zh-CN" altLang="en-US">
                <a:latin typeface="Times New Roman" pitchFamily="18" charset="0"/>
                <a:ea typeface="宋体" pitchFamily="2" charset="-122"/>
              </a:rPr>
              <a:t>）占用资源少</a:t>
            </a:r>
          </a:p>
          <a:p>
            <a:pPr>
              <a:buClrTx/>
              <a:buFontTx/>
              <a:buNone/>
            </a:pPr>
            <a:r>
              <a:rPr lang="zh-CN" altLang="en-US">
                <a:latin typeface="Times New Roman" pitchFamily="18" charset="0"/>
                <a:ea typeface="宋体" pitchFamily="2" charset="-122"/>
              </a:rPr>
              <a:t>    仅捕获进入蜜罐的数据，不会出现资源耗尽；很多蜜罐都是模拟服务，不会成为攻击者的跳板。</a:t>
            </a:r>
          </a:p>
          <a:p>
            <a:pPr>
              <a:buClrTx/>
              <a:buFontTx/>
              <a:buNone/>
            </a:pPr>
            <a:r>
              <a:rPr lang="zh-CN" altLang="en-US">
                <a:latin typeface="Times New Roman" pitchFamily="18" charset="0"/>
                <a:ea typeface="宋体" pitchFamily="2" charset="-122"/>
              </a:rPr>
              <a:t>（</a:t>
            </a:r>
            <a:r>
              <a:rPr lang="en-US" altLang="zh-CN">
                <a:latin typeface="Times New Roman" pitchFamily="18" charset="0"/>
                <a:ea typeface="宋体" pitchFamily="2" charset="-122"/>
              </a:rPr>
              <a:t>3</a:t>
            </a:r>
            <a:r>
              <a:rPr lang="zh-CN" altLang="en-US">
                <a:latin typeface="Times New Roman" pitchFamily="18" charset="0"/>
                <a:ea typeface="宋体" pitchFamily="2" charset="-122"/>
              </a:rPr>
              <a:t>）数据价值高</a:t>
            </a:r>
          </a:p>
          <a:p>
            <a:pPr>
              <a:buClrTx/>
              <a:buFontTx/>
              <a:buNone/>
            </a:pPr>
            <a:r>
              <a:rPr lang="zh-CN" altLang="en-US">
                <a:latin typeface="Times New Roman" pitchFamily="18" charset="0"/>
                <a:ea typeface="宋体" pitchFamily="2" charset="-122"/>
              </a:rPr>
              <a:t>    简化了检测过程，用户能快速找到所需的确切信息，这些数据具有很高研究价值。</a:t>
            </a:r>
            <a:r>
              <a:rPr lang="zh-CN" altLang="en-US" b="0">
                <a:latin typeface="Times New Roman" pitchFamily="18" charset="0"/>
                <a:ea typeface="宋体" pitchFamily="2" charset="-122"/>
              </a:rPr>
              <a:t> </a:t>
            </a:r>
          </a:p>
        </p:txBody>
      </p:sp>
    </p:spTree>
    <p:extLst>
      <p:ext uri="{BB962C8B-B14F-4D97-AF65-F5344CB8AC3E}">
        <p14:creationId xmlns:p14="http://schemas.microsoft.com/office/powerpoint/2010/main" val="35661745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smtClean="0"/>
              <a:t>蜜罐的缺点</a:t>
            </a:r>
            <a:r>
              <a:rPr lang="zh-CN" altLang="en-US" sz="4800" smtClean="0"/>
              <a:t> </a:t>
            </a:r>
          </a:p>
        </p:txBody>
      </p:sp>
      <p:sp>
        <p:nvSpPr>
          <p:cNvPr id="29699"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462799B-EAB7-4CA4-A88E-F28483E86390}" type="datetime1">
              <a:rPr lang="zh-CN" altLang="en-US">
                <a:solidFill>
                  <a:schemeClr val="bg1"/>
                </a:solidFill>
                <a:latin typeface="Verdana" pitchFamily="34" charset="0"/>
              </a:rPr>
              <a:pPr eaLnBrk="1" hangingPunct="1"/>
              <a:t>2018/6/3</a:t>
            </a:fld>
            <a:endParaRPr lang="en-US" altLang="zh-CN">
              <a:solidFill>
                <a:schemeClr val="bg1"/>
              </a:solidFill>
              <a:latin typeface="Verdana" pitchFamily="34" charset="0"/>
            </a:endParaRPr>
          </a:p>
        </p:txBody>
      </p:sp>
      <p:sp>
        <p:nvSpPr>
          <p:cNvPr id="29700" name="灯片编号占位符 5"/>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BA37738-F1B0-4020-82B6-90DAA3AF72CD}" type="slidenum">
              <a:rPr lang="en-US" altLang="zh-CN">
                <a:solidFill>
                  <a:schemeClr val="bg1"/>
                </a:solidFill>
                <a:latin typeface="Verdana" pitchFamily="34" charset="0"/>
              </a:rPr>
              <a:pPr eaLnBrk="1" hangingPunct="1"/>
              <a:t>52</a:t>
            </a:fld>
            <a:endParaRPr lang="en-US" altLang="zh-CN">
              <a:solidFill>
                <a:schemeClr val="bg1"/>
              </a:solidFill>
              <a:latin typeface="Verdana" pitchFamily="34" charset="0"/>
            </a:endParaRPr>
          </a:p>
        </p:txBody>
      </p:sp>
      <p:sp>
        <p:nvSpPr>
          <p:cNvPr id="29701" name="Rectangle 7"/>
          <p:cNvSpPr>
            <a:spLocks noChangeArrowheads="1"/>
          </p:cNvSpPr>
          <p:nvPr/>
        </p:nvSpPr>
        <p:spPr bwMode="auto">
          <a:xfrm>
            <a:off x="0" y="1647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9702" name="Rectangle 9"/>
          <p:cNvSpPr>
            <a:spLocks noChangeArrowheads="1"/>
          </p:cNvSpPr>
          <p:nvPr/>
        </p:nvSpPr>
        <p:spPr bwMode="auto">
          <a:xfrm>
            <a:off x="0" y="1781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29703" name="Rectangle 72"/>
          <p:cNvSpPr>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a:spcBef>
                <a:spcPct val="20000"/>
              </a:spcBef>
              <a:buClr>
                <a:schemeClr val="hlink"/>
              </a:buClr>
              <a:buChar char="•"/>
              <a:defRPr sz="2400">
                <a:solidFill>
                  <a:schemeClr val="tx1"/>
                </a:solidFill>
                <a:latin typeface="黑体" pitchFamily="49" charset="-122"/>
                <a:ea typeface="黑体" pitchFamily="49" charset="-122"/>
              </a:defRPr>
            </a:lvl3pPr>
            <a:lvl4pPr marL="1600200" indent="-228600">
              <a:spcBef>
                <a:spcPct val="20000"/>
              </a:spcBef>
              <a:buChar char="–"/>
              <a:defRPr sz="2000">
                <a:solidFill>
                  <a:schemeClr val="tx1"/>
                </a:solidFill>
                <a:latin typeface="黑体" pitchFamily="49" charset="-122"/>
                <a:ea typeface="黑体" pitchFamily="49" charset="-122"/>
              </a:defRPr>
            </a:lvl4pPr>
            <a:lvl5pPr marL="2057400" indent="-228600">
              <a:spcBef>
                <a:spcPct val="20000"/>
              </a:spcBef>
              <a:buChar char="»"/>
              <a:defRPr sz="2000">
                <a:solidFill>
                  <a:schemeClr val="tx1"/>
                </a:solidFill>
                <a:latin typeface="黑体" pitchFamily="49" charset="-122"/>
                <a:ea typeface="黑体" pitchFamily="49" charset="-122"/>
              </a:defRPr>
            </a:lvl5pPr>
            <a:lvl6pPr marL="2514600" indent="-228600" fontAlgn="base">
              <a:spcBef>
                <a:spcPct val="20000"/>
              </a:spcBef>
              <a:spcAft>
                <a:spcPct val="0"/>
              </a:spcAft>
              <a:buChar char="»"/>
              <a:defRPr sz="2000">
                <a:solidFill>
                  <a:schemeClr val="tx1"/>
                </a:solidFill>
                <a:latin typeface="黑体" pitchFamily="49" charset="-122"/>
                <a:ea typeface="黑体" pitchFamily="49" charset="-122"/>
              </a:defRPr>
            </a:lvl6pPr>
            <a:lvl7pPr marL="2971800" indent="-228600" fontAlgn="base">
              <a:spcBef>
                <a:spcPct val="20000"/>
              </a:spcBef>
              <a:spcAft>
                <a:spcPct val="0"/>
              </a:spcAft>
              <a:buChar char="»"/>
              <a:defRPr sz="2000">
                <a:solidFill>
                  <a:schemeClr val="tx1"/>
                </a:solidFill>
                <a:latin typeface="黑体" pitchFamily="49" charset="-122"/>
                <a:ea typeface="黑体" pitchFamily="49" charset="-122"/>
              </a:defRPr>
            </a:lvl7pPr>
            <a:lvl8pPr marL="3429000" indent="-228600" fontAlgn="base">
              <a:spcBef>
                <a:spcPct val="20000"/>
              </a:spcBef>
              <a:spcAft>
                <a:spcPct val="0"/>
              </a:spcAft>
              <a:buChar char="»"/>
              <a:defRPr sz="2000">
                <a:solidFill>
                  <a:schemeClr val="tx1"/>
                </a:solidFill>
                <a:latin typeface="黑体" pitchFamily="49" charset="-122"/>
                <a:ea typeface="黑体" pitchFamily="49" charset="-122"/>
              </a:defRPr>
            </a:lvl8pPr>
            <a:lvl9pPr marL="3886200" indent="-228600" fontAlgn="base">
              <a:spcBef>
                <a:spcPct val="20000"/>
              </a:spcBef>
              <a:spcAft>
                <a:spcPct val="0"/>
              </a:spcAft>
              <a:buChar char="»"/>
              <a:defRPr sz="2000">
                <a:solidFill>
                  <a:schemeClr val="tx1"/>
                </a:solidFill>
                <a:latin typeface="黑体" pitchFamily="49" charset="-122"/>
                <a:ea typeface="黑体" pitchFamily="49" charset="-122"/>
              </a:defRPr>
            </a:lvl9pPr>
          </a:lstStyle>
          <a:p>
            <a:pPr>
              <a:buClrTx/>
              <a:buFontTx/>
              <a:buNone/>
            </a:pPr>
            <a:r>
              <a:rPr lang="zh-CN" altLang="en-US">
                <a:latin typeface="Times New Roman" pitchFamily="18" charset="0"/>
                <a:ea typeface="宋体" pitchFamily="2" charset="-122"/>
              </a:rPr>
              <a:t>（</a:t>
            </a:r>
            <a:r>
              <a:rPr lang="en-US" altLang="zh-CN">
                <a:latin typeface="Times New Roman" pitchFamily="18" charset="0"/>
                <a:ea typeface="宋体" pitchFamily="2" charset="-122"/>
              </a:rPr>
              <a:t>1</a:t>
            </a:r>
            <a:r>
              <a:rPr lang="zh-CN" altLang="en-US">
                <a:latin typeface="Times New Roman" pitchFamily="18" charset="0"/>
                <a:ea typeface="宋体" pitchFamily="2" charset="-122"/>
              </a:rPr>
              <a:t>）数据收集面狭窄</a:t>
            </a:r>
          </a:p>
          <a:p>
            <a:pPr>
              <a:buClrTx/>
              <a:buFontTx/>
              <a:buNone/>
            </a:pPr>
            <a:r>
              <a:rPr lang="zh-CN" altLang="en-US">
                <a:latin typeface="Times New Roman" pitchFamily="18" charset="0"/>
                <a:ea typeface="宋体" pitchFamily="2" charset="-122"/>
              </a:rPr>
              <a:t>    蜜罐的最大缺点是仅可检测到对它进行攻击的行为，对黑客攻击其他系统的行为一无所知。</a:t>
            </a:r>
          </a:p>
          <a:p>
            <a:pPr>
              <a:buClrTx/>
              <a:buFontTx/>
              <a:buNone/>
            </a:pPr>
            <a:endParaRPr lang="zh-CN" altLang="en-US">
              <a:latin typeface="Times New Roman" pitchFamily="18" charset="0"/>
              <a:ea typeface="宋体" pitchFamily="2" charset="-122"/>
            </a:endParaRPr>
          </a:p>
          <a:p>
            <a:pPr>
              <a:buClrTx/>
              <a:buFontTx/>
              <a:buNone/>
            </a:pPr>
            <a:r>
              <a:rPr lang="zh-CN" altLang="en-US">
                <a:latin typeface="Times New Roman" pitchFamily="18" charset="0"/>
                <a:ea typeface="宋体" pitchFamily="2" charset="-122"/>
              </a:rPr>
              <a:t>（</a:t>
            </a:r>
            <a:r>
              <a:rPr lang="en-US" altLang="zh-CN">
                <a:latin typeface="Times New Roman" pitchFamily="18" charset="0"/>
                <a:ea typeface="宋体" pitchFamily="2" charset="-122"/>
              </a:rPr>
              <a:t>2</a:t>
            </a:r>
            <a:r>
              <a:rPr lang="zh-CN" altLang="en-US">
                <a:latin typeface="Times New Roman" pitchFamily="18" charset="0"/>
                <a:ea typeface="宋体" pitchFamily="2" charset="-122"/>
              </a:rPr>
              <a:t>）指纹识别</a:t>
            </a:r>
          </a:p>
          <a:p>
            <a:pPr>
              <a:buClrTx/>
              <a:buFontTx/>
              <a:buNone/>
            </a:pPr>
            <a:r>
              <a:rPr lang="zh-CN" altLang="en-US">
                <a:latin typeface="Times New Roman" pitchFamily="18" charset="0"/>
                <a:ea typeface="宋体" pitchFamily="2" charset="-122"/>
              </a:rPr>
              <a:t>    指纹识别是指蜜罐具备一些预定的特征和行为，因而能被攻击者识别出其真实身份。</a:t>
            </a:r>
          </a:p>
          <a:p>
            <a:pPr>
              <a:buClrTx/>
              <a:buFontTx/>
              <a:buNone/>
            </a:pPr>
            <a:r>
              <a:rPr lang="zh-CN" altLang="en-US">
                <a:latin typeface="Times New Roman" pitchFamily="18" charset="0"/>
                <a:ea typeface="宋体" pitchFamily="2" charset="-122"/>
              </a:rPr>
              <a:t>（</a:t>
            </a:r>
            <a:r>
              <a:rPr lang="en-US" altLang="zh-CN">
                <a:latin typeface="Times New Roman" pitchFamily="18" charset="0"/>
                <a:ea typeface="宋体" pitchFamily="2" charset="-122"/>
              </a:rPr>
              <a:t>3</a:t>
            </a:r>
            <a:r>
              <a:rPr lang="zh-CN" altLang="en-US">
                <a:latin typeface="Times New Roman" pitchFamily="18" charset="0"/>
                <a:ea typeface="宋体" pitchFamily="2" charset="-122"/>
              </a:rPr>
              <a:t>）给使用者带来风险</a:t>
            </a:r>
          </a:p>
          <a:p>
            <a:pPr>
              <a:buClrTx/>
              <a:buFontTx/>
              <a:buNone/>
            </a:pPr>
            <a:r>
              <a:rPr lang="zh-CN" altLang="en-US">
                <a:latin typeface="Times New Roman" pitchFamily="18" charset="0"/>
                <a:ea typeface="宋体" pitchFamily="2" charset="-122"/>
              </a:rPr>
              <a:t>    具有真实操作系统特性的蜜罐容易成为攻击跳板。</a:t>
            </a:r>
          </a:p>
        </p:txBody>
      </p:sp>
    </p:spTree>
    <p:extLst>
      <p:ext uri="{BB962C8B-B14F-4D97-AF65-F5344CB8AC3E}">
        <p14:creationId xmlns:p14="http://schemas.microsoft.com/office/powerpoint/2010/main" val="1863944318"/>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mtClean="0"/>
              <a:t>蜜罐的发展趋势</a:t>
            </a:r>
          </a:p>
        </p:txBody>
      </p:sp>
      <p:sp>
        <p:nvSpPr>
          <p:cNvPr id="30723" name="Rectangle 3"/>
          <p:cNvSpPr>
            <a:spLocks noGrp="1" noChangeArrowheads="1"/>
          </p:cNvSpPr>
          <p:nvPr>
            <p:ph idx="1"/>
          </p:nvPr>
        </p:nvSpPr>
        <p:spPr/>
        <p:txBody>
          <a:bodyPr/>
          <a:lstStyle/>
          <a:p>
            <a:pPr>
              <a:lnSpc>
                <a:spcPct val="90000"/>
              </a:lnSpc>
              <a:buFontTx/>
              <a:buNone/>
            </a:pPr>
            <a:r>
              <a:rPr lang="en-US" altLang="zh-CN" smtClean="0">
                <a:latin typeface="Times New Roman" pitchFamily="18" charset="0"/>
                <a:cs typeface="Tahoma" pitchFamily="34" charset="0"/>
              </a:rPr>
              <a:t>• </a:t>
            </a:r>
            <a:r>
              <a:rPr lang="zh-CN" altLang="en-US" smtClean="0">
                <a:latin typeface="Times New Roman" pitchFamily="18" charset="0"/>
              </a:rPr>
              <a:t>增加蜜罐可以模拟的黑客感兴趣的服务类型</a:t>
            </a:r>
          </a:p>
          <a:p>
            <a:pPr>
              <a:lnSpc>
                <a:spcPct val="90000"/>
              </a:lnSpc>
              <a:buFontTx/>
              <a:buNone/>
            </a:pPr>
            <a:endParaRPr lang="zh-CN" altLang="en-US" smtClean="0">
              <a:latin typeface="Times New Roman" pitchFamily="18" charset="0"/>
            </a:endParaRPr>
          </a:p>
          <a:p>
            <a:pPr>
              <a:lnSpc>
                <a:spcPct val="90000"/>
              </a:lnSpc>
              <a:buFontTx/>
              <a:buNone/>
            </a:pPr>
            <a:r>
              <a:rPr lang="en-US" altLang="zh-CN" smtClean="0">
                <a:latin typeface="Times New Roman" pitchFamily="18" charset="0"/>
                <a:cs typeface="Tahoma" pitchFamily="34" charset="0"/>
              </a:rPr>
              <a:t>• </a:t>
            </a:r>
            <a:r>
              <a:rPr lang="zh-CN" altLang="en-US" smtClean="0">
                <a:latin typeface="Times New Roman" pitchFamily="18" charset="0"/>
              </a:rPr>
              <a:t>增加可以使用蜜罐的操作系统类型</a:t>
            </a:r>
          </a:p>
          <a:p>
            <a:pPr>
              <a:lnSpc>
                <a:spcPct val="90000"/>
              </a:lnSpc>
              <a:buFontTx/>
              <a:buNone/>
            </a:pPr>
            <a:endParaRPr lang="zh-CN" altLang="en-US" smtClean="0">
              <a:latin typeface="Times New Roman" pitchFamily="18" charset="0"/>
            </a:endParaRPr>
          </a:p>
          <a:p>
            <a:pPr>
              <a:lnSpc>
                <a:spcPct val="90000"/>
              </a:lnSpc>
              <a:buFontTx/>
              <a:buNone/>
            </a:pPr>
            <a:r>
              <a:rPr lang="en-US" altLang="zh-CN" smtClean="0">
                <a:latin typeface="Times New Roman" pitchFamily="18" charset="0"/>
                <a:cs typeface="Tahoma" pitchFamily="34" charset="0"/>
              </a:rPr>
              <a:t>• </a:t>
            </a:r>
            <a:r>
              <a:rPr lang="zh-CN" altLang="en-US" smtClean="0">
                <a:latin typeface="Times New Roman" pitchFamily="18" charset="0"/>
              </a:rPr>
              <a:t>尽量降低风险的情况下，提高蜜罐的交互程度</a:t>
            </a:r>
          </a:p>
          <a:p>
            <a:pPr>
              <a:lnSpc>
                <a:spcPct val="90000"/>
              </a:lnSpc>
              <a:buFontTx/>
              <a:buNone/>
            </a:pPr>
            <a:endParaRPr lang="zh-CN" altLang="en-US" smtClean="0">
              <a:latin typeface="Times New Roman" pitchFamily="18" charset="0"/>
            </a:endParaRPr>
          </a:p>
          <a:p>
            <a:pPr>
              <a:lnSpc>
                <a:spcPct val="90000"/>
              </a:lnSpc>
              <a:buFontTx/>
              <a:buNone/>
            </a:pPr>
            <a:r>
              <a:rPr lang="en-US" altLang="zh-CN" smtClean="0">
                <a:latin typeface="Times New Roman" pitchFamily="18" charset="0"/>
                <a:cs typeface="Tahoma" pitchFamily="34" charset="0"/>
              </a:rPr>
              <a:t>• </a:t>
            </a:r>
            <a:r>
              <a:rPr lang="zh-CN" altLang="en-US" smtClean="0">
                <a:latin typeface="Times New Roman" pitchFamily="18" charset="0"/>
              </a:rPr>
              <a:t>降低高交互型蜜罐引入的安全风险</a:t>
            </a:r>
          </a:p>
          <a:p>
            <a:pPr>
              <a:lnSpc>
                <a:spcPct val="90000"/>
              </a:lnSpc>
              <a:buFontTx/>
              <a:buNone/>
            </a:pPr>
            <a:endParaRPr lang="zh-CN" altLang="en-US" smtClean="0">
              <a:latin typeface="Times New Roman" pitchFamily="18" charset="0"/>
            </a:endParaRPr>
          </a:p>
          <a:p>
            <a:pPr>
              <a:lnSpc>
                <a:spcPct val="90000"/>
              </a:lnSpc>
              <a:buFontTx/>
              <a:buNone/>
            </a:pPr>
            <a:r>
              <a:rPr lang="en-US" altLang="zh-CN" smtClean="0">
                <a:latin typeface="Times New Roman" pitchFamily="18" charset="0"/>
                <a:cs typeface="Tahoma" pitchFamily="34" charset="0"/>
              </a:rPr>
              <a:t>• </a:t>
            </a:r>
            <a:r>
              <a:rPr lang="zh-CN" altLang="en-US" smtClean="0">
                <a:latin typeface="Times New Roman" pitchFamily="18" charset="0"/>
              </a:rPr>
              <a:t>蜜罐还要记录攻击者在攻陷机器后的所作所为</a:t>
            </a:r>
          </a:p>
        </p:txBody>
      </p:sp>
      <p:sp>
        <p:nvSpPr>
          <p:cNvPr id="30724" name="日期占位符 3"/>
          <p:cNvSpPr>
            <a:spLocks noGrp="1"/>
          </p:cNvSpPr>
          <p:nvPr>
            <p:ph type="dt" sz="quarter" idx="10"/>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D30222E-7C12-4D2F-B9AE-A6C1B643A739}" type="datetime1">
              <a:rPr lang="zh-CN" altLang="en-US">
                <a:solidFill>
                  <a:schemeClr val="bg1"/>
                </a:solidFill>
                <a:latin typeface="Verdana" pitchFamily="34" charset="0"/>
              </a:rPr>
              <a:pPr eaLnBrk="1" hangingPunct="1"/>
              <a:t>2018/6/3</a:t>
            </a:fld>
            <a:endParaRPr lang="en-US" altLang="zh-CN">
              <a:solidFill>
                <a:schemeClr val="bg1"/>
              </a:solidFill>
              <a:latin typeface="Verdana" pitchFamily="34" charset="0"/>
            </a:endParaRPr>
          </a:p>
        </p:txBody>
      </p:sp>
      <p:sp>
        <p:nvSpPr>
          <p:cNvPr id="30725" name="灯片编号占位符 5"/>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F01329D-7355-45C1-B448-679E5916A31E}" type="slidenum">
              <a:rPr lang="en-US" altLang="zh-CN">
                <a:solidFill>
                  <a:schemeClr val="bg1"/>
                </a:solidFill>
                <a:latin typeface="Verdana" pitchFamily="34" charset="0"/>
              </a:rPr>
              <a:pPr eaLnBrk="1" hangingPunct="1"/>
              <a:t>53</a:t>
            </a:fld>
            <a:endParaRPr lang="en-US" altLang="zh-CN">
              <a:solidFill>
                <a:schemeClr val="bg1"/>
              </a:solidFill>
              <a:latin typeface="Verdana" pitchFamily="34" charset="0"/>
            </a:endParaRPr>
          </a:p>
        </p:txBody>
      </p:sp>
      <p:sp>
        <p:nvSpPr>
          <p:cNvPr id="30726" name="AutoShape 5">
            <a:hlinkClick r:id="rId2" action="ppaction://hlinksldjump" highlightClick="1"/>
          </p:cNvPr>
          <p:cNvSpPr>
            <a:spLocks noChangeArrowheads="1"/>
          </p:cNvSpPr>
          <p:nvPr/>
        </p:nvSpPr>
        <p:spPr bwMode="auto">
          <a:xfrm>
            <a:off x="8388350" y="188913"/>
            <a:ext cx="647700" cy="647700"/>
          </a:xfrm>
          <a:prstGeom prst="actionButtonReturn">
            <a:avLst/>
          </a:prstGeom>
          <a:solidFill>
            <a:schemeClr val="tx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2122030546"/>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dt" sz="quarter" idx="2"/>
          </p:nvPr>
        </p:nvSpPr>
        <p:spPr/>
        <p:txBody>
          <a:bodyPr/>
          <a:lstStyle/>
          <a:p>
            <a:fld id="{A77E8E38-AA6D-494C-AC19-D45621EAE9CB}" type="datetime1">
              <a:rPr lang="zh-CN" altLang="en-US"/>
              <a:pPr/>
              <a:t>2018/6/3</a:t>
            </a:fld>
            <a:endParaRPr lang="en-US" altLang="zh-CN"/>
          </a:p>
        </p:txBody>
      </p:sp>
      <p:sp>
        <p:nvSpPr>
          <p:cNvPr id="5" name="Rectangle 11"/>
          <p:cNvSpPr>
            <a:spLocks noGrp="1" noChangeArrowheads="1"/>
          </p:cNvSpPr>
          <p:nvPr>
            <p:ph type="sldNum" sz="quarter" idx="4"/>
          </p:nvPr>
        </p:nvSpPr>
        <p:spPr/>
        <p:txBody>
          <a:bodyPr/>
          <a:lstStyle/>
          <a:p>
            <a:fld id="{ED3B23E9-A9C5-4290-A77A-28C20E2713C3}" type="slidenum">
              <a:rPr lang="en-US" altLang="zh-CN"/>
              <a:pPr/>
              <a:t>54</a:t>
            </a:fld>
            <a:endParaRPr lang="en-US" altLang="zh-CN"/>
          </a:p>
        </p:txBody>
      </p:sp>
      <p:sp>
        <p:nvSpPr>
          <p:cNvPr id="162820" name="Rectangle 4"/>
          <p:cNvSpPr>
            <a:spLocks noGrp="1" noChangeArrowheads="1"/>
          </p:cNvSpPr>
          <p:nvPr>
            <p:ph type="ctrTitle"/>
          </p:nvPr>
        </p:nvSpPr>
        <p:spPr/>
        <p:txBody>
          <a:bodyPr/>
          <a:lstStyle/>
          <a:p>
            <a:r>
              <a:rPr lang="en-US" altLang="zh-CN" sz="4500" dirty="0">
                <a:solidFill>
                  <a:schemeClr val="tx2"/>
                </a:solidFill>
              </a:rPr>
              <a:t>The End</a:t>
            </a:r>
          </a:p>
        </p:txBody>
      </p:sp>
      <p:sp>
        <p:nvSpPr>
          <p:cNvPr id="162821" name="Rectangle 5"/>
          <p:cNvSpPr>
            <a:spLocks noGrp="1" noChangeArrowheads="1"/>
          </p:cNvSpPr>
          <p:nvPr>
            <p:ph type="subTitle" idx="1"/>
          </p:nvPr>
        </p:nvSpPr>
        <p:spPr/>
        <p:txBody>
          <a:bodyPr/>
          <a:lstStyle/>
          <a:p>
            <a:pPr>
              <a:lnSpc>
                <a:spcPct val="90000"/>
              </a:lnSpc>
            </a:pPr>
            <a:endParaRPr lang="zh-CN" altLang="en-US" dirty="0">
              <a:solidFill>
                <a:schemeClr val="accent1"/>
              </a:solidFill>
            </a:endParaRPr>
          </a:p>
        </p:txBody>
      </p:sp>
    </p:spTree>
    <p:extLst>
      <p:ext uri="{BB962C8B-B14F-4D97-AF65-F5344CB8AC3E}">
        <p14:creationId xmlns:p14="http://schemas.microsoft.com/office/powerpoint/2010/main" val="295302856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入侵检测系统的</a:t>
            </a:r>
            <a:r>
              <a:rPr lang="zh-CN" altLang="zh-CN" dirty="0" smtClean="0"/>
              <a:t>功能</a:t>
            </a:r>
            <a:r>
              <a:rPr lang="zh-CN" altLang="en-US" dirty="0" smtClean="0"/>
              <a:t>部件</a:t>
            </a:r>
            <a:endParaRPr lang="zh-CN" altLang="en-US" dirty="0"/>
          </a:p>
        </p:txBody>
      </p:sp>
      <p:sp>
        <p:nvSpPr>
          <p:cNvPr id="3" name="内容占位符 2"/>
          <p:cNvSpPr>
            <a:spLocks noGrp="1"/>
          </p:cNvSpPr>
          <p:nvPr>
            <p:ph idx="1"/>
          </p:nvPr>
        </p:nvSpPr>
        <p:spPr/>
        <p:txBody>
          <a:bodyPr/>
          <a:lstStyle/>
          <a:p>
            <a:r>
              <a:rPr lang="zh-CN" altLang="zh-CN" dirty="0"/>
              <a:t>入侵检测系统包括三个功能部件：信息源、分析引擎和响应部件。</a:t>
            </a:r>
          </a:p>
          <a:p>
            <a:pPr lvl="1"/>
            <a:r>
              <a:rPr lang="zh-CN" altLang="zh-CN" dirty="0"/>
              <a:t>信息源指收集事件记录流，包括网络数据包、操作系统日志等</a:t>
            </a:r>
            <a:r>
              <a:rPr lang="zh-CN" altLang="zh-CN" dirty="0" smtClean="0"/>
              <a:t>；</a:t>
            </a:r>
            <a:endParaRPr lang="en-US" altLang="zh-CN" dirty="0" smtClean="0"/>
          </a:p>
          <a:p>
            <a:pPr lvl="1"/>
            <a:r>
              <a:rPr lang="zh-CN" altLang="zh-CN" dirty="0" smtClean="0"/>
              <a:t>分析</a:t>
            </a:r>
            <a:r>
              <a:rPr lang="zh-CN" altLang="zh-CN" dirty="0"/>
              <a:t>引擎是入侵检测的核心，指通过分析信息源发现入侵迹象的分析技术</a:t>
            </a:r>
            <a:r>
              <a:rPr lang="zh-CN" altLang="zh-CN" dirty="0" smtClean="0"/>
              <a:t>；</a:t>
            </a:r>
            <a:endParaRPr lang="en-US" altLang="zh-CN" dirty="0" smtClean="0"/>
          </a:p>
          <a:p>
            <a:pPr lvl="1"/>
            <a:r>
              <a:rPr lang="zh-CN" altLang="zh-CN" dirty="0" smtClean="0"/>
              <a:t>响应</a:t>
            </a:r>
            <a:r>
              <a:rPr lang="zh-CN" altLang="zh-CN" dirty="0"/>
              <a:t>部件指基于分析引擎的结果产生响应的部件，通常包括报警、切断网络连接等处理方法。</a:t>
            </a:r>
            <a:endParaRPr lang="zh-CN" altLang="en-US" dirty="0"/>
          </a:p>
        </p:txBody>
      </p:sp>
    </p:spTree>
    <p:extLst>
      <p:ext uri="{BB962C8B-B14F-4D97-AF65-F5344CB8AC3E}">
        <p14:creationId xmlns:p14="http://schemas.microsoft.com/office/powerpoint/2010/main" val="375964963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入侵检测系统的主要功能</a:t>
            </a:r>
            <a:endParaRPr lang="zh-CN" altLang="en-US" dirty="0"/>
          </a:p>
        </p:txBody>
      </p:sp>
      <p:sp>
        <p:nvSpPr>
          <p:cNvPr id="3" name="内容占位符 2"/>
          <p:cNvSpPr>
            <a:spLocks noGrp="1"/>
          </p:cNvSpPr>
          <p:nvPr>
            <p:ph idx="1"/>
          </p:nvPr>
        </p:nvSpPr>
        <p:spPr/>
        <p:txBody>
          <a:bodyPr/>
          <a:lstStyle/>
          <a:p>
            <a:pPr lvl="0"/>
            <a:r>
              <a:rPr lang="zh-CN" altLang="zh-CN" dirty="0"/>
              <a:t>监视用户和系统的活动，查找非法用户和合法用户的越权操作。</a:t>
            </a:r>
          </a:p>
          <a:p>
            <a:pPr lvl="0"/>
            <a:r>
              <a:rPr lang="zh-CN" altLang="zh-CN" dirty="0"/>
              <a:t>审计系统配置的正确性和安全漏洞，并提示管理员修补漏洞。</a:t>
            </a:r>
          </a:p>
          <a:p>
            <a:pPr lvl="0"/>
            <a:r>
              <a:rPr lang="zh-CN" altLang="zh-CN" dirty="0"/>
              <a:t>对用户的非正常活动进行统计分析，发现入侵行为的规律。</a:t>
            </a:r>
          </a:p>
          <a:p>
            <a:pPr lvl="0"/>
            <a:r>
              <a:rPr lang="zh-CN" altLang="zh-CN" dirty="0"/>
              <a:t>检查系统程序和数据的一致性与正确性。</a:t>
            </a:r>
          </a:p>
          <a:p>
            <a:pPr lvl="0"/>
            <a:r>
              <a:rPr lang="zh-CN" altLang="zh-CN" dirty="0"/>
              <a:t>能够实时地对检测到的入侵行为进行反应。</a:t>
            </a:r>
          </a:p>
          <a:p>
            <a:pPr lvl="0"/>
            <a:r>
              <a:rPr lang="zh-CN" altLang="zh-CN" dirty="0"/>
              <a:t>操作系统的审计跟踪管理</a:t>
            </a:r>
            <a:r>
              <a:rPr lang="zh-CN" altLang="zh-CN" dirty="0" smtClean="0"/>
              <a:t>。</a:t>
            </a:r>
            <a:endParaRPr lang="zh-CN" altLang="zh-CN" dirty="0"/>
          </a:p>
        </p:txBody>
      </p:sp>
    </p:spTree>
    <p:extLst>
      <p:ext uri="{BB962C8B-B14F-4D97-AF65-F5344CB8AC3E}">
        <p14:creationId xmlns:p14="http://schemas.microsoft.com/office/powerpoint/2010/main" val="181529597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入侵检测系统的</a:t>
            </a:r>
            <a:r>
              <a:rPr lang="zh-CN" altLang="zh-CN" dirty="0" smtClean="0"/>
              <a:t>分类</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zh-CN" dirty="0"/>
              <a:t>按照信息源的</a:t>
            </a:r>
            <a:r>
              <a:rPr lang="zh-CN" altLang="zh-CN" dirty="0" smtClean="0"/>
              <a:t>来源</a:t>
            </a:r>
            <a:endParaRPr lang="en-US" altLang="zh-CN" dirty="0" smtClean="0"/>
          </a:p>
          <a:p>
            <a:pPr lvl="1"/>
            <a:r>
              <a:rPr lang="zh-CN" altLang="zh-CN" dirty="0" smtClean="0"/>
              <a:t>基于</a:t>
            </a:r>
            <a:r>
              <a:rPr lang="zh-CN" altLang="zh-CN" dirty="0"/>
              <a:t>主机的</a:t>
            </a:r>
            <a:r>
              <a:rPr lang="en-US" altLang="zh-CN" dirty="0"/>
              <a:t>IDS(Host-based Intrusion Detection System, HIDS)</a:t>
            </a:r>
            <a:r>
              <a:rPr lang="zh-CN" altLang="zh-CN" dirty="0"/>
              <a:t>：通过监视和分析所在主机的审计记录检测入侵</a:t>
            </a:r>
            <a:r>
              <a:rPr lang="zh-CN" altLang="zh-CN" dirty="0" smtClean="0"/>
              <a:t>。</a:t>
            </a:r>
            <a:endParaRPr lang="en-US" altLang="zh-CN" dirty="0" smtClean="0"/>
          </a:p>
          <a:p>
            <a:pPr lvl="1"/>
            <a:r>
              <a:rPr lang="zh-CN" altLang="zh-CN" dirty="0"/>
              <a:t>基于网络的</a:t>
            </a:r>
            <a:r>
              <a:rPr lang="en-US" altLang="zh-CN" dirty="0"/>
              <a:t>IDS(Network-based Intrusion Detection System, NIDS)</a:t>
            </a:r>
            <a:r>
              <a:rPr lang="zh-CN" altLang="zh-CN" dirty="0"/>
              <a:t>：通过在共享网段上对主机之间的通信数据进行侦听，分析可疑现象。</a:t>
            </a:r>
            <a:endParaRPr lang="zh-CN" altLang="en-US" dirty="0"/>
          </a:p>
        </p:txBody>
      </p:sp>
    </p:spTree>
    <p:extLst>
      <p:ext uri="{BB962C8B-B14F-4D97-AF65-F5344CB8AC3E}">
        <p14:creationId xmlns:p14="http://schemas.microsoft.com/office/powerpoint/2010/main" val="179803304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入侵检测系统的</a:t>
            </a:r>
            <a:r>
              <a:rPr lang="zh-CN" altLang="zh-CN" dirty="0" smtClean="0"/>
              <a:t>分类</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zh-CN" sz="2400" dirty="0"/>
              <a:t>按照分析引擎的分析</a:t>
            </a:r>
            <a:r>
              <a:rPr lang="zh-CN" altLang="zh-CN" sz="2400" dirty="0" smtClean="0"/>
              <a:t>方式</a:t>
            </a:r>
            <a:endParaRPr lang="en-US" altLang="zh-CN" sz="2400" dirty="0" smtClean="0"/>
          </a:p>
          <a:p>
            <a:pPr lvl="1"/>
            <a:r>
              <a:rPr lang="zh-CN" altLang="zh-CN" sz="2400" dirty="0"/>
              <a:t>异常检测（</a:t>
            </a:r>
            <a:r>
              <a:rPr lang="en-US" altLang="zh-CN" sz="2400" dirty="0"/>
              <a:t>Anomaly detection</a:t>
            </a:r>
            <a:r>
              <a:rPr lang="zh-CN" altLang="zh-CN" sz="2400" dirty="0"/>
              <a:t>）系统：假定所有的入侵行为都与正常行为不同，建立正常活动的描述，当主体活动违反其统计规律时，则将其视为可疑行为</a:t>
            </a:r>
            <a:r>
              <a:rPr lang="zh-CN" altLang="zh-CN" sz="2400" dirty="0" smtClean="0"/>
              <a:t>。</a:t>
            </a:r>
            <a:endParaRPr lang="en-US" altLang="zh-CN" sz="2400" dirty="0" smtClean="0"/>
          </a:p>
          <a:p>
            <a:pPr lvl="1"/>
            <a:r>
              <a:rPr lang="zh-CN" altLang="zh-CN" sz="2400" dirty="0"/>
              <a:t>误用检测（</a:t>
            </a:r>
            <a:r>
              <a:rPr lang="en-US" altLang="zh-CN" sz="2400" dirty="0"/>
              <a:t>Misuse detection</a:t>
            </a:r>
            <a:r>
              <a:rPr lang="zh-CN" altLang="zh-CN" sz="2400" dirty="0"/>
              <a:t>）系统：假定所有入侵行为和手段（及其变种）都能够表达为一种模式或特征，系统的目标就是检测主体活动是否符合这些模式，如果符合则视为可疑行为</a:t>
            </a:r>
            <a:r>
              <a:rPr lang="zh-CN" altLang="zh-CN" sz="2400" dirty="0" smtClean="0"/>
              <a:t>。</a:t>
            </a:r>
            <a:endParaRPr lang="en-US" altLang="zh-CN" sz="2400" dirty="0" smtClean="0"/>
          </a:p>
          <a:p>
            <a:pPr lvl="1"/>
            <a:r>
              <a:rPr lang="zh-CN" altLang="zh-CN" sz="2400" dirty="0"/>
              <a:t>混合检测（</a:t>
            </a:r>
            <a:r>
              <a:rPr lang="en-US" altLang="zh-CN" sz="2400" dirty="0"/>
              <a:t>Hybrid detection</a:t>
            </a:r>
            <a:r>
              <a:rPr lang="zh-CN" altLang="zh-CN" sz="2400" dirty="0"/>
              <a:t>）系统：同时使用以上两种方法</a:t>
            </a:r>
            <a:endParaRPr lang="zh-CN" altLang="en-US" sz="2400" dirty="0"/>
          </a:p>
        </p:txBody>
      </p:sp>
    </p:spTree>
    <p:extLst>
      <p:ext uri="{BB962C8B-B14F-4D97-AF65-F5344CB8AC3E}">
        <p14:creationId xmlns:p14="http://schemas.microsoft.com/office/powerpoint/2010/main" val="3108951377"/>
      </p:ext>
    </p:extLst>
  </p:cSld>
  <p:clrMapOvr>
    <a:masterClrMapping/>
  </p:clrMapOvr>
  <p:transition/>
</p:sld>
</file>

<file path=ppt/theme/theme1.xml><?xml version="1.0" encoding="utf-8"?>
<a:theme xmlns:a="http://schemas.openxmlformats.org/drawingml/2006/main" name="主题2">
  <a:themeElements>
    <a:clrScheme name="300TGp_natural_light 2">
      <a:dk1>
        <a:srgbClr val="4D4D4D"/>
      </a:dk1>
      <a:lt1>
        <a:srgbClr val="FFFFFF"/>
      </a:lt1>
      <a:dk2>
        <a:srgbClr val="347436"/>
      </a:dk2>
      <a:lt2>
        <a:srgbClr val="DDDDDD"/>
      </a:lt2>
      <a:accent1>
        <a:srgbClr val="F28C1C"/>
      </a:accent1>
      <a:accent2>
        <a:srgbClr val="77AE26"/>
      </a:accent2>
      <a:accent3>
        <a:srgbClr val="FFFFFF"/>
      </a:accent3>
      <a:accent4>
        <a:srgbClr val="404040"/>
      </a:accent4>
      <a:accent5>
        <a:srgbClr val="F7C5AB"/>
      </a:accent5>
      <a:accent6>
        <a:srgbClr val="6B9D21"/>
      </a:accent6>
      <a:hlink>
        <a:srgbClr val="449878"/>
      </a:hlink>
      <a:folHlink>
        <a:srgbClr val="90A8B0"/>
      </a:folHlink>
    </a:clrScheme>
    <a:fontScheme name="300TGp_natural_light">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300TGp_natural_light 1">
        <a:dk1>
          <a:srgbClr val="000000"/>
        </a:dk1>
        <a:lt1>
          <a:srgbClr val="FFFFFF"/>
        </a:lt1>
        <a:dk2>
          <a:srgbClr val="51944E"/>
        </a:dk2>
        <a:lt2>
          <a:srgbClr val="DDDDDD"/>
        </a:lt2>
        <a:accent1>
          <a:srgbClr val="646ADE"/>
        </a:accent1>
        <a:accent2>
          <a:srgbClr val="1BAFC3"/>
        </a:accent2>
        <a:accent3>
          <a:srgbClr val="FFFFFF"/>
        </a:accent3>
        <a:accent4>
          <a:srgbClr val="000000"/>
        </a:accent4>
        <a:accent5>
          <a:srgbClr val="B8B9EC"/>
        </a:accent5>
        <a:accent6>
          <a:srgbClr val="179EB0"/>
        </a:accent6>
        <a:hlink>
          <a:srgbClr val="98BF1D"/>
        </a:hlink>
        <a:folHlink>
          <a:srgbClr val="90A8B0"/>
        </a:folHlink>
      </a:clrScheme>
      <a:clrMap bg1="lt1" tx1="dk1" bg2="lt2" tx2="dk2" accent1="accent1" accent2="accent2" accent3="accent3" accent4="accent4" accent5="accent5" accent6="accent6" hlink="hlink" folHlink="folHlink"/>
    </a:extraClrScheme>
    <a:extraClrScheme>
      <a:clrScheme name="300TGp_natural_light 2">
        <a:dk1>
          <a:srgbClr val="4D4D4D"/>
        </a:dk1>
        <a:lt1>
          <a:srgbClr val="FFFFFF"/>
        </a:lt1>
        <a:dk2>
          <a:srgbClr val="347436"/>
        </a:dk2>
        <a:lt2>
          <a:srgbClr val="DDDDDD"/>
        </a:lt2>
        <a:accent1>
          <a:srgbClr val="F28C1C"/>
        </a:accent1>
        <a:accent2>
          <a:srgbClr val="77AE26"/>
        </a:accent2>
        <a:accent3>
          <a:srgbClr val="FFFFFF"/>
        </a:accent3>
        <a:accent4>
          <a:srgbClr val="404040"/>
        </a:accent4>
        <a:accent5>
          <a:srgbClr val="F7C5AB"/>
        </a:accent5>
        <a:accent6>
          <a:srgbClr val="6B9D21"/>
        </a:accent6>
        <a:hlink>
          <a:srgbClr val="449878"/>
        </a:hlink>
        <a:folHlink>
          <a:srgbClr val="90A8B0"/>
        </a:folHlink>
      </a:clrScheme>
      <a:clrMap bg1="lt1" tx1="dk1" bg2="lt2" tx2="dk2" accent1="accent1" accent2="accent2" accent3="accent3" accent4="accent4" accent5="accent5" accent6="accent6" hlink="hlink" folHlink="folHlink"/>
    </a:extraClrScheme>
    <a:extraClrScheme>
      <a:clrScheme name="300TGp_natural_light 3">
        <a:dk1>
          <a:srgbClr val="000000"/>
        </a:dk1>
        <a:lt1>
          <a:srgbClr val="FFFFFF"/>
        </a:lt1>
        <a:dk2>
          <a:srgbClr val="1A578E"/>
        </a:dk2>
        <a:lt2>
          <a:srgbClr val="C0C0C0"/>
        </a:lt2>
        <a:accent1>
          <a:srgbClr val="5EB52D"/>
        </a:accent1>
        <a:accent2>
          <a:srgbClr val="F26D00"/>
        </a:accent2>
        <a:accent3>
          <a:srgbClr val="FFFFFF"/>
        </a:accent3>
        <a:accent4>
          <a:srgbClr val="000000"/>
        </a:accent4>
        <a:accent5>
          <a:srgbClr val="B6D7AD"/>
        </a:accent5>
        <a:accent6>
          <a:srgbClr val="DB6200"/>
        </a:accent6>
        <a:hlink>
          <a:srgbClr val="5983D7"/>
        </a:hlink>
        <a:folHlink>
          <a:srgbClr val="AAAD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主题2</Template>
  <TotalTime>180</TotalTime>
  <Words>3363</Words>
  <Application>Microsoft Office PowerPoint</Application>
  <PresentationFormat>全屏显示(4:3)</PresentationFormat>
  <Paragraphs>456</Paragraphs>
  <Slides>54</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56" baseType="lpstr">
      <vt:lpstr>主题2</vt:lpstr>
      <vt:lpstr>Visio</vt:lpstr>
      <vt:lpstr>第15章  入侵检测系统和 网络诱骗系统 </vt:lpstr>
      <vt:lpstr>课程内容</vt:lpstr>
      <vt:lpstr>入侵检测的概念</vt:lpstr>
      <vt:lpstr>入侵检测的历史 </vt:lpstr>
      <vt:lpstr>入侵检测的历史（续） </vt:lpstr>
      <vt:lpstr>入侵检测系统的功能部件</vt:lpstr>
      <vt:lpstr>入侵检测系统的主要功能</vt:lpstr>
      <vt:lpstr>入侵检测系统的分类1</vt:lpstr>
      <vt:lpstr>入侵检测系统的分类2</vt:lpstr>
      <vt:lpstr>入侵检测系统的分类3</vt:lpstr>
      <vt:lpstr>入侵检测系统的体系结构</vt:lpstr>
      <vt:lpstr>分层结构的入侵检测系统</vt:lpstr>
      <vt:lpstr>课程内容</vt:lpstr>
      <vt:lpstr>异常检测技术</vt:lpstr>
      <vt:lpstr>异常检测原理图</vt:lpstr>
      <vt:lpstr>异常行为与入侵活动</vt:lpstr>
      <vt:lpstr>异常检测技术的几种方法</vt:lpstr>
      <vt:lpstr>误用检测技术</vt:lpstr>
      <vt:lpstr>误用检测原理图</vt:lpstr>
      <vt:lpstr>误用检测的主要方法</vt:lpstr>
      <vt:lpstr>课程内容</vt:lpstr>
      <vt:lpstr>IDS的标准化</vt:lpstr>
      <vt:lpstr>公共入侵检测框架</vt:lpstr>
      <vt:lpstr>课程内容</vt:lpstr>
      <vt:lpstr>目前存在的问题</vt:lpstr>
      <vt:lpstr>入侵检测技术的发展方向</vt:lpstr>
      <vt:lpstr>从IDS到IPS和IMS</vt:lpstr>
      <vt:lpstr>课程内容</vt:lpstr>
      <vt:lpstr>网络诱骗系统</vt:lpstr>
      <vt:lpstr>1  网络诱骗系统概述 </vt:lpstr>
      <vt:lpstr>Honeypot的设计考虑</vt:lpstr>
      <vt:lpstr>网络诱骗系统的特点 </vt:lpstr>
      <vt:lpstr>蜜罐配置图 </vt:lpstr>
      <vt:lpstr>实施蜜罐的注意点（1）</vt:lpstr>
      <vt:lpstr>实施蜜罐的注意点（2）</vt:lpstr>
      <vt:lpstr>2  网络诱骗技术</vt:lpstr>
      <vt:lpstr>（3）虚拟系统 </vt:lpstr>
      <vt:lpstr>基于同一硬件平台的虚拟系统 </vt:lpstr>
      <vt:lpstr>2.2  陷阱网络技术（Honeynet） </vt:lpstr>
      <vt:lpstr>第三代陷阱网络体系结构 </vt:lpstr>
      <vt:lpstr>2.3  诱导技术 </vt:lpstr>
      <vt:lpstr>2.4  欺骗信息设计技术 </vt:lpstr>
      <vt:lpstr>（3）口令欺骗信息设计 </vt:lpstr>
      <vt:lpstr>3  蜜罐的分类 </vt:lpstr>
      <vt:lpstr>4  常见的网络诱骗工具及产品 </vt:lpstr>
      <vt:lpstr>DTK的特点</vt:lpstr>
      <vt:lpstr>2．Spector </vt:lpstr>
      <vt:lpstr>3．Honeyd </vt:lpstr>
      <vt:lpstr>4．ManTrap</vt:lpstr>
      <vt:lpstr>5．Honeynet</vt:lpstr>
      <vt:lpstr>5  蜜罐的优缺点</vt:lpstr>
      <vt:lpstr>蜜罐的缺点 </vt:lpstr>
      <vt:lpstr>蜜罐的发展趋势</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第15章  入侵检测系统和 网络诱骗系统 </dc:title>
  <dc:creator>Lovely Home</dc:creator>
  <cp:lastModifiedBy>Sweet</cp:lastModifiedBy>
  <cp:revision>10</cp:revision>
  <dcterms:created xsi:type="dcterms:W3CDTF">2014-07-12T09:32:59Z</dcterms:created>
  <dcterms:modified xsi:type="dcterms:W3CDTF">2018-06-03T04:31:51Z</dcterms:modified>
</cp:coreProperties>
</file>