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7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4" r:id="rId25"/>
    <p:sldId id="306" r:id="rId26"/>
    <p:sldId id="307" r:id="rId27"/>
    <p:sldId id="308" r:id="rId28"/>
    <p:sldId id="309" r:id="rId29"/>
    <p:sldId id="310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D53CB-B250-4758-AF24-F8C8EA93E8BE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B62A3-EF81-4700-9785-0586DD06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1547A9A-BF72-402F-8583-230E9F6F2F4A}" type="datetime1">
              <a:rPr lang="zh-CN" altLang="en-US"/>
              <a:pPr eaLnBrk="1" hangingPunct="1"/>
              <a:t>2018/6/3</a:t>
            </a:fld>
            <a:endParaRPr lang="en-US" altLang="zh-CN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南京邮电大学信息安全系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25F8A6B-E94C-4E4A-A814-4FF10F0F2840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1905000" y="4681538"/>
            <a:ext cx="1970088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2990850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0" y="0"/>
            <a:ext cx="9144000" cy="3200400"/>
            <a:chOff x="0" y="0"/>
            <a:chExt cx="5760" cy="2016"/>
          </a:xfrm>
        </p:grpSpPr>
        <p:pic>
          <p:nvPicPr>
            <p:cNvPr id="7174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477000"/>
            <a:ext cx="28956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81400"/>
            <a:ext cx="70104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324600" y="6477000"/>
            <a:ext cx="21336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77000"/>
            <a:ext cx="457200" cy="244475"/>
          </a:xfrm>
        </p:spPr>
        <p:txBody>
          <a:bodyPr/>
          <a:lstStyle>
            <a:lvl1pPr algn="ctr">
              <a:defRPr sz="140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66800" y="2514600"/>
            <a:ext cx="70104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pic>
        <p:nvPicPr>
          <p:cNvPr id="7182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66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8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73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50838"/>
            <a:ext cx="2095500" cy="5973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50838"/>
            <a:ext cx="6134100" cy="5973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98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7239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1148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04800" y="6537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9144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350838"/>
            <a:ext cx="8382000" cy="59737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148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04800" y="6537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9144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53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34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0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65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87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78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88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1943100"/>
            <a:chOff x="0" y="0"/>
            <a:chExt cx="5760" cy="1224"/>
          </a:xfrm>
        </p:grpSpPr>
        <p:pic>
          <p:nvPicPr>
            <p:cNvPr id="6147" name="Picture 3" descr="4_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9" name="Picture 5" descr="12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1" name="Picture 7" descr="artplus_nature_naturalcity38_g"/>
          <p:cNvPicPr>
            <a:picLocks noChangeAspect="1" noChangeArrowheads="1"/>
          </p:cNvPicPr>
          <p:nvPr/>
        </p:nvPicPr>
        <p:blipFill>
          <a:blip r:embed="rId18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7543800" y="5322888"/>
            <a:ext cx="1600200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1148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2192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4800" y="6537325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white">
          <a:xfrm>
            <a:off x="9525" y="5967413"/>
            <a:ext cx="6413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838200" y="350838"/>
            <a:ext cx="7239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144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/>
              <a:t>南京邮电大学信息安全系</a:t>
            </a:r>
          </a:p>
          <a:p>
            <a:pPr>
              <a:defRPr/>
            </a:pPr>
            <a:r>
              <a:rPr lang="en-US" altLang="zh-CN" b="1"/>
              <a:t>《</a:t>
            </a:r>
            <a:r>
              <a:rPr lang="zh-CN" altLang="en-US" b="1"/>
              <a:t>网络信息安全</a:t>
            </a:r>
            <a:r>
              <a:rPr lang="en-US" altLang="zh-CN" b="1"/>
              <a:t>》</a:t>
            </a:r>
            <a:r>
              <a:rPr lang="zh-CN" altLang="en-US" b="1"/>
              <a:t>教研组</a:t>
            </a:r>
          </a:p>
        </p:txBody>
      </p:sp>
      <p:sp>
        <p:nvSpPr>
          <p:cNvPr id="5123" name="日期占位符 3"/>
          <p:cNvSpPr>
            <a:spLocks noGrp="1"/>
          </p:cNvSpPr>
          <p:nvPr>
            <p:ph type="dt" sz="quarter" idx="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103C017-A770-4870-85C0-E2AB284984AC}" type="datetime1">
              <a:rPr lang="zh-CN" altLang="en-US"/>
              <a:pPr eaLnBrk="1" hangingPunct="1"/>
              <a:t>2018/6/3</a:t>
            </a:fld>
            <a:endParaRPr lang="en-US" altLang="zh-CN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1CF9A0E-A50E-484A-8A4C-5BA15C23C991}" type="slidenum">
              <a:rPr lang="en-US" altLang="zh-CN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</a:rPr>
              <a:t>17</a:t>
            </a:r>
            <a:r>
              <a:rPr lang="zh-CN" altLang="en-US" dirty="0" smtClean="0">
                <a:latin typeface="Times New Roman" pitchFamily="18" charset="0"/>
              </a:rPr>
              <a:t>章  恶意代码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典型的病毒代码结构</a:t>
            </a:r>
            <a:endParaRPr lang="zh-CN" altLang="en-US" dirty="0"/>
          </a:p>
        </p:txBody>
      </p:sp>
      <p:pic>
        <p:nvPicPr>
          <p:cNvPr id="11266" name="图片 1" descr="&#10;fig7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3580" r="4633" b="44745"/>
          <a:stretch>
            <a:fillRect/>
          </a:stretch>
        </p:blipFill>
        <p:spPr bwMode="auto">
          <a:xfrm>
            <a:off x="1115616" y="1667574"/>
            <a:ext cx="6485967" cy="47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922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计算机病毒的特点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传染性 </a:t>
            </a:r>
          </a:p>
          <a:p>
            <a:pPr lvl="1"/>
            <a:r>
              <a:rPr lang="zh-CN" altLang="zh-CN" sz="2400" dirty="0" smtClean="0"/>
              <a:t>通过</a:t>
            </a:r>
            <a:r>
              <a:rPr lang="zh-CN" altLang="zh-CN" sz="2400" dirty="0"/>
              <a:t>各种渠道从已被感染的计算机扩散到未被感染的计算机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隐蔽性 </a:t>
            </a:r>
          </a:p>
          <a:p>
            <a:pPr lvl="1"/>
            <a:r>
              <a:rPr lang="zh-CN" altLang="zh-CN" sz="2400" dirty="0"/>
              <a:t>病毒一般是具有很高编程技巧的、短小精悍的一段代码，躲在合法程序当中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潜伏性</a:t>
            </a:r>
          </a:p>
          <a:p>
            <a:pPr lvl="1"/>
            <a:r>
              <a:rPr lang="zh-CN" altLang="zh-CN" sz="2400" dirty="0"/>
              <a:t>病毒进入系统之后一般不会马上</a:t>
            </a:r>
            <a:r>
              <a:rPr lang="zh-CN" altLang="zh-CN" sz="2400" dirty="0" smtClean="0"/>
              <a:t>发作</a:t>
            </a:r>
            <a:endParaRPr lang="en-US" altLang="zh-CN" sz="2400" dirty="0" smtClean="0"/>
          </a:p>
          <a:p>
            <a:r>
              <a:rPr lang="zh-CN" altLang="zh-CN" sz="2400" dirty="0" smtClean="0"/>
              <a:t>多态性</a:t>
            </a:r>
            <a:r>
              <a:rPr lang="en-US" altLang="zh-CN" sz="2400" dirty="0"/>
              <a:t>	 </a:t>
            </a:r>
            <a:endParaRPr lang="zh-CN" altLang="zh-CN" sz="2400" dirty="0"/>
          </a:p>
          <a:p>
            <a:pPr lvl="1"/>
            <a:r>
              <a:rPr lang="zh-CN" altLang="zh-CN" sz="2400" dirty="0"/>
              <a:t>病毒试图在每一次感染时改变它的</a:t>
            </a:r>
            <a:r>
              <a:rPr lang="zh-CN" altLang="zh-CN" sz="2400" dirty="0" smtClean="0"/>
              <a:t>形态</a:t>
            </a:r>
            <a:endParaRPr lang="en-US" altLang="zh-CN" sz="2400" dirty="0" smtClean="0"/>
          </a:p>
          <a:p>
            <a:r>
              <a:rPr lang="zh-CN" altLang="zh-CN" sz="2400" dirty="0"/>
              <a:t>破坏性</a:t>
            </a:r>
          </a:p>
          <a:p>
            <a:pPr lvl="1"/>
            <a:r>
              <a:rPr lang="zh-CN" altLang="zh-CN" sz="2400" dirty="0" smtClean="0"/>
              <a:t>造成</a:t>
            </a:r>
            <a:r>
              <a:rPr lang="zh-CN" altLang="zh-CN" sz="2400" dirty="0"/>
              <a:t>系统或数据的损伤甚至毁灭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65818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计算机病毒的分类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627240" cy="5105400"/>
          </a:xfrm>
        </p:spPr>
        <p:txBody>
          <a:bodyPr/>
          <a:lstStyle/>
          <a:p>
            <a:r>
              <a:rPr lang="zh-CN" altLang="zh-CN" dirty="0"/>
              <a:t>按照计算机病毒攻击的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/>
              <a:t>攻击</a:t>
            </a:r>
            <a:r>
              <a:rPr lang="en-US" altLang="zh-CN" dirty="0"/>
              <a:t>DOS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攻击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攻击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攻击</a:t>
            </a:r>
            <a:r>
              <a:rPr lang="en-US" altLang="zh-CN" dirty="0" err="1"/>
              <a:t>Mactonish</a:t>
            </a:r>
            <a:r>
              <a:rPr lang="zh-CN" altLang="zh-CN" dirty="0" smtClean="0"/>
              <a:t>系统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6096" y="1219200"/>
            <a:ext cx="3250704" cy="5105400"/>
          </a:xfrm>
        </p:spPr>
        <p:txBody>
          <a:bodyPr/>
          <a:lstStyle/>
          <a:p>
            <a:r>
              <a:rPr lang="zh-CN" altLang="zh-CN" dirty="0"/>
              <a:t>按寄生方式</a:t>
            </a:r>
            <a:endParaRPr lang="en-US" altLang="zh-CN" dirty="0"/>
          </a:p>
          <a:p>
            <a:pPr lvl="1"/>
            <a:r>
              <a:rPr lang="zh-CN" altLang="zh-CN" dirty="0"/>
              <a:t>引导型</a:t>
            </a:r>
            <a:r>
              <a:rPr lang="zh-CN" altLang="zh-CN" dirty="0" smtClean="0"/>
              <a:t>病毒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文件型病毒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混合型</a:t>
            </a:r>
            <a:r>
              <a:rPr lang="zh-CN" altLang="zh-CN" dirty="0"/>
              <a:t>病毒</a:t>
            </a:r>
            <a:endParaRPr lang="en-US" altLang="zh-CN" dirty="0"/>
          </a:p>
          <a:p>
            <a:r>
              <a:rPr lang="zh-CN" altLang="zh-CN" dirty="0"/>
              <a:t>按破坏性</a:t>
            </a:r>
            <a:endParaRPr lang="en-US" altLang="zh-CN" dirty="0"/>
          </a:p>
          <a:p>
            <a:pPr lvl="1"/>
            <a:r>
              <a:rPr lang="zh-CN" altLang="zh-CN" dirty="0"/>
              <a:t>良性</a:t>
            </a:r>
            <a:r>
              <a:rPr lang="zh-CN" altLang="zh-CN" dirty="0" smtClean="0"/>
              <a:t>病毒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恶性</a:t>
            </a:r>
            <a:r>
              <a:rPr lang="zh-CN" altLang="zh-CN" dirty="0"/>
              <a:t>病毒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535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计算机病毒的防范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养成</a:t>
            </a:r>
            <a:r>
              <a:rPr lang="zh-CN" altLang="zh-CN" dirty="0"/>
              <a:t>良好的安全</a:t>
            </a:r>
            <a:r>
              <a:rPr lang="zh-CN" altLang="zh-CN" dirty="0" smtClean="0"/>
              <a:t>习惯</a:t>
            </a:r>
            <a:endParaRPr lang="en-US" altLang="zh-CN" dirty="0" smtClean="0"/>
          </a:p>
          <a:p>
            <a:r>
              <a:rPr lang="zh-CN" altLang="zh-CN" dirty="0"/>
              <a:t>安装防火墙和专业的杀毒软件进行全面</a:t>
            </a:r>
            <a:r>
              <a:rPr lang="zh-CN" altLang="zh-CN" dirty="0" smtClean="0"/>
              <a:t>监控</a:t>
            </a:r>
            <a:endParaRPr lang="en-US" altLang="zh-CN" dirty="0" smtClean="0"/>
          </a:p>
          <a:p>
            <a:r>
              <a:rPr lang="zh-CN" altLang="zh-CN" dirty="0"/>
              <a:t>经常升级操作系统的安全</a:t>
            </a:r>
            <a:r>
              <a:rPr lang="zh-CN" altLang="zh-CN" dirty="0" smtClean="0"/>
              <a:t>补丁</a:t>
            </a:r>
            <a:endParaRPr lang="en-US" altLang="zh-CN" dirty="0" smtClean="0"/>
          </a:p>
          <a:p>
            <a:r>
              <a:rPr lang="zh-CN" altLang="zh-CN" dirty="0"/>
              <a:t>迅速隔离受感染的</a:t>
            </a:r>
            <a:r>
              <a:rPr lang="zh-CN" altLang="zh-CN" dirty="0" smtClean="0"/>
              <a:t>计算机</a:t>
            </a:r>
            <a:endParaRPr lang="en-US" altLang="zh-CN" dirty="0" smtClean="0"/>
          </a:p>
          <a:p>
            <a:r>
              <a:rPr lang="zh-CN" altLang="zh-CN" dirty="0"/>
              <a:t>及时备份计算机中有价值的信息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01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A65A-A115-4496-AD28-D160D7EEEB28}" type="datetime1">
              <a:rPr lang="zh-CN" altLang="en-US"/>
              <a:pPr/>
              <a:t>2018/6/3</a:t>
            </a:fld>
            <a:endParaRPr lang="en-US" altLang="zh-CN"/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443D2-A45A-4D14-B5B3-A5EA150885F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课程内容</a:t>
            </a: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1927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5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0" name="Group 8"/>
          <p:cNvGrpSpPr>
            <a:grpSpLocks/>
          </p:cNvGrpSpPr>
          <p:nvPr/>
        </p:nvGrpSpPr>
        <p:grpSpPr bwMode="auto">
          <a:xfrm>
            <a:off x="1927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927225" y="4170363"/>
            <a:ext cx="5311775" cy="688975"/>
            <a:chOff x="720" y="1392"/>
            <a:chExt cx="4058" cy="480"/>
          </a:xfrm>
        </p:grpSpPr>
        <p:sp>
          <p:nvSpPr>
            <p:cNvPr id="25396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70" name="Group 18"/>
          <p:cNvGrpSpPr>
            <a:grpSpLocks/>
          </p:cNvGrpSpPr>
          <p:nvPr/>
        </p:nvGrpSpPr>
        <p:grpSpPr bwMode="auto">
          <a:xfrm>
            <a:off x="1927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72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3975" name="Text Box 23"/>
          <p:cNvSpPr txBox="1">
            <a:spLocks noChangeArrowheads="1"/>
          </p:cNvSpPr>
          <p:nvPr/>
        </p:nvSpPr>
        <p:spPr bwMode="white">
          <a:xfrm>
            <a:off x="2393950" y="1698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恶意代码概述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white">
          <a:xfrm>
            <a:off x="2405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计算机病毒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white">
          <a:xfrm>
            <a:off x="2405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特洛伊木马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white">
          <a:xfrm>
            <a:off x="2438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蠕虫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397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52600" y="41560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2877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24368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1600200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83" name="Text Box 31"/>
          <p:cNvSpPr txBox="1">
            <a:spLocks noChangeArrowheads="1"/>
          </p:cNvSpPr>
          <p:nvPr/>
        </p:nvSpPr>
        <p:spPr bwMode="white">
          <a:xfrm>
            <a:off x="2057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53984" name="Text Box 32"/>
          <p:cNvSpPr txBox="1">
            <a:spLocks noChangeArrowheads="1"/>
          </p:cNvSpPr>
          <p:nvPr/>
        </p:nvSpPr>
        <p:spPr bwMode="white">
          <a:xfrm>
            <a:off x="2052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53985" name="Text Box 33"/>
          <p:cNvSpPr txBox="1">
            <a:spLocks noChangeArrowheads="1"/>
          </p:cNvSpPr>
          <p:nvPr/>
        </p:nvSpPr>
        <p:spPr bwMode="white">
          <a:xfrm>
            <a:off x="2065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53986" name="Text Box 34"/>
          <p:cNvSpPr txBox="1">
            <a:spLocks noChangeArrowheads="1"/>
          </p:cNvSpPr>
          <p:nvPr/>
        </p:nvSpPr>
        <p:spPr bwMode="white">
          <a:xfrm>
            <a:off x="2065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584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</a:t>
            </a:r>
            <a:r>
              <a:rPr lang="zh-CN" altLang="en-US" dirty="0"/>
              <a:t>特洛伊木马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特洛伊木马的故事来自古希腊</a:t>
            </a:r>
            <a:r>
              <a:rPr lang="zh-CN" altLang="zh-CN" dirty="0" smtClean="0"/>
              <a:t>传说</a:t>
            </a:r>
            <a:endParaRPr lang="en-US" altLang="zh-CN" dirty="0" smtClean="0"/>
          </a:p>
          <a:p>
            <a:r>
              <a:rPr lang="zh-CN" altLang="zh-CN" dirty="0"/>
              <a:t>在信息安全领域，特洛伊木马是一种恶意代码，也称为</a:t>
            </a:r>
            <a:r>
              <a:rPr lang="zh-CN" altLang="zh-CN" dirty="0" smtClean="0"/>
              <a:t>木马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</a:t>
            </a:r>
            <a:r>
              <a:rPr lang="zh-CN" altLang="zh-CN" dirty="0"/>
              <a:t>那些表面上是有用的或必需的，而实际目的却是完成一些不为人知的功能，危害计算机安全并导致严重破坏的</a:t>
            </a:r>
            <a:r>
              <a:rPr lang="zh-CN" altLang="zh-CN" dirty="0" smtClean="0"/>
              <a:t>计算机程序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具有</a:t>
            </a:r>
            <a:r>
              <a:rPr lang="zh-CN" altLang="zh-CN" dirty="0"/>
              <a:t>隐蔽性和非授权性的特点，因此和希腊传说的特洛伊木马很相似。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404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木马泛滥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三方面原因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</a:t>
            </a:r>
            <a:r>
              <a:rPr lang="zh-CN" altLang="zh-CN" dirty="0"/>
              <a:t>是经济利益驱使，黑客编写一个木马程序非法牟利十几万元的事情并不</a:t>
            </a:r>
            <a:r>
              <a:rPr lang="zh-CN" altLang="zh-CN" dirty="0" smtClean="0"/>
              <a:t>少见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二</a:t>
            </a:r>
            <a:r>
              <a:rPr lang="zh-CN" altLang="zh-CN" dirty="0"/>
              <a:t>是木马程序很容易改写更新，而杀毒软件采用的传统的特征码查毒属于静态识别技术，对于木马程序的不断更新其适应性不强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三</a:t>
            </a:r>
            <a:r>
              <a:rPr lang="zh-CN" altLang="zh-CN" dirty="0"/>
              <a:t>是</a:t>
            </a:r>
            <a:r>
              <a:rPr lang="en-US" altLang="zh-CN" dirty="0"/>
              <a:t>“</a:t>
            </a:r>
            <a:r>
              <a:rPr lang="zh-CN" altLang="zh-CN" dirty="0"/>
              <a:t>木马技术</a:t>
            </a:r>
            <a:r>
              <a:rPr lang="en-US" altLang="zh-CN" dirty="0"/>
              <a:t>”</a:t>
            </a:r>
            <a:r>
              <a:rPr lang="zh-CN" altLang="zh-CN" dirty="0"/>
              <a:t>具有不</a:t>
            </a:r>
            <a:r>
              <a:rPr lang="zh-CN" altLang="zh-CN" dirty="0" smtClean="0"/>
              <a:t>可判定性</a:t>
            </a:r>
            <a:endParaRPr lang="en-US" altLang="zh-CN" dirty="0" smtClean="0"/>
          </a:p>
          <a:p>
            <a:r>
              <a:rPr lang="zh-CN" altLang="zh-CN" dirty="0"/>
              <a:t>据</a:t>
            </a:r>
            <a:r>
              <a:rPr lang="en-US" altLang="zh-CN" dirty="0"/>
              <a:t>2013</a:t>
            </a:r>
            <a:r>
              <a:rPr lang="zh-CN" altLang="zh-CN" dirty="0"/>
              <a:t>年第二季度</a:t>
            </a:r>
            <a:r>
              <a:rPr lang="en-US" altLang="zh-CN" dirty="0"/>
              <a:t>360</a:t>
            </a:r>
            <a:r>
              <a:rPr lang="zh-CN" altLang="zh-CN" dirty="0"/>
              <a:t>互联网安全中心发布的报告显示，二季度国内新出现木马病毒</a:t>
            </a:r>
            <a:r>
              <a:rPr lang="en-US" altLang="zh-CN" dirty="0"/>
              <a:t>5.27</a:t>
            </a:r>
            <a:r>
              <a:rPr lang="zh-CN" altLang="zh-CN" dirty="0"/>
              <a:t>亿个，</a:t>
            </a:r>
            <a:r>
              <a:rPr lang="en-US" altLang="zh-CN" dirty="0"/>
              <a:t>1.57</a:t>
            </a:r>
            <a:r>
              <a:rPr lang="zh-CN" altLang="zh-CN" dirty="0"/>
              <a:t>亿网民遭遇攻击，约占国内计算机用户数量的三成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542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木马的结构和原理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木马程序一般包括控制端和服务端两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控制</a:t>
            </a:r>
            <a:r>
              <a:rPr lang="zh-CN" altLang="zh-CN" dirty="0"/>
              <a:t>端程序用于攻击者远程控制</a:t>
            </a:r>
            <a:r>
              <a:rPr lang="zh-CN" altLang="zh-CN" dirty="0" smtClean="0"/>
              <a:t>木马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服务器</a:t>
            </a:r>
            <a:r>
              <a:rPr lang="zh-CN" altLang="zh-CN" dirty="0"/>
              <a:t>端程序即木马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r>
              <a:rPr lang="zh-CN" altLang="zh-CN" dirty="0"/>
              <a:t>进行攻击时，第一步要进行特洛伊木马的植入，这是攻击目标最关键的一</a:t>
            </a:r>
            <a:r>
              <a:rPr lang="zh-CN" altLang="zh-CN" dirty="0" smtClean="0"/>
              <a:t>步</a:t>
            </a:r>
            <a:endParaRPr lang="en-US" altLang="zh-CN" dirty="0" smtClean="0"/>
          </a:p>
          <a:p>
            <a:pPr lvl="1"/>
            <a:r>
              <a:rPr lang="zh-CN" altLang="zh-CN" dirty="0"/>
              <a:t>被动</a:t>
            </a:r>
            <a:r>
              <a:rPr lang="zh-CN" altLang="zh-CN" dirty="0" smtClean="0"/>
              <a:t>植入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主动</a:t>
            </a:r>
            <a:r>
              <a:rPr lang="zh-CN" altLang="zh-CN" dirty="0"/>
              <a:t>植入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3608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木马隐藏技术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24744"/>
            <a:ext cx="8382000" cy="5105400"/>
          </a:xfrm>
        </p:spPr>
        <p:txBody>
          <a:bodyPr/>
          <a:lstStyle/>
          <a:p>
            <a:r>
              <a:rPr lang="zh-CN" altLang="zh-CN" sz="2400" dirty="0"/>
              <a:t>启动</a:t>
            </a:r>
            <a:r>
              <a:rPr lang="zh-CN" altLang="zh-CN" sz="2400" dirty="0" smtClean="0"/>
              <a:t>隐藏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指目标机自动加载运行木马程序，而不被用户</a:t>
            </a:r>
            <a:r>
              <a:rPr lang="zh-CN" altLang="zh-CN" sz="2400" dirty="0" smtClean="0"/>
              <a:t>发现</a:t>
            </a:r>
            <a:endParaRPr lang="en-US" altLang="zh-CN" sz="2400" dirty="0" smtClean="0"/>
          </a:p>
          <a:p>
            <a:r>
              <a:rPr lang="zh-CN" altLang="zh-CN" sz="2400" dirty="0"/>
              <a:t>进程</a:t>
            </a:r>
            <a:r>
              <a:rPr lang="zh-CN" altLang="zh-CN" sz="2400" dirty="0" smtClean="0"/>
              <a:t>隐藏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使用户不能发现当前运行着的木马</a:t>
            </a:r>
            <a:r>
              <a:rPr lang="zh-CN" altLang="zh-CN" sz="2400" dirty="0" smtClean="0"/>
              <a:t>进程</a:t>
            </a:r>
            <a:endParaRPr lang="en-US" altLang="zh-CN" sz="2400" dirty="0" smtClean="0"/>
          </a:p>
          <a:p>
            <a:r>
              <a:rPr lang="zh-CN" altLang="zh-CN" sz="2400" dirty="0"/>
              <a:t>文件</a:t>
            </a:r>
            <a:r>
              <a:rPr lang="en-US" altLang="zh-CN" sz="2400" dirty="0"/>
              <a:t>/</a:t>
            </a:r>
            <a:r>
              <a:rPr lang="zh-CN" altLang="zh-CN" sz="2400" dirty="0"/>
              <a:t>目录</a:t>
            </a:r>
            <a:r>
              <a:rPr lang="zh-CN" altLang="zh-CN" sz="2400" dirty="0" smtClean="0"/>
              <a:t>隐藏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通过</a:t>
            </a:r>
            <a:r>
              <a:rPr lang="zh-CN" altLang="zh-CN" sz="2400" dirty="0"/>
              <a:t>伪装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隐藏</a:t>
            </a:r>
            <a:r>
              <a:rPr lang="zh-CN" altLang="zh-CN" sz="2400" dirty="0"/>
              <a:t>木马文件和目录</a:t>
            </a:r>
            <a:r>
              <a:rPr lang="zh-CN" altLang="zh-CN" sz="2400" dirty="0" smtClean="0"/>
              <a:t>自身</a:t>
            </a:r>
            <a:endParaRPr lang="en-US" altLang="zh-CN" sz="2400" dirty="0" smtClean="0"/>
          </a:p>
          <a:p>
            <a:r>
              <a:rPr lang="zh-CN" altLang="zh-CN" sz="2400" dirty="0"/>
              <a:t>内核模块</a:t>
            </a:r>
            <a:r>
              <a:rPr lang="zh-CN" altLang="zh-CN" sz="2400" dirty="0" smtClean="0"/>
              <a:t>隐藏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内核级木马对自身加载模块信息的</a:t>
            </a:r>
            <a:r>
              <a:rPr lang="zh-CN" altLang="zh-CN" sz="2400" dirty="0" smtClean="0"/>
              <a:t>隐藏</a:t>
            </a:r>
            <a:endParaRPr lang="en-US" altLang="zh-CN" sz="2400" dirty="0" smtClean="0"/>
          </a:p>
          <a:p>
            <a:r>
              <a:rPr lang="zh-CN" altLang="zh-CN" sz="2400" b="1" dirty="0"/>
              <a:t>始分发</a:t>
            </a:r>
            <a:r>
              <a:rPr lang="zh-CN" altLang="zh-CN" sz="2400" b="1" dirty="0" smtClean="0"/>
              <a:t>隐藏</a:t>
            </a:r>
            <a:endParaRPr lang="en-US" altLang="zh-CN" sz="2400" b="1" dirty="0" smtClean="0"/>
          </a:p>
          <a:p>
            <a:pPr lvl="1"/>
            <a:r>
              <a:rPr lang="zh-CN" altLang="zh-CN" sz="2400" dirty="0"/>
              <a:t>软件开发商可以在软件的原始分发中植入</a:t>
            </a:r>
            <a:r>
              <a:rPr lang="zh-CN" altLang="zh-CN" sz="2400" dirty="0" smtClean="0"/>
              <a:t>木马</a:t>
            </a:r>
            <a:endParaRPr lang="en-US" altLang="zh-CN" sz="2400" dirty="0" smtClean="0"/>
          </a:p>
          <a:p>
            <a:r>
              <a:rPr lang="zh-CN" altLang="zh-CN" sz="2400" b="1" dirty="0"/>
              <a:t>通信</a:t>
            </a:r>
            <a:r>
              <a:rPr lang="zh-CN" altLang="zh-CN" sz="2400" b="1" dirty="0" smtClean="0"/>
              <a:t>隐藏</a:t>
            </a:r>
            <a:endParaRPr lang="en-US" altLang="zh-CN" sz="2400" b="1" dirty="0" smtClean="0"/>
          </a:p>
          <a:p>
            <a:pPr lvl="1"/>
            <a:r>
              <a:rPr lang="zh-CN" altLang="zh-CN" sz="2400" dirty="0"/>
              <a:t>包括通信内容、状态和流量等方面的隐藏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8052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木马的分类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远程控制型</a:t>
            </a:r>
            <a:r>
              <a:rPr lang="zh-CN" altLang="zh-CN" sz="2000" dirty="0" smtClean="0"/>
              <a:t>木马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可以让攻击者完全控制被感染的</a:t>
            </a:r>
            <a:r>
              <a:rPr lang="zh-CN" altLang="zh-CN" sz="2000" dirty="0" smtClean="0"/>
              <a:t>计算机</a:t>
            </a:r>
            <a:endParaRPr lang="en-US" altLang="zh-CN" sz="2000" dirty="0" smtClean="0"/>
          </a:p>
          <a:p>
            <a:r>
              <a:rPr lang="zh-CN" altLang="zh-CN" sz="2000" dirty="0" smtClean="0"/>
              <a:t>密码</a:t>
            </a:r>
            <a:r>
              <a:rPr lang="zh-CN" altLang="zh-CN" sz="2000" dirty="0"/>
              <a:t>发送型</a:t>
            </a:r>
            <a:r>
              <a:rPr lang="zh-CN" altLang="zh-CN" sz="2000" dirty="0" smtClean="0"/>
              <a:t>木马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专门为了盗取被感染主机上的</a:t>
            </a:r>
            <a:r>
              <a:rPr lang="zh-CN" altLang="zh-CN" sz="2000" dirty="0" smtClean="0"/>
              <a:t>密码</a:t>
            </a:r>
            <a:endParaRPr lang="en-US" altLang="zh-CN" sz="2000" dirty="0" smtClean="0"/>
          </a:p>
          <a:p>
            <a:r>
              <a:rPr lang="zh-CN" altLang="zh-CN" sz="2000" dirty="0"/>
              <a:t>破坏型</a:t>
            </a:r>
            <a:r>
              <a:rPr lang="zh-CN" altLang="zh-CN" sz="2000" dirty="0" smtClean="0"/>
              <a:t>木马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破坏被感染主机上的文件系统</a:t>
            </a:r>
            <a:endParaRPr lang="en-US" altLang="zh-CN" sz="2000" dirty="0" smtClean="0"/>
          </a:p>
          <a:p>
            <a:r>
              <a:rPr lang="zh-CN" altLang="zh-CN" sz="2000" dirty="0" smtClean="0"/>
              <a:t>键盘</a:t>
            </a:r>
            <a:r>
              <a:rPr lang="zh-CN" altLang="zh-CN" sz="2000" dirty="0"/>
              <a:t>记录型</a:t>
            </a:r>
            <a:r>
              <a:rPr lang="zh-CN" altLang="zh-CN" sz="2000" dirty="0" smtClean="0"/>
              <a:t>木马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记录受害者的键盘</a:t>
            </a:r>
            <a:r>
              <a:rPr lang="zh-CN" altLang="zh-CN" sz="2000" dirty="0" smtClean="0"/>
              <a:t>敲击</a:t>
            </a:r>
            <a:endParaRPr lang="en-US" altLang="zh-CN" sz="2000" dirty="0" smtClean="0"/>
          </a:p>
          <a:p>
            <a:r>
              <a:rPr lang="zh-CN" altLang="zh-CN" sz="2000" dirty="0"/>
              <a:t>拒绝服务攻击</a:t>
            </a:r>
            <a:r>
              <a:rPr lang="zh-CN" altLang="zh-CN" sz="2000" dirty="0" smtClean="0"/>
              <a:t>木马</a:t>
            </a:r>
            <a:endParaRPr lang="en-US" altLang="zh-CN" sz="2000" dirty="0" smtClean="0"/>
          </a:p>
          <a:p>
            <a:r>
              <a:rPr lang="zh-CN" altLang="zh-CN" sz="2000" dirty="0"/>
              <a:t>反弹端口型木马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服务端（被控制端）使用主动端口，客户端</a:t>
            </a:r>
            <a:r>
              <a:rPr lang="en-US" altLang="zh-CN" sz="2000" dirty="0"/>
              <a:t>(</a:t>
            </a:r>
            <a:r>
              <a:rPr lang="zh-CN" altLang="zh-CN" sz="2000" dirty="0"/>
              <a:t>控制端</a:t>
            </a:r>
            <a:r>
              <a:rPr lang="en-US" altLang="zh-CN" sz="2000" dirty="0"/>
              <a:t>)</a:t>
            </a:r>
            <a:r>
              <a:rPr lang="zh-CN" altLang="zh-CN" sz="2000" dirty="0"/>
              <a:t>使用被动端口</a:t>
            </a:r>
            <a:endParaRPr lang="en-US" altLang="zh-CN" sz="2000" dirty="0" smtClean="0"/>
          </a:p>
          <a:p>
            <a:r>
              <a:rPr lang="zh-CN" altLang="zh-CN" sz="2000" dirty="0"/>
              <a:t>代理</a:t>
            </a:r>
            <a:r>
              <a:rPr lang="zh-CN" altLang="zh-CN" sz="2000" dirty="0" smtClean="0"/>
              <a:t>木马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变为攻击者发动攻击的跳板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5331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A65A-A115-4496-AD28-D160D7EEEB28}" type="datetime1">
              <a:rPr lang="zh-CN" altLang="en-US"/>
              <a:pPr/>
              <a:t>2018/6/3</a:t>
            </a:fld>
            <a:endParaRPr lang="en-US" altLang="zh-CN"/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443D2-A45A-4D14-B5B3-A5EA150885F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课程内容</a:t>
            </a: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1927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5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0" name="Group 8"/>
          <p:cNvGrpSpPr>
            <a:grpSpLocks/>
          </p:cNvGrpSpPr>
          <p:nvPr/>
        </p:nvGrpSpPr>
        <p:grpSpPr bwMode="auto">
          <a:xfrm>
            <a:off x="1927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927225" y="4170363"/>
            <a:ext cx="5311775" cy="688975"/>
            <a:chOff x="720" y="1392"/>
            <a:chExt cx="4058" cy="480"/>
          </a:xfrm>
        </p:grpSpPr>
        <p:sp>
          <p:nvSpPr>
            <p:cNvPr id="25396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70" name="Group 18"/>
          <p:cNvGrpSpPr>
            <a:grpSpLocks/>
          </p:cNvGrpSpPr>
          <p:nvPr/>
        </p:nvGrpSpPr>
        <p:grpSpPr bwMode="auto">
          <a:xfrm>
            <a:off x="1927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72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3975" name="Text Box 23"/>
          <p:cNvSpPr txBox="1">
            <a:spLocks noChangeArrowheads="1"/>
          </p:cNvSpPr>
          <p:nvPr/>
        </p:nvSpPr>
        <p:spPr bwMode="white">
          <a:xfrm>
            <a:off x="2393950" y="1698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恶意代码概述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white">
          <a:xfrm>
            <a:off x="2405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计算机病毒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white">
          <a:xfrm>
            <a:off x="2405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特洛伊木马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white">
          <a:xfrm>
            <a:off x="2438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蠕虫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397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52600" y="41560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2877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24368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1600200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83" name="Text Box 31"/>
          <p:cNvSpPr txBox="1">
            <a:spLocks noChangeArrowheads="1"/>
          </p:cNvSpPr>
          <p:nvPr/>
        </p:nvSpPr>
        <p:spPr bwMode="white">
          <a:xfrm>
            <a:off x="2057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53984" name="Text Box 32"/>
          <p:cNvSpPr txBox="1">
            <a:spLocks noChangeArrowheads="1"/>
          </p:cNvSpPr>
          <p:nvPr/>
        </p:nvSpPr>
        <p:spPr bwMode="white">
          <a:xfrm>
            <a:off x="2052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53985" name="Text Box 33"/>
          <p:cNvSpPr txBox="1">
            <a:spLocks noChangeArrowheads="1"/>
          </p:cNvSpPr>
          <p:nvPr/>
        </p:nvSpPr>
        <p:spPr bwMode="white">
          <a:xfrm>
            <a:off x="2065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53986" name="Text Box 34"/>
          <p:cNvSpPr txBox="1">
            <a:spLocks noChangeArrowheads="1"/>
          </p:cNvSpPr>
          <p:nvPr/>
        </p:nvSpPr>
        <p:spPr bwMode="white">
          <a:xfrm>
            <a:off x="2065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497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木马植入手段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下载植入</a:t>
            </a:r>
            <a:r>
              <a:rPr lang="zh-CN" altLang="zh-CN" dirty="0" smtClean="0"/>
              <a:t>木马</a:t>
            </a:r>
            <a:endParaRPr lang="en-US" altLang="zh-CN" dirty="0" smtClean="0"/>
          </a:p>
          <a:p>
            <a:pPr lvl="1"/>
            <a:r>
              <a:rPr lang="zh-CN" altLang="zh-CN" dirty="0"/>
              <a:t>木马程序通常伪装成优秀的工具或游戏</a:t>
            </a:r>
            <a:endParaRPr lang="en-US" altLang="zh-CN" dirty="0" smtClean="0"/>
          </a:p>
          <a:p>
            <a:r>
              <a:rPr lang="zh-CN" altLang="zh-CN" dirty="0"/>
              <a:t>通过电子邮件来</a:t>
            </a:r>
            <a:r>
              <a:rPr lang="zh-CN" altLang="zh-CN" dirty="0" smtClean="0"/>
              <a:t>传播</a:t>
            </a:r>
            <a:endParaRPr lang="en-US" altLang="zh-CN" dirty="0" smtClean="0"/>
          </a:p>
          <a:p>
            <a:r>
              <a:rPr lang="zh-CN" altLang="zh-CN" dirty="0"/>
              <a:t>木马程序隐藏在一些具有恶意目的的网站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r>
              <a:rPr lang="zh-CN" altLang="zh-CN" dirty="0"/>
              <a:t>利用系统的一些漏洞</a:t>
            </a:r>
            <a:r>
              <a:rPr lang="zh-CN" altLang="zh-CN" dirty="0" smtClean="0"/>
              <a:t>植入</a:t>
            </a:r>
            <a:endParaRPr lang="en-US" altLang="zh-CN" dirty="0" smtClean="0"/>
          </a:p>
          <a:p>
            <a:pPr lvl="1"/>
            <a:r>
              <a:rPr lang="zh-CN" altLang="zh-CN" dirty="0"/>
              <a:t>如微软著名的</a:t>
            </a:r>
            <a:r>
              <a:rPr lang="en-US" altLang="zh-CN" dirty="0"/>
              <a:t>IIS</a:t>
            </a:r>
            <a:r>
              <a:rPr lang="zh-CN" altLang="zh-CN" dirty="0" smtClean="0"/>
              <a:t>漏洞</a:t>
            </a:r>
            <a:endParaRPr lang="en-US" altLang="zh-CN" dirty="0" smtClean="0"/>
          </a:p>
          <a:p>
            <a:r>
              <a:rPr lang="zh-CN" altLang="zh-CN" dirty="0"/>
              <a:t>攻击者成功入侵目标系统后，把木马植入目标系统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6055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木马的特点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隐蔽性。隐蔽性是木马程序与远程控制程序的主要</a:t>
            </a:r>
            <a:r>
              <a:rPr lang="zh-CN" altLang="zh-CN" dirty="0" smtClean="0"/>
              <a:t>区别</a:t>
            </a:r>
            <a:endParaRPr lang="en-US" altLang="zh-CN" dirty="0" smtClean="0"/>
          </a:p>
          <a:p>
            <a:r>
              <a:rPr lang="zh-CN" altLang="zh-CN" dirty="0"/>
              <a:t>欺骗性。为了达到隐蔽目的，木马常常使用和系统相关的一些文件名来隐蔽自身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顽固性。很多木马的功能模块已不再是由单一的文件组成，而是具有多重</a:t>
            </a:r>
            <a:r>
              <a:rPr lang="zh-CN" altLang="zh-CN" dirty="0" smtClean="0"/>
              <a:t>备份</a:t>
            </a:r>
            <a:endParaRPr lang="en-US" altLang="zh-CN" dirty="0" smtClean="0"/>
          </a:p>
          <a:p>
            <a:r>
              <a:rPr lang="zh-CN" altLang="zh-CN" dirty="0"/>
              <a:t>危害性</a:t>
            </a:r>
            <a:r>
              <a:rPr lang="zh-CN" altLang="zh-CN" dirty="0" smtClean="0"/>
              <a:t>。攻击</a:t>
            </a:r>
            <a:r>
              <a:rPr lang="zh-CN" altLang="zh-CN" dirty="0"/>
              <a:t>者可以通过客户端强大的控制和破坏力对主机进行操作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潜伏性。木马种植到系统后一般不会马上发作，而是要等到与控制端连接之后才会接受指令而动作。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785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木马的防范技术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利用工具查杀</a:t>
            </a:r>
            <a:r>
              <a:rPr lang="zh-CN" altLang="zh-CN" dirty="0" smtClean="0"/>
              <a:t>木马</a:t>
            </a:r>
            <a:endParaRPr lang="en-US" altLang="zh-CN" dirty="0" smtClean="0"/>
          </a:p>
          <a:p>
            <a:r>
              <a:rPr lang="zh-CN" altLang="zh-CN" dirty="0"/>
              <a:t>查看系统</a:t>
            </a:r>
            <a:r>
              <a:rPr lang="zh-CN" altLang="zh-CN" dirty="0" smtClean="0"/>
              <a:t>注册表</a:t>
            </a:r>
            <a:endParaRPr lang="en-US" altLang="zh-CN" dirty="0" smtClean="0"/>
          </a:p>
          <a:p>
            <a:r>
              <a:rPr lang="zh-CN" altLang="zh-CN" dirty="0"/>
              <a:t>检查网络通信</a:t>
            </a:r>
            <a:r>
              <a:rPr lang="zh-CN" altLang="zh-CN" dirty="0" smtClean="0"/>
              <a:t>状态</a:t>
            </a:r>
            <a:endParaRPr lang="en-US" altLang="zh-CN" dirty="0" smtClean="0"/>
          </a:p>
          <a:p>
            <a:r>
              <a:rPr lang="zh-CN" altLang="zh-CN" dirty="0"/>
              <a:t>查看目前的运行</a:t>
            </a:r>
            <a:r>
              <a:rPr lang="zh-CN" altLang="zh-CN" dirty="0" smtClean="0"/>
              <a:t>任务</a:t>
            </a:r>
            <a:endParaRPr lang="en-US" altLang="zh-CN" dirty="0" smtClean="0"/>
          </a:p>
          <a:p>
            <a:r>
              <a:rPr lang="zh-CN" altLang="zh-CN" dirty="0"/>
              <a:t>查看系统启动</a:t>
            </a:r>
            <a:r>
              <a:rPr lang="zh-CN" altLang="zh-CN" dirty="0" smtClean="0"/>
              <a:t>项</a:t>
            </a:r>
            <a:endParaRPr lang="en-US" altLang="zh-CN" dirty="0" smtClean="0"/>
          </a:p>
          <a:p>
            <a:r>
              <a:rPr lang="zh-CN" altLang="zh-CN" dirty="0"/>
              <a:t>使用内存检测工具</a:t>
            </a:r>
            <a:r>
              <a:rPr lang="zh-CN" altLang="zh-CN" dirty="0" smtClean="0"/>
              <a:t>检查</a:t>
            </a:r>
            <a:endParaRPr lang="en-US" altLang="zh-CN" dirty="0" smtClean="0"/>
          </a:p>
          <a:p>
            <a:r>
              <a:rPr lang="zh-CN" altLang="zh-CN" dirty="0"/>
              <a:t>用户安全意识策略 </a:t>
            </a:r>
            <a:endParaRPr lang="en-US" altLang="zh-CN" dirty="0" smtClean="0"/>
          </a:p>
          <a:p>
            <a:r>
              <a:rPr lang="zh-CN" altLang="zh-CN" dirty="0"/>
              <a:t>纵深防御保护系统安全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8604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A65A-A115-4496-AD28-D160D7EEEB28}" type="datetime1">
              <a:rPr lang="zh-CN" altLang="en-US"/>
              <a:pPr/>
              <a:t>2018/6/3</a:t>
            </a:fld>
            <a:endParaRPr lang="en-US" altLang="zh-CN"/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443D2-A45A-4D14-B5B3-A5EA150885F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课程内容</a:t>
            </a: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1927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5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0" name="Group 8"/>
          <p:cNvGrpSpPr>
            <a:grpSpLocks/>
          </p:cNvGrpSpPr>
          <p:nvPr/>
        </p:nvGrpSpPr>
        <p:grpSpPr bwMode="auto">
          <a:xfrm>
            <a:off x="1927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927225" y="4170363"/>
            <a:ext cx="5311775" cy="688975"/>
            <a:chOff x="720" y="1392"/>
            <a:chExt cx="4058" cy="480"/>
          </a:xfrm>
        </p:grpSpPr>
        <p:sp>
          <p:nvSpPr>
            <p:cNvPr id="25396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70" name="Group 18"/>
          <p:cNvGrpSpPr>
            <a:grpSpLocks/>
          </p:cNvGrpSpPr>
          <p:nvPr/>
        </p:nvGrpSpPr>
        <p:grpSpPr bwMode="auto">
          <a:xfrm>
            <a:off x="1927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72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3975" name="Text Box 23"/>
          <p:cNvSpPr txBox="1">
            <a:spLocks noChangeArrowheads="1"/>
          </p:cNvSpPr>
          <p:nvPr/>
        </p:nvSpPr>
        <p:spPr bwMode="white">
          <a:xfrm>
            <a:off x="2393950" y="1698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恶意代码概述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white">
          <a:xfrm>
            <a:off x="2405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计算机病毒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white">
          <a:xfrm>
            <a:off x="2405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特洛伊木马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white">
          <a:xfrm>
            <a:off x="2438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蠕虫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397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52600" y="41560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2877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24368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1600200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83" name="Text Box 31"/>
          <p:cNvSpPr txBox="1">
            <a:spLocks noChangeArrowheads="1"/>
          </p:cNvSpPr>
          <p:nvPr/>
        </p:nvSpPr>
        <p:spPr bwMode="white">
          <a:xfrm>
            <a:off x="2057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53984" name="Text Box 32"/>
          <p:cNvSpPr txBox="1">
            <a:spLocks noChangeArrowheads="1"/>
          </p:cNvSpPr>
          <p:nvPr/>
        </p:nvSpPr>
        <p:spPr bwMode="white">
          <a:xfrm>
            <a:off x="2052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53985" name="Text Box 33"/>
          <p:cNvSpPr txBox="1">
            <a:spLocks noChangeArrowheads="1"/>
          </p:cNvSpPr>
          <p:nvPr/>
        </p:nvSpPr>
        <p:spPr bwMode="white">
          <a:xfrm>
            <a:off x="2065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53986" name="Text Box 34"/>
          <p:cNvSpPr txBox="1">
            <a:spLocks noChangeArrowheads="1"/>
          </p:cNvSpPr>
          <p:nvPr/>
        </p:nvSpPr>
        <p:spPr bwMode="white">
          <a:xfrm>
            <a:off x="2065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903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</a:t>
            </a:r>
            <a:r>
              <a:rPr lang="zh-CN" altLang="zh-CN" dirty="0"/>
              <a:t>蠕虫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蠕虫病毒是一种常见的计算机病毒。它的传染机理是利用网络进行复制和传播，传染途径是通过网络和电子邮件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最初的蠕虫病毒定义是因为在</a:t>
            </a:r>
            <a:r>
              <a:rPr lang="en-US" altLang="zh-CN" dirty="0"/>
              <a:t>DOS</a:t>
            </a:r>
            <a:r>
              <a:rPr lang="zh-CN" altLang="zh-CN" dirty="0"/>
              <a:t>环境下，病毒发作时会在屏幕上出现一条类似虫子的东西，胡乱吞吃屏幕上的字母并将其改</a:t>
            </a:r>
            <a:r>
              <a:rPr lang="zh-CN" altLang="zh-CN" dirty="0" smtClean="0"/>
              <a:t>形</a:t>
            </a:r>
            <a:endParaRPr lang="en-US" altLang="zh-CN" dirty="0" smtClean="0"/>
          </a:p>
          <a:p>
            <a:r>
              <a:rPr lang="zh-CN" altLang="zh-CN" dirty="0"/>
              <a:t>蠕虫具有病毒的一些共性，如传染性、隐蔽性和破坏性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蠕虫</a:t>
            </a:r>
            <a:r>
              <a:rPr lang="zh-CN" altLang="zh-CN" dirty="0"/>
              <a:t>与病毒的区别在于“附着”。蠕虫不需要宿主，是一段完整的独立代码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382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影响比较严重的蠕虫病毒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dirty="0"/>
              <a:t>莫里斯蠕虫：</a:t>
            </a:r>
            <a:r>
              <a:rPr lang="en-US" altLang="zh-CN" sz="2400" dirty="0"/>
              <a:t>1988</a:t>
            </a:r>
            <a:r>
              <a:rPr lang="zh-CN" altLang="zh-CN" sz="2400" dirty="0"/>
              <a:t>年，</a:t>
            </a:r>
            <a:r>
              <a:rPr lang="en-US" altLang="zh-CN" sz="2400" dirty="0"/>
              <a:t>22</a:t>
            </a:r>
            <a:r>
              <a:rPr lang="zh-CN" altLang="zh-CN" sz="2400" dirty="0"/>
              <a:t>岁的康奈尔大学研究生罗伯特莫里斯通过网络发送了一种专为攻击</a:t>
            </a:r>
            <a:r>
              <a:rPr lang="en-US" altLang="zh-CN" sz="2400" dirty="0"/>
              <a:t>UNIX</a:t>
            </a:r>
            <a:r>
              <a:rPr lang="zh-CN" altLang="zh-CN" sz="2400" dirty="0"/>
              <a:t>系统缺陷、名为莫里斯蠕虫的病毒。蠕虫造成了</a:t>
            </a:r>
            <a:r>
              <a:rPr lang="en-US" altLang="zh-CN" sz="2400" dirty="0"/>
              <a:t>6000</a:t>
            </a:r>
            <a:r>
              <a:rPr lang="zh-CN" altLang="zh-CN" sz="2400" dirty="0"/>
              <a:t>个系统瘫痪，直接经济损失达</a:t>
            </a:r>
            <a:r>
              <a:rPr lang="en-US" altLang="zh-CN" sz="2400" dirty="0"/>
              <a:t>9600</a:t>
            </a:r>
            <a:r>
              <a:rPr lang="zh-CN" altLang="zh-CN" sz="2400" dirty="0"/>
              <a:t>万美元；</a:t>
            </a:r>
          </a:p>
          <a:p>
            <a:pPr lvl="0"/>
            <a:r>
              <a:rPr lang="zh-CN" altLang="zh-CN" sz="2400" dirty="0"/>
              <a:t>美丽杀手：</a:t>
            </a:r>
            <a:r>
              <a:rPr lang="en-US" altLang="zh-CN" sz="2400" dirty="0"/>
              <a:t>1999</a:t>
            </a:r>
            <a:r>
              <a:rPr lang="zh-CN" altLang="zh-CN" sz="2400" dirty="0"/>
              <a:t>年 政府部门和一些大公司紧急关闭了网络服务器，经济损失超过</a:t>
            </a:r>
            <a:r>
              <a:rPr lang="en-US" altLang="zh-CN" sz="2400" dirty="0"/>
              <a:t>12</a:t>
            </a:r>
            <a:r>
              <a:rPr lang="zh-CN" altLang="zh-CN" sz="2400" dirty="0"/>
              <a:t>亿美元；</a:t>
            </a:r>
          </a:p>
          <a:p>
            <a:pPr lvl="0"/>
            <a:r>
              <a:rPr lang="zh-CN" altLang="zh-CN" sz="2400" dirty="0"/>
              <a:t>爱虫病毒：</a:t>
            </a:r>
            <a:r>
              <a:rPr lang="en-US" altLang="zh-CN" sz="2400" dirty="0"/>
              <a:t>2000</a:t>
            </a:r>
            <a:r>
              <a:rPr lang="zh-CN" altLang="zh-CN" sz="2400" dirty="0"/>
              <a:t>年</a:t>
            </a:r>
            <a:r>
              <a:rPr lang="en-US" altLang="zh-CN" sz="2400" dirty="0"/>
              <a:t>5</a:t>
            </a:r>
            <a:r>
              <a:rPr lang="zh-CN" altLang="zh-CN" sz="2400" dirty="0"/>
              <a:t>月至今 众多用户计算机被感染，损失超过</a:t>
            </a:r>
            <a:r>
              <a:rPr lang="en-US" altLang="zh-CN" sz="2400" dirty="0"/>
              <a:t>100</a:t>
            </a:r>
            <a:r>
              <a:rPr lang="zh-CN" altLang="zh-CN" sz="2400" dirty="0"/>
              <a:t>亿美元以上；</a:t>
            </a:r>
          </a:p>
          <a:p>
            <a:pPr lvl="0"/>
            <a:r>
              <a:rPr lang="zh-CN" altLang="zh-CN" sz="2400" dirty="0"/>
              <a:t>红色代码：</a:t>
            </a:r>
            <a:r>
              <a:rPr lang="en-US" altLang="zh-CN" sz="2400" dirty="0"/>
              <a:t>2001</a:t>
            </a:r>
            <a:r>
              <a:rPr lang="zh-CN" altLang="zh-CN" sz="2400" dirty="0"/>
              <a:t>年</a:t>
            </a:r>
            <a:r>
              <a:rPr lang="en-US" altLang="zh-CN" sz="2400" dirty="0"/>
              <a:t>7</a:t>
            </a:r>
            <a:r>
              <a:rPr lang="zh-CN" altLang="zh-CN" sz="2400" dirty="0"/>
              <a:t>月网络瘫痪，直接经济损失很大；</a:t>
            </a:r>
          </a:p>
          <a:p>
            <a:pPr lvl="0"/>
            <a:r>
              <a:rPr lang="zh-CN" altLang="zh-CN" sz="2400" dirty="0"/>
              <a:t>求职信：</a:t>
            </a:r>
            <a:r>
              <a:rPr lang="en-US" altLang="zh-CN" sz="2400" dirty="0"/>
              <a:t>2001</a:t>
            </a:r>
            <a:r>
              <a:rPr lang="zh-CN" altLang="zh-CN" sz="2400" dirty="0"/>
              <a:t>年</a:t>
            </a:r>
            <a:r>
              <a:rPr lang="en-US" altLang="zh-CN" sz="2400" dirty="0"/>
              <a:t>12</a:t>
            </a:r>
            <a:r>
              <a:rPr lang="zh-CN" altLang="zh-CN" sz="2400" dirty="0"/>
              <a:t>月大量病毒邮件堵塞服务器，损失达数百亿美元；</a:t>
            </a:r>
          </a:p>
          <a:p>
            <a:r>
              <a:rPr lang="en-US" altLang="zh-CN" sz="2400" dirty="0"/>
              <a:t>SQL</a:t>
            </a:r>
            <a:r>
              <a:rPr lang="zh-CN" altLang="zh-CN" sz="2400" dirty="0"/>
              <a:t>蠕虫王：</a:t>
            </a:r>
            <a:r>
              <a:rPr lang="en-US" altLang="zh-CN" sz="2400" dirty="0"/>
              <a:t>2003</a:t>
            </a:r>
            <a:r>
              <a:rPr lang="zh-CN" altLang="zh-CN" sz="2400" dirty="0"/>
              <a:t>年</a:t>
            </a:r>
            <a:r>
              <a:rPr lang="en-US" altLang="zh-CN" sz="2400" dirty="0"/>
              <a:t>1</a:t>
            </a:r>
            <a:r>
              <a:rPr lang="zh-CN" altLang="zh-CN" sz="2400" dirty="0"/>
              <a:t>月</a:t>
            </a:r>
            <a:r>
              <a:rPr lang="en-US" altLang="zh-CN" sz="2400" dirty="0"/>
              <a:t> 26</a:t>
            </a:r>
            <a:r>
              <a:rPr lang="zh-CN" altLang="zh-CN" sz="2400" dirty="0"/>
              <a:t>日，一种名为“</a:t>
            </a:r>
            <a:r>
              <a:rPr lang="en-US" altLang="zh-CN" sz="2400" dirty="0"/>
              <a:t>2003</a:t>
            </a:r>
            <a:r>
              <a:rPr lang="zh-CN" altLang="zh-CN" sz="2400" dirty="0"/>
              <a:t>蠕虫王”的蠕虫病毒迅速传播并袭击了全球，致使互联网严重堵塞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952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蠕虫的结构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基本程序结构为传播模块、隐藏模块和目的功能</a:t>
            </a:r>
            <a:r>
              <a:rPr lang="zh-CN" altLang="zh-CN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zh-CN" dirty="0"/>
              <a:t>传播模块又可以分为扫描、攻击和复制三个基本</a:t>
            </a:r>
            <a:r>
              <a:rPr lang="zh-CN" altLang="zh-CN" dirty="0" smtClean="0"/>
              <a:t>模块</a:t>
            </a:r>
            <a:endParaRPr lang="en-US" altLang="zh-CN" dirty="0" smtClean="0"/>
          </a:p>
          <a:p>
            <a:r>
              <a:rPr lang="zh-CN" altLang="zh-CN" dirty="0"/>
              <a:t>利用系统漏洞进行传播主要有以下三个</a:t>
            </a:r>
            <a:r>
              <a:rPr lang="zh-CN" altLang="zh-CN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第一</a:t>
            </a:r>
            <a:r>
              <a:rPr lang="zh-CN" altLang="zh-CN" dirty="0"/>
              <a:t>阶段要进行主机探测，已经感染</a:t>
            </a:r>
            <a:r>
              <a:rPr lang="zh-CN" altLang="zh-CN" dirty="0" smtClean="0"/>
              <a:t>蠕虫的主机</a:t>
            </a:r>
            <a:r>
              <a:rPr lang="zh-CN" altLang="zh-CN" dirty="0"/>
              <a:t>在网络上搜索易感染的目标主机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第二</a:t>
            </a:r>
            <a:r>
              <a:rPr lang="zh-CN" altLang="zh-CN" dirty="0"/>
              <a:t>阶段已经感染蠕虫的主机把蠕虫代码传送到易感染的目标主机上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第三</a:t>
            </a:r>
            <a:r>
              <a:rPr lang="zh-CN" altLang="zh-CN" dirty="0"/>
              <a:t>阶段易感染的目标主机执行蠕虫代码，感染目标主机系统。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0719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蠕虫的特点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独立性</a:t>
            </a:r>
            <a:endParaRPr lang="en-US" altLang="zh-CN" dirty="0" smtClean="0"/>
          </a:p>
          <a:p>
            <a:pPr lvl="1"/>
            <a:r>
              <a:rPr lang="zh-CN" altLang="zh-CN" dirty="0"/>
              <a:t>蠕虫病毒不需要宿主程序，它是完整的、独立的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r>
              <a:rPr lang="zh-CN" altLang="zh-CN" dirty="0"/>
              <a:t>利用漏洞</a:t>
            </a:r>
            <a:r>
              <a:rPr lang="zh-CN" altLang="zh-CN" dirty="0" smtClean="0"/>
              <a:t>主动攻击</a:t>
            </a:r>
            <a:endParaRPr lang="en-US" altLang="zh-CN" dirty="0" smtClean="0"/>
          </a:p>
          <a:p>
            <a:r>
              <a:rPr lang="zh-CN" altLang="zh-CN" dirty="0"/>
              <a:t>传播方式</a:t>
            </a:r>
            <a:r>
              <a:rPr lang="zh-CN" altLang="zh-CN" dirty="0" smtClean="0"/>
              <a:t>多样</a:t>
            </a:r>
            <a:endParaRPr lang="en-US" altLang="zh-CN" dirty="0" smtClean="0"/>
          </a:p>
          <a:p>
            <a:r>
              <a:rPr lang="zh-CN" altLang="zh-CN" dirty="0"/>
              <a:t>伪装和隐藏方式</a:t>
            </a:r>
            <a:r>
              <a:rPr lang="zh-CN" altLang="zh-CN" dirty="0" smtClean="0"/>
              <a:t>好</a:t>
            </a:r>
            <a:endParaRPr lang="en-US" altLang="zh-CN" dirty="0" smtClean="0"/>
          </a:p>
          <a:p>
            <a:r>
              <a:rPr lang="zh-CN" altLang="zh-CN" dirty="0"/>
              <a:t>采用的技术更</a:t>
            </a:r>
            <a:r>
              <a:rPr lang="zh-CN" altLang="zh-CN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zh-CN" dirty="0"/>
              <a:t>—些蠕虫病毒与网页的脚本相结合，利用</a:t>
            </a:r>
            <a:r>
              <a:rPr lang="en-US" altLang="zh-CN" dirty="0"/>
              <a:t>VB Script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ActiveX</a:t>
            </a:r>
            <a:r>
              <a:rPr lang="zh-CN" altLang="zh-CN" dirty="0"/>
              <a:t>等技术隐藏在</a:t>
            </a:r>
            <a:r>
              <a:rPr lang="en-US" altLang="zh-CN" dirty="0"/>
              <a:t>HTML</a:t>
            </a:r>
            <a:r>
              <a:rPr lang="zh-CN" altLang="zh-CN" dirty="0"/>
              <a:t>页面里。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7162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蠕虫的防范技术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31912"/>
            <a:ext cx="8382000" cy="5105400"/>
          </a:xfrm>
        </p:spPr>
        <p:txBody>
          <a:bodyPr/>
          <a:lstStyle/>
          <a:p>
            <a:r>
              <a:rPr lang="zh-CN" altLang="zh-CN" dirty="0" smtClean="0"/>
              <a:t>加强</a:t>
            </a:r>
            <a:r>
              <a:rPr lang="zh-CN" altLang="zh-CN" dirty="0"/>
              <a:t>网络管理员的安全管理水平，提高用户的安全意识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建立安全检测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网络整体考虑，建立相对完善的检测系统，能够在第一时间内检测到网络异常和病毒</a:t>
            </a:r>
            <a:r>
              <a:rPr lang="zh-CN" altLang="zh-CN" dirty="0" smtClean="0"/>
              <a:t>攻击</a:t>
            </a:r>
            <a:endParaRPr lang="en-US" altLang="zh-CN" dirty="0" smtClean="0"/>
          </a:p>
          <a:p>
            <a:r>
              <a:rPr lang="zh-CN" altLang="zh-CN" dirty="0"/>
              <a:t>利用蠕虫免疫技术防范蠕虫</a:t>
            </a:r>
            <a:r>
              <a:rPr lang="zh-CN" altLang="zh-CN" dirty="0" smtClean="0"/>
              <a:t>攻击</a:t>
            </a:r>
            <a:endParaRPr lang="en-US" altLang="zh-CN" dirty="0" smtClean="0"/>
          </a:p>
          <a:p>
            <a:r>
              <a:rPr lang="zh-CN" altLang="zh-CN" dirty="0"/>
              <a:t>建立应急响应系统，将风险减少到</a:t>
            </a:r>
            <a:r>
              <a:rPr lang="zh-CN" altLang="zh-CN" dirty="0" smtClean="0"/>
              <a:t>最小</a:t>
            </a:r>
            <a:endParaRPr lang="en-US" altLang="zh-CN" dirty="0" smtClean="0"/>
          </a:p>
          <a:p>
            <a:pPr lvl="1"/>
            <a:r>
              <a:rPr lang="zh-CN" altLang="zh-CN" dirty="0"/>
              <a:t>灾难备份系统。对于数据库和数据系统，必须采用定期</a:t>
            </a:r>
            <a:r>
              <a:rPr lang="zh-CN" altLang="zh-CN" dirty="0" smtClean="0"/>
              <a:t>备份</a:t>
            </a:r>
            <a:endParaRPr lang="en-US" altLang="zh-CN" dirty="0" smtClean="0"/>
          </a:p>
          <a:p>
            <a:r>
              <a:rPr lang="zh-CN" altLang="zh-CN" dirty="0"/>
              <a:t>对于局域网</a:t>
            </a:r>
            <a:r>
              <a:rPr lang="zh-CN" altLang="zh-CN" dirty="0" smtClean="0"/>
              <a:t>而言</a:t>
            </a:r>
            <a:r>
              <a:rPr lang="zh-CN" altLang="zh-CN" dirty="0"/>
              <a:t>可以</a:t>
            </a:r>
            <a:r>
              <a:rPr lang="zh-CN" altLang="zh-CN" dirty="0" smtClean="0"/>
              <a:t>采用安装</a:t>
            </a:r>
            <a:r>
              <a:rPr lang="zh-CN" altLang="zh-CN" dirty="0"/>
              <a:t>防火墙</a:t>
            </a:r>
            <a:r>
              <a:rPr lang="zh-CN" altLang="zh-CN" dirty="0" smtClean="0"/>
              <a:t>式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计算机</a:t>
            </a:r>
            <a:r>
              <a:rPr lang="zh-CN" altLang="en-US" dirty="0" smtClean="0"/>
              <a:t>防</a:t>
            </a:r>
            <a:r>
              <a:rPr lang="zh-CN" altLang="zh-CN" dirty="0" smtClean="0"/>
              <a:t>病毒</a:t>
            </a:r>
            <a:r>
              <a:rPr lang="zh-CN" altLang="zh-CN" dirty="0"/>
              <a:t>的产品</a:t>
            </a:r>
            <a:r>
              <a:rPr lang="zh-CN" altLang="zh-CN" dirty="0" smtClean="0"/>
              <a:t>，对</a:t>
            </a:r>
            <a:r>
              <a:rPr lang="zh-CN" altLang="zh-CN" dirty="0"/>
              <a:t>邮件服务器进行</a:t>
            </a:r>
            <a:r>
              <a:rPr lang="zh-CN" altLang="zh-CN" dirty="0" smtClean="0"/>
              <a:t>监控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7145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病毒、木马、蠕虫的区别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26251"/>
              </p:ext>
            </p:extLst>
          </p:nvPr>
        </p:nvGraphicFramePr>
        <p:xfrm>
          <a:off x="323528" y="1196752"/>
          <a:ext cx="8424936" cy="5184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5739"/>
                <a:gridCol w="2105739"/>
                <a:gridCol w="2106729"/>
                <a:gridCol w="2106729"/>
              </a:tblGrid>
              <a:tr h="4413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病</a:t>
                      </a:r>
                      <a:r>
                        <a:rPr lang="en-US" sz="2400" kern="0">
                          <a:effectLst/>
                        </a:rPr>
                        <a:t>  </a:t>
                      </a:r>
                      <a:r>
                        <a:rPr lang="zh-CN" sz="2400" kern="0">
                          <a:effectLst/>
                        </a:rPr>
                        <a:t>毒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木</a:t>
                      </a:r>
                      <a:r>
                        <a:rPr lang="en-US" sz="2400" kern="0">
                          <a:effectLst/>
                        </a:rPr>
                        <a:t>  </a:t>
                      </a:r>
                      <a:r>
                        <a:rPr lang="zh-CN" sz="2400" kern="0">
                          <a:effectLst/>
                        </a:rPr>
                        <a:t>马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蠕</a:t>
                      </a:r>
                      <a:r>
                        <a:rPr lang="en-US" sz="2400" kern="0">
                          <a:effectLst/>
                        </a:rPr>
                        <a:t>  </a:t>
                      </a:r>
                      <a:r>
                        <a:rPr lang="zh-CN" sz="2400" kern="0">
                          <a:effectLst/>
                        </a:rPr>
                        <a:t>虫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6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存在形式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寄生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独立个体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独立个体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61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传播途径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通过宿主程序运行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植入目标主机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通过系统存在的漏洞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6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传播速度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慢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最慢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快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92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攻击目标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本地文件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本地文件和系统、网络上的其他主机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程序自身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6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触发机制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计算机操作者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计算机操作者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程序自身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72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防治方法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从宿主文件中摘除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停止并删除计算机木马服务程序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为系统打上补丁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1584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对抗主体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计算机使用者、反病毒供应商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计算机使用者和防病毒供应商、网络管理者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计算机使用者、系统软件供应商、网络管理者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0540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</a:t>
            </a:r>
            <a:r>
              <a:rPr lang="zh-CN" altLang="zh-CN" dirty="0"/>
              <a:t>恶意代码概述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恶意代码泛指所有恶意的程序代码，是一种可造成目标系统信息泄露和资源滥用，破坏系统的完整性及可用性，违背目标系统安全策略的程序代码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包括计算机病毒（Virus）、蠕虫（Worm）、木马程序（Trojan Horse）、后门程序（Backdoor）和逻辑炸弹（Logic Bomb）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/>
              <a:t>恶意代码的特征包括三个方面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带有</a:t>
            </a:r>
            <a:r>
              <a:rPr lang="zh-CN" altLang="zh-CN" dirty="0"/>
              <a:t>恶意的</a:t>
            </a:r>
            <a:r>
              <a:rPr lang="zh-CN" altLang="zh-CN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本身</a:t>
            </a:r>
            <a:r>
              <a:rPr lang="zh-CN" altLang="zh-CN" dirty="0"/>
              <a:t>是</a:t>
            </a:r>
            <a:r>
              <a:rPr lang="zh-CN" altLang="zh-CN" dirty="0" smtClean="0"/>
              <a:t>计算机程序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一般</a:t>
            </a:r>
            <a:r>
              <a:rPr lang="zh-CN" altLang="zh-CN" dirty="0"/>
              <a:t>通过执行来发挥作用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8657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A77E8E38-AA6D-494C-AC19-D45621EAE9CB}" type="datetime1">
              <a:rPr lang="zh-CN" altLang="en-US"/>
              <a:pPr/>
              <a:t>2018/6/3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D3B23E9-A9C5-4290-A77A-28C20E2713C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500">
                <a:solidFill>
                  <a:schemeClr val="tx2"/>
                </a:solidFill>
              </a:rPr>
              <a:t>The End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285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17.1.1</a:t>
            </a:r>
            <a:r>
              <a:rPr lang="zh-CN" altLang="en-US" dirty="0"/>
              <a:t>恶意代码的发展史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早在1949年，计算机的先驱者约翰·冯·诺依曼在他的论文《自我繁衍的自动机理论》中已把病毒的蓝图勾勒</a:t>
            </a:r>
            <a:r>
              <a:rPr lang="zh-CN" altLang="zh-CN" dirty="0" smtClean="0"/>
              <a:t>出来</a:t>
            </a:r>
            <a:endParaRPr lang="en-US" altLang="zh-CN" dirty="0" smtClean="0"/>
          </a:p>
          <a:p>
            <a:r>
              <a:rPr lang="zh-CN" altLang="zh-CN" dirty="0"/>
              <a:t>短短十年之后，磁芯大战(core war)在贝尔实验室中诞生，使他的设想成为事实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有个叫爬行者的程序（Creeper），每一次执行都会自动生成一个副本，很快计算机中原有资料就会被这些爬行者侵蚀掉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“侏儒”</a:t>
            </a:r>
            <a:r>
              <a:rPr lang="zh-CN" altLang="zh-CN" dirty="0"/>
              <a:t>（Dwarf）程序在记忆系统中行进，每到第五个“地址”（address）便把那里所储存的东西变为零，这会使原本的程序严重破坏</a:t>
            </a:r>
            <a:r>
              <a:rPr lang="zh-CN" altLang="zh-CN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340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恶意代码的历史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第一次关于计算机病毒的报道发生在1981年，在计算机游戏中</a:t>
            </a:r>
            <a:r>
              <a:rPr lang="zh-CN" altLang="zh-CN" dirty="0" smtClean="0"/>
              <a:t>发现了ELK Cloner病毒。</a:t>
            </a:r>
            <a:endParaRPr lang="en-US" altLang="zh-CN" dirty="0" smtClean="0"/>
          </a:p>
          <a:p>
            <a:pPr lvl="1"/>
            <a:r>
              <a:rPr lang="zh-CN" altLang="zh-CN" dirty="0"/>
              <a:t>1986年，第一个PC病毒Brain Virus感染了Microsoft的DOS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1995年</a:t>
            </a:r>
            <a:r>
              <a:rPr lang="zh-CN" altLang="zh-CN" dirty="0"/>
              <a:t>，首次发现宏</a:t>
            </a:r>
            <a:r>
              <a:rPr lang="zh-CN" altLang="zh-CN" dirty="0" smtClean="0"/>
              <a:t>病毒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1998年</a:t>
            </a:r>
            <a:r>
              <a:rPr lang="zh-CN" altLang="zh-CN" dirty="0"/>
              <a:t>，CIH病毒造成数千万台</a:t>
            </a:r>
            <a:r>
              <a:rPr lang="zh-CN" altLang="zh-CN" dirty="0" smtClean="0"/>
              <a:t>计算机</a:t>
            </a:r>
            <a:r>
              <a:rPr lang="zh-CN" altLang="en-US" dirty="0" smtClean="0"/>
              <a:t>硬件</a:t>
            </a:r>
            <a:r>
              <a:rPr lang="zh-CN" altLang="zh-CN" dirty="0" smtClean="0"/>
              <a:t>受到破坏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2007年1月</a:t>
            </a:r>
            <a:r>
              <a:rPr lang="zh-CN" altLang="zh-CN" dirty="0"/>
              <a:t>，“熊猫烧香”病毒</a:t>
            </a:r>
            <a:r>
              <a:rPr lang="zh-CN" altLang="zh-CN" dirty="0" smtClean="0"/>
              <a:t>爆发</a:t>
            </a:r>
            <a:endParaRPr lang="en-US" altLang="zh-CN" dirty="0" smtClean="0"/>
          </a:p>
          <a:p>
            <a:r>
              <a:rPr lang="zh-CN" altLang="zh-CN" dirty="0"/>
              <a:t>恶意代码经过三十多年的发展，破坏性、种类和感染性都得到了增强，特别僵尸网络、木马威胁、高级可持续威胁（APT）非常严重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4486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 恶意代码的分类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0728"/>
            <a:ext cx="8382000" cy="5105400"/>
          </a:xfrm>
        </p:spPr>
        <p:txBody>
          <a:bodyPr/>
          <a:lstStyle/>
          <a:p>
            <a:r>
              <a:rPr lang="zh-CN" altLang="zh-CN" sz="2400" dirty="0"/>
              <a:t>后门</a:t>
            </a:r>
          </a:p>
          <a:p>
            <a:pPr lvl="1"/>
            <a:r>
              <a:rPr lang="zh-CN" altLang="zh-CN" sz="2400" dirty="0"/>
              <a:t>进入系统或程序的一个秘密</a:t>
            </a:r>
            <a:r>
              <a:rPr lang="zh-CN" altLang="zh-CN" sz="2400" dirty="0" smtClean="0"/>
              <a:t>入口</a:t>
            </a:r>
            <a:endParaRPr lang="en-US" altLang="zh-CN" sz="2400" dirty="0" smtClean="0"/>
          </a:p>
          <a:p>
            <a:r>
              <a:rPr lang="zh-CN" altLang="zh-CN" sz="2400" dirty="0"/>
              <a:t>逻辑炸弹</a:t>
            </a:r>
          </a:p>
          <a:p>
            <a:pPr lvl="1"/>
            <a:r>
              <a:rPr lang="zh-CN" altLang="zh-CN" sz="2400" dirty="0"/>
              <a:t>一段具有破坏性的代码，事先预置于较大的程序中，等待某扳机事件发生触发其破坏</a:t>
            </a:r>
            <a:r>
              <a:rPr lang="zh-CN" altLang="zh-CN" sz="2400" dirty="0" smtClean="0"/>
              <a:t>行为</a:t>
            </a:r>
            <a:endParaRPr lang="en-US" altLang="zh-CN" sz="2400" dirty="0" smtClean="0"/>
          </a:p>
          <a:p>
            <a:r>
              <a:rPr lang="zh-CN" altLang="zh-CN" sz="2400" dirty="0" smtClean="0"/>
              <a:t>特洛伊木马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一段吸引人而不为人警惕的程序，但它们可以执行某些秘密</a:t>
            </a:r>
            <a:r>
              <a:rPr lang="zh-CN" altLang="zh-CN" sz="2400" dirty="0" smtClean="0"/>
              <a:t>任务</a:t>
            </a:r>
            <a:endParaRPr lang="en-US" altLang="zh-CN" sz="2400" dirty="0" smtClean="0"/>
          </a:p>
          <a:p>
            <a:r>
              <a:rPr lang="zh-CN" altLang="zh-CN" sz="2400" dirty="0" smtClean="0"/>
              <a:t>病毒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附着在其他程序上的可以进行自我繁殖的</a:t>
            </a:r>
            <a:r>
              <a:rPr lang="zh-CN" altLang="zh-CN" sz="2400" dirty="0" smtClean="0"/>
              <a:t>代码</a:t>
            </a:r>
            <a:endParaRPr lang="en-US" altLang="zh-CN" sz="2400" dirty="0" smtClean="0"/>
          </a:p>
          <a:p>
            <a:r>
              <a:rPr lang="zh-CN" altLang="zh-CN" sz="2400" dirty="0"/>
              <a:t>蠕虫</a:t>
            </a:r>
          </a:p>
          <a:p>
            <a:pPr lvl="1"/>
            <a:r>
              <a:rPr lang="zh-CN" altLang="zh-CN" sz="2400" dirty="0"/>
              <a:t>一种具有自我复制和传播能力、可独立自动运行的恶意程序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63008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A65A-A115-4496-AD28-D160D7EEEB28}" type="datetime1">
              <a:rPr lang="zh-CN" altLang="en-US"/>
              <a:pPr/>
              <a:t>2018/6/3</a:t>
            </a:fld>
            <a:endParaRPr lang="en-US" altLang="zh-CN"/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443D2-A45A-4D14-B5B3-A5EA150885F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课程内容</a:t>
            </a: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1927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5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0" name="Group 8"/>
          <p:cNvGrpSpPr>
            <a:grpSpLocks/>
          </p:cNvGrpSpPr>
          <p:nvPr/>
        </p:nvGrpSpPr>
        <p:grpSpPr bwMode="auto">
          <a:xfrm>
            <a:off x="1927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927225" y="4170363"/>
            <a:ext cx="5311775" cy="688975"/>
            <a:chOff x="720" y="1392"/>
            <a:chExt cx="4058" cy="480"/>
          </a:xfrm>
        </p:grpSpPr>
        <p:sp>
          <p:nvSpPr>
            <p:cNvPr id="253966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67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3970" name="Group 18"/>
          <p:cNvGrpSpPr>
            <a:grpSpLocks/>
          </p:cNvGrpSpPr>
          <p:nvPr/>
        </p:nvGrpSpPr>
        <p:grpSpPr bwMode="auto">
          <a:xfrm>
            <a:off x="1927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3972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3975" name="Text Box 23"/>
          <p:cNvSpPr txBox="1">
            <a:spLocks noChangeArrowheads="1"/>
          </p:cNvSpPr>
          <p:nvPr/>
        </p:nvSpPr>
        <p:spPr bwMode="white">
          <a:xfrm>
            <a:off x="2393950" y="1698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恶意代码概述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white">
          <a:xfrm>
            <a:off x="2405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计算机病毒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white">
          <a:xfrm>
            <a:off x="2405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特洛伊木马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white">
          <a:xfrm>
            <a:off x="2438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cs typeface="Arial" pitchFamily="34" charset="0"/>
              </a:rPr>
              <a:t>蠕虫</a:t>
            </a:r>
            <a:endParaRPr lang="zh-CN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397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52600" y="41560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2877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243681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8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1600200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83" name="Text Box 31"/>
          <p:cNvSpPr txBox="1">
            <a:spLocks noChangeArrowheads="1"/>
          </p:cNvSpPr>
          <p:nvPr/>
        </p:nvSpPr>
        <p:spPr bwMode="white">
          <a:xfrm>
            <a:off x="2057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253984" name="Text Box 32"/>
          <p:cNvSpPr txBox="1">
            <a:spLocks noChangeArrowheads="1"/>
          </p:cNvSpPr>
          <p:nvPr/>
        </p:nvSpPr>
        <p:spPr bwMode="white">
          <a:xfrm>
            <a:off x="2052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253985" name="Text Box 33"/>
          <p:cNvSpPr txBox="1">
            <a:spLocks noChangeArrowheads="1"/>
          </p:cNvSpPr>
          <p:nvPr/>
        </p:nvSpPr>
        <p:spPr bwMode="white">
          <a:xfrm>
            <a:off x="2065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2</a:t>
            </a:r>
          </a:p>
        </p:txBody>
      </p:sp>
      <p:sp>
        <p:nvSpPr>
          <p:cNvPr id="253986" name="Text Box 34"/>
          <p:cNvSpPr txBox="1">
            <a:spLocks noChangeArrowheads="1"/>
          </p:cNvSpPr>
          <p:nvPr/>
        </p:nvSpPr>
        <p:spPr bwMode="white">
          <a:xfrm>
            <a:off x="2065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0566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</a:t>
            </a:r>
            <a:r>
              <a:rPr lang="zh-CN" altLang="zh-CN" dirty="0" smtClean="0"/>
              <a:t>计算机病毒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严格地从概念上讲，计算机病毒只是恶意代码的一种。实际上，目前发现的恶意代码几乎都是混合型的</a:t>
            </a:r>
            <a:r>
              <a:rPr lang="zh-CN" altLang="zh-CN" dirty="0" smtClean="0"/>
              <a:t>计算机病毒</a:t>
            </a:r>
            <a:endParaRPr lang="en-US" altLang="zh-CN" dirty="0" smtClean="0"/>
          </a:p>
          <a:p>
            <a:r>
              <a:rPr lang="zh-CN" altLang="zh-CN" dirty="0"/>
              <a:t>美国计算机研究专家最早提出了</a:t>
            </a:r>
            <a:r>
              <a:rPr lang="en-US" altLang="zh-CN" dirty="0"/>
              <a:t>“</a:t>
            </a:r>
            <a:r>
              <a:rPr lang="zh-CN" altLang="zh-CN" dirty="0"/>
              <a:t>计算机病毒</a:t>
            </a:r>
            <a:r>
              <a:rPr lang="en-US" altLang="zh-CN" dirty="0"/>
              <a:t>”</a:t>
            </a:r>
            <a:r>
              <a:rPr lang="zh-CN" altLang="zh-CN" dirty="0"/>
              <a:t>的概念：计算机病毒是一段人为编制的计算机程序代码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1994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r>
              <a:rPr lang="en-US" altLang="zh-CN" dirty="0"/>
              <a:t>28</a:t>
            </a:r>
            <a:r>
              <a:rPr lang="zh-CN" altLang="zh-CN" dirty="0"/>
              <a:t>日，我国出台的《中华人民共和国计算机安全保护条例》对病毒的定义如下：“计算机病毒是指编制或者在计算机程序中插入的、破坏数据、影响计算机使用，并能自我复制的一组计算机指令或者程序代码”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8601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计算机病毒的结构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潜伏机制 </a:t>
            </a:r>
          </a:p>
          <a:p>
            <a:pPr lvl="1"/>
            <a:r>
              <a:rPr lang="zh-CN" altLang="zh-CN" dirty="0"/>
              <a:t>包括初始化、隐藏和</a:t>
            </a:r>
            <a:r>
              <a:rPr lang="zh-CN" altLang="zh-CN" dirty="0" smtClean="0"/>
              <a:t>捕捉</a:t>
            </a:r>
            <a:endParaRPr lang="en-US" altLang="zh-CN" dirty="0" smtClean="0"/>
          </a:p>
          <a:p>
            <a:r>
              <a:rPr lang="zh-CN" altLang="zh-CN" dirty="0"/>
              <a:t>传染机制 </a:t>
            </a:r>
            <a:endParaRPr lang="en-US" altLang="zh-CN" dirty="0" smtClean="0"/>
          </a:p>
          <a:p>
            <a:pPr lvl="1"/>
            <a:r>
              <a:rPr lang="zh-CN" altLang="zh-CN" dirty="0"/>
              <a:t>包括判断和</a:t>
            </a:r>
            <a:r>
              <a:rPr lang="zh-CN" altLang="zh-CN" dirty="0" smtClean="0"/>
              <a:t>感染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先是</a:t>
            </a:r>
            <a:r>
              <a:rPr lang="zh-CN" altLang="zh-CN" dirty="0"/>
              <a:t>判断候选感染目标是否已被感染，可以通过感染标记来判断候选感染目标是否已被感染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 smtClean="0"/>
              <a:t>表现机制</a:t>
            </a:r>
            <a:endParaRPr lang="en-US" altLang="zh-CN" b="1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判断和表现。表现机制首先对触发条件进行判断，然后根据不同的条件决定什么时候表现、如何表现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3503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2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220</TotalTime>
  <Words>1982</Words>
  <Application>Microsoft Office PowerPoint</Application>
  <PresentationFormat>全屏显示(4:3)</PresentationFormat>
  <Paragraphs>263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主题2</vt:lpstr>
      <vt:lpstr>第17章  恶意代码</vt:lpstr>
      <vt:lpstr>课程内容</vt:lpstr>
      <vt:lpstr>17.1.恶意代码概述</vt:lpstr>
      <vt:lpstr>17.1.1恶意代码的发展史</vt:lpstr>
      <vt:lpstr>恶意代码的历史</vt:lpstr>
      <vt:lpstr> 恶意代码的分类</vt:lpstr>
      <vt:lpstr>课程内容</vt:lpstr>
      <vt:lpstr>17.2计算机病毒</vt:lpstr>
      <vt:lpstr>计算机病毒的结构</vt:lpstr>
      <vt:lpstr>典型的病毒代码结构</vt:lpstr>
      <vt:lpstr>计算机病毒的特点</vt:lpstr>
      <vt:lpstr>计算机病毒的分类</vt:lpstr>
      <vt:lpstr>计算机病毒的防范</vt:lpstr>
      <vt:lpstr>课程内容</vt:lpstr>
      <vt:lpstr>17.3特洛伊木马</vt:lpstr>
      <vt:lpstr>木马泛滥</vt:lpstr>
      <vt:lpstr>木马的结构和原理</vt:lpstr>
      <vt:lpstr>木马隐藏技术</vt:lpstr>
      <vt:lpstr>木马的分类</vt:lpstr>
      <vt:lpstr>木马植入手段</vt:lpstr>
      <vt:lpstr>木马的特点</vt:lpstr>
      <vt:lpstr>木马的防范技术</vt:lpstr>
      <vt:lpstr>课程内容</vt:lpstr>
      <vt:lpstr>17.4蠕虫 </vt:lpstr>
      <vt:lpstr>影响比较严重的蠕虫病毒</vt:lpstr>
      <vt:lpstr>蠕虫的结构</vt:lpstr>
      <vt:lpstr>蠕虫的特点</vt:lpstr>
      <vt:lpstr>蠕虫的防范技术</vt:lpstr>
      <vt:lpstr>病毒、木马、蠕虫的区别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 入侵检测系统和 网络诱骗系统 </dc:title>
  <dc:creator>Lovely Home</dc:creator>
  <cp:lastModifiedBy>Sweet</cp:lastModifiedBy>
  <cp:revision>19</cp:revision>
  <dcterms:created xsi:type="dcterms:W3CDTF">2014-07-12T09:32:59Z</dcterms:created>
  <dcterms:modified xsi:type="dcterms:W3CDTF">2018-06-03T04:34:16Z</dcterms:modified>
</cp:coreProperties>
</file>