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76" r:id="rId20"/>
    <p:sldId id="277" r:id="rId21"/>
    <p:sldId id="278" r:id="rId22"/>
    <p:sldId id="285" r:id="rId23"/>
    <p:sldId id="282" r:id="rId24"/>
    <p:sldId id="286" r:id="rId25"/>
    <p:sldId id="281" r:id="rId26"/>
    <p:sldId id="280" r:id="rId27"/>
    <p:sldId id="279"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89EBF-3262-4601-B67A-64A41A9C31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B7A752-1DA7-4E6D-BDCD-F95254BE1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D317AA0-3BBA-4E9E-AA6D-8589825D84E8}"/>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6F8455CE-A3D5-4919-9509-D939A55609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5CC43F-8D7F-4045-A327-B7FB71110D85}"/>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245722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EA03C-327C-420A-98D2-5904EBB20C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BC389A-042A-4F71-A751-EE2C4B96974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7043984-9572-49C3-9D57-66FD006DF7DA}"/>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578A9973-6BCD-4B51-A3F6-E1E01A3079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ED3671-7682-47A1-83E0-CBE41AB043CF}"/>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23243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863B8E-0FB4-4C8D-836C-7C4545D47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22BDE1-233C-446F-9191-A7A9D959099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211C56-C4BC-48F9-8479-B4677E1CC47A}"/>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6B1634D1-A629-41AD-8DB7-9C4394E0DF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61AF89-73D8-4BE8-819F-326EFCEA03F2}"/>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198606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B6CB8-EC69-4BF2-A8F0-0F197BA14B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49ADCF-DC9E-4B89-AF06-A6C5AD173B7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51A569-603F-482D-8A10-C66400B32E92}"/>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60025A93-A44A-482F-856B-E46A9C7234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297B21-BD92-4195-9EA8-1E4DB029494F}"/>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114453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C191E-C7B7-4901-962C-CE94C95352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07160-1F43-4674-A99A-82EC6E1BDC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3099B5A-4AA6-42B8-90C3-2159BFAA6661}"/>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35487424-8321-4D43-9BEB-2A941D1C8B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01D066-BA71-43ED-8A39-0242542E4B23}"/>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192600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DCF66-2BF9-40AF-9D59-6D61D5F6BD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747697-2F82-4606-8AD4-69EA5628C24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CE3C627-F091-4CDD-ACB3-F5251779F8E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685E36C-1601-4960-9C42-D7AAE5866F33}"/>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2FBAF562-6396-4671-9901-36AAC654B7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5DCE8A-C610-47E5-A14F-60E23B9220F7}"/>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331146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3D744-E76E-4179-A396-5A57EB06705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B5CFD2-17B1-4804-BDA3-6E7AA03F80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FE0143D-05DC-4C5C-A0E6-078F86B9A00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359F12D-C7F9-40F7-9F98-9F6FE65D4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5ABE53-2196-4401-B780-CCB3EE177AE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86212CB-5624-4778-B328-B061915805C5}"/>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8" name="页脚占位符 7">
            <a:extLst>
              <a:ext uri="{FF2B5EF4-FFF2-40B4-BE49-F238E27FC236}">
                <a16:creationId xmlns:a16="http://schemas.microsoft.com/office/drawing/2014/main" id="{E11A2477-5C31-4521-B739-D2E2B0A359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437EF2-7342-4F93-B35B-5CF961B52DCA}"/>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21927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3CA1-0BCE-4956-9407-A9CED1E002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D42B7A-E7AC-4044-80D9-90AA8B9C893E}"/>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4" name="页脚占位符 3">
            <a:extLst>
              <a:ext uri="{FF2B5EF4-FFF2-40B4-BE49-F238E27FC236}">
                <a16:creationId xmlns:a16="http://schemas.microsoft.com/office/drawing/2014/main" id="{24D29906-6A38-4787-BC24-FFC9CC202F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1667BF-59B3-4149-8E90-1F96E5B669BC}"/>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84953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0ABEA9-BBD6-4DD0-96B0-34A69225F642}"/>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3" name="页脚占位符 2">
            <a:extLst>
              <a:ext uri="{FF2B5EF4-FFF2-40B4-BE49-F238E27FC236}">
                <a16:creationId xmlns:a16="http://schemas.microsoft.com/office/drawing/2014/main" id="{9AB708C6-DA3A-45F2-94F9-1D3B854E40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B01C87-9623-4465-BD10-E9A46935E338}"/>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192206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399EB-DF5D-4DD0-95BB-FAAC991569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B8E0B2-6126-4D3A-B079-FAA46A74E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B2B5168-C100-4775-82F7-CC57A25D3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7356D2-71CD-49E0-962D-CCE63BCA4932}"/>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D7407230-623F-4103-A86C-DBF50E6906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24326A-B757-4BBF-9B96-75C6D0BA1C4C}"/>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14776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9B13E-2FC5-4A62-BC75-2550FA53A4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474586-EB13-4A75-AB56-0E5909065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8404A6-6FCC-4C52-AF4B-A5671FA60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0464EA3-C1D8-449B-9E9B-DEA360B85CEE}"/>
              </a:ext>
            </a:extLst>
          </p:cNvPr>
          <p:cNvSpPr>
            <a:spLocks noGrp="1"/>
          </p:cNvSpPr>
          <p:nvPr>
            <p:ph type="dt" sz="half" idx="10"/>
          </p:nvPr>
        </p:nvSpPr>
        <p:spPr/>
        <p:txBody>
          <a:bodyPr/>
          <a:lstStyle/>
          <a:p>
            <a:fld id="{43F6DA64-5B01-41B7-904A-2E18A3DD49A1}"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00EC3D9F-7232-4535-BA59-94B2DA2C7E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FD608C-3CA3-444C-9AF2-FA357AC86D59}"/>
              </a:ext>
            </a:extLst>
          </p:cNvPr>
          <p:cNvSpPr>
            <a:spLocks noGrp="1"/>
          </p:cNvSpPr>
          <p:nvPr>
            <p:ph type="sldNum" sz="quarter" idx="12"/>
          </p:nvPr>
        </p:nvSpPr>
        <p:spPr/>
        <p:txBody>
          <a:body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36452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DE810A-A137-4131-82D1-D36CA55CF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F74447F-B19A-46A6-BCC3-67395DB42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D683EA-4848-4736-903B-8AB81D1B2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6DA64-5B01-41B7-904A-2E18A3DD49A1}"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B33EBAD1-C6F1-4D0D-8304-78993407E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24F43A-8F09-4CCA-899E-FD32B0EB5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43B8C-C9FC-4395-B8BA-F7FA56760E37}" type="slidenum">
              <a:rPr lang="zh-CN" altLang="en-US" smtClean="0"/>
              <a:t>‹#›</a:t>
            </a:fld>
            <a:endParaRPr lang="zh-CN" altLang="en-US"/>
          </a:p>
        </p:txBody>
      </p:sp>
    </p:spTree>
    <p:extLst>
      <p:ext uri="{BB962C8B-B14F-4D97-AF65-F5344CB8AC3E}">
        <p14:creationId xmlns:p14="http://schemas.microsoft.com/office/powerpoint/2010/main" val="422087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C93B8-4B3A-4D35-BFA1-285B7F2ACCF6}"/>
              </a:ext>
            </a:extLst>
          </p:cNvPr>
          <p:cNvSpPr>
            <a:spLocks noGrp="1"/>
          </p:cNvSpPr>
          <p:nvPr>
            <p:ph type="ctrTitle"/>
          </p:nvPr>
        </p:nvSpPr>
        <p:spPr/>
        <p:txBody>
          <a:bodyPr/>
          <a:lstStyle/>
          <a:p>
            <a:r>
              <a:rPr lang="zh-CN" altLang="en-US" dirty="0"/>
              <a:t>会话劫持</a:t>
            </a:r>
          </a:p>
        </p:txBody>
      </p:sp>
      <p:sp>
        <p:nvSpPr>
          <p:cNvPr id="3" name="副标题 2">
            <a:extLst>
              <a:ext uri="{FF2B5EF4-FFF2-40B4-BE49-F238E27FC236}">
                <a16:creationId xmlns:a16="http://schemas.microsoft.com/office/drawing/2014/main" id="{5F329E35-F755-43B0-8A5A-892FBF513D5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8350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6540E-CE63-4D32-9B6B-BB1D0DE6FCFD}"/>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80548126-423C-4E07-A1B1-B33DA9852E96}"/>
              </a:ext>
            </a:extLst>
          </p:cNvPr>
          <p:cNvPicPr>
            <a:picLocks noGrp="1"/>
          </p:cNvPicPr>
          <p:nvPr>
            <p:ph idx="1"/>
          </p:nvPr>
        </p:nvPicPr>
        <p:blipFill>
          <a:blip r:embed="rId2"/>
          <a:stretch>
            <a:fillRect/>
          </a:stretch>
        </p:blipFill>
        <p:spPr>
          <a:xfrm>
            <a:off x="1818140" y="365125"/>
            <a:ext cx="8555719" cy="6083657"/>
          </a:xfrm>
          <a:prstGeom prst="rect">
            <a:avLst/>
          </a:prstGeom>
        </p:spPr>
      </p:pic>
    </p:spTree>
    <p:extLst>
      <p:ext uri="{BB962C8B-B14F-4D97-AF65-F5344CB8AC3E}">
        <p14:creationId xmlns:p14="http://schemas.microsoft.com/office/powerpoint/2010/main" val="39177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2D127-811E-401F-97DA-DB621B6059B6}"/>
              </a:ext>
            </a:extLst>
          </p:cNvPr>
          <p:cNvSpPr>
            <a:spLocks noGrp="1"/>
          </p:cNvSpPr>
          <p:nvPr>
            <p:ph type="title"/>
          </p:nvPr>
        </p:nvSpPr>
        <p:spPr/>
        <p:txBody>
          <a:bodyPr/>
          <a:lstStyle/>
          <a:p>
            <a:r>
              <a:rPr lang="zh-CN" altLang="en-US" dirty="0"/>
              <a:t>开始扫描局域网内主机</a:t>
            </a:r>
          </a:p>
        </p:txBody>
      </p:sp>
      <p:pic>
        <p:nvPicPr>
          <p:cNvPr id="7" name="内容占位符 6">
            <a:extLst>
              <a:ext uri="{FF2B5EF4-FFF2-40B4-BE49-F238E27FC236}">
                <a16:creationId xmlns:a16="http://schemas.microsoft.com/office/drawing/2014/main" id="{B744C6E9-96DE-46D0-A6BA-4368ADC9180B}"/>
              </a:ext>
            </a:extLst>
          </p:cNvPr>
          <p:cNvPicPr>
            <a:picLocks noGrp="1" noChangeAspect="1"/>
          </p:cNvPicPr>
          <p:nvPr>
            <p:ph idx="1"/>
          </p:nvPr>
        </p:nvPicPr>
        <p:blipFill>
          <a:blip r:embed="rId2"/>
          <a:stretch>
            <a:fillRect/>
          </a:stretch>
        </p:blipFill>
        <p:spPr>
          <a:xfrm>
            <a:off x="838200" y="1405748"/>
            <a:ext cx="10782003" cy="5638864"/>
          </a:xfrm>
          <a:prstGeom prst="rect">
            <a:avLst/>
          </a:prstGeom>
        </p:spPr>
      </p:pic>
    </p:spTree>
    <p:extLst>
      <p:ext uri="{BB962C8B-B14F-4D97-AF65-F5344CB8AC3E}">
        <p14:creationId xmlns:p14="http://schemas.microsoft.com/office/powerpoint/2010/main" val="1628499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2902E62-C2DD-4A1D-8D72-B09F473A8F81}"/>
              </a:ext>
            </a:extLst>
          </p:cNvPr>
          <p:cNvSpPr>
            <a:spLocks noGrp="1"/>
          </p:cNvSpPr>
          <p:nvPr>
            <p:ph idx="1"/>
          </p:nvPr>
        </p:nvSpPr>
        <p:spPr>
          <a:xfrm>
            <a:off x="838200" y="270588"/>
            <a:ext cx="10515600" cy="5906375"/>
          </a:xfrm>
        </p:spPr>
        <p:txBody>
          <a:bodyPr/>
          <a:lstStyle/>
          <a:p>
            <a:pPr marL="0" indent="0">
              <a:buNone/>
            </a:pPr>
            <a:r>
              <a:rPr lang="zh-CN" altLang="zh-CN" dirty="0"/>
              <a:t>扫描后，将要欺骗的主机</a:t>
            </a:r>
            <a:r>
              <a:rPr lang="en-US" altLang="zh-CN" dirty="0"/>
              <a:t>add to target1</a:t>
            </a:r>
            <a:r>
              <a:rPr lang="zh-CN" altLang="zh-CN" dirty="0"/>
              <a:t>，网关</a:t>
            </a:r>
            <a:r>
              <a:rPr lang="en-US" altLang="zh-CN" dirty="0"/>
              <a:t>add to target2</a:t>
            </a:r>
            <a:r>
              <a:rPr lang="zh-CN" altLang="zh-CN" dirty="0"/>
              <a:t>。</a:t>
            </a:r>
          </a:p>
          <a:p>
            <a:pPr marL="0" indent="0">
              <a:buNone/>
            </a:pPr>
            <a:endParaRPr lang="en-US" altLang="zh-CN" dirty="0"/>
          </a:p>
          <a:p>
            <a:pPr marL="0" indent="0">
              <a:buNone/>
            </a:pPr>
            <a:r>
              <a:rPr lang="zh-CN" altLang="zh-CN" dirty="0"/>
              <a:t>接下来</a:t>
            </a:r>
            <a:r>
              <a:rPr lang="zh-CN" altLang="en-US" dirty="0"/>
              <a:t>进行</a:t>
            </a:r>
            <a:r>
              <a:rPr lang="en-US" altLang="zh-CN" dirty="0" err="1"/>
              <a:t>arp</a:t>
            </a:r>
            <a:r>
              <a:rPr lang="zh-CN" altLang="zh-CN" dirty="0"/>
              <a:t>毒化的过程了，选择</a:t>
            </a:r>
            <a:r>
              <a:rPr lang="en-US" altLang="zh-CN" dirty="0" err="1"/>
              <a:t>Mitm</a:t>
            </a:r>
            <a:r>
              <a:rPr lang="en-US" altLang="zh-CN" dirty="0"/>
              <a:t> ---&gt; </a:t>
            </a:r>
            <a:r>
              <a:rPr lang="en-US" altLang="zh-CN" dirty="0" err="1"/>
              <a:t>arp</a:t>
            </a:r>
            <a:r>
              <a:rPr lang="en-US" altLang="zh-CN" dirty="0"/>
              <a:t> poisoning,</a:t>
            </a:r>
            <a:r>
              <a:rPr lang="zh-CN" altLang="zh-CN" dirty="0"/>
              <a:t>选择</a:t>
            </a:r>
            <a:r>
              <a:rPr lang="en-US" altLang="zh-CN" dirty="0"/>
              <a:t>sniffer remote connections</a:t>
            </a:r>
          </a:p>
          <a:p>
            <a:pPr marL="0" indent="0">
              <a:buNone/>
            </a:pPr>
            <a:endParaRPr lang="zh-CN" altLang="zh-CN" dirty="0"/>
          </a:p>
          <a:p>
            <a:pPr marL="0" indent="0">
              <a:buNone/>
            </a:pPr>
            <a:endParaRPr lang="zh-CN" altLang="en-US" dirty="0"/>
          </a:p>
        </p:txBody>
      </p:sp>
      <p:pic>
        <p:nvPicPr>
          <p:cNvPr id="4" name="图片 3">
            <a:extLst>
              <a:ext uri="{FF2B5EF4-FFF2-40B4-BE49-F238E27FC236}">
                <a16:creationId xmlns:a16="http://schemas.microsoft.com/office/drawing/2014/main" id="{AAA2EE5E-D95D-40C3-A92C-5385B247C6DB}"/>
              </a:ext>
            </a:extLst>
          </p:cNvPr>
          <p:cNvPicPr/>
          <p:nvPr/>
        </p:nvPicPr>
        <p:blipFill>
          <a:blip r:embed="rId2"/>
          <a:stretch>
            <a:fillRect/>
          </a:stretch>
        </p:blipFill>
        <p:spPr>
          <a:xfrm>
            <a:off x="1592722" y="2154177"/>
            <a:ext cx="8642959" cy="4703823"/>
          </a:xfrm>
          <a:prstGeom prst="rect">
            <a:avLst/>
          </a:prstGeom>
        </p:spPr>
      </p:pic>
    </p:spTree>
    <p:extLst>
      <p:ext uri="{BB962C8B-B14F-4D97-AF65-F5344CB8AC3E}">
        <p14:creationId xmlns:p14="http://schemas.microsoft.com/office/powerpoint/2010/main" val="416194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3AFE4-E6A4-44B3-878C-DFBF95C7424A}"/>
              </a:ext>
            </a:extLst>
          </p:cNvPr>
          <p:cNvSpPr>
            <a:spLocks noGrp="1"/>
          </p:cNvSpPr>
          <p:nvPr>
            <p:ph type="title"/>
          </p:nvPr>
        </p:nvSpPr>
        <p:spPr/>
        <p:txBody>
          <a:bodyPr/>
          <a:lstStyle/>
          <a:p>
            <a:r>
              <a:rPr lang="zh-CN" altLang="en-US" dirty="0"/>
              <a:t>用</a:t>
            </a:r>
            <a:r>
              <a:rPr lang="en-US" altLang="zh-CN" dirty="0"/>
              <a:t>Ubuntu</a:t>
            </a:r>
            <a:r>
              <a:rPr lang="zh-CN" altLang="en-US" dirty="0"/>
              <a:t>系统登陆学校邮箱</a:t>
            </a:r>
          </a:p>
        </p:txBody>
      </p:sp>
      <p:sp>
        <p:nvSpPr>
          <p:cNvPr id="3" name="内容占位符 2">
            <a:extLst>
              <a:ext uri="{FF2B5EF4-FFF2-40B4-BE49-F238E27FC236}">
                <a16:creationId xmlns:a16="http://schemas.microsoft.com/office/drawing/2014/main" id="{892C484D-CEFB-415C-A2C5-35E0C8930176}"/>
              </a:ext>
            </a:extLst>
          </p:cNvPr>
          <p:cNvSpPr>
            <a:spLocks noGrp="1"/>
          </p:cNvSpPr>
          <p:nvPr>
            <p:ph idx="1"/>
          </p:nvPr>
        </p:nvSpPr>
        <p:spPr>
          <a:xfrm>
            <a:off x="838200" y="1690688"/>
            <a:ext cx="10515600" cy="4486275"/>
          </a:xfrm>
        </p:spPr>
        <p:txBody>
          <a:bodyPr/>
          <a:lstStyle/>
          <a:p>
            <a:r>
              <a:rPr lang="zh-CN" altLang="zh-CN" dirty="0"/>
              <a:t>此时</a:t>
            </a:r>
            <a:r>
              <a:rPr lang="en-US" altLang="zh-CN" dirty="0"/>
              <a:t>Ettercap(View-Connections)</a:t>
            </a:r>
            <a:r>
              <a:rPr lang="zh-CN" altLang="zh-CN" dirty="0"/>
              <a:t>显示如下图所示，</a:t>
            </a:r>
            <a:r>
              <a:rPr lang="en-US" altLang="zh-CN" dirty="0"/>
              <a:t>Ettercap</a:t>
            </a:r>
            <a:r>
              <a:rPr lang="zh-CN" altLang="zh-CN" dirty="0"/>
              <a:t>已经获取了虚拟机</a:t>
            </a:r>
            <a:r>
              <a:rPr lang="en-US" altLang="zh-CN" dirty="0"/>
              <a:t>2</a:t>
            </a:r>
            <a:r>
              <a:rPr lang="zh-CN" altLang="zh-CN" dirty="0"/>
              <a:t>的登陆邮箱的用户名和密码。</a:t>
            </a:r>
            <a:endParaRPr lang="en-US"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B7B576C7-CFC8-44C8-B8A4-C6BEF4A609ED}"/>
              </a:ext>
            </a:extLst>
          </p:cNvPr>
          <p:cNvPicPr/>
          <p:nvPr/>
        </p:nvPicPr>
        <p:blipFill>
          <a:blip r:embed="rId2"/>
          <a:stretch>
            <a:fillRect/>
          </a:stretch>
        </p:blipFill>
        <p:spPr>
          <a:xfrm>
            <a:off x="1303474" y="2561887"/>
            <a:ext cx="8260404" cy="4184145"/>
          </a:xfrm>
          <a:prstGeom prst="rect">
            <a:avLst/>
          </a:prstGeom>
        </p:spPr>
      </p:pic>
    </p:spTree>
    <p:extLst>
      <p:ext uri="{BB962C8B-B14F-4D97-AF65-F5344CB8AC3E}">
        <p14:creationId xmlns:p14="http://schemas.microsoft.com/office/powerpoint/2010/main" val="329036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9A38D-CA60-42F1-A994-A2B19B584A7D}"/>
              </a:ext>
            </a:extLst>
          </p:cNvPr>
          <p:cNvSpPr>
            <a:spLocks noGrp="1"/>
          </p:cNvSpPr>
          <p:nvPr>
            <p:ph type="title"/>
          </p:nvPr>
        </p:nvSpPr>
        <p:spPr/>
        <p:txBody>
          <a:bodyPr/>
          <a:lstStyle/>
          <a:p>
            <a:r>
              <a:rPr lang="zh-CN" altLang="en-US" dirty="0"/>
              <a:t>                  再尝试积极攻击</a:t>
            </a:r>
          </a:p>
        </p:txBody>
      </p:sp>
      <p:sp>
        <p:nvSpPr>
          <p:cNvPr id="3" name="内容占位符 2">
            <a:extLst>
              <a:ext uri="{FF2B5EF4-FFF2-40B4-BE49-F238E27FC236}">
                <a16:creationId xmlns:a16="http://schemas.microsoft.com/office/drawing/2014/main" id="{4A9D2AE1-FD16-425F-9701-AC792D4A43BE}"/>
              </a:ext>
            </a:extLst>
          </p:cNvPr>
          <p:cNvSpPr>
            <a:spLocks noGrp="1"/>
          </p:cNvSpPr>
          <p:nvPr>
            <p:ph idx="1"/>
          </p:nvPr>
        </p:nvSpPr>
        <p:spPr>
          <a:xfrm>
            <a:off x="838200" y="1306286"/>
            <a:ext cx="10515600" cy="5551714"/>
          </a:xfrm>
        </p:spPr>
        <p:txBody>
          <a:bodyPr/>
          <a:lstStyle/>
          <a:p>
            <a:r>
              <a:rPr lang="zh-CN" altLang="en-US" dirty="0"/>
              <a:t>这里涉及三台主机</a:t>
            </a:r>
            <a:endParaRPr lang="en-US" altLang="zh-CN" dirty="0"/>
          </a:p>
          <a:p>
            <a:r>
              <a:rPr lang="zh-CN" altLang="en-US" dirty="0"/>
              <a:t>再</a:t>
            </a:r>
            <a:r>
              <a:rPr lang="en-US" altLang="zh-CN" dirty="0"/>
              <a:t>Ubuntu</a:t>
            </a:r>
            <a:r>
              <a:rPr lang="zh-CN" altLang="en-US" dirty="0"/>
              <a:t>（服务器）上开启</a:t>
            </a:r>
            <a:r>
              <a:rPr lang="en-US" altLang="zh-CN" dirty="0"/>
              <a:t>telnet</a:t>
            </a:r>
            <a:r>
              <a:rPr lang="zh-CN" altLang="en-US" dirty="0"/>
              <a:t>服务</a:t>
            </a:r>
            <a:endParaRPr lang="en-US" altLang="zh-CN" dirty="0"/>
          </a:p>
          <a:p>
            <a:pPr marL="0" indent="0">
              <a:buNone/>
            </a:pPr>
            <a:r>
              <a:rPr lang="en-US" altLang="zh-CN" dirty="0"/>
              <a:t>       telnet localhost 23</a:t>
            </a:r>
          </a:p>
          <a:p>
            <a:endParaRPr lang="en-US" altLang="zh-CN" dirty="0"/>
          </a:p>
          <a:p>
            <a:r>
              <a:rPr lang="zh-CN" altLang="en-US" dirty="0"/>
              <a:t>用</a:t>
            </a:r>
            <a:r>
              <a:rPr lang="en-US" altLang="zh-CN" dirty="0"/>
              <a:t>win10</a:t>
            </a:r>
            <a:r>
              <a:rPr lang="zh-CN" altLang="en-US" dirty="0"/>
              <a:t>使用</a:t>
            </a:r>
            <a:r>
              <a:rPr lang="en-US" altLang="zh-CN" dirty="0"/>
              <a:t>telnet</a:t>
            </a:r>
            <a:r>
              <a:rPr lang="zh-CN" altLang="en-US" dirty="0"/>
              <a:t>连接</a:t>
            </a:r>
            <a:r>
              <a:rPr lang="en-US" altLang="zh-CN" dirty="0"/>
              <a:t>Ubuntu</a:t>
            </a:r>
          </a:p>
          <a:p>
            <a:pPr marL="0" indent="0">
              <a:buNone/>
            </a:pPr>
            <a:r>
              <a:rPr lang="en-US" altLang="zh-CN" dirty="0"/>
              <a:t>       telnet 192.168.43.247</a:t>
            </a:r>
          </a:p>
          <a:p>
            <a:endParaRPr lang="en-US" altLang="zh-CN" dirty="0"/>
          </a:p>
          <a:p>
            <a:r>
              <a:rPr lang="en-US" altLang="zh-CN" dirty="0"/>
              <a:t>Kali</a:t>
            </a:r>
            <a:r>
              <a:rPr lang="zh-CN" altLang="en-US" dirty="0"/>
              <a:t>作为攻击机，攻击二者的通信</a:t>
            </a:r>
          </a:p>
        </p:txBody>
      </p:sp>
      <p:pic>
        <p:nvPicPr>
          <p:cNvPr id="4" name="图片 3">
            <a:extLst>
              <a:ext uri="{FF2B5EF4-FFF2-40B4-BE49-F238E27FC236}">
                <a16:creationId xmlns:a16="http://schemas.microsoft.com/office/drawing/2014/main" id="{E99DFBBB-1686-4C2A-A4E0-ABA1388F4512}"/>
              </a:ext>
            </a:extLst>
          </p:cNvPr>
          <p:cNvPicPr/>
          <p:nvPr/>
        </p:nvPicPr>
        <p:blipFill>
          <a:blip r:embed="rId2"/>
          <a:stretch>
            <a:fillRect/>
          </a:stretch>
        </p:blipFill>
        <p:spPr>
          <a:xfrm>
            <a:off x="7604447" y="1047087"/>
            <a:ext cx="4122577" cy="2449971"/>
          </a:xfrm>
          <a:prstGeom prst="rect">
            <a:avLst/>
          </a:prstGeom>
        </p:spPr>
      </p:pic>
      <p:pic>
        <p:nvPicPr>
          <p:cNvPr id="5" name="图片 4">
            <a:extLst>
              <a:ext uri="{FF2B5EF4-FFF2-40B4-BE49-F238E27FC236}">
                <a16:creationId xmlns:a16="http://schemas.microsoft.com/office/drawing/2014/main" id="{61C9EE4D-95B1-490E-80F7-C4455E7938FA}"/>
              </a:ext>
            </a:extLst>
          </p:cNvPr>
          <p:cNvPicPr/>
          <p:nvPr/>
        </p:nvPicPr>
        <p:blipFill>
          <a:blip r:embed="rId3"/>
          <a:stretch>
            <a:fillRect/>
          </a:stretch>
        </p:blipFill>
        <p:spPr>
          <a:xfrm>
            <a:off x="7069792" y="3816837"/>
            <a:ext cx="4657232" cy="2676038"/>
          </a:xfrm>
          <a:prstGeom prst="rect">
            <a:avLst/>
          </a:prstGeom>
        </p:spPr>
      </p:pic>
    </p:spTree>
    <p:extLst>
      <p:ext uri="{BB962C8B-B14F-4D97-AF65-F5344CB8AC3E}">
        <p14:creationId xmlns:p14="http://schemas.microsoft.com/office/powerpoint/2010/main" val="85873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9000D-1507-430C-92C4-5682767006ED}"/>
              </a:ext>
            </a:extLst>
          </p:cNvPr>
          <p:cNvSpPr>
            <a:spLocks noGrp="1"/>
          </p:cNvSpPr>
          <p:nvPr>
            <p:ph type="title"/>
          </p:nvPr>
        </p:nvSpPr>
        <p:spPr/>
        <p:txBody>
          <a:bodyPr/>
          <a:lstStyle/>
          <a:p>
            <a:r>
              <a:rPr lang="zh-CN" altLang="en-US" dirty="0"/>
              <a:t>                        关于</a:t>
            </a:r>
            <a:r>
              <a:rPr lang="en-US" altLang="zh-CN" dirty="0"/>
              <a:t>telnet</a:t>
            </a:r>
            <a:endParaRPr lang="zh-CN" altLang="en-US" dirty="0"/>
          </a:p>
        </p:txBody>
      </p:sp>
      <p:sp>
        <p:nvSpPr>
          <p:cNvPr id="3" name="内容占位符 2">
            <a:extLst>
              <a:ext uri="{FF2B5EF4-FFF2-40B4-BE49-F238E27FC236}">
                <a16:creationId xmlns:a16="http://schemas.microsoft.com/office/drawing/2014/main" id="{2CAF2D66-4FA0-477B-AE11-5EBE1051EE1F}"/>
              </a:ext>
            </a:extLst>
          </p:cNvPr>
          <p:cNvSpPr>
            <a:spLocks noGrp="1"/>
          </p:cNvSpPr>
          <p:nvPr>
            <p:ph idx="1"/>
          </p:nvPr>
        </p:nvSpPr>
        <p:spPr/>
        <p:txBody>
          <a:bodyPr/>
          <a:lstStyle/>
          <a:p>
            <a:r>
              <a:rPr lang="en-US" altLang="zh-CN" dirty="0"/>
              <a:t>Telnet</a:t>
            </a:r>
            <a:r>
              <a:rPr lang="zh-CN" altLang="en-US" dirty="0"/>
              <a:t>协议是</a:t>
            </a:r>
            <a:r>
              <a:rPr lang="en-US" altLang="zh-CN" dirty="0"/>
              <a:t>TCP/IP</a:t>
            </a:r>
            <a:r>
              <a:rPr lang="zh-CN" altLang="en-US" dirty="0"/>
              <a:t>协议族中的一员，是</a:t>
            </a:r>
            <a:r>
              <a:rPr lang="en-US" altLang="zh-CN" dirty="0"/>
              <a:t>Internet</a:t>
            </a:r>
            <a:r>
              <a:rPr lang="zh-CN" altLang="en-US" dirty="0"/>
              <a:t>远程登录服务的标准协议和主要方式。在终端使用者的电脑上使用</a:t>
            </a:r>
            <a:r>
              <a:rPr lang="en-US" altLang="zh-CN" dirty="0"/>
              <a:t>telnet</a:t>
            </a:r>
            <a:r>
              <a:rPr lang="zh-CN" altLang="en-US" dirty="0"/>
              <a:t>程序，用它连接到服务器。终端使用者可以在</a:t>
            </a:r>
            <a:r>
              <a:rPr lang="en-US" altLang="zh-CN" dirty="0"/>
              <a:t>telnet</a:t>
            </a:r>
            <a:r>
              <a:rPr lang="zh-CN" altLang="en-US" dirty="0"/>
              <a:t>程序中输入命令，这些命令会在服务器上运行，就像直接在服务器的控制台上输入一样。可以在本地就能控制服务器。要开始一个</a:t>
            </a:r>
            <a:r>
              <a:rPr lang="en-US" altLang="zh-CN" dirty="0"/>
              <a:t>telnet</a:t>
            </a:r>
            <a:r>
              <a:rPr lang="zh-CN" altLang="en-US" dirty="0"/>
              <a:t>会话，必须输入用户名和密码来登录服务器。</a:t>
            </a:r>
            <a:r>
              <a:rPr lang="en-US" altLang="zh-CN" dirty="0"/>
              <a:t>Telnet</a:t>
            </a:r>
            <a:r>
              <a:rPr lang="zh-CN" altLang="en-US" dirty="0"/>
              <a:t>是常用的远程控制</a:t>
            </a:r>
            <a:r>
              <a:rPr lang="en-US" altLang="zh-CN" dirty="0"/>
              <a:t>Web</a:t>
            </a:r>
            <a:r>
              <a:rPr lang="zh-CN" altLang="en-US" dirty="0"/>
              <a:t>服务器的方法。</a:t>
            </a:r>
          </a:p>
        </p:txBody>
      </p:sp>
    </p:spTree>
    <p:extLst>
      <p:ext uri="{BB962C8B-B14F-4D97-AF65-F5344CB8AC3E}">
        <p14:creationId xmlns:p14="http://schemas.microsoft.com/office/powerpoint/2010/main" val="67072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AC75D-7255-4F55-93E2-FDE73D9E872C}"/>
              </a:ext>
            </a:extLst>
          </p:cNvPr>
          <p:cNvSpPr>
            <a:spLocks noGrp="1"/>
          </p:cNvSpPr>
          <p:nvPr>
            <p:ph type="title"/>
          </p:nvPr>
        </p:nvSpPr>
        <p:spPr/>
        <p:txBody>
          <a:bodyPr/>
          <a:lstStyle/>
          <a:p>
            <a:r>
              <a:rPr lang="en-US" altLang="zh-CN" dirty="0"/>
              <a:t>                          telnet</a:t>
            </a:r>
            <a:r>
              <a:rPr lang="zh-CN" altLang="en-US" dirty="0"/>
              <a:t>和</a:t>
            </a:r>
            <a:r>
              <a:rPr lang="en-US" altLang="zh-CN" dirty="0" err="1"/>
              <a:t>ssh</a:t>
            </a:r>
            <a:endParaRPr lang="zh-CN" altLang="en-US" dirty="0"/>
          </a:p>
        </p:txBody>
      </p:sp>
      <p:sp>
        <p:nvSpPr>
          <p:cNvPr id="3" name="内容占位符 2">
            <a:extLst>
              <a:ext uri="{FF2B5EF4-FFF2-40B4-BE49-F238E27FC236}">
                <a16:creationId xmlns:a16="http://schemas.microsoft.com/office/drawing/2014/main" id="{32CFE1B1-61D1-4DE4-B3CA-E11F172A3C49}"/>
              </a:ext>
            </a:extLst>
          </p:cNvPr>
          <p:cNvSpPr>
            <a:spLocks noGrp="1"/>
          </p:cNvSpPr>
          <p:nvPr>
            <p:ph idx="1"/>
          </p:nvPr>
        </p:nvSpPr>
        <p:spPr>
          <a:xfrm>
            <a:off x="838200" y="1418253"/>
            <a:ext cx="10515600" cy="4991878"/>
          </a:xfrm>
        </p:spPr>
        <p:txBody>
          <a:bodyPr>
            <a:normAutofit fontScale="55000" lnSpcReduction="20000"/>
          </a:bodyPr>
          <a:lstStyle/>
          <a:p>
            <a:r>
              <a:rPr lang="en-US" altLang="zh-CN" b="1" dirty="0"/>
              <a:t>2.1 Telnet</a:t>
            </a:r>
          </a:p>
          <a:p>
            <a:r>
              <a:rPr lang="en-US" altLang="zh-CN" dirty="0"/>
              <a:t>Telnet</a:t>
            </a:r>
            <a:r>
              <a:rPr lang="zh-CN" altLang="en-US" dirty="0"/>
              <a:t>取名自</a:t>
            </a:r>
            <a:r>
              <a:rPr lang="en-US" altLang="zh-CN" dirty="0"/>
              <a:t>Telecommunications</a:t>
            </a:r>
            <a:r>
              <a:rPr lang="zh-CN" altLang="en-US" dirty="0"/>
              <a:t>和</a:t>
            </a:r>
            <a:r>
              <a:rPr lang="en-US" altLang="zh-CN" dirty="0"/>
              <a:t>Networks</a:t>
            </a:r>
            <a:r>
              <a:rPr lang="zh-CN" altLang="en-US" dirty="0"/>
              <a:t>的联合缩写，这是一种在</a:t>
            </a:r>
            <a:r>
              <a:rPr lang="en-US" altLang="zh-CN" dirty="0"/>
              <a:t>UNIX</a:t>
            </a:r>
            <a:r>
              <a:rPr lang="zh-CN" altLang="en-US" dirty="0"/>
              <a:t>平台上最为人所熟知的网络协议。</a:t>
            </a:r>
          </a:p>
          <a:p>
            <a:r>
              <a:rPr lang="en-US" altLang="zh-CN" dirty="0"/>
              <a:t>Telnet</a:t>
            </a:r>
            <a:r>
              <a:rPr lang="zh-CN" altLang="en-US" dirty="0"/>
              <a:t>使用端口</a:t>
            </a:r>
            <a:r>
              <a:rPr lang="en-US" altLang="zh-CN" dirty="0"/>
              <a:t>23</a:t>
            </a:r>
            <a:r>
              <a:rPr lang="zh-CN" altLang="en-US" dirty="0"/>
              <a:t>，它是专门为局域网设计的。</a:t>
            </a:r>
          </a:p>
          <a:p>
            <a:r>
              <a:rPr lang="en-US" altLang="zh-CN" dirty="0"/>
              <a:t>Telnet</a:t>
            </a:r>
            <a:r>
              <a:rPr lang="zh-CN" altLang="en-US" dirty="0"/>
              <a:t>不是一种安全通信协议，因为它并不使用任何安全机制，通过网络</a:t>
            </a:r>
            <a:r>
              <a:rPr lang="en-US" altLang="zh-CN" dirty="0"/>
              <a:t>/</a:t>
            </a:r>
            <a:r>
              <a:rPr lang="zh-CN" altLang="en-US" dirty="0"/>
              <a:t>互联网传输明文格式的数据，包括密码，所以谁都能嗅探数据包。</a:t>
            </a:r>
          </a:p>
          <a:p>
            <a:r>
              <a:rPr lang="en-US" altLang="zh-CN" dirty="0"/>
              <a:t>Telnet</a:t>
            </a:r>
            <a:r>
              <a:rPr lang="zh-CN" altLang="en-US" dirty="0"/>
              <a:t>中没有使用任何验证策略及数据加密方法，因而带来了巨大的安全威胁，这就是为什么</a:t>
            </a:r>
            <a:r>
              <a:rPr lang="en-US" altLang="zh-CN" dirty="0"/>
              <a:t>telnet</a:t>
            </a:r>
            <a:r>
              <a:rPr lang="zh-CN" altLang="en-US" dirty="0"/>
              <a:t>不再用于通过公共网络访问网络设备和服务器。</a:t>
            </a:r>
          </a:p>
          <a:p>
            <a:endParaRPr lang="en-US" altLang="zh-CN" b="1" dirty="0"/>
          </a:p>
          <a:p>
            <a:r>
              <a:rPr lang="en-US" altLang="zh-CN" b="1" dirty="0"/>
              <a:t>2.2 SSH</a:t>
            </a:r>
          </a:p>
          <a:p>
            <a:r>
              <a:rPr lang="en-US" altLang="zh-CN" dirty="0"/>
              <a:t>SSH</a:t>
            </a:r>
            <a:r>
              <a:rPr lang="zh-CN" altLang="en-US" dirty="0"/>
              <a:t>取名自安全外壳</a:t>
            </a:r>
            <a:r>
              <a:rPr lang="en-US" altLang="zh-CN" dirty="0"/>
              <a:t>(Secure Shell)</a:t>
            </a:r>
            <a:r>
              <a:rPr lang="zh-CN" altLang="en-US" dirty="0"/>
              <a:t>，它现在是通过互联网访问网络设备和服务器的唯一的主要协议。</a:t>
            </a:r>
          </a:p>
          <a:p>
            <a:r>
              <a:rPr lang="en-US" altLang="zh-CN" dirty="0"/>
              <a:t>SSH</a:t>
            </a:r>
            <a:r>
              <a:rPr lang="zh-CN" altLang="en-US" dirty="0"/>
              <a:t>默认情况下通过端口</a:t>
            </a:r>
            <a:r>
              <a:rPr lang="en-US" altLang="zh-CN" dirty="0"/>
              <a:t>22</a:t>
            </a:r>
            <a:r>
              <a:rPr lang="zh-CN" altLang="en-US" dirty="0"/>
              <a:t>运行，该端口号可以更改。</a:t>
            </a:r>
          </a:p>
          <a:p>
            <a:r>
              <a:rPr lang="en-US" altLang="zh-CN" dirty="0"/>
              <a:t>SSH</a:t>
            </a:r>
            <a:r>
              <a:rPr lang="zh-CN" altLang="en-US" dirty="0"/>
              <a:t>是一种非常安全的协议，因为它共享并发送经过加密的信息，从而为通过互联网等不安全的网络访问的数据提供了机密性和安全性。</a:t>
            </a:r>
          </a:p>
          <a:p>
            <a:r>
              <a:rPr lang="zh-CN" altLang="en-US" dirty="0"/>
              <a:t>一旦通讯的数据使用</a:t>
            </a:r>
            <a:r>
              <a:rPr lang="en-US" altLang="zh-CN" dirty="0"/>
              <a:t>SSH</a:t>
            </a:r>
            <a:r>
              <a:rPr lang="zh-CN" altLang="en-US" dirty="0"/>
              <a:t>经过加密，就极难解压和读取该数据，所以我们的密码在公共网络上传输也变得很安全。</a:t>
            </a:r>
          </a:p>
          <a:p>
            <a:r>
              <a:rPr lang="en-US" altLang="zh-CN" dirty="0"/>
              <a:t>SSH</a:t>
            </a:r>
            <a:r>
              <a:rPr lang="zh-CN" altLang="en-US" dirty="0"/>
              <a:t>还使用公钥用于对访问服务器的用户验证身份，这是一种很好的做法，为我们提供了极高的安全性。</a:t>
            </a:r>
          </a:p>
          <a:p>
            <a:r>
              <a:rPr lang="en-US" altLang="zh-CN" dirty="0"/>
              <a:t>SSH </a:t>
            </a:r>
            <a:r>
              <a:rPr lang="zh-CN" altLang="en-US" dirty="0"/>
              <a:t>几乎在所有场合代替了</a:t>
            </a:r>
            <a:r>
              <a:rPr lang="en-US" altLang="zh-CN" dirty="0"/>
              <a:t>Telnet</a:t>
            </a:r>
            <a:r>
              <a:rPr lang="zh-CN" altLang="en-US" dirty="0"/>
              <a:t>。</a:t>
            </a:r>
          </a:p>
        </p:txBody>
      </p:sp>
    </p:spTree>
    <p:extLst>
      <p:ext uri="{BB962C8B-B14F-4D97-AF65-F5344CB8AC3E}">
        <p14:creationId xmlns:p14="http://schemas.microsoft.com/office/powerpoint/2010/main" val="506847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E9DC3-10FC-437F-9104-BE0640A29F31}"/>
              </a:ext>
            </a:extLst>
          </p:cNvPr>
          <p:cNvSpPr>
            <a:spLocks noGrp="1"/>
          </p:cNvSpPr>
          <p:nvPr>
            <p:ph type="title"/>
          </p:nvPr>
        </p:nvSpPr>
        <p:spPr/>
        <p:txBody>
          <a:bodyPr/>
          <a:lstStyle/>
          <a:p>
            <a:r>
              <a:rPr lang="zh-CN" altLang="en-US" dirty="0"/>
              <a:t>使用</a:t>
            </a:r>
            <a:r>
              <a:rPr lang="en-US" altLang="zh-CN" dirty="0" err="1"/>
              <a:t>wireshark</a:t>
            </a:r>
            <a:r>
              <a:rPr lang="zh-CN" altLang="en-US" dirty="0"/>
              <a:t>，观察</a:t>
            </a:r>
            <a:r>
              <a:rPr lang="en-US" altLang="zh-CN" dirty="0"/>
              <a:t>telnet</a:t>
            </a:r>
            <a:r>
              <a:rPr lang="zh-CN" altLang="en-US" dirty="0"/>
              <a:t>包</a:t>
            </a:r>
          </a:p>
        </p:txBody>
      </p:sp>
      <p:pic>
        <p:nvPicPr>
          <p:cNvPr id="4" name="内容占位符 3">
            <a:extLst>
              <a:ext uri="{FF2B5EF4-FFF2-40B4-BE49-F238E27FC236}">
                <a16:creationId xmlns:a16="http://schemas.microsoft.com/office/drawing/2014/main" id="{CE571F77-6FB2-4CC1-A60D-DA9EB89E04D1}"/>
              </a:ext>
            </a:extLst>
          </p:cNvPr>
          <p:cNvPicPr>
            <a:picLocks noGrp="1" noChangeAspect="1"/>
          </p:cNvPicPr>
          <p:nvPr>
            <p:ph idx="1"/>
          </p:nvPr>
        </p:nvPicPr>
        <p:blipFill>
          <a:blip r:embed="rId2"/>
          <a:stretch>
            <a:fillRect/>
          </a:stretch>
        </p:blipFill>
        <p:spPr>
          <a:xfrm>
            <a:off x="341272" y="1483567"/>
            <a:ext cx="11799202" cy="4683968"/>
          </a:xfrm>
          <a:prstGeom prst="rect">
            <a:avLst/>
          </a:prstGeom>
        </p:spPr>
      </p:pic>
    </p:spTree>
    <p:extLst>
      <p:ext uri="{BB962C8B-B14F-4D97-AF65-F5344CB8AC3E}">
        <p14:creationId xmlns:p14="http://schemas.microsoft.com/office/powerpoint/2010/main" val="325683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0B6C4-7247-4770-8E2E-908C83FCABBE}"/>
              </a:ext>
            </a:extLst>
          </p:cNvPr>
          <p:cNvSpPr>
            <a:spLocks noGrp="1"/>
          </p:cNvSpPr>
          <p:nvPr>
            <p:ph type="title"/>
          </p:nvPr>
        </p:nvSpPr>
        <p:spPr/>
        <p:txBody>
          <a:bodyPr/>
          <a:lstStyle/>
          <a:p>
            <a:r>
              <a:rPr lang="en-US" altLang="zh-CN" dirty="0"/>
              <a:t>hunt</a:t>
            </a:r>
            <a:endParaRPr lang="zh-CN" altLang="en-US" dirty="0"/>
          </a:p>
        </p:txBody>
      </p:sp>
      <p:pic>
        <p:nvPicPr>
          <p:cNvPr id="4" name="内容占位符 3">
            <a:extLst>
              <a:ext uri="{FF2B5EF4-FFF2-40B4-BE49-F238E27FC236}">
                <a16:creationId xmlns:a16="http://schemas.microsoft.com/office/drawing/2014/main" id="{27593DCE-53D6-4169-815C-11FBC110F7F2}"/>
              </a:ext>
            </a:extLst>
          </p:cNvPr>
          <p:cNvPicPr>
            <a:picLocks noGrp="1" noChangeAspect="1"/>
          </p:cNvPicPr>
          <p:nvPr>
            <p:ph idx="1"/>
          </p:nvPr>
        </p:nvPicPr>
        <p:blipFill>
          <a:blip r:embed="rId2"/>
          <a:stretch>
            <a:fillRect/>
          </a:stretch>
        </p:blipFill>
        <p:spPr>
          <a:xfrm>
            <a:off x="1884784" y="2043404"/>
            <a:ext cx="7769237" cy="3794874"/>
          </a:xfrm>
          <a:prstGeom prst="rect">
            <a:avLst/>
          </a:prstGeom>
        </p:spPr>
      </p:pic>
    </p:spTree>
    <p:extLst>
      <p:ext uri="{BB962C8B-B14F-4D97-AF65-F5344CB8AC3E}">
        <p14:creationId xmlns:p14="http://schemas.microsoft.com/office/powerpoint/2010/main" val="105525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1D85E-CDFD-4429-98C5-523F448FC37D}"/>
              </a:ext>
            </a:extLst>
          </p:cNvPr>
          <p:cNvSpPr>
            <a:spLocks noGrp="1"/>
          </p:cNvSpPr>
          <p:nvPr>
            <p:ph type="title"/>
          </p:nvPr>
        </p:nvSpPr>
        <p:spPr/>
        <p:txBody>
          <a:bodyPr/>
          <a:lstStyle/>
          <a:p>
            <a:r>
              <a:rPr lang="zh-CN" altLang="en-US" dirty="0"/>
              <a:t>              使用</a:t>
            </a:r>
            <a:r>
              <a:rPr lang="en-US" altLang="zh-CN" dirty="0" err="1"/>
              <a:t>shijack</a:t>
            </a:r>
            <a:r>
              <a:rPr lang="zh-CN" altLang="en-US" dirty="0"/>
              <a:t>进行劫持</a:t>
            </a:r>
          </a:p>
        </p:txBody>
      </p:sp>
      <p:sp>
        <p:nvSpPr>
          <p:cNvPr id="3" name="内容占位符 2">
            <a:extLst>
              <a:ext uri="{FF2B5EF4-FFF2-40B4-BE49-F238E27FC236}">
                <a16:creationId xmlns:a16="http://schemas.microsoft.com/office/drawing/2014/main" id="{9FC4FCF8-8DB4-4E13-8B58-4C11A865CD72}"/>
              </a:ext>
            </a:extLst>
          </p:cNvPr>
          <p:cNvSpPr>
            <a:spLocks noGrp="1"/>
          </p:cNvSpPr>
          <p:nvPr>
            <p:ph idx="1"/>
          </p:nvPr>
        </p:nvSpPr>
        <p:spPr>
          <a:xfrm>
            <a:off x="838200" y="1825624"/>
            <a:ext cx="10515600" cy="5032375"/>
          </a:xfrm>
        </p:spPr>
        <p:txBody>
          <a:bodyPr/>
          <a:lstStyle/>
          <a:p>
            <a:r>
              <a:rPr lang="en-US" altLang="zh-CN" dirty="0"/>
              <a:t>./</a:t>
            </a:r>
            <a:r>
              <a:rPr lang="en-US" altLang="zh-CN" dirty="0" err="1"/>
              <a:t>shijack-lnx</a:t>
            </a:r>
            <a:r>
              <a:rPr lang="en-US" altLang="zh-CN" dirty="0"/>
              <a:t> eth0 192.168.43.138 65518 192.168.43.247 23</a:t>
            </a:r>
            <a:endParaRPr lang="zh-CN" altLang="zh-CN" dirty="0"/>
          </a:p>
          <a:p>
            <a:r>
              <a:rPr lang="zh-CN" altLang="zh-CN" dirty="0"/>
              <a:t>参数依次为网卡名，源地址，源端口，目的地址，</a:t>
            </a:r>
            <a:r>
              <a:rPr lang="en-US" altLang="zh-CN" dirty="0"/>
              <a:t>telnet </a:t>
            </a:r>
            <a:r>
              <a:rPr lang="zh-CN" altLang="zh-CN" dirty="0"/>
              <a:t>端口</a:t>
            </a:r>
          </a:p>
          <a:p>
            <a:endParaRPr lang="zh-CN" altLang="en-US" dirty="0"/>
          </a:p>
        </p:txBody>
      </p:sp>
      <p:pic>
        <p:nvPicPr>
          <p:cNvPr id="4" name="图片 3">
            <a:extLst>
              <a:ext uri="{FF2B5EF4-FFF2-40B4-BE49-F238E27FC236}">
                <a16:creationId xmlns:a16="http://schemas.microsoft.com/office/drawing/2014/main" id="{06F3C60D-26B5-4540-8F11-6E985AE49B8A}"/>
              </a:ext>
            </a:extLst>
          </p:cNvPr>
          <p:cNvPicPr/>
          <p:nvPr/>
        </p:nvPicPr>
        <p:blipFill>
          <a:blip r:embed="rId2"/>
          <a:stretch>
            <a:fillRect/>
          </a:stretch>
        </p:blipFill>
        <p:spPr>
          <a:xfrm>
            <a:off x="1045624" y="2781666"/>
            <a:ext cx="9404661" cy="4076334"/>
          </a:xfrm>
          <a:prstGeom prst="rect">
            <a:avLst/>
          </a:prstGeom>
        </p:spPr>
      </p:pic>
    </p:spTree>
    <p:extLst>
      <p:ext uri="{BB962C8B-B14F-4D97-AF65-F5344CB8AC3E}">
        <p14:creationId xmlns:p14="http://schemas.microsoft.com/office/powerpoint/2010/main" val="353995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20E49-0039-4068-8A3B-47961B170FF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B2EF4F4-EA01-4F06-81E7-D798B753F1BA}"/>
              </a:ext>
            </a:extLst>
          </p:cNvPr>
          <p:cNvSpPr>
            <a:spLocks noGrp="1"/>
          </p:cNvSpPr>
          <p:nvPr>
            <p:ph idx="1"/>
          </p:nvPr>
        </p:nvSpPr>
        <p:spPr/>
        <p:txBody>
          <a:bodyPr/>
          <a:lstStyle/>
          <a:p>
            <a:r>
              <a:rPr lang="zh-CN" altLang="en-US" dirty="0"/>
              <a:t>会话劫持：劫持一个现存的会话，利用合法用户进行连接并通过验证，之后顺其自然接管会话。会话劫持有两种方式：积极的攻击方式和消极的攻击方式。</a:t>
            </a:r>
            <a:endParaRPr lang="en-US" altLang="zh-CN" dirty="0"/>
          </a:p>
          <a:p>
            <a:r>
              <a:rPr lang="zh-CN" altLang="en-US" dirty="0"/>
              <a:t>消极的攻击方式中，黑客劫持会话，但是隐藏在后方观察并且记录发送和接收的信息（也就是嗅探，在交换式局域网中扮演一个中间人，接收不属于自己的消息并转发）。</a:t>
            </a:r>
            <a:endParaRPr lang="en-US" altLang="zh-CN" dirty="0"/>
          </a:p>
          <a:p>
            <a:r>
              <a:rPr lang="zh-CN" altLang="en-US" dirty="0"/>
              <a:t>积极的攻击方式中，黑客需要寻找动态的会话并且接管它，这种方式需要使用户下线、不再参与会话。</a:t>
            </a:r>
          </a:p>
        </p:txBody>
      </p:sp>
    </p:spTree>
    <p:extLst>
      <p:ext uri="{BB962C8B-B14F-4D97-AF65-F5344CB8AC3E}">
        <p14:creationId xmlns:p14="http://schemas.microsoft.com/office/powerpoint/2010/main" val="360143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97517C-A272-4E9B-BA89-F7CF4E07E8A1}"/>
              </a:ext>
            </a:extLst>
          </p:cNvPr>
          <p:cNvSpPr>
            <a:spLocks noGrp="1"/>
          </p:cNvSpPr>
          <p:nvPr>
            <p:ph idx="1"/>
          </p:nvPr>
        </p:nvSpPr>
        <p:spPr>
          <a:xfrm>
            <a:off x="838200" y="83976"/>
            <a:ext cx="10515600" cy="6092987"/>
          </a:xfrm>
        </p:spPr>
        <p:txBody>
          <a:bodyPr/>
          <a:lstStyle/>
          <a:p>
            <a:r>
              <a:rPr lang="zh-CN" altLang="en-US" dirty="0"/>
              <a:t>此时物理机和</a:t>
            </a:r>
            <a:r>
              <a:rPr lang="en-US" altLang="zh-CN" dirty="0"/>
              <a:t>Ubuntu</a:t>
            </a:r>
            <a:r>
              <a:rPr lang="zh-CN" altLang="en-US" dirty="0"/>
              <a:t>的连接已经断了，在物理机</a:t>
            </a:r>
            <a:r>
              <a:rPr lang="en-US" altLang="zh-CN" dirty="0" err="1"/>
              <a:t>cmd</a:t>
            </a:r>
            <a:r>
              <a:rPr lang="zh-CN" altLang="en-US" dirty="0"/>
              <a:t>窗口输入任何操控</a:t>
            </a:r>
            <a:r>
              <a:rPr lang="en-US" altLang="zh-CN" dirty="0"/>
              <a:t>ubuntu</a:t>
            </a:r>
            <a:r>
              <a:rPr lang="zh-CN" altLang="en-US" dirty="0"/>
              <a:t>的命令都不会起作用</a:t>
            </a:r>
            <a:endParaRPr lang="en-US" altLang="zh-CN" dirty="0"/>
          </a:p>
          <a:p>
            <a:r>
              <a:rPr lang="zh-CN" altLang="en-US" dirty="0"/>
              <a:t>取而代之的，是</a:t>
            </a:r>
            <a:r>
              <a:rPr lang="en-US" altLang="zh-CN" dirty="0"/>
              <a:t>kali </a:t>
            </a:r>
            <a:r>
              <a:rPr lang="zh-CN" altLang="en-US" dirty="0"/>
              <a:t>的</a:t>
            </a:r>
            <a:r>
              <a:rPr lang="en-US" altLang="zh-CN" dirty="0" err="1"/>
              <a:t>shijack</a:t>
            </a:r>
            <a:r>
              <a:rPr lang="zh-CN" altLang="en-US" dirty="0"/>
              <a:t>接管了对</a:t>
            </a:r>
            <a:r>
              <a:rPr lang="en-US" altLang="zh-CN" dirty="0"/>
              <a:t>Ubuntu</a:t>
            </a:r>
            <a:r>
              <a:rPr lang="zh-CN" altLang="en-US" dirty="0"/>
              <a:t>的控制</a:t>
            </a:r>
            <a:endParaRPr lang="en-US" altLang="zh-CN" dirty="0"/>
          </a:p>
          <a:p>
            <a:endParaRPr lang="en-US" altLang="zh-CN" dirty="0"/>
          </a:p>
          <a:p>
            <a:r>
              <a:rPr lang="zh-CN" altLang="en-US" dirty="0"/>
              <a:t>在</a:t>
            </a:r>
            <a:r>
              <a:rPr lang="en-US" altLang="zh-CN" dirty="0" err="1"/>
              <a:t>shijack</a:t>
            </a:r>
            <a:r>
              <a:rPr lang="zh-CN" altLang="en-US" dirty="0"/>
              <a:t>中输入</a:t>
            </a:r>
            <a:r>
              <a:rPr lang="en-US" altLang="zh-CN" dirty="0"/>
              <a:t>ifconfig</a:t>
            </a:r>
            <a:r>
              <a:rPr lang="zh-CN" altLang="en-US" dirty="0"/>
              <a:t>，用 </a:t>
            </a:r>
            <a:r>
              <a:rPr lang="en-US" altLang="zh-CN" dirty="0" err="1"/>
              <a:t>wireshark</a:t>
            </a:r>
            <a:r>
              <a:rPr lang="en-US" altLang="zh-CN" dirty="0"/>
              <a:t> </a:t>
            </a:r>
            <a:r>
              <a:rPr lang="zh-CN" altLang="en-US" dirty="0"/>
              <a:t>验证是不是真的成功发出伪造包</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DEC99C22-ABED-4303-B873-B6A6E500F98C}"/>
              </a:ext>
            </a:extLst>
          </p:cNvPr>
          <p:cNvPicPr/>
          <p:nvPr/>
        </p:nvPicPr>
        <p:blipFill>
          <a:blip r:embed="rId2"/>
          <a:stretch>
            <a:fillRect/>
          </a:stretch>
        </p:blipFill>
        <p:spPr>
          <a:xfrm>
            <a:off x="838200" y="2857007"/>
            <a:ext cx="5274310" cy="3627768"/>
          </a:xfrm>
          <a:prstGeom prst="rect">
            <a:avLst/>
          </a:prstGeom>
        </p:spPr>
      </p:pic>
      <p:pic>
        <p:nvPicPr>
          <p:cNvPr id="6" name="图片 5">
            <a:extLst>
              <a:ext uri="{FF2B5EF4-FFF2-40B4-BE49-F238E27FC236}">
                <a16:creationId xmlns:a16="http://schemas.microsoft.com/office/drawing/2014/main" id="{65A08046-2897-413C-9B26-7BE9A04B547A}"/>
              </a:ext>
            </a:extLst>
          </p:cNvPr>
          <p:cNvPicPr/>
          <p:nvPr/>
        </p:nvPicPr>
        <p:blipFill>
          <a:blip r:embed="rId3"/>
          <a:stretch>
            <a:fillRect/>
          </a:stretch>
        </p:blipFill>
        <p:spPr>
          <a:xfrm>
            <a:off x="6260841" y="3130469"/>
            <a:ext cx="5430118" cy="3453616"/>
          </a:xfrm>
          <a:prstGeom prst="rect">
            <a:avLst/>
          </a:prstGeom>
        </p:spPr>
      </p:pic>
    </p:spTree>
    <p:extLst>
      <p:ext uri="{BB962C8B-B14F-4D97-AF65-F5344CB8AC3E}">
        <p14:creationId xmlns:p14="http://schemas.microsoft.com/office/powerpoint/2010/main" val="17876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9B3B0-5C72-4339-8587-0D1A3314DCA4}"/>
              </a:ext>
            </a:extLst>
          </p:cNvPr>
          <p:cNvSpPr>
            <a:spLocks noGrp="1"/>
          </p:cNvSpPr>
          <p:nvPr>
            <p:ph type="title"/>
          </p:nvPr>
        </p:nvSpPr>
        <p:spPr/>
        <p:txBody>
          <a:bodyPr/>
          <a:lstStyle/>
          <a:p>
            <a:r>
              <a:rPr lang="zh-CN" altLang="en-US" dirty="0"/>
              <a:t>                         劫持原理</a:t>
            </a:r>
          </a:p>
        </p:txBody>
      </p:sp>
      <p:sp>
        <p:nvSpPr>
          <p:cNvPr id="3" name="内容占位符 2">
            <a:extLst>
              <a:ext uri="{FF2B5EF4-FFF2-40B4-BE49-F238E27FC236}">
                <a16:creationId xmlns:a16="http://schemas.microsoft.com/office/drawing/2014/main" id="{4080D0CB-EB8A-4916-9A5E-41D0F5BEAA4A}"/>
              </a:ext>
            </a:extLst>
          </p:cNvPr>
          <p:cNvSpPr>
            <a:spLocks noGrp="1"/>
          </p:cNvSpPr>
          <p:nvPr>
            <p:ph idx="1"/>
          </p:nvPr>
        </p:nvSpPr>
        <p:spPr>
          <a:xfrm>
            <a:off x="838200" y="1782147"/>
            <a:ext cx="10515600" cy="4394816"/>
          </a:xfrm>
        </p:spPr>
        <p:txBody>
          <a:bodyPr/>
          <a:lstStyle/>
          <a:p>
            <a:r>
              <a:rPr lang="zh-CN" altLang="en-US" dirty="0"/>
              <a:t>之前一直是双方连接后，正常通信</a:t>
            </a:r>
            <a:endParaRPr lang="en-US" altLang="zh-CN" dirty="0"/>
          </a:p>
          <a:p>
            <a:endParaRPr lang="en-US" altLang="zh-CN" dirty="0"/>
          </a:p>
          <a:p>
            <a:r>
              <a:rPr lang="zh-CN" altLang="en-US" dirty="0"/>
              <a:t>攻击者要伪造客户端发下一个包，直接采用 服务器回传最后一个包的</a:t>
            </a:r>
            <a:r>
              <a:rPr lang="en-US" altLang="zh-CN" dirty="0" err="1"/>
              <a:t>nextseq</a:t>
            </a:r>
            <a:r>
              <a:rPr lang="en-US" altLang="zh-CN" dirty="0"/>
              <a:t> </a:t>
            </a:r>
            <a:r>
              <a:rPr lang="zh-CN" altLang="en-US" dirty="0"/>
              <a:t>作为下一个包的 </a:t>
            </a:r>
            <a:r>
              <a:rPr lang="en-US" altLang="zh-CN" dirty="0"/>
              <a:t>ack </a:t>
            </a:r>
            <a:r>
              <a:rPr lang="zh-CN" altLang="en-US" dirty="0"/>
              <a:t>，采用 </a:t>
            </a:r>
            <a:r>
              <a:rPr lang="en-US" altLang="zh-CN" dirty="0"/>
              <a:t>ack </a:t>
            </a:r>
            <a:r>
              <a:rPr lang="zh-CN" altLang="en-US" dirty="0"/>
              <a:t>作为下一个包的 </a:t>
            </a:r>
            <a:r>
              <a:rPr lang="en-US" altLang="zh-CN" dirty="0"/>
              <a:t>seq</a:t>
            </a:r>
            <a:r>
              <a:rPr lang="zh-CN" altLang="en-US" dirty="0"/>
              <a:t>（这里是 </a:t>
            </a:r>
            <a:r>
              <a:rPr lang="en-US" altLang="zh-CN" dirty="0" err="1"/>
              <a:t>tcp</a:t>
            </a:r>
            <a:r>
              <a:rPr lang="en-US" altLang="zh-CN" dirty="0"/>
              <a:t> </a:t>
            </a:r>
            <a:r>
              <a:rPr lang="zh-CN" altLang="en-US" dirty="0"/>
              <a:t>协议的规定的）</a:t>
            </a:r>
          </a:p>
          <a:p>
            <a:r>
              <a:rPr lang="zh-CN" altLang="en-US" dirty="0"/>
              <a:t>攻击者可使用 </a:t>
            </a:r>
            <a:r>
              <a:rPr lang="en-US" altLang="zh-CN" dirty="0" err="1"/>
              <a:t>netwox</a:t>
            </a:r>
            <a:r>
              <a:rPr lang="en-US" altLang="zh-CN" dirty="0"/>
              <a:t> </a:t>
            </a:r>
            <a:r>
              <a:rPr lang="zh-CN" altLang="en-US" dirty="0"/>
              <a:t>工具伪造 客户端</a:t>
            </a:r>
            <a:r>
              <a:rPr lang="en-US" altLang="zh-CN" dirty="0"/>
              <a:t> </a:t>
            </a:r>
            <a:r>
              <a:rPr lang="zh-CN" altLang="en-US" dirty="0"/>
              <a:t>给服务器 发一个 </a:t>
            </a:r>
            <a:r>
              <a:rPr lang="en-US" altLang="zh-CN" dirty="0" err="1"/>
              <a:t>tcp</a:t>
            </a:r>
            <a:r>
              <a:rPr lang="en-US" altLang="zh-CN" dirty="0"/>
              <a:t> </a:t>
            </a:r>
            <a:r>
              <a:rPr lang="zh-CN" altLang="en-US" dirty="0"/>
              <a:t>包。发送成功后，原来的 客户端就会失去连接，同时 服务器 会攻击者当作 客户端，这样攻击者就实现了会话劫持。</a:t>
            </a:r>
          </a:p>
          <a:p>
            <a:endParaRPr lang="zh-CN" altLang="en-US" dirty="0"/>
          </a:p>
        </p:txBody>
      </p:sp>
    </p:spTree>
    <p:extLst>
      <p:ext uri="{BB962C8B-B14F-4D97-AF65-F5344CB8AC3E}">
        <p14:creationId xmlns:p14="http://schemas.microsoft.com/office/powerpoint/2010/main" val="216697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640BA-CA91-4CCE-8F41-50272DC74CBD}"/>
              </a:ext>
            </a:extLst>
          </p:cNvPr>
          <p:cNvSpPr>
            <a:spLocks noGrp="1"/>
          </p:cNvSpPr>
          <p:nvPr>
            <p:ph type="title"/>
          </p:nvPr>
        </p:nvSpPr>
        <p:spPr/>
        <p:txBody>
          <a:bodyPr/>
          <a:lstStyle/>
          <a:p>
            <a:endParaRPr lang="zh-CN" altLang="en-US"/>
          </a:p>
        </p:txBody>
      </p:sp>
      <p:sp>
        <p:nvSpPr>
          <p:cNvPr id="6" name="内容占位符 5">
            <a:extLst>
              <a:ext uri="{FF2B5EF4-FFF2-40B4-BE49-F238E27FC236}">
                <a16:creationId xmlns:a16="http://schemas.microsoft.com/office/drawing/2014/main" id="{E15DF1A5-02AF-4649-A6F4-3762A00C4F0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我们可以看到需要回送的包的</a:t>
            </a:r>
            <a:r>
              <a:rPr lang="en-US" altLang="zh-CN" dirty="0"/>
              <a:t>seq</a:t>
            </a:r>
            <a:r>
              <a:rPr lang="zh-CN" altLang="en-US" dirty="0"/>
              <a:t>的值为上一个接收到的包的</a:t>
            </a:r>
            <a:r>
              <a:rPr lang="en-US" altLang="zh-CN" dirty="0"/>
              <a:t>ack</a:t>
            </a:r>
            <a:r>
              <a:rPr lang="zh-CN" altLang="en-US" dirty="0"/>
              <a:t>值，</a:t>
            </a:r>
            <a:r>
              <a:rPr lang="en-US" altLang="zh-CN" dirty="0"/>
              <a:t>ack</a:t>
            </a:r>
            <a:r>
              <a:rPr lang="zh-CN" altLang="en-US" dirty="0"/>
              <a:t>的值为上一个接收到的包的</a:t>
            </a:r>
            <a:r>
              <a:rPr lang="en-US" altLang="zh-CN" dirty="0"/>
              <a:t>Next seq</a:t>
            </a:r>
            <a:r>
              <a:rPr lang="zh-CN" altLang="en-US" dirty="0"/>
              <a:t>的值（上一个</a:t>
            </a:r>
            <a:r>
              <a:rPr lang="en-US" altLang="zh-CN" dirty="0"/>
              <a:t>seq+1</a:t>
            </a:r>
            <a:r>
              <a:rPr lang="zh-CN" altLang="en-US" dirty="0"/>
              <a:t>）</a:t>
            </a:r>
          </a:p>
        </p:txBody>
      </p:sp>
      <p:pic>
        <p:nvPicPr>
          <p:cNvPr id="7" name="图片 6">
            <a:extLst>
              <a:ext uri="{FF2B5EF4-FFF2-40B4-BE49-F238E27FC236}">
                <a16:creationId xmlns:a16="http://schemas.microsoft.com/office/drawing/2014/main" id="{D9A5D132-D572-4FA4-8EA0-4D5F399E20BB}"/>
              </a:ext>
            </a:extLst>
          </p:cNvPr>
          <p:cNvPicPr>
            <a:picLocks noChangeAspect="1"/>
          </p:cNvPicPr>
          <p:nvPr/>
        </p:nvPicPr>
        <p:blipFill>
          <a:blip r:embed="rId2"/>
          <a:stretch>
            <a:fillRect/>
          </a:stretch>
        </p:blipFill>
        <p:spPr>
          <a:xfrm>
            <a:off x="2711524" y="783773"/>
            <a:ext cx="6077914" cy="3737878"/>
          </a:xfrm>
          <a:prstGeom prst="rect">
            <a:avLst/>
          </a:prstGeom>
        </p:spPr>
      </p:pic>
    </p:spTree>
    <p:extLst>
      <p:ext uri="{BB962C8B-B14F-4D97-AF65-F5344CB8AC3E}">
        <p14:creationId xmlns:p14="http://schemas.microsoft.com/office/powerpoint/2010/main" val="3663938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F9598-1F90-4C29-A12D-41716178B346}"/>
              </a:ext>
            </a:extLst>
          </p:cNvPr>
          <p:cNvSpPr>
            <a:spLocks noGrp="1"/>
          </p:cNvSpPr>
          <p:nvPr>
            <p:ph type="title"/>
          </p:nvPr>
        </p:nvSpPr>
        <p:spPr/>
        <p:txBody>
          <a:bodyPr/>
          <a:lstStyle/>
          <a:p>
            <a:r>
              <a:rPr lang="zh-CN" altLang="en-US" dirty="0"/>
              <a:t>物理机先和服务器正常通信</a:t>
            </a:r>
          </a:p>
        </p:txBody>
      </p:sp>
      <p:sp>
        <p:nvSpPr>
          <p:cNvPr id="3" name="内容占位符 2">
            <a:extLst>
              <a:ext uri="{FF2B5EF4-FFF2-40B4-BE49-F238E27FC236}">
                <a16:creationId xmlns:a16="http://schemas.microsoft.com/office/drawing/2014/main" id="{582B8D8A-A85B-40CB-96EA-86ACF7819848}"/>
              </a:ext>
            </a:extLst>
          </p:cNvPr>
          <p:cNvSpPr>
            <a:spLocks noGrp="1"/>
          </p:cNvSpPr>
          <p:nvPr>
            <p:ph idx="1"/>
          </p:nvPr>
        </p:nvSpPr>
        <p:spPr/>
        <p:txBody>
          <a:bodyPr/>
          <a:lstStyle/>
          <a:p>
            <a:r>
              <a:rPr lang="zh-CN" altLang="en-US" dirty="0"/>
              <a:t>物理机发送一个</a:t>
            </a:r>
            <a:r>
              <a:rPr lang="en-US" altLang="zh-CN" dirty="0"/>
              <a:t>a</a:t>
            </a:r>
            <a:r>
              <a:rPr lang="zh-CN" altLang="en-US" dirty="0"/>
              <a:t>字符</a:t>
            </a:r>
            <a:r>
              <a:rPr lang="en-US" altLang="zh-CN" dirty="0"/>
              <a:t>,</a:t>
            </a:r>
            <a:r>
              <a:rPr lang="zh-CN" altLang="en-US" dirty="0"/>
              <a:t>这是服务器应答的包</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30376458-FB3C-4F90-B504-0A6C6A98AC63}"/>
              </a:ext>
            </a:extLst>
          </p:cNvPr>
          <p:cNvPicPr>
            <a:picLocks noChangeAspect="1"/>
          </p:cNvPicPr>
          <p:nvPr/>
        </p:nvPicPr>
        <p:blipFill>
          <a:blip r:embed="rId2"/>
          <a:stretch>
            <a:fillRect/>
          </a:stretch>
        </p:blipFill>
        <p:spPr>
          <a:xfrm>
            <a:off x="951722" y="2269639"/>
            <a:ext cx="8602825" cy="4588361"/>
          </a:xfrm>
          <a:prstGeom prst="rect">
            <a:avLst/>
          </a:prstGeom>
        </p:spPr>
      </p:pic>
    </p:spTree>
    <p:extLst>
      <p:ext uri="{BB962C8B-B14F-4D97-AF65-F5344CB8AC3E}">
        <p14:creationId xmlns:p14="http://schemas.microsoft.com/office/powerpoint/2010/main" val="386430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2C6D5-1451-4052-A2CE-30FA3928B0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48B2036-5CED-4F8F-B500-8567B1839A7A}"/>
              </a:ext>
            </a:extLst>
          </p:cNvPr>
          <p:cNvSpPr>
            <a:spLocks noGrp="1"/>
          </p:cNvSpPr>
          <p:nvPr>
            <p:ph idx="1"/>
          </p:nvPr>
        </p:nvSpPr>
        <p:spPr/>
        <p:txBody>
          <a:bodyPr/>
          <a:lstStyle/>
          <a:p>
            <a:r>
              <a:rPr lang="zh-CN" altLang="en-US" b="1" dirty="0"/>
              <a:t>如果</a:t>
            </a:r>
            <a:r>
              <a:rPr lang="en-US" altLang="zh-CN" b="1" dirty="0" err="1"/>
              <a:t>wireshark</a:t>
            </a:r>
            <a:r>
              <a:rPr lang="zh-CN" altLang="en-US" b="1" dirty="0"/>
              <a:t>显示的</a:t>
            </a:r>
            <a:r>
              <a:rPr lang="en-US" altLang="zh-CN" b="1" dirty="0"/>
              <a:t>Next seq</a:t>
            </a:r>
            <a:r>
              <a:rPr lang="zh-CN" altLang="en-US" b="1" dirty="0"/>
              <a:t>值为</a:t>
            </a:r>
            <a:r>
              <a:rPr lang="en-US" altLang="zh-CN" b="1" dirty="0"/>
              <a:t>relative</a:t>
            </a:r>
            <a:r>
              <a:rPr lang="zh-CN" altLang="en-US" b="1" dirty="0"/>
              <a:t>如下图，在协议首选项，将</a:t>
            </a:r>
            <a:r>
              <a:rPr lang="en-US" altLang="zh-CN" b="1" dirty="0"/>
              <a:t>Relative sequence numbers </a:t>
            </a:r>
            <a:r>
              <a:rPr lang="zh-CN" altLang="en-US" b="1" dirty="0"/>
              <a:t>前的勾去掉</a:t>
            </a:r>
            <a:endParaRPr lang="en-US" altLang="zh-CN" b="1" dirty="0"/>
          </a:p>
          <a:p>
            <a:endParaRPr lang="zh-CN" altLang="en-US" dirty="0"/>
          </a:p>
        </p:txBody>
      </p:sp>
      <p:pic>
        <p:nvPicPr>
          <p:cNvPr id="4" name="图片 3">
            <a:extLst>
              <a:ext uri="{FF2B5EF4-FFF2-40B4-BE49-F238E27FC236}">
                <a16:creationId xmlns:a16="http://schemas.microsoft.com/office/drawing/2014/main" id="{284B6C26-4C9C-498B-A41B-DFC34B0CB4E4}"/>
              </a:ext>
            </a:extLst>
          </p:cNvPr>
          <p:cNvPicPr/>
          <p:nvPr/>
        </p:nvPicPr>
        <p:blipFill>
          <a:blip r:embed="rId2"/>
          <a:stretch>
            <a:fillRect/>
          </a:stretch>
        </p:blipFill>
        <p:spPr>
          <a:xfrm>
            <a:off x="2628271" y="2690430"/>
            <a:ext cx="6935457" cy="3621470"/>
          </a:xfrm>
          <a:prstGeom prst="rect">
            <a:avLst/>
          </a:prstGeom>
        </p:spPr>
      </p:pic>
    </p:spTree>
    <p:extLst>
      <p:ext uri="{BB962C8B-B14F-4D97-AF65-F5344CB8AC3E}">
        <p14:creationId xmlns:p14="http://schemas.microsoft.com/office/powerpoint/2010/main" val="381506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60421-9B97-41AF-8BC6-63B821E350F9}"/>
              </a:ext>
            </a:extLst>
          </p:cNvPr>
          <p:cNvSpPr>
            <a:spLocks noGrp="1"/>
          </p:cNvSpPr>
          <p:nvPr>
            <p:ph type="title"/>
          </p:nvPr>
        </p:nvSpPr>
        <p:spPr/>
        <p:txBody>
          <a:bodyPr/>
          <a:lstStyle/>
          <a:p>
            <a:r>
              <a:rPr lang="zh-CN" altLang="en-US" dirty="0"/>
              <a:t>    </a:t>
            </a:r>
            <a:r>
              <a:rPr lang="en-US" altLang="zh-CN" dirty="0"/>
              <a:t>kali</a:t>
            </a:r>
            <a:r>
              <a:rPr lang="zh-CN" altLang="en-US" dirty="0"/>
              <a:t>使用</a:t>
            </a:r>
            <a:r>
              <a:rPr lang="en-US" altLang="zh-CN" b="1" dirty="0" err="1"/>
              <a:t>netwox</a:t>
            </a:r>
            <a:r>
              <a:rPr lang="zh-CN" altLang="en-US" b="1" dirty="0"/>
              <a:t>，</a:t>
            </a:r>
            <a:r>
              <a:rPr lang="zh-CN" altLang="en-US" dirty="0"/>
              <a:t>手动构造数据包并发送</a:t>
            </a:r>
          </a:p>
        </p:txBody>
      </p:sp>
      <p:sp>
        <p:nvSpPr>
          <p:cNvPr id="3" name="内容占位符 2">
            <a:extLst>
              <a:ext uri="{FF2B5EF4-FFF2-40B4-BE49-F238E27FC236}">
                <a16:creationId xmlns:a16="http://schemas.microsoft.com/office/drawing/2014/main" id="{AB309BEB-720F-4289-A5CC-07028F6CC0E8}"/>
              </a:ext>
            </a:extLst>
          </p:cNvPr>
          <p:cNvSpPr>
            <a:spLocks noGrp="1"/>
          </p:cNvSpPr>
          <p:nvPr>
            <p:ph idx="1"/>
          </p:nvPr>
        </p:nvSpPr>
        <p:spPr/>
        <p:txBody>
          <a:bodyPr/>
          <a:lstStyle/>
          <a:p>
            <a:r>
              <a:rPr lang="en-US" altLang="zh-CN" b="1" dirty="0" err="1"/>
              <a:t>sudo</a:t>
            </a:r>
            <a:r>
              <a:rPr lang="en-US" altLang="zh-CN" b="1" dirty="0"/>
              <a:t> </a:t>
            </a:r>
            <a:r>
              <a:rPr lang="en-US" altLang="zh-CN" b="1" dirty="0" err="1"/>
              <a:t>netwox</a:t>
            </a:r>
            <a:r>
              <a:rPr lang="en-US" altLang="zh-CN" b="1" dirty="0"/>
              <a:t> 40 --ip4-offsetfrag 0 --ip4-ttl 64 --ip4-protocol 6 --ip4-src 192.168.43.138 --ip4-dst 192.168.43.247 --</a:t>
            </a:r>
            <a:r>
              <a:rPr lang="en-US" altLang="zh-CN" b="1" dirty="0" err="1"/>
              <a:t>tcp-src</a:t>
            </a:r>
            <a:r>
              <a:rPr lang="en-US" altLang="zh-CN" b="1" dirty="0"/>
              <a:t> 36946 --</a:t>
            </a:r>
            <a:r>
              <a:rPr lang="en-US" altLang="zh-CN" b="1" dirty="0" err="1"/>
              <a:t>tcp-dst</a:t>
            </a:r>
            <a:r>
              <a:rPr lang="en-US" altLang="zh-CN" b="1" dirty="0"/>
              <a:t> 23 --</a:t>
            </a:r>
            <a:r>
              <a:rPr lang="en-US" altLang="zh-CN" b="1" dirty="0" err="1"/>
              <a:t>tcp-seqnum</a:t>
            </a:r>
            <a:r>
              <a:rPr lang="en-US" altLang="zh-CN" b="1" dirty="0"/>
              <a:t> 2477290558 --</a:t>
            </a:r>
            <a:r>
              <a:rPr lang="en-US" altLang="zh-CN" b="1" dirty="0" err="1"/>
              <a:t>tcp-acknum</a:t>
            </a:r>
            <a:r>
              <a:rPr lang="en-US" altLang="zh-CN" b="1" dirty="0"/>
              <a:t> 933043458 --</a:t>
            </a:r>
            <a:r>
              <a:rPr lang="en-US" altLang="zh-CN" b="1" dirty="0" err="1"/>
              <a:t>tcp</a:t>
            </a:r>
            <a:r>
              <a:rPr lang="en-US" altLang="zh-CN" b="1" dirty="0"/>
              <a:t>-ack --</a:t>
            </a:r>
            <a:r>
              <a:rPr lang="en-US" altLang="zh-CN" b="1" dirty="0" err="1"/>
              <a:t>tcp-psh</a:t>
            </a:r>
            <a:r>
              <a:rPr lang="en-US" altLang="zh-CN" b="1" dirty="0"/>
              <a:t> --</a:t>
            </a:r>
            <a:r>
              <a:rPr lang="en-US" altLang="zh-CN" b="1" dirty="0" err="1"/>
              <a:t>tcp</a:t>
            </a:r>
            <a:r>
              <a:rPr lang="en-US" altLang="zh-CN" b="1" dirty="0"/>
              <a:t>-window 128 --</a:t>
            </a:r>
            <a:r>
              <a:rPr lang="en-US" altLang="zh-CN" b="1" dirty="0" err="1"/>
              <a:t>tcp</a:t>
            </a:r>
            <a:r>
              <a:rPr lang="en-US" altLang="zh-CN" b="1" dirty="0"/>
              <a:t>-data "616263"</a:t>
            </a:r>
            <a:endParaRPr lang="zh-CN" altLang="zh-CN" dirty="0"/>
          </a:p>
          <a:p>
            <a:r>
              <a:rPr lang="zh-CN" altLang="zh-CN" dirty="0"/>
              <a:t>其中</a:t>
            </a:r>
            <a:r>
              <a:rPr lang="en-US" altLang="zh-CN" dirty="0"/>
              <a:t>192.168.43.138</a:t>
            </a:r>
            <a:r>
              <a:rPr lang="zh-CN" altLang="zh-CN" dirty="0"/>
              <a:t>为客户机</a:t>
            </a:r>
            <a:r>
              <a:rPr lang="en-US" altLang="zh-CN" dirty="0"/>
              <a:t>IP </a:t>
            </a:r>
            <a:r>
              <a:rPr lang="zh-CN" altLang="zh-CN" dirty="0"/>
              <a:t>，</a:t>
            </a:r>
            <a:r>
              <a:rPr lang="en-US" altLang="zh-CN" dirty="0"/>
              <a:t>192.168.43.247</a:t>
            </a:r>
            <a:r>
              <a:rPr lang="zh-CN" altLang="zh-CN" dirty="0"/>
              <a:t>为服务器</a:t>
            </a:r>
            <a:r>
              <a:rPr lang="en-US" altLang="zh-CN" dirty="0"/>
              <a:t>IP </a:t>
            </a:r>
            <a:r>
              <a:rPr lang="zh-CN" altLang="zh-CN" dirty="0"/>
              <a:t>，</a:t>
            </a:r>
            <a:r>
              <a:rPr lang="en-US" altLang="zh-CN" dirty="0"/>
              <a:t>36946</a:t>
            </a:r>
            <a:r>
              <a:rPr lang="zh-CN" altLang="zh-CN" dirty="0"/>
              <a:t>为客户端的端口号，</a:t>
            </a:r>
            <a:r>
              <a:rPr lang="en-US" altLang="zh-CN" dirty="0"/>
              <a:t> </a:t>
            </a:r>
            <a:r>
              <a:rPr lang="en-US" altLang="zh-CN" dirty="0" err="1"/>
              <a:t>seqnum</a:t>
            </a:r>
            <a:r>
              <a:rPr lang="zh-CN" altLang="zh-CN" dirty="0"/>
              <a:t>为上图中的</a:t>
            </a:r>
            <a:r>
              <a:rPr lang="en-US" altLang="zh-CN" dirty="0"/>
              <a:t>Ack</a:t>
            </a:r>
            <a:r>
              <a:rPr lang="zh-CN" altLang="zh-CN" dirty="0"/>
              <a:t>的值，</a:t>
            </a:r>
            <a:r>
              <a:rPr lang="en-US" altLang="zh-CN" dirty="0"/>
              <a:t> </a:t>
            </a:r>
            <a:r>
              <a:rPr lang="en-US" altLang="zh-CN" dirty="0" err="1"/>
              <a:t>acknum</a:t>
            </a:r>
            <a:r>
              <a:rPr lang="zh-CN" altLang="zh-CN" dirty="0"/>
              <a:t>为上图中</a:t>
            </a:r>
            <a:r>
              <a:rPr lang="en-US" altLang="zh-CN" dirty="0"/>
              <a:t>Next seq</a:t>
            </a:r>
            <a:r>
              <a:rPr lang="zh-CN" altLang="zh-CN" dirty="0"/>
              <a:t>的值 ，</a:t>
            </a:r>
            <a:r>
              <a:rPr lang="en-US" altLang="zh-CN" dirty="0"/>
              <a:t>616263</a:t>
            </a:r>
            <a:r>
              <a:rPr lang="zh-CN" altLang="zh-CN" dirty="0"/>
              <a:t>为</a:t>
            </a:r>
            <a:r>
              <a:rPr lang="en-US" altLang="zh-CN" dirty="0" err="1"/>
              <a:t>abc</a:t>
            </a:r>
            <a:r>
              <a:rPr lang="zh-CN" altLang="zh-CN" dirty="0"/>
              <a:t>的</a:t>
            </a:r>
            <a:r>
              <a:rPr lang="en-US" altLang="zh-CN" dirty="0"/>
              <a:t>16</a:t>
            </a:r>
            <a:r>
              <a:rPr lang="zh-CN" altLang="zh-CN" dirty="0"/>
              <a:t>进制表示，</a:t>
            </a:r>
            <a:r>
              <a:rPr lang="en-US" altLang="zh-CN" dirty="0"/>
              <a:t>data</a:t>
            </a:r>
            <a:r>
              <a:rPr lang="zh-CN" altLang="zh-CN" dirty="0"/>
              <a:t>中也可以发送其他数据。</a:t>
            </a:r>
          </a:p>
          <a:p>
            <a:endParaRPr lang="zh-CN" altLang="en-US" dirty="0"/>
          </a:p>
        </p:txBody>
      </p:sp>
    </p:spTree>
    <p:extLst>
      <p:ext uri="{BB962C8B-B14F-4D97-AF65-F5344CB8AC3E}">
        <p14:creationId xmlns:p14="http://schemas.microsoft.com/office/powerpoint/2010/main" val="2538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291A06B-9AC4-495E-9C05-111A0EA2B841}"/>
              </a:ext>
            </a:extLst>
          </p:cNvPr>
          <p:cNvPicPr>
            <a:picLocks noGrp="1" noChangeAspect="1"/>
          </p:cNvPicPr>
          <p:nvPr>
            <p:ph idx="1"/>
          </p:nvPr>
        </p:nvPicPr>
        <p:blipFill>
          <a:blip r:embed="rId2"/>
          <a:stretch>
            <a:fillRect/>
          </a:stretch>
        </p:blipFill>
        <p:spPr>
          <a:xfrm>
            <a:off x="948612" y="1838132"/>
            <a:ext cx="10515600" cy="3781462"/>
          </a:xfrm>
          <a:prstGeom prst="rect">
            <a:avLst/>
          </a:prstGeom>
        </p:spPr>
      </p:pic>
      <p:sp>
        <p:nvSpPr>
          <p:cNvPr id="5" name="标题 1">
            <a:extLst>
              <a:ext uri="{FF2B5EF4-FFF2-40B4-BE49-F238E27FC236}">
                <a16:creationId xmlns:a16="http://schemas.microsoft.com/office/drawing/2014/main" id="{CFA13D04-1730-4B5B-A135-F7E7FBCBA969}"/>
              </a:ext>
            </a:extLst>
          </p:cNvPr>
          <p:cNvSpPr>
            <a:spLocks noGrp="1"/>
          </p:cNvSpPr>
          <p:nvPr>
            <p:ph type="title"/>
          </p:nvPr>
        </p:nvSpPr>
        <p:spPr>
          <a:xfrm>
            <a:off x="838200" y="365125"/>
            <a:ext cx="10515600" cy="1325563"/>
          </a:xfrm>
        </p:spPr>
        <p:txBody>
          <a:bodyPr/>
          <a:lstStyle/>
          <a:p>
            <a:endParaRPr lang="zh-CN" altLang="en-US" dirty="0"/>
          </a:p>
        </p:txBody>
      </p:sp>
    </p:spTree>
    <p:extLst>
      <p:ext uri="{BB962C8B-B14F-4D97-AF65-F5344CB8AC3E}">
        <p14:creationId xmlns:p14="http://schemas.microsoft.com/office/powerpoint/2010/main" val="976509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D4A153E-D101-46F2-AAAE-18DEF8F54F2D}"/>
              </a:ext>
            </a:extLst>
          </p:cNvPr>
          <p:cNvPicPr>
            <a:picLocks noChangeAspect="1"/>
          </p:cNvPicPr>
          <p:nvPr/>
        </p:nvPicPr>
        <p:blipFill>
          <a:blip r:embed="rId2"/>
          <a:stretch>
            <a:fillRect/>
          </a:stretch>
        </p:blipFill>
        <p:spPr>
          <a:xfrm>
            <a:off x="1371602" y="163259"/>
            <a:ext cx="10412962" cy="2614087"/>
          </a:xfrm>
          <a:prstGeom prst="rect">
            <a:avLst/>
          </a:prstGeom>
        </p:spPr>
      </p:pic>
      <p:sp>
        <p:nvSpPr>
          <p:cNvPr id="2" name="标题 1">
            <a:extLst>
              <a:ext uri="{FF2B5EF4-FFF2-40B4-BE49-F238E27FC236}">
                <a16:creationId xmlns:a16="http://schemas.microsoft.com/office/drawing/2014/main" id="{26747E41-90EF-41A4-9BC4-A82DAFB9F429}"/>
              </a:ext>
            </a:extLst>
          </p:cNvPr>
          <p:cNvSpPr>
            <a:spLocks noGrp="1"/>
          </p:cNvSpPr>
          <p:nvPr>
            <p:ph type="title"/>
          </p:nvPr>
        </p:nvSpPr>
        <p:spPr>
          <a:xfrm>
            <a:off x="838200" y="365125"/>
            <a:ext cx="10515600" cy="1325563"/>
          </a:xfrm>
        </p:spPr>
        <p:txBody>
          <a:bodyPr/>
          <a:lstStyle/>
          <a:p>
            <a:endParaRPr lang="zh-CN" altLang="en-US" dirty="0"/>
          </a:p>
        </p:txBody>
      </p:sp>
      <p:sp>
        <p:nvSpPr>
          <p:cNvPr id="3" name="内容占位符 2">
            <a:extLst>
              <a:ext uri="{FF2B5EF4-FFF2-40B4-BE49-F238E27FC236}">
                <a16:creationId xmlns:a16="http://schemas.microsoft.com/office/drawing/2014/main" id="{42413409-86AB-4EF0-8107-2E26BD3C5FA8}"/>
              </a:ext>
            </a:extLst>
          </p:cNvPr>
          <p:cNvSpPr>
            <a:spLocks noGrp="1"/>
          </p:cNvSpPr>
          <p:nvPr>
            <p:ph idx="1"/>
          </p:nvPr>
        </p:nvSpPr>
        <p:spPr/>
        <p:txBody>
          <a:bodyPr/>
          <a:lstStyle/>
          <a:p>
            <a:endParaRPr lang="en-US" altLang="zh-CN" dirty="0"/>
          </a:p>
          <a:p>
            <a:endParaRPr lang="zh-CN" altLang="en-US" dirty="0"/>
          </a:p>
        </p:txBody>
      </p:sp>
      <p:pic>
        <p:nvPicPr>
          <p:cNvPr id="5" name="图片 4">
            <a:extLst>
              <a:ext uri="{FF2B5EF4-FFF2-40B4-BE49-F238E27FC236}">
                <a16:creationId xmlns:a16="http://schemas.microsoft.com/office/drawing/2014/main" id="{2D6A5514-2989-40ED-A56F-815A27CEA527}"/>
              </a:ext>
            </a:extLst>
          </p:cNvPr>
          <p:cNvPicPr>
            <a:picLocks noChangeAspect="1"/>
          </p:cNvPicPr>
          <p:nvPr/>
        </p:nvPicPr>
        <p:blipFill>
          <a:blip r:embed="rId3"/>
          <a:stretch>
            <a:fillRect/>
          </a:stretch>
        </p:blipFill>
        <p:spPr>
          <a:xfrm>
            <a:off x="687210" y="1657803"/>
            <a:ext cx="10817579" cy="5200197"/>
          </a:xfrm>
          <a:prstGeom prst="rect">
            <a:avLst/>
          </a:prstGeom>
        </p:spPr>
      </p:pic>
    </p:spTree>
    <p:extLst>
      <p:ext uri="{BB962C8B-B14F-4D97-AF65-F5344CB8AC3E}">
        <p14:creationId xmlns:p14="http://schemas.microsoft.com/office/powerpoint/2010/main" val="2576992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E1982-8D1C-46B4-8AB3-CC9DAD092A21}"/>
              </a:ext>
            </a:extLst>
          </p:cNvPr>
          <p:cNvSpPr>
            <a:spLocks noGrp="1"/>
          </p:cNvSpPr>
          <p:nvPr>
            <p:ph type="title"/>
          </p:nvPr>
        </p:nvSpPr>
        <p:spPr/>
        <p:txBody>
          <a:bodyPr/>
          <a:lstStyle/>
          <a:p>
            <a:r>
              <a:rPr lang="zh-CN" altLang="en-US" dirty="0"/>
              <a:t>防御</a:t>
            </a:r>
          </a:p>
        </p:txBody>
      </p:sp>
      <p:sp>
        <p:nvSpPr>
          <p:cNvPr id="6" name="内容占位符 5">
            <a:extLst>
              <a:ext uri="{FF2B5EF4-FFF2-40B4-BE49-F238E27FC236}">
                <a16:creationId xmlns:a16="http://schemas.microsoft.com/office/drawing/2014/main" id="{55918090-9409-4380-8AEF-B1DF43140B0B}"/>
              </a:ext>
            </a:extLst>
          </p:cNvPr>
          <p:cNvSpPr>
            <a:spLocks noGrp="1"/>
          </p:cNvSpPr>
          <p:nvPr>
            <p:ph idx="1"/>
          </p:nvPr>
        </p:nvSpPr>
        <p:spPr/>
        <p:txBody>
          <a:bodyPr/>
          <a:lstStyle/>
          <a:p>
            <a:pPr marL="0" indent="0">
              <a:buNone/>
            </a:pPr>
            <a:r>
              <a:rPr lang="zh-CN" altLang="en-US" b="1" dirty="0"/>
              <a:t>使用</a:t>
            </a:r>
            <a:r>
              <a:rPr lang="en-US" altLang="zh-CN" b="1" dirty="0"/>
              <a:t>SSL</a:t>
            </a:r>
            <a:r>
              <a:rPr lang="zh-CN" altLang="en-US" b="1" dirty="0"/>
              <a:t>加密</a:t>
            </a:r>
            <a:r>
              <a:rPr lang="en-US" altLang="zh-CN" b="1" dirty="0" err="1"/>
              <a:t>tcp</a:t>
            </a:r>
            <a:r>
              <a:rPr lang="en-US" altLang="zh-CN" b="1" dirty="0"/>
              <a:t> </a:t>
            </a:r>
            <a:r>
              <a:rPr lang="zh-CN" altLang="en-US" b="1" dirty="0"/>
              <a:t>，</a:t>
            </a:r>
            <a:r>
              <a:rPr lang="en-US" altLang="zh-CN" b="1" dirty="0" err="1"/>
              <a:t>ipsec</a:t>
            </a:r>
            <a:r>
              <a:rPr lang="zh-CN" altLang="en-US" b="1" dirty="0"/>
              <a:t>加密</a:t>
            </a:r>
            <a:r>
              <a:rPr lang="en-US" altLang="zh-CN" b="1" dirty="0"/>
              <a:t>IP</a:t>
            </a:r>
            <a:endParaRPr lang="zh-CN" altLang="en-US" dirty="0"/>
          </a:p>
        </p:txBody>
      </p:sp>
    </p:spTree>
    <p:extLst>
      <p:ext uri="{BB962C8B-B14F-4D97-AF65-F5344CB8AC3E}">
        <p14:creationId xmlns:p14="http://schemas.microsoft.com/office/powerpoint/2010/main" val="288629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2CC42-C73C-44C3-A7FD-138F4DC9FF16}"/>
              </a:ext>
            </a:extLst>
          </p:cNvPr>
          <p:cNvSpPr>
            <a:spLocks noGrp="1"/>
          </p:cNvSpPr>
          <p:nvPr>
            <p:ph type="title"/>
          </p:nvPr>
        </p:nvSpPr>
        <p:spPr/>
        <p:txBody>
          <a:bodyPr/>
          <a:lstStyle/>
          <a:p>
            <a:r>
              <a:rPr lang="zh-CN" altLang="en-US" dirty="0"/>
              <a:t>                         实验环境</a:t>
            </a:r>
          </a:p>
        </p:txBody>
      </p:sp>
      <p:sp>
        <p:nvSpPr>
          <p:cNvPr id="3" name="内容占位符 2">
            <a:extLst>
              <a:ext uri="{FF2B5EF4-FFF2-40B4-BE49-F238E27FC236}">
                <a16:creationId xmlns:a16="http://schemas.microsoft.com/office/drawing/2014/main" id="{13B8191A-2CE0-427E-89E4-3500E40475D4}"/>
              </a:ext>
            </a:extLst>
          </p:cNvPr>
          <p:cNvSpPr>
            <a:spLocks noGrp="1"/>
          </p:cNvSpPr>
          <p:nvPr>
            <p:ph idx="1"/>
          </p:nvPr>
        </p:nvSpPr>
        <p:spPr>
          <a:xfrm>
            <a:off x="838200" y="1455576"/>
            <a:ext cx="10515600" cy="4721387"/>
          </a:xfrm>
        </p:spPr>
        <p:txBody>
          <a:bodyPr/>
          <a:lstStyle/>
          <a:p>
            <a:r>
              <a:rPr lang="zh-CN" altLang="en-US" dirty="0"/>
              <a:t>一台物理机，</a:t>
            </a:r>
            <a:r>
              <a:rPr lang="en-US" altLang="zh-CN" dirty="0"/>
              <a:t>Windows10</a:t>
            </a:r>
            <a:r>
              <a:rPr lang="zh-CN" altLang="en-US" dirty="0"/>
              <a:t>系统</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716DBE52-2C53-447E-ADEB-A0F0F43FAC95}"/>
              </a:ext>
            </a:extLst>
          </p:cNvPr>
          <p:cNvPicPr/>
          <p:nvPr/>
        </p:nvPicPr>
        <p:blipFill>
          <a:blip r:embed="rId2"/>
          <a:stretch>
            <a:fillRect/>
          </a:stretch>
        </p:blipFill>
        <p:spPr>
          <a:xfrm>
            <a:off x="1909962" y="1929525"/>
            <a:ext cx="7924503" cy="4351338"/>
          </a:xfrm>
          <a:prstGeom prst="rect">
            <a:avLst/>
          </a:prstGeom>
        </p:spPr>
      </p:pic>
    </p:spTree>
    <p:extLst>
      <p:ext uri="{BB962C8B-B14F-4D97-AF65-F5344CB8AC3E}">
        <p14:creationId xmlns:p14="http://schemas.microsoft.com/office/powerpoint/2010/main" val="65061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925B6D0-28E6-48FF-8609-06839A4070B0}"/>
              </a:ext>
            </a:extLst>
          </p:cNvPr>
          <p:cNvSpPr>
            <a:spLocks noGrp="1"/>
          </p:cNvSpPr>
          <p:nvPr>
            <p:ph idx="1"/>
          </p:nvPr>
        </p:nvSpPr>
        <p:spPr>
          <a:xfrm>
            <a:off x="838200" y="204788"/>
            <a:ext cx="10515600" cy="5972175"/>
          </a:xfrm>
        </p:spPr>
        <p:txBody>
          <a:bodyPr>
            <a:normAutofit lnSpcReduction="10000"/>
          </a:bodyPr>
          <a:lstStyle/>
          <a:p>
            <a:pPr marL="0" indent="0">
              <a:buNone/>
            </a:pPr>
            <a:r>
              <a:rPr lang="zh-CN" altLang="en-US" dirty="0"/>
              <a:t>采用桥接方式，运行两台虚拟机</a:t>
            </a:r>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桥接模式下的所有虚拟机都是和主机是在同一网段的</a:t>
            </a:r>
            <a:endParaRPr lang="en-US" altLang="zh-CN" dirty="0"/>
          </a:p>
          <a:p>
            <a:r>
              <a:rPr lang="zh-CN" altLang="en-US" b="1" dirty="0"/>
              <a:t>模拟的是交换式的局域网</a:t>
            </a:r>
            <a:endParaRPr lang="zh-CN" altLang="en-US" dirty="0"/>
          </a:p>
        </p:txBody>
      </p:sp>
      <p:pic>
        <p:nvPicPr>
          <p:cNvPr id="5" name="图片 4" descr="https://resource.shangmayuan.com/droxy-blog/2020/07/26/ea4c3f7d2a2442c78cb03f4f9a8339d6-1.jpg">
            <a:extLst>
              <a:ext uri="{FF2B5EF4-FFF2-40B4-BE49-F238E27FC236}">
                <a16:creationId xmlns:a16="http://schemas.microsoft.com/office/drawing/2014/main" id="{940A8698-23A8-465F-8563-8557BD8319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7670" y="1042994"/>
            <a:ext cx="4668118" cy="3071806"/>
          </a:xfrm>
          <a:prstGeom prst="rect">
            <a:avLst/>
          </a:prstGeom>
          <a:noFill/>
          <a:ln>
            <a:noFill/>
          </a:ln>
        </p:spPr>
      </p:pic>
    </p:spTree>
    <p:extLst>
      <p:ext uri="{BB962C8B-B14F-4D97-AF65-F5344CB8AC3E}">
        <p14:creationId xmlns:p14="http://schemas.microsoft.com/office/powerpoint/2010/main" val="78766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53B9C-C68C-4E0E-9A67-A205A7E68E52}"/>
              </a:ext>
            </a:extLst>
          </p:cNvPr>
          <p:cNvSpPr>
            <a:spLocks noGrp="1"/>
          </p:cNvSpPr>
          <p:nvPr>
            <p:ph type="title"/>
          </p:nvPr>
        </p:nvSpPr>
        <p:spPr/>
        <p:txBody>
          <a:bodyPr/>
          <a:lstStyle/>
          <a:p>
            <a:r>
              <a:rPr lang="zh-CN" altLang="en-US" dirty="0"/>
              <a:t>虚拟机</a:t>
            </a:r>
            <a:r>
              <a:rPr lang="en-US" altLang="zh-CN" dirty="0"/>
              <a:t>1</a:t>
            </a:r>
            <a:r>
              <a:rPr lang="zh-CN" altLang="en-US" dirty="0"/>
              <a:t>，</a:t>
            </a:r>
            <a:r>
              <a:rPr lang="en-US" altLang="zh-CN" dirty="0"/>
              <a:t>kali</a:t>
            </a:r>
            <a:r>
              <a:rPr lang="zh-CN" altLang="en-US" dirty="0"/>
              <a:t>系统</a:t>
            </a:r>
          </a:p>
        </p:txBody>
      </p:sp>
      <p:pic>
        <p:nvPicPr>
          <p:cNvPr id="4" name="内容占位符 3">
            <a:extLst>
              <a:ext uri="{FF2B5EF4-FFF2-40B4-BE49-F238E27FC236}">
                <a16:creationId xmlns:a16="http://schemas.microsoft.com/office/drawing/2014/main" id="{110ED090-FBBE-4B49-A0D6-9F4ACC5DD7FA}"/>
              </a:ext>
            </a:extLst>
          </p:cNvPr>
          <p:cNvPicPr>
            <a:picLocks noGrp="1"/>
          </p:cNvPicPr>
          <p:nvPr>
            <p:ph idx="1"/>
          </p:nvPr>
        </p:nvPicPr>
        <p:blipFill>
          <a:blip r:embed="rId2"/>
          <a:stretch>
            <a:fillRect/>
          </a:stretch>
        </p:blipFill>
        <p:spPr>
          <a:xfrm>
            <a:off x="1149754" y="2173827"/>
            <a:ext cx="9216555" cy="3723120"/>
          </a:xfrm>
          <a:prstGeom prst="rect">
            <a:avLst/>
          </a:prstGeom>
        </p:spPr>
      </p:pic>
    </p:spTree>
    <p:extLst>
      <p:ext uri="{BB962C8B-B14F-4D97-AF65-F5344CB8AC3E}">
        <p14:creationId xmlns:p14="http://schemas.microsoft.com/office/powerpoint/2010/main" val="130697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308F2-E6AE-465C-B36B-695591C46A2B}"/>
              </a:ext>
            </a:extLst>
          </p:cNvPr>
          <p:cNvSpPr>
            <a:spLocks noGrp="1"/>
          </p:cNvSpPr>
          <p:nvPr>
            <p:ph type="title"/>
          </p:nvPr>
        </p:nvSpPr>
        <p:spPr/>
        <p:txBody>
          <a:bodyPr/>
          <a:lstStyle/>
          <a:p>
            <a:r>
              <a:rPr lang="zh-CN" altLang="en-US" dirty="0"/>
              <a:t>虚拟机</a:t>
            </a:r>
            <a:r>
              <a:rPr lang="en-US" altLang="zh-CN" dirty="0"/>
              <a:t>2</a:t>
            </a:r>
            <a:r>
              <a:rPr lang="zh-CN" altLang="en-US" dirty="0"/>
              <a:t>，</a:t>
            </a:r>
            <a:r>
              <a:rPr lang="en-US" altLang="zh-CN" dirty="0"/>
              <a:t>Ubuntu</a:t>
            </a:r>
            <a:r>
              <a:rPr lang="zh-CN" altLang="en-US" dirty="0"/>
              <a:t>系统</a:t>
            </a:r>
          </a:p>
        </p:txBody>
      </p:sp>
      <p:pic>
        <p:nvPicPr>
          <p:cNvPr id="4" name="内容占位符 3">
            <a:extLst>
              <a:ext uri="{FF2B5EF4-FFF2-40B4-BE49-F238E27FC236}">
                <a16:creationId xmlns:a16="http://schemas.microsoft.com/office/drawing/2014/main" id="{30B34B63-2875-4FE3-A403-D28B7F6BBAA3}"/>
              </a:ext>
            </a:extLst>
          </p:cNvPr>
          <p:cNvPicPr>
            <a:picLocks noGrp="1"/>
          </p:cNvPicPr>
          <p:nvPr>
            <p:ph idx="1"/>
          </p:nvPr>
        </p:nvPicPr>
        <p:blipFill>
          <a:blip r:embed="rId2"/>
          <a:stretch>
            <a:fillRect/>
          </a:stretch>
        </p:blipFill>
        <p:spPr>
          <a:xfrm>
            <a:off x="838200" y="2397967"/>
            <a:ext cx="10022633" cy="3415003"/>
          </a:xfrm>
          <a:prstGeom prst="rect">
            <a:avLst/>
          </a:prstGeom>
        </p:spPr>
      </p:pic>
    </p:spTree>
    <p:extLst>
      <p:ext uri="{BB962C8B-B14F-4D97-AF65-F5344CB8AC3E}">
        <p14:creationId xmlns:p14="http://schemas.microsoft.com/office/powerpoint/2010/main" val="408497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66DF9-FEFD-45DD-8858-957A436ED41D}"/>
              </a:ext>
            </a:extLst>
          </p:cNvPr>
          <p:cNvSpPr>
            <a:spLocks noGrp="1"/>
          </p:cNvSpPr>
          <p:nvPr>
            <p:ph type="title"/>
          </p:nvPr>
        </p:nvSpPr>
        <p:spPr/>
        <p:txBody>
          <a:bodyPr/>
          <a:lstStyle/>
          <a:p>
            <a:r>
              <a:rPr lang="zh-CN" altLang="en-US" dirty="0"/>
              <a:t>                  先尝试消极的攻击</a:t>
            </a:r>
          </a:p>
        </p:txBody>
      </p:sp>
      <p:sp>
        <p:nvSpPr>
          <p:cNvPr id="3" name="内容占位符 2">
            <a:extLst>
              <a:ext uri="{FF2B5EF4-FFF2-40B4-BE49-F238E27FC236}">
                <a16:creationId xmlns:a16="http://schemas.microsoft.com/office/drawing/2014/main" id="{A7778CD1-8EE3-4D29-A2A8-E0CB93732192}"/>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8114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F8685-B453-469B-82B9-CF0F6F49B3B4}"/>
              </a:ext>
            </a:extLst>
          </p:cNvPr>
          <p:cNvSpPr>
            <a:spLocks noGrp="1"/>
          </p:cNvSpPr>
          <p:nvPr>
            <p:ph type="title"/>
          </p:nvPr>
        </p:nvSpPr>
        <p:spPr/>
        <p:txBody>
          <a:bodyPr/>
          <a:lstStyle/>
          <a:p>
            <a:r>
              <a:rPr lang="zh-CN" altLang="en-US" dirty="0"/>
              <a:t>使用</a:t>
            </a:r>
            <a:r>
              <a:rPr lang="en-US" altLang="zh-CN" dirty="0" err="1"/>
              <a:t>ettercap</a:t>
            </a:r>
            <a:r>
              <a:rPr lang="zh-CN" altLang="en-US" dirty="0"/>
              <a:t>进行嗅探</a:t>
            </a:r>
          </a:p>
        </p:txBody>
      </p:sp>
      <p:sp>
        <p:nvSpPr>
          <p:cNvPr id="3" name="内容占位符 2">
            <a:extLst>
              <a:ext uri="{FF2B5EF4-FFF2-40B4-BE49-F238E27FC236}">
                <a16:creationId xmlns:a16="http://schemas.microsoft.com/office/drawing/2014/main" id="{7AC563C9-3489-45D7-9A92-DE6E7451FB9A}"/>
              </a:ext>
            </a:extLst>
          </p:cNvPr>
          <p:cNvSpPr>
            <a:spLocks noGrp="1"/>
          </p:cNvSpPr>
          <p:nvPr>
            <p:ph idx="1"/>
          </p:nvPr>
        </p:nvSpPr>
        <p:spPr>
          <a:xfrm>
            <a:off x="513263" y="1825625"/>
            <a:ext cx="10515600" cy="4351338"/>
          </a:xfrm>
        </p:spPr>
        <p:txBody>
          <a:bodyPr>
            <a:normAutofit fontScale="92500"/>
          </a:bodyPr>
          <a:lstStyle/>
          <a:p>
            <a:r>
              <a:rPr lang="zh-CN" altLang="en-US" dirty="0"/>
              <a:t>即在交换式局域网中扮演一个中间人，接收不属于自己的消息并转发。</a:t>
            </a:r>
            <a:endParaRPr lang="en-US" altLang="zh-CN" dirty="0"/>
          </a:p>
          <a:p>
            <a:r>
              <a:rPr lang="zh-CN" altLang="en-US" dirty="0"/>
              <a:t>这里仅使用两台虚拟机，用</a:t>
            </a:r>
            <a:r>
              <a:rPr lang="en-US" altLang="zh-CN" dirty="0"/>
              <a:t>kali</a:t>
            </a:r>
            <a:r>
              <a:rPr lang="zh-CN" altLang="en-US" dirty="0"/>
              <a:t>嗅探</a:t>
            </a:r>
            <a:r>
              <a:rPr lang="en-US" altLang="zh-CN" dirty="0"/>
              <a:t>Ubuntu</a:t>
            </a:r>
            <a:r>
              <a:rPr lang="zh-CN" altLang="en-US" dirty="0"/>
              <a:t>。</a:t>
            </a:r>
            <a:endParaRPr lang="en-US" altLang="zh-CN" dirty="0"/>
          </a:p>
          <a:p>
            <a:pPr marL="0" indent="0">
              <a:buNone/>
            </a:pPr>
            <a:r>
              <a:rPr lang="en-US" altLang="zh-CN" dirty="0" err="1"/>
              <a:t>sudo</a:t>
            </a:r>
            <a:r>
              <a:rPr lang="en-US" altLang="zh-CN" dirty="0"/>
              <a:t> </a:t>
            </a:r>
            <a:r>
              <a:rPr lang="en-US" altLang="zh-CN" dirty="0" err="1"/>
              <a:t>ettercap</a:t>
            </a:r>
            <a:r>
              <a:rPr lang="en-US" altLang="zh-CN" dirty="0"/>
              <a:t> –G</a:t>
            </a:r>
            <a:r>
              <a:rPr lang="zh-CN" altLang="en-US" dirty="0"/>
              <a:t>，打开软件。</a:t>
            </a:r>
            <a:endParaRPr lang="en-US" altLang="zh-CN" dirty="0"/>
          </a:p>
          <a:p>
            <a:pPr marL="0" indent="0">
              <a:buNone/>
            </a:pPr>
            <a:endParaRPr lang="en-US" altLang="zh-CN" dirty="0"/>
          </a:p>
          <a:p>
            <a:pPr marL="0" indent="0">
              <a:buNone/>
            </a:pPr>
            <a:r>
              <a:rPr lang="en-US" altLang="zh-CN" dirty="0"/>
              <a:t>echo 1 &gt; /proc/sys/net/ipv4/</a:t>
            </a:r>
            <a:r>
              <a:rPr lang="en-US" altLang="zh-CN" dirty="0" err="1"/>
              <a:t>ip_forward</a:t>
            </a:r>
            <a:endParaRPr lang="en-US" altLang="zh-CN" dirty="0"/>
          </a:p>
          <a:p>
            <a:pPr marL="0" indent="0">
              <a:buNone/>
            </a:pPr>
            <a:r>
              <a:rPr lang="zh-CN" altLang="en-US" dirty="0"/>
              <a:t>开启</a:t>
            </a:r>
            <a:r>
              <a:rPr lang="en-US" altLang="zh-CN" dirty="0" err="1"/>
              <a:t>ip</a:t>
            </a:r>
            <a:r>
              <a:rPr lang="zh-CN" altLang="en-US" dirty="0"/>
              <a:t>转发，把收到的目的</a:t>
            </a:r>
            <a:r>
              <a:rPr lang="en-US" altLang="zh-CN" dirty="0" err="1"/>
              <a:t>ip</a:t>
            </a:r>
            <a:r>
              <a:rPr lang="zh-CN" altLang="en-US" dirty="0"/>
              <a:t>不是自己的数据再转发出去。</a:t>
            </a:r>
            <a:endParaRPr lang="en-US" altLang="zh-CN" dirty="0"/>
          </a:p>
          <a:p>
            <a:pPr marL="0" indent="0">
              <a:buNone/>
            </a:pPr>
            <a:endParaRPr lang="zh-CN" altLang="en-US" dirty="0"/>
          </a:p>
          <a:p>
            <a:pPr marL="0" indent="0">
              <a:buNone/>
            </a:pPr>
            <a:r>
              <a:rPr lang="en-US" altLang="zh-CN" dirty="0"/>
              <a:t>cat /proc/sys/net/ipv4/</a:t>
            </a:r>
            <a:r>
              <a:rPr lang="en-US" altLang="zh-CN" dirty="0" err="1"/>
              <a:t>ip_forward</a:t>
            </a:r>
            <a:endParaRPr lang="en-US" altLang="zh-CN" dirty="0"/>
          </a:p>
          <a:p>
            <a:pPr marL="0" indent="0">
              <a:buNone/>
            </a:pPr>
            <a:r>
              <a:rPr lang="zh-CN" altLang="en-US" dirty="0"/>
              <a:t>查看</a:t>
            </a:r>
            <a:r>
              <a:rPr lang="en-US" altLang="zh-CN" dirty="0" err="1"/>
              <a:t>ip</a:t>
            </a:r>
            <a:r>
              <a:rPr lang="zh-CN" altLang="en-US" dirty="0"/>
              <a:t>转发是否开启成功。</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763D2BDB-40EE-4B00-916F-495EA9706874}"/>
              </a:ext>
            </a:extLst>
          </p:cNvPr>
          <p:cNvPicPr/>
          <p:nvPr/>
        </p:nvPicPr>
        <p:blipFill>
          <a:blip r:embed="rId2"/>
          <a:stretch>
            <a:fillRect/>
          </a:stretch>
        </p:blipFill>
        <p:spPr>
          <a:xfrm>
            <a:off x="6420938" y="4645712"/>
            <a:ext cx="4775796" cy="1744526"/>
          </a:xfrm>
          <a:prstGeom prst="rect">
            <a:avLst/>
          </a:prstGeom>
        </p:spPr>
      </p:pic>
    </p:spTree>
    <p:extLst>
      <p:ext uri="{BB962C8B-B14F-4D97-AF65-F5344CB8AC3E}">
        <p14:creationId xmlns:p14="http://schemas.microsoft.com/office/powerpoint/2010/main" val="194178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23027-6DF0-4837-AA88-4B69E510398D}"/>
              </a:ext>
            </a:extLst>
          </p:cNvPr>
          <p:cNvSpPr>
            <a:spLocks noGrp="1"/>
          </p:cNvSpPr>
          <p:nvPr>
            <p:ph type="title"/>
          </p:nvPr>
        </p:nvSpPr>
        <p:spPr/>
        <p:txBody>
          <a:bodyPr/>
          <a:lstStyle/>
          <a:p>
            <a:r>
              <a:rPr lang="zh-CN" altLang="en-US" dirty="0"/>
              <a:t>            关于是否开启</a:t>
            </a:r>
            <a:r>
              <a:rPr lang="en-US" altLang="zh-CN" dirty="0" err="1"/>
              <a:t>ip</a:t>
            </a:r>
            <a:r>
              <a:rPr lang="zh-CN" altLang="en-US" dirty="0"/>
              <a:t>转发</a:t>
            </a:r>
          </a:p>
        </p:txBody>
      </p:sp>
      <p:sp>
        <p:nvSpPr>
          <p:cNvPr id="3" name="内容占位符 2">
            <a:extLst>
              <a:ext uri="{FF2B5EF4-FFF2-40B4-BE49-F238E27FC236}">
                <a16:creationId xmlns:a16="http://schemas.microsoft.com/office/drawing/2014/main" id="{DC99A3AD-64D6-4D0E-87B1-501BE2E59417}"/>
              </a:ext>
            </a:extLst>
          </p:cNvPr>
          <p:cNvSpPr>
            <a:spLocks noGrp="1"/>
          </p:cNvSpPr>
          <p:nvPr>
            <p:ph idx="1"/>
          </p:nvPr>
        </p:nvSpPr>
        <p:spPr>
          <a:xfrm>
            <a:off x="838200" y="1418253"/>
            <a:ext cx="10515600" cy="5215812"/>
          </a:xfrm>
        </p:spPr>
        <p:txBody>
          <a:bodyPr/>
          <a:lstStyle/>
          <a:p>
            <a:r>
              <a:rPr lang="en-US" altLang="zh-CN" dirty="0"/>
              <a:t>echo 1 &gt; /proc/sys/net/ipv4/</a:t>
            </a:r>
            <a:r>
              <a:rPr lang="en-US" altLang="zh-CN" dirty="0" err="1"/>
              <a:t>ip_forward</a:t>
            </a:r>
            <a:r>
              <a:rPr lang="zh-CN" altLang="en-US" dirty="0"/>
              <a:t>是在</a:t>
            </a:r>
            <a:r>
              <a:rPr lang="en-US" altLang="zh-CN" dirty="0"/>
              <a:t>Linux</a:t>
            </a:r>
            <a:r>
              <a:rPr lang="zh-CN" altLang="en-US" dirty="0"/>
              <a:t>系统级别中进行</a:t>
            </a:r>
            <a:r>
              <a:rPr lang="en-US" altLang="zh-CN" dirty="0" err="1"/>
              <a:t>ip</a:t>
            </a:r>
            <a:r>
              <a:rPr lang="zh-CN" altLang="en-US" dirty="0"/>
              <a:t>转发。</a:t>
            </a:r>
            <a:endParaRPr lang="en-US" altLang="zh-CN" dirty="0"/>
          </a:p>
          <a:p>
            <a:r>
              <a:rPr lang="zh-CN" altLang="zh-CN" dirty="0"/>
              <a:t>在不开启系统</a:t>
            </a:r>
            <a:r>
              <a:rPr lang="zh-CN" altLang="en-US" dirty="0"/>
              <a:t>级</a:t>
            </a:r>
            <a:r>
              <a:rPr lang="en-US" altLang="zh-CN" dirty="0" err="1"/>
              <a:t>ip</a:t>
            </a:r>
            <a:r>
              <a:rPr lang="zh-CN" altLang="zh-CN" dirty="0"/>
              <a:t>转发的功能的情况下，</a:t>
            </a:r>
            <a:r>
              <a:rPr lang="zh-CN" altLang="en-US" dirty="0"/>
              <a:t>使用</a:t>
            </a:r>
            <a:r>
              <a:rPr lang="en-US" altLang="zh-CN" dirty="0" err="1"/>
              <a:t>ettercap</a:t>
            </a:r>
            <a:r>
              <a:rPr lang="zh-CN" altLang="zh-CN" dirty="0"/>
              <a:t>只进行</a:t>
            </a:r>
            <a:r>
              <a:rPr lang="en-US" altLang="zh-CN" dirty="0" err="1"/>
              <a:t>arp</a:t>
            </a:r>
            <a:r>
              <a:rPr lang="zh-CN" altLang="zh-CN" dirty="0"/>
              <a:t>攻击，是不会转发数据的</a:t>
            </a:r>
            <a:r>
              <a:rPr lang="zh-CN" altLang="en-US" dirty="0"/>
              <a:t>，这样被攻击目标就断网了</a:t>
            </a:r>
            <a:r>
              <a:rPr lang="zh-CN" altLang="zh-CN" dirty="0"/>
              <a:t>。必须在同时开启嗅探功能，才会转发截获的数据</a:t>
            </a:r>
            <a:r>
              <a:rPr lang="zh-CN" altLang="en-US" dirty="0"/>
              <a:t>（这可能是软件层面的）</a:t>
            </a:r>
            <a:r>
              <a:rPr lang="zh-CN" altLang="zh-CN" dirty="0"/>
              <a:t>。</a:t>
            </a:r>
            <a:endParaRPr lang="en-US" altLang="zh-CN" dirty="0"/>
          </a:p>
          <a:p>
            <a:endParaRPr lang="zh-CN" altLang="zh-CN" dirty="0"/>
          </a:p>
          <a:p>
            <a:r>
              <a:rPr lang="zh-CN" altLang="zh-CN" dirty="0"/>
              <a:t>在开启系统</a:t>
            </a:r>
            <a:r>
              <a:rPr lang="en-US" altLang="zh-CN" dirty="0" err="1"/>
              <a:t>ip</a:t>
            </a:r>
            <a:r>
              <a:rPr lang="zh-CN" altLang="zh-CN" dirty="0"/>
              <a:t>转发的功能的情况下，无论是嗅探，还是单纯的</a:t>
            </a:r>
            <a:r>
              <a:rPr lang="en-US" altLang="zh-CN" dirty="0" err="1"/>
              <a:t>arp</a:t>
            </a:r>
            <a:r>
              <a:rPr lang="zh-CN" altLang="zh-CN" dirty="0"/>
              <a:t>攻击，数据都会被转发。</a:t>
            </a:r>
            <a:endParaRPr lang="en-US" altLang="zh-CN" dirty="0"/>
          </a:p>
          <a:p>
            <a:endParaRPr lang="en-US" altLang="zh-CN" dirty="0"/>
          </a:p>
          <a:p>
            <a:r>
              <a:rPr lang="zh-CN" altLang="en-US" dirty="0"/>
              <a:t>为了保险起见，我还是开启了系统</a:t>
            </a:r>
            <a:r>
              <a:rPr lang="en-US" altLang="zh-CN" dirty="0" err="1"/>
              <a:t>ip</a:t>
            </a:r>
            <a:r>
              <a:rPr lang="zh-CN" altLang="en-US" dirty="0"/>
              <a:t>系统转发。</a:t>
            </a:r>
            <a:endParaRPr lang="zh-CN" altLang="zh-CN" dirty="0"/>
          </a:p>
          <a:p>
            <a:endParaRPr lang="en-US" altLang="zh-CN" dirty="0"/>
          </a:p>
          <a:p>
            <a:endParaRPr lang="zh-CN" altLang="en-US" dirty="0"/>
          </a:p>
        </p:txBody>
      </p:sp>
    </p:spTree>
    <p:extLst>
      <p:ext uri="{BB962C8B-B14F-4D97-AF65-F5344CB8AC3E}">
        <p14:creationId xmlns:p14="http://schemas.microsoft.com/office/powerpoint/2010/main" val="13099855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1285</Words>
  <Application>Microsoft Office PowerPoint</Application>
  <PresentationFormat>宽屏</PresentationFormat>
  <Paragraphs>98</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会话劫持</vt:lpstr>
      <vt:lpstr>PowerPoint 演示文稿</vt:lpstr>
      <vt:lpstr>                         实验环境</vt:lpstr>
      <vt:lpstr>PowerPoint 演示文稿</vt:lpstr>
      <vt:lpstr>虚拟机1，kali系统</vt:lpstr>
      <vt:lpstr>虚拟机2，Ubuntu系统</vt:lpstr>
      <vt:lpstr>                  先尝试消极的攻击</vt:lpstr>
      <vt:lpstr>使用ettercap进行嗅探</vt:lpstr>
      <vt:lpstr>            关于是否开启ip转发</vt:lpstr>
      <vt:lpstr>PowerPoint 演示文稿</vt:lpstr>
      <vt:lpstr>开始扫描局域网内主机</vt:lpstr>
      <vt:lpstr>PowerPoint 演示文稿</vt:lpstr>
      <vt:lpstr>用Ubuntu系统登陆学校邮箱</vt:lpstr>
      <vt:lpstr>                  再尝试积极攻击</vt:lpstr>
      <vt:lpstr>                        关于telnet</vt:lpstr>
      <vt:lpstr>                          telnet和ssh</vt:lpstr>
      <vt:lpstr>使用wireshark，观察telnet包</vt:lpstr>
      <vt:lpstr>hunt</vt:lpstr>
      <vt:lpstr>              使用shijack进行劫持</vt:lpstr>
      <vt:lpstr>PowerPoint 演示文稿</vt:lpstr>
      <vt:lpstr>                         劫持原理</vt:lpstr>
      <vt:lpstr>PowerPoint 演示文稿</vt:lpstr>
      <vt:lpstr>物理机先和服务器正常通信</vt:lpstr>
      <vt:lpstr>PowerPoint 演示文稿</vt:lpstr>
      <vt:lpstr>    kali使用netwox，手动构造数据包并发送</vt:lpstr>
      <vt:lpstr>PowerPoint 演示文稿</vt:lpstr>
      <vt:lpstr>PowerPoint 演示文稿</vt:lpstr>
      <vt:lpstr>防御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会话劫持和注入</dc:title>
  <dc:creator>Claymore</dc:creator>
  <cp:lastModifiedBy>Claymore</cp:lastModifiedBy>
  <cp:revision>32</cp:revision>
  <dcterms:created xsi:type="dcterms:W3CDTF">2021-11-17T02:06:11Z</dcterms:created>
  <dcterms:modified xsi:type="dcterms:W3CDTF">2021-11-19T09:26:46Z</dcterms:modified>
</cp:coreProperties>
</file>